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3">
  <p:sldMasterIdLst>
    <p:sldMasterId id="2147483648" r:id="rId1"/>
  </p:sldMasterIdLst>
  <p:notesMasterIdLst>
    <p:notesMasterId r:id="rId19"/>
  </p:notesMasterIdLst>
  <p:handoutMasterIdLst>
    <p:handoutMasterId r:id="rId20"/>
  </p:handoutMasterIdLst>
  <p:sldIdLst>
    <p:sldId id="256" r:id="rId2"/>
    <p:sldId id="482" r:id="rId3"/>
    <p:sldId id="483" r:id="rId4"/>
    <p:sldId id="486" r:id="rId5"/>
    <p:sldId id="487" r:id="rId6"/>
    <p:sldId id="488" r:id="rId7"/>
    <p:sldId id="257" r:id="rId8"/>
    <p:sldId id="258" r:id="rId9"/>
    <p:sldId id="476" r:id="rId10"/>
    <p:sldId id="473" r:id="rId11"/>
    <p:sldId id="477" r:id="rId12"/>
    <p:sldId id="259" r:id="rId13"/>
    <p:sldId id="479" r:id="rId14"/>
    <p:sldId id="480" r:id="rId15"/>
    <p:sldId id="481" r:id="rId16"/>
    <p:sldId id="484" r:id="rId17"/>
    <p:sldId id="485" r:id="rId18"/>
  </p:sldIdLst>
  <p:sldSz cx="12192000" cy="6858000"/>
  <p:notesSz cx="9296400" cy="70104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CFFBC"/>
    <a:srgbClr val="FFFFAA"/>
    <a:srgbClr val="FF0000"/>
    <a:srgbClr val="2A40E2"/>
    <a:srgbClr val="F430AB"/>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78" autoAdjust="0"/>
    <p:restoredTop sz="74379" autoAdjust="0"/>
  </p:normalViewPr>
  <p:slideViewPr>
    <p:cSldViewPr>
      <p:cViewPr varScale="1">
        <p:scale>
          <a:sx n="61" d="100"/>
          <a:sy n="61" d="100"/>
        </p:scale>
        <p:origin x="1248" y="19"/>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204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288260" y="6666576"/>
            <a:ext cx="721426" cy="272389"/>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88937" tIns="45279" rIns="88937" bIns="45279">
            <a:spAutoFit/>
          </a:bodyPr>
          <a:lstStyle/>
          <a:p>
            <a:pPr algn="ctr" defTabSz="884005">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884005">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224140" y="6666576"/>
            <a:ext cx="849666" cy="27149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88937" tIns="45279" rIns="88937" bIns="45279">
            <a:spAutoFit/>
          </a:bodyPr>
          <a:lstStyle/>
          <a:p>
            <a:pPr algn="ctr" defTabSz="884005">
              <a:lnSpc>
                <a:spcPct val="90000"/>
              </a:lnSpc>
            </a:pPr>
            <a:r>
              <a:rPr lang="en-US" sz="1300" b="0"/>
              <a:t>Page </a:t>
            </a:r>
            <a:fld id="{6D259941-7246-4245-A40C-55C6F952DF9E}" type="slidenum">
              <a:rPr lang="en-US" sz="1300" b="0"/>
              <a:pPr algn="ctr" defTabSz="884005">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09813" y="525463"/>
            <a:ext cx="4676775" cy="2630487"/>
          </a:xfrm>
          <a:prstGeom prst="rect">
            <a:avLst/>
          </a:prstGeom>
          <a:noFill/>
          <a:ln w="12700">
            <a:solidFill>
              <a:schemeClr val="tx1"/>
            </a:solidFill>
            <a:miter lim="800000"/>
            <a:headEnd/>
            <a:tailEnd/>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2052" name="Rectangle 4"/>
          <p:cNvSpPr>
            <a:spLocks noGrp="1" noChangeArrowheads="1"/>
          </p:cNvSpPr>
          <p:nvPr>
            <p:ph type="body" sz="quarter" idx="3"/>
          </p:nvPr>
        </p:nvSpPr>
        <p:spPr bwMode="auto">
          <a:xfrm>
            <a:off x="1240445" y="3330250"/>
            <a:ext cx="6815515" cy="3155289"/>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2170" tIns="45279" rIns="92170" bIns="45279"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09813" y="525463"/>
            <a:ext cx="4676775" cy="2630487"/>
          </a:xfrm>
          <a:ln/>
        </p:spPr>
      </p:sp>
      <p:sp>
        <p:nvSpPr>
          <p:cNvPr id="66563"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sz="1200" dirty="0">
                <a:latin typeface="Quattrocento Sans" panose="020B0502050000020003" pitchFamily="34" charset="0"/>
              </a:rPr>
              <a:t>Graph with dummy source node d (need not draw in the exam) </a:t>
            </a:r>
          </a:p>
          <a:p>
            <a:pPr>
              <a:buClr>
                <a:srgbClr val="F79646"/>
              </a:buClr>
            </a:pPr>
            <a:r>
              <a:rPr lang="en-GB" dirty="0">
                <a:solidFill>
                  <a:prstClr val="black"/>
                </a:solidFill>
                <a:latin typeface="Arial" panose="020B0604020202020204" pitchFamily="34" charset="0"/>
                <a:cs typeface="Arial" panose="020B0604020202020204" pitchFamily="34" charset="0"/>
              </a:rPr>
              <a:t>Remove node d and reweight each edge </a:t>
            </a:r>
            <a:r>
              <a:rPr lang="en-GB" dirty="0" err="1">
                <a:solidFill>
                  <a:prstClr val="black"/>
                </a:solidFill>
                <a:latin typeface="Arial" panose="020B0604020202020204" pitchFamily="34" charset="0"/>
                <a:cs typeface="Arial" panose="020B0604020202020204" pitchFamily="34" charset="0"/>
              </a:rPr>
              <a:t>uv</a:t>
            </a:r>
            <a:r>
              <a:rPr lang="en-GB" dirty="0">
                <a:solidFill>
                  <a:prstClr val="black"/>
                </a:solidFill>
                <a:latin typeface="Arial" panose="020B0604020202020204" pitchFamily="34" charset="0"/>
                <a:cs typeface="Arial" panose="020B0604020202020204" pitchFamily="34" charset="0"/>
              </a:rPr>
              <a:t> as: w'(u, v) = w(u, v) + h[u] – h[v].</a:t>
            </a:r>
          </a:p>
          <a:p>
            <a:pPr lvl="1">
              <a:buClr>
                <a:srgbClr val="F79646"/>
              </a:buClr>
            </a:pPr>
            <a:r>
              <a:rPr lang="pt-BR" dirty="0">
                <a:solidFill>
                  <a:prstClr val="black"/>
                </a:solidFill>
                <a:latin typeface="Arial" panose="020B0604020202020204" pitchFamily="34" charset="0"/>
                <a:cs typeface="Arial" panose="020B0604020202020204" pitchFamily="34" charset="0"/>
              </a:rPr>
              <a:t>w’(s, a) = w(s, a) + h[s] – h[a] = -1 + 0 - (-1) = 0</a:t>
            </a:r>
          </a:p>
          <a:p>
            <a:pPr lvl="1">
              <a:buClr>
                <a:srgbClr val="F79646"/>
              </a:buClr>
            </a:pPr>
            <a:r>
              <a:rPr lang="pt-BR" dirty="0">
                <a:solidFill>
                  <a:prstClr val="black"/>
                </a:solidFill>
                <a:latin typeface="Arial" panose="020B0604020202020204" pitchFamily="34" charset="0"/>
                <a:cs typeface="Arial" panose="020B0604020202020204" pitchFamily="34" charset="0"/>
              </a:rPr>
              <a:t>w’(a, b) = w(a, b) + h[a] – h[b] = -1 + -1 - (-2) = 0</a:t>
            </a:r>
          </a:p>
          <a:p>
            <a:pPr lvl="1">
              <a:buClr>
                <a:srgbClr val="F79646"/>
              </a:buClr>
            </a:pPr>
            <a:r>
              <a:rPr lang="pt-BR" dirty="0">
                <a:solidFill>
                  <a:prstClr val="black"/>
                </a:solidFill>
                <a:latin typeface="Arial" panose="020B0604020202020204" pitchFamily="34" charset="0"/>
                <a:cs typeface="Arial" panose="020B0604020202020204" pitchFamily="34" charset="0"/>
              </a:rPr>
              <a:t>w’(b, t) = w(b, t) + h[b] – h[t] = -1 + -2 - (-3) = 0</a:t>
            </a:r>
          </a:p>
          <a:p>
            <a:pPr lvl="1">
              <a:buClr>
                <a:srgbClr val="F79646"/>
              </a:buClr>
            </a:pPr>
            <a:r>
              <a:rPr lang="pt-BR" dirty="0">
                <a:solidFill>
                  <a:prstClr val="black"/>
                </a:solidFill>
                <a:latin typeface="Arial" panose="020B0604020202020204" pitchFamily="34" charset="0"/>
                <a:cs typeface="Arial" panose="020B0604020202020204" pitchFamily="34" charset="0"/>
              </a:rPr>
              <a:t>w’(s, t) = w(s, t) + h[s] – h[t] = -2 + 0 - (-3) = 1</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SE" sz="1200" dirty="0"/>
          </a:p>
          <a:p>
            <a:endParaRPr lang="en-SE"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867109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latin typeface="Quattrocento Sans" panose="020B0502050000020003" pitchFamily="34" charset="0"/>
              </a:rPr>
              <a:t>We then subtract h[u] – h[v] from length of each shortest path from u to v to obtain the lengths of shortest paths in the original graph</a:t>
            </a:r>
          </a:p>
          <a:p>
            <a:pPr lvl="1"/>
            <a:r>
              <a:rPr lang="en-GB" dirty="0">
                <a:latin typeface="Quattrocento Sans" panose="020B0502050000020003" pitchFamily="34" charset="0"/>
              </a:rPr>
              <a:t>SD(</a:t>
            </a:r>
            <a:r>
              <a:rPr lang="en-GB" dirty="0" err="1">
                <a:latin typeface="Quattrocento Sans" panose="020B0502050000020003" pitchFamily="34" charset="0"/>
              </a:rPr>
              <a:t>s</a:t>
            </a:r>
            <a:r>
              <a:rPr lang="en-GB" dirty="0" err="1">
                <a:latin typeface="Quattrocento Sans" panose="020B0502050000020003" pitchFamily="34" charset="0"/>
                <a:sym typeface="Wingdings" panose="05000000000000000000" pitchFamily="2" charset="2"/>
              </a:rPr>
              <a:t>a</a:t>
            </a:r>
            <a:r>
              <a:rPr lang="en-GB" dirty="0">
                <a:latin typeface="Quattrocento Sans" panose="020B0502050000020003" pitchFamily="34" charset="0"/>
              </a:rPr>
              <a:t>) = 0 - (h[s] - h[a]) = 0 - (0 - (-1)) = -1</a:t>
            </a:r>
            <a:endParaRPr lang="en-SE" dirty="0">
              <a:latin typeface="Quattrocento Sans" panose="020B0502050000020003" pitchFamily="34" charset="0"/>
            </a:endParaRPr>
          </a:p>
          <a:p>
            <a:pPr lvl="1"/>
            <a:r>
              <a:rPr lang="en-GB" dirty="0">
                <a:latin typeface="Quattrocento Sans" panose="020B0502050000020003" pitchFamily="34" charset="0"/>
              </a:rPr>
              <a:t>SD(</a:t>
            </a:r>
            <a:r>
              <a:rPr lang="en-GB" dirty="0" err="1">
                <a:latin typeface="Quattrocento Sans" panose="020B0502050000020003" pitchFamily="34" charset="0"/>
              </a:rPr>
              <a:t>s</a:t>
            </a:r>
            <a:r>
              <a:rPr lang="en-GB" dirty="0" err="1">
                <a:latin typeface="Quattrocento Sans" panose="020B0502050000020003" pitchFamily="34" charset="0"/>
                <a:sym typeface="Wingdings" panose="05000000000000000000" pitchFamily="2" charset="2"/>
              </a:rPr>
              <a:t>b</a:t>
            </a:r>
            <a:r>
              <a:rPr lang="en-GB" dirty="0">
                <a:latin typeface="Quattrocento Sans" panose="020B0502050000020003" pitchFamily="34" charset="0"/>
              </a:rPr>
              <a:t>) = 0 - (h[s] - h[b]) = 0 - (0- (-2)) = -2</a:t>
            </a:r>
            <a:endParaRPr lang="en-SE" dirty="0">
              <a:latin typeface="Quattrocento Sans" panose="020B0502050000020003" pitchFamily="34" charset="0"/>
            </a:endParaRPr>
          </a:p>
          <a:p>
            <a:pPr lvl="1"/>
            <a:r>
              <a:rPr lang="en-GB" dirty="0">
                <a:latin typeface="Quattrocento Sans" panose="020B0502050000020003" pitchFamily="34" charset="0"/>
              </a:rPr>
              <a:t>SD(</a:t>
            </a:r>
            <a:r>
              <a:rPr lang="en-GB" dirty="0" err="1">
                <a:latin typeface="Quattrocento Sans" panose="020B0502050000020003" pitchFamily="34" charset="0"/>
              </a:rPr>
              <a:t>s</a:t>
            </a:r>
            <a:r>
              <a:rPr lang="en-GB" dirty="0" err="1">
                <a:latin typeface="Quattrocento Sans" panose="020B0502050000020003" pitchFamily="34" charset="0"/>
                <a:sym typeface="Wingdings" panose="05000000000000000000" pitchFamily="2" charset="2"/>
              </a:rPr>
              <a:t>t</a:t>
            </a:r>
            <a:r>
              <a:rPr lang="en-GB" dirty="0">
                <a:latin typeface="Quattrocento Sans" panose="020B0502050000020003" pitchFamily="34" charset="0"/>
              </a:rPr>
              <a:t>) = </a:t>
            </a:r>
            <a:r>
              <a:rPr lang="pt-BR" dirty="0">
                <a:latin typeface="Quattrocento Sans" panose="020B0502050000020003" pitchFamily="34" charset="0"/>
              </a:rPr>
              <a:t>0 – (h[s] – h[t]) = 0 – (0 – (-3)) = -3</a:t>
            </a:r>
            <a:endParaRPr lang="en-SE" dirty="0">
              <a:latin typeface="Quattrocento Sans" panose="020B0502050000020003" pitchFamily="34" charset="0"/>
            </a:endParaRPr>
          </a:p>
          <a:p>
            <a:endParaRPr lang="en-SE"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414276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3084695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025783-1D4B-AD52-AC53-517844A89C2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C1C4CAB-9905-BC46-8019-DC686B3907B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FCBDB6C-3D8A-13C2-EFFF-2F12315D255A}"/>
              </a:ext>
            </a:extLst>
          </p:cNvPr>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15419256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99E7AF-5839-2E66-6DF2-971EDE1BC87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C34D90-3629-4C8F-5C9B-17FF7A2CB4B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B197128-F2AF-456E-6D4F-DD0042ED9DD6}"/>
              </a:ext>
            </a:extLst>
          </p:cNvPr>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42228717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15E4E4-A2C7-3871-C44C-9F4C6835D87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C69BD86-6C87-DA75-D2C5-0BBB0C8466B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E2AD9F1-D6C4-2860-7140-BA2001A5AB76}"/>
              </a:ext>
            </a:extLst>
          </p:cNvPr>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14566794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3BA078-59CC-1B5D-81FD-BAA4CD01787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6C321A8-1CA0-C174-7572-8EB4DFCAC5B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89C7421-FDA3-4C8B-9797-517047436F04}"/>
              </a:ext>
            </a:extLst>
          </p:cNvPr>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29981033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680289-67BF-983A-9947-C2AC0BC3807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9836FE1-C5B9-D560-905E-41191A77972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DCF8BBE-3C40-96E2-362C-16240ADB1310}"/>
              </a:ext>
            </a:extLst>
          </p:cNvPr>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6145432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2800" b="0" i="0">
                <a:latin typeface="Gill Sans" panose="020B0502020104020203"/>
                <a:ea typeface="Gill Sans" panose="020B0502020104020203"/>
                <a:cs typeface="Gill Sans" panose="020B0502020104020203"/>
              </a:defRPr>
            </a:lvl1pPr>
            <a:lvl2pPr>
              <a:defRPr sz="2400" b="0" i="0">
                <a:latin typeface="Gill Sans" panose="020B0502020104020203"/>
                <a:ea typeface="Gill Sans" panose="020B0502020104020203"/>
                <a:cs typeface="Gill Sans" panose="020B0502020104020203"/>
              </a:defRPr>
            </a:lvl2pPr>
            <a:lvl3pPr>
              <a:defRPr sz="2400" b="0" i="0">
                <a:latin typeface="Gill Sans" panose="020B0502020104020203"/>
                <a:ea typeface="Gill Sans" panose="020B0502020104020203"/>
                <a:cs typeface="Gill Sans" panose="020B0502020104020203"/>
              </a:defRPr>
            </a:lvl3pPr>
            <a:lvl4pPr>
              <a:defRPr sz="2400" b="0" i="0">
                <a:latin typeface="Gill Sans" panose="020B0502020104020203"/>
                <a:ea typeface="Gill Sans" panose="020B0502020104020203"/>
                <a:cs typeface="Gill Sans" panose="020B0502020104020203"/>
              </a:defRPr>
            </a:lvl4pPr>
            <a:lvl5pPr>
              <a:defRPr sz="2400" b="0" i="0">
                <a:latin typeface="Gill Sans" panose="020B0502020104020203"/>
                <a:ea typeface="Gill Sans" panose="020B0502020104020203"/>
                <a:cs typeface="Gill Sans" panose="020B0502020104020203"/>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ChangeArrowheads="1"/>
          </p:cNvSpPr>
          <p:nvPr userDrawn="1"/>
        </p:nvSpPr>
        <p:spPr bwMode="auto">
          <a:xfrm>
            <a:off x="11797680" y="6552798"/>
            <a:ext cx="394320" cy="30520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p>
            <a:pPr algn="ctr"/>
            <a:fld id="{8B82DB86-37F9-954E-8F10-00623E1FD261}" type="slidenum">
              <a:rPr lang="en-US" sz="1400" b="0" smtClean="0">
                <a:solidFill>
                  <a:schemeClr val="tx1"/>
                </a:solidFill>
                <a:latin typeface="Gill Sans" charset="0"/>
                <a:cs typeface="Gill Sans" charset="0"/>
              </a:rPr>
              <a:pPr algn="ctr"/>
              <a:t>‹#›</a:t>
            </a:fld>
            <a:endParaRPr lang="en-US" sz="1400" b="0" dirty="0">
              <a:solidFill>
                <a:schemeClr val="tx1"/>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8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017: </a:t>
            </a:r>
            <a:r>
              <a:rPr lang="en-GB" sz="3000" dirty="0"/>
              <a:t>Fundamentals of Computer Science III: Advanced Data Structures and Object-Oriented Programming</a:t>
            </a:r>
            <a:br>
              <a:rPr lang="en-US" sz="3000" dirty="0"/>
            </a:br>
            <a:br>
              <a:rPr lang="en-US" sz="3000" dirty="0"/>
            </a:br>
            <a:br>
              <a:rPr lang="en-US" sz="3000" dirty="0"/>
            </a:br>
            <a:r>
              <a:rPr lang="en-US" sz="3000" dirty="0"/>
              <a:t>Final Exam Sample Questions Spring 2025 </a:t>
            </a:r>
            <a:r>
              <a:rPr lang="en-US" altLang="zh-CN" sz="3000" dirty="0"/>
              <a:t>ANS</a:t>
            </a:r>
            <a:endParaRPr lang="en-US" sz="3000" dirty="0"/>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A1AB7C-568F-A96E-5FD1-B828D05BF8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AC6852-F08E-7514-58A8-941F77231A36}"/>
              </a:ext>
            </a:extLst>
          </p:cNvPr>
          <p:cNvSpPr>
            <a:spLocks noGrp="1"/>
          </p:cNvSpPr>
          <p:nvPr>
            <p:ph type="title"/>
          </p:nvPr>
        </p:nvSpPr>
        <p:spPr/>
        <p:txBody>
          <a:bodyPr/>
          <a:lstStyle/>
          <a:p>
            <a:r>
              <a:rPr lang="en-GB" dirty="0"/>
              <a:t>Q. Johnson’s algorithm ANS (a)(b)</a:t>
            </a:r>
            <a:endParaRPr lang="en-SE" dirty="0"/>
          </a:p>
        </p:txBody>
      </p:sp>
      <p:sp>
        <p:nvSpPr>
          <p:cNvPr id="3" name="Content Placeholder 2">
            <a:extLst>
              <a:ext uri="{FF2B5EF4-FFF2-40B4-BE49-F238E27FC236}">
                <a16:creationId xmlns:a16="http://schemas.microsoft.com/office/drawing/2014/main" id="{40B2FD01-CD79-C6B8-DF7F-99CA17509A5B}"/>
              </a:ext>
            </a:extLst>
          </p:cNvPr>
          <p:cNvSpPr>
            <a:spLocks noGrp="1"/>
          </p:cNvSpPr>
          <p:nvPr>
            <p:ph idx="1"/>
          </p:nvPr>
        </p:nvSpPr>
        <p:spPr>
          <a:xfrm>
            <a:off x="502500" y="1105970"/>
            <a:ext cx="9105554" cy="2488989"/>
          </a:xfrm>
        </p:spPr>
        <p:txBody>
          <a:bodyPr>
            <a:noAutofit/>
          </a:bodyPr>
          <a:lstStyle/>
          <a:p>
            <a:pPr marL="63500" indent="0">
              <a:buNone/>
            </a:pPr>
            <a:r>
              <a:rPr lang="en-GB" sz="2000" dirty="0"/>
              <a:t>Shortest distances from dummy source node d: h[1]=0, h[2]=-2, h[3]=0, h[4]=-1. (Theoretically you should run Bellman-Ford algorithm starting from node d, but the graph is simple enough that you can obtain the h[] values by observation.)</a:t>
            </a:r>
            <a:endParaRPr lang="en-SE" sz="2000" dirty="0"/>
          </a:p>
          <a:p>
            <a:pPr marL="63500" indent="0">
              <a:buNone/>
            </a:pPr>
            <a:r>
              <a:rPr lang="en-GB" sz="2000" dirty="0"/>
              <a:t>Remove node d and reweight each edge </a:t>
            </a:r>
            <a:r>
              <a:rPr lang="en-GB" sz="2000" dirty="0" err="1"/>
              <a:t>uv</a:t>
            </a:r>
            <a:r>
              <a:rPr lang="en-GB" sz="2000" dirty="0"/>
              <a:t> as </a:t>
            </a:r>
            <a:r>
              <a:rPr lang="pl-PL" sz="2000" dirty="0"/>
              <a:t>w'(u, v) = w(u, v) + h[u] – h[v], </a:t>
            </a:r>
            <a:r>
              <a:rPr lang="en-GB" sz="2000" dirty="0"/>
              <a:t>we have: w’[1, 2]=-2+0-(-2)=0, w’[1, 3]=1+0-0=1, w’[2, 4]=-1+(-2)-(-3)=0, w’[3, 4]=-1+0-(-3)=2</a:t>
            </a:r>
          </a:p>
        </p:txBody>
      </p:sp>
      <p:sp>
        <p:nvSpPr>
          <p:cNvPr id="29" name="Oval 5">
            <a:extLst>
              <a:ext uri="{FF2B5EF4-FFF2-40B4-BE49-F238E27FC236}">
                <a16:creationId xmlns:a16="http://schemas.microsoft.com/office/drawing/2014/main" id="{BDF3868B-BAAB-7B61-E48C-9DB63C8C002A}"/>
              </a:ext>
            </a:extLst>
          </p:cNvPr>
          <p:cNvSpPr>
            <a:spLocks noChangeArrowheads="1"/>
          </p:cNvSpPr>
          <p:nvPr/>
        </p:nvSpPr>
        <p:spPr bwMode="auto">
          <a:xfrm>
            <a:off x="5290974" y="401201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1</a:t>
            </a:r>
            <a:endParaRPr lang="en-SE" sz="2400" dirty="0">
              <a:latin typeface="Arial" panose="020B0604020202020204" pitchFamily="34" charset="0"/>
            </a:endParaRPr>
          </a:p>
        </p:txBody>
      </p:sp>
      <p:sp>
        <p:nvSpPr>
          <p:cNvPr id="30" name="Oval 8">
            <a:extLst>
              <a:ext uri="{FF2B5EF4-FFF2-40B4-BE49-F238E27FC236}">
                <a16:creationId xmlns:a16="http://schemas.microsoft.com/office/drawing/2014/main" id="{52E85A92-B37C-BF49-9CF2-C08B68E92AFD}"/>
              </a:ext>
            </a:extLst>
          </p:cNvPr>
          <p:cNvSpPr>
            <a:spLocks noChangeArrowheads="1"/>
          </p:cNvSpPr>
          <p:nvPr/>
        </p:nvSpPr>
        <p:spPr bwMode="auto">
          <a:xfrm>
            <a:off x="6713269" y="401201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2</a:t>
            </a:r>
            <a:endParaRPr lang="en-SE" sz="2400" dirty="0">
              <a:latin typeface="Arial" panose="020B0604020202020204" pitchFamily="34" charset="0"/>
            </a:endParaRPr>
          </a:p>
        </p:txBody>
      </p:sp>
      <p:sp>
        <p:nvSpPr>
          <p:cNvPr id="31" name="Oval 11">
            <a:extLst>
              <a:ext uri="{FF2B5EF4-FFF2-40B4-BE49-F238E27FC236}">
                <a16:creationId xmlns:a16="http://schemas.microsoft.com/office/drawing/2014/main" id="{78909F7E-21CE-5CFB-0604-D110926B2E02}"/>
              </a:ext>
            </a:extLst>
          </p:cNvPr>
          <p:cNvSpPr>
            <a:spLocks noChangeArrowheads="1"/>
          </p:cNvSpPr>
          <p:nvPr/>
        </p:nvSpPr>
        <p:spPr bwMode="auto">
          <a:xfrm>
            <a:off x="5290974" y="5199476"/>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3</a:t>
            </a:r>
            <a:endParaRPr lang="en-SE" sz="2400" dirty="0">
              <a:latin typeface="Arial" panose="020B0604020202020204" pitchFamily="34" charset="0"/>
            </a:endParaRPr>
          </a:p>
        </p:txBody>
      </p:sp>
      <p:sp>
        <p:nvSpPr>
          <p:cNvPr id="32" name="Line 19">
            <a:extLst>
              <a:ext uri="{FF2B5EF4-FFF2-40B4-BE49-F238E27FC236}">
                <a16:creationId xmlns:a16="http://schemas.microsoft.com/office/drawing/2014/main" id="{899A7D23-E03B-EAEC-A765-9A8F6CB4C59B}"/>
              </a:ext>
            </a:extLst>
          </p:cNvPr>
          <p:cNvSpPr>
            <a:spLocks noChangeShapeType="1"/>
          </p:cNvSpPr>
          <p:nvPr/>
        </p:nvSpPr>
        <p:spPr bwMode="auto">
          <a:xfrm flipV="1">
            <a:off x="5824374" y="4292533"/>
            <a:ext cx="904134" cy="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33" name="Line 20">
            <a:extLst>
              <a:ext uri="{FF2B5EF4-FFF2-40B4-BE49-F238E27FC236}">
                <a16:creationId xmlns:a16="http://schemas.microsoft.com/office/drawing/2014/main" id="{06F64540-CBD1-454E-9FF9-F3C9DF472913}"/>
              </a:ext>
            </a:extLst>
          </p:cNvPr>
          <p:cNvSpPr>
            <a:spLocks noChangeShapeType="1"/>
          </p:cNvSpPr>
          <p:nvPr/>
        </p:nvSpPr>
        <p:spPr bwMode="auto">
          <a:xfrm>
            <a:off x="5574617" y="4539254"/>
            <a:ext cx="15586" cy="66022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pPr>
            <a:endParaRPr lang="en-SE">
              <a:solidFill>
                <a:srgbClr val="000000"/>
              </a:solidFill>
              <a:latin typeface="Arial" panose="020B0604020202020204" pitchFamily="34" charset="0"/>
            </a:endParaRPr>
          </a:p>
        </p:txBody>
      </p:sp>
      <p:sp>
        <p:nvSpPr>
          <p:cNvPr id="35" name="Text Box 28">
            <a:extLst>
              <a:ext uri="{FF2B5EF4-FFF2-40B4-BE49-F238E27FC236}">
                <a16:creationId xmlns:a16="http://schemas.microsoft.com/office/drawing/2014/main" id="{04C3565F-C6FC-68AF-CE78-D2F5695F47B3}"/>
              </a:ext>
            </a:extLst>
          </p:cNvPr>
          <p:cNvSpPr txBox="1">
            <a:spLocks noChangeArrowheads="1"/>
          </p:cNvSpPr>
          <p:nvPr/>
        </p:nvSpPr>
        <p:spPr bwMode="auto">
          <a:xfrm>
            <a:off x="6061329" y="3967480"/>
            <a:ext cx="5143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-2</a:t>
            </a:r>
          </a:p>
        </p:txBody>
      </p:sp>
      <p:sp>
        <p:nvSpPr>
          <p:cNvPr id="36" name="Oval 8">
            <a:extLst>
              <a:ext uri="{FF2B5EF4-FFF2-40B4-BE49-F238E27FC236}">
                <a16:creationId xmlns:a16="http://schemas.microsoft.com/office/drawing/2014/main" id="{4A7296EF-3E50-9DDF-4294-07CF0238560C}"/>
              </a:ext>
            </a:extLst>
          </p:cNvPr>
          <p:cNvSpPr>
            <a:spLocks noChangeArrowheads="1"/>
          </p:cNvSpPr>
          <p:nvPr/>
        </p:nvSpPr>
        <p:spPr bwMode="auto">
          <a:xfrm>
            <a:off x="6723660" y="5199476"/>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4</a:t>
            </a:r>
            <a:endParaRPr lang="en-SE" sz="2400" dirty="0">
              <a:latin typeface="Arial" panose="020B0604020202020204" pitchFamily="34" charset="0"/>
            </a:endParaRPr>
          </a:p>
        </p:txBody>
      </p:sp>
      <p:sp>
        <p:nvSpPr>
          <p:cNvPr id="44" name="Line 19">
            <a:extLst>
              <a:ext uri="{FF2B5EF4-FFF2-40B4-BE49-F238E27FC236}">
                <a16:creationId xmlns:a16="http://schemas.microsoft.com/office/drawing/2014/main" id="{99819DA0-E3EB-C577-E3D2-4754165FAD45}"/>
              </a:ext>
            </a:extLst>
          </p:cNvPr>
          <p:cNvSpPr>
            <a:spLocks noChangeShapeType="1"/>
          </p:cNvSpPr>
          <p:nvPr/>
        </p:nvSpPr>
        <p:spPr bwMode="auto">
          <a:xfrm flipV="1">
            <a:off x="5824374" y="5480091"/>
            <a:ext cx="904134" cy="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45" name="Text Box 28">
            <a:extLst>
              <a:ext uri="{FF2B5EF4-FFF2-40B4-BE49-F238E27FC236}">
                <a16:creationId xmlns:a16="http://schemas.microsoft.com/office/drawing/2014/main" id="{A921632D-9CE3-5482-D5A3-0240B2916A6A}"/>
              </a:ext>
            </a:extLst>
          </p:cNvPr>
          <p:cNvSpPr txBox="1">
            <a:spLocks noChangeArrowheads="1"/>
          </p:cNvSpPr>
          <p:nvPr/>
        </p:nvSpPr>
        <p:spPr bwMode="auto">
          <a:xfrm>
            <a:off x="6076540" y="5458812"/>
            <a:ext cx="3998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-1</a:t>
            </a:r>
          </a:p>
        </p:txBody>
      </p:sp>
      <p:sp>
        <p:nvSpPr>
          <p:cNvPr id="47" name="Text Box 28">
            <a:extLst>
              <a:ext uri="{FF2B5EF4-FFF2-40B4-BE49-F238E27FC236}">
                <a16:creationId xmlns:a16="http://schemas.microsoft.com/office/drawing/2014/main" id="{88A66EAC-FFF3-0F7E-803B-6F5DE4F64227}"/>
              </a:ext>
            </a:extLst>
          </p:cNvPr>
          <p:cNvSpPr txBox="1">
            <a:spLocks noChangeArrowheads="1"/>
          </p:cNvSpPr>
          <p:nvPr/>
        </p:nvSpPr>
        <p:spPr bwMode="auto">
          <a:xfrm>
            <a:off x="5277557" y="4638208"/>
            <a:ext cx="3998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1</a:t>
            </a:r>
          </a:p>
        </p:txBody>
      </p:sp>
      <p:sp>
        <p:nvSpPr>
          <p:cNvPr id="48" name="Oval 5">
            <a:extLst>
              <a:ext uri="{FF2B5EF4-FFF2-40B4-BE49-F238E27FC236}">
                <a16:creationId xmlns:a16="http://schemas.microsoft.com/office/drawing/2014/main" id="{56B5C151-0243-518F-EB42-5603F552A8D7}"/>
              </a:ext>
            </a:extLst>
          </p:cNvPr>
          <p:cNvSpPr>
            <a:spLocks noChangeArrowheads="1"/>
          </p:cNvSpPr>
          <p:nvPr/>
        </p:nvSpPr>
        <p:spPr bwMode="auto">
          <a:xfrm>
            <a:off x="4307931" y="4609884"/>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d</a:t>
            </a:r>
            <a:endParaRPr lang="en-SE" sz="2400" dirty="0">
              <a:latin typeface="Arial" panose="020B0604020202020204" pitchFamily="34" charset="0"/>
            </a:endParaRPr>
          </a:p>
        </p:txBody>
      </p:sp>
      <p:sp>
        <p:nvSpPr>
          <p:cNvPr id="49" name="Line 19">
            <a:extLst>
              <a:ext uri="{FF2B5EF4-FFF2-40B4-BE49-F238E27FC236}">
                <a16:creationId xmlns:a16="http://schemas.microsoft.com/office/drawing/2014/main" id="{7B1BFFDF-A003-A064-280C-3E32DDE47004}"/>
              </a:ext>
            </a:extLst>
          </p:cNvPr>
          <p:cNvSpPr>
            <a:spLocks noChangeShapeType="1"/>
          </p:cNvSpPr>
          <p:nvPr/>
        </p:nvSpPr>
        <p:spPr bwMode="auto">
          <a:xfrm flipV="1">
            <a:off x="4806327" y="4446271"/>
            <a:ext cx="531335" cy="311238"/>
          </a:xfrm>
          <a:prstGeom prst="line">
            <a:avLst/>
          </a:prstGeom>
          <a:ln w="19050" cap="flat" cmpd="sng" algn="ctr">
            <a:solidFill>
              <a:srgbClr val="FFC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50" name="Line 19">
            <a:extLst>
              <a:ext uri="{FF2B5EF4-FFF2-40B4-BE49-F238E27FC236}">
                <a16:creationId xmlns:a16="http://schemas.microsoft.com/office/drawing/2014/main" id="{448B5916-6EDF-6297-CB37-AC0DEA98F02E}"/>
              </a:ext>
            </a:extLst>
          </p:cNvPr>
          <p:cNvSpPr>
            <a:spLocks noChangeShapeType="1"/>
          </p:cNvSpPr>
          <p:nvPr/>
        </p:nvSpPr>
        <p:spPr bwMode="auto">
          <a:xfrm>
            <a:off x="4756125" y="5068747"/>
            <a:ext cx="539697" cy="411344"/>
          </a:xfrm>
          <a:prstGeom prst="line">
            <a:avLst/>
          </a:prstGeom>
          <a:ln w="19050" cap="flat" cmpd="sng" algn="ctr">
            <a:solidFill>
              <a:srgbClr val="FFC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cxnSp>
        <p:nvCxnSpPr>
          <p:cNvPr id="52" name="Connector: Curved 51">
            <a:extLst>
              <a:ext uri="{FF2B5EF4-FFF2-40B4-BE49-F238E27FC236}">
                <a16:creationId xmlns:a16="http://schemas.microsoft.com/office/drawing/2014/main" id="{B1EFC424-23F6-38A8-F118-B671E0D76A74}"/>
              </a:ext>
            </a:extLst>
          </p:cNvPr>
          <p:cNvCxnSpPr>
            <a:stCxn id="48" idx="0"/>
            <a:endCxn id="30" idx="1"/>
          </p:cNvCxnSpPr>
          <p:nvPr/>
        </p:nvCxnSpPr>
        <p:spPr>
          <a:xfrm rot="5400000" flipH="1" flipV="1">
            <a:off x="5478367" y="3108282"/>
            <a:ext cx="597866" cy="2405338"/>
          </a:xfrm>
          <a:prstGeom prst="curvedConnector3">
            <a:avLst>
              <a:gd name="adj1" fmla="val 138236"/>
            </a:avLst>
          </a:prstGeom>
          <a:ln w="19050" cap="flat" cmpd="sng" algn="ctr">
            <a:solidFill>
              <a:srgbClr val="FFC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3" name="Connector: Curved 52">
            <a:extLst>
              <a:ext uri="{FF2B5EF4-FFF2-40B4-BE49-F238E27FC236}">
                <a16:creationId xmlns:a16="http://schemas.microsoft.com/office/drawing/2014/main" id="{7FA4A853-7535-382D-D305-283F4527C23C}"/>
              </a:ext>
            </a:extLst>
          </p:cNvPr>
          <p:cNvCxnSpPr>
            <a:cxnSpLocks/>
            <a:stCxn id="48" idx="4"/>
            <a:endCxn id="36" idx="4"/>
          </p:cNvCxnSpPr>
          <p:nvPr/>
        </p:nvCxnSpPr>
        <p:spPr>
          <a:xfrm rot="16200000" flipH="1">
            <a:off x="5487699" y="4230215"/>
            <a:ext cx="589592" cy="2415729"/>
          </a:xfrm>
          <a:prstGeom prst="curvedConnector3">
            <a:avLst>
              <a:gd name="adj1" fmla="val 149112"/>
            </a:avLst>
          </a:prstGeom>
          <a:ln w="19050" cap="flat" cmpd="sng" algn="ctr">
            <a:solidFill>
              <a:srgbClr val="FFC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7" name="Text Box 28">
            <a:extLst>
              <a:ext uri="{FF2B5EF4-FFF2-40B4-BE49-F238E27FC236}">
                <a16:creationId xmlns:a16="http://schemas.microsoft.com/office/drawing/2014/main" id="{E097D580-7CB3-3305-FFE5-45C11AC3760D}"/>
              </a:ext>
            </a:extLst>
          </p:cNvPr>
          <p:cNvSpPr txBox="1">
            <a:spLocks noChangeArrowheads="1"/>
          </p:cNvSpPr>
          <p:nvPr/>
        </p:nvSpPr>
        <p:spPr bwMode="auto">
          <a:xfrm>
            <a:off x="5574617" y="3429000"/>
            <a:ext cx="24975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0</a:t>
            </a:r>
          </a:p>
        </p:txBody>
      </p:sp>
      <p:sp>
        <p:nvSpPr>
          <p:cNvPr id="58" name="Text Box 28">
            <a:extLst>
              <a:ext uri="{FF2B5EF4-FFF2-40B4-BE49-F238E27FC236}">
                <a16:creationId xmlns:a16="http://schemas.microsoft.com/office/drawing/2014/main" id="{F6567152-EA3D-8631-8A64-23E845018ADB}"/>
              </a:ext>
            </a:extLst>
          </p:cNvPr>
          <p:cNvSpPr txBox="1">
            <a:spLocks noChangeArrowheads="1"/>
          </p:cNvSpPr>
          <p:nvPr/>
        </p:nvSpPr>
        <p:spPr bwMode="auto">
          <a:xfrm>
            <a:off x="4903570" y="4254714"/>
            <a:ext cx="24975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0</a:t>
            </a:r>
          </a:p>
        </p:txBody>
      </p:sp>
      <p:sp>
        <p:nvSpPr>
          <p:cNvPr id="59" name="Text Box 28">
            <a:extLst>
              <a:ext uri="{FF2B5EF4-FFF2-40B4-BE49-F238E27FC236}">
                <a16:creationId xmlns:a16="http://schemas.microsoft.com/office/drawing/2014/main" id="{22F826E7-9827-31F7-19F4-8447C3A922A8}"/>
              </a:ext>
            </a:extLst>
          </p:cNvPr>
          <p:cNvSpPr txBox="1">
            <a:spLocks noChangeArrowheads="1"/>
          </p:cNvSpPr>
          <p:nvPr/>
        </p:nvSpPr>
        <p:spPr bwMode="auto">
          <a:xfrm>
            <a:off x="4903570" y="4949066"/>
            <a:ext cx="24975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0</a:t>
            </a:r>
          </a:p>
        </p:txBody>
      </p:sp>
      <p:sp>
        <p:nvSpPr>
          <p:cNvPr id="60" name="Text Box 28">
            <a:extLst>
              <a:ext uri="{FF2B5EF4-FFF2-40B4-BE49-F238E27FC236}">
                <a16:creationId xmlns:a16="http://schemas.microsoft.com/office/drawing/2014/main" id="{5E23EF49-BBE9-DF9F-1666-73C424B00B48}"/>
              </a:ext>
            </a:extLst>
          </p:cNvPr>
          <p:cNvSpPr txBox="1">
            <a:spLocks noChangeArrowheads="1"/>
          </p:cNvSpPr>
          <p:nvPr/>
        </p:nvSpPr>
        <p:spPr bwMode="auto">
          <a:xfrm>
            <a:off x="5290974" y="5938017"/>
            <a:ext cx="24975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0</a:t>
            </a:r>
          </a:p>
        </p:txBody>
      </p:sp>
      <p:sp>
        <p:nvSpPr>
          <p:cNvPr id="83" name="Oval 5">
            <a:extLst>
              <a:ext uri="{FF2B5EF4-FFF2-40B4-BE49-F238E27FC236}">
                <a16:creationId xmlns:a16="http://schemas.microsoft.com/office/drawing/2014/main" id="{136EC739-27BF-AFD6-94FA-8C45E5A7F731}"/>
              </a:ext>
            </a:extLst>
          </p:cNvPr>
          <p:cNvSpPr>
            <a:spLocks noChangeArrowheads="1"/>
          </p:cNvSpPr>
          <p:nvPr/>
        </p:nvSpPr>
        <p:spPr bwMode="auto">
          <a:xfrm>
            <a:off x="7646120" y="3936902"/>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1</a:t>
            </a:r>
            <a:endParaRPr lang="en-SE" sz="2400" dirty="0">
              <a:latin typeface="Arial" panose="020B0604020202020204" pitchFamily="34" charset="0"/>
            </a:endParaRPr>
          </a:p>
        </p:txBody>
      </p:sp>
      <p:sp>
        <p:nvSpPr>
          <p:cNvPr id="84" name="Oval 8">
            <a:extLst>
              <a:ext uri="{FF2B5EF4-FFF2-40B4-BE49-F238E27FC236}">
                <a16:creationId xmlns:a16="http://schemas.microsoft.com/office/drawing/2014/main" id="{D32A5349-D7B0-7742-2C3C-D01609E3449A}"/>
              </a:ext>
            </a:extLst>
          </p:cNvPr>
          <p:cNvSpPr>
            <a:spLocks noChangeArrowheads="1"/>
          </p:cNvSpPr>
          <p:nvPr/>
        </p:nvSpPr>
        <p:spPr bwMode="auto">
          <a:xfrm>
            <a:off x="9068415" y="3936902"/>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2</a:t>
            </a:r>
            <a:endParaRPr lang="en-SE" sz="2400" dirty="0">
              <a:latin typeface="Arial" panose="020B0604020202020204" pitchFamily="34" charset="0"/>
            </a:endParaRPr>
          </a:p>
        </p:txBody>
      </p:sp>
      <p:sp>
        <p:nvSpPr>
          <p:cNvPr id="85" name="Oval 11">
            <a:extLst>
              <a:ext uri="{FF2B5EF4-FFF2-40B4-BE49-F238E27FC236}">
                <a16:creationId xmlns:a16="http://schemas.microsoft.com/office/drawing/2014/main" id="{164A12FB-70A6-5F30-92F2-BC8EDBC7A4C9}"/>
              </a:ext>
            </a:extLst>
          </p:cNvPr>
          <p:cNvSpPr>
            <a:spLocks noChangeArrowheads="1"/>
          </p:cNvSpPr>
          <p:nvPr/>
        </p:nvSpPr>
        <p:spPr bwMode="auto">
          <a:xfrm>
            <a:off x="7646120" y="5124360"/>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3</a:t>
            </a:r>
            <a:endParaRPr lang="en-SE" sz="2400" dirty="0">
              <a:latin typeface="Arial" panose="020B0604020202020204" pitchFamily="34" charset="0"/>
            </a:endParaRPr>
          </a:p>
        </p:txBody>
      </p:sp>
      <p:sp>
        <p:nvSpPr>
          <p:cNvPr id="86" name="Line 19">
            <a:extLst>
              <a:ext uri="{FF2B5EF4-FFF2-40B4-BE49-F238E27FC236}">
                <a16:creationId xmlns:a16="http://schemas.microsoft.com/office/drawing/2014/main" id="{58D667E6-234D-66B4-3CEF-F3816F1340DB}"/>
              </a:ext>
            </a:extLst>
          </p:cNvPr>
          <p:cNvSpPr>
            <a:spLocks noChangeShapeType="1"/>
          </p:cNvSpPr>
          <p:nvPr/>
        </p:nvSpPr>
        <p:spPr bwMode="auto">
          <a:xfrm flipV="1">
            <a:off x="8179520" y="4217417"/>
            <a:ext cx="904134" cy="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87" name="Line 20">
            <a:extLst>
              <a:ext uri="{FF2B5EF4-FFF2-40B4-BE49-F238E27FC236}">
                <a16:creationId xmlns:a16="http://schemas.microsoft.com/office/drawing/2014/main" id="{3A3635B7-3510-20D3-4905-9F45F4B0E63C}"/>
              </a:ext>
            </a:extLst>
          </p:cNvPr>
          <p:cNvSpPr>
            <a:spLocks noChangeShapeType="1"/>
          </p:cNvSpPr>
          <p:nvPr/>
        </p:nvSpPr>
        <p:spPr bwMode="auto">
          <a:xfrm>
            <a:off x="7929763" y="4464138"/>
            <a:ext cx="15586" cy="66022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pPr>
            <a:endParaRPr lang="en-SE">
              <a:solidFill>
                <a:srgbClr val="000000"/>
              </a:solidFill>
              <a:latin typeface="Arial" panose="020B0604020202020204" pitchFamily="34" charset="0"/>
            </a:endParaRPr>
          </a:p>
        </p:txBody>
      </p:sp>
      <p:sp>
        <p:nvSpPr>
          <p:cNvPr id="88" name="Text Box 28">
            <a:extLst>
              <a:ext uri="{FF2B5EF4-FFF2-40B4-BE49-F238E27FC236}">
                <a16:creationId xmlns:a16="http://schemas.microsoft.com/office/drawing/2014/main" id="{335BC7CF-9DA1-109B-8BAC-09B7FC4C070B}"/>
              </a:ext>
            </a:extLst>
          </p:cNvPr>
          <p:cNvSpPr txBox="1">
            <a:spLocks noChangeArrowheads="1"/>
          </p:cNvSpPr>
          <p:nvPr/>
        </p:nvSpPr>
        <p:spPr bwMode="auto">
          <a:xfrm>
            <a:off x="8416475" y="3892364"/>
            <a:ext cx="5143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0</a:t>
            </a:r>
          </a:p>
        </p:txBody>
      </p:sp>
      <p:sp>
        <p:nvSpPr>
          <p:cNvPr id="89" name="Oval 8">
            <a:extLst>
              <a:ext uri="{FF2B5EF4-FFF2-40B4-BE49-F238E27FC236}">
                <a16:creationId xmlns:a16="http://schemas.microsoft.com/office/drawing/2014/main" id="{E3C51D93-8191-7EFC-1BCE-5D480E0988BB}"/>
              </a:ext>
            </a:extLst>
          </p:cNvPr>
          <p:cNvSpPr>
            <a:spLocks noChangeArrowheads="1"/>
          </p:cNvSpPr>
          <p:nvPr/>
        </p:nvSpPr>
        <p:spPr bwMode="auto">
          <a:xfrm>
            <a:off x="9078806" y="5124360"/>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4</a:t>
            </a:r>
            <a:endParaRPr lang="en-SE" sz="2400" dirty="0">
              <a:latin typeface="Arial" panose="020B0604020202020204" pitchFamily="34" charset="0"/>
            </a:endParaRPr>
          </a:p>
        </p:txBody>
      </p:sp>
      <p:sp>
        <p:nvSpPr>
          <p:cNvPr id="91" name="Line 19">
            <a:extLst>
              <a:ext uri="{FF2B5EF4-FFF2-40B4-BE49-F238E27FC236}">
                <a16:creationId xmlns:a16="http://schemas.microsoft.com/office/drawing/2014/main" id="{4DDC0A82-47D2-BFED-1E7A-9D1C47DFA435}"/>
              </a:ext>
            </a:extLst>
          </p:cNvPr>
          <p:cNvSpPr>
            <a:spLocks noChangeShapeType="1"/>
          </p:cNvSpPr>
          <p:nvPr/>
        </p:nvSpPr>
        <p:spPr bwMode="auto">
          <a:xfrm flipV="1">
            <a:off x="8179520" y="5404975"/>
            <a:ext cx="904134" cy="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92" name="Text Box 28">
            <a:extLst>
              <a:ext uri="{FF2B5EF4-FFF2-40B4-BE49-F238E27FC236}">
                <a16:creationId xmlns:a16="http://schemas.microsoft.com/office/drawing/2014/main" id="{33A0A6EC-4B65-7436-CA83-6C6BDAADAE4A}"/>
              </a:ext>
            </a:extLst>
          </p:cNvPr>
          <p:cNvSpPr txBox="1">
            <a:spLocks noChangeArrowheads="1"/>
          </p:cNvSpPr>
          <p:nvPr/>
        </p:nvSpPr>
        <p:spPr bwMode="auto">
          <a:xfrm>
            <a:off x="8431686" y="5383696"/>
            <a:ext cx="3998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2</a:t>
            </a:r>
          </a:p>
        </p:txBody>
      </p:sp>
      <p:sp>
        <p:nvSpPr>
          <p:cNvPr id="94" name="Text Box 28">
            <a:extLst>
              <a:ext uri="{FF2B5EF4-FFF2-40B4-BE49-F238E27FC236}">
                <a16:creationId xmlns:a16="http://schemas.microsoft.com/office/drawing/2014/main" id="{E3193028-F5CD-DC38-8FEA-7478450D4FED}"/>
              </a:ext>
            </a:extLst>
          </p:cNvPr>
          <p:cNvSpPr txBox="1">
            <a:spLocks noChangeArrowheads="1"/>
          </p:cNvSpPr>
          <p:nvPr/>
        </p:nvSpPr>
        <p:spPr bwMode="auto">
          <a:xfrm>
            <a:off x="7632703" y="4563092"/>
            <a:ext cx="3998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1</a:t>
            </a:r>
          </a:p>
        </p:txBody>
      </p:sp>
      <p:sp>
        <p:nvSpPr>
          <p:cNvPr id="8" name="TextBox 7">
            <a:extLst>
              <a:ext uri="{FF2B5EF4-FFF2-40B4-BE49-F238E27FC236}">
                <a16:creationId xmlns:a16="http://schemas.microsoft.com/office/drawing/2014/main" id="{1D262AAC-A5F7-F122-A744-2CD3D6140B11}"/>
              </a:ext>
            </a:extLst>
          </p:cNvPr>
          <p:cNvSpPr txBox="1"/>
          <p:nvPr/>
        </p:nvSpPr>
        <p:spPr>
          <a:xfrm>
            <a:off x="7792575" y="5862311"/>
            <a:ext cx="2081445" cy="369332"/>
          </a:xfrm>
          <a:prstGeom prst="rect">
            <a:avLst/>
          </a:prstGeom>
          <a:noFill/>
        </p:spPr>
        <p:txBody>
          <a:bodyPr wrap="square">
            <a:spAutoFit/>
          </a:bodyPr>
          <a:lstStyle/>
          <a:p>
            <a:r>
              <a:rPr lang="en-GB" sz="1800" dirty="0">
                <a:latin typeface="Quattrocento Sans" panose="020B0502050000020003" pitchFamily="34" charset="0"/>
              </a:rPr>
              <a:t>Reweighted graph</a:t>
            </a:r>
            <a:endParaRPr lang="en-SE" sz="1800" dirty="0"/>
          </a:p>
        </p:txBody>
      </p:sp>
      <p:sp>
        <p:nvSpPr>
          <p:cNvPr id="21" name="TextBox 20">
            <a:extLst>
              <a:ext uri="{FF2B5EF4-FFF2-40B4-BE49-F238E27FC236}">
                <a16:creationId xmlns:a16="http://schemas.microsoft.com/office/drawing/2014/main" id="{86E8B31F-5C34-2193-D265-EADDE6C7CF98}"/>
              </a:ext>
            </a:extLst>
          </p:cNvPr>
          <p:cNvSpPr txBox="1"/>
          <p:nvPr/>
        </p:nvSpPr>
        <p:spPr>
          <a:xfrm>
            <a:off x="2323445" y="5785830"/>
            <a:ext cx="1704266" cy="369326"/>
          </a:xfrm>
          <a:prstGeom prst="rect">
            <a:avLst/>
          </a:prstGeom>
          <a:noFill/>
        </p:spPr>
        <p:txBody>
          <a:bodyPr wrap="square">
            <a:spAutoFit/>
          </a:bodyPr>
          <a:lstStyle/>
          <a:p>
            <a:r>
              <a:rPr lang="en-GB" sz="1800" dirty="0">
                <a:latin typeface="Quattrocento Sans" panose="020B0502050000020003" pitchFamily="34" charset="0"/>
              </a:rPr>
              <a:t>Original graph</a:t>
            </a:r>
            <a:endParaRPr lang="en-SE" sz="1800" dirty="0"/>
          </a:p>
        </p:txBody>
      </p:sp>
      <p:sp>
        <p:nvSpPr>
          <p:cNvPr id="4" name="TextBox 3">
            <a:extLst>
              <a:ext uri="{FF2B5EF4-FFF2-40B4-BE49-F238E27FC236}">
                <a16:creationId xmlns:a16="http://schemas.microsoft.com/office/drawing/2014/main" id="{E8C52E54-5949-00DF-18D6-7525D3A2413B}"/>
              </a:ext>
            </a:extLst>
          </p:cNvPr>
          <p:cNvSpPr txBox="1"/>
          <p:nvPr/>
        </p:nvSpPr>
        <p:spPr>
          <a:xfrm>
            <a:off x="5168951" y="6245228"/>
            <a:ext cx="2081445" cy="646331"/>
          </a:xfrm>
          <a:prstGeom prst="rect">
            <a:avLst/>
          </a:prstGeom>
          <a:noFill/>
        </p:spPr>
        <p:txBody>
          <a:bodyPr wrap="square">
            <a:spAutoFit/>
          </a:bodyPr>
          <a:lstStyle/>
          <a:p>
            <a:r>
              <a:rPr lang="en-GB" sz="1800" dirty="0">
                <a:latin typeface="Quattrocento Sans" panose="020B0502050000020003" pitchFamily="34" charset="0"/>
              </a:rPr>
              <a:t>Original graph</a:t>
            </a:r>
          </a:p>
          <a:p>
            <a:r>
              <a:rPr lang="en-GB" sz="1800" dirty="0">
                <a:latin typeface="Quattrocento Sans" panose="020B0502050000020003" pitchFamily="34" charset="0"/>
              </a:rPr>
              <a:t>w/ dummy node</a:t>
            </a:r>
            <a:endParaRPr lang="en-SE" sz="1800" dirty="0"/>
          </a:p>
        </p:txBody>
      </p:sp>
      <p:graphicFrame>
        <p:nvGraphicFramePr>
          <p:cNvPr id="5" name="Table 4">
            <a:extLst>
              <a:ext uri="{FF2B5EF4-FFF2-40B4-BE49-F238E27FC236}">
                <a16:creationId xmlns:a16="http://schemas.microsoft.com/office/drawing/2014/main" id="{C3F7DF69-75F7-3F37-5068-053F2F3DAB3B}"/>
              </a:ext>
            </a:extLst>
          </p:cNvPr>
          <p:cNvGraphicFramePr>
            <a:graphicFrameLocks noGrp="1"/>
          </p:cNvGraphicFramePr>
          <p:nvPr>
            <p:extLst>
              <p:ext uri="{D42A27DB-BD31-4B8C-83A1-F6EECF244321}">
                <p14:modId xmlns:p14="http://schemas.microsoft.com/office/powerpoint/2010/main" val="1888697392"/>
              </p:ext>
            </p:extLst>
          </p:nvPr>
        </p:nvGraphicFramePr>
        <p:xfrm>
          <a:off x="10166061" y="1210585"/>
          <a:ext cx="1387630" cy="1854200"/>
        </p:xfrm>
        <a:graphic>
          <a:graphicData uri="http://schemas.openxmlformats.org/drawingml/2006/table">
            <a:tbl>
              <a:tblPr firstRow="1" bandRow="1">
                <a:tableStyleId>{5940675A-B579-460E-94D1-54222C63F5DA}</a:tableStyleId>
              </a:tblPr>
              <a:tblGrid>
                <a:gridCol w="693815">
                  <a:extLst>
                    <a:ext uri="{9D8B030D-6E8A-4147-A177-3AD203B41FA5}">
                      <a16:colId xmlns:a16="http://schemas.microsoft.com/office/drawing/2014/main" val="3113293538"/>
                    </a:ext>
                  </a:extLst>
                </a:gridCol>
                <a:gridCol w="693815">
                  <a:extLst>
                    <a:ext uri="{9D8B030D-6E8A-4147-A177-3AD203B41FA5}">
                      <a16:colId xmlns:a16="http://schemas.microsoft.com/office/drawing/2014/main" val="4210074216"/>
                    </a:ext>
                  </a:extLst>
                </a:gridCol>
              </a:tblGrid>
              <a:tr h="370840">
                <a:tc>
                  <a:txBody>
                    <a:bodyPr/>
                    <a:lstStyle/>
                    <a:p>
                      <a:pPr algn="ctr"/>
                      <a:r>
                        <a:rPr lang="en-GB" sz="1600" dirty="0"/>
                        <a:t>Node </a:t>
                      </a:r>
                      <a:endParaRPr lang="en-SE" sz="1600" dirty="0"/>
                    </a:p>
                  </a:txBody>
                  <a:tcPr/>
                </a:tc>
                <a:tc>
                  <a:txBody>
                    <a:bodyPr/>
                    <a:lstStyle/>
                    <a:p>
                      <a:pPr algn="ctr"/>
                      <a:r>
                        <a:rPr lang="en-GB" sz="1600" dirty="0"/>
                        <a:t>h()</a:t>
                      </a:r>
                      <a:endParaRPr lang="en-SE" sz="1600" dirty="0"/>
                    </a:p>
                  </a:txBody>
                  <a:tcPr/>
                </a:tc>
                <a:extLst>
                  <a:ext uri="{0D108BD9-81ED-4DB2-BD59-A6C34878D82A}">
                    <a16:rowId xmlns:a16="http://schemas.microsoft.com/office/drawing/2014/main" val="2582891870"/>
                  </a:ext>
                </a:extLst>
              </a:tr>
              <a:tr h="370840">
                <a:tc>
                  <a:txBody>
                    <a:bodyPr/>
                    <a:lstStyle/>
                    <a:p>
                      <a:pPr algn="ctr"/>
                      <a:r>
                        <a:rPr lang="en-GB" sz="1600" dirty="0"/>
                        <a:t>1</a:t>
                      </a:r>
                      <a:endParaRPr lang="en-SE" sz="1600" dirty="0"/>
                    </a:p>
                  </a:txBody>
                  <a:tcPr/>
                </a:tc>
                <a:tc>
                  <a:txBody>
                    <a:bodyPr/>
                    <a:lstStyle/>
                    <a:p>
                      <a:pPr algn="ctr"/>
                      <a:r>
                        <a:rPr lang="en-GB" sz="1600" dirty="0"/>
                        <a:t>0</a:t>
                      </a:r>
                      <a:endParaRPr lang="en-SE" sz="1600" dirty="0"/>
                    </a:p>
                  </a:txBody>
                  <a:tcPr/>
                </a:tc>
                <a:extLst>
                  <a:ext uri="{0D108BD9-81ED-4DB2-BD59-A6C34878D82A}">
                    <a16:rowId xmlns:a16="http://schemas.microsoft.com/office/drawing/2014/main" val="1047507187"/>
                  </a:ext>
                </a:extLst>
              </a:tr>
              <a:tr h="370840">
                <a:tc>
                  <a:txBody>
                    <a:bodyPr/>
                    <a:lstStyle/>
                    <a:p>
                      <a:pPr algn="ctr"/>
                      <a:r>
                        <a:rPr lang="en-GB" sz="1600" dirty="0"/>
                        <a:t>2</a:t>
                      </a:r>
                      <a:endParaRPr lang="en-SE" sz="1600" dirty="0"/>
                    </a:p>
                  </a:txBody>
                  <a:tcPr/>
                </a:tc>
                <a:tc>
                  <a:txBody>
                    <a:bodyPr/>
                    <a:lstStyle/>
                    <a:p>
                      <a:pPr algn="ctr"/>
                      <a:r>
                        <a:rPr lang="en-GB" sz="1600" dirty="0"/>
                        <a:t>-2</a:t>
                      </a:r>
                      <a:endParaRPr lang="en-SE" sz="1600" dirty="0"/>
                    </a:p>
                  </a:txBody>
                  <a:tcPr/>
                </a:tc>
                <a:extLst>
                  <a:ext uri="{0D108BD9-81ED-4DB2-BD59-A6C34878D82A}">
                    <a16:rowId xmlns:a16="http://schemas.microsoft.com/office/drawing/2014/main" val="3620951922"/>
                  </a:ext>
                </a:extLst>
              </a:tr>
              <a:tr h="370840">
                <a:tc>
                  <a:txBody>
                    <a:bodyPr/>
                    <a:lstStyle/>
                    <a:p>
                      <a:pPr algn="ctr"/>
                      <a:r>
                        <a:rPr lang="en-GB" sz="1600" dirty="0"/>
                        <a:t>3</a:t>
                      </a:r>
                      <a:endParaRPr lang="en-SE" sz="1600" dirty="0"/>
                    </a:p>
                  </a:txBody>
                  <a:tcPr/>
                </a:tc>
                <a:tc>
                  <a:txBody>
                    <a:bodyPr/>
                    <a:lstStyle/>
                    <a:p>
                      <a:pPr algn="ctr"/>
                      <a:r>
                        <a:rPr lang="en-GB" sz="1600" dirty="0"/>
                        <a:t>0</a:t>
                      </a:r>
                      <a:endParaRPr lang="en-SE" sz="1600" dirty="0"/>
                    </a:p>
                  </a:txBody>
                  <a:tcPr/>
                </a:tc>
                <a:extLst>
                  <a:ext uri="{0D108BD9-81ED-4DB2-BD59-A6C34878D82A}">
                    <a16:rowId xmlns:a16="http://schemas.microsoft.com/office/drawing/2014/main" val="4276274880"/>
                  </a:ext>
                </a:extLst>
              </a:tr>
              <a:tr h="370840">
                <a:tc>
                  <a:txBody>
                    <a:bodyPr/>
                    <a:lstStyle/>
                    <a:p>
                      <a:pPr algn="ctr"/>
                      <a:r>
                        <a:rPr lang="en-GB" sz="1600" dirty="0"/>
                        <a:t>4</a:t>
                      </a:r>
                      <a:endParaRPr lang="en-SE" sz="1600" dirty="0"/>
                    </a:p>
                  </a:txBody>
                  <a:tcPr/>
                </a:tc>
                <a:tc>
                  <a:txBody>
                    <a:bodyPr/>
                    <a:lstStyle/>
                    <a:p>
                      <a:pPr algn="ctr"/>
                      <a:r>
                        <a:rPr lang="en-GB" sz="1600" dirty="0"/>
                        <a:t>-3</a:t>
                      </a:r>
                      <a:endParaRPr lang="en-SE" sz="1600" dirty="0"/>
                    </a:p>
                  </a:txBody>
                  <a:tcPr/>
                </a:tc>
                <a:extLst>
                  <a:ext uri="{0D108BD9-81ED-4DB2-BD59-A6C34878D82A}">
                    <a16:rowId xmlns:a16="http://schemas.microsoft.com/office/drawing/2014/main" val="2669259463"/>
                  </a:ext>
                </a:extLst>
              </a:tr>
            </a:tbl>
          </a:graphicData>
        </a:graphic>
      </p:graphicFrame>
      <p:sp>
        <p:nvSpPr>
          <p:cNvPr id="6" name="TextBox 5">
            <a:extLst>
              <a:ext uri="{FF2B5EF4-FFF2-40B4-BE49-F238E27FC236}">
                <a16:creationId xmlns:a16="http://schemas.microsoft.com/office/drawing/2014/main" id="{4924C5DE-DB5D-B607-0E9D-6B6B4C165945}"/>
              </a:ext>
            </a:extLst>
          </p:cNvPr>
          <p:cNvSpPr txBox="1"/>
          <p:nvPr/>
        </p:nvSpPr>
        <p:spPr>
          <a:xfrm>
            <a:off x="10092238" y="3081163"/>
            <a:ext cx="1704267" cy="923330"/>
          </a:xfrm>
          <a:prstGeom prst="rect">
            <a:avLst/>
          </a:prstGeom>
          <a:noFill/>
        </p:spPr>
        <p:txBody>
          <a:bodyPr wrap="square">
            <a:spAutoFit/>
          </a:bodyPr>
          <a:lstStyle/>
          <a:p>
            <a:r>
              <a:rPr lang="en-GB" sz="1800" dirty="0">
                <a:solidFill>
                  <a:schemeClr val="tx1"/>
                </a:solidFill>
                <a:latin typeface="Quattrocento Sans" panose="020B0502050000020003" pitchFamily="34" charset="0"/>
              </a:rPr>
              <a:t>Shortest paths starting from dummy node</a:t>
            </a:r>
          </a:p>
        </p:txBody>
      </p:sp>
      <p:sp>
        <p:nvSpPr>
          <p:cNvPr id="7" name="TextBox 6">
            <a:extLst>
              <a:ext uri="{FF2B5EF4-FFF2-40B4-BE49-F238E27FC236}">
                <a16:creationId xmlns:a16="http://schemas.microsoft.com/office/drawing/2014/main" id="{D426D7F4-32AF-438D-0109-8A6DCF145CE0}"/>
              </a:ext>
            </a:extLst>
          </p:cNvPr>
          <p:cNvSpPr txBox="1"/>
          <p:nvPr/>
        </p:nvSpPr>
        <p:spPr>
          <a:xfrm>
            <a:off x="5243642" y="3721230"/>
            <a:ext cx="728084" cy="338554"/>
          </a:xfrm>
          <a:prstGeom prst="rect">
            <a:avLst/>
          </a:prstGeom>
          <a:noFill/>
        </p:spPr>
        <p:txBody>
          <a:bodyPr wrap="none" rtlCol="0">
            <a:spAutoFit/>
          </a:bodyPr>
          <a:lstStyle/>
          <a:p>
            <a:pPr defTabSz="457200">
              <a:buClrTx/>
            </a:pPr>
            <a:r>
              <a:rPr lang="en-GB" sz="1600" kern="1200" dirty="0">
                <a:solidFill>
                  <a:prstClr val="black"/>
                </a:solidFill>
                <a:latin typeface="Calibri"/>
                <a:ea typeface="+mn-ea"/>
                <a:cs typeface="+mn-cs"/>
              </a:rPr>
              <a:t>h[1]=0</a:t>
            </a:r>
            <a:endParaRPr lang="en-SE" sz="1600" kern="1200" dirty="0">
              <a:solidFill>
                <a:prstClr val="black"/>
              </a:solidFill>
              <a:latin typeface="Calibri"/>
              <a:ea typeface="+mn-ea"/>
              <a:cs typeface="+mn-cs"/>
            </a:endParaRPr>
          </a:p>
        </p:txBody>
      </p:sp>
      <p:sp>
        <p:nvSpPr>
          <p:cNvPr id="22" name="TextBox 21">
            <a:extLst>
              <a:ext uri="{FF2B5EF4-FFF2-40B4-BE49-F238E27FC236}">
                <a16:creationId xmlns:a16="http://schemas.microsoft.com/office/drawing/2014/main" id="{11AF4205-B356-CF9B-06EC-1EFA13E87340}"/>
              </a:ext>
            </a:extLst>
          </p:cNvPr>
          <p:cNvSpPr txBox="1"/>
          <p:nvPr/>
        </p:nvSpPr>
        <p:spPr>
          <a:xfrm>
            <a:off x="6860621" y="3721230"/>
            <a:ext cx="811441" cy="338554"/>
          </a:xfrm>
          <a:prstGeom prst="rect">
            <a:avLst/>
          </a:prstGeom>
          <a:noFill/>
        </p:spPr>
        <p:txBody>
          <a:bodyPr wrap="none" rtlCol="0">
            <a:spAutoFit/>
          </a:bodyPr>
          <a:lstStyle/>
          <a:p>
            <a:pPr defTabSz="457200">
              <a:buClrTx/>
            </a:pPr>
            <a:r>
              <a:rPr lang="en-GB" sz="1600" kern="1200" dirty="0">
                <a:solidFill>
                  <a:prstClr val="black"/>
                </a:solidFill>
                <a:latin typeface="Calibri"/>
                <a:ea typeface="+mn-ea"/>
                <a:cs typeface="+mn-cs"/>
              </a:rPr>
              <a:t>h[2]=-2</a:t>
            </a:r>
            <a:endParaRPr lang="en-SE" sz="1600" kern="1200" dirty="0">
              <a:solidFill>
                <a:prstClr val="black"/>
              </a:solidFill>
              <a:latin typeface="Calibri"/>
              <a:ea typeface="+mn-ea"/>
              <a:cs typeface="+mn-cs"/>
            </a:endParaRPr>
          </a:p>
        </p:txBody>
      </p:sp>
      <p:sp>
        <p:nvSpPr>
          <p:cNvPr id="23" name="TextBox 22">
            <a:extLst>
              <a:ext uri="{FF2B5EF4-FFF2-40B4-BE49-F238E27FC236}">
                <a16:creationId xmlns:a16="http://schemas.microsoft.com/office/drawing/2014/main" id="{8D9379A9-6C1C-C9B0-D074-F3C6AE7831C2}"/>
              </a:ext>
            </a:extLst>
          </p:cNvPr>
          <p:cNvSpPr txBox="1"/>
          <p:nvPr/>
        </p:nvSpPr>
        <p:spPr>
          <a:xfrm>
            <a:off x="5243642" y="5690990"/>
            <a:ext cx="748923" cy="338554"/>
          </a:xfrm>
          <a:prstGeom prst="rect">
            <a:avLst/>
          </a:prstGeom>
          <a:noFill/>
        </p:spPr>
        <p:txBody>
          <a:bodyPr wrap="none" rtlCol="0">
            <a:spAutoFit/>
          </a:bodyPr>
          <a:lstStyle/>
          <a:p>
            <a:pPr defTabSz="457200">
              <a:buClrTx/>
            </a:pPr>
            <a:r>
              <a:rPr lang="en-GB" sz="1600" kern="1200" dirty="0">
                <a:solidFill>
                  <a:prstClr val="black"/>
                </a:solidFill>
                <a:latin typeface="Calibri"/>
                <a:ea typeface="+mn-ea"/>
                <a:cs typeface="+mn-cs"/>
              </a:rPr>
              <a:t>h[3]=0</a:t>
            </a:r>
            <a:endParaRPr lang="en-SE" sz="1600" kern="1200" dirty="0">
              <a:solidFill>
                <a:prstClr val="black"/>
              </a:solidFill>
              <a:latin typeface="Calibri"/>
              <a:ea typeface="+mn-ea"/>
              <a:cs typeface="+mn-cs"/>
            </a:endParaRPr>
          </a:p>
        </p:txBody>
      </p:sp>
      <p:sp>
        <p:nvSpPr>
          <p:cNvPr id="24" name="TextBox 23">
            <a:extLst>
              <a:ext uri="{FF2B5EF4-FFF2-40B4-BE49-F238E27FC236}">
                <a16:creationId xmlns:a16="http://schemas.microsoft.com/office/drawing/2014/main" id="{CAF7C5A9-0721-1011-296E-222801474778}"/>
              </a:ext>
            </a:extLst>
          </p:cNvPr>
          <p:cNvSpPr txBox="1"/>
          <p:nvPr/>
        </p:nvSpPr>
        <p:spPr>
          <a:xfrm>
            <a:off x="6778004" y="5730657"/>
            <a:ext cx="811441" cy="338554"/>
          </a:xfrm>
          <a:prstGeom prst="rect">
            <a:avLst/>
          </a:prstGeom>
          <a:noFill/>
        </p:spPr>
        <p:txBody>
          <a:bodyPr wrap="none" rtlCol="0">
            <a:spAutoFit/>
          </a:bodyPr>
          <a:lstStyle/>
          <a:p>
            <a:pPr defTabSz="457200">
              <a:buClrTx/>
            </a:pPr>
            <a:r>
              <a:rPr lang="en-GB" sz="1600" kern="1200" dirty="0">
                <a:solidFill>
                  <a:prstClr val="black"/>
                </a:solidFill>
                <a:latin typeface="Calibri"/>
                <a:ea typeface="+mn-ea"/>
                <a:cs typeface="+mn-cs"/>
              </a:rPr>
              <a:t>h[4]=-3</a:t>
            </a:r>
            <a:endParaRPr lang="en-SE" sz="1600" kern="1200" dirty="0">
              <a:solidFill>
                <a:prstClr val="black"/>
              </a:solidFill>
              <a:latin typeface="Calibri"/>
              <a:ea typeface="+mn-ea"/>
              <a:cs typeface="+mn-cs"/>
            </a:endParaRPr>
          </a:p>
        </p:txBody>
      </p:sp>
      <p:sp>
        <p:nvSpPr>
          <p:cNvPr id="25" name="Oval 5">
            <a:extLst>
              <a:ext uri="{FF2B5EF4-FFF2-40B4-BE49-F238E27FC236}">
                <a16:creationId xmlns:a16="http://schemas.microsoft.com/office/drawing/2014/main" id="{BE072DC3-2C9B-872E-DB30-98695CD67C05}"/>
              </a:ext>
            </a:extLst>
          </p:cNvPr>
          <p:cNvSpPr>
            <a:spLocks noChangeArrowheads="1"/>
          </p:cNvSpPr>
          <p:nvPr/>
        </p:nvSpPr>
        <p:spPr bwMode="auto">
          <a:xfrm>
            <a:off x="2134332" y="3939564"/>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1</a:t>
            </a:r>
            <a:endParaRPr lang="en-SE" sz="2400" dirty="0">
              <a:latin typeface="Arial" panose="020B0604020202020204" pitchFamily="34" charset="0"/>
            </a:endParaRPr>
          </a:p>
        </p:txBody>
      </p:sp>
      <p:sp>
        <p:nvSpPr>
          <p:cNvPr id="26" name="Oval 8">
            <a:extLst>
              <a:ext uri="{FF2B5EF4-FFF2-40B4-BE49-F238E27FC236}">
                <a16:creationId xmlns:a16="http://schemas.microsoft.com/office/drawing/2014/main" id="{9CB06EB6-9EBC-0D59-9172-E8511BC601FC}"/>
              </a:ext>
            </a:extLst>
          </p:cNvPr>
          <p:cNvSpPr>
            <a:spLocks noChangeArrowheads="1"/>
          </p:cNvSpPr>
          <p:nvPr/>
        </p:nvSpPr>
        <p:spPr bwMode="auto">
          <a:xfrm>
            <a:off x="3556627" y="3939564"/>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2</a:t>
            </a:r>
            <a:endParaRPr lang="en-SE" sz="2400" dirty="0">
              <a:latin typeface="Arial" panose="020B0604020202020204" pitchFamily="34" charset="0"/>
            </a:endParaRPr>
          </a:p>
        </p:txBody>
      </p:sp>
      <p:sp>
        <p:nvSpPr>
          <p:cNvPr id="27" name="Oval 11">
            <a:extLst>
              <a:ext uri="{FF2B5EF4-FFF2-40B4-BE49-F238E27FC236}">
                <a16:creationId xmlns:a16="http://schemas.microsoft.com/office/drawing/2014/main" id="{CBEA446B-46D8-BA78-FC9B-CF04D046AED0}"/>
              </a:ext>
            </a:extLst>
          </p:cNvPr>
          <p:cNvSpPr>
            <a:spLocks noChangeArrowheads="1"/>
          </p:cNvSpPr>
          <p:nvPr/>
        </p:nvSpPr>
        <p:spPr bwMode="auto">
          <a:xfrm>
            <a:off x="2134332" y="5127022"/>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3</a:t>
            </a:r>
            <a:endParaRPr lang="en-SE" sz="2400" dirty="0">
              <a:latin typeface="Arial" panose="020B0604020202020204" pitchFamily="34" charset="0"/>
            </a:endParaRPr>
          </a:p>
        </p:txBody>
      </p:sp>
      <p:sp>
        <p:nvSpPr>
          <p:cNvPr id="28" name="Line 19">
            <a:extLst>
              <a:ext uri="{FF2B5EF4-FFF2-40B4-BE49-F238E27FC236}">
                <a16:creationId xmlns:a16="http://schemas.microsoft.com/office/drawing/2014/main" id="{0096D9F1-913D-A3CE-96A2-FDAEAACD6232}"/>
              </a:ext>
            </a:extLst>
          </p:cNvPr>
          <p:cNvSpPr>
            <a:spLocks noChangeShapeType="1"/>
          </p:cNvSpPr>
          <p:nvPr/>
        </p:nvSpPr>
        <p:spPr bwMode="auto">
          <a:xfrm flipV="1">
            <a:off x="2667732" y="4220079"/>
            <a:ext cx="904134" cy="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34" name="Line 20">
            <a:extLst>
              <a:ext uri="{FF2B5EF4-FFF2-40B4-BE49-F238E27FC236}">
                <a16:creationId xmlns:a16="http://schemas.microsoft.com/office/drawing/2014/main" id="{ED80AB38-B782-9E87-9548-E84A63597EE8}"/>
              </a:ext>
            </a:extLst>
          </p:cNvPr>
          <p:cNvSpPr>
            <a:spLocks noChangeShapeType="1"/>
          </p:cNvSpPr>
          <p:nvPr/>
        </p:nvSpPr>
        <p:spPr bwMode="auto">
          <a:xfrm>
            <a:off x="2417975" y="4466800"/>
            <a:ext cx="15586" cy="66022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pPr>
            <a:endParaRPr lang="en-SE">
              <a:solidFill>
                <a:srgbClr val="000000"/>
              </a:solidFill>
              <a:latin typeface="Arial" panose="020B0604020202020204" pitchFamily="34" charset="0"/>
            </a:endParaRPr>
          </a:p>
        </p:txBody>
      </p:sp>
      <p:sp>
        <p:nvSpPr>
          <p:cNvPr id="37" name="Text Box 28">
            <a:extLst>
              <a:ext uri="{FF2B5EF4-FFF2-40B4-BE49-F238E27FC236}">
                <a16:creationId xmlns:a16="http://schemas.microsoft.com/office/drawing/2014/main" id="{0AFDB0BD-99EB-EEEF-6F7E-6B70B4B16F5D}"/>
              </a:ext>
            </a:extLst>
          </p:cNvPr>
          <p:cNvSpPr txBox="1">
            <a:spLocks noChangeArrowheads="1"/>
          </p:cNvSpPr>
          <p:nvPr/>
        </p:nvSpPr>
        <p:spPr bwMode="auto">
          <a:xfrm>
            <a:off x="2904687" y="3895026"/>
            <a:ext cx="5143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-2</a:t>
            </a:r>
          </a:p>
        </p:txBody>
      </p:sp>
      <p:sp>
        <p:nvSpPr>
          <p:cNvPr id="39" name="Oval 8">
            <a:extLst>
              <a:ext uri="{FF2B5EF4-FFF2-40B4-BE49-F238E27FC236}">
                <a16:creationId xmlns:a16="http://schemas.microsoft.com/office/drawing/2014/main" id="{7708A60F-C116-0813-E74B-C2091094C9CF}"/>
              </a:ext>
            </a:extLst>
          </p:cNvPr>
          <p:cNvSpPr>
            <a:spLocks noChangeArrowheads="1"/>
          </p:cNvSpPr>
          <p:nvPr/>
        </p:nvSpPr>
        <p:spPr bwMode="auto">
          <a:xfrm>
            <a:off x="3567018" y="5127022"/>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4</a:t>
            </a:r>
            <a:endParaRPr lang="en-SE" sz="2400" dirty="0">
              <a:latin typeface="Arial" panose="020B0604020202020204" pitchFamily="34" charset="0"/>
            </a:endParaRPr>
          </a:p>
        </p:txBody>
      </p:sp>
      <p:sp>
        <p:nvSpPr>
          <p:cNvPr id="40" name="Line 19">
            <a:extLst>
              <a:ext uri="{FF2B5EF4-FFF2-40B4-BE49-F238E27FC236}">
                <a16:creationId xmlns:a16="http://schemas.microsoft.com/office/drawing/2014/main" id="{95230348-117A-86D3-6432-6E1F4441C23D}"/>
              </a:ext>
            </a:extLst>
          </p:cNvPr>
          <p:cNvSpPr>
            <a:spLocks noChangeShapeType="1"/>
          </p:cNvSpPr>
          <p:nvPr/>
        </p:nvSpPr>
        <p:spPr bwMode="auto">
          <a:xfrm flipH="1">
            <a:off x="3849705" y="4466799"/>
            <a:ext cx="9803" cy="66022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41" name="Line 19">
            <a:extLst>
              <a:ext uri="{FF2B5EF4-FFF2-40B4-BE49-F238E27FC236}">
                <a16:creationId xmlns:a16="http://schemas.microsoft.com/office/drawing/2014/main" id="{DCD69C88-EC59-0B97-F3BD-A9E52FED76CA}"/>
              </a:ext>
            </a:extLst>
          </p:cNvPr>
          <p:cNvSpPr>
            <a:spLocks noChangeShapeType="1"/>
          </p:cNvSpPr>
          <p:nvPr/>
        </p:nvSpPr>
        <p:spPr bwMode="auto">
          <a:xfrm flipV="1">
            <a:off x="2667732" y="5407637"/>
            <a:ext cx="904134" cy="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42" name="Text Box 28">
            <a:extLst>
              <a:ext uri="{FF2B5EF4-FFF2-40B4-BE49-F238E27FC236}">
                <a16:creationId xmlns:a16="http://schemas.microsoft.com/office/drawing/2014/main" id="{80569CE4-7DBD-E6B5-0C9F-0C4AA738E07F}"/>
              </a:ext>
            </a:extLst>
          </p:cNvPr>
          <p:cNvSpPr txBox="1">
            <a:spLocks noChangeArrowheads="1"/>
          </p:cNvSpPr>
          <p:nvPr/>
        </p:nvSpPr>
        <p:spPr bwMode="auto">
          <a:xfrm>
            <a:off x="2919898" y="5386358"/>
            <a:ext cx="3998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-1</a:t>
            </a:r>
          </a:p>
        </p:txBody>
      </p:sp>
      <p:sp>
        <p:nvSpPr>
          <p:cNvPr id="43" name="Text Box 28">
            <a:extLst>
              <a:ext uri="{FF2B5EF4-FFF2-40B4-BE49-F238E27FC236}">
                <a16:creationId xmlns:a16="http://schemas.microsoft.com/office/drawing/2014/main" id="{8CDD93E8-6B2F-6D80-3292-5E79AC1D1BD9}"/>
              </a:ext>
            </a:extLst>
          </p:cNvPr>
          <p:cNvSpPr txBox="1">
            <a:spLocks noChangeArrowheads="1"/>
          </p:cNvSpPr>
          <p:nvPr/>
        </p:nvSpPr>
        <p:spPr bwMode="auto">
          <a:xfrm>
            <a:off x="3538713" y="4562649"/>
            <a:ext cx="3998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-1</a:t>
            </a:r>
          </a:p>
        </p:txBody>
      </p:sp>
      <p:sp>
        <p:nvSpPr>
          <p:cNvPr id="51" name="Text Box 28">
            <a:extLst>
              <a:ext uri="{FF2B5EF4-FFF2-40B4-BE49-F238E27FC236}">
                <a16:creationId xmlns:a16="http://schemas.microsoft.com/office/drawing/2014/main" id="{69FC1FAC-9D98-0FBD-C42B-FC32234063D1}"/>
              </a:ext>
            </a:extLst>
          </p:cNvPr>
          <p:cNvSpPr txBox="1">
            <a:spLocks noChangeArrowheads="1"/>
          </p:cNvSpPr>
          <p:nvPr/>
        </p:nvSpPr>
        <p:spPr bwMode="auto">
          <a:xfrm>
            <a:off x="2120915" y="4565754"/>
            <a:ext cx="3998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1</a:t>
            </a:r>
          </a:p>
        </p:txBody>
      </p:sp>
      <p:sp>
        <p:nvSpPr>
          <p:cNvPr id="54" name="Line 19">
            <a:extLst>
              <a:ext uri="{FF2B5EF4-FFF2-40B4-BE49-F238E27FC236}">
                <a16:creationId xmlns:a16="http://schemas.microsoft.com/office/drawing/2014/main" id="{4A10B94D-90A9-FB88-2B20-B9F6E8B00384}"/>
              </a:ext>
            </a:extLst>
          </p:cNvPr>
          <p:cNvSpPr>
            <a:spLocks noChangeShapeType="1"/>
          </p:cNvSpPr>
          <p:nvPr/>
        </p:nvSpPr>
        <p:spPr bwMode="auto">
          <a:xfrm flipH="1">
            <a:off x="7002030" y="4550185"/>
            <a:ext cx="9803" cy="66022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55" name="Text Box 28">
            <a:extLst>
              <a:ext uri="{FF2B5EF4-FFF2-40B4-BE49-F238E27FC236}">
                <a16:creationId xmlns:a16="http://schemas.microsoft.com/office/drawing/2014/main" id="{115BC852-5644-7131-7CC5-B36E758AA8DB}"/>
              </a:ext>
            </a:extLst>
          </p:cNvPr>
          <p:cNvSpPr txBox="1">
            <a:spLocks noChangeArrowheads="1"/>
          </p:cNvSpPr>
          <p:nvPr/>
        </p:nvSpPr>
        <p:spPr bwMode="auto">
          <a:xfrm>
            <a:off x="6691038" y="4646035"/>
            <a:ext cx="3998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-1</a:t>
            </a:r>
          </a:p>
        </p:txBody>
      </p:sp>
      <p:sp>
        <p:nvSpPr>
          <p:cNvPr id="56" name="Line 19">
            <a:extLst>
              <a:ext uri="{FF2B5EF4-FFF2-40B4-BE49-F238E27FC236}">
                <a16:creationId xmlns:a16="http://schemas.microsoft.com/office/drawing/2014/main" id="{03F74038-ECA8-4BC5-3AAC-16198284A15D}"/>
              </a:ext>
            </a:extLst>
          </p:cNvPr>
          <p:cNvSpPr>
            <a:spLocks noChangeShapeType="1"/>
          </p:cNvSpPr>
          <p:nvPr/>
        </p:nvSpPr>
        <p:spPr bwMode="auto">
          <a:xfrm flipH="1">
            <a:off x="9368247" y="4480934"/>
            <a:ext cx="9803" cy="66022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61" name="Text Box 28">
            <a:extLst>
              <a:ext uri="{FF2B5EF4-FFF2-40B4-BE49-F238E27FC236}">
                <a16:creationId xmlns:a16="http://schemas.microsoft.com/office/drawing/2014/main" id="{FA4BD678-3F02-9A78-97E5-834343ACF04B}"/>
              </a:ext>
            </a:extLst>
          </p:cNvPr>
          <p:cNvSpPr txBox="1">
            <a:spLocks noChangeArrowheads="1"/>
          </p:cNvSpPr>
          <p:nvPr/>
        </p:nvSpPr>
        <p:spPr bwMode="auto">
          <a:xfrm>
            <a:off x="9125197" y="4576784"/>
            <a:ext cx="3998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0</a:t>
            </a:r>
          </a:p>
        </p:txBody>
      </p:sp>
    </p:spTree>
    <p:extLst>
      <p:ext uri="{BB962C8B-B14F-4D97-AF65-F5344CB8AC3E}">
        <p14:creationId xmlns:p14="http://schemas.microsoft.com/office/powerpoint/2010/main" val="3794590857"/>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7C3B14-9C25-9EF1-4D48-8E9DB6FDD8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5DEC02-A383-1B61-17F3-E283C33DCD40}"/>
              </a:ext>
            </a:extLst>
          </p:cNvPr>
          <p:cNvSpPr>
            <a:spLocks noGrp="1"/>
          </p:cNvSpPr>
          <p:nvPr>
            <p:ph type="title"/>
          </p:nvPr>
        </p:nvSpPr>
        <p:spPr>
          <a:xfrm>
            <a:off x="502500" y="-204132"/>
            <a:ext cx="11187000" cy="1164366"/>
          </a:xfrm>
        </p:spPr>
        <p:txBody>
          <a:bodyPr/>
          <a:lstStyle/>
          <a:p>
            <a:r>
              <a:rPr lang="en-GB" dirty="0"/>
              <a:t>Q. Johnson’s algorithm ANS (c)</a:t>
            </a:r>
            <a:endParaRPr lang="en-SE" dirty="0"/>
          </a:p>
        </p:txBody>
      </p:sp>
      <p:graphicFrame>
        <p:nvGraphicFramePr>
          <p:cNvPr id="4" name="Table 3">
            <a:extLst>
              <a:ext uri="{FF2B5EF4-FFF2-40B4-BE49-F238E27FC236}">
                <a16:creationId xmlns:a16="http://schemas.microsoft.com/office/drawing/2014/main" id="{84864367-0D6D-03FD-6F84-F4F36AD63321}"/>
              </a:ext>
            </a:extLst>
          </p:cNvPr>
          <p:cNvGraphicFramePr>
            <a:graphicFrameLocks noGrp="1"/>
          </p:cNvGraphicFramePr>
          <p:nvPr>
            <p:extLst>
              <p:ext uri="{D42A27DB-BD31-4B8C-83A1-F6EECF244321}">
                <p14:modId xmlns:p14="http://schemas.microsoft.com/office/powerpoint/2010/main" val="2174381543"/>
              </p:ext>
            </p:extLst>
          </p:nvPr>
        </p:nvGraphicFramePr>
        <p:xfrm>
          <a:off x="9311555" y="3655618"/>
          <a:ext cx="2081445" cy="1854200"/>
        </p:xfrm>
        <a:graphic>
          <a:graphicData uri="http://schemas.openxmlformats.org/drawingml/2006/table">
            <a:tbl>
              <a:tblPr firstRow="1" bandRow="1">
                <a:tableStyleId>{5940675A-B579-460E-94D1-54222C63F5DA}</a:tableStyleId>
              </a:tblPr>
              <a:tblGrid>
                <a:gridCol w="693815">
                  <a:extLst>
                    <a:ext uri="{9D8B030D-6E8A-4147-A177-3AD203B41FA5}">
                      <a16:colId xmlns:a16="http://schemas.microsoft.com/office/drawing/2014/main" val="3113293538"/>
                    </a:ext>
                  </a:extLst>
                </a:gridCol>
                <a:gridCol w="693815">
                  <a:extLst>
                    <a:ext uri="{9D8B030D-6E8A-4147-A177-3AD203B41FA5}">
                      <a16:colId xmlns:a16="http://schemas.microsoft.com/office/drawing/2014/main" val="4210074216"/>
                    </a:ext>
                  </a:extLst>
                </a:gridCol>
                <a:gridCol w="693815">
                  <a:extLst>
                    <a:ext uri="{9D8B030D-6E8A-4147-A177-3AD203B41FA5}">
                      <a16:colId xmlns:a16="http://schemas.microsoft.com/office/drawing/2014/main" val="3424504882"/>
                    </a:ext>
                  </a:extLst>
                </a:gridCol>
              </a:tblGrid>
              <a:tr h="370840">
                <a:tc>
                  <a:txBody>
                    <a:bodyPr/>
                    <a:lstStyle/>
                    <a:p>
                      <a:pPr algn="ctr"/>
                      <a:r>
                        <a:rPr lang="en-GB" sz="1600" dirty="0"/>
                        <a:t>Node </a:t>
                      </a:r>
                      <a:endParaRPr lang="en-SE" sz="1600" dirty="0"/>
                    </a:p>
                  </a:txBody>
                  <a:tcPr/>
                </a:tc>
                <a:tc>
                  <a:txBody>
                    <a:bodyPr/>
                    <a:lstStyle/>
                    <a:p>
                      <a:pPr algn="ctr"/>
                      <a:r>
                        <a:rPr lang="en-GB" sz="1600" dirty="0"/>
                        <a:t>SD</a:t>
                      </a:r>
                      <a:endParaRPr lang="en-SE" sz="1600" dirty="0"/>
                    </a:p>
                  </a:txBody>
                  <a:tcPr/>
                </a:tc>
                <a:tc>
                  <a:txBody>
                    <a:bodyPr/>
                    <a:lstStyle/>
                    <a:p>
                      <a:pPr algn="ctr"/>
                      <a:r>
                        <a:rPr lang="en-GB" sz="1600" dirty="0"/>
                        <a:t>PN</a:t>
                      </a:r>
                      <a:endParaRPr lang="en-SE" sz="1600" dirty="0"/>
                    </a:p>
                  </a:txBody>
                  <a:tcPr/>
                </a:tc>
                <a:extLst>
                  <a:ext uri="{0D108BD9-81ED-4DB2-BD59-A6C34878D82A}">
                    <a16:rowId xmlns:a16="http://schemas.microsoft.com/office/drawing/2014/main" val="2582891870"/>
                  </a:ext>
                </a:extLst>
              </a:tr>
              <a:tr h="370840">
                <a:tc>
                  <a:txBody>
                    <a:bodyPr/>
                    <a:lstStyle/>
                    <a:p>
                      <a:pPr algn="ctr"/>
                      <a:r>
                        <a:rPr lang="en-GB" sz="1600" dirty="0"/>
                        <a:t>1</a:t>
                      </a:r>
                      <a:endParaRPr lang="en-SE" sz="1600" dirty="0"/>
                    </a:p>
                  </a:txBody>
                  <a:tcPr/>
                </a:tc>
                <a:tc>
                  <a:txBody>
                    <a:bodyPr/>
                    <a:lstStyle/>
                    <a:p>
                      <a:pPr algn="ctr"/>
                      <a:r>
                        <a:rPr lang="en-GB" sz="1600" dirty="0"/>
                        <a:t>0</a:t>
                      </a:r>
                      <a:endParaRPr lang="en-SE" sz="1600" dirty="0"/>
                    </a:p>
                  </a:txBody>
                  <a:tcPr/>
                </a:tc>
                <a:tc>
                  <a:txBody>
                    <a:bodyPr/>
                    <a:lstStyle/>
                    <a:p>
                      <a:pPr algn="ctr"/>
                      <a:r>
                        <a:rPr lang="en-GB" sz="1600" dirty="0"/>
                        <a:t>/</a:t>
                      </a:r>
                      <a:endParaRPr lang="en-SE" sz="1600" dirty="0"/>
                    </a:p>
                  </a:txBody>
                  <a:tcPr/>
                </a:tc>
                <a:extLst>
                  <a:ext uri="{0D108BD9-81ED-4DB2-BD59-A6C34878D82A}">
                    <a16:rowId xmlns:a16="http://schemas.microsoft.com/office/drawing/2014/main" val="1047507187"/>
                  </a:ext>
                </a:extLst>
              </a:tr>
              <a:tr h="370840">
                <a:tc>
                  <a:txBody>
                    <a:bodyPr/>
                    <a:lstStyle/>
                    <a:p>
                      <a:pPr algn="ctr"/>
                      <a:r>
                        <a:rPr lang="en-GB" sz="1600" dirty="0"/>
                        <a:t>2</a:t>
                      </a:r>
                      <a:endParaRPr lang="en-SE" sz="1600" dirty="0"/>
                    </a:p>
                  </a:txBody>
                  <a:tcPr/>
                </a:tc>
                <a:tc>
                  <a:txBody>
                    <a:bodyPr/>
                    <a:lstStyle/>
                    <a:p>
                      <a:pPr algn="ctr"/>
                      <a:r>
                        <a:rPr lang="en-GB" sz="1600" dirty="0"/>
                        <a:t>-2</a:t>
                      </a:r>
                      <a:endParaRPr lang="en-SE" sz="1600" dirty="0"/>
                    </a:p>
                  </a:txBody>
                  <a:tcPr/>
                </a:tc>
                <a:tc>
                  <a:txBody>
                    <a:bodyPr/>
                    <a:lstStyle/>
                    <a:p>
                      <a:pPr algn="ctr"/>
                      <a:r>
                        <a:rPr lang="en-GB" sz="1600" dirty="0"/>
                        <a:t>1</a:t>
                      </a:r>
                      <a:endParaRPr lang="en-SE" sz="1600" dirty="0"/>
                    </a:p>
                  </a:txBody>
                  <a:tcPr/>
                </a:tc>
                <a:extLst>
                  <a:ext uri="{0D108BD9-81ED-4DB2-BD59-A6C34878D82A}">
                    <a16:rowId xmlns:a16="http://schemas.microsoft.com/office/drawing/2014/main" val="3620951922"/>
                  </a:ext>
                </a:extLst>
              </a:tr>
              <a:tr h="370840">
                <a:tc>
                  <a:txBody>
                    <a:bodyPr/>
                    <a:lstStyle/>
                    <a:p>
                      <a:pPr algn="ctr"/>
                      <a:r>
                        <a:rPr lang="en-GB" sz="1600" dirty="0"/>
                        <a:t>3</a:t>
                      </a:r>
                      <a:endParaRPr lang="en-SE" sz="1600" dirty="0"/>
                    </a:p>
                  </a:txBody>
                  <a:tcPr/>
                </a:tc>
                <a:tc>
                  <a:txBody>
                    <a:bodyPr/>
                    <a:lstStyle/>
                    <a:p>
                      <a:pPr algn="ctr"/>
                      <a:r>
                        <a:rPr lang="en-GB" sz="1600" dirty="0"/>
                        <a:t>1</a:t>
                      </a:r>
                      <a:endParaRPr lang="en-SE" sz="1600" dirty="0"/>
                    </a:p>
                  </a:txBody>
                  <a:tcPr/>
                </a:tc>
                <a:tc>
                  <a:txBody>
                    <a:bodyPr/>
                    <a:lstStyle/>
                    <a:p>
                      <a:pPr algn="ctr"/>
                      <a:r>
                        <a:rPr lang="en-GB" sz="1600" dirty="0"/>
                        <a:t>1</a:t>
                      </a:r>
                      <a:endParaRPr lang="en-SE" sz="1600" dirty="0"/>
                    </a:p>
                  </a:txBody>
                  <a:tcPr/>
                </a:tc>
                <a:extLst>
                  <a:ext uri="{0D108BD9-81ED-4DB2-BD59-A6C34878D82A}">
                    <a16:rowId xmlns:a16="http://schemas.microsoft.com/office/drawing/2014/main" val="4276274880"/>
                  </a:ext>
                </a:extLst>
              </a:tr>
              <a:tr h="370840">
                <a:tc>
                  <a:txBody>
                    <a:bodyPr/>
                    <a:lstStyle/>
                    <a:p>
                      <a:pPr algn="ctr"/>
                      <a:r>
                        <a:rPr lang="en-GB" sz="1600" dirty="0"/>
                        <a:t>4</a:t>
                      </a:r>
                      <a:endParaRPr lang="en-SE" sz="1600" dirty="0"/>
                    </a:p>
                  </a:txBody>
                  <a:tcPr/>
                </a:tc>
                <a:tc>
                  <a:txBody>
                    <a:bodyPr/>
                    <a:lstStyle/>
                    <a:p>
                      <a:pPr algn="ctr"/>
                      <a:r>
                        <a:rPr lang="en-GB" sz="1600" dirty="0"/>
                        <a:t>0</a:t>
                      </a:r>
                      <a:endParaRPr lang="en-SE" sz="1600" dirty="0"/>
                    </a:p>
                  </a:txBody>
                  <a:tcPr/>
                </a:tc>
                <a:tc>
                  <a:txBody>
                    <a:bodyPr/>
                    <a:lstStyle/>
                    <a:p>
                      <a:pPr algn="ctr"/>
                      <a:r>
                        <a:rPr lang="en-GB" sz="1600" dirty="0"/>
                        <a:t>-3</a:t>
                      </a:r>
                      <a:endParaRPr lang="en-SE" sz="1600" dirty="0"/>
                    </a:p>
                  </a:txBody>
                  <a:tcPr/>
                </a:tc>
                <a:extLst>
                  <a:ext uri="{0D108BD9-81ED-4DB2-BD59-A6C34878D82A}">
                    <a16:rowId xmlns:a16="http://schemas.microsoft.com/office/drawing/2014/main" val="2669259463"/>
                  </a:ext>
                </a:extLst>
              </a:tr>
            </a:tbl>
          </a:graphicData>
        </a:graphic>
      </p:graphicFrame>
      <p:sp>
        <p:nvSpPr>
          <p:cNvPr id="6" name="TextBox 5">
            <a:extLst>
              <a:ext uri="{FF2B5EF4-FFF2-40B4-BE49-F238E27FC236}">
                <a16:creationId xmlns:a16="http://schemas.microsoft.com/office/drawing/2014/main" id="{02B0FCAD-0D85-D264-7B19-B745219E44D6}"/>
              </a:ext>
            </a:extLst>
          </p:cNvPr>
          <p:cNvSpPr txBox="1"/>
          <p:nvPr/>
        </p:nvSpPr>
        <p:spPr>
          <a:xfrm>
            <a:off x="9201245" y="5483677"/>
            <a:ext cx="2558823" cy="923330"/>
          </a:xfrm>
          <a:prstGeom prst="rect">
            <a:avLst/>
          </a:prstGeom>
          <a:noFill/>
        </p:spPr>
        <p:txBody>
          <a:bodyPr wrap="square">
            <a:spAutoFit/>
          </a:bodyPr>
          <a:lstStyle/>
          <a:p>
            <a:r>
              <a:rPr lang="en-GB" sz="1800" dirty="0">
                <a:solidFill>
                  <a:schemeClr val="tx1"/>
                </a:solidFill>
                <a:latin typeface="Quattrocento Sans" panose="020B0502050000020003" pitchFamily="34" charset="0"/>
              </a:rPr>
              <a:t>Shortest paths starting from source node 1 in original graph</a:t>
            </a:r>
          </a:p>
        </p:txBody>
      </p:sp>
      <p:sp>
        <p:nvSpPr>
          <p:cNvPr id="21" name="TextBox 20">
            <a:extLst>
              <a:ext uri="{FF2B5EF4-FFF2-40B4-BE49-F238E27FC236}">
                <a16:creationId xmlns:a16="http://schemas.microsoft.com/office/drawing/2014/main" id="{0498DA27-2915-ACEB-9049-7B07FC59199A}"/>
              </a:ext>
            </a:extLst>
          </p:cNvPr>
          <p:cNvSpPr txBox="1"/>
          <p:nvPr/>
        </p:nvSpPr>
        <p:spPr>
          <a:xfrm>
            <a:off x="9688734" y="3100895"/>
            <a:ext cx="1704266" cy="369326"/>
          </a:xfrm>
          <a:prstGeom prst="rect">
            <a:avLst/>
          </a:prstGeom>
          <a:noFill/>
        </p:spPr>
        <p:txBody>
          <a:bodyPr wrap="square">
            <a:spAutoFit/>
          </a:bodyPr>
          <a:lstStyle/>
          <a:p>
            <a:r>
              <a:rPr lang="en-GB" sz="1800" dirty="0">
                <a:latin typeface="Quattrocento Sans" panose="020B0502050000020003" pitchFamily="34" charset="0"/>
              </a:rPr>
              <a:t>Original graph</a:t>
            </a:r>
            <a:endParaRPr lang="en-SE" sz="1800" dirty="0"/>
          </a:p>
        </p:txBody>
      </p:sp>
      <p:graphicFrame>
        <p:nvGraphicFramePr>
          <p:cNvPr id="5" name="Table 4">
            <a:extLst>
              <a:ext uri="{FF2B5EF4-FFF2-40B4-BE49-F238E27FC236}">
                <a16:creationId xmlns:a16="http://schemas.microsoft.com/office/drawing/2014/main" id="{E27B9101-DDC9-22C3-C3F8-5B530954FB4F}"/>
              </a:ext>
            </a:extLst>
          </p:cNvPr>
          <p:cNvGraphicFramePr>
            <a:graphicFrameLocks noGrp="1"/>
          </p:cNvGraphicFramePr>
          <p:nvPr>
            <p:extLst>
              <p:ext uri="{D42A27DB-BD31-4B8C-83A1-F6EECF244321}">
                <p14:modId xmlns:p14="http://schemas.microsoft.com/office/powerpoint/2010/main" val="3333928780"/>
              </p:ext>
            </p:extLst>
          </p:nvPr>
        </p:nvGraphicFramePr>
        <p:xfrm>
          <a:off x="6473595" y="3657276"/>
          <a:ext cx="2081445" cy="1854200"/>
        </p:xfrm>
        <a:graphic>
          <a:graphicData uri="http://schemas.openxmlformats.org/drawingml/2006/table">
            <a:tbl>
              <a:tblPr firstRow="1" bandRow="1">
                <a:tableStyleId>{5940675A-B579-460E-94D1-54222C63F5DA}</a:tableStyleId>
              </a:tblPr>
              <a:tblGrid>
                <a:gridCol w="693815">
                  <a:extLst>
                    <a:ext uri="{9D8B030D-6E8A-4147-A177-3AD203B41FA5}">
                      <a16:colId xmlns:a16="http://schemas.microsoft.com/office/drawing/2014/main" val="3113293538"/>
                    </a:ext>
                  </a:extLst>
                </a:gridCol>
                <a:gridCol w="693815">
                  <a:extLst>
                    <a:ext uri="{9D8B030D-6E8A-4147-A177-3AD203B41FA5}">
                      <a16:colId xmlns:a16="http://schemas.microsoft.com/office/drawing/2014/main" val="4210074216"/>
                    </a:ext>
                  </a:extLst>
                </a:gridCol>
                <a:gridCol w="693815">
                  <a:extLst>
                    <a:ext uri="{9D8B030D-6E8A-4147-A177-3AD203B41FA5}">
                      <a16:colId xmlns:a16="http://schemas.microsoft.com/office/drawing/2014/main" val="3424504882"/>
                    </a:ext>
                  </a:extLst>
                </a:gridCol>
              </a:tblGrid>
              <a:tr h="370840">
                <a:tc>
                  <a:txBody>
                    <a:bodyPr/>
                    <a:lstStyle/>
                    <a:p>
                      <a:pPr algn="ctr"/>
                      <a:r>
                        <a:rPr lang="en-GB" sz="1600" dirty="0"/>
                        <a:t>Node </a:t>
                      </a:r>
                      <a:endParaRPr lang="en-SE" sz="1600" dirty="0"/>
                    </a:p>
                  </a:txBody>
                  <a:tcPr/>
                </a:tc>
                <a:tc>
                  <a:txBody>
                    <a:bodyPr/>
                    <a:lstStyle/>
                    <a:p>
                      <a:pPr algn="ctr"/>
                      <a:r>
                        <a:rPr lang="en-GB" sz="1600" dirty="0"/>
                        <a:t>SD’</a:t>
                      </a:r>
                      <a:endParaRPr lang="en-SE" sz="1600" dirty="0"/>
                    </a:p>
                  </a:txBody>
                  <a:tcPr/>
                </a:tc>
                <a:tc>
                  <a:txBody>
                    <a:bodyPr/>
                    <a:lstStyle/>
                    <a:p>
                      <a:pPr algn="ctr"/>
                      <a:r>
                        <a:rPr lang="en-GB" sz="1600" dirty="0"/>
                        <a:t>PN</a:t>
                      </a:r>
                      <a:endParaRPr lang="en-SE" sz="1600" dirty="0"/>
                    </a:p>
                  </a:txBody>
                  <a:tcPr/>
                </a:tc>
                <a:extLst>
                  <a:ext uri="{0D108BD9-81ED-4DB2-BD59-A6C34878D82A}">
                    <a16:rowId xmlns:a16="http://schemas.microsoft.com/office/drawing/2014/main" val="2582891870"/>
                  </a:ext>
                </a:extLst>
              </a:tr>
              <a:tr h="370840">
                <a:tc>
                  <a:txBody>
                    <a:bodyPr/>
                    <a:lstStyle/>
                    <a:p>
                      <a:pPr algn="ctr"/>
                      <a:r>
                        <a:rPr lang="en-GB" sz="1600" dirty="0"/>
                        <a:t>1</a:t>
                      </a:r>
                      <a:endParaRPr lang="en-SE" sz="1600" dirty="0"/>
                    </a:p>
                  </a:txBody>
                  <a:tcPr/>
                </a:tc>
                <a:tc>
                  <a:txBody>
                    <a:bodyPr/>
                    <a:lstStyle/>
                    <a:p>
                      <a:pPr algn="ctr"/>
                      <a:r>
                        <a:rPr lang="en-GB" sz="1600" dirty="0"/>
                        <a:t>0</a:t>
                      </a:r>
                      <a:endParaRPr lang="en-SE" sz="1600" dirty="0"/>
                    </a:p>
                  </a:txBody>
                  <a:tcPr/>
                </a:tc>
                <a:tc>
                  <a:txBody>
                    <a:bodyPr/>
                    <a:lstStyle/>
                    <a:p>
                      <a:pPr algn="ctr"/>
                      <a:r>
                        <a:rPr lang="en-GB" sz="1600" dirty="0"/>
                        <a:t>/</a:t>
                      </a:r>
                      <a:endParaRPr lang="en-SE" sz="1600" dirty="0"/>
                    </a:p>
                  </a:txBody>
                  <a:tcPr/>
                </a:tc>
                <a:extLst>
                  <a:ext uri="{0D108BD9-81ED-4DB2-BD59-A6C34878D82A}">
                    <a16:rowId xmlns:a16="http://schemas.microsoft.com/office/drawing/2014/main" val="1047507187"/>
                  </a:ext>
                </a:extLst>
              </a:tr>
              <a:tr h="370840">
                <a:tc>
                  <a:txBody>
                    <a:bodyPr/>
                    <a:lstStyle/>
                    <a:p>
                      <a:pPr algn="ctr"/>
                      <a:r>
                        <a:rPr lang="en-GB" sz="1600" dirty="0"/>
                        <a:t>2</a:t>
                      </a:r>
                      <a:endParaRPr lang="en-SE" sz="1600" dirty="0"/>
                    </a:p>
                  </a:txBody>
                  <a:tcPr/>
                </a:tc>
                <a:tc>
                  <a:txBody>
                    <a:bodyPr/>
                    <a:lstStyle/>
                    <a:p>
                      <a:pPr algn="ctr"/>
                      <a:r>
                        <a:rPr lang="en-GB" sz="1600" dirty="0"/>
                        <a:t>0</a:t>
                      </a:r>
                      <a:endParaRPr lang="en-SE" sz="1600" dirty="0"/>
                    </a:p>
                  </a:txBody>
                  <a:tcPr/>
                </a:tc>
                <a:tc>
                  <a:txBody>
                    <a:bodyPr/>
                    <a:lstStyle/>
                    <a:p>
                      <a:pPr algn="ctr"/>
                      <a:r>
                        <a:rPr lang="en-GB" sz="1600" dirty="0"/>
                        <a:t>1</a:t>
                      </a:r>
                      <a:endParaRPr lang="en-SE" sz="1600" dirty="0"/>
                    </a:p>
                  </a:txBody>
                  <a:tcPr/>
                </a:tc>
                <a:extLst>
                  <a:ext uri="{0D108BD9-81ED-4DB2-BD59-A6C34878D82A}">
                    <a16:rowId xmlns:a16="http://schemas.microsoft.com/office/drawing/2014/main" val="3620951922"/>
                  </a:ext>
                </a:extLst>
              </a:tr>
              <a:tr h="370840">
                <a:tc>
                  <a:txBody>
                    <a:bodyPr/>
                    <a:lstStyle/>
                    <a:p>
                      <a:pPr algn="ctr"/>
                      <a:r>
                        <a:rPr lang="en-GB" sz="1600" dirty="0"/>
                        <a:t>3</a:t>
                      </a:r>
                      <a:endParaRPr lang="en-SE" sz="1600" dirty="0"/>
                    </a:p>
                  </a:txBody>
                  <a:tcPr/>
                </a:tc>
                <a:tc>
                  <a:txBody>
                    <a:bodyPr/>
                    <a:lstStyle/>
                    <a:p>
                      <a:pPr algn="ctr"/>
                      <a:r>
                        <a:rPr lang="en-GB" sz="1600" dirty="0"/>
                        <a:t>1</a:t>
                      </a:r>
                      <a:endParaRPr lang="en-SE" sz="1600" dirty="0"/>
                    </a:p>
                  </a:txBody>
                  <a:tcPr/>
                </a:tc>
                <a:tc>
                  <a:txBody>
                    <a:bodyPr/>
                    <a:lstStyle/>
                    <a:p>
                      <a:pPr algn="ctr"/>
                      <a:r>
                        <a:rPr lang="en-GB" sz="1600" dirty="0"/>
                        <a:t>1</a:t>
                      </a:r>
                      <a:endParaRPr lang="en-SE" sz="1600" dirty="0"/>
                    </a:p>
                  </a:txBody>
                  <a:tcPr/>
                </a:tc>
                <a:extLst>
                  <a:ext uri="{0D108BD9-81ED-4DB2-BD59-A6C34878D82A}">
                    <a16:rowId xmlns:a16="http://schemas.microsoft.com/office/drawing/2014/main" val="4276274880"/>
                  </a:ext>
                </a:extLst>
              </a:tr>
              <a:tr h="370840">
                <a:tc>
                  <a:txBody>
                    <a:bodyPr/>
                    <a:lstStyle/>
                    <a:p>
                      <a:pPr algn="ctr"/>
                      <a:r>
                        <a:rPr lang="en-GB" sz="1600" dirty="0"/>
                        <a:t>4</a:t>
                      </a:r>
                      <a:endParaRPr lang="en-SE" sz="1600" dirty="0"/>
                    </a:p>
                  </a:txBody>
                  <a:tcPr/>
                </a:tc>
                <a:tc>
                  <a:txBody>
                    <a:bodyPr/>
                    <a:lstStyle/>
                    <a:p>
                      <a:pPr algn="ctr"/>
                      <a:r>
                        <a:rPr lang="en-GB" sz="1600" dirty="0"/>
                        <a:t>0</a:t>
                      </a:r>
                      <a:endParaRPr lang="en-SE" sz="1600" dirty="0"/>
                    </a:p>
                  </a:txBody>
                  <a:tcPr/>
                </a:tc>
                <a:tc>
                  <a:txBody>
                    <a:bodyPr/>
                    <a:lstStyle/>
                    <a:p>
                      <a:pPr algn="ctr"/>
                      <a:r>
                        <a:rPr lang="en-GB" sz="1600" dirty="0"/>
                        <a:t>2</a:t>
                      </a:r>
                      <a:endParaRPr lang="en-SE" sz="1600" dirty="0"/>
                    </a:p>
                  </a:txBody>
                  <a:tcPr/>
                </a:tc>
                <a:extLst>
                  <a:ext uri="{0D108BD9-81ED-4DB2-BD59-A6C34878D82A}">
                    <a16:rowId xmlns:a16="http://schemas.microsoft.com/office/drawing/2014/main" val="2669259463"/>
                  </a:ext>
                </a:extLst>
              </a:tr>
            </a:tbl>
          </a:graphicData>
        </a:graphic>
      </p:graphicFrame>
      <p:sp>
        <p:nvSpPr>
          <p:cNvPr id="7" name="TextBox 6">
            <a:extLst>
              <a:ext uri="{FF2B5EF4-FFF2-40B4-BE49-F238E27FC236}">
                <a16:creationId xmlns:a16="http://schemas.microsoft.com/office/drawing/2014/main" id="{B2D194DC-589B-B68B-2A3F-5624331834FE}"/>
              </a:ext>
            </a:extLst>
          </p:cNvPr>
          <p:cNvSpPr txBox="1"/>
          <p:nvPr/>
        </p:nvSpPr>
        <p:spPr>
          <a:xfrm>
            <a:off x="6359456" y="5486400"/>
            <a:ext cx="2558823" cy="923330"/>
          </a:xfrm>
          <a:prstGeom prst="rect">
            <a:avLst/>
          </a:prstGeom>
          <a:noFill/>
        </p:spPr>
        <p:txBody>
          <a:bodyPr wrap="square">
            <a:spAutoFit/>
          </a:bodyPr>
          <a:lstStyle/>
          <a:p>
            <a:r>
              <a:rPr lang="en-GB" sz="1800" dirty="0">
                <a:solidFill>
                  <a:schemeClr val="tx1"/>
                </a:solidFill>
                <a:latin typeface="Quattrocento Sans" panose="020B0502050000020003" pitchFamily="34" charset="0"/>
              </a:rPr>
              <a:t>Shortest paths starting from source node 1 in reweighted graph</a:t>
            </a:r>
          </a:p>
        </p:txBody>
      </p:sp>
      <p:graphicFrame>
        <p:nvGraphicFramePr>
          <p:cNvPr id="8" name="Table 7">
            <a:extLst>
              <a:ext uri="{FF2B5EF4-FFF2-40B4-BE49-F238E27FC236}">
                <a16:creationId xmlns:a16="http://schemas.microsoft.com/office/drawing/2014/main" id="{8A03E6E7-D63D-6288-3661-8074A0CC9929}"/>
              </a:ext>
            </a:extLst>
          </p:cNvPr>
          <p:cNvGraphicFramePr>
            <a:graphicFrameLocks noGrp="1"/>
          </p:cNvGraphicFramePr>
          <p:nvPr>
            <p:extLst>
              <p:ext uri="{D42A27DB-BD31-4B8C-83A1-F6EECF244321}">
                <p14:modId xmlns:p14="http://schemas.microsoft.com/office/powerpoint/2010/main" val="3619315858"/>
              </p:ext>
            </p:extLst>
          </p:nvPr>
        </p:nvGraphicFramePr>
        <p:xfrm>
          <a:off x="4441294" y="3655618"/>
          <a:ext cx="1387630" cy="1854200"/>
        </p:xfrm>
        <a:graphic>
          <a:graphicData uri="http://schemas.openxmlformats.org/drawingml/2006/table">
            <a:tbl>
              <a:tblPr firstRow="1" bandRow="1">
                <a:tableStyleId>{5940675A-B579-460E-94D1-54222C63F5DA}</a:tableStyleId>
              </a:tblPr>
              <a:tblGrid>
                <a:gridCol w="693815">
                  <a:extLst>
                    <a:ext uri="{9D8B030D-6E8A-4147-A177-3AD203B41FA5}">
                      <a16:colId xmlns:a16="http://schemas.microsoft.com/office/drawing/2014/main" val="3113293538"/>
                    </a:ext>
                  </a:extLst>
                </a:gridCol>
                <a:gridCol w="693815">
                  <a:extLst>
                    <a:ext uri="{9D8B030D-6E8A-4147-A177-3AD203B41FA5}">
                      <a16:colId xmlns:a16="http://schemas.microsoft.com/office/drawing/2014/main" val="4210074216"/>
                    </a:ext>
                  </a:extLst>
                </a:gridCol>
              </a:tblGrid>
              <a:tr h="370840">
                <a:tc>
                  <a:txBody>
                    <a:bodyPr/>
                    <a:lstStyle/>
                    <a:p>
                      <a:pPr algn="ctr"/>
                      <a:r>
                        <a:rPr lang="en-GB" sz="1600" dirty="0"/>
                        <a:t>Node </a:t>
                      </a:r>
                      <a:endParaRPr lang="en-SE" sz="1600" dirty="0"/>
                    </a:p>
                  </a:txBody>
                  <a:tcPr/>
                </a:tc>
                <a:tc>
                  <a:txBody>
                    <a:bodyPr/>
                    <a:lstStyle/>
                    <a:p>
                      <a:pPr algn="ctr"/>
                      <a:r>
                        <a:rPr lang="en-GB" sz="1600" dirty="0"/>
                        <a:t>h()</a:t>
                      </a:r>
                      <a:endParaRPr lang="en-SE" sz="1600" dirty="0"/>
                    </a:p>
                  </a:txBody>
                  <a:tcPr/>
                </a:tc>
                <a:extLst>
                  <a:ext uri="{0D108BD9-81ED-4DB2-BD59-A6C34878D82A}">
                    <a16:rowId xmlns:a16="http://schemas.microsoft.com/office/drawing/2014/main" val="2582891870"/>
                  </a:ext>
                </a:extLst>
              </a:tr>
              <a:tr h="370840">
                <a:tc>
                  <a:txBody>
                    <a:bodyPr/>
                    <a:lstStyle/>
                    <a:p>
                      <a:pPr algn="ctr"/>
                      <a:r>
                        <a:rPr lang="en-GB" sz="1600" dirty="0"/>
                        <a:t>1</a:t>
                      </a:r>
                      <a:endParaRPr lang="en-SE" sz="1600" dirty="0"/>
                    </a:p>
                  </a:txBody>
                  <a:tcPr/>
                </a:tc>
                <a:tc>
                  <a:txBody>
                    <a:bodyPr/>
                    <a:lstStyle/>
                    <a:p>
                      <a:pPr algn="ctr"/>
                      <a:r>
                        <a:rPr lang="en-GB" sz="1600" dirty="0"/>
                        <a:t>0</a:t>
                      </a:r>
                      <a:endParaRPr lang="en-SE" sz="1600" dirty="0"/>
                    </a:p>
                  </a:txBody>
                  <a:tcPr/>
                </a:tc>
                <a:extLst>
                  <a:ext uri="{0D108BD9-81ED-4DB2-BD59-A6C34878D82A}">
                    <a16:rowId xmlns:a16="http://schemas.microsoft.com/office/drawing/2014/main" val="1047507187"/>
                  </a:ext>
                </a:extLst>
              </a:tr>
              <a:tr h="370840">
                <a:tc>
                  <a:txBody>
                    <a:bodyPr/>
                    <a:lstStyle/>
                    <a:p>
                      <a:pPr algn="ctr"/>
                      <a:r>
                        <a:rPr lang="en-GB" sz="1600" dirty="0"/>
                        <a:t>2</a:t>
                      </a:r>
                      <a:endParaRPr lang="en-SE" sz="1600" dirty="0"/>
                    </a:p>
                  </a:txBody>
                  <a:tcPr/>
                </a:tc>
                <a:tc>
                  <a:txBody>
                    <a:bodyPr/>
                    <a:lstStyle/>
                    <a:p>
                      <a:pPr algn="ctr"/>
                      <a:r>
                        <a:rPr lang="en-GB" sz="1600" dirty="0"/>
                        <a:t>-2</a:t>
                      </a:r>
                      <a:endParaRPr lang="en-SE" sz="1600" dirty="0"/>
                    </a:p>
                  </a:txBody>
                  <a:tcPr/>
                </a:tc>
                <a:extLst>
                  <a:ext uri="{0D108BD9-81ED-4DB2-BD59-A6C34878D82A}">
                    <a16:rowId xmlns:a16="http://schemas.microsoft.com/office/drawing/2014/main" val="3620951922"/>
                  </a:ext>
                </a:extLst>
              </a:tr>
              <a:tr h="370840">
                <a:tc>
                  <a:txBody>
                    <a:bodyPr/>
                    <a:lstStyle/>
                    <a:p>
                      <a:pPr algn="ctr"/>
                      <a:r>
                        <a:rPr lang="en-GB" sz="1600" dirty="0"/>
                        <a:t>3</a:t>
                      </a:r>
                      <a:endParaRPr lang="en-SE" sz="1600" dirty="0"/>
                    </a:p>
                  </a:txBody>
                  <a:tcPr/>
                </a:tc>
                <a:tc>
                  <a:txBody>
                    <a:bodyPr/>
                    <a:lstStyle/>
                    <a:p>
                      <a:pPr algn="ctr"/>
                      <a:r>
                        <a:rPr lang="en-GB" sz="1600" dirty="0"/>
                        <a:t>0</a:t>
                      </a:r>
                      <a:endParaRPr lang="en-SE" sz="1600" dirty="0"/>
                    </a:p>
                  </a:txBody>
                  <a:tcPr/>
                </a:tc>
                <a:extLst>
                  <a:ext uri="{0D108BD9-81ED-4DB2-BD59-A6C34878D82A}">
                    <a16:rowId xmlns:a16="http://schemas.microsoft.com/office/drawing/2014/main" val="4276274880"/>
                  </a:ext>
                </a:extLst>
              </a:tr>
              <a:tr h="370840">
                <a:tc>
                  <a:txBody>
                    <a:bodyPr/>
                    <a:lstStyle/>
                    <a:p>
                      <a:pPr algn="ctr"/>
                      <a:r>
                        <a:rPr lang="en-GB" sz="1600" dirty="0"/>
                        <a:t>4</a:t>
                      </a:r>
                      <a:endParaRPr lang="en-SE" sz="1600" dirty="0"/>
                    </a:p>
                  </a:txBody>
                  <a:tcPr/>
                </a:tc>
                <a:tc>
                  <a:txBody>
                    <a:bodyPr/>
                    <a:lstStyle/>
                    <a:p>
                      <a:pPr algn="ctr"/>
                      <a:r>
                        <a:rPr lang="en-GB" sz="1600" dirty="0"/>
                        <a:t>-3</a:t>
                      </a:r>
                      <a:endParaRPr lang="en-SE" sz="1600" dirty="0"/>
                    </a:p>
                  </a:txBody>
                  <a:tcPr/>
                </a:tc>
                <a:extLst>
                  <a:ext uri="{0D108BD9-81ED-4DB2-BD59-A6C34878D82A}">
                    <a16:rowId xmlns:a16="http://schemas.microsoft.com/office/drawing/2014/main" val="2669259463"/>
                  </a:ext>
                </a:extLst>
              </a:tr>
            </a:tbl>
          </a:graphicData>
        </a:graphic>
      </p:graphicFrame>
      <p:sp>
        <p:nvSpPr>
          <p:cNvPr id="34" name="TextBox 33">
            <a:extLst>
              <a:ext uri="{FF2B5EF4-FFF2-40B4-BE49-F238E27FC236}">
                <a16:creationId xmlns:a16="http://schemas.microsoft.com/office/drawing/2014/main" id="{ABF0C2FD-2A3D-7068-06C1-BD4177AD566B}"/>
              </a:ext>
            </a:extLst>
          </p:cNvPr>
          <p:cNvSpPr txBox="1"/>
          <p:nvPr/>
        </p:nvSpPr>
        <p:spPr>
          <a:xfrm>
            <a:off x="6587421" y="3083646"/>
            <a:ext cx="2081445" cy="369332"/>
          </a:xfrm>
          <a:prstGeom prst="rect">
            <a:avLst/>
          </a:prstGeom>
          <a:noFill/>
        </p:spPr>
        <p:txBody>
          <a:bodyPr wrap="square">
            <a:spAutoFit/>
          </a:bodyPr>
          <a:lstStyle/>
          <a:p>
            <a:r>
              <a:rPr lang="en-GB" sz="1800" dirty="0">
                <a:latin typeface="Quattrocento Sans" panose="020B0502050000020003" pitchFamily="34" charset="0"/>
              </a:rPr>
              <a:t>Reweighted graph</a:t>
            </a:r>
            <a:endParaRPr lang="en-SE" sz="1800" dirty="0"/>
          </a:p>
        </p:txBody>
      </p:sp>
      <p:sp>
        <p:nvSpPr>
          <p:cNvPr id="40" name="Content Placeholder 2">
            <a:extLst>
              <a:ext uri="{FF2B5EF4-FFF2-40B4-BE49-F238E27FC236}">
                <a16:creationId xmlns:a16="http://schemas.microsoft.com/office/drawing/2014/main" id="{D8634533-BDA8-34D6-085A-F72BDD1B2564}"/>
              </a:ext>
            </a:extLst>
          </p:cNvPr>
          <p:cNvSpPr txBox="1">
            <a:spLocks/>
          </p:cNvSpPr>
          <p:nvPr/>
        </p:nvSpPr>
        <p:spPr>
          <a:xfrm>
            <a:off x="91786" y="960235"/>
            <a:ext cx="4254879" cy="559548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b="0" dirty="0">
                <a:latin typeface="Gill Sans" panose="020B0502020104020203"/>
              </a:rPr>
              <a:t>Let’s run Dijkstra’s algorithm starting from source node 1, and obtain the shortest paths table for the reweighted graph</a:t>
            </a:r>
          </a:p>
          <a:p>
            <a:r>
              <a:rPr lang="en-GB" b="0" dirty="0">
                <a:latin typeface="Gill Sans" panose="020B0502020104020203"/>
              </a:rPr>
              <a:t>We then subtract h[s] – h[t] from length of each shortest path from s to t to obtain the shortest paths table for the original graph (PN stays the same)</a:t>
            </a:r>
          </a:p>
          <a:p>
            <a:r>
              <a:rPr lang="en-GB" sz="1900" b="0" dirty="0">
                <a:latin typeface="Gill Sans" panose="020B0502020104020203"/>
              </a:rPr>
              <a:t>SD(2)=SD’(2)-(h(1)-h(2))=0–(0-(-2))=-2</a:t>
            </a:r>
          </a:p>
          <a:p>
            <a:r>
              <a:rPr lang="en-GB" sz="1900" b="0" dirty="0">
                <a:latin typeface="Gill Sans" panose="020B0502020104020203"/>
              </a:rPr>
              <a:t>SD(3)=SD’(3)-(h(1)-h(3))=1-(0-0)=1</a:t>
            </a:r>
          </a:p>
          <a:p>
            <a:r>
              <a:rPr lang="en-GB" sz="1900" b="0" dirty="0">
                <a:latin typeface="Gill Sans" panose="020B0502020104020203"/>
              </a:rPr>
              <a:t>SD(4)=SD’(4)-(h(1)-h(4))=0-(0-(-3))=-3</a:t>
            </a:r>
          </a:p>
        </p:txBody>
      </p:sp>
      <p:sp>
        <p:nvSpPr>
          <p:cNvPr id="3" name="TextBox 2">
            <a:extLst>
              <a:ext uri="{FF2B5EF4-FFF2-40B4-BE49-F238E27FC236}">
                <a16:creationId xmlns:a16="http://schemas.microsoft.com/office/drawing/2014/main" id="{55250015-D8EC-CA15-4B8B-782521F1B1F6}"/>
              </a:ext>
            </a:extLst>
          </p:cNvPr>
          <p:cNvSpPr txBox="1"/>
          <p:nvPr/>
        </p:nvSpPr>
        <p:spPr>
          <a:xfrm>
            <a:off x="4371137" y="5486400"/>
            <a:ext cx="1704267" cy="923330"/>
          </a:xfrm>
          <a:prstGeom prst="rect">
            <a:avLst/>
          </a:prstGeom>
          <a:noFill/>
        </p:spPr>
        <p:txBody>
          <a:bodyPr wrap="square">
            <a:spAutoFit/>
          </a:bodyPr>
          <a:lstStyle/>
          <a:p>
            <a:r>
              <a:rPr lang="en-GB" sz="1800" dirty="0">
                <a:solidFill>
                  <a:schemeClr val="tx1"/>
                </a:solidFill>
                <a:latin typeface="Quattrocento Sans" panose="020B0502050000020003" pitchFamily="34" charset="0"/>
              </a:rPr>
              <a:t>Shortest paths starting from dummy node</a:t>
            </a:r>
          </a:p>
        </p:txBody>
      </p:sp>
      <p:sp>
        <p:nvSpPr>
          <p:cNvPr id="39" name="Oval 5">
            <a:extLst>
              <a:ext uri="{FF2B5EF4-FFF2-40B4-BE49-F238E27FC236}">
                <a16:creationId xmlns:a16="http://schemas.microsoft.com/office/drawing/2014/main" id="{414A23C7-DF53-CDFA-1016-1395670A3493}"/>
              </a:ext>
            </a:extLst>
          </p:cNvPr>
          <p:cNvSpPr>
            <a:spLocks noChangeArrowheads="1"/>
          </p:cNvSpPr>
          <p:nvPr/>
        </p:nvSpPr>
        <p:spPr bwMode="auto">
          <a:xfrm>
            <a:off x="6455630" y="119028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1</a:t>
            </a:r>
            <a:endParaRPr lang="en-SE" sz="2400" dirty="0">
              <a:latin typeface="Arial" panose="020B0604020202020204" pitchFamily="34" charset="0"/>
            </a:endParaRPr>
          </a:p>
        </p:txBody>
      </p:sp>
      <p:sp>
        <p:nvSpPr>
          <p:cNvPr id="41" name="Oval 8">
            <a:extLst>
              <a:ext uri="{FF2B5EF4-FFF2-40B4-BE49-F238E27FC236}">
                <a16:creationId xmlns:a16="http://schemas.microsoft.com/office/drawing/2014/main" id="{62AE9448-EEAF-C854-6EAE-2B206F769688}"/>
              </a:ext>
            </a:extLst>
          </p:cNvPr>
          <p:cNvSpPr>
            <a:spLocks noChangeArrowheads="1"/>
          </p:cNvSpPr>
          <p:nvPr/>
        </p:nvSpPr>
        <p:spPr bwMode="auto">
          <a:xfrm>
            <a:off x="7877925" y="119028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2</a:t>
            </a:r>
            <a:endParaRPr lang="en-SE" sz="2400" dirty="0">
              <a:latin typeface="Arial" panose="020B0604020202020204" pitchFamily="34" charset="0"/>
            </a:endParaRPr>
          </a:p>
        </p:txBody>
      </p:sp>
      <p:sp>
        <p:nvSpPr>
          <p:cNvPr id="42" name="Oval 11">
            <a:extLst>
              <a:ext uri="{FF2B5EF4-FFF2-40B4-BE49-F238E27FC236}">
                <a16:creationId xmlns:a16="http://schemas.microsoft.com/office/drawing/2014/main" id="{96F9CD4E-581D-F016-29F5-4084014B5FDB}"/>
              </a:ext>
            </a:extLst>
          </p:cNvPr>
          <p:cNvSpPr>
            <a:spLocks noChangeArrowheads="1"/>
          </p:cNvSpPr>
          <p:nvPr/>
        </p:nvSpPr>
        <p:spPr bwMode="auto">
          <a:xfrm>
            <a:off x="6455630" y="2377746"/>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3</a:t>
            </a:r>
            <a:endParaRPr lang="en-SE" sz="2400" dirty="0">
              <a:latin typeface="Arial" panose="020B0604020202020204" pitchFamily="34" charset="0"/>
            </a:endParaRPr>
          </a:p>
        </p:txBody>
      </p:sp>
      <p:sp>
        <p:nvSpPr>
          <p:cNvPr id="43" name="Line 19">
            <a:extLst>
              <a:ext uri="{FF2B5EF4-FFF2-40B4-BE49-F238E27FC236}">
                <a16:creationId xmlns:a16="http://schemas.microsoft.com/office/drawing/2014/main" id="{0AFED6BB-32FC-E5E8-B6AE-CE256A70C456}"/>
              </a:ext>
            </a:extLst>
          </p:cNvPr>
          <p:cNvSpPr>
            <a:spLocks noChangeShapeType="1"/>
          </p:cNvSpPr>
          <p:nvPr/>
        </p:nvSpPr>
        <p:spPr bwMode="auto">
          <a:xfrm flipV="1">
            <a:off x="6989030" y="1470803"/>
            <a:ext cx="904134" cy="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44" name="Line 20">
            <a:extLst>
              <a:ext uri="{FF2B5EF4-FFF2-40B4-BE49-F238E27FC236}">
                <a16:creationId xmlns:a16="http://schemas.microsoft.com/office/drawing/2014/main" id="{C18F5976-820A-3DC9-1B12-E1CE91282EFD}"/>
              </a:ext>
            </a:extLst>
          </p:cNvPr>
          <p:cNvSpPr>
            <a:spLocks noChangeShapeType="1"/>
          </p:cNvSpPr>
          <p:nvPr/>
        </p:nvSpPr>
        <p:spPr bwMode="auto">
          <a:xfrm>
            <a:off x="6739273" y="1717524"/>
            <a:ext cx="15586" cy="66022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pPr>
            <a:endParaRPr lang="en-SE">
              <a:solidFill>
                <a:srgbClr val="000000"/>
              </a:solidFill>
              <a:latin typeface="Arial" panose="020B0604020202020204" pitchFamily="34" charset="0"/>
            </a:endParaRPr>
          </a:p>
        </p:txBody>
      </p:sp>
      <p:sp>
        <p:nvSpPr>
          <p:cNvPr id="45" name="Text Box 28">
            <a:extLst>
              <a:ext uri="{FF2B5EF4-FFF2-40B4-BE49-F238E27FC236}">
                <a16:creationId xmlns:a16="http://schemas.microsoft.com/office/drawing/2014/main" id="{85F1F498-FF5A-15FF-0999-33EA72D1A3DD}"/>
              </a:ext>
            </a:extLst>
          </p:cNvPr>
          <p:cNvSpPr txBox="1">
            <a:spLocks noChangeArrowheads="1"/>
          </p:cNvSpPr>
          <p:nvPr/>
        </p:nvSpPr>
        <p:spPr bwMode="auto">
          <a:xfrm>
            <a:off x="7225985" y="1145750"/>
            <a:ext cx="5143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0</a:t>
            </a:r>
          </a:p>
        </p:txBody>
      </p:sp>
      <p:sp>
        <p:nvSpPr>
          <p:cNvPr id="46" name="Oval 8">
            <a:extLst>
              <a:ext uri="{FF2B5EF4-FFF2-40B4-BE49-F238E27FC236}">
                <a16:creationId xmlns:a16="http://schemas.microsoft.com/office/drawing/2014/main" id="{013ADA52-8ACF-3AEB-4B6E-B0533377E011}"/>
              </a:ext>
            </a:extLst>
          </p:cNvPr>
          <p:cNvSpPr>
            <a:spLocks noChangeArrowheads="1"/>
          </p:cNvSpPr>
          <p:nvPr/>
        </p:nvSpPr>
        <p:spPr bwMode="auto">
          <a:xfrm>
            <a:off x="7888316" y="2377746"/>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4</a:t>
            </a:r>
            <a:endParaRPr lang="en-SE" sz="2400" dirty="0">
              <a:latin typeface="Arial" panose="020B0604020202020204" pitchFamily="34" charset="0"/>
            </a:endParaRPr>
          </a:p>
        </p:txBody>
      </p:sp>
      <p:sp>
        <p:nvSpPr>
          <p:cNvPr id="47" name="Line 19">
            <a:extLst>
              <a:ext uri="{FF2B5EF4-FFF2-40B4-BE49-F238E27FC236}">
                <a16:creationId xmlns:a16="http://schemas.microsoft.com/office/drawing/2014/main" id="{3BA0B7CD-A835-2E23-5DAC-848F0179701B}"/>
              </a:ext>
            </a:extLst>
          </p:cNvPr>
          <p:cNvSpPr>
            <a:spLocks noChangeShapeType="1"/>
          </p:cNvSpPr>
          <p:nvPr/>
        </p:nvSpPr>
        <p:spPr bwMode="auto">
          <a:xfrm flipV="1">
            <a:off x="6989030" y="2658361"/>
            <a:ext cx="904134" cy="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48" name="Text Box 28">
            <a:extLst>
              <a:ext uri="{FF2B5EF4-FFF2-40B4-BE49-F238E27FC236}">
                <a16:creationId xmlns:a16="http://schemas.microsoft.com/office/drawing/2014/main" id="{323A5C0B-C6E4-979B-DB33-068323CF84E1}"/>
              </a:ext>
            </a:extLst>
          </p:cNvPr>
          <p:cNvSpPr txBox="1">
            <a:spLocks noChangeArrowheads="1"/>
          </p:cNvSpPr>
          <p:nvPr/>
        </p:nvSpPr>
        <p:spPr bwMode="auto">
          <a:xfrm>
            <a:off x="7241196" y="2637082"/>
            <a:ext cx="3998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2</a:t>
            </a:r>
          </a:p>
        </p:txBody>
      </p:sp>
      <p:sp>
        <p:nvSpPr>
          <p:cNvPr id="50" name="Text Box 28">
            <a:extLst>
              <a:ext uri="{FF2B5EF4-FFF2-40B4-BE49-F238E27FC236}">
                <a16:creationId xmlns:a16="http://schemas.microsoft.com/office/drawing/2014/main" id="{6A078D3B-86DC-96D5-9A01-D145F9669BC3}"/>
              </a:ext>
            </a:extLst>
          </p:cNvPr>
          <p:cNvSpPr txBox="1">
            <a:spLocks noChangeArrowheads="1"/>
          </p:cNvSpPr>
          <p:nvPr/>
        </p:nvSpPr>
        <p:spPr bwMode="auto">
          <a:xfrm>
            <a:off x="6442213" y="1816478"/>
            <a:ext cx="3998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1</a:t>
            </a:r>
          </a:p>
        </p:txBody>
      </p:sp>
      <p:sp>
        <p:nvSpPr>
          <p:cNvPr id="51" name="Line 19">
            <a:extLst>
              <a:ext uri="{FF2B5EF4-FFF2-40B4-BE49-F238E27FC236}">
                <a16:creationId xmlns:a16="http://schemas.microsoft.com/office/drawing/2014/main" id="{C0D261C1-CBFB-8C46-9913-208F502E3AE1}"/>
              </a:ext>
            </a:extLst>
          </p:cNvPr>
          <p:cNvSpPr>
            <a:spLocks noChangeShapeType="1"/>
          </p:cNvSpPr>
          <p:nvPr/>
        </p:nvSpPr>
        <p:spPr bwMode="auto">
          <a:xfrm flipH="1">
            <a:off x="8177757" y="1734320"/>
            <a:ext cx="9803" cy="66022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52" name="Text Box 28">
            <a:extLst>
              <a:ext uri="{FF2B5EF4-FFF2-40B4-BE49-F238E27FC236}">
                <a16:creationId xmlns:a16="http://schemas.microsoft.com/office/drawing/2014/main" id="{C453A83B-F7C3-95EC-F9AF-C26C1CD1E2D4}"/>
              </a:ext>
            </a:extLst>
          </p:cNvPr>
          <p:cNvSpPr txBox="1">
            <a:spLocks noChangeArrowheads="1"/>
          </p:cNvSpPr>
          <p:nvPr/>
        </p:nvSpPr>
        <p:spPr bwMode="auto">
          <a:xfrm>
            <a:off x="7934707" y="1830170"/>
            <a:ext cx="3998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0</a:t>
            </a:r>
          </a:p>
        </p:txBody>
      </p:sp>
      <p:sp>
        <p:nvSpPr>
          <p:cNvPr id="53" name="TextBox 52">
            <a:extLst>
              <a:ext uri="{FF2B5EF4-FFF2-40B4-BE49-F238E27FC236}">
                <a16:creationId xmlns:a16="http://schemas.microsoft.com/office/drawing/2014/main" id="{6AFF40BA-2F8B-58FD-9FC3-40E584A50F9F}"/>
              </a:ext>
            </a:extLst>
          </p:cNvPr>
          <p:cNvSpPr txBox="1"/>
          <p:nvPr/>
        </p:nvSpPr>
        <p:spPr>
          <a:xfrm>
            <a:off x="6323850" y="896316"/>
            <a:ext cx="728084" cy="338554"/>
          </a:xfrm>
          <a:prstGeom prst="rect">
            <a:avLst/>
          </a:prstGeom>
          <a:noFill/>
        </p:spPr>
        <p:txBody>
          <a:bodyPr wrap="none" rtlCol="0">
            <a:spAutoFit/>
          </a:bodyPr>
          <a:lstStyle/>
          <a:p>
            <a:pPr defTabSz="457200">
              <a:buClrTx/>
            </a:pPr>
            <a:r>
              <a:rPr lang="en-GB" sz="1600" kern="1200" dirty="0">
                <a:solidFill>
                  <a:prstClr val="black"/>
                </a:solidFill>
                <a:latin typeface="Calibri"/>
                <a:ea typeface="+mn-ea"/>
                <a:cs typeface="+mn-cs"/>
              </a:rPr>
              <a:t>h[1]=0</a:t>
            </a:r>
            <a:endParaRPr lang="en-SE" sz="1600" kern="1200" dirty="0">
              <a:solidFill>
                <a:prstClr val="black"/>
              </a:solidFill>
              <a:latin typeface="Calibri"/>
              <a:ea typeface="+mn-ea"/>
              <a:cs typeface="+mn-cs"/>
            </a:endParaRPr>
          </a:p>
        </p:txBody>
      </p:sp>
      <p:sp>
        <p:nvSpPr>
          <p:cNvPr id="54" name="TextBox 53">
            <a:extLst>
              <a:ext uri="{FF2B5EF4-FFF2-40B4-BE49-F238E27FC236}">
                <a16:creationId xmlns:a16="http://schemas.microsoft.com/office/drawing/2014/main" id="{3BA25890-6C49-96D7-2296-2F41753369CA}"/>
              </a:ext>
            </a:extLst>
          </p:cNvPr>
          <p:cNvSpPr txBox="1"/>
          <p:nvPr/>
        </p:nvSpPr>
        <p:spPr>
          <a:xfrm>
            <a:off x="7858212" y="896316"/>
            <a:ext cx="811441" cy="338554"/>
          </a:xfrm>
          <a:prstGeom prst="rect">
            <a:avLst/>
          </a:prstGeom>
          <a:noFill/>
        </p:spPr>
        <p:txBody>
          <a:bodyPr wrap="none" rtlCol="0">
            <a:spAutoFit/>
          </a:bodyPr>
          <a:lstStyle/>
          <a:p>
            <a:pPr defTabSz="457200">
              <a:buClrTx/>
            </a:pPr>
            <a:r>
              <a:rPr lang="en-GB" sz="1600" kern="1200" dirty="0">
                <a:solidFill>
                  <a:prstClr val="black"/>
                </a:solidFill>
                <a:latin typeface="Calibri"/>
                <a:ea typeface="+mn-ea"/>
                <a:cs typeface="+mn-cs"/>
              </a:rPr>
              <a:t>h[2]=-2</a:t>
            </a:r>
            <a:endParaRPr lang="en-SE" sz="1600" kern="1200" dirty="0">
              <a:solidFill>
                <a:prstClr val="black"/>
              </a:solidFill>
              <a:latin typeface="Calibri"/>
              <a:ea typeface="+mn-ea"/>
              <a:cs typeface="+mn-cs"/>
            </a:endParaRPr>
          </a:p>
        </p:txBody>
      </p:sp>
      <p:sp>
        <p:nvSpPr>
          <p:cNvPr id="55" name="TextBox 54">
            <a:extLst>
              <a:ext uri="{FF2B5EF4-FFF2-40B4-BE49-F238E27FC236}">
                <a16:creationId xmlns:a16="http://schemas.microsoft.com/office/drawing/2014/main" id="{1EB7143D-1152-188F-342C-DA7238EFF065}"/>
              </a:ext>
            </a:extLst>
          </p:cNvPr>
          <p:cNvSpPr txBox="1"/>
          <p:nvPr/>
        </p:nvSpPr>
        <p:spPr>
          <a:xfrm>
            <a:off x="6323850" y="2866076"/>
            <a:ext cx="748923" cy="338554"/>
          </a:xfrm>
          <a:prstGeom prst="rect">
            <a:avLst/>
          </a:prstGeom>
          <a:noFill/>
        </p:spPr>
        <p:txBody>
          <a:bodyPr wrap="none" rtlCol="0">
            <a:spAutoFit/>
          </a:bodyPr>
          <a:lstStyle/>
          <a:p>
            <a:pPr defTabSz="457200">
              <a:buClrTx/>
            </a:pPr>
            <a:r>
              <a:rPr lang="en-GB" sz="1600" kern="1200" dirty="0">
                <a:solidFill>
                  <a:prstClr val="black"/>
                </a:solidFill>
                <a:latin typeface="Calibri"/>
                <a:ea typeface="+mn-ea"/>
                <a:cs typeface="+mn-cs"/>
              </a:rPr>
              <a:t>h[3]=0</a:t>
            </a:r>
            <a:endParaRPr lang="en-SE" sz="1600" kern="1200" dirty="0">
              <a:solidFill>
                <a:prstClr val="black"/>
              </a:solidFill>
              <a:latin typeface="Calibri"/>
              <a:ea typeface="+mn-ea"/>
              <a:cs typeface="+mn-cs"/>
            </a:endParaRPr>
          </a:p>
        </p:txBody>
      </p:sp>
      <p:sp>
        <p:nvSpPr>
          <p:cNvPr id="56" name="TextBox 55">
            <a:extLst>
              <a:ext uri="{FF2B5EF4-FFF2-40B4-BE49-F238E27FC236}">
                <a16:creationId xmlns:a16="http://schemas.microsoft.com/office/drawing/2014/main" id="{B578A6EF-83F1-64EC-9211-250042773F22}"/>
              </a:ext>
            </a:extLst>
          </p:cNvPr>
          <p:cNvSpPr txBox="1"/>
          <p:nvPr/>
        </p:nvSpPr>
        <p:spPr>
          <a:xfrm>
            <a:off x="7858212" y="2866076"/>
            <a:ext cx="811441" cy="338554"/>
          </a:xfrm>
          <a:prstGeom prst="rect">
            <a:avLst/>
          </a:prstGeom>
          <a:noFill/>
        </p:spPr>
        <p:txBody>
          <a:bodyPr wrap="none" rtlCol="0">
            <a:spAutoFit/>
          </a:bodyPr>
          <a:lstStyle/>
          <a:p>
            <a:pPr defTabSz="457200">
              <a:buClrTx/>
            </a:pPr>
            <a:r>
              <a:rPr lang="en-GB" sz="1600" kern="1200" dirty="0">
                <a:solidFill>
                  <a:prstClr val="black"/>
                </a:solidFill>
                <a:latin typeface="Calibri"/>
                <a:ea typeface="+mn-ea"/>
                <a:cs typeface="+mn-cs"/>
              </a:rPr>
              <a:t>h[4]=-3</a:t>
            </a:r>
            <a:endParaRPr lang="en-SE" sz="1600" kern="1200" dirty="0">
              <a:solidFill>
                <a:prstClr val="black"/>
              </a:solidFill>
              <a:latin typeface="Calibri"/>
              <a:ea typeface="+mn-ea"/>
              <a:cs typeface="+mn-cs"/>
            </a:endParaRPr>
          </a:p>
        </p:txBody>
      </p:sp>
      <p:sp>
        <p:nvSpPr>
          <p:cNvPr id="59" name="Oval 5">
            <a:extLst>
              <a:ext uri="{FF2B5EF4-FFF2-40B4-BE49-F238E27FC236}">
                <a16:creationId xmlns:a16="http://schemas.microsoft.com/office/drawing/2014/main" id="{31761868-CCBC-AF96-D997-D7F78BA8000E}"/>
              </a:ext>
            </a:extLst>
          </p:cNvPr>
          <p:cNvSpPr>
            <a:spLocks noChangeArrowheads="1"/>
          </p:cNvSpPr>
          <p:nvPr/>
        </p:nvSpPr>
        <p:spPr bwMode="auto">
          <a:xfrm>
            <a:off x="9422834" y="1194007"/>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1</a:t>
            </a:r>
            <a:endParaRPr lang="en-SE" sz="2400" dirty="0">
              <a:latin typeface="Arial" panose="020B0604020202020204" pitchFamily="34" charset="0"/>
            </a:endParaRPr>
          </a:p>
        </p:txBody>
      </p:sp>
      <p:sp>
        <p:nvSpPr>
          <p:cNvPr id="60" name="Oval 8">
            <a:extLst>
              <a:ext uri="{FF2B5EF4-FFF2-40B4-BE49-F238E27FC236}">
                <a16:creationId xmlns:a16="http://schemas.microsoft.com/office/drawing/2014/main" id="{EAF8A0EE-4735-5351-6059-B6B97FA261E8}"/>
              </a:ext>
            </a:extLst>
          </p:cNvPr>
          <p:cNvSpPr>
            <a:spLocks noChangeArrowheads="1"/>
          </p:cNvSpPr>
          <p:nvPr/>
        </p:nvSpPr>
        <p:spPr bwMode="auto">
          <a:xfrm>
            <a:off x="10845129" y="1194007"/>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2</a:t>
            </a:r>
            <a:endParaRPr lang="en-SE" sz="2400" dirty="0">
              <a:latin typeface="Arial" panose="020B0604020202020204" pitchFamily="34" charset="0"/>
            </a:endParaRPr>
          </a:p>
        </p:txBody>
      </p:sp>
      <p:sp>
        <p:nvSpPr>
          <p:cNvPr id="61" name="Oval 11">
            <a:extLst>
              <a:ext uri="{FF2B5EF4-FFF2-40B4-BE49-F238E27FC236}">
                <a16:creationId xmlns:a16="http://schemas.microsoft.com/office/drawing/2014/main" id="{86A0297C-9DAB-74E3-28D1-FE860C09E761}"/>
              </a:ext>
            </a:extLst>
          </p:cNvPr>
          <p:cNvSpPr>
            <a:spLocks noChangeArrowheads="1"/>
          </p:cNvSpPr>
          <p:nvPr/>
        </p:nvSpPr>
        <p:spPr bwMode="auto">
          <a:xfrm>
            <a:off x="9422834" y="2381465"/>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3</a:t>
            </a:r>
            <a:endParaRPr lang="en-SE" sz="2400" dirty="0">
              <a:latin typeface="Arial" panose="020B0604020202020204" pitchFamily="34" charset="0"/>
            </a:endParaRPr>
          </a:p>
        </p:txBody>
      </p:sp>
      <p:sp>
        <p:nvSpPr>
          <p:cNvPr id="62" name="Line 19">
            <a:extLst>
              <a:ext uri="{FF2B5EF4-FFF2-40B4-BE49-F238E27FC236}">
                <a16:creationId xmlns:a16="http://schemas.microsoft.com/office/drawing/2014/main" id="{7DCB2C69-3275-A7EE-241C-5EDCD619DCA5}"/>
              </a:ext>
            </a:extLst>
          </p:cNvPr>
          <p:cNvSpPr>
            <a:spLocks noChangeShapeType="1"/>
          </p:cNvSpPr>
          <p:nvPr/>
        </p:nvSpPr>
        <p:spPr bwMode="auto">
          <a:xfrm flipV="1">
            <a:off x="9956234" y="1474522"/>
            <a:ext cx="904134" cy="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63" name="Line 20">
            <a:extLst>
              <a:ext uri="{FF2B5EF4-FFF2-40B4-BE49-F238E27FC236}">
                <a16:creationId xmlns:a16="http://schemas.microsoft.com/office/drawing/2014/main" id="{9476CC85-4C3B-532D-6367-08EDC3E86666}"/>
              </a:ext>
            </a:extLst>
          </p:cNvPr>
          <p:cNvSpPr>
            <a:spLocks noChangeShapeType="1"/>
          </p:cNvSpPr>
          <p:nvPr/>
        </p:nvSpPr>
        <p:spPr bwMode="auto">
          <a:xfrm>
            <a:off x="9706477" y="1721243"/>
            <a:ext cx="15586" cy="66022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pPr>
            <a:endParaRPr lang="en-SE">
              <a:solidFill>
                <a:srgbClr val="000000"/>
              </a:solidFill>
              <a:latin typeface="Arial" panose="020B0604020202020204" pitchFamily="34" charset="0"/>
            </a:endParaRPr>
          </a:p>
        </p:txBody>
      </p:sp>
      <p:sp>
        <p:nvSpPr>
          <p:cNvPr id="64" name="Text Box 28">
            <a:extLst>
              <a:ext uri="{FF2B5EF4-FFF2-40B4-BE49-F238E27FC236}">
                <a16:creationId xmlns:a16="http://schemas.microsoft.com/office/drawing/2014/main" id="{E471B2DD-8D29-2DDC-1438-2016513EA7FB}"/>
              </a:ext>
            </a:extLst>
          </p:cNvPr>
          <p:cNvSpPr txBox="1">
            <a:spLocks noChangeArrowheads="1"/>
          </p:cNvSpPr>
          <p:nvPr/>
        </p:nvSpPr>
        <p:spPr bwMode="auto">
          <a:xfrm>
            <a:off x="10193189" y="1149469"/>
            <a:ext cx="5143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-2</a:t>
            </a:r>
          </a:p>
        </p:txBody>
      </p:sp>
      <p:sp>
        <p:nvSpPr>
          <p:cNvPr id="65" name="Oval 8">
            <a:extLst>
              <a:ext uri="{FF2B5EF4-FFF2-40B4-BE49-F238E27FC236}">
                <a16:creationId xmlns:a16="http://schemas.microsoft.com/office/drawing/2014/main" id="{F19ED6A7-BDAC-89E9-B1D3-FCF7147325BC}"/>
              </a:ext>
            </a:extLst>
          </p:cNvPr>
          <p:cNvSpPr>
            <a:spLocks noChangeArrowheads="1"/>
          </p:cNvSpPr>
          <p:nvPr/>
        </p:nvSpPr>
        <p:spPr bwMode="auto">
          <a:xfrm>
            <a:off x="10855520" y="2381465"/>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4</a:t>
            </a:r>
            <a:endParaRPr lang="en-SE" sz="2400" dirty="0">
              <a:latin typeface="Arial" panose="020B0604020202020204" pitchFamily="34" charset="0"/>
            </a:endParaRPr>
          </a:p>
        </p:txBody>
      </p:sp>
      <p:sp>
        <p:nvSpPr>
          <p:cNvPr id="66" name="Line 19">
            <a:extLst>
              <a:ext uri="{FF2B5EF4-FFF2-40B4-BE49-F238E27FC236}">
                <a16:creationId xmlns:a16="http://schemas.microsoft.com/office/drawing/2014/main" id="{B14D4C37-385B-B93B-1529-AADBC66CF3B8}"/>
              </a:ext>
            </a:extLst>
          </p:cNvPr>
          <p:cNvSpPr>
            <a:spLocks noChangeShapeType="1"/>
          </p:cNvSpPr>
          <p:nvPr/>
        </p:nvSpPr>
        <p:spPr bwMode="auto">
          <a:xfrm flipH="1">
            <a:off x="11138207" y="1721242"/>
            <a:ext cx="9803" cy="66022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67" name="Line 19">
            <a:extLst>
              <a:ext uri="{FF2B5EF4-FFF2-40B4-BE49-F238E27FC236}">
                <a16:creationId xmlns:a16="http://schemas.microsoft.com/office/drawing/2014/main" id="{2AC911F0-A1C1-7A85-3C08-8172C24E63C0}"/>
              </a:ext>
            </a:extLst>
          </p:cNvPr>
          <p:cNvSpPr>
            <a:spLocks noChangeShapeType="1"/>
          </p:cNvSpPr>
          <p:nvPr/>
        </p:nvSpPr>
        <p:spPr bwMode="auto">
          <a:xfrm flipV="1">
            <a:off x="9956234" y="2662080"/>
            <a:ext cx="904134" cy="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68" name="Text Box 28">
            <a:extLst>
              <a:ext uri="{FF2B5EF4-FFF2-40B4-BE49-F238E27FC236}">
                <a16:creationId xmlns:a16="http://schemas.microsoft.com/office/drawing/2014/main" id="{F285E607-CFED-2D87-B19E-1B3228D564E2}"/>
              </a:ext>
            </a:extLst>
          </p:cNvPr>
          <p:cNvSpPr txBox="1">
            <a:spLocks noChangeArrowheads="1"/>
          </p:cNvSpPr>
          <p:nvPr/>
        </p:nvSpPr>
        <p:spPr bwMode="auto">
          <a:xfrm>
            <a:off x="10208400" y="2640801"/>
            <a:ext cx="3998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-1</a:t>
            </a:r>
          </a:p>
        </p:txBody>
      </p:sp>
      <p:sp>
        <p:nvSpPr>
          <p:cNvPr id="69" name="Text Box 28">
            <a:extLst>
              <a:ext uri="{FF2B5EF4-FFF2-40B4-BE49-F238E27FC236}">
                <a16:creationId xmlns:a16="http://schemas.microsoft.com/office/drawing/2014/main" id="{C69B2811-F893-6384-F086-CE96C43F14DF}"/>
              </a:ext>
            </a:extLst>
          </p:cNvPr>
          <p:cNvSpPr txBox="1">
            <a:spLocks noChangeArrowheads="1"/>
          </p:cNvSpPr>
          <p:nvPr/>
        </p:nvSpPr>
        <p:spPr bwMode="auto">
          <a:xfrm>
            <a:off x="10827215" y="1817092"/>
            <a:ext cx="3998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-1</a:t>
            </a:r>
          </a:p>
        </p:txBody>
      </p:sp>
      <p:sp>
        <p:nvSpPr>
          <p:cNvPr id="70" name="Text Box 28">
            <a:extLst>
              <a:ext uri="{FF2B5EF4-FFF2-40B4-BE49-F238E27FC236}">
                <a16:creationId xmlns:a16="http://schemas.microsoft.com/office/drawing/2014/main" id="{6A2D7F69-6A7D-89E8-2A2D-86B5584A9459}"/>
              </a:ext>
            </a:extLst>
          </p:cNvPr>
          <p:cNvSpPr txBox="1">
            <a:spLocks noChangeArrowheads="1"/>
          </p:cNvSpPr>
          <p:nvPr/>
        </p:nvSpPr>
        <p:spPr bwMode="auto">
          <a:xfrm>
            <a:off x="9409417" y="1820197"/>
            <a:ext cx="3998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1</a:t>
            </a:r>
          </a:p>
        </p:txBody>
      </p:sp>
    </p:spTree>
    <p:extLst>
      <p:ext uri="{BB962C8B-B14F-4D97-AF65-F5344CB8AC3E}">
        <p14:creationId xmlns:p14="http://schemas.microsoft.com/office/powerpoint/2010/main" val="233656266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887B3-E2ED-5703-20FA-0A059BD63EB5}"/>
              </a:ext>
            </a:extLst>
          </p:cNvPr>
          <p:cNvSpPr>
            <a:spLocks noGrp="1"/>
          </p:cNvSpPr>
          <p:nvPr>
            <p:ph type="title"/>
          </p:nvPr>
        </p:nvSpPr>
        <p:spPr/>
        <p:txBody>
          <a:bodyPr/>
          <a:lstStyle/>
          <a:p>
            <a:r>
              <a:rPr lang="en-GB" dirty="0"/>
              <a:t>L15 MST Prim’s</a:t>
            </a:r>
            <a:endParaRPr lang="en-SE" dirty="0"/>
          </a:p>
        </p:txBody>
      </p:sp>
      <p:sp>
        <p:nvSpPr>
          <p:cNvPr id="3" name="Content Placeholder 2">
            <a:extLst>
              <a:ext uri="{FF2B5EF4-FFF2-40B4-BE49-F238E27FC236}">
                <a16:creationId xmlns:a16="http://schemas.microsoft.com/office/drawing/2014/main" id="{D42E4309-53AF-396E-6E82-8FA473C6B4B1}"/>
              </a:ext>
            </a:extLst>
          </p:cNvPr>
          <p:cNvSpPr>
            <a:spLocks noGrp="1"/>
          </p:cNvSpPr>
          <p:nvPr>
            <p:ph idx="1"/>
          </p:nvPr>
        </p:nvSpPr>
        <p:spPr/>
        <p:txBody>
          <a:bodyPr/>
          <a:lstStyle/>
          <a:p>
            <a:r>
              <a:rPr lang="en-GB" dirty="0"/>
              <a:t>Run Prim’s algorithm starting from node A. Fill in the table with the order in which each edge is added, and its weight. Break ties in alphabetical or numerical order. Draw the final MST. For an undirected edge, write the nodes in alphabetical order, e.g., (E, F) instead of (F, E).</a:t>
            </a:r>
          </a:p>
        </p:txBody>
      </p:sp>
      <p:pic>
        <p:nvPicPr>
          <p:cNvPr id="5" name="Picture 4">
            <a:extLst>
              <a:ext uri="{FF2B5EF4-FFF2-40B4-BE49-F238E27FC236}">
                <a16:creationId xmlns:a16="http://schemas.microsoft.com/office/drawing/2014/main" id="{CF272C9E-F009-071E-6EF8-4FC20EDA6F20}"/>
              </a:ext>
            </a:extLst>
          </p:cNvPr>
          <p:cNvPicPr>
            <a:picLocks noChangeAspect="1"/>
          </p:cNvPicPr>
          <p:nvPr/>
        </p:nvPicPr>
        <p:blipFill>
          <a:blip r:embed="rId3"/>
          <a:stretch>
            <a:fillRect/>
          </a:stretch>
        </p:blipFill>
        <p:spPr>
          <a:xfrm>
            <a:off x="1365908" y="2977947"/>
            <a:ext cx="4730092" cy="3352800"/>
          </a:xfrm>
          <a:prstGeom prst="rect">
            <a:avLst/>
          </a:prstGeom>
        </p:spPr>
      </p:pic>
      <p:graphicFrame>
        <p:nvGraphicFramePr>
          <p:cNvPr id="42" name="Google Shape;1044;p47">
            <a:extLst>
              <a:ext uri="{FF2B5EF4-FFF2-40B4-BE49-F238E27FC236}">
                <a16:creationId xmlns:a16="http://schemas.microsoft.com/office/drawing/2014/main" id="{C6710EF0-97C3-5930-2DCC-078E87C05FCB}"/>
              </a:ext>
            </a:extLst>
          </p:cNvPr>
          <p:cNvGraphicFramePr/>
          <p:nvPr>
            <p:extLst>
              <p:ext uri="{D42A27DB-BD31-4B8C-83A1-F6EECF244321}">
                <p14:modId xmlns:p14="http://schemas.microsoft.com/office/powerpoint/2010/main" val="170600409"/>
              </p:ext>
            </p:extLst>
          </p:nvPr>
        </p:nvGraphicFramePr>
        <p:xfrm>
          <a:off x="7364400" y="2954983"/>
          <a:ext cx="3261582" cy="2494340"/>
        </p:xfrm>
        <a:graphic>
          <a:graphicData uri="http://schemas.openxmlformats.org/drawingml/2006/table">
            <a:tbl>
              <a:tblPr firstRow="1" bandRow="1">
                <a:noFill/>
              </a:tblPr>
              <a:tblGrid>
                <a:gridCol w="817786">
                  <a:extLst>
                    <a:ext uri="{9D8B030D-6E8A-4147-A177-3AD203B41FA5}">
                      <a16:colId xmlns:a16="http://schemas.microsoft.com/office/drawing/2014/main" val="1702640002"/>
                    </a:ext>
                  </a:extLst>
                </a:gridCol>
                <a:gridCol w="1221898">
                  <a:extLst>
                    <a:ext uri="{9D8B030D-6E8A-4147-A177-3AD203B41FA5}">
                      <a16:colId xmlns:a16="http://schemas.microsoft.com/office/drawing/2014/main" val="20002"/>
                    </a:ext>
                  </a:extLst>
                </a:gridCol>
                <a:gridCol w="1221898">
                  <a:extLst>
                    <a:ext uri="{9D8B030D-6E8A-4147-A177-3AD203B41FA5}">
                      <a16:colId xmlns:a16="http://schemas.microsoft.com/office/drawing/2014/main" val="2140890684"/>
                    </a:ext>
                  </a:extLst>
                </a:gridCol>
              </a:tblGrid>
              <a:tr h="370850">
                <a:tc>
                  <a:txBody>
                    <a:bodyPr/>
                    <a:lstStyle/>
                    <a:p>
                      <a:pPr marL="0" marR="0" lvl="0" indent="0" algn="ctr" rtl="0">
                        <a:spcBef>
                          <a:spcPts val="0"/>
                        </a:spcBef>
                        <a:spcAft>
                          <a:spcPts val="0"/>
                        </a:spcAft>
                        <a:buNone/>
                      </a:pPr>
                      <a:r>
                        <a:rPr lang="en-GB" sz="1800" b="0" i="0" u="none" strike="noStrike" cap="none" dirty="0">
                          <a:solidFill>
                            <a:schemeClr val="tx1"/>
                          </a:solidFill>
                          <a:latin typeface="Quattrocento Sans"/>
                          <a:ea typeface="Quattrocento Sans"/>
                          <a:cs typeface="Quattrocento Sans"/>
                          <a:sym typeface="Quattrocento Sans"/>
                        </a:rPr>
                        <a:t>Order</a:t>
                      </a:r>
                      <a:r>
                        <a:rPr lang="en-GB" dirty="0">
                          <a:latin typeface="Quattrocento Sans"/>
                          <a:ea typeface="Quattrocento Sans"/>
                          <a:cs typeface="Quattrocento Sans"/>
                          <a:sym typeface="Quattrocento Sans"/>
                        </a:rPr>
                        <a:t> </a:t>
                      </a:r>
                      <a:r>
                        <a:rPr lang="en-GB" sz="1800" b="0" i="0" u="none" strike="noStrike" cap="none" dirty="0">
                          <a:solidFill>
                            <a:schemeClr val="tx1"/>
                          </a:solidFill>
                          <a:latin typeface="Quattrocento Sans"/>
                          <a:ea typeface="Quattrocento Sans"/>
                          <a:cs typeface="Quattrocento Sans"/>
                          <a:sym typeface="Quattrocento Sans"/>
                        </a:rPr>
                        <a:t>added</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800" dirty="0">
                          <a:latin typeface="Quattrocento Sans"/>
                          <a:ea typeface="Quattrocento Sans"/>
                          <a:cs typeface="Quattrocento Sans"/>
                          <a:sym typeface="Quattrocento Sans"/>
                        </a:rPr>
                        <a:t>Edge</a:t>
                      </a:r>
                      <a:endParaRPr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800" dirty="0">
                          <a:latin typeface="Quattrocento Sans"/>
                          <a:ea typeface="Quattrocento Sans"/>
                          <a:cs typeface="Quattrocento Sans"/>
                          <a:sym typeface="Quattrocento Sans"/>
                        </a:rPr>
                        <a:t>Edge Weight</a:t>
                      </a:r>
                      <a:endParaRPr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1</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GB"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2</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highlight>
                          <a:schemeClr val="lt1"/>
                        </a:highlight>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3</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solidFill>
                          <a:schemeClr val="dk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4</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solidFill>
                          <a:schemeClr val="dk1"/>
                        </a:solidFill>
                        <a:highlight>
                          <a:schemeClr val="lt1"/>
                        </a:highlight>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5</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highlight>
                          <a:schemeClr val="lt1"/>
                        </a:highlight>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66085066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71A224-30ED-4DA9-0BC6-84B198FFED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95BF10-0317-E66A-1AD6-4EBD2587CCA4}"/>
              </a:ext>
            </a:extLst>
          </p:cNvPr>
          <p:cNvSpPr>
            <a:spLocks noGrp="1"/>
          </p:cNvSpPr>
          <p:nvPr>
            <p:ph type="title"/>
          </p:nvPr>
        </p:nvSpPr>
        <p:spPr/>
        <p:txBody>
          <a:bodyPr/>
          <a:lstStyle/>
          <a:p>
            <a:r>
              <a:rPr lang="en-GB" dirty="0"/>
              <a:t>L15 MST Prim’s ANS</a:t>
            </a:r>
            <a:endParaRPr lang="en-SE" dirty="0"/>
          </a:p>
        </p:txBody>
      </p:sp>
      <p:sp>
        <p:nvSpPr>
          <p:cNvPr id="3" name="Content Placeholder 2">
            <a:extLst>
              <a:ext uri="{FF2B5EF4-FFF2-40B4-BE49-F238E27FC236}">
                <a16:creationId xmlns:a16="http://schemas.microsoft.com/office/drawing/2014/main" id="{AB0A13F1-F8FA-E6F3-F1A2-3A73383E71C1}"/>
              </a:ext>
            </a:extLst>
          </p:cNvPr>
          <p:cNvSpPr>
            <a:spLocks noGrp="1"/>
          </p:cNvSpPr>
          <p:nvPr>
            <p:ph idx="1"/>
          </p:nvPr>
        </p:nvSpPr>
        <p:spPr/>
        <p:txBody>
          <a:bodyPr/>
          <a:lstStyle/>
          <a:p>
            <a:r>
              <a:rPr lang="en-GB" dirty="0"/>
              <a:t>Run Prim’s algorithm starting from node A. Fill in the table with the order in which each edge is added, and its weight. Break ties in alphabetical or numerical order. Draw the final MST. For an undirected edge, write the nodes in alphabetical order, e.g., (E, F) instead of (F, E).</a:t>
            </a:r>
          </a:p>
        </p:txBody>
      </p:sp>
      <p:graphicFrame>
        <p:nvGraphicFramePr>
          <p:cNvPr id="37" name="Google Shape;1044;p47">
            <a:extLst>
              <a:ext uri="{FF2B5EF4-FFF2-40B4-BE49-F238E27FC236}">
                <a16:creationId xmlns:a16="http://schemas.microsoft.com/office/drawing/2014/main" id="{2C580583-E667-A757-A1C4-536A6609B2B8}"/>
              </a:ext>
            </a:extLst>
          </p:cNvPr>
          <p:cNvGraphicFramePr/>
          <p:nvPr>
            <p:extLst>
              <p:ext uri="{D42A27DB-BD31-4B8C-83A1-F6EECF244321}">
                <p14:modId xmlns:p14="http://schemas.microsoft.com/office/powerpoint/2010/main" val="1917479812"/>
              </p:ext>
            </p:extLst>
          </p:nvPr>
        </p:nvGraphicFramePr>
        <p:xfrm>
          <a:off x="7364400" y="2954983"/>
          <a:ext cx="3261582" cy="2494340"/>
        </p:xfrm>
        <a:graphic>
          <a:graphicData uri="http://schemas.openxmlformats.org/drawingml/2006/table">
            <a:tbl>
              <a:tblPr firstRow="1" bandRow="1">
                <a:noFill/>
              </a:tblPr>
              <a:tblGrid>
                <a:gridCol w="817786">
                  <a:extLst>
                    <a:ext uri="{9D8B030D-6E8A-4147-A177-3AD203B41FA5}">
                      <a16:colId xmlns:a16="http://schemas.microsoft.com/office/drawing/2014/main" val="1702640002"/>
                    </a:ext>
                  </a:extLst>
                </a:gridCol>
                <a:gridCol w="1221898">
                  <a:extLst>
                    <a:ext uri="{9D8B030D-6E8A-4147-A177-3AD203B41FA5}">
                      <a16:colId xmlns:a16="http://schemas.microsoft.com/office/drawing/2014/main" val="20002"/>
                    </a:ext>
                  </a:extLst>
                </a:gridCol>
                <a:gridCol w="1221898">
                  <a:extLst>
                    <a:ext uri="{9D8B030D-6E8A-4147-A177-3AD203B41FA5}">
                      <a16:colId xmlns:a16="http://schemas.microsoft.com/office/drawing/2014/main" val="2140890684"/>
                    </a:ext>
                  </a:extLst>
                </a:gridCol>
              </a:tblGrid>
              <a:tr h="370850">
                <a:tc>
                  <a:txBody>
                    <a:bodyPr/>
                    <a:lstStyle/>
                    <a:p>
                      <a:pPr marL="0" marR="0" lvl="0" indent="0" algn="ctr" rtl="0">
                        <a:spcBef>
                          <a:spcPts val="0"/>
                        </a:spcBef>
                        <a:spcAft>
                          <a:spcPts val="0"/>
                        </a:spcAft>
                        <a:buNone/>
                      </a:pPr>
                      <a:r>
                        <a:rPr lang="en-GB" sz="1800" b="0" i="0" u="none" strike="noStrike" cap="none" dirty="0">
                          <a:solidFill>
                            <a:schemeClr val="tx1"/>
                          </a:solidFill>
                          <a:latin typeface="Quattrocento Sans"/>
                          <a:ea typeface="Quattrocento Sans"/>
                          <a:cs typeface="Quattrocento Sans"/>
                          <a:sym typeface="Quattrocento Sans"/>
                        </a:rPr>
                        <a:t>Order</a:t>
                      </a:r>
                      <a:r>
                        <a:rPr lang="en-GB" dirty="0">
                          <a:latin typeface="Quattrocento Sans"/>
                          <a:ea typeface="Quattrocento Sans"/>
                          <a:cs typeface="Quattrocento Sans"/>
                          <a:sym typeface="Quattrocento Sans"/>
                        </a:rPr>
                        <a:t> </a:t>
                      </a:r>
                      <a:r>
                        <a:rPr lang="en-GB" sz="1800" b="0" i="0" u="none" strike="noStrike" cap="none" dirty="0">
                          <a:solidFill>
                            <a:schemeClr val="tx1"/>
                          </a:solidFill>
                          <a:latin typeface="Quattrocento Sans"/>
                          <a:ea typeface="Quattrocento Sans"/>
                          <a:cs typeface="Quattrocento Sans"/>
                          <a:sym typeface="Quattrocento Sans"/>
                        </a:rPr>
                        <a:t>added</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800" dirty="0">
                          <a:latin typeface="Quattrocento Sans"/>
                          <a:ea typeface="Quattrocento Sans"/>
                          <a:cs typeface="Quattrocento Sans"/>
                          <a:sym typeface="Quattrocento Sans"/>
                        </a:rPr>
                        <a:t>Edge</a:t>
                      </a:r>
                      <a:endParaRPr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800" dirty="0">
                          <a:latin typeface="Quattrocento Sans"/>
                          <a:ea typeface="Quattrocento Sans"/>
                          <a:cs typeface="Quattrocento Sans"/>
                          <a:sym typeface="Quattrocento Sans"/>
                        </a:rPr>
                        <a:t>Edge Weight</a:t>
                      </a:r>
                      <a:endParaRPr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1</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1800" dirty="0">
                          <a:latin typeface="Quattrocento Sans"/>
                          <a:ea typeface="Quattrocento Sans"/>
                          <a:cs typeface="Quattrocento Sans"/>
                          <a:sym typeface="Quattrocento Sans"/>
                        </a:rPr>
                        <a:t>(A, B)</a:t>
                      </a: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800" dirty="0">
                          <a:latin typeface="Quattrocento Sans"/>
                          <a:ea typeface="Quattrocento Sans"/>
                          <a:cs typeface="Quattrocento Sans"/>
                          <a:sym typeface="Quattrocento Sans"/>
                        </a:rPr>
                        <a:t>6</a:t>
                      </a: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2</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solidFill>
                            <a:schemeClr val="dk1"/>
                          </a:solidFill>
                          <a:highlight>
                            <a:schemeClr val="lt1"/>
                          </a:highlight>
                          <a:latin typeface="Quattrocento Sans"/>
                          <a:ea typeface="Quattrocento Sans"/>
                          <a:cs typeface="Quattrocento Sans"/>
                          <a:sym typeface="Quattrocento Sans"/>
                        </a:rPr>
                        <a:t>(A, C)</a:t>
                      </a:r>
                      <a:endParaRPr lang="en-US" sz="1800" dirty="0">
                        <a:highlight>
                          <a:schemeClr val="lt1"/>
                        </a:highlight>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800" dirty="0">
                          <a:latin typeface="Quattrocento Sans"/>
                          <a:ea typeface="Quattrocento Sans"/>
                          <a:cs typeface="Quattrocento Sans"/>
                          <a:sym typeface="Quattrocento Sans"/>
                        </a:rPr>
                        <a:t>9</a:t>
                      </a: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3</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solidFill>
                            <a:schemeClr val="dk1"/>
                          </a:solidFill>
                          <a:latin typeface="Quattrocento Sans"/>
                          <a:ea typeface="Quattrocento Sans"/>
                          <a:cs typeface="Quattrocento Sans"/>
                          <a:sym typeface="Quattrocento Sans"/>
                        </a:rPr>
                        <a:t>(C, F)</a:t>
                      </a: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800" dirty="0">
                          <a:latin typeface="Quattrocento Sans"/>
                          <a:ea typeface="Quattrocento Sans"/>
                          <a:cs typeface="Quattrocento Sans"/>
                          <a:sym typeface="Quattrocento Sans"/>
                        </a:rPr>
                        <a:t>4</a:t>
                      </a: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4</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solidFill>
                            <a:schemeClr val="dk1"/>
                          </a:solidFill>
                          <a:highlight>
                            <a:schemeClr val="lt1"/>
                          </a:highlight>
                          <a:latin typeface="Quattrocento Sans"/>
                          <a:ea typeface="Quattrocento Sans"/>
                          <a:cs typeface="Quattrocento Sans"/>
                          <a:sym typeface="Quattrocento Sans"/>
                        </a:rPr>
                        <a:t>(E, F)</a:t>
                      </a: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800" dirty="0">
                          <a:latin typeface="Quattrocento Sans"/>
                          <a:ea typeface="Quattrocento Sans"/>
                          <a:cs typeface="Quattrocento Sans"/>
                          <a:sym typeface="Quattrocento Sans"/>
                        </a:rPr>
                        <a:t>7</a:t>
                      </a: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5</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solidFill>
                            <a:schemeClr val="dk1"/>
                          </a:solidFill>
                          <a:highlight>
                            <a:schemeClr val="lt1"/>
                          </a:highlight>
                          <a:latin typeface="Quattrocento Sans"/>
                          <a:ea typeface="Quattrocento Sans"/>
                          <a:cs typeface="Quattrocento Sans"/>
                          <a:sym typeface="Quattrocento Sans"/>
                        </a:rPr>
                        <a:t>(D, F)</a:t>
                      </a:r>
                      <a:endParaRPr lang="en-US" sz="1800" dirty="0">
                        <a:highlight>
                          <a:schemeClr val="lt1"/>
                        </a:highlight>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800" dirty="0">
                          <a:latin typeface="Quattrocento Sans"/>
                          <a:ea typeface="Quattrocento Sans"/>
                          <a:cs typeface="Quattrocento Sans"/>
                          <a:sym typeface="Quattrocento Sans"/>
                        </a:rPr>
                        <a:t>11</a:t>
                      </a: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bl>
          </a:graphicData>
        </a:graphic>
      </p:graphicFrame>
      <p:pic>
        <p:nvPicPr>
          <p:cNvPr id="4" name="Picture 3">
            <a:extLst>
              <a:ext uri="{FF2B5EF4-FFF2-40B4-BE49-F238E27FC236}">
                <a16:creationId xmlns:a16="http://schemas.microsoft.com/office/drawing/2014/main" id="{8951E22B-2CD2-5C58-48AE-60E27AE93E60}"/>
              </a:ext>
            </a:extLst>
          </p:cNvPr>
          <p:cNvPicPr>
            <a:picLocks noChangeAspect="1"/>
          </p:cNvPicPr>
          <p:nvPr/>
        </p:nvPicPr>
        <p:blipFill>
          <a:blip r:embed="rId3"/>
          <a:stretch>
            <a:fillRect/>
          </a:stretch>
        </p:blipFill>
        <p:spPr>
          <a:xfrm>
            <a:off x="1247147" y="3003229"/>
            <a:ext cx="4730092" cy="3352800"/>
          </a:xfrm>
          <a:prstGeom prst="rect">
            <a:avLst/>
          </a:prstGeom>
        </p:spPr>
      </p:pic>
      <p:cxnSp>
        <p:nvCxnSpPr>
          <p:cNvPr id="6" name="Google Shape;1473;p56">
            <a:extLst>
              <a:ext uri="{FF2B5EF4-FFF2-40B4-BE49-F238E27FC236}">
                <a16:creationId xmlns:a16="http://schemas.microsoft.com/office/drawing/2014/main" id="{6E073620-DBD1-FBF9-9BAD-19441E7C14AB}"/>
              </a:ext>
            </a:extLst>
          </p:cNvPr>
          <p:cNvCxnSpPr>
            <a:cxnSpLocks/>
          </p:cNvCxnSpPr>
          <p:nvPr/>
        </p:nvCxnSpPr>
        <p:spPr>
          <a:xfrm flipH="1" flipV="1">
            <a:off x="1831681" y="3804308"/>
            <a:ext cx="853358" cy="540797"/>
          </a:xfrm>
          <a:prstGeom prst="straightConnector1">
            <a:avLst/>
          </a:prstGeom>
          <a:noFill/>
          <a:ln w="76200" cap="flat" cmpd="sng">
            <a:solidFill>
              <a:srgbClr val="A48DD3"/>
            </a:solidFill>
            <a:prstDash val="solid"/>
            <a:round/>
            <a:headEnd type="none" w="med" len="med"/>
            <a:tailEnd type="none" w="med" len="med"/>
          </a:ln>
        </p:spPr>
      </p:cxnSp>
      <p:cxnSp>
        <p:nvCxnSpPr>
          <p:cNvPr id="8" name="Google Shape;1473;p56">
            <a:extLst>
              <a:ext uri="{FF2B5EF4-FFF2-40B4-BE49-F238E27FC236}">
                <a16:creationId xmlns:a16="http://schemas.microsoft.com/office/drawing/2014/main" id="{FF0D5821-FA9B-2ADE-8A0D-B736ED42C280}"/>
              </a:ext>
            </a:extLst>
          </p:cNvPr>
          <p:cNvCxnSpPr>
            <a:cxnSpLocks/>
          </p:cNvCxnSpPr>
          <p:nvPr/>
        </p:nvCxnSpPr>
        <p:spPr>
          <a:xfrm flipH="1">
            <a:off x="1831681" y="3105407"/>
            <a:ext cx="2909785" cy="345177"/>
          </a:xfrm>
          <a:prstGeom prst="straightConnector1">
            <a:avLst/>
          </a:prstGeom>
          <a:noFill/>
          <a:ln w="76200" cap="flat" cmpd="sng">
            <a:solidFill>
              <a:srgbClr val="A48DD3"/>
            </a:solidFill>
            <a:prstDash val="solid"/>
            <a:round/>
            <a:headEnd type="none" w="med" len="med"/>
            <a:tailEnd type="none" w="med" len="med"/>
          </a:ln>
        </p:spPr>
      </p:cxnSp>
      <p:cxnSp>
        <p:nvCxnSpPr>
          <p:cNvPr id="12" name="Google Shape;1473;p56">
            <a:extLst>
              <a:ext uri="{FF2B5EF4-FFF2-40B4-BE49-F238E27FC236}">
                <a16:creationId xmlns:a16="http://schemas.microsoft.com/office/drawing/2014/main" id="{89B4D5ED-2546-E02E-224B-63367CC4E454}"/>
              </a:ext>
            </a:extLst>
          </p:cNvPr>
          <p:cNvCxnSpPr>
            <a:cxnSpLocks/>
          </p:cNvCxnSpPr>
          <p:nvPr/>
        </p:nvCxnSpPr>
        <p:spPr>
          <a:xfrm flipH="1" flipV="1">
            <a:off x="3087273" y="4767897"/>
            <a:ext cx="583587" cy="1006382"/>
          </a:xfrm>
          <a:prstGeom prst="straightConnector1">
            <a:avLst/>
          </a:prstGeom>
          <a:noFill/>
          <a:ln w="76200" cap="flat" cmpd="sng">
            <a:solidFill>
              <a:srgbClr val="A48DD3"/>
            </a:solidFill>
            <a:prstDash val="solid"/>
            <a:round/>
            <a:headEnd type="none" w="med" len="med"/>
            <a:tailEnd type="none" w="med" len="med"/>
          </a:ln>
        </p:spPr>
      </p:cxnSp>
      <p:cxnSp>
        <p:nvCxnSpPr>
          <p:cNvPr id="16" name="Google Shape;1473;p56">
            <a:extLst>
              <a:ext uri="{FF2B5EF4-FFF2-40B4-BE49-F238E27FC236}">
                <a16:creationId xmlns:a16="http://schemas.microsoft.com/office/drawing/2014/main" id="{3FCFAD89-1FFA-4374-FC71-ACE69BA49AD4}"/>
              </a:ext>
            </a:extLst>
          </p:cNvPr>
          <p:cNvCxnSpPr>
            <a:cxnSpLocks/>
          </p:cNvCxnSpPr>
          <p:nvPr/>
        </p:nvCxnSpPr>
        <p:spPr>
          <a:xfrm flipH="1" flipV="1">
            <a:off x="1721003" y="5962236"/>
            <a:ext cx="1891190" cy="244397"/>
          </a:xfrm>
          <a:prstGeom prst="straightConnector1">
            <a:avLst/>
          </a:prstGeom>
          <a:noFill/>
          <a:ln w="76200" cap="flat" cmpd="sng">
            <a:solidFill>
              <a:srgbClr val="A48DD3"/>
            </a:solidFill>
            <a:prstDash val="solid"/>
            <a:round/>
            <a:headEnd type="none" w="med" len="med"/>
            <a:tailEnd type="none" w="med" len="med"/>
          </a:ln>
        </p:spPr>
      </p:cxnSp>
      <p:cxnSp>
        <p:nvCxnSpPr>
          <p:cNvPr id="19" name="Google Shape;1473;p56">
            <a:extLst>
              <a:ext uri="{FF2B5EF4-FFF2-40B4-BE49-F238E27FC236}">
                <a16:creationId xmlns:a16="http://schemas.microsoft.com/office/drawing/2014/main" id="{0E48BC3C-026A-7234-8055-24173F74CA4B}"/>
              </a:ext>
            </a:extLst>
          </p:cNvPr>
          <p:cNvCxnSpPr>
            <a:cxnSpLocks/>
          </p:cNvCxnSpPr>
          <p:nvPr/>
        </p:nvCxnSpPr>
        <p:spPr>
          <a:xfrm flipV="1">
            <a:off x="4110347" y="5069676"/>
            <a:ext cx="1262239" cy="914400"/>
          </a:xfrm>
          <a:prstGeom prst="straightConnector1">
            <a:avLst/>
          </a:prstGeom>
          <a:noFill/>
          <a:ln w="76200" cap="flat" cmpd="sng">
            <a:solidFill>
              <a:srgbClr val="A48DD3"/>
            </a:solidFill>
            <a:prstDash val="solid"/>
            <a:round/>
            <a:headEnd type="none" w="med" len="med"/>
            <a:tailEnd type="none" w="med" len="med"/>
          </a:ln>
        </p:spPr>
      </p:cxnSp>
    </p:spTree>
    <p:extLst>
      <p:ext uri="{BB962C8B-B14F-4D97-AF65-F5344CB8AC3E}">
        <p14:creationId xmlns:p14="http://schemas.microsoft.com/office/powerpoint/2010/main" val="31476392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childTnLst>
                                </p:cTn>
                              </p:par>
                              <p:par>
                                <p:cTn id="14" presetID="10" presetClass="entr" presetSubtype="0"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1000"/>
                                        <p:tgtEl>
                                          <p:spTgt spid="16"/>
                                        </p:tgtEl>
                                      </p:cBhvr>
                                    </p:animEffect>
                                  </p:childTnLst>
                                </p:cTn>
                              </p:par>
                              <p:par>
                                <p:cTn id="17" presetID="10"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E85CB8-B892-29E4-E8AE-1110666303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31DB43-167D-720B-E30B-D56A2956F767}"/>
              </a:ext>
            </a:extLst>
          </p:cNvPr>
          <p:cNvSpPr>
            <a:spLocks noGrp="1"/>
          </p:cNvSpPr>
          <p:nvPr>
            <p:ph type="title"/>
          </p:nvPr>
        </p:nvSpPr>
        <p:spPr/>
        <p:txBody>
          <a:bodyPr/>
          <a:lstStyle/>
          <a:p>
            <a:r>
              <a:rPr lang="en-GB" dirty="0"/>
              <a:t>L15 MST Kruskal’s</a:t>
            </a:r>
            <a:endParaRPr lang="en-SE" dirty="0"/>
          </a:p>
        </p:txBody>
      </p:sp>
      <p:sp>
        <p:nvSpPr>
          <p:cNvPr id="3" name="Content Placeholder 2">
            <a:extLst>
              <a:ext uri="{FF2B5EF4-FFF2-40B4-BE49-F238E27FC236}">
                <a16:creationId xmlns:a16="http://schemas.microsoft.com/office/drawing/2014/main" id="{E1776E44-FF1B-B0E5-47CF-1F891A50F6FD}"/>
              </a:ext>
            </a:extLst>
          </p:cNvPr>
          <p:cNvSpPr>
            <a:spLocks noGrp="1"/>
          </p:cNvSpPr>
          <p:nvPr>
            <p:ph idx="1"/>
          </p:nvPr>
        </p:nvSpPr>
        <p:spPr/>
        <p:txBody>
          <a:bodyPr/>
          <a:lstStyle/>
          <a:p>
            <a:r>
              <a:rPr lang="en-GB" dirty="0"/>
              <a:t>Run Kruskal’s algorithm. Fill in the table with the order in which each edge is added, and its weight. Break ties in alphabetical or numerical order. Draw the final MST. For an undirected edge, write the nodes in alphabetical order, e.g., (E, F) instead of (F, E).</a:t>
            </a:r>
          </a:p>
        </p:txBody>
      </p:sp>
      <p:graphicFrame>
        <p:nvGraphicFramePr>
          <p:cNvPr id="4" name="Google Shape;1044;p47">
            <a:extLst>
              <a:ext uri="{FF2B5EF4-FFF2-40B4-BE49-F238E27FC236}">
                <a16:creationId xmlns:a16="http://schemas.microsoft.com/office/drawing/2014/main" id="{DE48BBD5-348F-A963-6306-4D378E1C17F7}"/>
              </a:ext>
            </a:extLst>
          </p:cNvPr>
          <p:cNvGraphicFramePr/>
          <p:nvPr>
            <p:extLst>
              <p:ext uri="{D42A27DB-BD31-4B8C-83A1-F6EECF244321}">
                <p14:modId xmlns:p14="http://schemas.microsoft.com/office/powerpoint/2010/main" val="1625477539"/>
              </p:ext>
            </p:extLst>
          </p:nvPr>
        </p:nvGraphicFramePr>
        <p:xfrm>
          <a:off x="7364400" y="2954983"/>
          <a:ext cx="3261582" cy="2494340"/>
        </p:xfrm>
        <a:graphic>
          <a:graphicData uri="http://schemas.openxmlformats.org/drawingml/2006/table">
            <a:tbl>
              <a:tblPr firstRow="1" bandRow="1">
                <a:noFill/>
              </a:tblPr>
              <a:tblGrid>
                <a:gridCol w="817786">
                  <a:extLst>
                    <a:ext uri="{9D8B030D-6E8A-4147-A177-3AD203B41FA5}">
                      <a16:colId xmlns:a16="http://schemas.microsoft.com/office/drawing/2014/main" val="1702640002"/>
                    </a:ext>
                  </a:extLst>
                </a:gridCol>
                <a:gridCol w="1221898">
                  <a:extLst>
                    <a:ext uri="{9D8B030D-6E8A-4147-A177-3AD203B41FA5}">
                      <a16:colId xmlns:a16="http://schemas.microsoft.com/office/drawing/2014/main" val="20002"/>
                    </a:ext>
                  </a:extLst>
                </a:gridCol>
                <a:gridCol w="1221898">
                  <a:extLst>
                    <a:ext uri="{9D8B030D-6E8A-4147-A177-3AD203B41FA5}">
                      <a16:colId xmlns:a16="http://schemas.microsoft.com/office/drawing/2014/main" val="2140890684"/>
                    </a:ext>
                  </a:extLst>
                </a:gridCol>
              </a:tblGrid>
              <a:tr h="370850">
                <a:tc>
                  <a:txBody>
                    <a:bodyPr/>
                    <a:lstStyle/>
                    <a:p>
                      <a:pPr marL="0" marR="0" lvl="0" indent="0" algn="ctr" rtl="0">
                        <a:spcBef>
                          <a:spcPts val="0"/>
                        </a:spcBef>
                        <a:spcAft>
                          <a:spcPts val="0"/>
                        </a:spcAft>
                        <a:buNone/>
                      </a:pPr>
                      <a:r>
                        <a:rPr lang="en-GB" sz="1800" b="0" i="0" u="none" strike="noStrike" cap="none" dirty="0">
                          <a:solidFill>
                            <a:schemeClr val="tx1"/>
                          </a:solidFill>
                          <a:latin typeface="Quattrocento Sans"/>
                          <a:ea typeface="Quattrocento Sans"/>
                          <a:cs typeface="Quattrocento Sans"/>
                          <a:sym typeface="Quattrocento Sans"/>
                        </a:rPr>
                        <a:t>Order</a:t>
                      </a:r>
                      <a:r>
                        <a:rPr lang="en-GB" dirty="0">
                          <a:latin typeface="Quattrocento Sans"/>
                          <a:ea typeface="Quattrocento Sans"/>
                          <a:cs typeface="Quattrocento Sans"/>
                          <a:sym typeface="Quattrocento Sans"/>
                        </a:rPr>
                        <a:t> </a:t>
                      </a:r>
                      <a:r>
                        <a:rPr lang="en-GB" sz="1800" b="0" i="0" u="none" strike="noStrike" cap="none" dirty="0">
                          <a:solidFill>
                            <a:schemeClr val="tx1"/>
                          </a:solidFill>
                          <a:latin typeface="Quattrocento Sans"/>
                          <a:ea typeface="Quattrocento Sans"/>
                          <a:cs typeface="Quattrocento Sans"/>
                          <a:sym typeface="Quattrocento Sans"/>
                        </a:rPr>
                        <a:t>added</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800" dirty="0">
                          <a:latin typeface="Quattrocento Sans"/>
                          <a:ea typeface="Quattrocento Sans"/>
                          <a:cs typeface="Quattrocento Sans"/>
                          <a:sym typeface="Quattrocento Sans"/>
                        </a:rPr>
                        <a:t>Edge</a:t>
                      </a:r>
                      <a:endParaRPr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800" dirty="0">
                          <a:latin typeface="Quattrocento Sans"/>
                          <a:ea typeface="Quattrocento Sans"/>
                          <a:cs typeface="Quattrocento Sans"/>
                          <a:sym typeface="Quattrocento Sans"/>
                        </a:rPr>
                        <a:t>Edge Weight</a:t>
                      </a:r>
                      <a:endParaRPr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1</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solidFill>
                          <a:schemeClr val="dk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2</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solidFill>
                          <a:schemeClr val="dk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3</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solidFill>
                          <a:schemeClr val="dk1"/>
                        </a:solidFill>
                        <a:highlight>
                          <a:schemeClr val="lt1"/>
                        </a:highlight>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4</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solidFill>
                          <a:schemeClr val="dk1"/>
                        </a:solidFill>
                        <a:highlight>
                          <a:schemeClr val="lt1"/>
                        </a:highlight>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5</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highlight>
                          <a:schemeClr val="lt1"/>
                        </a:highlight>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bl>
          </a:graphicData>
        </a:graphic>
      </p:graphicFrame>
      <p:pic>
        <p:nvPicPr>
          <p:cNvPr id="6" name="Picture 5">
            <a:extLst>
              <a:ext uri="{FF2B5EF4-FFF2-40B4-BE49-F238E27FC236}">
                <a16:creationId xmlns:a16="http://schemas.microsoft.com/office/drawing/2014/main" id="{8CD597B6-511F-B480-2853-7507E6CA8B6A}"/>
              </a:ext>
            </a:extLst>
          </p:cNvPr>
          <p:cNvPicPr>
            <a:picLocks noChangeAspect="1"/>
          </p:cNvPicPr>
          <p:nvPr/>
        </p:nvPicPr>
        <p:blipFill>
          <a:blip r:embed="rId3"/>
          <a:stretch>
            <a:fillRect/>
          </a:stretch>
        </p:blipFill>
        <p:spPr>
          <a:xfrm>
            <a:off x="1365908" y="2977947"/>
            <a:ext cx="4730092" cy="3352800"/>
          </a:xfrm>
          <a:prstGeom prst="rect">
            <a:avLst/>
          </a:prstGeom>
        </p:spPr>
      </p:pic>
    </p:spTree>
    <p:extLst>
      <p:ext uri="{BB962C8B-B14F-4D97-AF65-F5344CB8AC3E}">
        <p14:creationId xmlns:p14="http://schemas.microsoft.com/office/powerpoint/2010/main" val="3909919997"/>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C0F00C-FFD5-C24C-23FD-61A7666DD2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FB5772-234A-6422-BFAA-BB8799AFD60C}"/>
              </a:ext>
            </a:extLst>
          </p:cNvPr>
          <p:cNvSpPr>
            <a:spLocks noGrp="1"/>
          </p:cNvSpPr>
          <p:nvPr>
            <p:ph type="title"/>
          </p:nvPr>
        </p:nvSpPr>
        <p:spPr/>
        <p:txBody>
          <a:bodyPr/>
          <a:lstStyle/>
          <a:p>
            <a:r>
              <a:rPr lang="en-GB" dirty="0"/>
              <a:t>L15 MST Kruskal’s ANS</a:t>
            </a:r>
            <a:endParaRPr lang="en-SE" dirty="0"/>
          </a:p>
        </p:txBody>
      </p:sp>
      <p:sp>
        <p:nvSpPr>
          <p:cNvPr id="3" name="Content Placeholder 2">
            <a:extLst>
              <a:ext uri="{FF2B5EF4-FFF2-40B4-BE49-F238E27FC236}">
                <a16:creationId xmlns:a16="http://schemas.microsoft.com/office/drawing/2014/main" id="{27755077-721A-D0DB-1E35-D1289366C7A6}"/>
              </a:ext>
            </a:extLst>
          </p:cNvPr>
          <p:cNvSpPr>
            <a:spLocks noGrp="1"/>
          </p:cNvSpPr>
          <p:nvPr>
            <p:ph idx="1"/>
          </p:nvPr>
        </p:nvSpPr>
        <p:spPr/>
        <p:txBody>
          <a:bodyPr/>
          <a:lstStyle/>
          <a:p>
            <a:r>
              <a:rPr lang="en-GB" dirty="0"/>
              <a:t>Run Kruskal’s algorithm. Fill in the table with the order in which each edge is added, and its weight. Break ties in alphabetical or numerical order. Draw the final MST. For an undirected edge, write the nodes in alphabetical order, e.g., (E, F) instead of (F, E).</a:t>
            </a:r>
          </a:p>
        </p:txBody>
      </p:sp>
      <p:graphicFrame>
        <p:nvGraphicFramePr>
          <p:cNvPr id="7" name="Google Shape;1044;p47">
            <a:extLst>
              <a:ext uri="{FF2B5EF4-FFF2-40B4-BE49-F238E27FC236}">
                <a16:creationId xmlns:a16="http://schemas.microsoft.com/office/drawing/2014/main" id="{AA17F559-076A-4BF1-4CE4-36179E142D23}"/>
              </a:ext>
            </a:extLst>
          </p:cNvPr>
          <p:cNvGraphicFramePr/>
          <p:nvPr>
            <p:extLst>
              <p:ext uri="{D42A27DB-BD31-4B8C-83A1-F6EECF244321}">
                <p14:modId xmlns:p14="http://schemas.microsoft.com/office/powerpoint/2010/main" val="1375897627"/>
              </p:ext>
            </p:extLst>
          </p:nvPr>
        </p:nvGraphicFramePr>
        <p:xfrm>
          <a:off x="7364400" y="2954983"/>
          <a:ext cx="3261582" cy="2494340"/>
        </p:xfrm>
        <a:graphic>
          <a:graphicData uri="http://schemas.openxmlformats.org/drawingml/2006/table">
            <a:tbl>
              <a:tblPr firstRow="1" bandRow="1">
                <a:noFill/>
              </a:tblPr>
              <a:tblGrid>
                <a:gridCol w="817786">
                  <a:extLst>
                    <a:ext uri="{9D8B030D-6E8A-4147-A177-3AD203B41FA5}">
                      <a16:colId xmlns:a16="http://schemas.microsoft.com/office/drawing/2014/main" val="1702640002"/>
                    </a:ext>
                  </a:extLst>
                </a:gridCol>
                <a:gridCol w="1221898">
                  <a:extLst>
                    <a:ext uri="{9D8B030D-6E8A-4147-A177-3AD203B41FA5}">
                      <a16:colId xmlns:a16="http://schemas.microsoft.com/office/drawing/2014/main" val="20002"/>
                    </a:ext>
                  </a:extLst>
                </a:gridCol>
                <a:gridCol w="1221898">
                  <a:extLst>
                    <a:ext uri="{9D8B030D-6E8A-4147-A177-3AD203B41FA5}">
                      <a16:colId xmlns:a16="http://schemas.microsoft.com/office/drawing/2014/main" val="2140890684"/>
                    </a:ext>
                  </a:extLst>
                </a:gridCol>
              </a:tblGrid>
              <a:tr h="370850">
                <a:tc>
                  <a:txBody>
                    <a:bodyPr/>
                    <a:lstStyle/>
                    <a:p>
                      <a:pPr marL="0" marR="0" lvl="0" indent="0" algn="ctr" rtl="0">
                        <a:spcBef>
                          <a:spcPts val="0"/>
                        </a:spcBef>
                        <a:spcAft>
                          <a:spcPts val="0"/>
                        </a:spcAft>
                        <a:buNone/>
                      </a:pPr>
                      <a:r>
                        <a:rPr lang="en-GB" sz="1800" b="0" i="0" u="none" strike="noStrike" cap="none" dirty="0">
                          <a:solidFill>
                            <a:schemeClr val="tx1"/>
                          </a:solidFill>
                          <a:latin typeface="Quattrocento Sans"/>
                          <a:ea typeface="Quattrocento Sans"/>
                          <a:cs typeface="Quattrocento Sans"/>
                          <a:sym typeface="Quattrocento Sans"/>
                        </a:rPr>
                        <a:t>Order</a:t>
                      </a:r>
                      <a:r>
                        <a:rPr lang="en-GB" dirty="0">
                          <a:latin typeface="Quattrocento Sans"/>
                          <a:ea typeface="Quattrocento Sans"/>
                          <a:cs typeface="Quattrocento Sans"/>
                          <a:sym typeface="Quattrocento Sans"/>
                        </a:rPr>
                        <a:t> </a:t>
                      </a:r>
                      <a:r>
                        <a:rPr lang="en-GB" sz="1800" b="0" i="0" u="none" strike="noStrike" cap="none" dirty="0">
                          <a:solidFill>
                            <a:schemeClr val="tx1"/>
                          </a:solidFill>
                          <a:latin typeface="Quattrocento Sans"/>
                          <a:ea typeface="Quattrocento Sans"/>
                          <a:cs typeface="Quattrocento Sans"/>
                          <a:sym typeface="Quattrocento Sans"/>
                        </a:rPr>
                        <a:t>added</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800" dirty="0">
                          <a:latin typeface="Quattrocento Sans"/>
                          <a:ea typeface="Quattrocento Sans"/>
                          <a:cs typeface="Quattrocento Sans"/>
                          <a:sym typeface="Quattrocento Sans"/>
                        </a:rPr>
                        <a:t>Edge</a:t>
                      </a:r>
                      <a:endParaRPr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800" dirty="0">
                          <a:latin typeface="Quattrocento Sans"/>
                          <a:ea typeface="Quattrocento Sans"/>
                          <a:cs typeface="Quattrocento Sans"/>
                          <a:sym typeface="Quattrocento Sans"/>
                        </a:rPr>
                        <a:t>Edge Weight</a:t>
                      </a:r>
                      <a:endParaRPr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1</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solidFill>
                            <a:schemeClr val="dk1"/>
                          </a:solidFill>
                          <a:latin typeface="Quattrocento Sans"/>
                          <a:ea typeface="Quattrocento Sans"/>
                          <a:cs typeface="Quattrocento Sans"/>
                          <a:sym typeface="Quattrocento Sans"/>
                        </a:rPr>
                        <a:t>(C, F)</a:t>
                      </a: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800" dirty="0">
                          <a:latin typeface="Quattrocento Sans"/>
                          <a:ea typeface="Quattrocento Sans"/>
                          <a:cs typeface="Quattrocento Sans"/>
                          <a:sym typeface="Quattrocento Sans"/>
                        </a:rPr>
                        <a:t>4</a:t>
                      </a: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2</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solidFill>
                            <a:schemeClr val="dk1"/>
                          </a:solidFill>
                          <a:latin typeface="Quattrocento Sans"/>
                          <a:ea typeface="Quattrocento Sans"/>
                          <a:cs typeface="Quattrocento Sans"/>
                          <a:sym typeface="Quattrocento Sans"/>
                        </a:rPr>
                        <a:t>(A, B)</a:t>
                      </a: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800" dirty="0">
                          <a:latin typeface="Quattrocento Sans"/>
                          <a:ea typeface="Quattrocento Sans"/>
                          <a:cs typeface="Quattrocento Sans"/>
                          <a:sym typeface="Quattrocento Sans"/>
                        </a:rPr>
                        <a:t>6</a:t>
                      </a: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3</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solidFill>
                            <a:schemeClr val="dk1"/>
                          </a:solidFill>
                          <a:highlight>
                            <a:schemeClr val="lt1"/>
                          </a:highlight>
                          <a:latin typeface="Quattrocento Sans"/>
                          <a:ea typeface="Quattrocento Sans"/>
                          <a:cs typeface="Quattrocento Sans"/>
                          <a:sym typeface="Quattrocento Sans"/>
                        </a:rPr>
                        <a:t>(E, F)</a:t>
                      </a: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800" dirty="0">
                          <a:latin typeface="Quattrocento Sans"/>
                          <a:ea typeface="Quattrocento Sans"/>
                          <a:cs typeface="Quattrocento Sans"/>
                          <a:sym typeface="Quattrocento Sans"/>
                        </a:rPr>
                        <a:t>7</a:t>
                      </a: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4</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solidFill>
                            <a:schemeClr val="dk1"/>
                          </a:solidFill>
                          <a:highlight>
                            <a:schemeClr val="lt1"/>
                          </a:highlight>
                          <a:latin typeface="Quattrocento Sans"/>
                          <a:ea typeface="Quattrocento Sans"/>
                          <a:cs typeface="Quattrocento Sans"/>
                          <a:sym typeface="Quattrocento Sans"/>
                        </a:rPr>
                        <a:t>(A, C)</a:t>
                      </a: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800" dirty="0">
                          <a:latin typeface="Quattrocento Sans"/>
                          <a:ea typeface="Quattrocento Sans"/>
                          <a:cs typeface="Quattrocento Sans"/>
                          <a:sym typeface="Quattrocento Sans"/>
                        </a:rPr>
                        <a:t>9</a:t>
                      </a: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5</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solidFill>
                            <a:schemeClr val="dk1"/>
                          </a:solidFill>
                          <a:highlight>
                            <a:schemeClr val="lt1"/>
                          </a:highlight>
                          <a:latin typeface="Quattrocento Sans"/>
                          <a:ea typeface="Quattrocento Sans"/>
                          <a:cs typeface="Quattrocento Sans"/>
                          <a:sym typeface="Quattrocento Sans"/>
                        </a:rPr>
                        <a:t>(D, F)</a:t>
                      </a:r>
                      <a:endParaRPr lang="en-US" sz="1800" dirty="0">
                        <a:highlight>
                          <a:schemeClr val="lt1"/>
                        </a:highlight>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800" dirty="0">
                          <a:latin typeface="Quattrocento Sans"/>
                          <a:ea typeface="Quattrocento Sans"/>
                          <a:cs typeface="Quattrocento Sans"/>
                          <a:sym typeface="Quattrocento Sans"/>
                        </a:rPr>
                        <a:t>11</a:t>
                      </a: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bl>
          </a:graphicData>
        </a:graphic>
      </p:graphicFrame>
      <p:pic>
        <p:nvPicPr>
          <p:cNvPr id="4" name="Picture 3">
            <a:extLst>
              <a:ext uri="{FF2B5EF4-FFF2-40B4-BE49-F238E27FC236}">
                <a16:creationId xmlns:a16="http://schemas.microsoft.com/office/drawing/2014/main" id="{2695B3E2-BDD4-F0EF-7F1C-98F80295C467}"/>
              </a:ext>
            </a:extLst>
          </p:cNvPr>
          <p:cNvPicPr>
            <a:picLocks noChangeAspect="1"/>
          </p:cNvPicPr>
          <p:nvPr/>
        </p:nvPicPr>
        <p:blipFill>
          <a:blip r:embed="rId3"/>
          <a:stretch>
            <a:fillRect/>
          </a:stretch>
        </p:blipFill>
        <p:spPr>
          <a:xfrm>
            <a:off x="1247147" y="3003229"/>
            <a:ext cx="4730092" cy="3352800"/>
          </a:xfrm>
          <a:prstGeom prst="rect">
            <a:avLst/>
          </a:prstGeom>
        </p:spPr>
      </p:pic>
      <p:cxnSp>
        <p:nvCxnSpPr>
          <p:cNvPr id="6" name="Google Shape;1473;p56">
            <a:extLst>
              <a:ext uri="{FF2B5EF4-FFF2-40B4-BE49-F238E27FC236}">
                <a16:creationId xmlns:a16="http://schemas.microsoft.com/office/drawing/2014/main" id="{0B1494F7-8833-5FAF-A102-AA56890EAF86}"/>
              </a:ext>
            </a:extLst>
          </p:cNvPr>
          <p:cNvCxnSpPr>
            <a:cxnSpLocks/>
          </p:cNvCxnSpPr>
          <p:nvPr/>
        </p:nvCxnSpPr>
        <p:spPr>
          <a:xfrm flipH="1" flipV="1">
            <a:off x="1831681" y="3804308"/>
            <a:ext cx="853358" cy="540797"/>
          </a:xfrm>
          <a:prstGeom prst="straightConnector1">
            <a:avLst/>
          </a:prstGeom>
          <a:noFill/>
          <a:ln w="76200" cap="flat" cmpd="sng">
            <a:solidFill>
              <a:srgbClr val="A48DD3"/>
            </a:solidFill>
            <a:prstDash val="solid"/>
            <a:round/>
            <a:headEnd type="none" w="med" len="med"/>
            <a:tailEnd type="none" w="med" len="med"/>
          </a:ln>
        </p:spPr>
      </p:cxnSp>
      <p:cxnSp>
        <p:nvCxnSpPr>
          <p:cNvPr id="8" name="Google Shape;1473;p56">
            <a:extLst>
              <a:ext uri="{FF2B5EF4-FFF2-40B4-BE49-F238E27FC236}">
                <a16:creationId xmlns:a16="http://schemas.microsoft.com/office/drawing/2014/main" id="{9D05DD7A-00F6-21A6-E0FA-2F646A760383}"/>
              </a:ext>
            </a:extLst>
          </p:cNvPr>
          <p:cNvCxnSpPr>
            <a:cxnSpLocks/>
          </p:cNvCxnSpPr>
          <p:nvPr/>
        </p:nvCxnSpPr>
        <p:spPr>
          <a:xfrm flipH="1">
            <a:off x="1831681" y="3105407"/>
            <a:ext cx="2909785" cy="345177"/>
          </a:xfrm>
          <a:prstGeom prst="straightConnector1">
            <a:avLst/>
          </a:prstGeom>
          <a:noFill/>
          <a:ln w="76200" cap="flat" cmpd="sng">
            <a:solidFill>
              <a:srgbClr val="A48DD3"/>
            </a:solidFill>
            <a:prstDash val="solid"/>
            <a:round/>
            <a:headEnd type="none" w="med" len="med"/>
            <a:tailEnd type="none" w="med" len="med"/>
          </a:ln>
        </p:spPr>
      </p:cxnSp>
      <p:cxnSp>
        <p:nvCxnSpPr>
          <p:cNvPr id="9" name="Google Shape;1473;p56">
            <a:extLst>
              <a:ext uri="{FF2B5EF4-FFF2-40B4-BE49-F238E27FC236}">
                <a16:creationId xmlns:a16="http://schemas.microsoft.com/office/drawing/2014/main" id="{A6A5E32D-106C-CE41-7E81-70C0C98BE826}"/>
              </a:ext>
            </a:extLst>
          </p:cNvPr>
          <p:cNvCxnSpPr>
            <a:cxnSpLocks/>
          </p:cNvCxnSpPr>
          <p:nvPr/>
        </p:nvCxnSpPr>
        <p:spPr>
          <a:xfrm flipH="1" flipV="1">
            <a:off x="3087273" y="4767897"/>
            <a:ext cx="583587" cy="1006382"/>
          </a:xfrm>
          <a:prstGeom prst="straightConnector1">
            <a:avLst/>
          </a:prstGeom>
          <a:noFill/>
          <a:ln w="76200" cap="flat" cmpd="sng">
            <a:solidFill>
              <a:srgbClr val="A48DD3"/>
            </a:solidFill>
            <a:prstDash val="solid"/>
            <a:round/>
            <a:headEnd type="none" w="med" len="med"/>
            <a:tailEnd type="none" w="med" len="med"/>
          </a:ln>
        </p:spPr>
      </p:cxnSp>
      <p:cxnSp>
        <p:nvCxnSpPr>
          <p:cNvPr id="10" name="Google Shape;1473;p56">
            <a:extLst>
              <a:ext uri="{FF2B5EF4-FFF2-40B4-BE49-F238E27FC236}">
                <a16:creationId xmlns:a16="http://schemas.microsoft.com/office/drawing/2014/main" id="{2E8B44FB-951D-A6DC-928E-B19449860978}"/>
              </a:ext>
            </a:extLst>
          </p:cNvPr>
          <p:cNvCxnSpPr>
            <a:cxnSpLocks/>
          </p:cNvCxnSpPr>
          <p:nvPr/>
        </p:nvCxnSpPr>
        <p:spPr>
          <a:xfrm flipH="1" flipV="1">
            <a:off x="1721003" y="5962236"/>
            <a:ext cx="1891190" cy="244397"/>
          </a:xfrm>
          <a:prstGeom prst="straightConnector1">
            <a:avLst/>
          </a:prstGeom>
          <a:noFill/>
          <a:ln w="76200" cap="flat" cmpd="sng">
            <a:solidFill>
              <a:srgbClr val="A48DD3"/>
            </a:solidFill>
            <a:prstDash val="solid"/>
            <a:round/>
            <a:headEnd type="none" w="med" len="med"/>
            <a:tailEnd type="none" w="med" len="med"/>
          </a:ln>
        </p:spPr>
      </p:cxnSp>
      <p:cxnSp>
        <p:nvCxnSpPr>
          <p:cNvPr id="11" name="Google Shape;1473;p56">
            <a:extLst>
              <a:ext uri="{FF2B5EF4-FFF2-40B4-BE49-F238E27FC236}">
                <a16:creationId xmlns:a16="http://schemas.microsoft.com/office/drawing/2014/main" id="{6E462697-4D61-A24E-C9D3-824E002EECE3}"/>
              </a:ext>
            </a:extLst>
          </p:cNvPr>
          <p:cNvCxnSpPr>
            <a:cxnSpLocks/>
          </p:cNvCxnSpPr>
          <p:nvPr/>
        </p:nvCxnSpPr>
        <p:spPr>
          <a:xfrm flipV="1">
            <a:off x="4110347" y="5069676"/>
            <a:ext cx="1262239" cy="914400"/>
          </a:xfrm>
          <a:prstGeom prst="straightConnector1">
            <a:avLst/>
          </a:prstGeom>
          <a:noFill/>
          <a:ln w="76200" cap="flat" cmpd="sng">
            <a:solidFill>
              <a:srgbClr val="A48DD3"/>
            </a:solidFill>
            <a:prstDash val="solid"/>
            <a:round/>
            <a:headEnd type="none" w="med" len="med"/>
            <a:tailEnd type="none" w="med" len="med"/>
          </a:ln>
        </p:spPr>
      </p:cxnSp>
    </p:spTree>
    <p:extLst>
      <p:ext uri="{BB962C8B-B14F-4D97-AF65-F5344CB8AC3E}">
        <p14:creationId xmlns:p14="http://schemas.microsoft.com/office/powerpoint/2010/main" val="24673862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1000"/>
                                        <p:tgtEl>
                                          <p:spTgt spid="10"/>
                                        </p:tgtEl>
                                      </p:cBhvr>
                                    </p:animEffect>
                                  </p:childTnLst>
                                </p:cTn>
                              </p:par>
                              <p:par>
                                <p:cTn id="17" presetID="10"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08FAAC-DDDC-562A-4AEB-531B69B39C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A5B422-7BA1-E311-03FA-7DD080B1B555}"/>
              </a:ext>
            </a:extLst>
          </p:cNvPr>
          <p:cNvSpPr>
            <a:spLocks noGrp="1"/>
          </p:cNvSpPr>
          <p:nvPr>
            <p:ph type="title"/>
          </p:nvPr>
        </p:nvSpPr>
        <p:spPr/>
        <p:txBody>
          <a:bodyPr/>
          <a:lstStyle/>
          <a:p>
            <a:r>
              <a:rPr lang="en-GB" dirty="0"/>
              <a:t>L15 MST</a:t>
            </a:r>
            <a:endParaRPr lang="en-SE" dirty="0"/>
          </a:p>
        </p:txBody>
      </p:sp>
      <p:sp>
        <p:nvSpPr>
          <p:cNvPr id="3" name="Content Placeholder 2">
            <a:extLst>
              <a:ext uri="{FF2B5EF4-FFF2-40B4-BE49-F238E27FC236}">
                <a16:creationId xmlns:a16="http://schemas.microsoft.com/office/drawing/2014/main" id="{76F318BD-E390-E17C-2E76-3078F601C175}"/>
              </a:ext>
            </a:extLst>
          </p:cNvPr>
          <p:cNvSpPr>
            <a:spLocks noGrp="1"/>
          </p:cNvSpPr>
          <p:nvPr>
            <p:ph idx="1"/>
          </p:nvPr>
        </p:nvSpPr>
        <p:spPr>
          <a:xfrm>
            <a:off x="812800" y="876300"/>
            <a:ext cx="8566812" cy="3352211"/>
          </a:xfrm>
        </p:spPr>
        <p:txBody>
          <a:bodyPr>
            <a:normAutofit fontScale="92500" lnSpcReduction="10000"/>
          </a:bodyPr>
          <a:lstStyle/>
          <a:p>
            <a:r>
              <a:rPr lang="en-GB" dirty="0"/>
              <a:t>(a) Run Prim’s algorithm starting from node S to find the MST. Fill in the table with the order in which each edge is added, and its weight. Break ties in alphabetical or numerical order. Draw the final MST. For an undirected edge, write the nodes in alphabetical order, e.g., (E, F) instead of (F, E).</a:t>
            </a:r>
          </a:p>
          <a:p>
            <a:r>
              <a:rPr lang="en-GB" dirty="0"/>
              <a:t>(b) Run Kruskal’s algorithm to find the MST. </a:t>
            </a:r>
          </a:p>
          <a:p>
            <a:r>
              <a:rPr lang="en-GB" dirty="0"/>
              <a:t>(c) Run Dijkstra’s algorithm starting from node S to find the shortest paths from node S. Draw the shortest path tree.</a:t>
            </a:r>
          </a:p>
        </p:txBody>
      </p:sp>
      <p:graphicFrame>
        <p:nvGraphicFramePr>
          <p:cNvPr id="42" name="Google Shape;1044;p47">
            <a:extLst>
              <a:ext uri="{FF2B5EF4-FFF2-40B4-BE49-F238E27FC236}">
                <a16:creationId xmlns:a16="http://schemas.microsoft.com/office/drawing/2014/main" id="{E11FEABF-B9BA-38F9-43C8-4F719DB92E8F}"/>
              </a:ext>
            </a:extLst>
          </p:cNvPr>
          <p:cNvGraphicFramePr/>
          <p:nvPr>
            <p:extLst>
              <p:ext uri="{D42A27DB-BD31-4B8C-83A1-F6EECF244321}">
                <p14:modId xmlns:p14="http://schemas.microsoft.com/office/powerpoint/2010/main" val="2169077999"/>
              </p:ext>
            </p:extLst>
          </p:nvPr>
        </p:nvGraphicFramePr>
        <p:xfrm>
          <a:off x="2092108" y="4457252"/>
          <a:ext cx="3261582" cy="1381790"/>
        </p:xfrm>
        <a:graphic>
          <a:graphicData uri="http://schemas.openxmlformats.org/drawingml/2006/table">
            <a:tbl>
              <a:tblPr firstRow="1" bandRow="1">
                <a:noFill/>
              </a:tblPr>
              <a:tblGrid>
                <a:gridCol w="817786">
                  <a:extLst>
                    <a:ext uri="{9D8B030D-6E8A-4147-A177-3AD203B41FA5}">
                      <a16:colId xmlns:a16="http://schemas.microsoft.com/office/drawing/2014/main" val="1702640002"/>
                    </a:ext>
                  </a:extLst>
                </a:gridCol>
                <a:gridCol w="1221898">
                  <a:extLst>
                    <a:ext uri="{9D8B030D-6E8A-4147-A177-3AD203B41FA5}">
                      <a16:colId xmlns:a16="http://schemas.microsoft.com/office/drawing/2014/main" val="20002"/>
                    </a:ext>
                  </a:extLst>
                </a:gridCol>
                <a:gridCol w="1221898">
                  <a:extLst>
                    <a:ext uri="{9D8B030D-6E8A-4147-A177-3AD203B41FA5}">
                      <a16:colId xmlns:a16="http://schemas.microsoft.com/office/drawing/2014/main" val="2140890684"/>
                    </a:ext>
                  </a:extLst>
                </a:gridCol>
              </a:tblGrid>
              <a:tr h="370850">
                <a:tc>
                  <a:txBody>
                    <a:bodyPr/>
                    <a:lstStyle/>
                    <a:p>
                      <a:pPr marL="0" marR="0" lvl="0" indent="0" algn="ctr" rtl="0">
                        <a:spcBef>
                          <a:spcPts val="0"/>
                        </a:spcBef>
                        <a:spcAft>
                          <a:spcPts val="0"/>
                        </a:spcAft>
                        <a:buNone/>
                      </a:pPr>
                      <a:r>
                        <a:rPr lang="en-GB" sz="1800" b="1" i="0" u="none" strike="noStrike" cap="none" dirty="0">
                          <a:solidFill>
                            <a:schemeClr val="tx1"/>
                          </a:solidFill>
                          <a:latin typeface="Quattrocento Sans"/>
                          <a:ea typeface="Quattrocento Sans"/>
                          <a:cs typeface="Quattrocento Sans"/>
                          <a:sym typeface="Quattrocento Sans"/>
                        </a:rPr>
                        <a:t>Order</a:t>
                      </a:r>
                      <a:r>
                        <a:rPr lang="en-GB" b="1" dirty="0">
                          <a:latin typeface="Quattrocento Sans"/>
                          <a:ea typeface="Quattrocento Sans"/>
                          <a:cs typeface="Quattrocento Sans"/>
                          <a:sym typeface="Quattrocento Sans"/>
                        </a:rPr>
                        <a:t> </a:t>
                      </a:r>
                      <a:r>
                        <a:rPr lang="en-GB" sz="1800" b="1" i="0" u="none" strike="noStrike" cap="none" dirty="0">
                          <a:solidFill>
                            <a:schemeClr val="tx1"/>
                          </a:solidFill>
                          <a:latin typeface="Quattrocento Sans"/>
                          <a:ea typeface="Quattrocento Sans"/>
                          <a:cs typeface="Quattrocento Sans"/>
                          <a:sym typeface="Quattrocento Sans"/>
                        </a:rPr>
                        <a:t>added</a:t>
                      </a:r>
                      <a:endParaRPr sz="1800" b="1"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chemeClr val="bg1">
                        <a:lumMod val="95000"/>
                      </a:schemeClr>
                    </a:solidFill>
                  </a:tcPr>
                </a:tc>
                <a:tc>
                  <a:txBody>
                    <a:bodyPr/>
                    <a:lstStyle/>
                    <a:p>
                      <a:pPr marL="0" marR="0" lvl="0" indent="0" algn="ctr" rtl="0">
                        <a:spcBef>
                          <a:spcPts val="0"/>
                        </a:spcBef>
                        <a:spcAft>
                          <a:spcPts val="0"/>
                        </a:spcAft>
                        <a:buNone/>
                      </a:pPr>
                      <a:r>
                        <a:rPr lang="en-US" sz="1800" b="1" dirty="0">
                          <a:latin typeface="Quattrocento Sans"/>
                          <a:ea typeface="Quattrocento Sans"/>
                          <a:cs typeface="Quattrocento Sans"/>
                          <a:sym typeface="Quattrocento Sans"/>
                        </a:rPr>
                        <a:t>Edge</a:t>
                      </a:r>
                      <a:endParaRPr b="1"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chemeClr val="bg1">
                        <a:lumMod val="95000"/>
                      </a:schemeClr>
                    </a:solidFill>
                  </a:tcPr>
                </a:tc>
                <a:tc>
                  <a:txBody>
                    <a:bodyPr/>
                    <a:lstStyle/>
                    <a:p>
                      <a:pPr marL="0" marR="0" lvl="0" indent="0" algn="ctr" rtl="0">
                        <a:spcBef>
                          <a:spcPts val="0"/>
                        </a:spcBef>
                        <a:spcAft>
                          <a:spcPts val="0"/>
                        </a:spcAft>
                        <a:buNone/>
                      </a:pPr>
                      <a:r>
                        <a:rPr lang="en-US" sz="1800" b="1" dirty="0">
                          <a:latin typeface="Quattrocento Sans"/>
                          <a:ea typeface="Quattrocento Sans"/>
                          <a:cs typeface="Quattrocento Sans"/>
                          <a:sym typeface="Quattrocento Sans"/>
                        </a:rPr>
                        <a:t>Edge Weight</a:t>
                      </a:r>
                      <a:endParaRPr b="1"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chemeClr val="bg1">
                        <a:lumMod val="95000"/>
                      </a:schemeClr>
                    </a:solidFill>
                  </a:tcPr>
                </a:tc>
                <a:extLst>
                  <a:ext uri="{0D108BD9-81ED-4DB2-BD59-A6C34878D82A}">
                    <a16:rowId xmlns:a16="http://schemas.microsoft.com/office/drawing/2014/main" val="10000"/>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1</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GB"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2</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GB"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bl>
          </a:graphicData>
        </a:graphic>
      </p:graphicFrame>
      <p:sp>
        <p:nvSpPr>
          <p:cNvPr id="4" name="Oval 5">
            <a:extLst>
              <a:ext uri="{FF2B5EF4-FFF2-40B4-BE49-F238E27FC236}">
                <a16:creationId xmlns:a16="http://schemas.microsoft.com/office/drawing/2014/main" id="{15A2CF72-D7A6-BD38-CB3D-646C9789EA8A}"/>
              </a:ext>
            </a:extLst>
          </p:cNvPr>
          <p:cNvSpPr>
            <a:spLocks noChangeArrowheads="1"/>
          </p:cNvSpPr>
          <p:nvPr/>
        </p:nvSpPr>
        <p:spPr bwMode="auto">
          <a:xfrm>
            <a:off x="168322" y="4826584"/>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S</a:t>
            </a:r>
            <a:endParaRPr lang="en-SE" sz="2400" dirty="0">
              <a:latin typeface="Arial" panose="020B0604020202020204" pitchFamily="34" charset="0"/>
            </a:endParaRPr>
          </a:p>
        </p:txBody>
      </p:sp>
      <p:sp>
        <p:nvSpPr>
          <p:cNvPr id="6" name="Oval 8">
            <a:extLst>
              <a:ext uri="{FF2B5EF4-FFF2-40B4-BE49-F238E27FC236}">
                <a16:creationId xmlns:a16="http://schemas.microsoft.com/office/drawing/2014/main" id="{66544866-FD0C-EAB6-09D6-46A1B618AE06}"/>
              </a:ext>
            </a:extLst>
          </p:cNvPr>
          <p:cNvSpPr>
            <a:spLocks noChangeArrowheads="1"/>
          </p:cNvSpPr>
          <p:nvPr/>
        </p:nvSpPr>
        <p:spPr bwMode="auto">
          <a:xfrm>
            <a:off x="1302946" y="4248931"/>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A</a:t>
            </a:r>
            <a:endParaRPr lang="en-SE" sz="2400" dirty="0">
              <a:latin typeface="Arial" panose="020B0604020202020204" pitchFamily="34" charset="0"/>
            </a:endParaRPr>
          </a:p>
        </p:txBody>
      </p:sp>
      <p:sp>
        <p:nvSpPr>
          <p:cNvPr id="8" name="Line 19">
            <a:extLst>
              <a:ext uri="{FF2B5EF4-FFF2-40B4-BE49-F238E27FC236}">
                <a16:creationId xmlns:a16="http://schemas.microsoft.com/office/drawing/2014/main" id="{747235D5-2725-7E70-AC53-A5A2037A7689}"/>
              </a:ext>
            </a:extLst>
          </p:cNvPr>
          <p:cNvSpPr>
            <a:spLocks noChangeShapeType="1"/>
          </p:cNvSpPr>
          <p:nvPr/>
        </p:nvSpPr>
        <p:spPr bwMode="auto">
          <a:xfrm flipV="1">
            <a:off x="708158" y="4606004"/>
            <a:ext cx="635730" cy="361283"/>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10" name="Text Box 28">
            <a:extLst>
              <a:ext uri="{FF2B5EF4-FFF2-40B4-BE49-F238E27FC236}">
                <a16:creationId xmlns:a16="http://schemas.microsoft.com/office/drawing/2014/main" id="{CD6F3F5E-DB55-66F3-293E-22FB5F139DE4}"/>
              </a:ext>
            </a:extLst>
          </p:cNvPr>
          <p:cNvSpPr txBox="1">
            <a:spLocks noChangeArrowheads="1"/>
          </p:cNvSpPr>
          <p:nvPr/>
        </p:nvSpPr>
        <p:spPr bwMode="auto">
          <a:xfrm>
            <a:off x="801608" y="4457252"/>
            <a:ext cx="5143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dirty="0">
                <a:latin typeface="Arial" panose="020B0604020202020204" pitchFamily="34" charset="0"/>
              </a:rPr>
              <a:t>2</a:t>
            </a:r>
            <a:endParaRPr lang="en-US" altLang="en-SE" sz="1800" dirty="0">
              <a:latin typeface="Arial" panose="020B0604020202020204" pitchFamily="34" charset="0"/>
            </a:endParaRPr>
          </a:p>
        </p:txBody>
      </p:sp>
      <p:sp>
        <p:nvSpPr>
          <p:cNvPr id="11" name="Oval 8">
            <a:extLst>
              <a:ext uri="{FF2B5EF4-FFF2-40B4-BE49-F238E27FC236}">
                <a16:creationId xmlns:a16="http://schemas.microsoft.com/office/drawing/2014/main" id="{B1117DE0-3C3B-1429-4704-6D225E3931F6}"/>
              </a:ext>
            </a:extLst>
          </p:cNvPr>
          <p:cNvSpPr>
            <a:spLocks noChangeArrowheads="1"/>
          </p:cNvSpPr>
          <p:nvPr/>
        </p:nvSpPr>
        <p:spPr bwMode="auto">
          <a:xfrm>
            <a:off x="1313337" y="5436389"/>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B</a:t>
            </a:r>
            <a:endParaRPr lang="en-SE" sz="2400" dirty="0">
              <a:latin typeface="Arial" panose="020B0604020202020204" pitchFamily="34" charset="0"/>
            </a:endParaRPr>
          </a:p>
        </p:txBody>
      </p:sp>
      <p:sp>
        <p:nvSpPr>
          <p:cNvPr id="12" name="Line 19">
            <a:extLst>
              <a:ext uri="{FF2B5EF4-FFF2-40B4-BE49-F238E27FC236}">
                <a16:creationId xmlns:a16="http://schemas.microsoft.com/office/drawing/2014/main" id="{41C7CEB6-1AD7-0CEB-4EE1-58C05C287212}"/>
              </a:ext>
            </a:extLst>
          </p:cNvPr>
          <p:cNvSpPr>
            <a:spLocks noChangeShapeType="1"/>
          </p:cNvSpPr>
          <p:nvPr/>
        </p:nvSpPr>
        <p:spPr bwMode="auto">
          <a:xfrm flipH="1">
            <a:off x="1596024" y="4782331"/>
            <a:ext cx="194" cy="654056"/>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15" name="Text Box 28">
            <a:extLst>
              <a:ext uri="{FF2B5EF4-FFF2-40B4-BE49-F238E27FC236}">
                <a16:creationId xmlns:a16="http://schemas.microsoft.com/office/drawing/2014/main" id="{A7F0B746-E90E-F95F-7986-62B3977234B1}"/>
              </a:ext>
            </a:extLst>
          </p:cNvPr>
          <p:cNvSpPr txBox="1">
            <a:spLocks noChangeArrowheads="1"/>
          </p:cNvSpPr>
          <p:nvPr/>
        </p:nvSpPr>
        <p:spPr bwMode="auto">
          <a:xfrm>
            <a:off x="1300933" y="4864064"/>
            <a:ext cx="3998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dirty="0">
                <a:latin typeface="Arial" panose="020B0604020202020204" pitchFamily="34" charset="0"/>
              </a:rPr>
              <a:t>1</a:t>
            </a:r>
            <a:endParaRPr lang="en-US" altLang="en-SE" sz="1800" dirty="0">
              <a:latin typeface="Arial" panose="020B0604020202020204" pitchFamily="34" charset="0"/>
            </a:endParaRPr>
          </a:p>
        </p:txBody>
      </p:sp>
      <p:sp>
        <p:nvSpPr>
          <p:cNvPr id="35" name="Line 19">
            <a:extLst>
              <a:ext uri="{FF2B5EF4-FFF2-40B4-BE49-F238E27FC236}">
                <a16:creationId xmlns:a16="http://schemas.microsoft.com/office/drawing/2014/main" id="{881632F9-6EBC-6F07-5EE9-8BF4B1C93BEA}"/>
              </a:ext>
            </a:extLst>
          </p:cNvPr>
          <p:cNvSpPr>
            <a:spLocks noChangeShapeType="1"/>
          </p:cNvSpPr>
          <p:nvPr/>
        </p:nvSpPr>
        <p:spPr bwMode="auto">
          <a:xfrm>
            <a:off x="618896" y="5270876"/>
            <a:ext cx="709406" cy="409338"/>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36" name="Text Box 28">
            <a:extLst>
              <a:ext uri="{FF2B5EF4-FFF2-40B4-BE49-F238E27FC236}">
                <a16:creationId xmlns:a16="http://schemas.microsoft.com/office/drawing/2014/main" id="{B042E0D9-E7F8-6F46-5BFE-1AB084F65C1F}"/>
              </a:ext>
            </a:extLst>
          </p:cNvPr>
          <p:cNvSpPr txBox="1">
            <a:spLocks noChangeArrowheads="1"/>
          </p:cNvSpPr>
          <p:nvPr/>
        </p:nvSpPr>
        <p:spPr bwMode="auto">
          <a:xfrm>
            <a:off x="837395" y="5133692"/>
            <a:ext cx="5143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4</a:t>
            </a:r>
          </a:p>
        </p:txBody>
      </p:sp>
      <p:graphicFrame>
        <p:nvGraphicFramePr>
          <p:cNvPr id="37" name="Google Shape;1044;p47">
            <a:extLst>
              <a:ext uri="{FF2B5EF4-FFF2-40B4-BE49-F238E27FC236}">
                <a16:creationId xmlns:a16="http://schemas.microsoft.com/office/drawing/2014/main" id="{E98F9D4D-5DB1-8DA5-D8DC-ABDF053890A3}"/>
              </a:ext>
            </a:extLst>
          </p:cNvPr>
          <p:cNvGraphicFramePr/>
          <p:nvPr>
            <p:extLst>
              <p:ext uri="{D42A27DB-BD31-4B8C-83A1-F6EECF244321}">
                <p14:modId xmlns:p14="http://schemas.microsoft.com/office/powerpoint/2010/main" val="2385215452"/>
              </p:ext>
            </p:extLst>
          </p:nvPr>
        </p:nvGraphicFramePr>
        <p:xfrm>
          <a:off x="5547594" y="4457252"/>
          <a:ext cx="3261582" cy="1381790"/>
        </p:xfrm>
        <a:graphic>
          <a:graphicData uri="http://schemas.openxmlformats.org/drawingml/2006/table">
            <a:tbl>
              <a:tblPr firstRow="1" bandRow="1">
                <a:noFill/>
              </a:tblPr>
              <a:tblGrid>
                <a:gridCol w="817786">
                  <a:extLst>
                    <a:ext uri="{9D8B030D-6E8A-4147-A177-3AD203B41FA5}">
                      <a16:colId xmlns:a16="http://schemas.microsoft.com/office/drawing/2014/main" val="1702640002"/>
                    </a:ext>
                  </a:extLst>
                </a:gridCol>
                <a:gridCol w="1221898">
                  <a:extLst>
                    <a:ext uri="{9D8B030D-6E8A-4147-A177-3AD203B41FA5}">
                      <a16:colId xmlns:a16="http://schemas.microsoft.com/office/drawing/2014/main" val="20002"/>
                    </a:ext>
                  </a:extLst>
                </a:gridCol>
                <a:gridCol w="1221898">
                  <a:extLst>
                    <a:ext uri="{9D8B030D-6E8A-4147-A177-3AD203B41FA5}">
                      <a16:colId xmlns:a16="http://schemas.microsoft.com/office/drawing/2014/main" val="2140890684"/>
                    </a:ext>
                  </a:extLst>
                </a:gridCol>
              </a:tblGrid>
              <a:tr h="370850">
                <a:tc>
                  <a:txBody>
                    <a:bodyPr/>
                    <a:lstStyle/>
                    <a:p>
                      <a:pPr marL="0" marR="0" lvl="0" indent="0" algn="ctr" rtl="0">
                        <a:spcBef>
                          <a:spcPts val="0"/>
                        </a:spcBef>
                        <a:spcAft>
                          <a:spcPts val="0"/>
                        </a:spcAft>
                        <a:buNone/>
                      </a:pPr>
                      <a:r>
                        <a:rPr lang="en-GB" sz="1800" b="1" i="0" u="none" strike="noStrike" cap="none" dirty="0">
                          <a:solidFill>
                            <a:schemeClr val="tx1"/>
                          </a:solidFill>
                          <a:latin typeface="Quattrocento Sans"/>
                          <a:ea typeface="Quattrocento Sans"/>
                          <a:cs typeface="Quattrocento Sans"/>
                          <a:sym typeface="Quattrocento Sans"/>
                        </a:rPr>
                        <a:t>Order</a:t>
                      </a:r>
                      <a:r>
                        <a:rPr lang="en-GB" b="1" dirty="0">
                          <a:latin typeface="Quattrocento Sans"/>
                          <a:ea typeface="Quattrocento Sans"/>
                          <a:cs typeface="Quattrocento Sans"/>
                          <a:sym typeface="Quattrocento Sans"/>
                        </a:rPr>
                        <a:t> </a:t>
                      </a:r>
                      <a:r>
                        <a:rPr lang="en-GB" sz="1800" b="1" i="0" u="none" strike="noStrike" cap="none" dirty="0">
                          <a:solidFill>
                            <a:schemeClr val="tx1"/>
                          </a:solidFill>
                          <a:latin typeface="Quattrocento Sans"/>
                          <a:ea typeface="Quattrocento Sans"/>
                          <a:cs typeface="Quattrocento Sans"/>
                          <a:sym typeface="Quattrocento Sans"/>
                        </a:rPr>
                        <a:t>added</a:t>
                      </a:r>
                      <a:endParaRPr sz="1800" b="1"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chemeClr val="bg1">
                        <a:lumMod val="95000"/>
                      </a:schemeClr>
                    </a:solidFill>
                  </a:tcPr>
                </a:tc>
                <a:tc>
                  <a:txBody>
                    <a:bodyPr/>
                    <a:lstStyle/>
                    <a:p>
                      <a:pPr marL="0" marR="0" lvl="0" indent="0" algn="ctr" rtl="0">
                        <a:spcBef>
                          <a:spcPts val="0"/>
                        </a:spcBef>
                        <a:spcAft>
                          <a:spcPts val="0"/>
                        </a:spcAft>
                        <a:buNone/>
                      </a:pPr>
                      <a:r>
                        <a:rPr lang="en-US" sz="1800" b="1" dirty="0">
                          <a:latin typeface="Quattrocento Sans"/>
                          <a:ea typeface="Quattrocento Sans"/>
                          <a:cs typeface="Quattrocento Sans"/>
                          <a:sym typeface="Quattrocento Sans"/>
                        </a:rPr>
                        <a:t>Edge</a:t>
                      </a:r>
                      <a:endParaRPr b="1"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chemeClr val="bg1">
                        <a:lumMod val="95000"/>
                      </a:schemeClr>
                    </a:solidFill>
                  </a:tcPr>
                </a:tc>
                <a:tc>
                  <a:txBody>
                    <a:bodyPr/>
                    <a:lstStyle/>
                    <a:p>
                      <a:pPr marL="0" marR="0" lvl="0" indent="0" algn="ctr" rtl="0">
                        <a:spcBef>
                          <a:spcPts val="0"/>
                        </a:spcBef>
                        <a:spcAft>
                          <a:spcPts val="0"/>
                        </a:spcAft>
                        <a:buNone/>
                      </a:pPr>
                      <a:r>
                        <a:rPr lang="en-US" sz="1800" b="1" dirty="0">
                          <a:latin typeface="Quattrocento Sans"/>
                          <a:ea typeface="Quattrocento Sans"/>
                          <a:cs typeface="Quattrocento Sans"/>
                          <a:sym typeface="Quattrocento Sans"/>
                        </a:rPr>
                        <a:t>Edge Weight</a:t>
                      </a:r>
                      <a:endParaRPr b="1"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chemeClr val="bg1">
                        <a:lumMod val="95000"/>
                      </a:schemeClr>
                    </a:solidFill>
                  </a:tcPr>
                </a:tc>
                <a:extLst>
                  <a:ext uri="{0D108BD9-81ED-4DB2-BD59-A6C34878D82A}">
                    <a16:rowId xmlns:a16="http://schemas.microsoft.com/office/drawing/2014/main" val="10000"/>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1</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GB"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2</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GB"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bl>
          </a:graphicData>
        </a:graphic>
      </p:graphicFrame>
      <p:sp>
        <p:nvSpPr>
          <p:cNvPr id="38" name="TextBox 37">
            <a:extLst>
              <a:ext uri="{FF2B5EF4-FFF2-40B4-BE49-F238E27FC236}">
                <a16:creationId xmlns:a16="http://schemas.microsoft.com/office/drawing/2014/main" id="{485CB813-1FC3-7EAC-F441-F0DBFAB24C07}"/>
              </a:ext>
            </a:extLst>
          </p:cNvPr>
          <p:cNvSpPr txBox="1"/>
          <p:nvPr/>
        </p:nvSpPr>
        <p:spPr>
          <a:xfrm>
            <a:off x="2824501" y="6003882"/>
            <a:ext cx="1834798" cy="369332"/>
          </a:xfrm>
          <a:prstGeom prst="rect">
            <a:avLst/>
          </a:prstGeom>
          <a:noFill/>
        </p:spPr>
        <p:txBody>
          <a:bodyPr wrap="none" rtlCol="0">
            <a:spAutoFit/>
          </a:bodyPr>
          <a:lstStyle/>
          <a:p>
            <a:r>
              <a:rPr lang="en-GB" b="0" dirty="0">
                <a:latin typeface="Arial" panose="020B0604020202020204" pitchFamily="34" charset="0"/>
                <a:cs typeface="Arial" panose="020B0604020202020204" pitchFamily="34" charset="0"/>
              </a:rPr>
              <a:t>Prim’s algorithm</a:t>
            </a:r>
            <a:endParaRPr lang="en-SE" b="0" dirty="0">
              <a:latin typeface="Arial" panose="020B0604020202020204" pitchFamily="34" charset="0"/>
              <a:cs typeface="Arial" panose="020B0604020202020204" pitchFamily="34" charset="0"/>
            </a:endParaRPr>
          </a:p>
        </p:txBody>
      </p:sp>
      <p:sp>
        <p:nvSpPr>
          <p:cNvPr id="39" name="TextBox 38">
            <a:extLst>
              <a:ext uri="{FF2B5EF4-FFF2-40B4-BE49-F238E27FC236}">
                <a16:creationId xmlns:a16="http://schemas.microsoft.com/office/drawing/2014/main" id="{C0AAEAAA-F346-F09C-84AD-A0D1394253E5}"/>
              </a:ext>
            </a:extLst>
          </p:cNvPr>
          <p:cNvSpPr txBox="1"/>
          <p:nvPr/>
        </p:nvSpPr>
        <p:spPr>
          <a:xfrm>
            <a:off x="6455900" y="5979438"/>
            <a:ext cx="2129750" cy="369332"/>
          </a:xfrm>
          <a:prstGeom prst="rect">
            <a:avLst/>
          </a:prstGeom>
          <a:noFill/>
        </p:spPr>
        <p:txBody>
          <a:bodyPr wrap="none" rtlCol="0">
            <a:spAutoFit/>
          </a:bodyPr>
          <a:lstStyle/>
          <a:p>
            <a:r>
              <a:rPr lang="en-GB" b="0" dirty="0">
                <a:latin typeface="Arial" panose="020B0604020202020204" pitchFamily="34" charset="0"/>
                <a:cs typeface="Arial" panose="020B0604020202020204" pitchFamily="34" charset="0"/>
              </a:rPr>
              <a:t>Kruskal’s algorithm</a:t>
            </a:r>
            <a:endParaRPr lang="en-SE" b="0" dirty="0">
              <a:latin typeface="Arial" panose="020B0604020202020204" pitchFamily="34" charset="0"/>
              <a:cs typeface="Arial" panose="020B0604020202020204" pitchFamily="34" charset="0"/>
            </a:endParaRPr>
          </a:p>
        </p:txBody>
      </p:sp>
      <p:graphicFrame>
        <p:nvGraphicFramePr>
          <p:cNvPr id="45" name="Google Shape;973;p41">
            <a:extLst>
              <a:ext uri="{FF2B5EF4-FFF2-40B4-BE49-F238E27FC236}">
                <a16:creationId xmlns:a16="http://schemas.microsoft.com/office/drawing/2014/main" id="{EE576D1A-1EFB-0106-4C1A-45F1D07450F8}"/>
              </a:ext>
            </a:extLst>
          </p:cNvPr>
          <p:cNvGraphicFramePr/>
          <p:nvPr>
            <p:extLst>
              <p:ext uri="{D42A27DB-BD31-4B8C-83A1-F6EECF244321}">
                <p14:modId xmlns:p14="http://schemas.microsoft.com/office/powerpoint/2010/main" val="1710121022"/>
              </p:ext>
            </p:extLst>
          </p:nvPr>
        </p:nvGraphicFramePr>
        <p:xfrm>
          <a:off x="9003080" y="4457252"/>
          <a:ext cx="3092700" cy="1569650"/>
        </p:xfrm>
        <a:graphic>
          <a:graphicData uri="http://schemas.openxmlformats.org/drawingml/2006/table">
            <a:tbl>
              <a:tblPr firstRow="1" bandRow="1">
                <a:noFill/>
              </a:tblPr>
              <a:tblGrid>
                <a:gridCol w="1030900">
                  <a:extLst>
                    <a:ext uri="{9D8B030D-6E8A-4147-A177-3AD203B41FA5}">
                      <a16:colId xmlns:a16="http://schemas.microsoft.com/office/drawing/2014/main" val="20000"/>
                    </a:ext>
                  </a:extLst>
                </a:gridCol>
                <a:gridCol w="1030900">
                  <a:extLst>
                    <a:ext uri="{9D8B030D-6E8A-4147-A177-3AD203B41FA5}">
                      <a16:colId xmlns:a16="http://schemas.microsoft.com/office/drawing/2014/main" val="20002"/>
                    </a:ext>
                  </a:extLst>
                </a:gridCol>
                <a:gridCol w="1030900">
                  <a:extLst>
                    <a:ext uri="{9D8B030D-6E8A-4147-A177-3AD203B41FA5}">
                      <a16:colId xmlns:a16="http://schemas.microsoft.com/office/drawing/2014/main" val="20003"/>
                    </a:ext>
                  </a:extLst>
                </a:gridCol>
              </a:tblGrid>
              <a:tr h="40640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Clr>
                          <a:schemeClr val="dk1"/>
                        </a:buClr>
                        <a:buFont typeface="Arial"/>
                        <a:buNone/>
                      </a:pPr>
                      <a:r>
                        <a:rPr lang="en-US" sz="1900" b="1" dirty="0">
                          <a:solidFill>
                            <a:schemeClr val="tx1"/>
                          </a:solidFill>
                          <a:latin typeface="Quattrocento Sans"/>
                          <a:ea typeface="Quattrocento Sans"/>
                          <a:cs typeface="Quattrocento Sans"/>
                          <a:sym typeface="Quattrocento Sans"/>
                        </a:rPr>
                        <a:t>Node</a:t>
                      </a:r>
                      <a:endParaRPr b="1"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lnTlToBr w="12700" cmpd="sng">
                      <a:noFill/>
                      <a:prstDash val="solid"/>
                    </a:lnTlToBr>
                    <a:lnBlToTr w="12700" cmpd="sng">
                      <a:noFill/>
                      <a:prstDash val="solid"/>
                    </a:lnBlToTr>
                    <a:solidFill>
                      <a:schemeClr val="bg1">
                        <a:lumMod val="95000"/>
                      </a:scheme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900" b="1" dirty="0">
                          <a:solidFill>
                            <a:schemeClr val="tx1"/>
                          </a:solidFill>
                          <a:latin typeface="Quattrocento Sans"/>
                          <a:ea typeface="Quattrocento Sans"/>
                          <a:cs typeface="Quattrocento Sans"/>
                          <a:sym typeface="Quattrocento Sans"/>
                        </a:rPr>
                        <a:t>SD</a:t>
                      </a:r>
                      <a:endParaRPr sz="1900" b="1" dirty="0">
                        <a:solidFill>
                          <a:schemeClr val="tx1"/>
                        </a:solidFill>
                        <a:latin typeface="Quattrocento Sans"/>
                        <a:ea typeface="Quattrocento Sans"/>
                        <a:cs typeface="Quattrocento Sans"/>
                        <a:sym typeface="Quattrocento Sans"/>
                      </a:endParaRPr>
                    </a:p>
                  </a:txBody>
                  <a:tcPr marL="60950" marR="60950" marT="60950" marB="60950" anchor="ct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w="12700" cmpd="sng">
                      <a:noFill/>
                      <a:prstDash val="solid"/>
                    </a:lnTlToBr>
                    <a:lnBlToTr w="12700" cmpd="sng">
                      <a:noFill/>
                      <a:prstDash val="solid"/>
                    </a:lnBlToTr>
                    <a:solidFill>
                      <a:schemeClr val="bg1">
                        <a:lumMod val="95000"/>
                      </a:scheme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900" b="1" dirty="0">
                          <a:solidFill>
                            <a:schemeClr val="tx1"/>
                          </a:solidFill>
                          <a:latin typeface="Quattrocento Sans"/>
                          <a:ea typeface="Quattrocento Sans"/>
                          <a:cs typeface="Quattrocento Sans"/>
                          <a:sym typeface="Quattrocento Sans"/>
                        </a:rPr>
                        <a:t>PN</a:t>
                      </a:r>
                      <a:endParaRPr sz="1900" b="1"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0"/>
                  </a:ext>
                </a:extLst>
              </a:tr>
              <a:tr h="3657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600" dirty="0">
                          <a:latin typeface="Quattrocento Sans"/>
                          <a:ea typeface="Quattrocento Sans"/>
                          <a:cs typeface="Quattrocento Sans"/>
                          <a:sym typeface="Quattrocento Sans"/>
                        </a:rPr>
                        <a:t>S</a:t>
                      </a:r>
                      <a:endParaRPr dirty="0">
                        <a:latin typeface="Quattrocento Sans"/>
                        <a:ea typeface="Quattrocento Sans"/>
                        <a:cs typeface="Quattrocento Sans"/>
                        <a:sym typeface="Quattrocento Sans"/>
                      </a:endParaRPr>
                    </a:p>
                  </a:txBody>
                  <a:tcPr marL="60950" marR="60950" marT="60950" marB="609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600" dirty="0">
                          <a:latin typeface="Quattrocento Sans"/>
                          <a:ea typeface="Quattrocento Sans"/>
                          <a:cs typeface="Quattrocento Sans"/>
                          <a:sym typeface="Quattrocento Sans"/>
                        </a:rPr>
                        <a:t>0</a:t>
                      </a:r>
                      <a:endParaRPr lang="en-US" dirty="0">
                        <a:latin typeface="Quattrocento Sans"/>
                        <a:ea typeface="Quattrocento Sans"/>
                        <a:cs typeface="Quattrocento Sans"/>
                        <a:sym typeface="Quattrocento Sans"/>
                      </a:endParaRPr>
                    </a:p>
                  </a:txBody>
                  <a:tcPr marL="60950" marR="60950" marT="60950" marB="60950" anchor="ct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a:t>
                      </a:r>
                      <a:endParaRPr lang="en-US">
                        <a:latin typeface="Quattrocento Sans"/>
                        <a:ea typeface="Quattrocento Sans"/>
                        <a:cs typeface="Quattrocento Sans"/>
                        <a:sym typeface="Quattrocento Sans"/>
                      </a:endParaRPr>
                    </a:p>
                  </a:txBody>
                  <a:tcPr marL="60950" marR="60950" marT="60950" marB="609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657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600" dirty="0">
                          <a:latin typeface="Quattrocento Sans"/>
                          <a:ea typeface="Quattrocento Sans"/>
                          <a:cs typeface="Quattrocento Sans"/>
                          <a:sym typeface="Quattrocento Sans"/>
                        </a:rPr>
                        <a:t>A</a:t>
                      </a:r>
                      <a:endParaRPr dirty="0">
                        <a:latin typeface="Quattrocento Sans"/>
                        <a:ea typeface="Quattrocento Sans"/>
                        <a:cs typeface="Quattrocento Sans"/>
                        <a:sym typeface="Quattrocento Sans"/>
                      </a:endParaRPr>
                    </a:p>
                  </a:txBody>
                  <a:tcPr marL="60950" marR="60950" marT="60950" marB="609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lnSpc>
                          <a:spcPct val="100000"/>
                        </a:lnSpc>
                        <a:spcBef>
                          <a:spcPts val="0"/>
                        </a:spcBef>
                        <a:spcAft>
                          <a:spcPts val="0"/>
                        </a:spcAft>
                        <a:buClr>
                          <a:schemeClr val="dk1"/>
                        </a:buClr>
                        <a:buSzPts val="1600"/>
                        <a:buFont typeface="Calibri"/>
                        <a:buNone/>
                      </a:pPr>
                      <a:endParaRPr lang="en-US" sz="1600" i="0" u="none" strike="noStrike" cap="none" dirty="0">
                        <a:solidFill>
                          <a:schemeClr val="dk1"/>
                        </a:solidFill>
                        <a:latin typeface="Quattrocento Sans"/>
                        <a:ea typeface="Quattrocento Sans"/>
                        <a:cs typeface="Quattrocento Sans"/>
                        <a:sym typeface="Quattrocento Sans"/>
                      </a:endParaRPr>
                    </a:p>
                  </a:txBody>
                  <a:tcPr marL="91450" marR="91450" marT="45725" marB="45725" anchor="ct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endParaRPr lang="en-US" dirty="0">
                        <a:latin typeface="Quattrocento Sans"/>
                        <a:ea typeface="Quattrocento Sans"/>
                        <a:cs typeface="Quattrocento Sans"/>
                        <a:sym typeface="Quattrocento Sans"/>
                      </a:endParaRPr>
                    </a:p>
                  </a:txBody>
                  <a:tcPr marL="60950" marR="60950" marT="60950" marB="609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GB" dirty="0">
                          <a:latin typeface="Quattrocento Sans"/>
                          <a:ea typeface="Quattrocento Sans"/>
                          <a:cs typeface="Quattrocento Sans"/>
                          <a:sym typeface="Quattrocento Sans"/>
                        </a:rPr>
                        <a:t>B</a:t>
                      </a:r>
                      <a:endParaRPr dirty="0">
                        <a:latin typeface="Quattrocento Sans"/>
                        <a:ea typeface="Quattrocento Sans"/>
                        <a:cs typeface="Quattrocento Sans"/>
                        <a:sym typeface="Quattrocento Sans"/>
                      </a:endParaRPr>
                    </a:p>
                  </a:txBody>
                  <a:tcPr marL="60950" marR="60950" marT="60950" marB="60950"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lnTlToBr w="12700" cmpd="sng">
                      <a:noFill/>
                      <a:prstDash val="solid"/>
                    </a:lnTlToBr>
                    <a:lnBlToTr w="12700" cmpd="sng">
                      <a:noFill/>
                      <a:prstDash val="solid"/>
                    </a:lnBlToTr>
                    <a:noFill/>
                  </a:tcPr>
                </a:tc>
                <a:tc>
                  <a:txBody>
                    <a:bodyPr/>
                    <a:lstStyle/>
                    <a:p>
                      <a:pPr marL="0" marR="0" lvl="0" indent="0" algn="ctr" rtl="0">
                        <a:lnSpc>
                          <a:spcPct val="100000"/>
                        </a:lnSpc>
                        <a:spcBef>
                          <a:spcPts val="0"/>
                        </a:spcBef>
                        <a:spcAft>
                          <a:spcPts val="0"/>
                        </a:spcAft>
                        <a:buClr>
                          <a:schemeClr val="dk1"/>
                        </a:buClr>
                        <a:buSzPts val="1600"/>
                        <a:buFont typeface="Calibri"/>
                        <a:buNone/>
                      </a:pPr>
                      <a:endParaRPr lang="en-GB" sz="1600" i="0" u="none" strike="noStrike" cap="none" dirty="0">
                        <a:solidFill>
                          <a:schemeClr val="dk1"/>
                        </a:solidFill>
                        <a:latin typeface="Quattrocento Sans"/>
                        <a:ea typeface="Quattrocento Sans"/>
                        <a:cs typeface="Quattrocento Sans"/>
                        <a:sym typeface="Quattrocento Sans"/>
                      </a:endParaRPr>
                    </a:p>
                  </a:txBody>
                  <a:tcPr marL="91450" marR="91450" marT="45725" marB="45725" anchor="ctr">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w="12700" cmpd="sng">
                      <a:noFill/>
                      <a:prstDash val="solid"/>
                    </a:lnTlToBr>
                    <a:lnBlToTr w="12700" cmpd="sng">
                      <a:noFill/>
                      <a:prstDash val="solid"/>
                    </a:lnBlToTr>
                    <a:noFill/>
                  </a:tcPr>
                </a:tc>
                <a:tc>
                  <a:txBody>
                    <a:bodyPr/>
                    <a:lstStyle/>
                    <a:p>
                      <a:pPr marL="0" marR="0" lvl="0" indent="0" algn="ctr" rtl="0">
                        <a:spcBef>
                          <a:spcPts val="0"/>
                        </a:spcBef>
                        <a:spcAft>
                          <a:spcPts val="0"/>
                        </a:spcAft>
                        <a:buNone/>
                      </a:pPr>
                      <a:endParaRPr lang="en-GB" dirty="0">
                        <a:latin typeface="Quattrocento Sans"/>
                        <a:ea typeface="Quattrocento Sans"/>
                        <a:cs typeface="Quattrocento Sans"/>
                        <a:sym typeface="Quattrocento Sans"/>
                      </a:endParaRPr>
                    </a:p>
                  </a:txBody>
                  <a:tcPr marL="60950" marR="60950" marT="60950" marB="60950" anchor="ct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lnTlToBr w="12700" cmpd="sng">
                      <a:noFill/>
                      <a:prstDash val="solid"/>
                    </a:lnTlToBr>
                    <a:lnBlToTr w="12700" cmpd="sng">
                      <a:noFill/>
                      <a:prstDash val="solid"/>
                    </a:lnBlToTr>
                    <a:noFill/>
                  </a:tcPr>
                </a:tc>
                <a:extLst>
                  <a:ext uri="{0D108BD9-81ED-4DB2-BD59-A6C34878D82A}">
                    <a16:rowId xmlns:a16="http://schemas.microsoft.com/office/drawing/2014/main" val="213867314"/>
                  </a:ext>
                </a:extLst>
              </a:tr>
            </a:tbl>
          </a:graphicData>
        </a:graphic>
      </p:graphicFrame>
      <p:sp>
        <p:nvSpPr>
          <p:cNvPr id="46" name="TextBox 45">
            <a:extLst>
              <a:ext uri="{FF2B5EF4-FFF2-40B4-BE49-F238E27FC236}">
                <a16:creationId xmlns:a16="http://schemas.microsoft.com/office/drawing/2014/main" id="{7764C01A-5ADC-0C98-9D5E-7B59E7AF7C3D}"/>
              </a:ext>
            </a:extLst>
          </p:cNvPr>
          <p:cNvSpPr txBox="1"/>
          <p:nvPr/>
        </p:nvSpPr>
        <p:spPr>
          <a:xfrm>
            <a:off x="9607740" y="6003882"/>
            <a:ext cx="2129750" cy="369332"/>
          </a:xfrm>
          <a:prstGeom prst="rect">
            <a:avLst/>
          </a:prstGeom>
          <a:noFill/>
        </p:spPr>
        <p:txBody>
          <a:bodyPr wrap="none" rtlCol="0">
            <a:spAutoFit/>
          </a:bodyPr>
          <a:lstStyle/>
          <a:p>
            <a:r>
              <a:rPr lang="en-GB" b="0" dirty="0">
                <a:latin typeface="Arial" panose="020B0604020202020204" pitchFamily="34" charset="0"/>
                <a:cs typeface="Arial" panose="020B0604020202020204" pitchFamily="34" charset="0"/>
              </a:rPr>
              <a:t>Dijkstra’s algorithm</a:t>
            </a:r>
            <a:endParaRPr lang="en-SE" b="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26050062"/>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F0031F-7070-38C4-FAF2-0C79404734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DCFE9F-5908-DE00-114B-8ECC60FB0581}"/>
              </a:ext>
            </a:extLst>
          </p:cNvPr>
          <p:cNvSpPr>
            <a:spLocks noGrp="1"/>
          </p:cNvSpPr>
          <p:nvPr>
            <p:ph type="title"/>
          </p:nvPr>
        </p:nvSpPr>
        <p:spPr/>
        <p:txBody>
          <a:bodyPr/>
          <a:lstStyle/>
          <a:p>
            <a:r>
              <a:rPr lang="en-GB" dirty="0"/>
              <a:t>L15 MST ANS</a:t>
            </a:r>
            <a:endParaRPr lang="en-SE" dirty="0"/>
          </a:p>
        </p:txBody>
      </p:sp>
      <p:sp>
        <p:nvSpPr>
          <p:cNvPr id="3" name="Content Placeholder 2">
            <a:extLst>
              <a:ext uri="{FF2B5EF4-FFF2-40B4-BE49-F238E27FC236}">
                <a16:creationId xmlns:a16="http://schemas.microsoft.com/office/drawing/2014/main" id="{E5ECFAB8-D603-6807-BD3E-EFDCF2A7E85B}"/>
              </a:ext>
            </a:extLst>
          </p:cNvPr>
          <p:cNvSpPr>
            <a:spLocks noGrp="1"/>
          </p:cNvSpPr>
          <p:nvPr>
            <p:ph idx="1"/>
          </p:nvPr>
        </p:nvSpPr>
        <p:spPr>
          <a:xfrm>
            <a:off x="812800" y="876300"/>
            <a:ext cx="8566812" cy="3352211"/>
          </a:xfrm>
        </p:spPr>
        <p:txBody>
          <a:bodyPr>
            <a:normAutofit fontScale="92500" lnSpcReduction="10000"/>
          </a:bodyPr>
          <a:lstStyle/>
          <a:p>
            <a:r>
              <a:rPr lang="en-GB" dirty="0"/>
              <a:t>(a) Run Prim’s algorithm starting from node S to find the MST. Fill in the table with the order in which each edge is added, and its weight. Break ties in alphabetical or numerical order. Draw the final MST. For an undirected edge, write the nodes in alphabetical order, e.g., (E, F) instead of (F, E).</a:t>
            </a:r>
          </a:p>
          <a:p>
            <a:r>
              <a:rPr lang="en-GB" dirty="0"/>
              <a:t>(b) Run Kruskal’s algorithm to find the MST. </a:t>
            </a:r>
          </a:p>
          <a:p>
            <a:r>
              <a:rPr lang="en-GB" dirty="0"/>
              <a:t>(c) Run Dijkstra’s algorithm starting from node S to find the shortest paths from node S. Draw the shortest path tree.</a:t>
            </a:r>
          </a:p>
        </p:txBody>
      </p:sp>
      <p:graphicFrame>
        <p:nvGraphicFramePr>
          <p:cNvPr id="42" name="Google Shape;1044;p47">
            <a:extLst>
              <a:ext uri="{FF2B5EF4-FFF2-40B4-BE49-F238E27FC236}">
                <a16:creationId xmlns:a16="http://schemas.microsoft.com/office/drawing/2014/main" id="{A49395B8-EB6E-503C-6732-6944BAB33BB8}"/>
              </a:ext>
            </a:extLst>
          </p:cNvPr>
          <p:cNvGraphicFramePr/>
          <p:nvPr/>
        </p:nvGraphicFramePr>
        <p:xfrm>
          <a:off x="2092108" y="4457252"/>
          <a:ext cx="3261582" cy="1381790"/>
        </p:xfrm>
        <a:graphic>
          <a:graphicData uri="http://schemas.openxmlformats.org/drawingml/2006/table">
            <a:tbl>
              <a:tblPr firstRow="1" bandRow="1">
                <a:noFill/>
              </a:tblPr>
              <a:tblGrid>
                <a:gridCol w="817786">
                  <a:extLst>
                    <a:ext uri="{9D8B030D-6E8A-4147-A177-3AD203B41FA5}">
                      <a16:colId xmlns:a16="http://schemas.microsoft.com/office/drawing/2014/main" val="1702640002"/>
                    </a:ext>
                  </a:extLst>
                </a:gridCol>
                <a:gridCol w="1221898">
                  <a:extLst>
                    <a:ext uri="{9D8B030D-6E8A-4147-A177-3AD203B41FA5}">
                      <a16:colId xmlns:a16="http://schemas.microsoft.com/office/drawing/2014/main" val="20002"/>
                    </a:ext>
                  </a:extLst>
                </a:gridCol>
                <a:gridCol w="1221898">
                  <a:extLst>
                    <a:ext uri="{9D8B030D-6E8A-4147-A177-3AD203B41FA5}">
                      <a16:colId xmlns:a16="http://schemas.microsoft.com/office/drawing/2014/main" val="2140890684"/>
                    </a:ext>
                  </a:extLst>
                </a:gridCol>
              </a:tblGrid>
              <a:tr h="370850">
                <a:tc>
                  <a:txBody>
                    <a:bodyPr/>
                    <a:lstStyle/>
                    <a:p>
                      <a:pPr marL="0" marR="0" lvl="0" indent="0" algn="ctr" rtl="0">
                        <a:spcBef>
                          <a:spcPts val="0"/>
                        </a:spcBef>
                        <a:spcAft>
                          <a:spcPts val="0"/>
                        </a:spcAft>
                        <a:buNone/>
                      </a:pPr>
                      <a:r>
                        <a:rPr lang="en-GB" sz="1800" b="1" i="0" u="none" strike="noStrike" cap="none" dirty="0">
                          <a:solidFill>
                            <a:schemeClr val="tx1"/>
                          </a:solidFill>
                          <a:latin typeface="Quattrocento Sans"/>
                          <a:ea typeface="Quattrocento Sans"/>
                          <a:cs typeface="Quattrocento Sans"/>
                          <a:sym typeface="Quattrocento Sans"/>
                        </a:rPr>
                        <a:t>Order</a:t>
                      </a:r>
                      <a:r>
                        <a:rPr lang="en-GB" b="1" dirty="0">
                          <a:latin typeface="Quattrocento Sans"/>
                          <a:ea typeface="Quattrocento Sans"/>
                          <a:cs typeface="Quattrocento Sans"/>
                          <a:sym typeface="Quattrocento Sans"/>
                        </a:rPr>
                        <a:t> </a:t>
                      </a:r>
                      <a:r>
                        <a:rPr lang="en-GB" sz="1800" b="1" i="0" u="none" strike="noStrike" cap="none" dirty="0">
                          <a:solidFill>
                            <a:schemeClr val="tx1"/>
                          </a:solidFill>
                          <a:latin typeface="Quattrocento Sans"/>
                          <a:ea typeface="Quattrocento Sans"/>
                          <a:cs typeface="Quattrocento Sans"/>
                          <a:sym typeface="Quattrocento Sans"/>
                        </a:rPr>
                        <a:t>added</a:t>
                      </a:r>
                      <a:endParaRPr sz="1800" b="1"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chemeClr val="bg1">
                        <a:lumMod val="95000"/>
                      </a:schemeClr>
                    </a:solidFill>
                  </a:tcPr>
                </a:tc>
                <a:tc>
                  <a:txBody>
                    <a:bodyPr/>
                    <a:lstStyle/>
                    <a:p>
                      <a:pPr marL="0" marR="0" lvl="0" indent="0" algn="ctr" rtl="0">
                        <a:spcBef>
                          <a:spcPts val="0"/>
                        </a:spcBef>
                        <a:spcAft>
                          <a:spcPts val="0"/>
                        </a:spcAft>
                        <a:buNone/>
                      </a:pPr>
                      <a:r>
                        <a:rPr lang="en-US" sz="1800" b="1" dirty="0">
                          <a:latin typeface="Quattrocento Sans"/>
                          <a:ea typeface="Quattrocento Sans"/>
                          <a:cs typeface="Quattrocento Sans"/>
                          <a:sym typeface="Quattrocento Sans"/>
                        </a:rPr>
                        <a:t>Edge</a:t>
                      </a:r>
                      <a:endParaRPr b="1"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chemeClr val="bg1">
                        <a:lumMod val="95000"/>
                      </a:schemeClr>
                    </a:solidFill>
                  </a:tcPr>
                </a:tc>
                <a:tc>
                  <a:txBody>
                    <a:bodyPr/>
                    <a:lstStyle/>
                    <a:p>
                      <a:pPr marL="0" marR="0" lvl="0" indent="0" algn="ctr" rtl="0">
                        <a:spcBef>
                          <a:spcPts val="0"/>
                        </a:spcBef>
                        <a:spcAft>
                          <a:spcPts val="0"/>
                        </a:spcAft>
                        <a:buNone/>
                      </a:pPr>
                      <a:r>
                        <a:rPr lang="en-US" sz="1800" b="1" dirty="0">
                          <a:latin typeface="Quattrocento Sans"/>
                          <a:ea typeface="Quattrocento Sans"/>
                          <a:cs typeface="Quattrocento Sans"/>
                          <a:sym typeface="Quattrocento Sans"/>
                        </a:rPr>
                        <a:t>Edge Weight</a:t>
                      </a:r>
                      <a:endParaRPr b="1"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chemeClr val="bg1">
                        <a:lumMod val="95000"/>
                      </a:schemeClr>
                    </a:solidFill>
                  </a:tcPr>
                </a:tc>
                <a:extLst>
                  <a:ext uri="{0D108BD9-81ED-4DB2-BD59-A6C34878D82A}">
                    <a16:rowId xmlns:a16="http://schemas.microsoft.com/office/drawing/2014/main" val="10000"/>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1</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1800" dirty="0">
                          <a:latin typeface="Quattrocento Sans"/>
                          <a:ea typeface="Quattrocento Sans"/>
                          <a:cs typeface="Quattrocento Sans"/>
                          <a:sym typeface="Quattrocento Sans"/>
                        </a:rPr>
                        <a:t>(A, S)</a:t>
                      </a: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800" dirty="0">
                          <a:latin typeface="Quattrocento Sans"/>
                          <a:ea typeface="Quattrocento Sans"/>
                          <a:cs typeface="Quattrocento Sans"/>
                          <a:sym typeface="Quattrocento Sans"/>
                        </a:rPr>
                        <a:t>2</a:t>
                      </a: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2</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1800" dirty="0">
                          <a:latin typeface="Quattrocento Sans"/>
                          <a:ea typeface="Quattrocento Sans"/>
                          <a:cs typeface="Quattrocento Sans"/>
                          <a:sym typeface="Quattrocento Sans"/>
                        </a:rPr>
                        <a:t>(A, B)</a:t>
                      </a: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800" dirty="0">
                          <a:latin typeface="Quattrocento Sans"/>
                          <a:ea typeface="Quattrocento Sans"/>
                          <a:cs typeface="Quattrocento Sans"/>
                          <a:sym typeface="Quattrocento Sans"/>
                        </a:rPr>
                        <a:t>1</a:t>
                      </a: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bl>
          </a:graphicData>
        </a:graphic>
      </p:graphicFrame>
      <p:sp>
        <p:nvSpPr>
          <p:cNvPr id="4" name="Oval 5">
            <a:extLst>
              <a:ext uri="{FF2B5EF4-FFF2-40B4-BE49-F238E27FC236}">
                <a16:creationId xmlns:a16="http://schemas.microsoft.com/office/drawing/2014/main" id="{55DBC266-116F-576A-52C9-2ACEB8242FB1}"/>
              </a:ext>
            </a:extLst>
          </p:cNvPr>
          <p:cNvSpPr>
            <a:spLocks noChangeArrowheads="1"/>
          </p:cNvSpPr>
          <p:nvPr/>
        </p:nvSpPr>
        <p:spPr bwMode="auto">
          <a:xfrm>
            <a:off x="168322" y="4826584"/>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S</a:t>
            </a:r>
            <a:endParaRPr lang="en-SE" sz="2400" dirty="0">
              <a:latin typeface="Arial" panose="020B0604020202020204" pitchFamily="34" charset="0"/>
            </a:endParaRPr>
          </a:p>
        </p:txBody>
      </p:sp>
      <p:sp>
        <p:nvSpPr>
          <p:cNvPr id="6" name="Oval 8">
            <a:extLst>
              <a:ext uri="{FF2B5EF4-FFF2-40B4-BE49-F238E27FC236}">
                <a16:creationId xmlns:a16="http://schemas.microsoft.com/office/drawing/2014/main" id="{6CEDE8CF-F9C6-A6C6-1E2D-A366AF824248}"/>
              </a:ext>
            </a:extLst>
          </p:cNvPr>
          <p:cNvSpPr>
            <a:spLocks noChangeArrowheads="1"/>
          </p:cNvSpPr>
          <p:nvPr/>
        </p:nvSpPr>
        <p:spPr bwMode="auto">
          <a:xfrm>
            <a:off x="1302946" y="4248931"/>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A</a:t>
            </a:r>
            <a:endParaRPr lang="en-SE" sz="2400" dirty="0">
              <a:latin typeface="Arial" panose="020B0604020202020204" pitchFamily="34" charset="0"/>
            </a:endParaRPr>
          </a:p>
        </p:txBody>
      </p:sp>
      <p:sp>
        <p:nvSpPr>
          <p:cNvPr id="8" name="Line 19">
            <a:extLst>
              <a:ext uri="{FF2B5EF4-FFF2-40B4-BE49-F238E27FC236}">
                <a16:creationId xmlns:a16="http://schemas.microsoft.com/office/drawing/2014/main" id="{807CB562-9FA0-670E-082A-9053C7C1BEC2}"/>
              </a:ext>
            </a:extLst>
          </p:cNvPr>
          <p:cNvSpPr>
            <a:spLocks noChangeShapeType="1"/>
          </p:cNvSpPr>
          <p:nvPr/>
        </p:nvSpPr>
        <p:spPr bwMode="auto">
          <a:xfrm flipV="1">
            <a:off x="708158" y="4606004"/>
            <a:ext cx="635730" cy="361283"/>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10" name="Text Box 28">
            <a:extLst>
              <a:ext uri="{FF2B5EF4-FFF2-40B4-BE49-F238E27FC236}">
                <a16:creationId xmlns:a16="http://schemas.microsoft.com/office/drawing/2014/main" id="{CA146BD1-900D-8686-CDBB-6C1D7F2F0249}"/>
              </a:ext>
            </a:extLst>
          </p:cNvPr>
          <p:cNvSpPr txBox="1">
            <a:spLocks noChangeArrowheads="1"/>
          </p:cNvSpPr>
          <p:nvPr/>
        </p:nvSpPr>
        <p:spPr bwMode="auto">
          <a:xfrm>
            <a:off x="801608" y="4457252"/>
            <a:ext cx="5143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dirty="0">
                <a:latin typeface="Arial" panose="020B0604020202020204" pitchFamily="34" charset="0"/>
              </a:rPr>
              <a:t>2</a:t>
            </a:r>
            <a:endParaRPr lang="en-US" altLang="en-SE" sz="1800" dirty="0">
              <a:latin typeface="Arial" panose="020B0604020202020204" pitchFamily="34" charset="0"/>
            </a:endParaRPr>
          </a:p>
        </p:txBody>
      </p:sp>
      <p:sp>
        <p:nvSpPr>
          <p:cNvPr id="11" name="Oval 8">
            <a:extLst>
              <a:ext uri="{FF2B5EF4-FFF2-40B4-BE49-F238E27FC236}">
                <a16:creationId xmlns:a16="http://schemas.microsoft.com/office/drawing/2014/main" id="{8BC010D6-408D-24C7-1302-4A3A4D256941}"/>
              </a:ext>
            </a:extLst>
          </p:cNvPr>
          <p:cNvSpPr>
            <a:spLocks noChangeArrowheads="1"/>
          </p:cNvSpPr>
          <p:nvPr/>
        </p:nvSpPr>
        <p:spPr bwMode="auto">
          <a:xfrm>
            <a:off x="1313337" y="5436389"/>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B</a:t>
            </a:r>
            <a:endParaRPr lang="en-SE" sz="2400" dirty="0">
              <a:latin typeface="Arial" panose="020B0604020202020204" pitchFamily="34" charset="0"/>
            </a:endParaRPr>
          </a:p>
        </p:txBody>
      </p:sp>
      <p:sp>
        <p:nvSpPr>
          <p:cNvPr id="12" name="Line 19">
            <a:extLst>
              <a:ext uri="{FF2B5EF4-FFF2-40B4-BE49-F238E27FC236}">
                <a16:creationId xmlns:a16="http://schemas.microsoft.com/office/drawing/2014/main" id="{40175255-9CB1-3D7A-2068-84D379345FBD}"/>
              </a:ext>
            </a:extLst>
          </p:cNvPr>
          <p:cNvSpPr>
            <a:spLocks noChangeShapeType="1"/>
          </p:cNvSpPr>
          <p:nvPr/>
        </p:nvSpPr>
        <p:spPr bwMode="auto">
          <a:xfrm flipH="1">
            <a:off x="1596024" y="4782331"/>
            <a:ext cx="194" cy="654056"/>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15" name="Text Box 28">
            <a:extLst>
              <a:ext uri="{FF2B5EF4-FFF2-40B4-BE49-F238E27FC236}">
                <a16:creationId xmlns:a16="http://schemas.microsoft.com/office/drawing/2014/main" id="{8785D5BF-C44E-586B-819C-CFE4805D4AD5}"/>
              </a:ext>
            </a:extLst>
          </p:cNvPr>
          <p:cNvSpPr txBox="1">
            <a:spLocks noChangeArrowheads="1"/>
          </p:cNvSpPr>
          <p:nvPr/>
        </p:nvSpPr>
        <p:spPr bwMode="auto">
          <a:xfrm>
            <a:off x="1300933" y="4864064"/>
            <a:ext cx="3998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dirty="0">
                <a:latin typeface="Arial" panose="020B0604020202020204" pitchFamily="34" charset="0"/>
              </a:rPr>
              <a:t>1</a:t>
            </a:r>
            <a:endParaRPr lang="en-US" altLang="en-SE" sz="1800" dirty="0">
              <a:latin typeface="Arial" panose="020B0604020202020204" pitchFamily="34" charset="0"/>
            </a:endParaRPr>
          </a:p>
        </p:txBody>
      </p:sp>
      <p:sp>
        <p:nvSpPr>
          <p:cNvPr id="35" name="Line 19">
            <a:extLst>
              <a:ext uri="{FF2B5EF4-FFF2-40B4-BE49-F238E27FC236}">
                <a16:creationId xmlns:a16="http://schemas.microsoft.com/office/drawing/2014/main" id="{0B1918A2-4127-2EBA-6510-B8E0A3EAE34B}"/>
              </a:ext>
            </a:extLst>
          </p:cNvPr>
          <p:cNvSpPr>
            <a:spLocks noChangeShapeType="1"/>
          </p:cNvSpPr>
          <p:nvPr/>
        </p:nvSpPr>
        <p:spPr bwMode="auto">
          <a:xfrm>
            <a:off x="618896" y="5270876"/>
            <a:ext cx="709406" cy="409338"/>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36" name="Text Box 28">
            <a:extLst>
              <a:ext uri="{FF2B5EF4-FFF2-40B4-BE49-F238E27FC236}">
                <a16:creationId xmlns:a16="http://schemas.microsoft.com/office/drawing/2014/main" id="{98B2AAA7-124A-284F-79BE-8411359C4D63}"/>
              </a:ext>
            </a:extLst>
          </p:cNvPr>
          <p:cNvSpPr txBox="1">
            <a:spLocks noChangeArrowheads="1"/>
          </p:cNvSpPr>
          <p:nvPr/>
        </p:nvSpPr>
        <p:spPr bwMode="auto">
          <a:xfrm>
            <a:off x="837395" y="5133692"/>
            <a:ext cx="5143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4</a:t>
            </a:r>
          </a:p>
        </p:txBody>
      </p:sp>
      <p:graphicFrame>
        <p:nvGraphicFramePr>
          <p:cNvPr id="37" name="Google Shape;1044;p47">
            <a:extLst>
              <a:ext uri="{FF2B5EF4-FFF2-40B4-BE49-F238E27FC236}">
                <a16:creationId xmlns:a16="http://schemas.microsoft.com/office/drawing/2014/main" id="{B84814D5-967B-93C8-6D70-1F5FEDBECD81}"/>
              </a:ext>
            </a:extLst>
          </p:cNvPr>
          <p:cNvGraphicFramePr/>
          <p:nvPr/>
        </p:nvGraphicFramePr>
        <p:xfrm>
          <a:off x="5547594" y="4457252"/>
          <a:ext cx="3261582" cy="1381790"/>
        </p:xfrm>
        <a:graphic>
          <a:graphicData uri="http://schemas.openxmlformats.org/drawingml/2006/table">
            <a:tbl>
              <a:tblPr firstRow="1" bandRow="1">
                <a:noFill/>
              </a:tblPr>
              <a:tblGrid>
                <a:gridCol w="817786">
                  <a:extLst>
                    <a:ext uri="{9D8B030D-6E8A-4147-A177-3AD203B41FA5}">
                      <a16:colId xmlns:a16="http://schemas.microsoft.com/office/drawing/2014/main" val="1702640002"/>
                    </a:ext>
                  </a:extLst>
                </a:gridCol>
                <a:gridCol w="1221898">
                  <a:extLst>
                    <a:ext uri="{9D8B030D-6E8A-4147-A177-3AD203B41FA5}">
                      <a16:colId xmlns:a16="http://schemas.microsoft.com/office/drawing/2014/main" val="20002"/>
                    </a:ext>
                  </a:extLst>
                </a:gridCol>
                <a:gridCol w="1221898">
                  <a:extLst>
                    <a:ext uri="{9D8B030D-6E8A-4147-A177-3AD203B41FA5}">
                      <a16:colId xmlns:a16="http://schemas.microsoft.com/office/drawing/2014/main" val="2140890684"/>
                    </a:ext>
                  </a:extLst>
                </a:gridCol>
              </a:tblGrid>
              <a:tr h="370850">
                <a:tc>
                  <a:txBody>
                    <a:bodyPr/>
                    <a:lstStyle/>
                    <a:p>
                      <a:pPr marL="0" marR="0" lvl="0" indent="0" algn="ctr" rtl="0">
                        <a:spcBef>
                          <a:spcPts val="0"/>
                        </a:spcBef>
                        <a:spcAft>
                          <a:spcPts val="0"/>
                        </a:spcAft>
                        <a:buNone/>
                      </a:pPr>
                      <a:r>
                        <a:rPr lang="en-GB" sz="1800" b="1" i="0" u="none" strike="noStrike" cap="none" dirty="0">
                          <a:solidFill>
                            <a:schemeClr val="tx1"/>
                          </a:solidFill>
                          <a:latin typeface="Quattrocento Sans"/>
                          <a:ea typeface="Quattrocento Sans"/>
                          <a:cs typeface="Quattrocento Sans"/>
                          <a:sym typeface="Quattrocento Sans"/>
                        </a:rPr>
                        <a:t>Order</a:t>
                      </a:r>
                      <a:r>
                        <a:rPr lang="en-GB" b="1" dirty="0">
                          <a:latin typeface="Quattrocento Sans"/>
                          <a:ea typeface="Quattrocento Sans"/>
                          <a:cs typeface="Quattrocento Sans"/>
                          <a:sym typeface="Quattrocento Sans"/>
                        </a:rPr>
                        <a:t> </a:t>
                      </a:r>
                      <a:r>
                        <a:rPr lang="en-GB" sz="1800" b="1" i="0" u="none" strike="noStrike" cap="none" dirty="0">
                          <a:solidFill>
                            <a:schemeClr val="tx1"/>
                          </a:solidFill>
                          <a:latin typeface="Quattrocento Sans"/>
                          <a:ea typeface="Quattrocento Sans"/>
                          <a:cs typeface="Quattrocento Sans"/>
                          <a:sym typeface="Quattrocento Sans"/>
                        </a:rPr>
                        <a:t>added</a:t>
                      </a:r>
                      <a:endParaRPr sz="1800" b="1"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chemeClr val="bg1">
                        <a:lumMod val="95000"/>
                      </a:schemeClr>
                    </a:solidFill>
                  </a:tcPr>
                </a:tc>
                <a:tc>
                  <a:txBody>
                    <a:bodyPr/>
                    <a:lstStyle/>
                    <a:p>
                      <a:pPr marL="0" marR="0" lvl="0" indent="0" algn="ctr" rtl="0">
                        <a:spcBef>
                          <a:spcPts val="0"/>
                        </a:spcBef>
                        <a:spcAft>
                          <a:spcPts val="0"/>
                        </a:spcAft>
                        <a:buNone/>
                      </a:pPr>
                      <a:r>
                        <a:rPr lang="en-US" sz="1800" b="1" dirty="0">
                          <a:latin typeface="Quattrocento Sans"/>
                          <a:ea typeface="Quattrocento Sans"/>
                          <a:cs typeface="Quattrocento Sans"/>
                          <a:sym typeface="Quattrocento Sans"/>
                        </a:rPr>
                        <a:t>Edge</a:t>
                      </a:r>
                      <a:endParaRPr b="1"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chemeClr val="bg1">
                        <a:lumMod val="95000"/>
                      </a:schemeClr>
                    </a:solidFill>
                  </a:tcPr>
                </a:tc>
                <a:tc>
                  <a:txBody>
                    <a:bodyPr/>
                    <a:lstStyle/>
                    <a:p>
                      <a:pPr marL="0" marR="0" lvl="0" indent="0" algn="ctr" rtl="0">
                        <a:spcBef>
                          <a:spcPts val="0"/>
                        </a:spcBef>
                        <a:spcAft>
                          <a:spcPts val="0"/>
                        </a:spcAft>
                        <a:buNone/>
                      </a:pPr>
                      <a:r>
                        <a:rPr lang="en-US" sz="1800" b="1" dirty="0">
                          <a:latin typeface="Quattrocento Sans"/>
                          <a:ea typeface="Quattrocento Sans"/>
                          <a:cs typeface="Quattrocento Sans"/>
                          <a:sym typeface="Quattrocento Sans"/>
                        </a:rPr>
                        <a:t>Edge Weight</a:t>
                      </a:r>
                      <a:endParaRPr b="1"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chemeClr val="bg1">
                        <a:lumMod val="95000"/>
                      </a:schemeClr>
                    </a:solidFill>
                  </a:tcPr>
                </a:tc>
                <a:extLst>
                  <a:ext uri="{0D108BD9-81ED-4DB2-BD59-A6C34878D82A}">
                    <a16:rowId xmlns:a16="http://schemas.microsoft.com/office/drawing/2014/main" val="10000"/>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1</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1800" dirty="0">
                          <a:latin typeface="Quattrocento Sans"/>
                          <a:ea typeface="Quattrocento Sans"/>
                          <a:cs typeface="Quattrocento Sans"/>
                          <a:sym typeface="Quattrocento Sans"/>
                        </a:rPr>
                        <a:t>(A, B)</a:t>
                      </a: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800" dirty="0">
                          <a:latin typeface="Quattrocento Sans"/>
                          <a:ea typeface="Quattrocento Sans"/>
                          <a:cs typeface="Quattrocento Sans"/>
                          <a:sym typeface="Quattrocento Sans"/>
                        </a:rPr>
                        <a:t>1</a:t>
                      </a: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2</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1800" dirty="0">
                          <a:latin typeface="Quattrocento Sans"/>
                          <a:ea typeface="Quattrocento Sans"/>
                          <a:cs typeface="Quattrocento Sans"/>
                          <a:sym typeface="Quattrocento Sans"/>
                        </a:rPr>
                        <a:t>(A, S)</a:t>
                      </a: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800" dirty="0">
                          <a:latin typeface="Quattrocento Sans"/>
                          <a:ea typeface="Quattrocento Sans"/>
                          <a:cs typeface="Quattrocento Sans"/>
                          <a:sym typeface="Quattrocento Sans"/>
                        </a:rPr>
                        <a:t>2</a:t>
                      </a: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bl>
          </a:graphicData>
        </a:graphic>
      </p:graphicFrame>
      <p:sp>
        <p:nvSpPr>
          <p:cNvPr id="38" name="TextBox 37">
            <a:extLst>
              <a:ext uri="{FF2B5EF4-FFF2-40B4-BE49-F238E27FC236}">
                <a16:creationId xmlns:a16="http://schemas.microsoft.com/office/drawing/2014/main" id="{1F298EAD-5D4C-B213-C03D-676C6EB3A858}"/>
              </a:ext>
            </a:extLst>
          </p:cNvPr>
          <p:cNvSpPr txBox="1"/>
          <p:nvPr/>
        </p:nvSpPr>
        <p:spPr>
          <a:xfrm>
            <a:off x="2824501" y="6003882"/>
            <a:ext cx="1834798" cy="369332"/>
          </a:xfrm>
          <a:prstGeom prst="rect">
            <a:avLst/>
          </a:prstGeom>
          <a:noFill/>
        </p:spPr>
        <p:txBody>
          <a:bodyPr wrap="none" rtlCol="0">
            <a:spAutoFit/>
          </a:bodyPr>
          <a:lstStyle/>
          <a:p>
            <a:r>
              <a:rPr lang="en-GB" b="0" dirty="0">
                <a:latin typeface="Arial" panose="020B0604020202020204" pitchFamily="34" charset="0"/>
                <a:cs typeface="Arial" panose="020B0604020202020204" pitchFamily="34" charset="0"/>
              </a:rPr>
              <a:t>Prim’s algorithm</a:t>
            </a:r>
            <a:endParaRPr lang="en-SE" b="0" dirty="0">
              <a:latin typeface="Arial" panose="020B0604020202020204" pitchFamily="34" charset="0"/>
              <a:cs typeface="Arial" panose="020B0604020202020204" pitchFamily="34" charset="0"/>
            </a:endParaRPr>
          </a:p>
        </p:txBody>
      </p:sp>
      <p:sp>
        <p:nvSpPr>
          <p:cNvPr id="39" name="TextBox 38">
            <a:extLst>
              <a:ext uri="{FF2B5EF4-FFF2-40B4-BE49-F238E27FC236}">
                <a16:creationId xmlns:a16="http://schemas.microsoft.com/office/drawing/2014/main" id="{934B939C-8B9F-F8A0-E8C6-D05E515880A4}"/>
              </a:ext>
            </a:extLst>
          </p:cNvPr>
          <p:cNvSpPr txBox="1"/>
          <p:nvPr/>
        </p:nvSpPr>
        <p:spPr>
          <a:xfrm>
            <a:off x="6455900" y="5979438"/>
            <a:ext cx="2129750" cy="369332"/>
          </a:xfrm>
          <a:prstGeom prst="rect">
            <a:avLst/>
          </a:prstGeom>
          <a:noFill/>
        </p:spPr>
        <p:txBody>
          <a:bodyPr wrap="none" rtlCol="0">
            <a:spAutoFit/>
          </a:bodyPr>
          <a:lstStyle/>
          <a:p>
            <a:r>
              <a:rPr lang="en-GB" b="0" dirty="0">
                <a:latin typeface="Arial" panose="020B0604020202020204" pitchFamily="34" charset="0"/>
                <a:cs typeface="Arial" panose="020B0604020202020204" pitchFamily="34" charset="0"/>
              </a:rPr>
              <a:t>Kruskal’s algorithm</a:t>
            </a:r>
            <a:endParaRPr lang="en-SE" b="0" dirty="0">
              <a:latin typeface="Arial" panose="020B0604020202020204" pitchFamily="34" charset="0"/>
              <a:cs typeface="Arial" panose="020B0604020202020204" pitchFamily="34" charset="0"/>
            </a:endParaRPr>
          </a:p>
        </p:txBody>
      </p:sp>
      <p:cxnSp>
        <p:nvCxnSpPr>
          <p:cNvPr id="40" name="Google Shape;1473;p56">
            <a:extLst>
              <a:ext uri="{FF2B5EF4-FFF2-40B4-BE49-F238E27FC236}">
                <a16:creationId xmlns:a16="http://schemas.microsoft.com/office/drawing/2014/main" id="{79582B18-EB5C-06D4-BE55-C0F054325898}"/>
              </a:ext>
            </a:extLst>
          </p:cNvPr>
          <p:cNvCxnSpPr>
            <a:cxnSpLocks/>
            <a:stCxn id="8" idx="1"/>
          </p:cNvCxnSpPr>
          <p:nvPr/>
        </p:nvCxnSpPr>
        <p:spPr>
          <a:xfrm flipH="1">
            <a:off x="701722" y="4606004"/>
            <a:ext cx="642166" cy="390762"/>
          </a:xfrm>
          <a:prstGeom prst="straightConnector1">
            <a:avLst/>
          </a:prstGeom>
          <a:noFill/>
          <a:ln w="76200" cap="flat" cmpd="sng">
            <a:solidFill>
              <a:srgbClr val="A48DD3"/>
            </a:solidFill>
            <a:prstDash val="solid"/>
            <a:round/>
            <a:headEnd type="none" w="med" len="med"/>
            <a:tailEnd type="none" w="med" len="med"/>
          </a:ln>
        </p:spPr>
      </p:cxnSp>
      <p:cxnSp>
        <p:nvCxnSpPr>
          <p:cNvPr id="43" name="Google Shape;1473;p56">
            <a:extLst>
              <a:ext uri="{FF2B5EF4-FFF2-40B4-BE49-F238E27FC236}">
                <a16:creationId xmlns:a16="http://schemas.microsoft.com/office/drawing/2014/main" id="{DDAB67C6-F24C-B41D-0FB9-7B702277D928}"/>
              </a:ext>
            </a:extLst>
          </p:cNvPr>
          <p:cNvCxnSpPr>
            <a:cxnSpLocks/>
          </p:cNvCxnSpPr>
          <p:nvPr/>
        </p:nvCxnSpPr>
        <p:spPr>
          <a:xfrm flipH="1" flipV="1">
            <a:off x="1588597" y="4801385"/>
            <a:ext cx="6538" cy="614584"/>
          </a:xfrm>
          <a:prstGeom prst="straightConnector1">
            <a:avLst/>
          </a:prstGeom>
          <a:noFill/>
          <a:ln w="76200" cap="flat" cmpd="sng">
            <a:solidFill>
              <a:srgbClr val="A48DD3"/>
            </a:solidFill>
            <a:prstDash val="solid"/>
            <a:round/>
            <a:headEnd type="none" w="med" len="med"/>
            <a:tailEnd type="none" w="med" len="med"/>
          </a:ln>
        </p:spPr>
      </p:cxnSp>
      <p:graphicFrame>
        <p:nvGraphicFramePr>
          <p:cNvPr id="45" name="Google Shape;973;p41">
            <a:extLst>
              <a:ext uri="{FF2B5EF4-FFF2-40B4-BE49-F238E27FC236}">
                <a16:creationId xmlns:a16="http://schemas.microsoft.com/office/drawing/2014/main" id="{3A985FF3-DA6C-94CA-C4E9-AB7BCFCF36EB}"/>
              </a:ext>
            </a:extLst>
          </p:cNvPr>
          <p:cNvGraphicFramePr/>
          <p:nvPr/>
        </p:nvGraphicFramePr>
        <p:xfrm>
          <a:off x="9003080" y="4457252"/>
          <a:ext cx="3092700" cy="1539180"/>
        </p:xfrm>
        <a:graphic>
          <a:graphicData uri="http://schemas.openxmlformats.org/drawingml/2006/table">
            <a:tbl>
              <a:tblPr firstRow="1" bandRow="1">
                <a:noFill/>
              </a:tblPr>
              <a:tblGrid>
                <a:gridCol w="1030900">
                  <a:extLst>
                    <a:ext uri="{9D8B030D-6E8A-4147-A177-3AD203B41FA5}">
                      <a16:colId xmlns:a16="http://schemas.microsoft.com/office/drawing/2014/main" val="20000"/>
                    </a:ext>
                  </a:extLst>
                </a:gridCol>
                <a:gridCol w="1030900">
                  <a:extLst>
                    <a:ext uri="{9D8B030D-6E8A-4147-A177-3AD203B41FA5}">
                      <a16:colId xmlns:a16="http://schemas.microsoft.com/office/drawing/2014/main" val="20002"/>
                    </a:ext>
                  </a:extLst>
                </a:gridCol>
                <a:gridCol w="1030900">
                  <a:extLst>
                    <a:ext uri="{9D8B030D-6E8A-4147-A177-3AD203B41FA5}">
                      <a16:colId xmlns:a16="http://schemas.microsoft.com/office/drawing/2014/main" val="20003"/>
                    </a:ext>
                  </a:extLst>
                </a:gridCol>
              </a:tblGrid>
              <a:tr h="40640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Clr>
                          <a:schemeClr val="dk1"/>
                        </a:buClr>
                        <a:buFont typeface="Arial"/>
                        <a:buNone/>
                      </a:pPr>
                      <a:r>
                        <a:rPr lang="en-US" sz="1900" b="1" dirty="0">
                          <a:solidFill>
                            <a:schemeClr val="tx1"/>
                          </a:solidFill>
                          <a:latin typeface="Quattrocento Sans"/>
                          <a:ea typeface="Quattrocento Sans"/>
                          <a:cs typeface="Quattrocento Sans"/>
                          <a:sym typeface="Quattrocento Sans"/>
                        </a:rPr>
                        <a:t>Node</a:t>
                      </a:r>
                      <a:endParaRPr b="1"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lnTlToBr w="12700" cmpd="sng">
                      <a:noFill/>
                      <a:prstDash val="solid"/>
                    </a:lnTlToBr>
                    <a:lnBlToTr w="12700" cmpd="sng">
                      <a:noFill/>
                      <a:prstDash val="solid"/>
                    </a:lnBlToTr>
                    <a:solidFill>
                      <a:schemeClr val="bg1">
                        <a:lumMod val="95000"/>
                      </a:scheme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900" b="1" dirty="0">
                          <a:solidFill>
                            <a:schemeClr val="tx1"/>
                          </a:solidFill>
                          <a:latin typeface="Quattrocento Sans"/>
                          <a:ea typeface="Quattrocento Sans"/>
                          <a:cs typeface="Quattrocento Sans"/>
                          <a:sym typeface="Quattrocento Sans"/>
                        </a:rPr>
                        <a:t>SD</a:t>
                      </a:r>
                      <a:endParaRPr sz="1900" b="1" dirty="0">
                        <a:solidFill>
                          <a:schemeClr val="tx1"/>
                        </a:solidFill>
                        <a:latin typeface="Quattrocento Sans"/>
                        <a:ea typeface="Quattrocento Sans"/>
                        <a:cs typeface="Quattrocento Sans"/>
                        <a:sym typeface="Quattrocento Sans"/>
                      </a:endParaRPr>
                    </a:p>
                  </a:txBody>
                  <a:tcPr marL="60950" marR="60950" marT="60950" marB="60950" anchor="ct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w="12700" cmpd="sng">
                      <a:noFill/>
                      <a:prstDash val="solid"/>
                    </a:lnTlToBr>
                    <a:lnBlToTr w="12700" cmpd="sng">
                      <a:noFill/>
                      <a:prstDash val="solid"/>
                    </a:lnBlToTr>
                    <a:solidFill>
                      <a:schemeClr val="bg1">
                        <a:lumMod val="95000"/>
                      </a:scheme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900" b="1" dirty="0">
                          <a:solidFill>
                            <a:schemeClr val="tx1"/>
                          </a:solidFill>
                          <a:latin typeface="Quattrocento Sans"/>
                          <a:ea typeface="Quattrocento Sans"/>
                          <a:cs typeface="Quattrocento Sans"/>
                          <a:sym typeface="Quattrocento Sans"/>
                        </a:rPr>
                        <a:t>PN</a:t>
                      </a:r>
                      <a:endParaRPr sz="1900" b="1"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0"/>
                  </a:ext>
                </a:extLst>
              </a:tr>
              <a:tr h="3657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600" dirty="0">
                          <a:latin typeface="Quattrocento Sans"/>
                          <a:ea typeface="Quattrocento Sans"/>
                          <a:cs typeface="Quattrocento Sans"/>
                          <a:sym typeface="Quattrocento Sans"/>
                        </a:rPr>
                        <a:t>S</a:t>
                      </a:r>
                      <a:endParaRPr dirty="0">
                        <a:latin typeface="Quattrocento Sans"/>
                        <a:ea typeface="Quattrocento Sans"/>
                        <a:cs typeface="Quattrocento Sans"/>
                        <a:sym typeface="Quattrocento Sans"/>
                      </a:endParaRPr>
                    </a:p>
                  </a:txBody>
                  <a:tcPr marL="60950" marR="60950" marT="60950" marB="609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0</a:t>
                      </a:r>
                      <a:endParaRPr>
                        <a:latin typeface="Quattrocento Sans"/>
                        <a:ea typeface="Quattrocento Sans"/>
                        <a:cs typeface="Quattrocento Sans"/>
                        <a:sym typeface="Quattrocento Sans"/>
                      </a:endParaRPr>
                    </a:p>
                  </a:txBody>
                  <a:tcPr marL="60950" marR="60950" marT="60950" marB="60950" anchor="ct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a:t>
                      </a:r>
                      <a:endParaRPr>
                        <a:latin typeface="Quattrocento Sans"/>
                        <a:ea typeface="Quattrocento Sans"/>
                        <a:cs typeface="Quattrocento Sans"/>
                        <a:sym typeface="Quattrocento Sans"/>
                      </a:endParaRPr>
                    </a:p>
                  </a:txBody>
                  <a:tcPr marL="60950" marR="60950" marT="60950" marB="609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657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600" dirty="0">
                          <a:latin typeface="Quattrocento Sans"/>
                          <a:ea typeface="Quattrocento Sans"/>
                          <a:cs typeface="Quattrocento Sans"/>
                          <a:sym typeface="Quattrocento Sans"/>
                        </a:rPr>
                        <a:t>A</a:t>
                      </a:r>
                      <a:endParaRPr dirty="0">
                        <a:latin typeface="Quattrocento Sans"/>
                        <a:ea typeface="Quattrocento Sans"/>
                        <a:cs typeface="Quattrocento Sans"/>
                        <a:sym typeface="Quattrocento Sans"/>
                      </a:endParaRPr>
                    </a:p>
                  </a:txBody>
                  <a:tcPr marL="60950" marR="60950" marT="60950" marB="609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2</a:t>
                      </a:r>
                      <a:endParaRPr sz="1600" i="0" u="none" strike="noStrike" cap="none">
                        <a:solidFill>
                          <a:schemeClr val="dk1"/>
                        </a:solidFill>
                        <a:latin typeface="Quattrocento Sans"/>
                        <a:ea typeface="Quattrocento Sans"/>
                        <a:cs typeface="Quattrocento Sans"/>
                        <a:sym typeface="Quattrocento Sans"/>
                      </a:endParaRPr>
                    </a:p>
                  </a:txBody>
                  <a:tcPr marL="91450" marR="91450" marT="45725" marB="45725" anchor="ct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600" dirty="0">
                          <a:solidFill>
                            <a:schemeClr val="dk1"/>
                          </a:solidFill>
                          <a:latin typeface="Quattrocento Sans"/>
                          <a:ea typeface="Quattrocento Sans"/>
                          <a:cs typeface="Quattrocento Sans"/>
                          <a:sym typeface="Quattrocento Sans"/>
                        </a:rPr>
                        <a:t>S</a:t>
                      </a:r>
                      <a:endParaRPr dirty="0">
                        <a:latin typeface="Quattrocento Sans"/>
                        <a:ea typeface="Quattrocento Sans"/>
                        <a:cs typeface="Quattrocento Sans"/>
                        <a:sym typeface="Quattrocento Sans"/>
                      </a:endParaRPr>
                    </a:p>
                  </a:txBody>
                  <a:tcPr marL="60950" marR="60950" marT="60950" marB="609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GB" dirty="0">
                          <a:latin typeface="Quattrocento Sans"/>
                          <a:ea typeface="Quattrocento Sans"/>
                          <a:cs typeface="Quattrocento Sans"/>
                          <a:sym typeface="Quattrocento Sans"/>
                        </a:rPr>
                        <a:t>B</a:t>
                      </a:r>
                      <a:endParaRPr dirty="0">
                        <a:latin typeface="Quattrocento Sans"/>
                        <a:ea typeface="Quattrocento Sans"/>
                        <a:cs typeface="Quattrocento Sans"/>
                        <a:sym typeface="Quattrocento Sans"/>
                      </a:endParaRPr>
                    </a:p>
                  </a:txBody>
                  <a:tcPr marL="60950" marR="60950" marT="60950" marB="60950"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lnTlToBr w="12700" cmpd="sng">
                      <a:noFill/>
                      <a:prstDash val="solid"/>
                    </a:lnTlToBr>
                    <a:lnBlToTr w="12700" cmpd="sng">
                      <a:noFill/>
                      <a:prstDash val="solid"/>
                    </a:lnBlToTr>
                    <a:no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GB" sz="1600" i="0" u="none" strike="sngStrike" cap="none" dirty="0">
                          <a:solidFill>
                            <a:schemeClr val="dk1"/>
                          </a:solidFill>
                          <a:latin typeface="Quattrocento Sans"/>
                          <a:ea typeface="Quattrocento Sans"/>
                          <a:cs typeface="Quattrocento Sans"/>
                          <a:sym typeface="Quattrocento Sans"/>
                        </a:rPr>
                        <a:t>4</a:t>
                      </a:r>
                      <a:r>
                        <a:rPr lang="en-GB" sz="1600" i="0" u="none" strike="noStrike" cap="none" dirty="0">
                          <a:solidFill>
                            <a:schemeClr val="dk1"/>
                          </a:solidFill>
                          <a:latin typeface="Quattrocento Sans"/>
                          <a:ea typeface="Quattrocento Sans"/>
                          <a:cs typeface="Quattrocento Sans"/>
                          <a:sym typeface="Quattrocento Sans"/>
                        </a:rPr>
                        <a:t> 3</a:t>
                      </a:r>
                      <a:endParaRPr sz="1600" i="0" u="none" strike="noStrike" cap="none" dirty="0">
                        <a:solidFill>
                          <a:schemeClr val="dk1"/>
                        </a:solidFill>
                        <a:latin typeface="Quattrocento Sans"/>
                        <a:ea typeface="Quattrocento Sans"/>
                        <a:cs typeface="Quattrocento Sans"/>
                        <a:sym typeface="Quattrocento Sans"/>
                      </a:endParaRPr>
                    </a:p>
                  </a:txBody>
                  <a:tcPr marL="91450" marR="91450" marT="45725" marB="45725" anchor="ctr">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w="12700" cmpd="sng">
                      <a:noFill/>
                      <a:prstDash val="solid"/>
                    </a:lnTlToBr>
                    <a:lnBlToTr w="12700" cmpd="sng">
                      <a:noFill/>
                      <a:prstDash val="solid"/>
                    </a:lnBlToTr>
                    <a:noFill/>
                  </a:tcPr>
                </a:tc>
                <a:tc>
                  <a:txBody>
                    <a:bodyPr/>
                    <a:lstStyle/>
                    <a:p>
                      <a:pPr marL="0" marR="0" lvl="0" indent="0" algn="ctr" rtl="0">
                        <a:spcBef>
                          <a:spcPts val="0"/>
                        </a:spcBef>
                        <a:spcAft>
                          <a:spcPts val="0"/>
                        </a:spcAft>
                        <a:buNone/>
                      </a:pPr>
                      <a:r>
                        <a:rPr lang="en-GB" strike="sngStrike" dirty="0">
                          <a:latin typeface="Quattrocento Sans"/>
                          <a:ea typeface="Quattrocento Sans"/>
                          <a:cs typeface="Quattrocento Sans"/>
                          <a:sym typeface="Quattrocento Sans"/>
                        </a:rPr>
                        <a:t>S</a:t>
                      </a:r>
                      <a:r>
                        <a:rPr lang="en-GB" dirty="0">
                          <a:latin typeface="Quattrocento Sans"/>
                          <a:ea typeface="Quattrocento Sans"/>
                          <a:cs typeface="Quattrocento Sans"/>
                          <a:sym typeface="Quattrocento Sans"/>
                        </a:rPr>
                        <a:t> A</a:t>
                      </a:r>
                      <a:endParaRPr dirty="0">
                        <a:latin typeface="Quattrocento Sans"/>
                        <a:ea typeface="Quattrocento Sans"/>
                        <a:cs typeface="Quattrocento Sans"/>
                        <a:sym typeface="Quattrocento Sans"/>
                      </a:endParaRPr>
                    </a:p>
                  </a:txBody>
                  <a:tcPr marL="60950" marR="60950" marT="60950" marB="60950" anchor="ct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lnTlToBr w="12700" cmpd="sng">
                      <a:noFill/>
                      <a:prstDash val="solid"/>
                    </a:lnTlToBr>
                    <a:lnBlToTr w="12700" cmpd="sng">
                      <a:noFill/>
                      <a:prstDash val="solid"/>
                    </a:lnBlToTr>
                    <a:noFill/>
                  </a:tcPr>
                </a:tc>
                <a:extLst>
                  <a:ext uri="{0D108BD9-81ED-4DB2-BD59-A6C34878D82A}">
                    <a16:rowId xmlns:a16="http://schemas.microsoft.com/office/drawing/2014/main" val="213867314"/>
                  </a:ext>
                </a:extLst>
              </a:tr>
            </a:tbl>
          </a:graphicData>
        </a:graphic>
      </p:graphicFrame>
      <p:sp>
        <p:nvSpPr>
          <p:cNvPr id="46" name="TextBox 45">
            <a:extLst>
              <a:ext uri="{FF2B5EF4-FFF2-40B4-BE49-F238E27FC236}">
                <a16:creationId xmlns:a16="http://schemas.microsoft.com/office/drawing/2014/main" id="{C703C846-F487-4C9A-E175-2ECE62C13684}"/>
              </a:ext>
            </a:extLst>
          </p:cNvPr>
          <p:cNvSpPr txBox="1"/>
          <p:nvPr/>
        </p:nvSpPr>
        <p:spPr>
          <a:xfrm>
            <a:off x="9607740" y="6003882"/>
            <a:ext cx="2129750" cy="369332"/>
          </a:xfrm>
          <a:prstGeom prst="rect">
            <a:avLst/>
          </a:prstGeom>
          <a:noFill/>
        </p:spPr>
        <p:txBody>
          <a:bodyPr wrap="none" rtlCol="0">
            <a:spAutoFit/>
          </a:bodyPr>
          <a:lstStyle/>
          <a:p>
            <a:r>
              <a:rPr lang="en-GB" b="0" dirty="0">
                <a:latin typeface="Arial" panose="020B0604020202020204" pitchFamily="34" charset="0"/>
                <a:cs typeface="Arial" panose="020B0604020202020204" pitchFamily="34" charset="0"/>
              </a:rPr>
              <a:t>Dijkstra’s algorithm</a:t>
            </a:r>
            <a:endParaRPr lang="en-SE" b="0" dirty="0">
              <a:latin typeface="Arial" panose="020B0604020202020204" pitchFamily="34" charset="0"/>
              <a:cs typeface="Arial" panose="020B0604020202020204" pitchFamily="34" charset="0"/>
            </a:endParaRPr>
          </a:p>
        </p:txBody>
      </p:sp>
      <p:sp>
        <p:nvSpPr>
          <p:cNvPr id="49" name="TextBox 48">
            <a:extLst>
              <a:ext uri="{FF2B5EF4-FFF2-40B4-BE49-F238E27FC236}">
                <a16:creationId xmlns:a16="http://schemas.microsoft.com/office/drawing/2014/main" id="{3A9C785C-283D-4CBB-B368-7F205E34BBBC}"/>
              </a:ext>
            </a:extLst>
          </p:cNvPr>
          <p:cNvSpPr txBox="1"/>
          <p:nvPr/>
        </p:nvSpPr>
        <p:spPr>
          <a:xfrm>
            <a:off x="828855" y="6038377"/>
            <a:ext cx="671979" cy="369332"/>
          </a:xfrm>
          <a:prstGeom prst="rect">
            <a:avLst/>
          </a:prstGeom>
          <a:noFill/>
        </p:spPr>
        <p:txBody>
          <a:bodyPr wrap="none" rtlCol="0">
            <a:spAutoFit/>
          </a:bodyPr>
          <a:lstStyle/>
          <a:p>
            <a:r>
              <a:rPr lang="en-GB" b="0" dirty="0">
                <a:latin typeface="Arial" panose="020B0604020202020204" pitchFamily="34" charset="0"/>
                <a:cs typeface="Arial" panose="020B0604020202020204" pitchFamily="34" charset="0"/>
              </a:rPr>
              <a:t>MST</a:t>
            </a:r>
            <a:endParaRPr lang="en-SE" b="0" dirty="0">
              <a:latin typeface="Arial" panose="020B0604020202020204" pitchFamily="34" charset="0"/>
              <a:cs typeface="Arial" panose="020B0604020202020204" pitchFamily="34" charset="0"/>
            </a:endParaRPr>
          </a:p>
        </p:txBody>
      </p:sp>
      <p:sp>
        <p:nvSpPr>
          <p:cNvPr id="50" name="Oval 5">
            <a:extLst>
              <a:ext uri="{FF2B5EF4-FFF2-40B4-BE49-F238E27FC236}">
                <a16:creationId xmlns:a16="http://schemas.microsoft.com/office/drawing/2014/main" id="{30F49DC6-BAAD-A8B5-0D0E-3D2A797E9C83}"/>
              </a:ext>
            </a:extLst>
          </p:cNvPr>
          <p:cNvSpPr>
            <a:spLocks noChangeArrowheads="1"/>
          </p:cNvSpPr>
          <p:nvPr/>
        </p:nvSpPr>
        <p:spPr bwMode="auto">
          <a:xfrm>
            <a:off x="9610872" y="2711701"/>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S</a:t>
            </a:r>
            <a:endParaRPr lang="en-SE" sz="2400" dirty="0">
              <a:latin typeface="Arial" panose="020B0604020202020204" pitchFamily="34" charset="0"/>
            </a:endParaRPr>
          </a:p>
        </p:txBody>
      </p:sp>
      <p:sp>
        <p:nvSpPr>
          <p:cNvPr id="51" name="Oval 8">
            <a:extLst>
              <a:ext uri="{FF2B5EF4-FFF2-40B4-BE49-F238E27FC236}">
                <a16:creationId xmlns:a16="http://schemas.microsoft.com/office/drawing/2014/main" id="{3B88E1E7-7E19-C605-E58A-5F412A2D9C73}"/>
              </a:ext>
            </a:extLst>
          </p:cNvPr>
          <p:cNvSpPr>
            <a:spLocks noChangeArrowheads="1"/>
          </p:cNvSpPr>
          <p:nvPr/>
        </p:nvSpPr>
        <p:spPr bwMode="auto">
          <a:xfrm>
            <a:off x="10745496" y="213404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A</a:t>
            </a:r>
            <a:endParaRPr lang="en-SE" sz="2400" dirty="0">
              <a:latin typeface="Arial" panose="020B0604020202020204" pitchFamily="34" charset="0"/>
            </a:endParaRPr>
          </a:p>
        </p:txBody>
      </p:sp>
      <p:sp>
        <p:nvSpPr>
          <p:cNvPr id="52" name="Line 19">
            <a:extLst>
              <a:ext uri="{FF2B5EF4-FFF2-40B4-BE49-F238E27FC236}">
                <a16:creationId xmlns:a16="http://schemas.microsoft.com/office/drawing/2014/main" id="{90B42A2B-D9FD-B2B7-6610-B30B73651B11}"/>
              </a:ext>
            </a:extLst>
          </p:cNvPr>
          <p:cNvSpPr>
            <a:spLocks noChangeShapeType="1"/>
          </p:cNvSpPr>
          <p:nvPr/>
        </p:nvSpPr>
        <p:spPr bwMode="auto">
          <a:xfrm flipV="1">
            <a:off x="10150708" y="2491121"/>
            <a:ext cx="635730" cy="361283"/>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53" name="Text Box 28">
            <a:extLst>
              <a:ext uri="{FF2B5EF4-FFF2-40B4-BE49-F238E27FC236}">
                <a16:creationId xmlns:a16="http://schemas.microsoft.com/office/drawing/2014/main" id="{72A63702-3452-233F-2C7C-2F79AC31433F}"/>
              </a:ext>
            </a:extLst>
          </p:cNvPr>
          <p:cNvSpPr txBox="1">
            <a:spLocks noChangeArrowheads="1"/>
          </p:cNvSpPr>
          <p:nvPr/>
        </p:nvSpPr>
        <p:spPr bwMode="auto">
          <a:xfrm>
            <a:off x="10244158" y="2342369"/>
            <a:ext cx="5143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dirty="0">
                <a:latin typeface="Arial" panose="020B0604020202020204" pitchFamily="34" charset="0"/>
              </a:rPr>
              <a:t>2</a:t>
            </a:r>
            <a:endParaRPr lang="en-US" altLang="en-SE" sz="1800" dirty="0">
              <a:latin typeface="Arial" panose="020B0604020202020204" pitchFamily="34" charset="0"/>
            </a:endParaRPr>
          </a:p>
        </p:txBody>
      </p:sp>
      <p:sp>
        <p:nvSpPr>
          <p:cNvPr id="54" name="Oval 8">
            <a:extLst>
              <a:ext uri="{FF2B5EF4-FFF2-40B4-BE49-F238E27FC236}">
                <a16:creationId xmlns:a16="http://schemas.microsoft.com/office/drawing/2014/main" id="{A3C962FF-C728-06C9-FEEB-890FCC76F26F}"/>
              </a:ext>
            </a:extLst>
          </p:cNvPr>
          <p:cNvSpPr>
            <a:spLocks noChangeArrowheads="1"/>
          </p:cNvSpPr>
          <p:nvPr/>
        </p:nvSpPr>
        <p:spPr bwMode="auto">
          <a:xfrm>
            <a:off x="10755887" y="3321506"/>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B</a:t>
            </a:r>
            <a:endParaRPr lang="en-SE" sz="2400" dirty="0">
              <a:latin typeface="Arial" panose="020B0604020202020204" pitchFamily="34" charset="0"/>
            </a:endParaRPr>
          </a:p>
        </p:txBody>
      </p:sp>
      <p:sp>
        <p:nvSpPr>
          <p:cNvPr id="55" name="Line 19">
            <a:extLst>
              <a:ext uri="{FF2B5EF4-FFF2-40B4-BE49-F238E27FC236}">
                <a16:creationId xmlns:a16="http://schemas.microsoft.com/office/drawing/2014/main" id="{75F66942-491F-A9C3-2022-58E817113BA5}"/>
              </a:ext>
            </a:extLst>
          </p:cNvPr>
          <p:cNvSpPr>
            <a:spLocks noChangeShapeType="1"/>
          </p:cNvSpPr>
          <p:nvPr/>
        </p:nvSpPr>
        <p:spPr bwMode="auto">
          <a:xfrm flipH="1">
            <a:off x="11038574" y="2667448"/>
            <a:ext cx="194" cy="654056"/>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56" name="Text Box 28">
            <a:extLst>
              <a:ext uri="{FF2B5EF4-FFF2-40B4-BE49-F238E27FC236}">
                <a16:creationId xmlns:a16="http://schemas.microsoft.com/office/drawing/2014/main" id="{B88F2105-ECF0-7ED1-600F-5651010F968E}"/>
              </a:ext>
            </a:extLst>
          </p:cNvPr>
          <p:cNvSpPr txBox="1">
            <a:spLocks noChangeArrowheads="1"/>
          </p:cNvSpPr>
          <p:nvPr/>
        </p:nvSpPr>
        <p:spPr bwMode="auto">
          <a:xfrm>
            <a:off x="10743483" y="2749181"/>
            <a:ext cx="3998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dirty="0">
                <a:latin typeface="Arial" panose="020B0604020202020204" pitchFamily="34" charset="0"/>
              </a:rPr>
              <a:t>1</a:t>
            </a:r>
            <a:endParaRPr lang="en-US" altLang="en-SE" sz="1800" dirty="0">
              <a:latin typeface="Arial" panose="020B0604020202020204" pitchFamily="34" charset="0"/>
            </a:endParaRPr>
          </a:p>
        </p:txBody>
      </p:sp>
      <p:sp>
        <p:nvSpPr>
          <p:cNvPr id="57" name="Line 19">
            <a:extLst>
              <a:ext uri="{FF2B5EF4-FFF2-40B4-BE49-F238E27FC236}">
                <a16:creationId xmlns:a16="http://schemas.microsoft.com/office/drawing/2014/main" id="{005C8D01-9240-050E-B2D8-2AD442116708}"/>
              </a:ext>
            </a:extLst>
          </p:cNvPr>
          <p:cNvSpPr>
            <a:spLocks noChangeShapeType="1"/>
          </p:cNvSpPr>
          <p:nvPr/>
        </p:nvSpPr>
        <p:spPr bwMode="auto">
          <a:xfrm>
            <a:off x="10061446" y="3155993"/>
            <a:ext cx="709406" cy="409338"/>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58" name="Text Box 28">
            <a:extLst>
              <a:ext uri="{FF2B5EF4-FFF2-40B4-BE49-F238E27FC236}">
                <a16:creationId xmlns:a16="http://schemas.microsoft.com/office/drawing/2014/main" id="{5DCB1A81-F111-1753-4D4E-9A815105ED89}"/>
              </a:ext>
            </a:extLst>
          </p:cNvPr>
          <p:cNvSpPr txBox="1">
            <a:spLocks noChangeArrowheads="1"/>
          </p:cNvSpPr>
          <p:nvPr/>
        </p:nvSpPr>
        <p:spPr bwMode="auto">
          <a:xfrm>
            <a:off x="10279945" y="3018809"/>
            <a:ext cx="5143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4</a:t>
            </a:r>
          </a:p>
        </p:txBody>
      </p:sp>
      <p:cxnSp>
        <p:nvCxnSpPr>
          <p:cNvPr id="59" name="Google Shape;1473;p56">
            <a:extLst>
              <a:ext uri="{FF2B5EF4-FFF2-40B4-BE49-F238E27FC236}">
                <a16:creationId xmlns:a16="http://schemas.microsoft.com/office/drawing/2014/main" id="{D078F62F-95C4-303E-EA93-7256CC157198}"/>
              </a:ext>
            </a:extLst>
          </p:cNvPr>
          <p:cNvCxnSpPr>
            <a:cxnSpLocks/>
            <a:stCxn id="52" idx="1"/>
          </p:cNvCxnSpPr>
          <p:nvPr/>
        </p:nvCxnSpPr>
        <p:spPr>
          <a:xfrm flipH="1">
            <a:off x="10144272" y="2491121"/>
            <a:ext cx="642166" cy="390762"/>
          </a:xfrm>
          <a:prstGeom prst="straightConnector1">
            <a:avLst/>
          </a:prstGeom>
          <a:noFill/>
          <a:ln w="76200" cap="flat" cmpd="sng">
            <a:solidFill>
              <a:srgbClr val="A48DD3"/>
            </a:solidFill>
            <a:prstDash val="solid"/>
            <a:round/>
            <a:headEnd type="none" w="med" len="med"/>
            <a:tailEnd type="none" w="med" len="med"/>
          </a:ln>
        </p:spPr>
      </p:cxnSp>
      <p:cxnSp>
        <p:nvCxnSpPr>
          <p:cNvPr id="60" name="Google Shape;1473;p56">
            <a:extLst>
              <a:ext uri="{FF2B5EF4-FFF2-40B4-BE49-F238E27FC236}">
                <a16:creationId xmlns:a16="http://schemas.microsoft.com/office/drawing/2014/main" id="{3C89E106-9BB1-4252-D45A-CA0D697F56BF}"/>
              </a:ext>
            </a:extLst>
          </p:cNvPr>
          <p:cNvCxnSpPr>
            <a:cxnSpLocks/>
          </p:cNvCxnSpPr>
          <p:nvPr/>
        </p:nvCxnSpPr>
        <p:spPr>
          <a:xfrm flipH="1" flipV="1">
            <a:off x="11031147" y="2686502"/>
            <a:ext cx="6538" cy="614584"/>
          </a:xfrm>
          <a:prstGeom prst="straightConnector1">
            <a:avLst/>
          </a:prstGeom>
          <a:noFill/>
          <a:ln w="76200" cap="flat" cmpd="sng">
            <a:solidFill>
              <a:srgbClr val="A48DD3"/>
            </a:solidFill>
            <a:prstDash val="solid"/>
            <a:round/>
            <a:headEnd type="none" w="med" len="med"/>
            <a:tailEnd type="none" w="med" len="med"/>
          </a:ln>
        </p:spPr>
      </p:cxnSp>
      <p:sp>
        <p:nvSpPr>
          <p:cNvPr id="61" name="TextBox 60">
            <a:extLst>
              <a:ext uri="{FF2B5EF4-FFF2-40B4-BE49-F238E27FC236}">
                <a16:creationId xmlns:a16="http://schemas.microsoft.com/office/drawing/2014/main" id="{E5878327-9008-C9CA-BB8A-60B69A521663}"/>
              </a:ext>
            </a:extLst>
          </p:cNvPr>
          <p:cNvSpPr txBox="1"/>
          <p:nvPr/>
        </p:nvSpPr>
        <p:spPr>
          <a:xfrm>
            <a:off x="9360831" y="3955144"/>
            <a:ext cx="2762295" cy="369332"/>
          </a:xfrm>
          <a:prstGeom prst="rect">
            <a:avLst/>
          </a:prstGeom>
          <a:noFill/>
        </p:spPr>
        <p:txBody>
          <a:bodyPr wrap="none" rtlCol="0">
            <a:spAutoFit/>
          </a:bodyPr>
          <a:lstStyle/>
          <a:p>
            <a:r>
              <a:rPr lang="en-GB" b="0" dirty="0">
                <a:latin typeface="Arial" panose="020B0604020202020204" pitchFamily="34" charset="0"/>
                <a:cs typeface="Arial" panose="020B0604020202020204" pitchFamily="34" charset="0"/>
              </a:rPr>
              <a:t>Shortest path tree from S</a:t>
            </a:r>
            <a:endParaRPr lang="en-SE" b="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795864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1000"/>
                                        <p:tgtEl>
                                          <p:spTgt spid="40"/>
                                        </p:tgtEl>
                                      </p:cBhvr>
                                    </p:animEffect>
                                  </p:childTnLst>
                                </p:cTn>
                              </p:par>
                              <p:par>
                                <p:cTn id="8" presetID="10" presetClass="entr" presetSubtype="0" fill="hold"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fade">
                                      <p:cBhvr>
                                        <p:cTn id="10" dur="1000"/>
                                        <p:tgtEl>
                                          <p:spTgt spid="43"/>
                                        </p:tgtEl>
                                      </p:cBhvr>
                                    </p:animEffect>
                                  </p:childTnLst>
                                </p:cTn>
                              </p:par>
                              <p:par>
                                <p:cTn id="11" presetID="10" presetClass="entr" presetSubtype="0" fill="hold" nodeType="withEffect">
                                  <p:stCondLst>
                                    <p:cond delay="0"/>
                                  </p:stCondLst>
                                  <p:childTnLst>
                                    <p:set>
                                      <p:cBhvr>
                                        <p:cTn id="12" dur="1" fill="hold">
                                          <p:stCondLst>
                                            <p:cond delay="0"/>
                                          </p:stCondLst>
                                        </p:cTn>
                                        <p:tgtEl>
                                          <p:spTgt spid="59"/>
                                        </p:tgtEl>
                                        <p:attrNameLst>
                                          <p:attrName>style.visibility</p:attrName>
                                        </p:attrNameLst>
                                      </p:cBhvr>
                                      <p:to>
                                        <p:strVal val="visible"/>
                                      </p:to>
                                    </p:set>
                                    <p:animEffect transition="in" filter="fade">
                                      <p:cBhvr>
                                        <p:cTn id="13" dur="1000"/>
                                        <p:tgtEl>
                                          <p:spTgt spid="59"/>
                                        </p:tgtEl>
                                      </p:cBhvr>
                                    </p:animEffect>
                                  </p:childTnLst>
                                </p:cTn>
                              </p:par>
                              <p:par>
                                <p:cTn id="14" presetID="10" presetClass="entr" presetSubtype="0" fill="hold" nodeType="withEffect">
                                  <p:stCondLst>
                                    <p:cond delay="0"/>
                                  </p:stCondLst>
                                  <p:childTnLst>
                                    <p:set>
                                      <p:cBhvr>
                                        <p:cTn id="15" dur="1" fill="hold">
                                          <p:stCondLst>
                                            <p:cond delay="0"/>
                                          </p:stCondLst>
                                        </p:cTn>
                                        <p:tgtEl>
                                          <p:spTgt spid="60"/>
                                        </p:tgtEl>
                                        <p:attrNameLst>
                                          <p:attrName>style.visibility</p:attrName>
                                        </p:attrNameLst>
                                      </p:cBhvr>
                                      <p:to>
                                        <p:strVal val="visible"/>
                                      </p:to>
                                    </p:set>
                                    <p:animEffect transition="in" filter="fade">
                                      <p:cBhvr>
                                        <p:cTn id="16" dur="10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237DA-33D8-7D5B-9AF5-7607227FCF6D}"/>
              </a:ext>
            </a:extLst>
          </p:cNvPr>
          <p:cNvSpPr>
            <a:spLocks noGrp="1"/>
          </p:cNvSpPr>
          <p:nvPr>
            <p:ph type="title"/>
          </p:nvPr>
        </p:nvSpPr>
        <p:spPr/>
        <p:txBody>
          <a:bodyPr/>
          <a:lstStyle/>
          <a:p>
            <a:r>
              <a:rPr lang="en-GB" dirty="0"/>
              <a:t>L10 2-3 Trees</a:t>
            </a:r>
            <a:endParaRPr lang="en-SE" dirty="0"/>
          </a:p>
        </p:txBody>
      </p:sp>
      <p:sp>
        <p:nvSpPr>
          <p:cNvPr id="3" name="Content Placeholder 2">
            <a:extLst>
              <a:ext uri="{FF2B5EF4-FFF2-40B4-BE49-F238E27FC236}">
                <a16:creationId xmlns:a16="http://schemas.microsoft.com/office/drawing/2014/main" id="{C571B155-9768-9A6D-C04B-0AC84B78D9AA}"/>
              </a:ext>
            </a:extLst>
          </p:cNvPr>
          <p:cNvSpPr>
            <a:spLocks noGrp="1"/>
          </p:cNvSpPr>
          <p:nvPr>
            <p:ph idx="1"/>
          </p:nvPr>
        </p:nvSpPr>
        <p:spPr/>
        <p:txBody>
          <a:bodyPr/>
          <a:lstStyle/>
          <a:p>
            <a:r>
              <a:rPr lang="en-GB" dirty="0"/>
              <a:t>Insert keys 12 and 13 into the following 2-3 tree. Show the detailed steps after inserting each item</a:t>
            </a:r>
          </a:p>
          <a:p>
            <a:endParaRPr lang="en-SE" dirty="0"/>
          </a:p>
        </p:txBody>
      </p:sp>
      <p:sp>
        <p:nvSpPr>
          <p:cNvPr id="4" name="Google Shape;411;p38">
            <a:extLst>
              <a:ext uri="{FF2B5EF4-FFF2-40B4-BE49-F238E27FC236}">
                <a16:creationId xmlns:a16="http://schemas.microsoft.com/office/drawing/2014/main" id="{415BC1CC-6B07-5319-1745-FC57E779F777}"/>
              </a:ext>
            </a:extLst>
          </p:cNvPr>
          <p:cNvSpPr/>
          <p:nvPr/>
        </p:nvSpPr>
        <p:spPr>
          <a:xfrm>
            <a:off x="7924800" y="46482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5" name="Google Shape;412;p38">
            <a:extLst>
              <a:ext uri="{FF2B5EF4-FFF2-40B4-BE49-F238E27FC236}">
                <a16:creationId xmlns:a16="http://schemas.microsoft.com/office/drawing/2014/main" id="{D470B26E-6085-25C7-6128-FB2298B4571F}"/>
              </a:ext>
            </a:extLst>
          </p:cNvPr>
          <p:cNvSpPr/>
          <p:nvPr/>
        </p:nvSpPr>
        <p:spPr>
          <a:xfrm>
            <a:off x="9040967" y="46482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6" name="Google Shape;413;p38">
            <a:extLst>
              <a:ext uri="{FF2B5EF4-FFF2-40B4-BE49-F238E27FC236}">
                <a16:creationId xmlns:a16="http://schemas.microsoft.com/office/drawing/2014/main" id="{A7DF0972-1279-4B29-47E6-10FB4D08949E}"/>
              </a:ext>
            </a:extLst>
          </p:cNvPr>
          <p:cNvSpPr txBox="1"/>
          <p:nvPr/>
        </p:nvSpPr>
        <p:spPr>
          <a:xfrm>
            <a:off x="7924800" y="47172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15</a:t>
            </a:r>
            <a:endParaRPr sz="1700" b="0" kern="0">
              <a:solidFill>
                <a:srgbClr val="000000"/>
              </a:solidFill>
              <a:latin typeface="Quattrocento Sans"/>
              <a:ea typeface="Quattrocento Sans"/>
              <a:cs typeface="Quattrocento Sans"/>
              <a:sym typeface="Quattrocento Sans"/>
            </a:endParaRPr>
          </a:p>
        </p:txBody>
      </p:sp>
      <p:sp>
        <p:nvSpPr>
          <p:cNvPr id="7" name="Google Shape;414;p38">
            <a:extLst>
              <a:ext uri="{FF2B5EF4-FFF2-40B4-BE49-F238E27FC236}">
                <a16:creationId xmlns:a16="http://schemas.microsoft.com/office/drawing/2014/main" id="{494B1127-7E3A-98EB-3D54-D21210168537}"/>
              </a:ext>
            </a:extLst>
          </p:cNvPr>
          <p:cNvSpPr txBox="1"/>
          <p:nvPr/>
        </p:nvSpPr>
        <p:spPr>
          <a:xfrm>
            <a:off x="9040967" y="4711521"/>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18</a:t>
            </a:r>
            <a:endParaRPr sz="1700" b="0" kern="0">
              <a:solidFill>
                <a:srgbClr val="000000"/>
              </a:solidFill>
              <a:latin typeface="Quattrocento Sans"/>
              <a:ea typeface="Quattrocento Sans"/>
              <a:cs typeface="Quattrocento Sans"/>
              <a:sym typeface="Quattrocento Sans"/>
            </a:endParaRPr>
          </a:p>
        </p:txBody>
      </p:sp>
      <p:grpSp>
        <p:nvGrpSpPr>
          <p:cNvPr id="8" name="Google Shape;415;p38">
            <a:extLst>
              <a:ext uri="{FF2B5EF4-FFF2-40B4-BE49-F238E27FC236}">
                <a16:creationId xmlns:a16="http://schemas.microsoft.com/office/drawing/2014/main" id="{3D17A9ED-2B55-2DBE-8C66-8E4BD5321ED1}"/>
              </a:ext>
            </a:extLst>
          </p:cNvPr>
          <p:cNvGrpSpPr/>
          <p:nvPr/>
        </p:nvGrpSpPr>
        <p:grpSpPr>
          <a:xfrm>
            <a:off x="5820232" y="2569850"/>
            <a:ext cx="585175" cy="585000"/>
            <a:chOff x="7542800" y="2629800"/>
            <a:chExt cx="585000" cy="585000"/>
          </a:xfrm>
        </p:grpSpPr>
        <p:sp>
          <p:nvSpPr>
            <p:cNvPr id="9" name="Google Shape;416;p38">
              <a:extLst>
                <a:ext uri="{FF2B5EF4-FFF2-40B4-BE49-F238E27FC236}">
                  <a16:creationId xmlns:a16="http://schemas.microsoft.com/office/drawing/2014/main" id="{120DDCFE-9B47-C9E4-4867-ABE20FDB211A}"/>
                </a:ext>
              </a:extLst>
            </p:cNvPr>
            <p:cNvSpPr/>
            <p:nvPr/>
          </p:nvSpPr>
          <p:spPr>
            <a:xfrm>
              <a:off x="7542800" y="26298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10" name="Google Shape;417;p38">
              <a:extLst>
                <a:ext uri="{FF2B5EF4-FFF2-40B4-BE49-F238E27FC236}">
                  <a16:creationId xmlns:a16="http://schemas.microsoft.com/office/drawing/2014/main" id="{25B985A5-A37D-DB0F-AE45-DEE1867AD18B}"/>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8</a:t>
              </a:r>
              <a:endParaRPr sz="1700" b="0" kern="0">
                <a:solidFill>
                  <a:srgbClr val="000000"/>
                </a:solidFill>
                <a:latin typeface="Quattrocento Sans"/>
                <a:ea typeface="Quattrocento Sans"/>
                <a:cs typeface="Quattrocento Sans"/>
                <a:sym typeface="Quattrocento Sans"/>
              </a:endParaRPr>
            </a:p>
          </p:txBody>
        </p:sp>
      </p:grpSp>
      <p:grpSp>
        <p:nvGrpSpPr>
          <p:cNvPr id="11" name="Google Shape;418;p38">
            <a:extLst>
              <a:ext uri="{FF2B5EF4-FFF2-40B4-BE49-F238E27FC236}">
                <a16:creationId xmlns:a16="http://schemas.microsoft.com/office/drawing/2014/main" id="{8817D176-F026-911B-4A3D-089CA61B43F8}"/>
              </a:ext>
            </a:extLst>
          </p:cNvPr>
          <p:cNvGrpSpPr/>
          <p:nvPr/>
        </p:nvGrpSpPr>
        <p:grpSpPr>
          <a:xfrm>
            <a:off x="4649939" y="3626275"/>
            <a:ext cx="585175" cy="585000"/>
            <a:chOff x="7542800" y="2629800"/>
            <a:chExt cx="585000" cy="585000"/>
          </a:xfrm>
        </p:grpSpPr>
        <p:sp>
          <p:nvSpPr>
            <p:cNvPr id="12" name="Google Shape;419;p38">
              <a:extLst>
                <a:ext uri="{FF2B5EF4-FFF2-40B4-BE49-F238E27FC236}">
                  <a16:creationId xmlns:a16="http://schemas.microsoft.com/office/drawing/2014/main" id="{28C939CE-3C0B-7741-C729-0C7E95D5DC6C}"/>
                </a:ext>
              </a:extLst>
            </p:cNvPr>
            <p:cNvSpPr/>
            <p:nvPr/>
          </p:nvSpPr>
          <p:spPr>
            <a:xfrm>
              <a:off x="7542800" y="26298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13" name="Google Shape;420;p38">
              <a:extLst>
                <a:ext uri="{FF2B5EF4-FFF2-40B4-BE49-F238E27FC236}">
                  <a16:creationId xmlns:a16="http://schemas.microsoft.com/office/drawing/2014/main" id="{BB966318-870B-48CD-0D16-8F9CA468CFE7}"/>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6</a:t>
              </a:r>
              <a:endParaRPr sz="1700" b="0" kern="0">
                <a:solidFill>
                  <a:srgbClr val="000000"/>
                </a:solidFill>
                <a:latin typeface="Quattrocento Sans"/>
                <a:ea typeface="Quattrocento Sans"/>
                <a:cs typeface="Quattrocento Sans"/>
                <a:sym typeface="Quattrocento Sans"/>
              </a:endParaRPr>
            </a:p>
          </p:txBody>
        </p:sp>
      </p:grpSp>
      <p:grpSp>
        <p:nvGrpSpPr>
          <p:cNvPr id="14" name="Google Shape;421;p38">
            <a:extLst>
              <a:ext uri="{FF2B5EF4-FFF2-40B4-BE49-F238E27FC236}">
                <a16:creationId xmlns:a16="http://schemas.microsoft.com/office/drawing/2014/main" id="{BDBE379E-3392-0C1D-3662-50621A8A5790}"/>
              </a:ext>
            </a:extLst>
          </p:cNvPr>
          <p:cNvGrpSpPr/>
          <p:nvPr/>
        </p:nvGrpSpPr>
        <p:grpSpPr>
          <a:xfrm>
            <a:off x="7385973" y="3626275"/>
            <a:ext cx="585175" cy="585000"/>
            <a:chOff x="7542800" y="2629800"/>
            <a:chExt cx="585000" cy="585000"/>
          </a:xfrm>
        </p:grpSpPr>
        <p:sp>
          <p:nvSpPr>
            <p:cNvPr id="15" name="Google Shape;422;p38">
              <a:extLst>
                <a:ext uri="{FF2B5EF4-FFF2-40B4-BE49-F238E27FC236}">
                  <a16:creationId xmlns:a16="http://schemas.microsoft.com/office/drawing/2014/main" id="{E7941F42-9136-0C67-869E-E557B81BB881}"/>
                </a:ext>
              </a:extLst>
            </p:cNvPr>
            <p:cNvSpPr/>
            <p:nvPr/>
          </p:nvSpPr>
          <p:spPr>
            <a:xfrm>
              <a:off x="7542800" y="26298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16" name="Google Shape;423;p38">
              <a:extLst>
                <a:ext uri="{FF2B5EF4-FFF2-40B4-BE49-F238E27FC236}">
                  <a16:creationId xmlns:a16="http://schemas.microsoft.com/office/drawing/2014/main" id="{74FFFECA-D91C-730D-E978-6392A35A07A6}"/>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14</a:t>
              </a:r>
              <a:endParaRPr sz="1700" b="0" kern="0">
                <a:solidFill>
                  <a:srgbClr val="000000"/>
                </a:solidFill>
                <a:latin typeface="Quattrocento Sans"/>
                <a:ea typeface="Quattrocento Sans"/>
                <a:cs typeface="Quattrocento Sans"/>
                <a:sym typeface="Quattrocento Sans"/>
              </a:endParaRPr>
            </a:p>
          </p:txBody>
        </p:sp>
      </p:grpSp>
      <p:grpSp>
        <p:nvGrpSpPr>
          <p:cNvPr id="17" name="Google Shape;424;p38">
            <a:extLst>
              <a:ext uri="{FF2B5EF4-FFF2-40B4-BE49-F238E27FC236}">
                <a16:creationId xmlns:a16="http://schemas.microsoft.com/office/drawing/2014/main" id="{B0951420-5D02-A550-3A8E-249C658B2C5B}"/>
              </a:ext>
            </a:extLst>
          </p:cNvPr>
          <p:cNvGrpSpPr/>
          <p:nvPr/>
        </p:nvGrpSpPr>
        <p:grpSpPr>
          <a:xfrm>
            <a:off x="3990824" y="4602075"/>
            <a:ext cx="585175" cy="585000"/>
            <a:chOff x="7542800" y="2629800"/>
            <a:chExt cx="585000" cy="585000"/>
          </a:xfrm>
        </p:grpSpPr>
        <p:sp>
          <p:nvSpPr>
            <p:cNvPr id="18" name="Google Shape;425;p38">
              <a:extLst>
                <a:ext uri="{FF2B5EF4-FFF2-40B4-BE49-F238E27FC236}">
                  <a16:creationId xmlns:a16="http://schemas.microsoft.com/office/drawing/2014/main" id="{F0F50B43-2142-B05D-9746-3AA18604788F}"/>
                </a:ext>
              </a:extLst>
            </p:cNvPr>
            <p:cNvSpPr/>
            <p:nvPr/>
          </p:nvSpPr>
          <p:spPr>
            <a:xfrm>
              <a:off x="7542800" y="26298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19" name="Google Shape;426;p38">
              <a:extLst>
                <a:ext uri="{FF2B5EF4-FFF2-40B4-BE49-F238E27FC236}">
                  <a16:creationId xmlns:a16="http://schemas.microsoft.com/office/drawing/2014/main" id="{CCB2E3DE-8C98-5845-07FE-32D30DD91421}"/>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3</a:t>
              </a:r>
              <a:endParaRPr sz="1700" b="0" kern="0">
                <a:solidFill>
                  <a:srgbClr val="000000"/>
                </a:solidFill>
                <a:latin typeface="Quattrocento Sans"/>
                <a:ea typeface="Quattrocento Sans"/>
                <a:cs typeface="Quattrocento Sans"/>
                <a:sym typeface="Quattrocento Sans"/>
              </a:endParaRPr>
            </a:p>
          </p:txBody>
        </p:sp>
      </p:grpSp>
      <p:grpSp>
        <p:nvGrpSpPr>
          <p:cNvPr id="20" name="Google Shape;427;p38">
            <a:extLst>
              <a:ext uri="{FF2B5EF4-FFF2-40B4-BE49-F238E27FC236}">
                <a16:creationId xmlns:a16="http://schemas.microsoft.com/office/drawing/2014/main" id="{488C4612-02B9-BD85-C669-68069BA39712}"/>
              </a:ext>
            </a:extLst>
          </p:cNvPr>
          <p:cNvGrpSpPr/>
          <p:nvPr/>
        </p:nvGrpSpPr>
        <p:grpSpPr>
          <a:xfrm>
            <a:off x="5235085" y="4602075"/>
            <a:ext cx="585175" cy="585000"/>
            <a:chOff x="7542800" y="2629800"/>
            <a:chExt cx="585000" cy="585000"/>
          </a:xfrm>
        </p:grpSpPr>
        <p:sp>
          <p:nvSpPr>
            <p:cNvPr id="21" name="Google Shape;428;p38">
              <a:extLst>
                <a:ext uri="{FF2B5EF4-FFF2-40B4-BE49-F238E27FC236}">
                  <a16:creationId xmlns:a16="http://schemas.microsoft.com/office/drawing/2014/main" id="{8F3748CB-4D48-C5A5-F152-2C5C0617753E}"/>
                </a:ext>
              </a:extLst>
            </p:cNvPr>
            <p:cNvSpPr/>
            <p:nvPr/>
          </p:nvSpPr>
          <p:spPr>
            <a:xfrm>
              <a:off x="7542800" y="26298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22" name="Google Shape;429;p38">
              <a:extLst>
                <a:ext uri="{FF2B5EF4-FFF2-40B4-BE49-F238E27FC236}">
                  <a16:creationId xmlns:a16="http://schemas.microsoft.com/office/drawing/2014/main" id="{3F4A68CB-BAD1-FD77-CF58-7A21581FBD52}"/>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7</a:t>
              </a:r>
              <a:endParaRPr sz="1700" b="0" kern="0">
                <a:solidFill>
                  <a:srgbClr val="000000"/>
                </a:solidFill>
                <a:latin typeface="Quattrocento Sans"/>
                <a:ea typeface="Quattrocento Sans"/>
                <a:cs typeface="Quattrocento Sans"/>
                <a:sym typeface="Quattrocento Sans"/>
              </a:endParaRPr>
            </a:p>
          </p:txBody>
        </p:sp>
      </p:grpSp>
      <p:grpSp>
        <p:nvGrpSpPr>
          <p:cNvPr id="23" name="Google Shape;430;p38">
            <a:extLst>
              <a:ext uri="{FF2B5EF4-FFF2-40B4-BE49-F238E27FC236}">
                <a16:creationId xmlns:a16="http://schemas.microsoft.com/office/drawing/2014/main" id="{B6FE9CEB-6B60-BC8D-CE92-06BDC1CB0D33}"/>
              </a:ext>
            </a:extLst>
          </p:cNvPr>
          <p:cNvGrpSpPr/>
          <p:nvPr/>
        </p:nvGrpSpPr>
        <p:grpSpPr>
          <a:xfrm>
            <a:off x="6479346" y="4648200"/>
            <a:ext cx="585175" cy="585000"/>
            <a:chOff x="7542800" y="2629800"/>
            <a:chExt cx="585000" cy="585000"/>
          </a:xfrm>
        </p:grpSpPr>
        <p:sp>
          <p:nvSpPr>
            <p:cNvPr id="24" name="Google Shape;431;p38">
              <a:extLst>
                <a:ext uri="{FF2B5EF4-FFF2-40B4-BE49-F238E27FC236}">
                  <a16:creationId xmlns:a16="http://schemas.microsoft.com/office/drawing/2014/main" id="{B5F80FE4-D5D6-743C-D19A-45403035F847}"/>
                </a:ext>
              </a:extLst>
            </p:cNvPr>
            <p:cNvSpPr/>
            <p:nvPr/>
          </p:nvSpPr>
          <p:spPr>
            <a:xfrm>
              <a:off x="7542800" y="26298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25" name="Google Shape;432;p38">
              <a:extLst>
                <a:ext uri="{FF2B5EF4-FFF2-40B4-BE49-F238E27FC236}">
                  <a16:creationId xmlns:a16="http://schemas.microsoft.com/office/drawing/2014/main" id="{E70DB69D-12BF-3D5C-21BE-D49C96CBC159}"/>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10</a:t>
              </a:r>
              <a:endParaRPr sz="1700" b="0" kern="0">
                <a:solidFill>
                  <a:srgbClr val="000000"/>
                </a:solidFill>
                <a:latin typeface="Quattrocento Sans"/>
                <a:ea typeface="Quattrocento Sans"/>
                <a:cs typeface="Quattrocento Sans"/>
                <a:sym typeface="Quattrocento Sans"/>
              </a:endParaRPr>
            </a:p>
          </p:txBody>
        </p:sp>
      </p:grpSp>
      <p:cxnSp>
        <p:nvCxnSpPr>
          <p:cNvPr id="26" name="Google Shape;433;p38">
            <a:extLst>
              <a:ext uri="{FF2B5EF4-FFF2-40B4-BE49-F238E27FC236}">
                <a16:creationId xmlns:a16="http://schemas.microsoft.com/office/drawing/2014/main" id="{C7DC4D4D-60B4-F2F6-D3AD-66C121C1E803}"/>
              </a:ext>
            </a:extLst>
          </p:cNvPr>
          <p:cNvCxnSpPr>
            <a:stCxn id="9" idx="2"/>
            <a:endCxn id="12" idx="0"/>
          </p:cNvCxnSpPr>
          <p:nvPr/>
        </p:nvCxnSpPr>
        <p:spPr>
          <a:xfrm flipH="1">
            <a:off x="4942519" y="3154850"/>
            <a:ext cx="1170300" cy="471300"/>
          </a:xfrm>
          <a:prstGeom prst="straightConnector1">
            <a:avLst/>
          </a:prstGeom>
          <a:noFill/>
          <a:ln w="19050" cap="flat" cmpd="sng">
            <a:solidFill>
              <a:srgbClr val="B6A479"/>
            </a:solidFill>
            <a:prstDash val="solid"/>
            <a:round/>
            <a:headEnd type="none" w="med" len="med"/>
            <a:tailEnd type="triangle" w="med" len="med"/>
          </a:ln>
        </p:spPr>
      </p:cxnSp>
      <p:cxnSp>
        <p:nvCxnSpPr>
          <p:cNvPr id="27" name="Google Shape;434;p38">
            <a:extLst>
              <a:ext uri="{FF2B5EF4-FFF2-40B4-BE49-F238E27FC236}">
                <a16:creationId xmlns:a16="http://schemas.microsoft.com/office/drawing/2014/main" id="{60F071F1-E424-7DA5-A84C-5E9A3ADE4C44}"/>
              </a:ext>
            </a:extLst>
          </p:cNvPr>
          <p:cNvCxnSpPr>
            <a:stCxn id="9" idx="2"/>
            <a:endCxn id="15" idx="0"/>
          </p:cNvCxnSpPr>
          <p:nvPr/>
        </p:nvCxnSpPr>
        <p:spPr>
          <a:xfrm>
            <a:off x="6112819" y="3154850"/>
            <a:ext cx="1565700" cy="471300"/>
          </a:xfrm>
          <a:prstGeom prst="straightConnector1">
            <a:avLst/>
          </a:prstGeom>
          <a:noFill/>
          <a:ln w="19050" cap="flat" cmpd="sng">
            <a:solidFill>
              <a:srgbClr val="B6A479"/>
            </a:solidFill>
            <a:prstDash val="solid"/>
            <a:round/>
            <a:headEnd type="none" w="med" len="med"/>
            <a:tailEnd type="triangle" w="med" len="med"/>
          </a:ln>
        </p:spPr>
      </p:cxnSp>
      <p:cxnSp>
        <p:nvCxnSpPr>
          <p:cNvPr id="28" name="Google Shape;435;p38">
            <a:extLst>
              <a:ext uri="{FF2B5EF4-FFF2-40B4-BE49-F238E27FC236}">
                <a16:creationId xmlns:a16="http://schemas.microsoft.com/office/drawing/2014/main" id="{9A516DB5-07B2-66E6-932B-9113E75F8C9D}"/>
              </a:ext>
            </a:extLst>
          </p:cNvPr>
          <p:cNvCxnSpPr>
            <a:stCxn id="12" idx="2"/>
            <a:endCxn id="18" idx="0"/>
          </p:cNvCxnSpPr>
          <p:nvPr/>
        </p:nvCxnSpPr>
        <p:spPr>
          <a:xfrm flipH="1">
            <a:off x="4283427" y="4211275"/>
            <a:ext cx="659100" cy="390900"/>
          </a:xfrm>
          <a:prstGeom prst="straightConnector1">
            <a:avLst/>
          </a:prstGeom>
          <a:noFill/>
          <a:ln w="19050" cap="flat" cmpd="sng">
            <a:solidFill>
              <a:srgbClr val="B6A479"/>
            </a:solidFill>
            <a:prstDash val="solid"/>
            <a:round/>
            <a:headEnd type="none" w="med" len="med"/>
            <a:tailEnd type="triangle" w="med" len="med"/>
          </a:ln>
        </p:spPr>
      </p:cxnSp>
      <p:cxnSp>
        <p:nvCxnSpPr>
          <p:cNvPr id="29" name="Google Shape;436;p38">
            <a:extLst>
              <a:ext uri="{FF2B5EF4-FFF2-40B4-BE49-F238E27FC236}">
                <a16:creationId xmlns:a16="http://schemas.microsoft.com/office/drawing/2014/main" id="{033816F5-BE6C-F9E7-7788-29DC58A0D1A8}"/>
              </a:ext>
            </a:extLst>
          </p:cNvPr>
          <p:cNvCxnSpPr>
            <a:stCxn id="12" idx="2"/>
            <a:endCxn id="21" idx="0"/>
          </p:cNvCxnSpPr>
          <p:nvPr/>
        </p:nvCxnSpPr>
        <p:spPr>
          <a:xfrm>
            <a:off x="4942527" y="4211275"/>
            <a:ext cx="585000" cy="390900"/>
          </a:xfrm>
          <a:prstGeom prst="straightConnector1">
            <a:avLst/>
          </a:prstGeom>
          <a:noFill/>
          <a:ln w="19050" cap="flat" cmpd="sng">
            <a:solidFill>
              <a:srgbClr val="B6A479"/>
            </a:solidFill>
            <a:prstDash val="solid"/>
            <a:round/>
            <a:headEnd type="none" w="med" len="med"/>
            <a:tailEnd type="triangle" w="med" len="med"/>
          </a:ln>
        </p:spPr>
      </p:cxnSp>
      <p:cxnSp>
        <p:nvCxnSpPr>
          <p:cNvPr id="30" name="Google Shape;437;p38">
            <a:extLst>
              <a:ext uri="{FF2B5EF4-FFF2-40B4-BE49-F238E27FC236}">
                <a16:creationId xmlns:a16="http://schemas.microsoft.com/office/drawing/2014/main" id="{A57C37A9-B736-E516-CBBA-AA9363D5F6C7}"/>
              </a:ext>
            </a:extLst>
          </p:cNvPr>
          <p:cNvCxnSpPr>
            <a:stCxn id="15" idx="2"/>
            <a:endCxn id="24" idx="0"/>
          </p:cNvCxnSpPr>
          <p:nvPr/>
        </p:nvCxnSpPr>
        <p:spPr>
          <a:xfrm flipH="1">
            <a:off x="6771961" y="4211275"/>
            <a:ext cx="906600" cy="436800"/>
          </a:xfrm>
          <a:prstGeom prst="straightConnector1">
            <a:avLst/>
          </a:prstGeom>
          <a:noFill/>
          <a:ln w="19050" cap="flat" cmpd="sng">
            <a:solidFill>
              <a:srgbClr val="B6A479"/>
            </a:solidFill>
            <a:prstDash val="solid"/>
            <a:round/>
            <a:headEnd type="none" w="med" len="med"/>
            <a:tailEnd type="triangle" w="med" len="med"/>
          </a:ln>
        </p:spPr>
      </p:cxnSp>
      <p:cxnSp>
        <p:nvCxnSpPr>
          <p:cNvPr id="31" name="Google Shape;438;p38">
            <a:extLst>
              <a:ext uri="{FF2B5EF4-FFF2-40B4-BE49-F238E27FC236}">
                <a16:creationId xmlns:a16="http://schemas.microsoft.com/office/drawing/2014/main" id="{EE336387-8301-828B-A321-8EB372335187}"/>
              </a:ext>
            </a:extLst>
          </p:cNvPr>
          <p:cNvCxnSpPr>
            <a:endCxn id="4" idx="0"/>
          </p:cNvCxnSpPr>
          <p:nvPr/>
        </p:nvCxnSpPr>
        <p:spPr>
          <a:xfrm>
            <a:off x="7988100" y="4234500"/>
            <a:ext cx="229200" cy="413700"/>
          </a:xfrm>
          <a:prstGeom prst="straightConnector1">
            <a:avLst/>
          </a:prstGeom>
          <a:noFill/>
          <a:ln w="19050" cap="flat" cmpd="sng">
            <a:solidFill>
              <a:srgbClr val="B6A479"/>
            </a:solidFill>
            <a:prstDash val="solid"/>
            <a:round/>
            <a:headEnd type="none" w="med" len="med"/>
            <a:tailEnd type="triangle" w="med" len="med"/>
          </a:ln>
        </p:spPr>
      </p:cxnSp>
      <p:grpSp>
        <p:nvGrpSpPr>
          <p:cNvPr id="32" name="Google Shape;439;p38">
            <a:extLst>
              <a:ext uri="{FF2B5EF4-FFF2-40B4-BE49-F238E27FC236}">
                <a16:creationId xmlns:a16="http://schemas.microsoft.com/office/drawing/2014/main" id="{F58D0FE6-67D3-D2C8-CDEB-9651AD41C67C}"/>
              </a:ext>
            </a:extLst>
          </p:cNvPr>
          <p:cNvGrpSpPr/>
          <p:nvPr/>
        </p:nvGrpSpPr>
        <p:grpSpPr>
          <a:xfrm>
            <a:off x="7971068" y="3626275"/>
            <a:ext cx="585175" cy="585000"/>
            <a:chOff x="6497450" y="1607875"/>
            <a:chExt cx="585000" cy="585000"/>
          </a:xfrm>
        </p:grpSpPr>
        <p:sp>
          <p:nvSpPr>
            <p:cNvPr id="33" name="Google Shape;440;p38">
              <a:extLst>
                <a:ext uri="{FF2B5EF4-FFF2-40B4-BE49-F238E27FC236}">
                  <a16:creationId xmlns:a16="http://schemas.microsoft.com/office/drawing/2014/main" id="{4A4E1E23-D395-9E11-4C53-7C718F30D613}"/>
                </a:ext>
              </a:extLst>
            </p:cNvPr>
            <p:cNvSpPr/>
            <p:nvPr/>
          </p:nvSpPr>
          <p:spPr>
            <a:xfrm>
              <a:off x="6497450" y="1607875"/>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34" name="Google Shape;441;p38">
              <a:extLst>
                <a:ext uri="{FF2B5EF4-FFF2-40B4-BE49-F238E27FC236}">
                  <a16:creationId xmlns:a16="http://schemas.microsoft.com/office/drawing/2014/main" id="{133A74AE-37FB-D44F-8A47-41DB477FC6C3}"/>
                </a:ext>
              </a:extLst>
            </p:cNvPr>
            <p:cNvSpPr txBox="1"/>
            <p:nvPr/>
          </p:nvSpPr>
          <p:spPr>
            <a:xfrm>
              <a:off x="6497450" y="1677180"/>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16</a:t>
              </a:r>
              <a:endParaRPr sz="1700" b="0" kern="0">
                <a:solidFill>
                  <a:srgbClr val="000000"/>
                </a:solidFill>
                <a:latin typeface="Quattrocento Sans"/>
                <a:ea typeface="Quattrocento Sans"/>
                <a:cs typeface="Quattrocento Sans"/>
                <a:sym typeface="Quattrocento Sans"/>
              </a:endParaRPr>
            </a:p>
          </p:txBody>
        </p:sp>
      </p:grpSp>
      <p:cxnSp>
        <p:nvCxnSpPr>
          <p:cNvPr id="35" name="Google Shape;442;p38">
            <a:extLst>
              <a:ext uri="{FF2B5EF4-FFF2-40B4-BE49-F238E27FC236}">
                <a16:creationId xmlns:a16="http://schemas.microsoft.com/office/drawing/2014/main" id="{EF2472D0-7776-123D-F000-B6794C29B37E}"/>
              </a:ext>
            </a:extLst>
          </p:cNvPr>
          <p:cNvCxnSpPr>
            <a:stCxn id="33" idx="2"/>
            <a:endCxn id="5" idx="0"/>
          </p:cNvCxnSpPr>
          <p:nvPr/>
        </p:nvCxnSpPr>
        <p:spPr>
          <a:xfrm>
            <a:off x="8263655" y="4211275"/>
            <a:ext cx="1069800" cy="436800"/>
          </a:xfrm>
          <a:prstGeom prst="straightConnector1">
            <a:avLst/>
          </a:prstGeom>
          <a:noFill/>
          <a:ln w="19050" cap="flat" cmpd="sng">
            <a:solidFill>
              <a:srgbClr val="B6A479"/>
            </a:solidFill>
            <a:prstDash val="solid"/>
            <a:round/>
            <a:headEnd type="none" w="med" len="med"/>
            <a:tailEnd type="triangle" w="med" len="med"/>
          </a:ln>
        </p:spPr>
      </p:cxnSp>
    </p:spTree>
    <p:extLst>
      <p:ext uri="{BB962C8B-B14F-4D97-AF65-F5344CB8AC3E}">
        <p14:creationId xmlns:p14="http://schemas.microsoft.com/office/powerpoint/2010/main" val="236751257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914550-A50C-4421-4927-EA3069236F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07627E-148F-90F1-2847-E114FD9084ED}"/>
              </a:ext>
            </a:extLst>
          </p:cNvPr>
          <p:cNvSpPr>
            <a:spLocks noGrp="1"/>
          </p:cNvSpPr>
          <p:nvPr>
            <p:ph type="title"/>
          </p:nvPr>
        </p:nvSpPr>
        <p:spPr/>
        <p:txBody>
          <a:bodyPr/>
          <a:lstStyle/>
          <a:p>
            <a:r>
              <a:rPr lang="en-GB" dirty="0"/>
              <a:t>L10 2-3 Trees ANS</a:t>
            </a:r>
            <a:endParaRPr lang="en-SE" dirty="0"/>
          </a:p>
        </p:txBody>
      </p:sp>
      <p:sp>
        <p:nvSpPr>
          <p:cNvPr id="3" name="Content Placeholder 2">
            <a:extLst>
              <a:ext uri="{FF2B5EF4-FFF2-40B4-BE49-F238E27FC236}">
                <a16:creationId xmlns:a16="http://schemas.microsoft.com/office/drawing/2014/main" id="{62E27D8E-3A3D-78FB-DD0F-A711256296B2}"/>
              </a:ext>
            </a:extLst>
          </p:cNvPr>
          <p:cNvSpPr>
            <a:spLocks noGrp="1"/>
          </p:cNvSpPr>
          <p:nvPr>
            <p:ph idx="1"/>
          </p:nvPr>
        </p:nvSpPr>
        <p:spPr/>
        <p:txBody>
          <a:bodyPr/>
          <a:lstStyle/>
          <a:p>
            <a:endParaRPr lang="en-SE"/>
          </a:p>
        </p:txBody>
      </p:sp>
      <p:sp>
        <p:nvSpPr>
          <p:cNvPr id="4" name="Google Shape;411;p38">
            <a:extLst>
              <a:ext uri="{FF2B5EF4-FFF2-40B4-BE49-F238E27FC236}">
                <a16:creationId xmlns:a16="http://schemas.microsoft.com/office/drawing/2014/main" id="{8991CD7D-93FA-1D68-CF7B-E2D6E6D6C0A3}"/>
              </a:ext>
            </a:extLst>
          </p:cNvPr>
          <p:cNvSpPr/>
          <p:nvPr/>
        </p:nvSpPr>
        <p:spPr>
          <a:xfrm>
            <a:off x="4128175" y="3351625"/>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5" name="Google Shape;412;p38">
            <a:extLst>
              <a:ext uri="{FF2B5EF4-FFF2-40B4-BE49-F238E27FC236}">
                <a16:creationId xmlns:a16="http://schemas.microsoft.com/office/drawing/2014/main" id="{DF0A3E4B-E730-9E0B-0E75-2807742137DD}"/>
              </a:ext>
            </a:extLst>
          </p:cNvPr>
          <p:cNvSpPr/>
          <p:nvPr/>
        </p:nvSpPr>
        <p:spPr>
          <a:xfrm>
            <a:off x="5244342" y="3351625"/>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6" name="Google Shape;413;p38">
            <a:extLst>
              <a:ext uri="{FF2B5EF4-FFF2-40B4-BE49-F238E27FC236}">
                <a16:creationId xmlns:a16="http://schemas.microsoft.com/office/drawing/2014/main" id="{7B2D780E-E7BE-43F1-C4EA-4586D173366E}"/>
              </a:ext>
            </a:extLst>
          </p:cNvPr>
          <p:cNvSpPr txBox="1"/>
          <p:nvPr/>
        </p:nvSpPr>
        <p:spPr>
          <a:xfrm>
            <a:off x="4128175" y="3420630"/>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15</a:t>
            </a:r>
            <a:endParaRPr sz="1700" b="0" kern="0">
              <a:solidFill>
                <a:srgbClr val="000000"/>
              </a:solidFill>
              <a:latin typeface="Quattrocento Sans"/>
              <a:ea typeface="Quattrocento Sans"/>
              <a:cs typeface="Quattrocento Sans"/>
              <a:sym typeface="Quattrocento Sans"/>
            </a:endParaRPr>
          </a:p>
        </p:txBody>
      </p:sp>
      <p:sp>
        <p:nvSpPr>
          <p:cNvPr id="7" name="Google Shape;414;p38">
            <a:extLst>
              <a:ext uri="{FF2B5EF4-FFF2-40B4-BE49-F238E27FC236}">
                <a16:creationId xmlns:a16="http://schemas.microsoft.com/office/drawing/2014/main" id="{93B338B9-62F1-0328-A7E6-F231D6767346}"/>
              </a:ext>
            </a:extLst>
          </p:cNvPr>
          <p:cNvSpPr txBox="1"/>
          <p:nvPr/>
        </p:nvSpPr>
        <p:spPr>
          <a:xfrm>
            <a:off x="5244342" y="3414946"/>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18</a:t>
            </a:r>
            <a:endParaRPr sz="1700" b="0" kern="0">
              <a:solidFill>
                <a:srgbClr val="000000"/>
              </a:solidFill>
              <a:latin typeface="Quattrocento Sans"/>
              <a:ea typeface="Quattrocento Sans"/>
              <a:cs typeface="Quattrocento Sans"/>
              <a:sym typeface="Quattrocento Sans"/>
            </a:endParaRPr>
          </a:p>
        </p:txBody>
      </p:sp>
      <p:grpSp>
        <p:nvGrpSpPr>
          <p:cNvPr id="8" name="Google Shape;415;p38">
            <a:extLst>
              <a:ext uri="{FF2B5EF4-FFF2-40B4-BE49-F238E27FC236}">
                <a16:creationId xmlns:a16="http://schemas.microsoft.com/office/drawing/2014/main" id="{EAC3D5F2-ABB7-A7E5-4D29-1090AE450A82}"/>
              </a:ext>
            </a:extLst>
          </p:cNvPr>
          <p:cNvGrpSpPr/>
          <p:nvPr/>
        </p:nvGrpSpPr>
        <p:grpSpPr>
          <a:xfrm>
            <a:off x="2023607" y="1273275"/>
            <a:ext cx="585175" cy="585000"/>
            <a:chOff x="7542800" y="2629800"/>
            <a:chExt cx="585000" cy="585000"/>
          </a:xfrm>
        </p:grpSpPr>
        <p:sp>
          <p:nvSpPr>
            <p:cNvPr id="9" name="Google Shape;416;p38">
              <a:extLst>
                <a:ext uri="{FF2B5EF4-FFF2-40B4-BE49-F238E27FC236}">
                  <a16:creationId xmlns:a16="http://schemas.microsoft.com/office/drawing/2014/main" id="{71A41175-F3F8-FF92-E2B7-996052196068}"/>
                </a:ext>
              </a:extLst>
            </p:cNvPr>
            <p:cNvSpPr/>
            <p:nvPr/>
          </p:nvSpPr>
          <p:spPr>
            <a:xfrm>
              <a:off x="7542800" y="26298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10" name="Google Shape;417;p38">
              <a:extLst>
                <a:ext uri="{FF2B5EF4-FFF2-40B4-BE49-F238E27FC236}">
                  <a16:creationId xmlns:a16="http://schemas.microsoft.com/office/drawing/2014/main" id="{28068AAB-F2EE-728E-545F-C7B8939760B2}"/>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8</a:t>
              </a:r>
              <a:endParaRPr sz="1700" b="0" kern="0">
                <a:solidFill>
                  <a:srgbClr val="000000"/>
                </a:solidFill>
                <a:latin typeface="Quattrocento Sans"/>
                <a:ea typeface="Quattrocento Sans"/>
                <a:cs typeface="Quattrocento Sans"/>
                <a:sym typeface="Quattrocento Sans"/>
              </a:endParaRPr>
            </a:p>
          </p:txBody>
        </p:sp>
      </p:grpSp>
      <p:grpSp>
        <p:nvGrpSpPr>
          <p:cNvPr id="11" name="Google Shape;418;p38">
            <a:extLst>
              <a:ext uri="{FF2B5EF4-FFF2-40B4-BE49-F238E27FC236}">
                <a16:creationId xmlns:a16="http://schemas.microsoft.com/office/drawing/2014/main" id="{FCC928E7-BBEC-C7BA-32AA-CE608E92269C}"/>
              </a:ext>
            </a:extLst>
          </p:cNvPr>
          <p:cNvGrpSpPr/>
          <p:nvPr/>
        </p:nvGrpSpPr>
        <p:grpSpPr>
          <a:xfrm>
            <a:off x="853314" y="2329700"/>
            <a:ext cx="585175" cy="585000"/>
            <a:chOff x="7542800" y="2629800"/>
            <a:chExt cx="585000" cy="585000"/>
          </a:xfrm>
        </p:grpSpPr>
        <p:sp>
          <p:nvSpPr>
            <p:cNvPr id="12" name="Google Shape;419;p38">
              <a:extLst>
                <a:ext uri="{FF2B5EF4-FFF2-40B4-BE49-F238E27FC236}">
                  <a16:creationId xmlns:a16="http://schemas.microsoft.com/office/drawing/2014/main" id="{F8F26B10-F321-E729-D078-2FCD079DF78C}"/>
                </a:ext>
              </a:extLst>
            </p:cNvPr>
            <p:cNvSpPr/>
            <p:nvPr/>
          </p:nvSpPr>
          <p:spPr>
            <a:xfrm>
              <a:off x="7542800" y="26298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13" name="Google Shape;420;p38">
              <a:extLst>
                <a:ext uri="{FF2B5EF4-FFF2-40B4-BE49-F238E27FC236}">
                  <a16:creationId xmlns:a16="http://schemas.microsoft.com/office/drawing/2014/main" id="{D8F35228-E774-A9F5-506B-5D77A8BE75C5}"/>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6</a:t>
              </a:r>
              <a:endParaRPr sz="1700" b="0" kern="0">
                <a:solidFill>
                  <a:srgbClr val="000000"/>
                </a:solidFill>
                <a:latin typeface="Quattrocento Sans"/>
                <a:ea typeface="Quattrocento Sans"/>
                <a:cs typeface="Quattrocento Sans"/>
                <a:sym typeface="Quattrocento Sans"/>
              </a:endParaRPr>
            </a:p>
          </p:txBody>
        </p:sp>
      </p:grpSp>
      <p:grpSp>
        <p:nvGrpSpPr>
          <p:cNvPr id="14" name="Google Shape;421;p38">
            <a:extLst>
              <a:ext uri="{FF2B5EF4-FFF2-40B4-BE49-F238E27FC236}">
                <a16:creationId xmlns:a16="http://schemas.microsoft.com/office/drawing/2014/main" id="{7399885F-9777-6A9E-7EA0-F51BBBE01F12}"/>
              </a:ext>
            </a:extLst>
          </p:cNvPr>
          <p:cNvGrpSpPr/>
          <p:nvPr/>
        </p:nvGrpSpPr>
        <p:grpSpPr>
          <a:xfrm>
            <a:off x="3589348" y="2329700"/>
            <a:ext cx="585175" cy="585000"/>
            <a:chOff x="7542800" y="2629800"/>
            <a:chExt cx="585000" cy="585000"/>
          </a:xfrm>
        </p:grpSpPr>
        <p:sp>
          <p:nvSpPr>
            <p:cNvPr id="15" name="Google Shape;422;p38">
              <a:extLst>
                <a:ext uri="{FF2B5EF4-FFF2-40B4-BE49-F238E27FC236}">
                  <a16:creationId xmlns:a16="http://schemas.microsoft.com/office/drawing/2014/main" id="{F569A2A8-AF86-3BAE-4901-5232605E6482}"/>
                </a:ext>
              </a:extLst>
            </p:cNvPr>
            <p:cNvSpPr/>
            <p:nvPr/>
          </p:nvSpPr>
          <p:spPr>
            <a:xfrm>
              <a:off x="7542800" y="26298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16" name="Google Shape;423;p38">
              <a:extLst>
                <a:ext uri="{FF2B5EF4-FFF2-40B4-BE49-F238E27FC236}">
                  <a16:creationId xmlns:a16="http://schemas.microsoft.com/office/drawing/2014/main" id="{787C5AAA-7FF0-87DF-3B9D-03325BA2BB0F}"/>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14</a:t>
              </a:r>
              <a:endParaRPr sz="1700" b="0" kern="0">
                <a:solidFill>
                  <a:srgbClr val="000000"/>
                </a:solidFill>
                <a:latin typeface="Quattrocento Sans"/>
                <a:ea typeface="Quattrocento Sans"/>
                <a:cs typeface="Quattrocento Sans"/>
                <a:sym typeface="Quattrocento Sans"/>
              </a:endParaRPr>
            </a:p>
          </p:txBody>
        </p:sp>
      </p:grpSp>
      <p:grpSp>
        <p:nvGrpSpPr>
          <p:cNvPr id="17" name="Google Shape;424;p38">
            <a:extLst>
              <a:ext uri="{FF2B5EF4-FFF2-40B4-BE49-F238E27FC236}">
                <a16:creationId xmlns:a16="http://schemas.microsoft.com/office/drawing/2014/main" id="{7D5BEACD-352A-6A8C-48C0-FAA8633715DE}"/>
              </a:ext>
            </a:extLst>
          </p:cNvPr>
          <p:cNvGrpSpPr/>
          <p:nvPr/>
        </p:nvGrpSpPr>
        <p:grpSpPr>
          <a:xfrm>
            <a:off x="194199" y="3305500"/>
            <a:ext cx="585175" cy="585000"/>
            <a:chOff x="7542800" y="2629800"/>
            <a:chExt cx="585000" cy="585000"/>
          </a:xfrm>
        </p:grpSpPr>
        <p:sp>
          <p:nvSpPr>
            <p:cNvPr id="18" name="Google Shape;425;p38">
              <a:extLst>
                <a:ext uri="{FF2B5EF4-FFF2-40B4-BE49-F238E27FC236}">
                  <a16:creationId xmlns:a16="http://schemas.microsoft.com/office/drawing/2014/main" id="{016898BF-B60F-2ACD-B880-66A1197BC51D}"/>
                </a:ext>
              </a:extLst>
            </p:cNvPr>
            <p:cNvSpPr/>
            <p:nvPr/>
          </p:nvSpPr>
          <p:spPr>
            <a:xfrm>
              <a:off x="7542800" y="26298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19" name="Google Shape;426;p38">
              <a:extLst>
                <a:ext uri="{FF2B5EF4-FFF2-40B4-BE49-F238E27FC236}">
                  <a16:creationId xmlns:a16="http://schemas.microsoft.com/office/drawing/2014/main" id="{7D3AB442-E444-91CC-CCBF-B0DF2D529300}"/>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3</a:t>
              </a:r>
              <a:endParaRPr sz="1700" b="0" kern="0">
                <a:solidFill>
                  <a:srgbClr val="000000"/>
                </a:solidFill>
                <a:latin typeface="Quattrocento Sans"/>
                <a:ea typeface="Quattrocento Sans"/>
                <a:cs typeface="Quattrocento Sans"/>
                <a:sym typeface="Quattrocento Sans"/>
              </a:endParaRPr>
            </a:p>
          </p:txBody>
        </p:sp>
      </p:grpSp>
      <p:grpSp>
        <p:nvGrpSpPr>
          <p:cNvPr id="20" name="Google Shape;427;p38">
            <a:extLst>
              <a:ext uri="{FF2B5EF4-FFF2-40B4-BE49-F238E27FC236}">
                <a16:creationId xmlns:a16="http://schemas.microsoft.com/office/drawing/2014/main" id="{EADFB4F7-BC9E-38E7-E8CD-A984EBE6DC12}"/>
              </a:ext>
            </a:extLst>
          </p:cNvPr>
          <p:cNvGrpSpPr/>
          <p:nvPr/>
        </p:nvGrpSpPr>
        <p:grpSpPr>
          <a:xfrm>
            <a:off x="1438460" y="3305500"/>
            <a:ext cx="585175" cy="585000"/>
            <a:chOff x="7542800" y="2629800"/>
            <a:chExt cx="585000" cy="585000"/>
          </a:xfrm>
        </p:grpSpPr>
        <p:sp>
          <p:nvSpPr>
            <p:cNvPr id="21" name="Google Shape;428;p38">
              <a:extLst>
                <a:ext uri="{FF2B5EF4-FFF2-40B4-BE49-F238E27FC236}">
                  <a16:creationId xmlns:a16="http://schemas.microsoft.com/office/drawing/2014/main" id="{F40131F1-D674-54E1-6C8E-FFC860525599}"/>
                </a:ext>
              </a:extLst>
            </p:cNvPr>
            <p:cNvSpPr/>
            <p:nvPr/>
          </p:nvSpPr>
          <p:spPr>
            <a:xfrm>
              <a:off x="7542800" y="26298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22" name="Google Shape;429;p38">
              <a:extLst>
                <a:ext uri="{FF2B5EF4-FFF2-40B4-BE49-F238E27FC236}">
                  <a16:creationId xmlns:a16="http://schemas.microsoft.com/office/drawing/2014/main" id="{E3F6FC3D-C710-3878-542F-94BA2B433DCB}"/>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7</a:t>
              </a:r>
              <a:endParaRPr sz="1700" b="0" kern="0">
                <a:solidFill>
                  <a:srgbClr val="000000"/>
                </a:solidFill>
                <a:latin typeface="Quattrocento Sans"/>
                <a:ea typeface="Quattrocento Sans"/>
                <a:cs typeface="Quattrocento Sans"/>
                <a:sym typeface="Quattrocento Sans"/>
              </a:endParaRPr>
            </a:p>
          </p:txBody>
        </p:sp>
      </p:grpSp>
      <p:grpSp>
        <p:nvGrpSpPr>
          <p:cNvPr id="23" name="Google Shape;430;p38">
            <a:extLst>
              <a:ext uri="{FF2B5EF4-FFF2-40B4-BE49-F238E27FC236}">
                <a16:creationId xmlns:a16="http://schemas.microsoft.com/office/drawing/2014/main" id="{5659E613-BD40-3B4E-E598-21DB39C59461}"/>
              </a:ext>
            </a:extLst>
          </p:cNvPr>
          <p:cNvGrpSpPr/>
          <p:nvPr/>
        </p:nvGrpSpPr>
        <p:grpSpPr>
          <a:xfrm>
            <a:off x="2682721" y="3351625"/>
            <a:ext cx="585175" cy="585000"/>
            <a:chOff x="7542800" y="2629800"/>
            <a:chExt cx="585000" cy="585000"/>
          </a:xfrm>
        </p:grpSpPr>
        <p:sp>
          <p:nvSpPr>
            <p:cNvPr id="24" name="Google Shape;431;p38">
              <a:extLst>
                <a:ext uri="{FF2B5EF4-FFF2-40B4-BE49-F238E27FC236}">
                  <a16:creationId xmlns:a16="http://schemas.microsoft.com/office/drawing/2014/main" id="{CA9455B4-5BC7-0BE8-8BA9-62434F770E6B}"/>
                </a:ext>
              </a:extLst>
            </p:cNvPr>
            <p:cNvSpPr/>
            <p:nvPr/>
          </p:nvSpPr>
          <p:spPr>
            <a:xfrm>
              <a:off x="7542800" y="26298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25" name="Google Shape;432;p38">
              <a:extLst>
                <a:ext uri="{FF2B5EF4-FFF2-40B4-BE49-F238E27FC236}">
                  <a16:creationId xmlns:a16="http://schemas.microsoft.com/office/drawing/2014/main" id="{28D7BD6D-BFEC-FE3E-9682-D15AD42D8FCC}"/>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10</a:t>
              </a:r>
              <a:endParaRPr sz="1700" b="0" kern="0">
                <a:solidFill>
                  <a:srgbClr val="000000"/>
                </a:solidFill>
                <a:latin typeface="Quattrocento Sans"/>
                <a:ea typeface="Quattrocento Sans"/>
                <a:cs typeface="Quattrocento Sans"/>
                <a:sym typeface="Quattrocento Sans"/>
              </a:endParaRPr>
            </a:p>
          </p:txBody>
        </p:sp>
      </p:grpSp>
      <p:cxnSp>
        <p:nvCxnSpPr>
          <p:cNvPr id="26" name="Google Shape;433;p38">
            <a:extLst>
              <a:ext uri="{FF2B5EF4-FFF2-40B4-BE49-F238E27FC236}">
                <a16:creationId xmlns:a16="http://schemas.microsoft.com/office/drawing/2014/main" id="{19702371-D702-6E9E-90E3-50C57C96FC60}"/>
              </a:ext>
            </a:extLst>
          </p:cNvPr>
          <p:cNvCxnSpPr>
            <a:stCxn id="9" idx="2"/>
            <a:endCxn id="12" idx="0"/>
          </p:cNvCxnSpPr>
          <p:nvPr/>
        </p:nvCxnSpPr>
        <p:spPr>
          <a:xfrm flipH="1">
            <a:off x="1145894" y="1858275"/>
            <a:ext cx="1170300" cy="471300"/>
          </a:xfrm>
          <a:prstGeom prst="straightConnector1">
            <a:avLst/>
          </a:prstGeom>
          <a:noFill/>
          <a:ln w="19050" cap="flat" cmpd="sng">
            <a:solidFill>
              <a:srgbClr val="B6A479"/>
            </a:solidFill>
            <a:prstDash val="solid"/>
            <a:round/>
            <a:headEnd type="none" w="med" len="med"/>
            <a:tailEnd type="triangle" w="med" len="med"/>
          </a:ln>
        </p:spPr>
      </p:cxnSp>
      <p:cxnSp>
        <p:nvCxnSpPr>
          <p:cNvPr id="27" name="Google Shape;434;p38">
            <a:extLst>
              <a:ext uri="{FF2B5EF4-FFF2-40B4-BE49-F238E27FC236}">
                <a16:creationId xmlns:a16="http://schemas.microsoft.com/office/drawing/2014/main" id="{767B297C-5578-541E-DD8E-D050820D4159}"/>
              </a:ext>
            </a:extLst>
          </p:cNvPr>
          <p:cNvCxnSpPr>
            <a:stCxn id="9" idx="2"/>
            <a:endCxn id="15" idx="0"/>
          </p:cNvCxnSpPr>
          <p:nvPr/>
        </p:nvCxnSpPr>
        <p:spPr>
          <a:xfrm>
            <a:off x="2316194" y="1858275"/>
            <a:ext cx="1565700" cy="471300"/>
          </a:xfrm>
          <a:prstGeom prst="straightConnector1">
            <a:avLst/>
          </a:prstGeom>
          <a:noFill/>
          <a:ln w="19050" cap="flat" cmpd="sng">
            <a:solidFill>
              <a:srgbClr val="B6A479"/>
            </a:solidFill>
            <a:prstDash val="solid"/>
            <a:round/>
            <a:headEnd type="none" w="med" len="med"/>
            <a:tailEnd type="triangle" w="med" len="med"/>
          </a:ln>
        </p:spPr>
      </p:cxnSp>
      <p:cxnSp>
        <p:nvCxnSpPr>
          <p:cNvPr id="28" name="Google Shape;435;p38">
            <a:extLst>
              <a:ext uri="{FF2B5EF4-FFF2-40B4-BE49-F238E27FC236}">
                <a16:creationId xmlns:a16="http://schemas.microsoft.com/office/drawing/2014/main" id="{787C0C38-FDD1-20C8-01AC-41FB32997D9C}"/>
              </a:ext>
            </a:extLst>
          </p:cNvPr>
          <p:cNvCxnSpPr>
            <a:stCxn id="12" idx="2"/>
            <a:endCxn id="18" idx="0"/>
          </p:cNvCxnSpPr>
          <p:nvPr/>
        </p:nvCxnSpPr>
        <p:spPr>
          <a:xfrm flipH="1">
            <a:off x="486802" y="2914700"/>
            <a:ext cx="659100" cy="390900"/>
          </a:xfrm>
          <a:prstGeom prst="straightConnector1">
            <a:avLst/>
          </a:prstGeom>
          <a:noFill/>
          <a:ln w="19050" cap="flat" cmpd="sng">
            <a:solidFill>
              <a:srgbClr val="B6A479"/>
            </a:solidFill>
            <a:prstDash val="solid"/>
            <a:round/>
            <a:headEnd type="none" w="med" len="med"/>
            <a:tailEnd type="triangle" w="med" len="med"/>
          </a:ln>
        </p:spPr>
      </p:cxnSp>
      <p:cxnSp>
        <p:nvCxnSpPr>
          <p:cNvPr id="29" name="Google Shape;436;p38">
            <a:extLst>
              <a:ext uri="{FF2B5EF4-FFF2-40B4-BE49-F238E27FC236}">
                <a16:creationId xmlns:a16="http://schemas.microsoft.com/office/drawing/2014/main" id="{3AE32EEF-05F0-5B4B-0CA9-37276540D461}"/>
              </a:ext>
            </a:extLst>
          </p:cNvPr>
          <p:cNvCxnSpPr>
            <a:stCxn id="12" idx="2"/>
            <a:endCxn id="21" idx="0"/>
          </p:cNvCxnSpPr>
          <p:nvPr/>
        </p:nvCxnSpPr>
        <p:spPr>
          <a:xfrm>
            <a:off x="1145902" y="2914700"/>
            <a:ext cx="585000" cy="390900"/>
          </a:xfrm>
          <a:prstGeom prst="straightConnector1">
            <a:avLst/>
          </a:prstGeom>
          <a:noFill/>
          <a:ln w="19050" cap="flat" cmpd="sng">
            <a:solidFill>
              <a:srgbClr val="B6A479"/>
            </a:solidFill>
            <a:prstDash val="solid"/>
            <a:round/>
            <a:headEnd type="none" w="med" len="med"/>
            <a:tailEnd type="triangle" w="med" len="med"/>
          </a:ln>
        </p:spPr>
      </p:cxnSp>
      <p:cxnSp>
        <p:nvCxnSpPr>
          <p:cNvPr id="30" name="Google Shape;437;p38">
            <a:extLst>
              <a:ext uri="{FF2B5EF4-FFF2-40B4-BE49-F238E27FC236}">
                <a16:creationId xmlns:a16="http://schemas.microsoft.com/office/drawing/2014/main" id="{1A496889-C24F-F4B2-8BD6-17C574558F5F}"/>
              </a:ext>
            </a:extLst>
          </p:cNvPr>
          <p:cNvCxnSpPr>
            <a:stCxn id="15" idx="2"/>
            <a:endCxn id="24" idx="0"/>
          </p:cNvCxnSpPr>
          <p:nvPr/>
        </p:nvCxnSpPr>
        <p:spPr>
          <a:xfrm flipH="1">
            <a:off x="2975336" y="2914700"/>
            <a:ext cx="906600" cy="436800"/>
          </a:xfrm>
          <a:prstGeom prst="straightConnector1">
            <a:avLst/>
          </a:prstGeom>
          <a:noFill/>
          <a:ln w="19050" cap="flat" cmpd="sng">
            <a:solidFill>
              <a:srgbClr val="B6A479"/>
            </a:solidFill>
            <a:prstDash val="solid"/>
            <a:round/>
            <a:headEnd type="none" w="med" len="med"/>
            <a:tailEnd type="triangle" w="med" len="med"/>
          </a:ln>
        </p:spPr>
      </p:cxnSp>
      <p:cxnSp>
        <p:nvCxnSpPr>
          <p:cNvPr id="31" name="Google Shape;438;p38">
            <a:extLst>
              <a:ext uri="{FF2B5EF4-FFF2-40B4-BE49-F238E27FC236}">
                <a16:creationId xmlns:a16="http://schemas.microsoft.com/office/drawing/2014/main" id="{D7234933-3BBF-5F09-9B4F-D6FBE9F1F601}"/>
              </a:ext>
            </a:extLst>
          </p:cNvPr>
          <p:cNvCxnSpPr>
            <a:endCxn id="4" idx="0"/>
          </p:cNvCxnSpPr>
          <p:nvPr/>
        </p:nvCxnSpPr>
        <p:spPr>
          <a:xfrm>
            <a:off x="4191475" y="2937925"/>
            <a:ext cx="229200" cy="413700"/>
          </a:xfrm>
          <a:prstGeom prst="straightConnector1">
            <a:avLst/>
          </a:prstGeom>
          <a:noFill/>
          <a:ln w="19050" cap="flat" cmpd="sng">
            <a:solidFill>
              <a:srgbClr val="B6A479"/>
            </a:solidFill>
            <a:prstDash val="solid"/>
            <a:round/>
            <a:headEnd type="none" w="med" len="med"/>
            <a:tailEnd type="triangle" w="med" len="med"/>
          </a:ln>
        </p:spPr>
      </p:cxnSp>
      <p:grpSp>
        <p:nvGrpSpPr>
          <p:cNvPr id="32" name="Google Shape;439;p38">
            <a:extLst>
              <a:ext uri="{FF2B5EF4-FFF2-40B4-BE49-F238E27FC236}">
                <a16:creationId xmlns:a16="http://schemas.microsoft.com/office/drawing/2014/main" id="{981CB6BF-7769-D9AA-BA86-BA61682A6B80}"/>
              </a:ext>
            </a:extLst>
          </p:cNvPr>
          <p:cNvGrpSpPr/>
          <p:nvPr/>
        </p:nvGrpSpPr>
        <p:grpSpPr>
          <a:xfrm>
            <a:off x="4174443" y="2329700"/>
            <a:ext cx="585175" cy="585000"/>
            <a:chOff x="6497450" y="1607875"/>
            <a:chExt cx="585000" cy="585000"/>
          </a:xfrm>
        </p:grpSpPr>
        <p:sp>
          <p:nvSpPr>
            <p:cNvPr id="33" name="Google Shape;440;p38">
              <a:extLst>
                <a:ext uri="{FF2B5EF4-FFF2-40B4-BE49-F238E27FC236}">
                  <a16:creationId xmlns:a16="http://schemas.microsoft.com/office/drawing/2014/main" id="{3409F0C5-A5AF-DD9D-6576-B922FEA357F8}"/>
                </a:ext>
              </a:extLst>
            </p:cNvPr>
            <p:cNvSpPr/>
            <p:nvPr/>
          </p:nvSpPr>
          <p:spPr>
            <a:xfrm>
              <a:off x="6497450" y="1607875"/>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34" name="Google Shape;441;p38">
              <a:extLst>
                <a:ext uri="{FF2B5EF4-FFF2-40B4-BE49-F238E27FC236}">
                  <a16:creationId xmlns:a16="http://schemas.microsoft.com/office/drawing/2014/main" id="{6278D6B1-A054-4125-FD55-802FC635D897}"/>
                </a:ext>
              </a:extLst>
            </p:cNvPr>
            <p:cNvSpPr txBox="1"/>
            <p:nvPr/>
          </p:nvSpPr>
          <p:spPr>
            <a:xfrm>
              <a:off x="6497450" y="1677180"/>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16</a:t>
              </a:r>
              <a:endParaRPr sz="1700" b="0" kern="0">
                <a:solidFill>
                  <a:srgbClr val="000000"/>
                </a:solidFill>
                <a:latin typeface="Quattrocento Sans"/>
                <a:ea typeface="Quattrocento Sans"/>
                <a:cs typeface="Quattrocento Sans"/>
                <a:sym typeface="Quattrocento Sans"/>
              </a:endParaRPr>
            </a:p>
          </p:txBody>
        </p:sp>
      </p:grpSp>
      <p:cxnSp>
        <p:nvCxnSpPr>
          <p:cNvPr id="35" name="Google Shape;442;p38">
            <a:extLst>
              <a:ext uri="{FF2B5EF4-FFF2-40B4-BE49-F238E27FC236}">
                <a16:creationId xmlns:a16="http://schemas.microsoft.com/office/drawing/2014/main" id="{C3A5DBBE-C595-85B9-C53B-A83F2164F8B6}"/>
              </a:ext>
            </a:extLst>
          </p:cNvPr>
          <p:cNvCxnSpPr>
            <a:stCxn id="33" idx="2"/>
            <a:endCxn id="5" idx="0"/>
          </p:cNvCxnSpPr>
          <p:nvPr/>
        </p:nvCxnSpPr>
        <p:spPr>
          <a:xfrm>
            <a:off x="4467030" y="2914700"/>
            <a:ext cx="1069800" cy="436800"/>
          </a:xfrm>
          <a:prstGeom prst="straightConnector1">
            <a:avLst/>
          </a:prstGeom>
          <a:noFill/>
          <a:ln w="19050" cap="flat" cmpd="sng">
            <a:solidFill>
              <a:srgbClr val="B6A479"/>
            </a:solidFill>
            <a:prstDash val="solid"/>
            <a:round/>
            <a:headEnd type="none" w="med" len="med"/>
            <a:tailEnd type="triangle" w="med" len="med"/>
          </a:ln>
        </p:spPr>
      </p:cxnSp>
      <p:grpSp>
        <p:nvGrpSpPr>
          <p:cNvPr id="36" name="Google Shape;443;p38">
            <a:extLst>
              <a:ext uri="{FF2B5EF4-FFF2-40B4-BE49-F238E27FC236}">
                <a16:creationId xmlns:a16="http://schemas.microsoft.com/office/drawing/2014/main" id="{16CDD500-422F-18AE-3AD3-8FCF4273E972}"/>
              </a:ext>
            </a:extLst>
          </p:cNvPr>
          <p:cNvGrpSpPr/>
          <p:nvPr/>
        </p:nvGrpSpPr>
        <p:grpSpPr>
          <a:xfrm>
            <a:off x="3269236" y="3351625"/>
            <a:ext cx="585175" cy="585000"/>
            <a:chOff x="7542800" y="2629800"/>
            <a:chExt cx="585000" cy="585000"/>
          </a:xfrm>
        </p:grpSpPr>
        <p:sp>
          <p:nvSpPr>
            <p:cNvPr id="37" name="Google Shape;444;p38">
              <a:extLst>
                <a:ext uri="{FF2B5EF4-FFF2-40B4-BE49-F238E27FC236}">
                  <a16:creationId xmlns:a16="http://schemas.microsoft.com/office/drawing/2014/main" id="{BD90D22A-4C6B-A713-F19A-007BA41F4F2E}"/>
                </a:ext>
              </a:extLst>
            </p:cNvPr>
            <p:cNvSpPr/>
            <p:nvPr/>
          </p:nvSpPr>
          <p:spPr>
            <a:xfrm>
              <a:off x="7542800" y="26298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38" name="Google Shape;445;p38">
              <a:extLst>
                <a:ext uri="{FF2B5EF4-FFF2-40B4-BE49-F238E27FC236}">
                  <a16:creationId xmlns:a16="http://schemas.microsoft.com/office/drawing/2014/main" id="{B7FEC328-BF14-685A-AACE-F52F82DD2468}"/>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12</a:t>
              </a:r>
              <a:endParaRPr sz="1700" b="0" kern="0">
                <a:solidFill>
                  <a:srgbClr val="000000"/>
                </a:solidFill>
                <a:latin typeface="Quattrocento Sans"/>
                <a:ea typeface="Quattrocento Sans"/>
                <a:cs typeface="Quattrocento Sans"/>
                <a:sym typeface="Quattrocento Sans"/>
              </a:endParaRPr>
            </a:p>
          </p:txBody>
        </p:sp>
      </p:grpSp>
      <p:sp>
        <p:nvSpPr>
          <p:cNvPr id="39" name="Google Shape;446;p38">
            <a:extLst>
              <a:ext uri="{FF2B5EF4-FFF2-40B4-BE49-F238E27FC236}">
                <a16:creationId xmlns:a16="http://schemas.microsoft.com/office/drawing/2014/main" id="{9026B706-3E32-FC0F-E54A-9C6B65B1F143}"/>
              </a:ext>
            </a:extLst>
          </p:cNvPr>
          <p:cNvSpPr/>
          <p:nvPr/>
        </p:nvSpPr>
        <p:spPr>
          <a:xfrm>
            <a:off x="10815031" y="3292675"/>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40" name="Google Shape;447;p38">
            <a:extLst>
              <a:ext uri="{FF2B5EF4-FFF2-40B4-BE49-F238E27FC236}">
                <a16:creationId xmlns:a16="http://schemas.microsoft.com/office/drawing/2014/main" id="{16DBD732-8F81-915D-29D4-B4CA3B9ECDFA}"/>
              </a:ext>
            </a:extLst>
          </p:cNvPr>
          <p:cNvSpPr/>
          <p:nvPr/>
        </p:nvSpPr>
        <p:spPr>
          <a:xfrm>
            <a:off x="11477601" y="3292675"/>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41" name="Google Shape;448;p38">
            <a:extLst>
              <a:ext uri="{FF2B5EF4-FFF2-40B4-BE49-F238E27FC236}">
                <a16:creationId xmlns:a16="http://schemas.microsoft.com/office/drawing/2014/main" id="{AF728230-8E27-C54F-5FAA-123D4A723452}"/>
              </a:ext>
            </a:extLst>
          </p:cNvPr>
          <p:cNvSpPr txBox="1"/>
          <p:nvPr/>
        </p:nvSpPr>
        <p:spPr>
          <a:xfrm>
            <a:off x="10815031" y="3361680"/>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15</a:t>
            </a:r>
            <a:endParaRPr sz="1700" b="0" kern="0">
              <a:solidFill>
                <a:srgbClr val="000000"/>
              </a:solidFill>
              <a:latin typeface="Quattrocento Sans"/>
              <a:ea typeface="Quattrocento Sans"/>
              <a:cs typeface="Quattrocento Sans"/>
              <a:sym typeface="Quattrocento Sans"/>
            </a:endParaRPr>
          </a:p>
        </p:txBody>
      </p:sp>
      <p:sp>
        <p:nvSpPr>
          <p:cNvPr id="42" name="Google Shape;449;p38">
            <a:extLst>
              <a:ext uri="{FF2B5EF4-FFF2-40B4-BE49-F238E27FC236}">
                <a16:creationId xmlns:a16="http://schemas.microsoft.com/office/drawing/2014/main" id="{1AD7B3A0-D90F-5EEE-179A-CAE2D8074888}"/>
              </a:ext>
            </a:extLst>
          </p:cNvPr>
          <p:cNvSpPr txBox="1"/>
          <p:nvPr/>
        </p:nvSpPr>
        <p:spPr>
          <a:xfrm>
            <a:off x="11477601" y="3355996"/>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18</a:t>
            </a:r>
            <a:endParaRPr sz="1700" b="0" kern="0">
              <a:solidFill>
                <a:srgbClr val="000000"/>
              </a:solidFill>
              <a:latin typeface="Quattrocento Sans"/>
              <a:ea typeface="Quattrocento Sans"/>
              <a:cs typeface="Quattrocento Sans"/>
              <a:sym typeface="Quattrocento Sans"/>
            </a:endParaRPr>
          </a:p>
        </p:txBody>
      </p:sp>
      <p:grpSp>
        <p:nvGrpSpPr>
          <p:cNvPr id="43" name="Google Shape;450;p38">
            <a:extLst>
              <a:ext uri="{FF2B5EF4-FFF2-40B4-BE49-F238E27FC236}">
                <a16:creationId xmlns:a16="http://schemas.microsoft.com/office/drawing/2014/main" id="{E208EAA9-D319-3130-B543-790F8CCB84E2}"/>
              </a:ext>
            </a:extLst>
          </p:cNvPr>
          <p:cNvGrpSpPr/>
          <p:nvPr/>
        </p:nvGrpSpPr>
        <p:grpSpPr>
          <a:xfrm>
            <a:off x="8256866" y="1214325"/>
            <a:ext cx="585175" cy="585000"/>
            <a:chOff x="7542800" y="2629800"/>
            <a:chExt cx="585000" cy="585000"/>
          </a:xfrm>
        </p:grpSpPr>
        <p:sp>
          <p:nvSpPr>
            <p:cNvPr id="44" name="Google Shape;451;p38">
              <a:extLst>
                <a:ext uri="{FF2B5EF4-FFF2-40B4-BE49-F238E27FC236}">
                  <a16:creationId xmlns:a16="http://schemas.microsoft.com/office/drawing/2014/main" id="{4922384D-25FB-C52E-D46C-34B2850691C0}"/>
                </a:ext>
              </a:extLst>
            </p:cNvPr>
            <p:cNvSpPr/>
            <p:nvPr/>
          </p:nvSpPr>
          <p:spPr>
            <a:xfrm>
              <a:off x="7542800" y="26298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45" name="Google Shape;452;p38">
              <a:extLst>
                <a:ext uri="{FF2B5EF4-FFF2-40B4-BE49-F238E27FC236}">
                  <a16:creationId xmlns:a16="http://schemas.microsoft.com/office/drawing/2014/main" id="{BF34FD7B-88EE-8732-90F0-2F665F41274D}"/>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8</a:t>
              </a:r>
              <a:endParaRPr sz="1700" b="0" kern="0">
                <a:solidFill>
                  <a:srgbClr val="000000"/>
                </a:solidFill>
                <a:latin typeface="Quattrocento Sans"/>
                <a:ea typeface="Quattrocento Sans"/>
                <a:cs typeface="Quattrocento Sans"/>
                <a:sym typeface="Quattrocento Sans"/>
              </a:endParaRPr>
            </a:p>
          </p:txBody>
        </p:sp>
      </p:grpSp>
      <p:grpSp>
        <p:nvGrpSpPr>
          <p:cNvPr id="46" name="Google Shape;453;p38">
            <a:extLst>
              <a:ext uri="{FF2B5EF4-FFF2-40B4-BE49-F238E27FC236}">
                <a16:creationId xmlns:a16="http://schemas.microsoft.com/office/drawing/2014/main" id="{01501180-FE73-5183-5830-655BFA77BC39}"/>
              </a:ext>
            </a:extLst>
          </p:cNvPr>
          <p:cNvGrpSpPr/>
          <p:nvPr/>
        </p:nvGrpSpPr>
        <p:grpSpPr>
          <a:xfrm>
            <a:off x="7086573" y="2270750"/>
            <a:ext cx="585175" cy="585000"/>
            <a:chOff x="7542800" y="2629800"/>
            <a:chExt cx="585000" cy="585000"/>
          </a:xfrm>
        </p:grpSpPr>
        <p:sp>
          <p:nvSpPr>
            <p:cNvPr id="47" name="Google Shape;454;p38">
              <a:extLst>
                <a:ext uri="{FF2B5EF4-FFF2-40B4-BE49-F238E27FC236}">
                  <a16:creationId xmlns:a16="http://schemas.microsoft.com/office/drawing/2014/main" id="{3B8BC7CF-8794-8A13-7EA2-A4FA43FA4DC1}"/>
                </a:ext>
              </a:extLst>
            </p:cNvPr>
            <p:cNvSpPr/>
            <p:nvPr/>
          </p:nvSpPr>
          <p:spPr>
            <a:xfrm>
              <a:off x="7542800" y="26298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48" name="Google Shape;455;p38">
              <a:extLst>
                <a:ext uri="{FF2B5EF4-FFF2-40B4-BE49-F238E27FC236}">
                  <a16:creationId xmlns:a16="http://schemas.microsoft.com/office/drawing/2014/main" id="{18BD2E86-8DA1-04E6-987E-0C0B0C4A69EC}"/>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6</a:t>
              </a:r>
              <a:endParaRPr sz="1700" b="0" kern="0">
                <a:solidFill>
                  <a:srgbClr val="000000"/>
                </a:solidFill>
                <a:latin typeface="Quattrocento Sans"/>
                <a:ea typeface="Quattrocento Sans"/>
                <a:cs typeface="Quattrocento Sans"/>
                <a:sym typeface="Quattrocento Sans"/>
              </a:endParaRPr>
            </a:p>
          </p:txBody>
        </p:sp>
      </p:grpSp>
      <p:grpSp>
        <p:nvGrpSpPr>
          <p:cNvPr id="49" name="Google Shape;456;p38">
            <a:extLst>
              <a:ext uri="{FF2B5EF4-FFF2-40B4-BE49-F238E27FC236}">
                <a16:creationId xmlns:a16="http://schemas.microsoft.com/office/drawing/2014/main" id="{875D78ED-CC37-BA17-1A15-F81F064EF59B}"/>
              </a:ext>
            </a:extLst>
          </p:cNvPr>
          <p:cNvGrpSpPr/>
          <p:nvPr/>
        </p:nvGrpSpPr>
        <p:grpSpPr>
          <a:xfrm>
            <a:off x="9822608" y="2270750"/>
            <a:ext cx="585175" cy="585000"/>
            <a:chOff x="7542800" y="2629800"/>
            <a:chExt cx="585000" cy="585000"/>
          </a:xfrm>
        </p:grpSpPr>
        <p:sp>
          <p:nvSpPr>
            <p:cNvPr id="50" name="Google Shape;457;p38">
              <a:extLst>
                <a:ext uri="{FF2B5EF4-FFF2-40B4-BE49-F238E27FC236}">
                  <a16:creationId xmlns:a16="http://schemas.microsoft.com/office/drawing/2014/main" id="{FD51655B-34C4-A66C-BB77-8521E0AA7771}"/>
                </a:ext>
              </a:extLst>
            </p:cNvPr>
            <p:cNvSpPr/>
            <p:nvPr/>
          </p:nvSpPr>
          <p:spPr>
            <a:xfrm>
              <a:off x="7542800" y="26298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51" name="Google Shape;458;p38">
              <a:extLst>
                <a:ext uri="{FF2B5EF4-FFF2-40B4-BE49-F238E27FC236}">
                  <a16:creationId xmlns:a16="http://schemas.microsoft.com/office/drawing/2014/main" id="{3E361419-872D-153D-CE72-5BFD2CA9A360}"/>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14</a:t>
              </a:r>
              <a:endParaRPr sz="1700" b="0" kern="0">
                <a:solidFill>
                  <a:srgbClr val="000000"/>
                </a:solidFill>
                <a:latin typeface="Quattrocento Sans"/>
                <a:ea typeface="Quattrocento Sans"/>
                <a:cs typeface="Quattrocento Sans"/>
                <a:sym typeface="Quattrocento Sans"/>
              </a:endParaRPr>
            </a:p>
          </p:txBody>
        </p:sp>
      </p:grpSp>
      <p:grpSp>
        <p:nvGrpSpPr>
          <p:cNvPr id="52" name="Google Shape;459;p38">
            <a:extLst>
              <a:ext uri="{FF2B5EF4-FFF2-40B4-BE49-F238E27FC236}">
                <a16:creationId xmlns:a16="http://schemas.microsoft.com/office/drawing/2014/main" id="{BCBE0231-255B-20E0-E31F-BE0F3B638CD1}"/>
              </a:ext>
            </a:extLst>
          </p:cNvPr>
          <p:cNvGrpSpPr/>
          <p:nvPr/>
        </p:nvGrpSpPr>
        <p:grpSpPr>
          <a:xfrm>
            <a:off x="6427458" y="3246550"/>
            <a:ext cx="585175" cy="585000"/>
            <a:chOff x="7542800" y="2629800"/>
            <a:chExt cx="585000" cy="585000"/>
          </a:xfrm>
        </p:grpSpPr>
        <p:sp>
          <p:nvSpPr>
            <p:cNvPr id="53" name="Google Shape;460;p38">
              <a:extLst>
                <a:ext uri="{FF2B5EF4-FFF2-40B4-BE49-F238E27FC236}">
                  <a16:creationId xmlns:a16="http://schemas.microsoft.com/office/drawing/2014/main" id="{13E4B7EA-C947-4451-774C-7FD86B4D6028}"/>
                </a:ext>
              </a:extLst>
            </p:cNvPr>
            <p:cNvSpPr/>
            <p:nvPr/>
          </p:nvSpPr>
          <p:spPr>
            <a:xfrm>
              <a:off x="7542800" y="26298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54" name="Google Shape;461;p38">
              <a:extLst>
                <a:ext uri="{FF2B5EF4-FFF2-40B4-BE49-F238E27FC236}">
                  <a16:creationId xmlns:a16="http://schemas.microsoft.com/office/drawing/2014/main" id="{1C12B4CC-3C8F-00A8-1D9F-0EEE07D70DF8}"/>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3</a:t>
              </a:r>
              <a:endParaRPr sz="1700" b="0" kern="0">
                <a:solidFill>
                  <a:srgbClr val="000000"/>
                </a:solidFill>
                <a:latin typeface="Quattrocento Sans"/>
                <a:ea typeface="Quattrocento Sans"/>
                <a:cs typeface="Quattrocento Sans"/>
                <a:sym typeface="Quattrocento Sans"/>
              </a:endParaRPr>
            </a:p>
          </p:txBody>
        </p:sp>
      </p:grpSp>
      <p:grpSp>
        <p:nvGrpSpPr>
          <p:cNvPr id="55" name="Google Shape;462;p38">
            <a:extLst>
              <a:ext uri="{FF2B5EF4-FFF2-40B4-BE49-F238E27FC236}">
                <a16:creationId xmlns:a16="http://schemas.microsoft.com/office/drawing/2014/main" id="{435A6E38-2A41-51D7-6E21-FA39E62418FD}"/>
              </a:ext>
            </a:extLst>
          </p:cNvPr>
          <p:cNvGrpSpPr/>
          <p:nvPr/>
        </p:nvGrpSpPr>
        <p:grpSpPr>
          <a:xfrm>
            <a:off x="7671720" y="3246550"/>
            <a:ext cx="585175" cy="585000"/>
            <a:chOff x="7542800" y="2629800"/>
            <a:chExt cx="585000" cy="585000"/>
          </a:xfrm>
        </p:grpSpPr>
        <p:sp>
          <p:nvSpPr>
            <p:cNvPr id="56" name="Google Shape;463;p38">
              <a:extLst>
                <a:ext uri="{FF2B5EF4-FFF2-40B4-BE49-F238E27FC236}">
                  <a16:creationId xmlns:a16="http://schemas.microsoft.com/office/drawing/2014/main" id="{56EE77F4-6685-DF97-FF29-FCA262A1FE0C}"/>
                </a:ext>
              </a:extLst>
            </p:cNvPr>
            <p:cNvSpPr/>
            <p:nvPr/>
          </p:nvSpPr>
          <p:spPr>
            <a:xfrm>
              <a:off x="7542800" y="26298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57" name="Google Shape;464;p38">
              <a:extLst>
                <a:ext uri="{FF2B5EF4-FFF2-40B4-BE49-F238E27FC236}">
                  <a16:creationId xmlns:a16="http://schemas.microsoft.com/office/drawing/2014/main" id="{A3D79E3B-1E4F-2197-733F-B47C2383BF9A}"/>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7</a:t>
              </a:r>
              <a:endParaRPr sz="1700" b="0" kern="0">
                <a:solidFill>
                  <a:srgbClr val="000000"/>
                </a:solidFill>
                <a:latin typeface="Quattrocento Sans"/>
                <a:ea typeface="Quattrocento Sans"/>
                <a:cs typeface="Quattrocento Sans"/>
                <a:sym typeface="Quattrocento Sans"/>
              </a:endParaRPr>
            </a:p>
          </p:txBody>
        </p:sp>
      </p:grpSp>
      <p:grpSp>
        <p:nvGrpSpPr>
          <p:cNvPr id="58" name="Google Shape;465;p38">
            <a:extLst>
              <a:ext uri="{FF2B5EF4-FFF2-40B4-BE49-F238E27FC236}">
                <a16:creationId xmlns:a16="http://schemas.microsoft.com/office/drawing/2014/main" id="{A94F6795-A725-EFC9-8236-4A51E6495031}"/>
              </a:ext>
            </a:extLst>
          </p:cNvPr>
          <p:cNvGrpSpPr/>
          <p:nvPr/>
        </p:nvGrpSpPr>
        <p:grpSpPr>
          <a:xfrm>
            <a:off x="8915981" y="3292675"/>
            <a:ext cx="585175" cy="585000"/>
            <a:chOff x="7542800" y="2629800"/>
            <a:chExt cx="585000" cy="585000"/>
          </a:xfrm>
        </p:grpSpPr>
        <p:sp>
          <p:nvSpPr>
            <p:cNvPr id="59" name="Google Shape;466;p38">
              <a:extLst>
                <a:ext uri="{FF2B5EF4-FFF2-40B4-BE49-F238E27FC236}">
                  <a16:creationId xmlns:a16="http://schemas.microsoft.com/office/drawing/2014/main" id="{59716CC9-41B9-3CAE-2A62-BA6C54496B6F}"/>
                </a:ext>
              </a:extLst>
            </p:cNvPr>
            <p:cNvSpPr/>
            <p:nvPr/>
          </p:nvSpPr>
          <p:spPr>
            <a:xfrm>
              <a:off x="7542800" y="26298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60" name="Google Shape;467;p38">
              <a:extLst>
                <a:ext uri="{FF2B5EF4-FFF2-40B4-BE49-F238E27FC236}">
                  <a16:creationId xmlns:a16="http://schemas.microsoft.com/office/drawing/2014/main" id="{E227854C-F092-33FC-7CB5-A171948EBB68}"/>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10</a:t>
              </a:r>
              <a:endParaRPr sz="1700" b="0" kern="0">
                <a:solidFill>
                  <a:srgbClr val="000000"/>
                </a:solidFill>
                <a:latin typeface="Quattrocento Sans"/>
                <a:ea typeface="Quattrocento Sans"/>
                <a:cs typeface="Quattrocento Sans"/>
                <a:sym typeface="Quattrocento Sans"/>
              </a:endParaRPr>
            </a:p>
          </p:txBody>
        </p:sp>
      </p:grpSp>
      <p:cxnSp>
        <p:nvCxnSpPr>
          <p:cNvPr id="61" name="Google Shape;468;p38">
            <a:extLst>
              <a:ext uri="{FF2B5EF4-FFF2-40B4-BE49-F238E27FC236}">
                <a16:creationId xmlns:a16="http://schemas.microsoft.com/office/drawing/2014/main" id="{ACC54EFE-D41D-9C65-38E5-F1B6697F636C}"/>
              </a:ext>
            </a:extLst>
          </p:cNvPr>
          <p:cNvCxnSpPr>
            <a:stCxn id="44" idx="2"/>
            <a:endCxn id="47" idx="0"/>
          </p:cNvCxnSpPr>
          <p:nvPr/>
        </p:nvCxnSpPr>
        <p:spPr>
          <a:xfrm flipH="1">
            <a:off x="7379154" y="1799325"/>
            <a:ext cx="1170300" cy="471300"/>
          </a:xfrm>
          <a:prstGeom prst="straightConnector1">
            <a:avLst/>
          </a:prstGeom>
          <a:noFill/>
          <a:ln w="19050" cap="flat" cmpd="sng">
            <a:solidFill>
              <a:srgbClr val="B6A479"/>
            </a:solidFill>
            <a:prstDash val="solid"/>
            <a:round/>
            <a:headEnd type="none" w="med" len="med"/>
            <a:tailEnd type="triangle" w="med" len="med"/>
          </a:ln>
        </p:spPr>
      </p:cxnSp>
      <p:cxnSp>
        <p:nvCxnSpPr>
          <p:cNvPr id="62" name="Google Shape;469;p38">
            <a:extLst>
              <a:ext uri="{FF2B5EF4-FFF2-40B4-BE49-F238E27FC236}">
                <a16:creationId xmlns:a16="http://schemas.microsoft.com/office/drawing/2014/main" id="{2A2AF3B6-FE2C-EDAE-A60B-138950C1605F}"/>
              </a:ext>
            </a:extLst>
          </p:cNvPr>
          <p:cNvCxnSpPr>
            <a:stCxn id="44" idx="2"/>
            <a:endCxn id="50" idx="0"/>
          </p:cNvCxnSpPr>
          <p:nvPr/>
        </p:nvCxnSpPr>
        <p:spPr>
          <a:xfrm>
            <a:off x="8549454" y="1799325"/>
            <a:ext cx="1565700" cy="471300"/>
          </a:xfrm>
          <a:prstGeom prst="straightConnector1">
            <a:avLst/>
          </a:prstGeom>
          <a:noFill/>
          <a:ln w="19050" cap="flat" cmpd="sng">
            <a:solidFill>
              <a:srgbClr val="B6A479"/>
            </a:solidFill>
            <a:prstDash val="solid"/>
            <a:round/>
            <a:headEnd type="none" w="med" len="med"/>
            <a:tailEnd type="triangle" w="med" len="med"/>
          </a:ln>
        </p:spPr>
      </p:cxnSp>
      <p:cxnSp>
        <p:nvCxnSpPr>
          <p:cNvPr id="63" name="Google Shape;470;p38">
            <a:extLst>
              <a:ext uri="{FF2B5EF4-FFF2-40B4-BE49-F238E27FC236}">
                <a16:creationId xmlns:a16="http://schemas.microsoft.com/office/drawing/2014/main" id="{DC8A34B9-938C-E1E5-D226-CF7FFC2162AF}"/>
              </a:ext>
            </a:extLst>
          </p:cNvPr>
          <p:cNvCxnSpPr>
            <a:stCxn id="47" idx="2"/>
            <a:endCxn id="53" idx="0"/>
          </p:cNvCxnSpPr>
          <p:nvPr/>
        </p:nvCxnSpPr>
        <p:spPr>
          <a:xfrm flipH="1">
            <a:off x="6720061" y="2855750"/>
            <a:ext cx="659100" cy="390900"/>
          </a:xfrm>
          <a:prstGeom prst="straightConnector1">
            <a:avLst/>
          </a:prstGeom>
          <a:noFill/>
          <a:ln w="19050" cap="flat" cmpd="sng">
            <a:solidFill>
              <a:srgbClr val="B6A479"/>
            </a:solidFill>
            <a:prstDash val="solid"/>
            <a:round/>
            <a:headEnd type="none" w="med" len="med"/>
            <a:tailEnd type="triangle" w="med" len="med"/>
          </a:ln>
        </p:spPr>
      </p:cxnSp>
      <p:cxnSp>
        <p:nvCxnSpPr>
          <p:cNvPr id="64" name="Google Shape;471;p38">
            <a:extLst>
              <a:ext uri="{FF2B5EF4-FFF2-40B4-BE49-F238E27FC236}">
                <a16:creationId xmlns:a16="http://schemas.microsoft.com/office/drawing/2014/main" id="{3D1F6E4C-99E0-3259-ACDD-20CFB1FD51B0}"/>
              </a:ext>
            </a:extLst>
          </p:cNvPr>
          <p:cNvCxnSpPr>
            <a:stCxn id="47" idx="2"/>
            <a:endCxn id="56" idx="0"/>
          </p:cNvCxnSpPr>
          <p:nvPr/>
        </p:nvCxnSpPr>
        <p:spPr>
          <a:xfrm>
            <a:off x="7379161" y="2855750"/>
            <a:ext cx="585000" cy="390900"/>
          </a:xfrm>
          <a:prstGeom prst="straightConnector1">
            <a:avLst/>
          </a:prstGeom>
          <a:noFill/>
          <a:ln w="19050" cap="flat" cmpd="sng">
            <a:solidFill>
              <a:srgbClr val="B6A479"/>
            </a:solidFill>
            <a:prstDash val="solid"/>
            <a:round/>
            <a:headEnd type="none" w="med" len="med"/>
            <a:tailEnd type="triangle" w="med" len="med"/>
          </a:ln>
        </p:spPr>
      </p:cxnSp>
      <p:cxnSp>
        <p:nvCxnSpPr>
          <p:cNvPr id="65" name="Google Shape;472;p38">
            <a:extLst>
              <a:ext uri="{FF2B5EF4-FFF2-40B4-BE49-F238E27FC236}">
                <a16:creationId xmlns:a16="http://schemas.microsoft.com/office/drawing/2014/main" id="{49322645-CF45-FDFF-4B88-6A2542D939A8}"/>
              </a:ext>
            </a:extLst>
          </p:cNvPr>
          <p:cNvCxnSpPr>
            <a:stCxn id="50" idx="2"/>
            <a:endCxn id="59" idx="0"/>
          </p:cNvCxnSpPr>
          <p:nvPr/>
        </p:nvCxnSpPr>
        <p:spPr>
          <a:xfrm flipH="1">
            <a:off x="9208595" y="2855750"/>
            <a:ext cx="906600" cy="436800"/>
          </a:xfrm>
          <a:prstGeom prst="straightConnector1">
            <a:avLst/>
          </a:prstGeom>
          <a:noFill/>
          <a:ln w="19050" cap="flat" cmpd="sng">
            <a:solidFill>
              <a:srgbClr val="B6A479"/>
            </a:solidFill>
            <a:prstDash val="solid"/>
            <a:round/>
            <a:headEnd type="none" w="med" len="med"/>
            <a:tailEnd type="triangle" w="med" len="med"/>
          </a:ln>
        </p:spPr>
      </p:cxnSp>
      <p:cxnSp>
        <p:nvCxnSpPr>
          <p:cNvPr id="66" name="Google Shape;473;p38">
            <a:extLst>
              <a:ext uri="{FF2B5EF4-FFF2-40B4-BE49-F238E27FC236}">
                <a16:creationId xmlns:a16="http://schemas.microsoft.com/office/drawing/2014/main" id="{B0C8269E-C4EC-ABCA-E87D-3E6751E0A003}"/>
              </a:ext>
            </a:extLst>
          </p:cNvPr>
          <p:cNvCxnSpPr>
            <a:endCxn id="39" idx="0"/>
          </p:cNvCxnSpPr>
          <p:nvPr/>
        </p:nvCxnSpPr>
        <p:spPr>
          <a:xfrm>
            <a:off x="10410331" y="2849875"/>
            <a:ext cx="697200" cy="442800"/>
          </a:xfrm>
          <a:prstGeom prst="straightConnector1">
            <a:avLst/>
          </a:prstGeom>
          <a:noFill/>
          <a:ln w="19050" cap="flat" cmpd="sng">
            <a:solidFill>
              <a:srgbClr val="B6A479"/>
            </a:solidFill>
            <a:prstDash val="solid"/>
            <a:round/>
            <a:headEnd type="none" w="med" len="med"/>
            <a:tailEnd type="triangle" w="med" len="med"/>
          </a:ln>
        </p:spPr>
      </p:cxnSp>
      <p:grpSp>
        <p:nvGrpSpPr>
          <p:cNvPr id="67" name="Google Shape;474;p38">
            <a:extLst>
              <a:ext uri="{FF2B5EF4-FFF2-40B4-BE49-F238E27FC236}">
                <a16:creationId xmlns:a16="http://schemas.microsoft.com/office/drawing/2014/main" id="{CC7BE8C1-383F-9D24-E9E8-E4712738FF36}"/>
              </a:ext>
            </a:extLst>
          </p:cNvPr>
          <p:cNvGrpSpPr/>
          <p:nvPr/>
        </p:nvGrpSpPr>
        <p:grpSpPr>
          <a:xfrm>
            <a:off x="10407702" y="2270750"/>
            <a:ext cx="585175" cy="585000"/>
            <a:chOff x="6497450" y="1607875"/>
            <a:chExt cx="585000" cy="585000"/>
          </a:xfrm>
        </p:grpSpPr>
        <p:sp>
          <p:nvSpPr>
            <p:cNvPr id="68" name="Google Shape;475;p38">
              <a:extLst>
                <a:ext uri="{FF2B5EF4-FFF2-40B4-BE49-F238E27FC236}">
                  <a16:creationId xmlns:a16="http://schemas.microsoft.com/office/drawing/2014/main" id="{0A0BBFB0-CED9-C317-4B7A-5C1BCBCAA86F}"/>
                </a:ext>
              </a:extLst>
            </p:cNvPr>
            <p:cNvSpPr/>
            <p:nvPr/>
          </p:nvSpPr>
          <p:spPr>
            <a:xfrm>
              <a:off x="6497450" y="1607875"/>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69" name="Google Shape;476;p38">
              <a:extLst>
                <a:ext uri="{FF2B5EF4-FFF2-40B4-BE49-F238E27FC236}">
                  <a16:creationId xmlns:a16="http://schemas.microsoft.com/office/drawing/2014/main" id="{0508004D-41A7-552A-DCBC-F64EB7FF0CDB}"/>
                </a:ext>
              </a:extLst>
            </p:cNvPr>
            <p:cNvSpPr txBox="1"/>
            <p:nvPr/>
          </p:nvSpPr>
          <p:spPr>
            <a:xfrm>
              <a:off x="6497450" y="1677180"/>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16</a:t>
              </a:r>
              <a:endParaRPr sz="1700" b="0" kern="0">
                <a:solidFill>
                  <a:srgbClr val="000000"/>
                </a:solidFill>
                <a:latin typeface="Quattrocento Sans"/>
                <a:ea typeface="Quattrocento Sans"/>
                <a:cs typeface="Quattrocento Sans"/>
                <a:sym typeface="Quattrocento Sans"/>
              </a:endParaRPr>
            </a:p>
          </p:txBody>
        </p:sp>
      </p:grpSp>
      <p:cxnSp>
        <p:nvCxnSpPr>
          <p:cNvPr id="70" name="Google Shape;477;p38">
            <a:extLst>
              <a:ext uri="{FF2B5EF4-FFF2-40B4-BE49-F238E27FC236}">
                <a16:creationId xmlns:a16="http://schemas.microsoft.com/office/drawing/2014/main" id="{5D67D503-33E1-DD85-964E-93DAE12FB300}"/>
              </a:ext>
            </a:extLst>
          </p:cNvPr>
          <p:cNvCxnSpPr>
            <a:stCxn id="68" idx="2"/>
            <a:endCxn id="40" idx="0"/>
          </p:cNvCxnSpPr>
          <p:nvPr/>
        </p:nvCxnSpPr>
        <p:spPr>
          <a:xfrm>
            <a:off x="10700290" y="2855750"/>
            <a:ext cx="1069800" cy="436800"/>
          </a:xfrm>
          <a:prstGeom prst="straightConnector1">
            <a:avLst/>
          </a:prstGeom>
          <a:noFill/>
          <a:ln w="19050" cap="flat" cmpd="sng">
            <a:solidFill>
              <a:srgbClr val="B6A479"/>
            </a:solidFill>
            <a:prstDash val="solid"/>
            <a:round/>
            <a:headEnd type="none" w="med" len="med"/>
            <a:tailEnd type="triangle" w="med" len="med"/>
          </a:ln>
        </p:spPr>
      </p:cxnSp>
      <p:grpSp>
        <p:nvGrpSpPr>
          <p:cNvPr id="71" name="Google Shape;478;p38">
            <a:extLst>
              <a:ext uri="{FF2B5EF4-FFF2-40B4-BE49-F238E27FC236}">
                <a16:creationId xmlns:a16="http://schemas.microsoft.com/office/drawing/2014/main" id="{A685ABDF-E41E-C0A1-90E9-5B03AD6F7AE5}"/>
              </a:ext>
            </a:extLst>
          </p:cNvPr>
          <p:cNvGrpSpPr/>
          <p:nvPr/>
        </p:nvGrpSpPr>
        <p:grpSpPr>
          <a:xfrm>
            <a:off x="9502496" y="3292675"/>
            <a:ext cx="585175" cy="585000"/>
            <a:chOff x="7542800" y="2629800"/>
            <a:chExt cx="585000" cy="585000"/>
          </a:xfrm>
        </p:grpSpPr>
        <p:sp>
          <p:nvSpPr>
            <p:cNvPr id="72" name="Google Shape;479;p38">
              <a:extLst>
                <a:ext uri="{FF2B5EF4-FFF2-40B4-BE49-F238E27FC236}">
                  <a16:creationId xmlns:a16="http://schemas.microsoft.com/office/drawing/2014/main" id="{E6D45410-3DCD-B8AB-C1F3-08ACC2D5354F}"/>
                </a:ext>
              </a:extLst>
            </p:cNvPr>
            <p:cNvSpPr/>
            <p:nvPr/>
          </p:nvSpPr>
          <p:spPr>
            <a:xfrm>
              <a:off x="7542800" y="26298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73" name="Google Shape;480;p38">
              <a:extLst>
                <a:ext uri="{FF2B5EF4-FFF2-40B4-BE49-F238E27FC236}">
                  <a16:creationId xmlns:a16="http://schemas.microsoft.com/office/drawing/2014/main" id="{CFF15BAA-FACA-2CDE-4754-AF6828318325}"/>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12</a:t>
              </a:r>
              <a:endParaRPr sz="1700" b="0" kern="0">
                <a:solidFill>
                  <a:srgbClr val="000000"/>
                </a:solidFill>
                <a:latin typeface="Quattrocento Sans"/>
                <a:ea typeface="Quattrocento Sans"/>
                <a:cs typeface="Quattrocento Sans"/>
                <a:sym typeface="Quattrocento Sans"/>
              </a:endParaRPr>
            </a:p>
          </p:txBody>
        </p:sp>
      </p:grpSp>
      <p:grpSp>
        <p:nvGrpSpPr>
          <p:cNvPr id="74" name="Google Shape;481;p38">
            <a:extLst>
              <a:ext uri="{FF2B5EF4-FFF2-40B4-BE49-F238E27FC236}">
                <a16:creationId xmlns:a16="http://schemas.microsoft.com/office/drawing/2014/main" id="{BB5469A8-FB14-8BEB-7AB0-326D961E3E13}"/>
              </a:ext>
            </a:extLst>
          </p:cNvPr>
          <p:cNvGrpSpPr/>
          <p:nvPr/>
        </p:nvGrpSpPr>
        <p:grpSpPr>
          <a:xfrm>
            <a:off x="10089011" y="3292675"/>
            <a:ext cx="585176" cy="585000"/>
            <a:chOff x="7542800" y="2629800"/>
            <a:chExt cx="585000" cy="585000"/>
          </a:xfrm>
        </p:grpSpPr>
        <p:sp>
          <p:nvSpPr>
            <p:cNvPr id="75" name="Google Shape;482;p38">
              <a:extLst>
                <a:ext uri="{FF2B5EF4-FFF2-40B4-BE49-F238E27FC236}">
                  <a16:creationId xmlns:a16="http://schemas.microsoft.com/office/drawing/2014/main" id="{2ECFED5E-9314-E11F-0043-5387DD0BAF16}"/>
                </a:ext>
              </a:extLst>
            </p:cNvPr>
            <p:cNvSpPr/>
            <p:nvPr/>
          </p:nvSpPr>
          <p:spPr>
            <a:xfrm>
              <a:off x="7542800" y="26298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76" name="Google Shape;483;p38">
              <a:extLst>
                <a:ext uri="{FF2B5EF4-FFF2-40B4-BE49-F238E27FC236}">
                  <a16:creationId xmlns:a16="http://schemas.microsoft.com/office/drawing/2014/main" id="{8C1D9D8B-A22C-331A-5BC2-703574DC260E}"/>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13</a:t>
              </a:r>
              <a:endParaRPr sz="1700" b="0" kern="0">
                <a:solidFill>
                  <a:srgbClr val="000000"/>
                </a:solidFill>
                <a:latin typeface="Quattrocento Sans"/>
                <a:ea typeface="Quattrocento Sans"/>
                <a:cs typeface="Quattrocento Sans"/>
                <a:sym typeface="Quattrocento Sans"/>
              </a:endParaRPr>
            </a:p>
          </p:txBody>
        </p:sp>
      </p:grpSp>
      <p:sp>
        <p:nvSpPr>
          <p:cNvPr id="77" name="Google Shape;484;p38">
            <a:extLst>
              <a:ext uri="{FF2B5EF4-FFF2-40B4-BE49-F238E27FC236}">
                <a16:creationId xmlns:a16="http://schemas.microsoft.com/office/drawing/2014/main" id="{CFB3F1B1-F26C-9663-5D85-BB53DAD4C663}"/>
              </a:ext>
            </a:extLst>
          </p:cNvPr>
          <p:cNvSpPr/>
          <p:nvPr/>
        </p:nvSpPr>
        <p:spPr>
          <a:xfrm>
            <a:off x="4488848" y="6112075"/>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78" name="Google Shape;485;p38">
            <a:extLst>
              <a:ext uri="{FF2B5EF4-FFF2-40B4-BE49-F238E27FC236}">
                <a16:creationId xmlns:a16="http://schemas.microsoft.com/office/drawing/2014/main" id="{5D8CA334-DD2C-FFAF-A747-D7844E2926D0}"/>
              </a:ext>
            </a:extLst>
          </p:cNvPr>
          <p:cNvSpPr/>
          <p:nvPr/>
        </p:nvSpPr>
        <p:spPr>
          <a:xfrm>
            <a:off x="5151418" y="6112075"/>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79" name="Google Shape;486;p38">
            <a:extLst>
              <a:ext uri="{FF2B5EF4-FFF2-40B4-BE49-F238E27FC236}">
                <a16:creationId xmlns:a16="http://schemas.microsoft.com/office/drawing/2014/main" id="{4B550125-3AB3-A948-AC4C-C28BD6A7B891}"/>
              </a:ext>
            </a:extLst>
          </p:cNvPr>
          <p:cNvSpPr txBox="1"/>
          <p:nvPr/>
        </p:nvSpPr>
        <p:spPr>
          <a:xfrm>
            <a:off x="4488848" y="6181080"/>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15</a:t>
            </a:r>
            <a:endParaRPr sz="1700" b="0" kern="0">
              <a:solidFill>
                <a:srgbClr val="000000"/>
              </a:solidFill>
              <a:latin typeface="Quattrocento Sans"/>
              <a:ea typeface="Quattrocento Sans"/>
              <a:cs typeface="Quattrocento Sans"/>
              <a:sym typeface="Quattrocento Sans"/>
            </a:endParaRPr>
          </a:p>
        </p:txBody>
      </p:sp>
      <p:sp>
        <p:nvSpPr>
          <p:cNvPr id="80" name="Google Shape;487;p38">
            <a:extLst>
              <a:ext uri="{FF2B5EF4-FFF2-40B4-BE49-F238E27FC236}">
                <a16:creationId xmlns:a16="http://schemas.microsoft.com/office/drawing/2014/main" id="{71E26C69-6246-F516-E346-489425E7A65F}"/>
              </a:ext>
            </a:extLst>
          </p:cNvPr>
          <p:cNvSpPr txBox="1"/>
          <p:nvPr/>
        </p:nvSpPr>
        <p:spPr>
          <a:xfrm>
            <a:off x="5151418" y="6175396"/>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18</a:t>
            </a:r>
            <a:endParaRPr sz="1700" b="0" kern="0">
              <a:solidFill>
                <a:srgbClr val="000000"/>
              </a:solidFill>
              <a:latin typeface="Quattrocento Sans"/>
              <a:ea typeface="Quattrocento Sans"/>
              <a:cs typeface="Quattrocento Sans"/>
              <a:sym typeface="Quattrocento Sans"/>
            </a:endParaRPr>
          </a:p>
        </p:txBody>
      </p:sp>
      <p:grpSp>
        <p:nvGrpSpPr>
          <p:cNvPr id="81" name="Google Shape;488;p38">
            <a:extLst>
              <a:ext uri="{FF2B5EF4-FFF2-40B4-BE49-F238E27FC236}">
                <a16:creationId xmlns:a16="http://schemas.microsoft.com/office/drawing/2014/main" id="{E806EE31-4E88-60D9-2FC0-74ED3F6A0A4A}"/>
              </a:ext>
            </a:extLst>
          </p:cNvPr>
          <p:cNvGrpSpPr/>
          <p:nvPr/>
        </p:nvGrpSpPr>
        <p:grpSpPr>
          <a:xfrm>
            <a:off x="1930683" y="4033725"/>
            <a:ext cx="585175" cy="585000"/>
            <a:chOff x="7542800" y="2629800"/>
            <a:chExt cx="585000" cy="585000"/>
          </a:xfrm>
        </p:grpSpPr>
        <p:sp>
          <p:nvSpPr>
            <p:cNvPr id="82" name="Google Shape;489;p38">
              <a:extLst>
                <a:ext uri="{FF2B5EF4-FFF2-40B4-BE49-F238E27FC236}">
                  <a16:creationId xmlns:a16="http://schemas.microsoft.com/office/drawing/2014/main" id="{409D7946-B074-0C6E-53B3-A4CB76646049}"/>
                </a:ext>
              </a:extLst>
            </p:cNvPr>
            <p:cNvSpPr/>
            <p:nvPr/>
          </p:nvSpPr>
          <p:spPr>
            <a:xfrm>
              <a:off x="7542800" y="26298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83" name="Google Shape;490;p38">
              <a:extLst>
                <a:ext uri="{FF2B5EF4-FFF2-40B4-BE49-F238E27FC236}">
                  <a16:creationId xmlns:a16="http://schemas.microsoft.com/office/drawing/2014/main" id="{FA32AB31-46E7-47F7-C309-0481AC5A04BF}"/>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8</a:t>
              </a:r>
              <a:endParaRPr sz="1700" b="0" kern="0">
                <a:solidFill>
                  <a:srgbClr val="000000"/>
                </a:solidFill>
                <a:latin typeface="Quattrocento Sans"/>
                <a:ea typeface="Quattrocento Sans"/>
                <a:cs typeface="Quattrocento Sans"/>
                <a:sym typeface="Quattrocento Sans"/>
              </a:endParaRPr>
            </a:p>
          </p:txBody>
        </p:sp>
      </p:grpSp>
      <p:grpSp>
        <p:nvGrpSpPr>
          <p:cNvPr id="84" name="Google Shape;491;p38">
            <a:extLst>
              <a:ext uri="{FF2B5EF4-FFF2-40B4-BE49-F238E27FC236}">
                <a16:creationId xmlns:a16="http://schemas.microsoft.com/office/drawing/2014/main" id="{842B212E-1CCF-1278-F34F-4E72D5144067}"/>
              </a:ext>
            </a:extLst>
          </p:cNvPr>
          <p:cNvGrpSpPr/>
          <p:nvPr/>
        </p:nvGrpSpPr>
        <p:grpSpPr>
          <a:xfrm>
            <a:off x="760391" y="5090150"/>
            <a:ext cx="585175" cy="585000"/>
            <a:chOff x="7542800" y="2629800"/>
            <a:chExt cx="585000" cy="585000"/>
          </a:xfrm>
        </p:grpSpPr>
        <p:sp>
          <p:nvSpPr>
            <p:cNvPr id="85" name="Google Shape;492;p38">
              <a:extLst>
                <a:ext uri="{FF2B5EF4-FFF2-40B4-BE49-F238E27FC236}">
                  <a16:creationId xmlns:a16="http://schemas.microsoft.com/office/drawing/2014/main" id="{3184F13C-8587-C441-89BA-BF55AFE17B52}"/>
                </a:ext>
              </a:extLst>
            </p:cNvPr>
            <p:cNvSpPr/>
            <p:nvPr/>
          </p:nvSpPr>
          <p:spPr>
            <a:xfrm>
              <a:off x="7542800" y="26298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86" name="Google Shape;493;p38">
              <a:extLst>
                <a:ext uri="{FF2B5EF4-FFF2-40B4-BE49-F238E27FC236}">
                  <a16:creationId xmlns:a16="http://schemas.microsoft.com/office/drawing/2014/main" id="{1F23BB41-9237-2CB6-7CB5-188B9F4EAC00}"/>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6</a:t>
              </a:r>
              <a:endParaRPr sz="1700" b="0" kern="0">
                <a:solidFill>
                  <a:srgbClr val="000000"/>
                </a:solidFill>
                <a:latin typeface="Quattrocento Sans"/>
                <a:ea typeface="Quattrocento Sans"/>
                <a:cs typeface="Quattrocento Sans"/>
                <a:sym typeface="Quattrocento Sans"/>
              </a:endParaRPr>
            </a:p>
          </p:txBody>
        </p:sp>
      </p:grpSp>
      <p:grpSp>
        <p:nvGrpSpPr>
          <p:cNvPr id="87" name="Google Shape;494;p38">
            <a:extLst>
              <a:ext uri="{FF2B5EF4-FFF2-40B4-BE49-F238E27FC236}">
                <a16:creationId xmlns:a16="http://schemas.microsoft.com/office/drawing/2014/main" id="{F1253A4D-23B1-6361-DE36-5BDC2BA24D6D}"/>
              </a:ext>
            </a:extLst>
          </p:cNvPr>
          <p:cNvGrpSpPr/>
          <p:nvPr/>
        </p:nvGrpSpPr>
        <p:grpSpPr>
          <a:xfrm>
            <a:off x="3496425" y="5090150"/>
            <a:ext cx="585175" cy="585000"/>
            <a:chOff x="7542800" y="2629800"/>
            <a:chExt cx="585000" cy="585000"/>
          </a:xfrm>
        </p:grpSpPr>
        <p:sp>
          <p:nvSpPr>
            <p:cNvPr id="88" name="Google Shape;495;p38">
              <a:extLst>
                <a:ext uri="{FF2B5EF4-FFF2-40B4-BE49-F238E27FC236}">
                  <a16:creationId xmlns:a16="http://schemas.microsoft.com/office/drawing/2014/main" id="{95EA38DD-CA20-C290-7FC4-886552127987}"/>
                </a:ext>
              </a:extLst>
            </p:cNvPr>
            <p:cNvSpPr/>
            <p:nvPr/>
          </p:nvSpPr>
          <p:spPr>
            <a:xfrm>
              <a:off x="7542800" y="26298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89" name="Google Shape;496;p38">
              <a:extLst>
                <a:ext uri="{FF2B5EF4-FFF2-40B4-BE49-F238E27FC236}">
                  <a16:creationId xmlns:a16="http://schemas.microsoft.com/office/drawing/2014/main" id="{604C58CB-43C9-9EE9-217B-21CA3CA9C6AF}"/>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14</a:t>
              </a:r>
              <a:endParaRPr sz="1700" b="0" kern="0">
                <a:solidFill>
                  <a:srgbClr val="000000"/>
                </a:solidFill>
                <a:latin typeface="Quattrocento Sans"/>
                <a:ea typeface="Quattrocento Sans"/>
                <a:cs typeface="Quattrocento Sans"/>
                <a:sym typeface="Quattrocento Sans"/>
              </a:endParaRPr>
            </a:p>
          </p:txBody>
        </p:sp>
      </p:grpSp>
      <p:grpSp>
        <p:nvGrpSpPr>
          <p:cNvPr id="90" name="Google Shape;497;p38">
            <a:extLst>
              <a:ext uri="{FF2B5EF4-FFF2-40B4-BE49-F238E27FC236}">
                <a16:creationId xmlns:a16="http://schemas.microsoft.com/office/drawing/2014/main" id="{4E82F926-54CB-4E6C-7F7B-FBD5769C0DB0}"/>
              </a:ext>
            </a:extLst>
          </p:cNvPr>
          <p:cNvGrpSpPr/>
          <p:nvPr/>
        </p:nvGrpSpPr>
        <p:grpSpPr>
          <a:xfrm>
            <a:off x="101276" y="6065950"/>
            <a:ext cx="585175" cy="585000"/>
            <a:chOff x="7542800" y="2629800"/>
            <a:chExt cx="585000" cy="585000"/>
          </a:xfrm>
        </p:grpSpPr>
        <p:sp>
          <p:nvSpPr>
            <p:cNvPr id="91" name="Google Shape;498;p38">
              <a:extLst>
                <a:ext uri="{FF2B5EF4-FFF2-40B4-BE49-F238E27FC236}">
                  <a16:creationId xmlns:a16="http://schemas.microsoft.com/office/drawing/2014/main" id="{3388D9C4-10CA-D040-9470-B9DA1E1E74AD}"/>
                </a:ext>
              </a:extLst>
            </p:cNvPr>
            <p:cNvSpPr/>
            <p:nvPr/>
          </p:nvSpPr>
          <p:spPr>
            <a:xfrm>
              <a:off x="7542800" y="26298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92" name="Google Shape;499;p38">
              <a:extLst>
                <a:ext uri="{FF2B5EF4-FFF2-40B4-BE49-F238E27FC236}">
                  <a16:creationId xmlns:a16="http://schemas.microsoft.com/office/drawing/2014/main" id="{D5C3406E-14D5-AA92-9819-C23C1EDC205D}"/>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3</a:t>
              </a:r>
              <a:endParaRPr sz="1700" b="0" kern="0">
                <a:solidFill>
                  <a:srgbClr val="000000"/>
                </a:solidFill>
                <a:latin typeface="Quattrocento Sans"/>
                <a:ea typeface="Quattrocento Sans"/>
                <a:cs typeface="Quattrocento Sans"/>
                <a:sym typeface="Quattrocento Sans"/>
              </a:endParaRPr>
            </a:p>
          </p:txBody>
        </p:sp>
      </p:grpSp>
      <p:grpSp>
        <p:nvGrpSpPr>
          <p:cNvPr id="93" name="Google Shape;500;p38">
            <a:extLst>
              <a:ext uri="{FF2B5EF4-FFF2-40B4-BE49-F238E27FC236}">
                <a16:creationId xmlns:a16="http://schemas.microsoft.com/office/drawing/2014/main" id="{31B166A8-749B-DA82-CD9E-959A6DFC3828}"/>
              </a:ext>
            </a:extLst>
          </p:cNvPr>
          <p:cNvGrpSpPr/>
          <p:nvPr/>
        </p:nvGrpSpPr>
        <p:grpSpPr>
          <a:xfrm>
            <a:off x="1345537" y="6065950"/>
            <a:ext cx="585175" cy="585000"/>
            <a:chOff x="7542800" y="2629800"/>
            <a:chExt cx="585000" cy="585000"/>
          </a:xfrm>
        </p:grpSpPr>
        <p:sp>
          <p:nvSpPr>
            <p:cNvPr id="94" name="Google Shape;501;p38">
              <a:extLst>
                <a:ext uri="{FF2B5EF4-FFF2-40B4-BE49-F238E27FC236}">
                  <a16:creationId xmlns:a16="http://schemas.microsoft.com/office/drawing/2014/main" id="{2DDE9399-EE13-4087-3ED4-432D93BCB0E1}"/>
                </a:ext>
              </a:extLst>
            </p:cNvPr>
            <p:cNvSpPr/>
            <p:nvPr/>
          </p:nvSpPr>
          <p:spPr>
            <a:xfrm>
              <a:off x="7542800" y="26298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95" name="Google Shape;502;p38">
              <a:extLst>
                <a:ext uri="{FF2B5EF4-FFF2-40B4-BE49-F238E27FC236}">
                  <a16:creationId xmlns:a16="http://schemas.microsoft.com/office/drawing/2014/main" id="{8B36E755-ED5B-9B34-884A-44CC4ED3CCE5}"/>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7</a:t>
              </a:r>
              <a:endParaRPr sz="1700" b="0" kern="0">
                <a:solidFill>
                  <a:srgbClr val="000000"/>
                </a:solidFill>
                <a:latin typeface="Quattrocento Sans"/>
                <a:ea typeface="Quattrocento Sans"/>
                <a:cs typeface="Quattrocento Sans"/>
                <a:sym typeface="Quattrocento Sans"/>
              </a:endParaRPr>
            </a:p>
          </p:txBody>
        </p:sp>
      </p:grpSp>
      <p:grpSp>
        <p:nvGrpSpPr>
          <p:cNvPr id="96" name="Google Shape;503;p38">
            <a:extLst>
              <a:ext uri="{FF2B5EF4-FFF2-40B4-BE49-F238E27FC236}">
                <a16:creationId xmlns:a16="http://schemas.microsoft.com/office/drawing/2014/main" id="{5206D65B-99D6-2F42-FC73-C14362A8E0BB}"/>
              </a:ext>
            </a:extLst>
          </p:cNvPr>
          <p:cNvGrpSpPr/>
          <p:nvPr/>
        </p:nvGrpSpPr>
        <p:grpSpPr>
          <a:xfrm>
            <a:off x="2589798" y="6112075"/>
            <a:ext cx="585175" cy="585000"/>
            <a:chOff x="7542800" y="2629800"/>
            <a:chExt cx="585000" cy="585000"/>
          </a:xfrm>
        </p:grpSpPr>
        <p:sp>
          <p:nvSpPr>
            <p:cNvPr id="97" name="Google Shape;504;p38">
              <a:extLst>
                <a:ext uri="{FF2B5EF4-FFF2-40B4-BE49-F238E27FC236}">
                  <a16:creationId xmlns:a16="http://schemas.microsoft.com/office/drawing/2014/main" id="{B6EA6248-D771-AEA8-6BCB-4A5C19B6E03C}"/>
                </a:ext>
              </a:extLst>
            </p:cNvPr>
            <p:cNvSpPr/>
            <p:nvPr/>
          </p:nvSpPr>
          <p:spPr>
            <a:xfrm>
              <a:off x="7542800" y="26298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98" name="Google Shape;505;p38">
              <a:extLst>
                <a:ext uri="{FF2B5EF4-FFF2-40B4-BE49-F238E27FC236}">
                  <a16:creationId xmlns:a16="http://schemas.microsoft.com/office/drawing/2014/main" id="{3D9918E8-2A96-BD1D-363A-3994B147CD79}"/>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10</a:t>
              </a:r>
              <a:endParaRPr sz="1700" b="0" kern="0">
                <a:solidFill>
                  <a:srgbClr val="000000"/>
                </a:solidFill>
                <a:latin typeface="Quattrocento Sans"/>
                <a:ea typeface="Quattrocento Sans"/>
                <a:cs typeface="Quattrocento Sans"/>
                <a:sym typeface="Quattrocento Sans"/>
              </a:endParaRPr>
            </a:p>
          </p:txBody>
        </p:sp>
      </p:grpSp>
      <p:cxnSp>
        <p:nvCxnSpPr>
          <p:cNvPr id="99" name="Google Shape;506;p38">
            <a:extLst>
              <a:ext uri="{FF2B5EF4-FFF2-40B4-BE49-F238E27FC236}">
                <a16:creationId xmlns:a16="http://schemas.microsoft.com/office/drawing/2014/main" id="{1B0C6D95-8431-3AE8-7AC7-97636A940D8E}"/>
              </a:ext>
            </a:extLst>
          </p:cNvPr>
          <p:cNvCxnSpPr>
            <a:stCxn id="82" idx="2"/>
            <a:endCxn id="85" idx="0"/>
          </p:cNvCxnSpPr>
          <p:nvPr/>
        </p:nvCxnSpPr>
        <p:spPr>
          <a:xfrm flipH="1">
            <a:off x="1052971" y="4618725"/>
            <a:ext cx="1170300" cy="471300"/>
          </a:xfrm>
          <a:prstGeom prst="straightConnector1">
            <a:avLst/>
          </a:prstGeom>
          <a:noFill/>
          <a:ln w="19050" cap="flat" cmpd="sng">
            <a:solidFill>
              <a:srgbClr val="B6A479"/>
            </a:solidFill>
            <a:prstDash val="solid"/>
            <a:round/>
            <a:headEnd type="none" w="med" len="med"/>
            <a:tailEnd type="triangle" w="med" len="med"/>
          </a:ln>
        </p:spPr>
      </p:cxnSp>
      <p:cxnSp>
        <p:nvCxnSpPr>
          <p:cNvPr id="100" name="Google Shape;507;p38">
            <a:extLst>
              <a:ext uri="{FF2B5EF4-FFF2-40B4-BE49-F238E27FC236}">
                <a16:creationId xmlns:a16="http://schemas.microsoft.com/office/drawing/2014/main" id="{9B2A8B93-CC58-B3A5-DEA0-FFEB75B6A799}"/>
              </a:ext>
            </a:extLst>
          </p:cNvPr>
          <p:cNvCxnSpPr>
            <a:stCxn id="82" idx="2"/>
            <a:endCxn id="88" idx="0"/>
          </p:cNvCxnSpPr>
          <p:nvPr/>
        </p:nvCxnSpPr>
        <p:spPr>
          <a:xfrm>
            <a:off x="2223271" y="4618725"/>
            <a:ext cx="1565700" cy="471300"/>
          </a:xfrm>
          <a:prstGeom prst="straightConnector1">
            <a:avLst/>
          </a:prstGeom>
          <a:noFill/>
          <a:ln w="19050" cap="flat" cmpd="sng">
            <a:solidFill>
              <a:srgbClr val="B6A479"/>
            </a:solidFill>
            <a:prstDash val="solid"/>
            <a:round/>
            <a:headEnd type="none" w="med" len="med"/>
            <a:tailEnd type="triangle" w="med" len="med"/>
          </a:ln>
        </p:spPr>
      </p:cxnSp>
      <p:cxnSp>
        <p:nvCxnSpPr>
          <p:cNvPr id="101" name="Google Shape;508;p38">
            <a:extLst>
              <a:ext uri="{FF2B5EF4-FFF2-40B4-BE49-F238E27FC236}">
                <a16:creationId xmlns:a16="http://schemas.microsoft.com/office/drawing/2014/main" id="{6444680F-E520-08EC-379A-6CB4DF48C859}"/>
              </a:ext>
            </a:extLst>
          </p:cNvPr>
          <p:cNvCxnSpPr>
            <a:stCxn id="85" idx="2"/>
            <a:endCxn id="91" idx="0"/>
          </p:cNvCxnSpPr>
          <p:nvPr/>
        </p:nvCxnSpPr>
        <p:spPr>
          <a:xfrm flipH="1">
            <a:off x="393878" y="5675150"/>
            <a:ext cx="659100" cy="390900"/>
          </a:xfrm>
          <a:prstGeom prst="straightConnector1">
            <a:avLst/>
          </a:prstGeom>
          <a:noFill/>
          <a:ln w="19050" cap="flat" cmpd="sng">
            <a:solidFill>
              <a:srgbClr val="B6A479"/>
            </a:solidFill>
            <a:prstDash val="solid"/>
            <a:round/>
            <a:headEnd type="none" w="med" len="med"/>
            <a:tailEnd type="triangle" w="med" len="med"/>
          </a:ln>
        </p:spPr>
      </p:cxnSp>
      <p:cxnSp>
        <p:nvCxnSpPr>
          <p:cNvPr id="102" name="Google Shape;509;p38">
            <a:extLst>
              <a:ext uri="{FF2B5EF4-FFF2-40B4-BE49-F238E27FC236}">
                <a16:creationId xmlns:a16="http://schemas.microsoft.com/office/drawing/2014/main" id="{6D75A931-6413-2757-8025-79BC5D861D36}"/>
              </a:ext>
            </a:extLst>
          </p:cNvPr>
          <p:cNvCxnSpPr>
            <a:stCxn id="85" idx="2"/>
            <a:endCxn id="94" idx="0"/>
          </p:cNvCxnSpPr>
          <p:nvPr/>
        </p:nvCxnSpPr>
        <p:spPr>
          <a:xfrm>
            <a:off x="1052978" y="5675150"/>
            <a:ext cx="585000" cy="390900"/>
          </a:xfrm>
          <a:prstGeom prst="straightConnector1">
            <a:avLst/>
          </a:prstGeom>
          <a:noFill/>
          <a:ln w="19050" cap="flat" cmpd="sng">
            <a:solidFill>
              <a:srgbClr val="B6A479"/>
            </a:solidFill>
            <a:prstDash val="solid"/>
            <a:round/>
            <a:headEnd type="none" w="med" len="med"/>
            <a:tailEnd type="triangle" w="med" len="med"/>
          </a:ln>
        </p:spPr>
      </p:cxnSp>
      <p:cxnSp>
        <p:nvCxnSpPr>
          <p:cNvPr id="103" name="Google Shape;510;p38">
            <a:extLst>
              <a:ext uri="{FF2B5EF4-FFF2-40B4-BE49-F238E27FC236}">
                <a16:creationId xmlns:a16="http://schemas.microsoft.com/office/drawing/2014/main" id="{AB63F465-7B37-21EC-D56D-2607536A4E64}"/>
              </a:ext>
            </a:extLst>
          </p:cNvPr>
          <p:cNvCxnSpPr>
            <a:stCxn id="113" idx="2"/>
            <a:endCxn id="97" idx="0"/>
          </p:cNvCxnSpPr>
          <p:nvPr/>
        </p:nvCxnSpPr>
        <p:spPr>
          <a:xfrm flipH="1">
            <a:off x="2882278" y="5680359"/>
            <a:ext cx="321600" cy="431700"/>
          </a:xfrm>
          <a:prstGeom prst="straightConnector1">
            <a:avLst/>
          </a:prstGeom>
          <a:noFill/>
          <a:ln w="19050" cap="flat" cmpd="sng">
            <a:solidFill>
              <a:srgbClr val="B6A479"/>
            </a:solidFill>
            <a:prstDash val="solid"/>
            <a:round/>
            <a:headEnd type="none" w="med" len="med"/>
            <a:tailEnd type="triangle" w="med" len="med"/>
          </a:ln>
        </p:spPr>
      </p:cxnSp>
      <p:cxnSp>
        <p:nvCxnSpPr>
          <p:cNvPr id="104" name="Google Shape;512;p38">
            <a:extLst>
              <a:ext uri="{FF2B5EF4-FFF2-40B4-BE49-F238E27FC236}">
                <a16:creationId xmlns:a16="http://schemas.microsoft.com/office/drawing/2014/main" id="{8E582E56-A3FA-1313-09E8-9A34D8C650D7}"/>
              </a:ext>
            </a:extLst>
          </p:cNvPr>
          <p:cNvCxnSpPr>
            <a:endCxn id="77" idx="0"/>
          </p:cNvCxnSpPr>
          <p:nvPr/>
        </p:nvCxnSpPr>
        <p:spPr>
          <a:xfrm>
            <a:off x="4084148" y="5669275"/>
            <a:ext cx="697200" cy="442800"/>
          </a:xfrm>
          <a:prstGeom prst="straightConnector1">
            <a:avLst/>
          </a:prstGeom>
          <a:noFill/>
          <a:ln w="19050" cap="flat" cmpd="sng">
            <a:solidFill>
              <a:srgbClr val="B6A479"/>
            </a:solidFill>
            <a:prstDash val="solid"/>
            <a:round/>
            <a:headEnd type="none" w="med" len="med"/>
            <a:tailEnd type="triangle" w="med" len="med"/>
          </a:ln>
        </p:spPr>
      </p:cxnSp>
      <p:grpSp>
        <p:nvGrpSpPr>
          <p:cNvPr id="105" name="Google Shape;513;p38">
            <a:extLst>
              <a:ext uri="{FF2B5EF4-FFF2-40B4-BE49-F238E27FC236}">
                <a16:creationId xmlns:a16="http://schemas.microsoft.com/office/drawing/2014/main" id="{553FFDCB-C3B2-EE20-628C-ED6E41793D4C}"/>
              </a:ext>
            </a:extLst>
          </p:cNvPr>
          <p:cNvGrpSpPr/>
          <p:nvPr/>
        </p:nvGrpSpPr>
        <p:grpSpPr>
          <a:xfrm>
            <a:off x="4081519" y="5090150"/>
            <a:ext cx="585175" cy="585000"/>
            <a:chOff x="6497450" y="1607875"/>
            <a:chExt cx="585000" cy="585000"/>
          </a:xfrm>
        </p:grpSpPr>
        <p:sp>
          <p:nvSpPr>
            <p:cNvPr id="106" name="Google Shape;514;p38">
              <a:extLst>
                <a:ext uri="{FF2B5EF4-FFF2-40B4-BE49-F238E27FC236}">
                  <a16:creationId xmlns:a16="http://schemas.microsoft.com/office/drawing/2014/main" id="{228E4144-3176-7EFA-662B-4DCE96166935}"/>
                </a:ext>
              </a:extLst>
            </p:cNvPr>
            <p:cNvSpPr/>
            <p:nvPr/>
          </p:nvSpPr>
          <p:spPr>
            <a:xfrm>
              <a:off x="6497450" y="1607875"/>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107" name="Google Shape;515;p38">
              <a:extLst>
                <a:ext uri="{FF2B5EF4-FFF2-40B4-BE49-F238E27FC236}">
                  <a16:creationId xmlns:a16="http://schemas.microsoft.com/office/drawing/2014/main" id="{1F8D22A3-81C1-D61F-E523-CAF2408976E8}"/>
                </a:ext>
              </a:extLst>
            </p:cNvPr>
            <p:cNvSpPr txBox="1"/>
            <p:nvPr/>
          </p:nvSpPr>
          <p:spPr>
            <a:xfrm>
              <a:off x="6497450" y="1677180"/>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16</a:t>
              </a:r>
              <a:endParaRPr sz="1700" b="0" kern="0">
                <a:solidFill>
                  <a:srgbClr val="000000"/>
                </a:solidFill>
                <a:latin typeface="Quattrocento Sans"/>
                <a:ea typeface="Quattrocento Sans"/>
                <a:cs typeface="Quattrocento Sans"/>
                <a:sym typeface="Quattrocento Sans"/>
              </a:endParaRPr>
            </a:p>
          </p:txBody>
        </p:sp>
      </p:grpSp>
      <p:cxnSp>
        <p:nvCxnSpPr>
          <p:cNvPr id="108" name="Google Shape;516;p38">
            <a:extLst>
              <a:ext uri="{FF2B5EF4-FFF2-40B4-BE49-F238E27FC236}">
                <a16:creationId xmlns:a16="http://schemas.microsoft.com/office/drawing/2014/main" id="{478EEBD9-2F6B-9747-B357-8CEAD2BE6936}"/>
              </a:ext>
            </a:extLst>
          </p:cNvPr>
          <p:cNvCxnSpPr>
            <a:stCxn id="106" idx="2"/>
            <a:endCxn id="78" idx="0"/>
          </p:cNvCxnSpPr>
          <p:nvPr/>
        </p:nvCxnSpPr>
        <p:spPr>
          <a:xfrm>
            <a:off x="4374107" y="5675150"/>
            <a:ext cx="1069800" cy="436800"/>
          </a:xfrm>
          <a:prstGeom prst="straightConnector1">
            <a:avLst/>
          </a:prstGeom>
          <a:noFill/>
          <a:ln w="19050" cap="flat" cmpd="sng">
            <a:solidFill>
              <a:srgbClr val="B6A479"/>
            </a:solidFill>
            <a:prstDash val="solid"/>
            <a:round/>
            <a:headEnd type="none" w="med" len="med"/>
            <a:tailEnd type="triangle" w="med" len="med"/>
          </a:ln>
        </p:spPr>
      </p:cxnSp>
      <p:grpSp>
        <p:nvGrpSpPr>
          <p:cNvPr id="109" name="Google Shape;517;p38">
            <a:extLst>
              <a:ext uri="{FF2B5EF4-FFF2-40B4-BE49-F238E27FC236}">
                <a16:creationId xmlns:a16="http://schemas.microsoft.com/office/drawing/2014/main" id="{9EC1D960-8417-F64F-FDB6-2580B81111F5}"/>
              </a:ext>
            </a:extLst>
          </p:cNvPr>
          <p:cNvGrpSpPr/>
          <p:nvPr/>
        </p:nvGrpSpPr>
        <p:grpSpPr>
          <a:xfrm>
            <a:off x="3404970" y="6112075"/>
            <a:ext cx="585175" cy="585000"/>
            <a:chOff x="7542800" y="2629800"/>
            <a:chExt cx="585000" cy="585000"/>
          </a:xfrm>
        </p:grpSpPr>
        <p:sp>
          <p:nvSpPr>
            <p:cNvPr id="110" name="Google Shape;518;p38">
              <a:extLst>
                <a:ext uri="{FF2B5EF4-FFF2-40B4-BE49-F238E27FC236}">
                  <a16:creationId xmlns:a16="http://schemas.microsoft.com/office/drawing/2014/main" id="{9355D1A5-6091-2DE3-6EEC-EF5B99C18286}"/>
                </a:ext>
              </a:extLst>
            </p:cNvPr>
            <p:cNvSpPr/>
            <p:nvPr/>
          </p:nvSpPr>
          <p:spPr>
            <a:xfrm>
              <a:off x="7542800" y="26298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111" name="Google Shape;519;p38">
              <a:extLst>
                <a:ext uri="{FF2B5EF4-FFF2-40B4-BE49-F238E27FC236}">
                  <a16:creationId xmlns:a16="http://schemas.microsoft.com/office/drawing/2014/main" id="{82D23CD8-0F88-DD81-CE65-134CB8D92072}"/>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13</a:t>
              </a:r>
              <a:endParaRPr sz="1700" b="0" kern="0">
                <a:solidFill>
                  <a:srgbClr val="000000"/>
                </a:solidFill>
                <a:latin typeface="Quattrocento Sans"/>
                <a:ea typeface="Quattrocento Sans"/>
                <a:cs typeface="Quattrocento Sans"/>
                <a:sym typeface="Quattrocento Sans"/>
              </a:endParaRPr>
            </a:p>
          </p:txBody>
        </p:sp>
      </p:grpSp>
      <p:grpSp>
        <p:nvGrpSpPr>
          <p:cNvPr id="112" name="Google Shape;520;p38">
            <a:extLst>
              <a:ext uri="{FF2B5EF4-FFF2-40B4-BE49-F238E27FC236}">
                <a16:creationId xmlns:a16="http://schemas.microsoft.com/office/drawing/2014/main" id="{CC92FA2F-D60F-E014-C321-FCAC20D55C1C}"/>
              </a:ext>
            </a:extLst>
          </p:cNvPr>
          <p:cNvGrpSpPr/>
          <p:nvPr/>
        </p:nvGrpSpPr>
        <p:grpSpPr>
          <a:xfrm>
            <a:off x="2911290" y="5095359"/>
            <a:ext cx="585175" cy="585000"/>
            <a:chOff x="7542800" y="2606568"/>
            <a:chExt cx="585000" cy="585000"/>
          </a:xfrm>
        </p:grpSpPr>
        <p:sp>
          <p:nvSpPr>
            <p:cNvPr id="113" name="Google Shape;511;p38">
              <a:extLst>
                <a:ext uri="{FF2B5EF4-FFF2-40B4-BE49-F238E27FC236}">
                  <a16:creationId xmlns:a16="http://schemas.microsoft.com/office/drawing/2014/main" id="{9DB4618B-1259-C90F-5C85-2CE1511F823E}"/>
                </a:ext>
              </a:extLst>
            </p:cNvPr>
            <p:cNvSpPr/>
            <p:nvPr/>
          </p:nvSpPr>
          <p:spPr>
            <a:xfrm>
              <a:off x="7542800" y="2606568"/>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114" name="Google Shape;521;p38">
              <a:extLst>
                <a:ext uri="{FF2B5EF4-FFF2-40B4-BE49-F238E27FC236}">
                  <a16:creationId xmlns:a16="http://schemas.microsoft.com/office/drawing/2014/main" id="{587F8BCE-FC8F-FB2C-F9C5-0FF1A767CA36}"/>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12</a:t>
              </a:r>
              <a:endParaRPr sz="1700" b="0" kern="0">
                <a:solidFill>
                  <a:srgbClr val="000000"/>
                </a:solidFill>
                <a:latin typeface="Quattrocento Sans"/>
                <a:ea typeface="Quattrocento Sans"/>
                <a:cs typeface="Quattrocento Sans"/>
                <a:sym typeface="Quattrocento Sans"/>
              </a:endParaRPr>
            </a:p>
          </p:txBody>
        </p:sp>
      </p:grpSp>
      <p:cxnSp>
        <p:nvCxnSpPr>
          <p:cNvPr id="115" name="Google Shape;522;p38">
            <a:extLst>
              <a:ext uri="{FF2B5EF4-FFF2-40B4-BE49-F238E27FC236}">
                <a16:creationId xmlns:a16="http://schemas.microsoft.com/office/drawing/2014/main" id="{4F47EF16-8852-F7CE-1F35-42F24856C195}"/>
              </a:ext>
            </a:extLst>
          </p:cNvPr>
          <p:cNvCxnSpPr>
            <a:stCxn id="88" idx="2"/>
            <a:endCxn id="110" idx="0"/>
          </p:cNvCxnSpPr>
          <p:nvPr/>
        </p:nvCxnSpPr>
        <p:spPr>
          <a:xfrm flipH="1">
            <a:off x="3697513" y="5675150"/>
            <a:ext cx="91500" cy="436800"/>
          </a:xfrm>
          <a:prstGeom prst="straightConnector1">
            <a:avLst/>
          </a:prstGeom>
          <a:noFill/>
          <a:ln w="19050" cap="flat" cmpd="sng">
            <a:solidFill>
              <a:srgbClr val="B6A479"/>
            </a:solidFill>
            <a:prstDash val="solid"/>
            <a:round/>
            <a:headEnd type="none" w="med" len="med"/>
            <a:tailEnd type="triangle" w="med" len="med"/>
          </a:ln>
        </p:spPr>
      </p:cxnSp>
      <p:sp>
        <p:nvSpPr>
          <p:cNvPr id="116" name="Google Shape;523;p38">
            <a:extLst>
              <a:ext uri="{FF2B5EF4-FFF2-40B4-BE49-F238E27FC236}">
                <a16:creationId xmlns:a16="http://schemas.microsoft.com/office/drawing/2014/main" id="{DC4A44DB-D818-E44B-FADD-6CE63B06283C}"/>
              </a:ext>
            </a:extLst>
          </p:cNvPr>
          <p:cNvSpPr/>
          <p:nvPr/>
        </p:nvSpPr>
        <p:spPr>
          <a:xfrm>
            <a:off x="10205278" y="6112075"/>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117" name="Google Shape;524;p38">
            <a:extLst>
              <a:ext uri="{FF2B5EF4-FFF2-40B4-BE49-F238E27FC236}">
                <a16:creationId xmlns:a16="http://schemas.microsoft.com/office/drawing/2014/main" id="{37D6E0F4-222E-3C2E-6631-3817163C9411}"/>
              </a:ext>
            </a:extLst>
          </p:cNvPr>
          <p:cNvSpPr/>
          <p:nvPr/>
        </p:nvSpPr>
        <p:spPr>
          <a:xfrm>
            <a:off x="11248944" y="6112075"/>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118" name="Google Shape;525;p38">
            <a:extLst>
              <a:ext uri="{FF2B5EF4-FFF2-40B4-BE49-F238E27FC236}">
                <a16:creationId xmlns:a16="http://schemas.microsoft.com/office/drawing/2014/main" id="{626F305C-4613-193A-97AE-D4ED283C0AE5}"/>
              </a:ext>
            </a:extLst>
          </p:cNvPr>
          <p:cNvSpPr txBox="1"/>
          <p:nvPr/>
        </p:nvSpPr>
        <p:spPr>
          <a:xfrm>
            <a:off x="10205278" y="6181080"/>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15</a:t>
            </a:r>
            <a:endParaRPr sz="1700" b="0" kern="0">
              <a:solidFill>
                <a:srgbClr val="000000"/>
              </a:solidFill>
              <a:latin typeface="Quattrocento Sans"/>
              <a:ea typeface="Quattrocento Sans"/>
              <a:cs typeface="Quattrocento Sans"/>
              <a:sym typeface="Quattrocento Sans"/>
            </a:endParaRPr>
          </a:p>
        </p:txBody>
      </p:sp>
      <p:sp>
        <p:nvSpPr>
          <p:cNvPr id="119" name="Google Shape;526;p38">
            <a:extLst>
              <a:ext uri="{FF2B5EF4-FFF2-40B4-BE49-F238E27FC236}">
                <a16:creationId xmlns:a16="http://schemas.microsoft.com/office/drawing/2014/main" id="{A520E83D-4952-4D3D-C62B-8CCE0FA8F8F4}"/>
              </a:ext>
            </a:extLst>
          </p:cNvPr>
          <p:cNvSpPr txBox="1"/>
          <p:nvPr/>
        </p:nvSpPr>
        <p:spPr>
          <a:xfrm>
            <a:off x="11248944" y="6175396"/>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18</a:t>
            </a:r>
            <a:endParaRPr sz="1700" b="0" kern="0">
              <a:solidFill>
                <a:srgbClr val="000000"/>
              </a:solidFill>
              <a:latin typeface="Quattrocento Sans"/>
              <a:ea typeface="Quattrocento Sans"/>
              <a:cs typeface="Quattrocento Sans"/>
              <a:sym typeface="Quattrocento Sans"/>
            </a:endParaRPr>
          </a:p>
        </p:txBody>
      </p:sp>
      <p:grpSp>
        <p:nvGrpSpPr>
          <p:cNvPr id="120" name="Google Shape;527;p38">
            <a:extLst>
              <a:ext uri="{FF2B5EF4-FFF2-40B4-BE49-F238E27FC236}">
                <a16:creationId xmlns:a16="http://schemas.microsoft.com/office/drawing/2014/main" id="{2022E2E9-350A-660A-9B55-AD30C42C82BA}"/>
              </a:ext>
            </a:extLst>
          </p:cNvPr>
          <p:cNvGrpSpPr/>
          <p:nvPr/>
        </p:nvGrpSpPr>
        <p:grpSpPr>
          <a:xfrm>
            <a:off x="8485523" y="4033725"/>
            <a:ext cx="585175" cy="585000"/>
            <a:chOff x="7542800" y="2629800"/>
            <a:chExt cx="585000" cy="585000"/>
          </a:xfrm>
        </p:grpSpPr>
        <p:sp>
          <p:nvSpPr>
            <p:cNvPr id="121" name="Google Shape;528;p38">
              <a:extLst>
                <a:ext uri="{FF2B5EF4-FFF2-40B4-BE49-F238E27FC236}">
                  <a16:creationId xmlns:a16="http://schemas.microsoft.com/office/drawing/2014/main" id="{92BB85DB-602F-0337-7080-41931740C989}"/>
                </a:ext>
              </a:extLst>
            </p:cNvPr>
            <p:cNvSpPr/>
            <p:nvPr/>
          </p:nvSpPr>
          <p:spPr>
            <a:xfrm>
              <a:off x="7542800" y="26298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122" name="Google Shape;529;p38">
              <a:extLst>
                <a:ext uri="{FF2B5EF4-FFF2-40B4-BE49-F238E27FC236}">
                  <a16:creationId xmlns:a16="http://schemas.microsoft.com/office/drawing/2014/main" id="{F7920089-9D67-8044-C0C7-08F8C512A718}"/>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8</a:t>
              </a:r>
              <a:endParaRPr sz="1700" b="0" kern="0">
                <a:solidFill>
                  <a:srgbClr val="000000"/>
                </a:solidFill>
                <a:latin typeface="Quattrocento Sans"/>
                <a:ea typeface="Quattrocento Sans"/>
                <a:cs typeface="Quattrocento Sans"/>
                <a:sym typeface="Quattrocento Sans"/>
              </a:endParaRPr>
            </a:p>
          </p:txBody>
        </p:sp>
      </p:grpSp>
      <p:grpSp>
        <p:nvGrpSpPr>
          <p:cNvPr id="123" name="Google Shape;530;p38">
            <a:extLst>
              <a:ext uri="{FF2B5EF4-FFF2-40B4-BE49-F238E27FC236}">
                <a16:creationId xmlns:a16="http://schemas.microsoft.com/office/drawing/2014/main" id="{787C8825-668A-489D-62B9-C15EBA2F9CD7}"/>
              </a:ext>
            </a:extLst>
          </p:cNvPr>
          <p:cNvGrpSpPr/>
          <p:nvPr/>
        </p:nvGrpSpPr>
        <p:grpSpPr>
          <a:xfrm>
            <a:off x="6857916" y="5090150"/>
            <a:ext cx="585175" cy="585000"/>
            <a:chOff x="7542800" y="2629800"/>
            <a:chExt cx="585000" cy="585000"/>
          </a:xfrm>
        </p:grpSpPr>
        <p:sp>
          <p:nvSpPr>
            <p:cNvPr id="124" name="Google Shape;531;p38">
              <a:extLst>
                <a:ext uri="{FF2B5EF4-FFF2-40B4-BE49-F238E27FC236}">
                  <a16:creationId xmlns:a16="http://schemas.microsoft.com/office/drawing/2014/main" id="{FBE7BB44-AB22-CEA2-F354-D63F50352BEE}"/>
                </a:ext>
              </a:extLst>
            </p:cNvPr>
            <p:cNvSpPr/>
            <p:nvPr/>
          </p:nvSpPr>
          <p:spPr>
            <a:xfrm>
              <a:off x="7542800" y="26298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125" name="Google Shape;532;p38">
              <a:extLst>
                <a:ext uri="{FF2B5EF4-FFF2-40B4-BE49-F238E27FC236}">
                  <a16:creationId xmlns:a16="http://schemas.microsoft.com/office/drawing/2014/main" id="{6938730D-B0C9-E093-93A7-9AD5CB9C49EC}"/>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6</a:t>
              </a:r>
              <a:endParaRPr sz="1700" b="0" kern="0">
                <a:solidFill>
                  <a:srgbClr val="000000"/>
                </a:solidFill>
                <a:latin typeface="Quattrocento Sans"/>
                <a:ea typeface="Quattrocento Sans"/>
                <a:cs typeface="Quattrocento Sans"/>
                <a:sym typeface="Quattrocento Sans"/>
              </a:endParaRPr>
            </a:p>
          </p:txBody>
        </p:sp>
      </p:grpSp>
      <p:grpSp>
        <p:nvGrpSpPr>
          <p:cNvPr id="126" name="Google Shape;533;p38">
            <a:extLst>
              <a:ext uri="{FF2B5EF4-FFF2-40B4-BE49-F238E27FC236}">
                <a16:creationId xmlns:a16="http://schemas.microsoft.com/office/drawing/2014/main" id="{B4808871-485C-1B3D-02BC-47447C950579}"/>
              </a:ext>
            </a:extLst>
          </p:cNvPr>
          <p:cNvGrpSpPr/>
          <p:nvPr/>
        </p:nvGrpSpPr>
        <p:grpSpPr>
          <a:xfrm>
            <a:off x="9060368" y="4023350"/>
            <a:ext cx="585175" cy="585000"/>
            <a:chOff x="6552200" y="1563000"/>
            <a:chExt cx="585000" cy="585000"/>
          </a:xfrm>
        </p:grpSpPr>
        <p:sp>
          <p:nvSpPr>
            <p:cNvPr id="127" name="Google Shape;534;p38">
              <a:extLst>
                <a:ext uri="{FF2B5EF4-FFF2-40B4-BE49-F238E27FC236}">
                  <a16:creationId xmlns:a16="http://schemas.microsoft.com/office/drawing/2014/main" id="{08404736-0ADA-794B-118B-34A663FF76A8}"/>
                </a:ext>
              </a:extLst>
            </p:cNvPr>
            <p:cNvSpPr/>
            <p:nvPr/>
          </p:nvSpPr>
          <p:spPr>
            <a:xfrm>
              <a:off x="6552200" y="15630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128" name="Google Shape;535;p38">
              <a:extLst>
                <a:ext uri="{FF2B5EF4-FFF2-40B4-BE49-F238E27FC236}">
                  <a16:creationId xmlns:a16="http://schemas.microsoft.com/office/drawing/2014/main" id="{3D5CB5C3-2D96-6140-B783-A55066A388F1}"/>
                </a:ext>
              </a:extLst>
            </p:cNvPr>
            <p:cNvSpPr txBox="1"/>
            <p:nvPr/>
          </p:nvSpPr>
          <p:spPr>
            <a:xfrm>
              <a:off x="6552200" y="16323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14</a:t>
              </a:r>
              <a:endParaRPr sz="1700" b="0" kern="0">
                <a:solidFill>
                  <a:srgbClr val="000000"/>
                </a:solidFill>
                <a:latin typeface="Quattrocento Sans"/>
                <a:ea typeface="Quattrocento Sans"/>
                <a:cs typeface="Quattrocento Sans"/>
                <a:sym typeface="Quattrocento Sans"/>
              </a:endParaRPr>
            </a:p>
          </p:txBody>
        </p:sp>
      </p:grpSp>
      <p:grpSp>
        <p:nvGrpSpPr>
          <p:cNvPr id="129" name="Google Shape;536;p38">
            <a:extLst>
              <a:ext uri="{FF2B5EF4-FFF2-40B4-BE49-F238E27FC236}">
                <a16:creationId xmlns:a16="http://schemas.microsoft.com/office/drawing/2014/main" id="{BF6ACD25-E9EC-2E50-E7EC-6C2B40F70D7F}"/>
              </a:ext>
            </a:extLst>
          </p:cNvPr>
          <p:cNvGrpSpPr/>
          <p:nvPr/>
        </p:nvGrpSpPr>
        <p:grpSpPr>
          <a:xfrm>
            <a:off x="6198801" y="6065950"/>
            <a:ext cx="585175" cy="585000"/>
            <a:chOff x="7542800" y="2629800"/>
            <a:chExt cx="585000" cy="585000"/>
          </a:xfrm>
        </p:grpSpPr>
        <p:sp>
          <p:nvSpPr>
            <p:cNvPr id="130" name="Google Shape;537;p38">
              <a:extLst>
                <a:ext uri="{FF2B5EF4-FFF2-40B4-BE49-F238E27FC236}">
                  <a16:creationId xmlns:a16="http://schemas.microsoft.com/office/drawing/2014/main" id="{DD4C3784-7129-EEA0-A9BC-93B4262BAC8D}"/>
                </a:ext>
              </a:extLst>
            </p:cNvPr>
            <p:cNvSpPr/>
            <p:nvPr/>
          </p:nvSpPr>
          <p:spPr>
            <a:xfrm>
              <a:off x="7542800" y="26298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131" name="Google Shape;538;p38">
              <a:extLst>
                <a:ext uri="{FF2B5EF4-FFF2-40B4-BE49-F238E27FC236}">
                  <a16:creationId xmlns:a16="http://schemas.microsoft.com/office/drawing/2014/main" id="{9BF2527B-C887-6636-8927-3E6A5DE616B0}"/>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3</a:t>
              </a:r>
              <a:endParaRPr sz="1700" b="0" kern="0">
                <a:solidFill>
                  <a:srgbClr val="000000"/>
                </a:solidFill>
                <a:latin typeface="Quattrocento Sans"/>
                <a:ea typeface="Quattrocento Sans"/>
                <a:cs typeface="Quattrocento Sans"/>
                <a:sym typeface="Quattrocento Sans"/>
              </a:endParaRPr>
            </a:p>
          </p:txBody>
        </p:sp>
      </p:grpSp>
      <p:grpSp>
        <p:nvGrpSpPr>
          <p:cNvPr id="132" name="Google Shape;539;p38">
            <a:extLst>
              <a:ext uri="{FF2B5EF4-FFF2-40B4-BE49-F238E27FC236}">
                <a16:creationId xmlns:a16="http://schemas.microsoft.com/office/drawing/2014/main" id="{09B93134-17E3-4A2E-7EBA-ACB6F5329E84}"/>
              </a:ext>
            </a:extLst>
          </p:cNvPr>
          <p:cNvGrpSpPr/>
          <p:nvPr/>
        </p:nvGrpSpPr>
        <p:grpSpPr>
          <a:xfrm>
            <a:off x="7443062" y="6065950"/>
            <a:ext cx="585175" cy="585000"/>
            <a:chOff x="7542800" y="2629800"/>
            <a:chExt cx="585000" cy="585000"/>
          </a:xfrm>
        </p:grpSpPr>
        <p:sp>
          <p:nvSpPr>
            <p:cNvPr id="133" name="Google Shape;540;p38">
              <a:extLst>
                <a:ext uri="{FF2B5EF4-FFF2-40B4-BE49-F238E27FC236}">
                  <a16:creationId xmlns:a16="http://schemas.microsoft.com/office/drawing/2014/main" id="{9C0A3A16-D258-BC3C-8CEF-511F6D1B3D00}"/>
                </a:ext>
              </a:extLst>
            </p:cNvPr>
            <p:cNvSpPr/>
            <p:nvPr/>
          </p:nvSpPr>
          <p:spPr>
            <a:xfrm>
              <a:off x="7542800" y="26298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134" name="Google Shape;541;p38">
              <a:extLst>
                <a:ext uri="{FF2B5EF4-FFF2-40B4-BE49-F238E27FC236}">
                  <a16:creationId xmlns:a16="http://schemas.microsoft.com/office/drawing/2014/main" id="{A9998F5F-6751-16F6-FD3F-12D7935323C9}"/>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7</a:t>
              </a:r>
              <a:endParaRPr sz="1700" b="0" kern="0">
                <a:solidFill>
                  <a:srgbClr val="000000"/>
                </a:solidFill>
                <a:latin typeface="Quattrocento Sans"/>
                <a:ea typeface="Quattrocento Sans"/>
                <a:cs typeface="Quattrocento Sans"/>
                <a:sym typeface="Quattrocento Sans"/>
              </a:endParaRPr>
            </a:p>
          </p:txBody>
        </p:sp>
      </p:grpSp>
      <p:grpSp>
        <p:nvGrpSpPr>
          <p:cNvPr id="135" name="Google Shape;542;p38">
            <a:extLst>
              <a:ext uri="{FF2B5EF4-FFF2-40B4-BE49-F238E27FC236}">
                <a16:creationId xmlns:a16="http://schemas.microsoft.com/office/drawing/2014/main" id="{820FC218-9A26-7604-63BF-CAF89F92AB23}"/>
              </a:ext>
            </a:extLst>
          </p:cNvPr>
          <p:cNvGrpSpPr/>
          <p:nvPr/>
        </p:nvGrpSpPr>
        <p:grpSpPr>
          <a:xfrm>
            <a:off x="8687324" y="6112075"/>
            <a:ext cx="585175" cy="585000"/>
            <a:chOff x="7542800" y="2629800"/>
            <a:chExt cx="585000" cy="585000"/>
          </a:xfrm>
        </p:grpSpPr>
        <p:sp>
          <p:nvSpPr>
            <p:cNvPr id="136" name="Google Shape;543;p38">
              <a:extLst>
                <a:ext uri="{FF2B5EF4-FFF2-40B4-BE49-F238E27FC236}">
                  <a16:creationId xmlns:a16="http://schemas.microsoft.com/office/drawing/2014/main" id="{9F5FC5C5-24B1-979C-BEC0-5B5B96134C00}"/>
                </a:ext>
              </a:extLst>
            </p:cNvPr>
            <p:cNvSpPr/>
            <p:nvPr/>
          </p:nvSpPr>
          <p:spPr>
            <a:xfrm>
              <a:off x="7542800" y="26298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137" name="Google Shape;544;p38">
              <a:extLst>
                <a:ext uri="{FF2B5EF4-FFF2-40B4-BE49-F238E27FC236}">
                  <a16:creationId xmlns:a16="http://schemas.microsoft.com/office/drawing/2014/main" id="{4224BE2E-4636-1BF1-34AF-DAB95C3FC6CD}"/>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10</a:t>
              </a:r>
              <a:endParaRPr sz="1700" b="0" kern="0">
                <a:solidFill>
                  <a:srgbClr val="000000"/>
                </a:solidFill>
                <a:latin typeface="Quattrocento Sans"/>
                <a:ea typeface="Quattrocento Sans"/>
                <a:cs typeface="Quattrocento Sans"/>
                <a:sym typeface="Quattrocento Sans"/>
              </a:endParaRPr>
            </a:p>
          </p:txBody>
        </p:sp>
      </p:grpSp>
      <p:cxnSp>
        <p:nvCxnSpPr>
          <p:cNvPr id="138" name="Google Shape;545;p38">
            <a:extLst>
              <a:ext uri="{FF2B5EF4-FFF2-40B4-BE49-F238E27FC236}">
                <a16:creationId xmlns:a16="http://schemas.microsoft.com/office/drawing/2014/main" id="{96F0EA45-BD98-3819-368D-70B04A595AED}"/>
              </a:ext>
            </a:extLst>
          </p:cNvPr>
          <p:cNvCxnSpPr>
            <a:stCxn id="121" idx="2"/>
            <a:endCxn id="124" idx="0"/>
          </p:cNvCxnSpPr>
          <p:nvPr/>
        </p:nvCxnSpPr>
        <p:spPr>
          <a:xfrm flipH="1">
            <a:off x="7150611" y="4618725"/>
            <a:ext cx="1627500" cy="471300"/>
          </a:xfrm>
          <a:prstGeom prst="straightConnector1">
            <a:avLst/>
          </a:prstGeom>
          <a:noFill/>
          <a:ln w="19050" cap="flat" cmpd="sng">
            <a:solidFill>
              <a:srgbClr val="B6A479"/>
            </a:solidFill>
            <a:prstDash val="solid"/>
            <a:round/>
            <a:headEnd type="none" w="med" len="med"/>
            <a:tailEnd type="triangle" w="med" len="med"/>
          </a:ln>
        </p:spPr>
      </p:cxnSp>
      <p:cxnSp>
        <p:nvCxnSpPr>
          <p:cNvPr id="139" name="Google Shape;546;p38">
            <a:extLst>
              <a:ext uri="{FF2B5EF4-FFF2-40B4-BE49-F238E27FC236}">
                <a16:creationId xmlns:a16="http://schemas.microsoft.com/office/drawing/2014/main" id="{E54C96E3-BEFB-E308-98FD-44D4CB30E965}"/>
              </a:ext>
            </a:extLst>
          </p:cNvPr>
          <p:cNvCxnSpPr>
            <a:endCxn id="152" idx="0"/>
          </p:cNvCxnSpPr>
          <p:nvPr/>
        </p:nvCxnSpPr>
        <p:spPr>
          <a:xfrm>
            <a:off x="9098003" y="4576659"/>
            <a:ext cx="203400" cy="518700"/>
          </a:xfrm>
          <a:prstGeom prst="straightConnector1">
            <a:avLst/>
          </a:prstGeom>
          <a:noFill/>
          <a:ln w="19050" cap="flat" cmpd="sng">
            <a:solidFill>
              <a:srgbClr val="B6A479"/>
            </a:solidFill>
            <a:prstDash val="solid"/>
            <a:round/>
            <a:headEnd type="none" w="med" len="med"/>
            <a:tailEnd type="triangle" w="med" len="med"/>
          </a:ln>
        </p:spPr>
      </p:cxnSp>
      <p:cxnSp>
        <p:nvCxnSpPr>
          <p:cNvPr id="140" name="Google Shape;548;p38">
            <a:extLst>
              <a:ext uri="{FF2B5EF4-FFF2-40B4-BE49-F238E27FC236}">
                <a16:creationId xmlns:a16="http://schemas.microsoft.com/office/drawing/2014/main" id="{741BBACE-45F4-AB7C-11CD-CF231B6808BC}"/>
              </a:ext>
            </a:extLst>
          </p:cNvPr>
          <p:cNvCxnSpPr>
            <a:stCxn id="124" idx="2"/>
            <a:endCxn id="130" idx="0"/>
          </p:cNvCxnSpPr>
          <p:nvPr/>
        </p:nvCxnSpPr>
        <p:spPr>
          <a:xfrm flipH="1">
            <a:off x="6491404" y="5675150"/>
            <a:ext cx="659100" cy="390900"/>
          </a:xfrm>
          <a:prstGeom prst="straightConnector1">
            <a:avLst/>
          </a:prstGeom>
          <a:noFill/>
          <a:ln w="19050" cap="flat" cmpd="sng">
            <a:solidFill>
              <a:srgbClr val="B6A479"/>
            </a:solidFill>
            <a:prstDash val="solid"/>
            <a:round/>
            <a:headEnd type="none" w="med" len="med"/>
            <a:tailEnd type="triangle" w="med" len="med"/>
          </a:ln>
        </p:spPr>
      </p:cxnSp>
      <p:cxnSp>
        <p:nvCxnSpPr>
          <p:cNvPr id="141" name="Google Shape;549;p38">
            <a:extLst>
              <a:ext uri="{FF2B5EF4-FFF2-40B4-BE49-F238E27FC236}">
                <a16:creationId xmlns:a16="http://schemas.microsoft.com/office/drawing/2014/main" id="{45F1789B-D16B-43A1-DFE5-5936DD4FA5D7}"/>
              </a:ext>
            </a:extLst>
          </p:cNvPr>
          <p:cNvCxnSpPr>
            <a:stCxn id="124" idx="2"/>
            <a:endCxn id="133" idx="0"/>
          </p:cNvCxnSpPr>
          <p:nvPr/>
        </p:nvCxnSpPr>
        <p:spPr>
          <a:xfrm>
            <a:off x="7150504" y="5675150"/>
            <a:ext cx="585000" cy="390900"/>
          </a:xfrm>
          <a:prstGeom prst="straightConnector1">
            <a:avLst/>
          </a:prstGeom>
          <a:noFill/>
          <a:ln w="19050" cap="flat" cmpd="sng">
            <a:solidFill>
              <a:srgbClr val="B6A479"/>
            </a:solidFill>
            <a:prstDash val="solid"/>
            <a:round/>
            <a:headEnd type="none" w="med" len="med"/>
            <a:tailEnd type="triangle" w="med" len="med"/>
          </a:ln>
        </p:spPr>
      </p:cxnSp>
      <p:cxnSp>
        <p:nvCxnSpPr>
          <p:cNvPr id="142" name="Google Shape;550;p38">
            <a:extLst>
              <a:ext uri="{FF2B5EF4-FFF2-40B4-BE49-F238E27FC236}">
                <a16:creationId xmlns:a16="http://schemas.microsoft.com/office/drawing/2014/main" id="{50ECE815-F920-EDDE-9DF0-46ABF403A931}"/>
              </a:ext>
            </a:extLst>
          </p:cNvPr>
          <p:cNvCxnSpPr>
            <a:stCxn id="152" idx="2"/>
            <a:endCxn id="136" idx="0"/>
          </p:cNvCxnSpPr>
          <p:nvPr/>
        </p:nvCxnSpPr>
        <p:spPr>
          <a:xfrm flipH="1">
            <a:off x="8979803" y="5680359"/>
            <a:ext cx="321600" cy="431700"/>
          </a:xfrm>
          <a:prstGeom prst="straightConnector1">
            <a:avLst/>
          </a:prstGeom>
          <a:noFill/>
          <a:ln w="19050" cap="flat" cmpd="sng">
            <a:solidFill>
              <a:srgbClr val="B6A479"/>
            </a:solidFill>
            <a:prstDash val="solid"/>
            <a:round/>
            <a:headEnd type="none" w="med" len="med"/>
            <a:tailEnd type="triangle" w="med" len="med"/>
          </a:ln>
        </p:spPr>
      </p:cxnSp>
      <p:cxnSp>
        <p:nvCxnSpPr>
          <p:cNvPr id="143" name="Google Shape;551;p38">
            <a:extLst>
              <a:ext uri="{FF2B5EF4-FFF2-40B4-BE49-F238E27FC236}">
                <a16:creationId xmlns:a16="http://schemas.microsoft.com/office/drawing/2014/main" id="{6CCCDBFC-268C-D01C-D48A-D601DA31344B}"/>
              </a:ext>
            </a:extLst>
          </p:cNvPr>
          <p:cNvCxnSpPr>
            <a:stCxn id="145" idx="2"/>
            <a:endCxn id="116" idx="0"/>
          </p:cNvCxnSpPr>
          <p:nvPr/>
        </p:nvCxnSpPr>
        <p:spPr>
          <a:xfrm flipH="1">
            <a:off x="10497847" y="5675150"/>
            <a:ext cx="431100" cy="436800"/>
          </a:xfrm>
          <a:prstGeom prst="straightConnector1">
            <a:avLst/>
          </a:prstGeom>
          <a:noFill/>
          <a:ln w="19050" cap="flat" cmpd="sng">
            <a:solidFill>
              <a:srgbClr val="B6A479"/>
            </a:solidFill>
            <a:prstDash val="solid"/>
            <a:round/>
            <a:headEnd type="none" w="med" len="med"/>
            <a:tailEnd type="triangle" w="med" len="med"/>
          </a:ln>
        </p:spPr>
      </p:cxnSp>
      <p:grpSp>
        <p:nvGrpSpPr>
          <p:cNvPr id="144" name="Google Shape;553;p38">
            <a:extLst>
              <a:ext uri="{FF2B5EF4-FFF2-40B4-BE49-F238E27FC236}">
                <a16:creationId xmlns:a16="http://schemas.microsoft.com/office/drawing/2014/main" id="{855801FC-6CF3-5F1B-8D9E-5FBCB79550A9}"/>
              </a:ext>
            </a:extLst>
          </p:cNvPr>
          <p:cNvGrpSpPr/>
          <p:nvPr/>
        </p:nvGrpSpPr>
        <p:grpSpPr>
          <a:xfrm>
            <a:off x="10636359" y="5090150"/>
            <a:ext cx="585176" cy="585000"/>
            <a:chOff x="6497450" y="1607875"/>
            <a:chExt cx="585000" cy="585000"/>
          </a:xfrm>
        </p:grpSpPr>
        <p:sp>
          <p:nvSpPr>
            <p:cNvPr id="145" name="Google Shape;552;p38">
              <a:extLst>
                <a:ext uri="{FF2B5EF4-FFF2-40B4-BE49-F238E27FC236}">
                  <a16:creationId xmlns:a16="http://schemas.microsoft.com/office/drawing/2014/main" id="{F9806F75-9EF1-2F72-F16B-E887AA898B83}"/>
                </a:ext>
              </a:extLst>
            </p:cNvPr>
            <p:cNvSpPr/>
            <p:nvPr/>
          </p:nvSpPr>
          <p:spPr>
            <a:xfrm>
              <a:off x="6497450" y="1607875"/>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146" name="Google Shape;554;p38">
              <a:extLst>
                <a:ext uri="{FF2B5EF4-FFF2-40B4-BE49-F238E27FC236}">
                  <a16:creationId xmlns:a16="http://schemas.microsoft.com/office/drawing/2014/main" id="{41145916-E609-6BB4-5789-1B286477DFCE}"/>
                </a:ext>
              </a:extLst>
            </p:cNvPr>
            <p:cNvSpPr txBox="1"/>
            <p:nvPr/>
          </p:nvSpPr>
          <p:spPr>
            <a:xfrm>
              <a:off x="6497450" y="1677180"/>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16</a:t>
              </a:r>
              <a:endParaRPr sz="1700" b="0" kern="0">
                <a:solidFill>
                  <a:srgbClr val="000000"/>
                </a:solidFill>
                <a:latin typeface="Quattrocento Sans"/>
                <a:ea typeface="Quattrocento Sans"/>
                <a:cs typeface="Quattrocento Sans"/>
                <a:sym typeface="Quattrocento Sans"/>
              </a:endParaRPr>
            </a:p>
          </p:txBody>
        </p:sp>
      </p:grpSp>
      <p:cxnSp>
        <p:nvCxnSpPr>
          <p:cNvPr id="147" name="Google Shape;555;p38">
            <a:extLst>
              <a:ext uri="{FF2B5EF4-FFF2-40B4-BE49-F238E27FC236}">
                <a16:creationId xmlns:a16="http://schemas.microsoft.com/office/drawing/2014/main" id="{1A02FF56-9A50-7D4F-D3FA-112065FE6DC6}"/>
              </a:ext>
            </a:extLst>
          </p:cNvPr>
          <p:cNvCxnSpPr>
            <a:stCxn id="145" idx="2"/>
            <a:endCxn id="117" idx="0"/>
          </p:cNvCxnSpPr>
          <p:nvPr/>
        </p:nvCxnSpPr>
        <p:spPr>
          <a:xfrm>
            <a:off x="10928947" y="5675150"/>
            <a:ext cx="612600" cy="436800"/>
          </a:xfrm>
          <a:prstGeom prst="straightConnector1">
            <a:avLst/>
          </a:prstGeom>
          <a:noFill/>
          <a:ln w="19050" cap="flat" cmpd="sng">
            <a:solidFill>
              <a:srgbClr val="B6A479"/>
            </a:solidFill>
            <a:prstDash val="solid"/>
            <a:round/>
            <a:headEnd type="none" w="med" len="med"/>
            <a:tailEnd type="triangle" w="med" len="med"/>
          </a:ln>
        </p:spPr>
      </p:cxnSp>
      <p:grpSp>
        <p:nvGrpSpPr>
          <p:cNvPr id="148" name="Google Shape;556;p38">
            <a:extLst>
              <a:ext uri="{FF2B5EF4-FFF2-40B4-BE49-F238E27FC236}">
                <a16:creationId xmlns:a16="http://schemas.microsoft.com/office/drawing/2014/main" id="{BF81AE20-EE22-3E42-A25F-C56B95271FF6}"/>
              </a:ext>
            </a:extLst>
          </p:cNvPr>
          <p:cNvGrpSpPr/>
          <p:nvPr/>
        </p:nvGrpSpPr>
        <p:grpSpPr>
          <a:xfrm>
            <a:off x="9502496" y="6112075"/>
            <a:ext cx="585175" cy="585000"/>
            <a:chOff x="7542800" y="2629800"/>
            <a:chExt cx="585000" cy="585000"/>
          </a:xfrm>
        </p:grpSpPr>
        <p:sp>
          <p:nvSpPr>
            <p:cNvPr id="149" name="Google Shape;557;p38">
              <a:extLst>
                <a:ext uri="{FF2B5EF4-FFF2-40B4-BE49-F238E27FC236}">
                  <a16:creationId xmlns:a16="http://schemas.microsoft.com/office/drawing/2014/main" id="{D54711E6-4874-94FF-BB61-2CC17B47BB13}"/>
                </a:ext>
              </a:extLst>
            </p:cNvPr>
            <p:cNvSpPr/>
            <p:nvPr/>
          </p:nvSpPr>
          <p:spPr>
            <a:xfrm>
              <a:off x="7542800" y="26298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150" name="Google Shape;558;p38">
              <a:extLst>
                <a:ext uri="{FF2B5EF4-FFF2-40B4-BE49-F238E27FC236}">
                  <a16:creationId xmlns:a16="http://schemas.microsoft.com/office/drawing/2014/main" id="{78158ECC-4384-118F-E1E6-99142ADA469F}"/>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13</a:t>
              </a:r>
              <a:endParaRPr sz="1700" b="0" kern="0">
                <a:solidFill>
                  <a:srgbClr val="000000"/>
                </a:solidFill>
                <a:latin typeface="Quattrocento Sans"/>
                <a:ea typeface="Quattrocento Sans"/>
                <a:cs typeface="Quattrocento Sans"/>
                <a:sym typeface="Quattrocento Sans"/>
              </a:endParaRPr>
            </a:p>
          </p:txBody>
        </p:sp>
      </p:grpSp>
      <p:grpSp>
        <p:nvGrpSpPr>
          <p:cNvPr id="151" name="Google Shape;559;p38">
            <a:extLst>
              <a:ext uri="{FF2B5EF4-FFF2-40B4-BE49-F238E27FC236}">
                <a16:creationId xmlns:a16="http://schemas.microsoft.com/office/drawing/2014/main" id="{36D52368-2FE6-230A-759D-7B6BD6AB7853}"/>
              </a:ext>
            </a:extLst>
          </p:cNvPr>
          <p:cNvGrpSpPr/>
          <p:nvPr/>
        </p:nvGrpSpPr>
        <p:grpSpPr>
          <a:xfrm>
            <a:off x="9008816" y="5095359"/>
            <a:ext cx="585175" cy="585000"/>
            <a:chOff x="7542800" y="2606568"/>
            <a:chExt cx="585000" cy="585000"/>
          </a:xfrm>
        </p:grpSpPr>
        <p:sp>
          <p:nvSpPr>
            <p:cNvPr id="152" name="Google Shape;547;p38">
              <a:extLst>
                <a:ext uri="{FF2B5EF4-FFF2-40B4-BE49-F238E27FC236}">
                  <a16:creationId xmlns:a16="http://schemas.microsoft.com/office/drawing/2014/main" id="{79345FE8-5130-9293-3503-5E1EC1071907}"/>
                </a:ext>
              </a:extLst>
            </p:cNvPr>
            <p:cNvSpPr/>
            <p:nvPr/>
          </p:nvSpPr>
          <p:spPr>
            <a:xfrm>
              <a:off x="7542800" y="2606568"/>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153" name="Google Shape;560;p38">
              <a:extLst>
                <a:ext uri="{FF2B5EF4-FFF2-40B4-BE49-F238E27FC236}">
                  <a16:creationId xmlns:a16="http://schemas.microsoft.com/office/drawing/2014/main" id="{22022901-C5D1-483C-39A4-D49F3FC4CF8C}"/>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12</a:t>
              </a:r>
              <a:endParaRPr sz="1700" b="0" kern="0">
                <a:solidFill>
                  <a:srgbClr val="000000"/>
                </a:solidFill>
                <a:latin typeface="Quattrocento Sans"/>
                <a:ea typeface="Quattrocento Sans"/>
                <a:cs typeface="Quattrocento Sans"/>
                <a:sym typeface="Quattrocento Sans"/>
              </a:endParaRPr>
            </a:p>
          </p:txBody>
        </p:sp>
      </p:grpSp>
      <p:cxnSp>
        <p:nvCxnSpPr>
          <p:cNvPr id="154" name="Google Shape;561;p38">
            <a:extLst>
              <a:ext uri="{FF2B5EF4-FFF2-40B4-BE49-F238E27FC236}">
                <a16:creationId xmlns:a16="http://schemas.microsoft.com/office/drawing/2014/main" id="{D08B05E4-A61B-EE2A-0BF1-F7420B71F5DC}"/>
              </a:ext>
            </a:extLst>
          </p:cNvPr>
          <p:cNvCxnSpPr>
            <a:endCxn id="145" idx="0"/>
          </p:cNvCxnSpPr>
          <p:nvPr/>
        </p:nvCxnSpPr>
        <p:spPr>
          <a:xfrm>
            <a:off x="9671347" y="4623050"/>
            <a:ext cx="1257600" cy="467100"/>
          </a:xfrm>
          <a:prstGeom prst="straightConnector1">
            <a:avLst/>
          </a:prstGeom>
          <a:noFill/>
          <a:ln w="19050" cap="flat" cmpd="sng">
            <a:solidFill>
              <a:srgbClr val="B6A479"/>
            </a:solidFill>
            <a:prstDash val="solid"/>
            <a:round/>
            <a:headEnd type="none" w="med" len="med"/>
            <a:tailEnd type="triangle" w="med" len="med"/>
          </a:ln>
        </p:spPr>
      </p:cxnSp>
      <p:cxnSp>
        <p:nvCxnSpPr>
          <p:cNvPr id="155" name="Google Shape;562;p38">
            <a:extLst>
              <a:ext uri="{FF2B5EF4-FFF2-40B4-BE49-F238E27FC236}">
                <a16:creationId xmlns:a16="http://schemas.microsoft.com/office/drawing/2014/main" id="{86E95A92-1B13-7A43-59E0-09C8F610271B}"/>
              </a:ext>
            </a:extLst>
          </p:cNvPr>
          <p:cNvCxnSpPr>
            <a:stCxn id="153" idx="2"/>
            <a:endCxn id="149" idx="0"/>
          </p:cNvCxnSpPr>
          <p:nvPr/>
        </p:nvCxnSpPr>
        <p:spPr>
          <a:xfrm>
            <a:off x="9301403" y="5634296"/>
            <a:ext cx="493800" cy="477900"/>
          </a:xfrm>
          <a:prstGeom prst="straightConnector1">
            <a:avLst/>
          </a:prstGeom>
          <a:noFill/>
          <a:ln w="19050" cap="flat" cmpd="sng">
            <a:solidFill>
              <a:srgbClr val="B6A479"/>
            </a:solidFill>
            <a:prstDash val="solid"/>
            <a:round/>
            <a:headEnd type="none" w="med" len="med"/>
            <a:tailEnd type="triangle" w="med" len="med"/>
          </a:ln>
        </p:spPr>
      </p:cxnSp>
    </p:spTree>
    <p:extLst>
      <p:ext uri="{BB962C8B-B14F-4D97-AF65-F5344CB8AC3E}">
        <p14:creationId xmlns:p14="http://schemas.microsoft.com/office/powerpoint/2010/main" val="40918000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7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7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7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8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81"/>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84"/>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87"/>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9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96"/>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99"/>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00"/>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01"/>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02"/>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03"/>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04"/>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05"/>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08"/>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09"/>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12"/>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15"/>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116"/>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117"/>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118"/>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119"/>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20"/>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23"/>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126"/>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129"/>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132"/>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135"/>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138"/>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139"/>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140"/>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141"/>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142"/>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143"/>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144"/>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147"/>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148"/>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151"/>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154"/>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1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65FD0-9AD1-64D5-89BE-926C28A114C7}"/>
              </a:ext>
            </a:extLst>
          </p:cNvPr>
          <p:cNvSpPr>
            <a:spLocks noGrp="1"/>
          </p:cNvSpPr>
          <p:nvPr>
            <p:ph type="title"/>
          </p:nvPr>
        </p:nvSpPr>
        <p:spPr/>
        <p:txBody>
          <a:bodyPr/>
          <a:lstStyle/>
          <a:p>
            <a:r>
              <a:rPr lang="en-GB" dirty="0"/>
              <a:t>L11 Heaps</a:t>
            </a:r>
            <a:endParaRPr lang="en-SE" dirty="0"/>
          </a:p>
        </p:txBody>
      </p:sp>
      <p:sp>
        <p:nvSpPr>
          <p:cNvPr id="3" name="Content Placeholder 2">
            <a:extLst>
              <a:ext uri="{FF2B5EF4-FFF2-40B4-BE49-F238E27FC236}">
                <a16:creationId xmlns:a16="http://schemas.microsoft.com/office/drawing/2014/main" id="{BEF5B798-CA28-B6F2-04D7-59215A1C231F}"/>
              </a:ext>
            </a:extLst>
          </p:cNvPr>
          <p:cNvSpPr>
            <a:spLocks noGrp="1"/>
          </p:cNvSpPr>
          <p:nvPr>
            <p:ph idx="1"/>
          </p:nvPr>
        </p:nvSpPr>
        <p:spPr/>
        <p:txBody>
          <a:bodyPr/>
          <a:lstStyle/>
          <a:p>
            <a:r>
              <a:rPr lang="en-GB" dirty="0"/>
              <a:t>Consider the following sequence of numbers: 4, 3, 2, 1. Build a binary min-heap with these numbers in two ways.</a:t>
            </a:r>
          </a:p>
          <a:p>
            <a:r>
              <a:rPr lang="en-GB" dirty="0"/>
              <a:t>(a) Use Floyd’s build-heap to build the heap. Draw the heap before and after each percolation. At the end, draw the array representation of the final heap.</a:t>
            </a:r>
          </a:p>
          <a:p>
            <a:r>
              <a:rPr lang="en-GB" dirty="0"/>
              <a:t>(b) Build the heap using repeated insertions (in the order given: 4, 3, 2, 1) - draw the heap after each insertion. At the end, draw the array representation of the final heap.</a:t>
            </a:r>
            <a:endParaRPr lang="en-SE" dirty="0"/>
          </a:p>
        </p:txBody>
      </p:sp>
    </p:spTree>
    <p:extLst>
      <p:ext uri="{BB962C8B-B14F-4D97-AF65-F5344CB8AC3E}">
        <p14:creationId xmlns:p14="http://schemas.microsoft.com/office/powerpoint/2010/main" val="22378653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E2F25F-6730-6F72-7563-E005CEDFC6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E43701-BB29-67AD-18E1-AE5F7C368415}"/>
              </a:ext>
            </a:extLst>
          </p:cNvPr>
          <p:cNvSpPr>
            <a:spLocks noGrp="1"/>
          </p:cNvSpPr>
          <p:nvPr>
            <p:ph type="title"/>
          </p:nvPr>
        </p:nvSpPr>
        <p:spPr/>
        <p:txBody>
          <a:bodyPr/>
          <a:lstStyle/>
          <a:p>
            <a:r>
              <a:rPr lang="en-GB" dirty="0"/>
              <a:t>L11 Heaps ANS</a:t>
            </a:r>
            <a:endParaRPr lang="en-SE" dirty="0"/>
          </a:p>
        </p:txBody>
      </p:sp>
      <p:sp>
        <p:nvSpPr>
          <p:cNvPr id="3" name="Content Placeholder 2">
            <a:extLst>
              <a:ext uri="{FF2B5EF4-FFF2-40B4-BE49-F238E27FC236}">
                <a16:creationId xmlns:a16="http://schemas.microsoft.com/office/drawing/2014/main" id="{7008E31C-B18F-580D-1FAD-1B106F38688A}"/>
              </a:ext>
            </a:extLst>
          </p:cNvPr>
          <p:cNvSpPr>
            <a:spLocks noGrp="1"/>
          </p:cNvSpPr>
          <p:nvPr>
            <p:ph idx="1"/>
          </p:nvPr>
        </p:nvSpPr>
        <p:spPr>
          <a:xfrm>
            <a:off x="812800" y="914400"/>
            <a:ext cx="10566400" cy="2057400"/>
          </a:xfrm>
        </p:spPr>
        <p:txBody>
          <a:bodyPr>
            <a:normAutofit lnSpcReduction="10000"/>
          </a:bodyPr>
          <a:lstStyle/>
          <a:p>
            <a:r>
              <a:rPr lang="en-GB" dirty="0"/>
              <a:t>Consider the following sequence of numbers: 4, 3, 2, 1. Build a binary min-heap with these numbers in two ways.</a:t>
            </a:r>
          </a:p>
          <a:p>
            <a:r>
              <a:rPr lang="en-GB" dirty="0"/>
              <a:t>(a) Use Floyd’s build-heap to build the heap. Draw the heap before and after each percolation. At the end, give the array representation of the final heap.</a:t>
            </a:r>
            <a:endParaRPr lang="en-SE" dirty="0"/>
          </a:p>
        </p:txBody>
      </p:sp>
      <p:sp>
        <p:nvSpPr>
          <p:cNvPr id="4" name="Oval 5">
            <a:extLst>
              <a:ext uri="{FF2B5EF4-FFF2-40B4-BE49-F238E27FC236}">
                <a16:creationId xmlns:a16="http://schemas.microsoft.com/office/drawing/2014/main" id="{E0BE81A9-9C00-FCB1-12D3-53264615339B}"/>
              </a:ext>
            </a:extLst>
          </p:cNvPr>
          <p:cNvSpPr>
            <a:spLocks noChangeArrowheads="1"/>
          </p:cNvSpPr>
          <p:nvPr/>
        </p:nvSpPr>
        <p:spPr bwMode="auto">
          <a:xfrm>
            <a:off x="1752600" y="3200400"/>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4</a:t>
            </a:r>
            <a:endParaRPr lang="en-SE" sz="2400" dirty="0">
              <a:latin typeface="Arial" panose="020B0604020202020204" pitchFamily="34" charset="0"/>
            </a:endParaRPr>
          </a:p>
        </p:txBody>
      </p:sp>
      <p:sp>
        <p:nvSpPr>
          <p:cNvPr id="5" name="Oval 8">
            <a:extLst>
              <a:ext uri="{FF2B5EF4-FFF2-40B4-BE49-F238E27FC236}">
                <a16:creationId xmlns:a16="http://schemas.microsoft.com/office/drawing/2014/main" id="{5320EE2D-5EF7-80BF-BEFC-1778936F6AAD}"/>
              </a:ext>
            </a:extLst>
          </p:cNvPr>
          <p:cNvSpPr>
            <a:spLocks noChangeArrowheads="1"/>
          </p:cNvSpPr>
          <p:nvPr/>
        </p:nvSpPr>
        <p:spPr bwMode="auto">
          <a:xfrm>
            <a:off x="1201480" y="3962400"/>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3</a:t>
            </a:r>
            <a:endParaRPr lang="en-SE" sz="2400" dirty="0">
              <a:latin typeface="Arial" panose="020B0604020202020204" pitchFamily="34" charset="0"/>
            </a:endParaRPr>
          </a:p>
        </p:txBody>
      </p:sp>
      <p:sp>
        <p:nvSpPr>
          <p:cNvPr id="9" name="Line 19">
            <a:extLst>
              <a:ext uri="{FF2B5EF4-FFF2-40B4-BE49-F238E27FC236}">
                <a16:creationId xmlns:a16="http://schemas.microsoft.com/office/drawing/2014/main" id="{832B2844-B5D9-6FE1-CCF6-09575802E04B}"/>
              </a:ext>
            </a:extLst>
          </p:cNvPr>
          <p:cNvSpPr>
            <a:spLocks noChangeShapeType="1"/>
          </p:cNvSpPr>
          <p:nvPr/>
        </p:nvSpPr>
        <p:spPr bwMode="auto">
          <a:xfrm flipH="1">
            <a:off x="1600200" y="3689342"/>
            <a:ext cx="278571" cy="349258"/>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13" name="Oval 8">
            <a:extLst>
              <a:ext uri="{FF2B5EF4-FFF2-40B4-BE49-F238E27FC236}">
                <a16:creationId xmlns:a16="http://schemas.microsoft.com/office/drawing/2014/main" id="{41506D47-1A45-F68E-3843-02052EEE6DBA}"/>
              </a:ext>
            </a:extLst>
          </p:cNvPr>
          <p:cNvSpPr>
            <a:spLocks noChangeArrowheads="1"/>
          </p:cNvSpPr>
          <p:nvPr/>
        </p:nvSpPr>
        <p:spPr bwMode="auto">
          <a:xfrm>
            <a:off x="2295990" y="3962400"/>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2</a:t>
            </a:r>
            <a:endParaRPr lang="en-SE" sz="2400" dirty="0">
              <a:latin typeface="Arial" panose="020B0604020202020204" pitchFamily="34" charset="0"/>
            </a:endParaRPr>
          </a:p>
        </p:txBody>
      </p:sp>
      <p:sp>
        <p:nvSpPr>
          <p:cNvPr id="14" name="Oval 8">
            <a:extLst>
              <a:ext uri="{FF2B5EF4-FFF2-40B4-BE49-F238E27FC236}">
                <a16:creationId xmlns:a16="http://schemas.microsoft.com/office/drawing/2014/main" id="{55394F91-F71E-2391-FE1E-C9D69A2B12C2}"/>
              </a:ext>
            </a:extLst>
          </p:cNvPr>
          <p:cNvSpPr>
            <a:spLocks noChangeArrowheads="1"/>
          </p:cNvSpPr>
          <p:nvPr/>
        </p:nvSpPr>
        <p:spPr bwMode="auto">
          <a:xfrm>
            <a:off x="609600" y="4724400"/>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1</a:t>
            </a:r>
            <a:endParaRPr lang="en-SE" sz="2400" dirty="0">
              <a:latin typeface="Arial" panose="020B0604020202020204" pitchFamily="34" charset="0"/>
            </a:endParaRPr>
          </a:p>
        </p:txBody>
      </p:sp>
      <p:sp>
        <p:nvSpPr>
          <p:cNvPr id="15" name="Line 19">
            <a:extLst>
              <a:ext uri="{FF2B5EF4-FFF2-40B4-BE49-F238E27FC236}">
                <a16:creationId xmlns:a16="http://schemas.microsoft.com/office/drawing/2014/main" id="{F9732EED-C3EC-B875-A8D9-31CA743C280D}"/>
              </a:ext>
            </a:extLst>
          </p:cNvPr>
          <p:cNvSpPr>
            <a:spLocks noChangeShapeType="1"/>
          </p:cNvSpPr>
          <p:nvPr/>
        </p:nvSpPr>
        <p:spPr bwMode="auto">
          <a:xfrm>
            <a:off x="2206548" y="3672214"/>
            <a:ext cx="278571" cy="290186"/>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16" name="Line 19">
            <a:extLst>
              <a:ext uri="{FF2B5EF4-FFF2-40B4-BE49-F238E27FC236}">
                <a16:creationId xmlns:a16="http://schemas.microsoft.com/office/drawing/2014/main" id="{63C68B58-BE99-B13B-1409-D95A8105C39D}"/>
              </a:ext>
            </a:extLst>
          </p:cNvPr>
          <p:cNvSpPr>
            <a:spLocks noChangeShapeType="1"/>
          </p:cNvSpPr>
          <p:nvPr/>
        </p:nvSpPr>
        <p:spPr bwMode="auto">
          <a:xfrm flipH="1">
            <a:off x="1055115" y="4465956"/>
            <a:ext cx="278571" cy="349258"/>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17" name="Oval 5">
            <a:extLst>
              <a:ext uri="{FF2B5EF4-FFF2-40B4-BE49-F238E27FC236}">
                <a16:creationId xmlns:a16="http://schemas.microsoft.com/office/drawing/2014/main" id="{3EA8BAFA-2B99-3E6C-FACE-E12163AEF176}"/>
              </a:ext>
            </a:extLst>
          </p:cNvPr>
          <p:cNvSpPr>
            <a:spLocks noChangeArrowheads="1"/>
          </p:cNvSpPr>
          <p:nvPr/>
        </p:nvSpPr>
        <p:spPr bwMode="auto">
          <a:xfrm>
            <a:off x="5244608" y="3200400"/>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4</a:t>
            </a:r>
            <a:endParaRPr lang="en-SE" sz="2400" dirty="0">
              <a:latin typeface="Arial" panose="020B0604020202020204" pitchFamily="34" charset="0"/>
            </a:endParaRPr>
          </a:p>
        </p:txBody>
      </p:sp>
      <p:sp>
        <p:nvSpPr>
          <p:cNvPr id="18" name="Oval 8">
            <a:extLst>
              <a:ext uri="{FF2B5EF4-FFF2-40B4-BE49-F238E27FC236}">
                <a16:creationId xmlns:a16="http://schemas.microsoft.com/office/drawing/2014/main" id="{2C06A099-40BC-909B-CE33-DA9C155DF845}"/>
              </a:ext>
            </a:extLst>
          </p:cNvPr>
          <p:cNvSpPr>
            <a:spLocks noChangeArrowheads="1"/>
          </p:cNvSpPr>
          <p:nvPr/>
        </p:nvSpPr>
        <p:spPr bwMode="auto">
          <a:xfrm>
            <a:off x="4693488" y="3962400"/>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1</a:t>
            </a:r>
            <a:endParaRPr lang="en-SE" sz="2400" dirty="0">
              <a:latin typeface="Arial" panose="020B0604020202020204" pitchFamily="34" charset="0"/>
            </a:endParaRPr>
          </a:p>
        </p:txBody>
      </p:sp>
      <p:sp>
        <p:nvSpPr>
          <p:cNvPr id="19" name="Line 19">
            <a:extLst>
              <a:ext uri="{FF2B5EF4-FFF2-40B4-BE49-F238E27FC236}">
                <a16:creationId xmlns:a16="http://schemas.microsoft.com/office/drawing/2014/main" id="{36B3D62A-BC24-DC59-8DAE-14128EB9538E}"/>
              </a:ext>
            </a:extLst>
          </p:cNvPr>
          <p:cNvSpPr>
            <a:spLocks noChangeShapeType="1"/>
          </p:cNvSpPr>
          <p:nvPr/>
        </p:nvSpPr>
        <p:spPr bwMode="auto">
          <a:xfrm flipH="1">
            <a:off x="5092208" y="3689342"/>
            <a:ext cx="278571" cy="349258"/>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20" name="Oval 8">
            <a:extLst>
              <a:ext uri="{FF2B5EF4-FFF2-40B4-BE49-F238E27FC236}">
                <a16:creationId xmlns:a16="http://schemas.microsoft.com/office/drawing/2014/main" id="{F6D5C15B-9E77-4D9A-204A-2CE75F707E0A}"/>
              </a:ext>
            </a:extLst>
          </p:cNvPr>
          <p:cNvSpPr>
            <a:spLocks noChangeArrowheads="1"/>
          </p:cNvSpPr>
          <p:nvPr/>
        </p:nvSpPr>
        <p:spPr bwMode="auto">
          <a:xfrm>
            <a:off x="5787998" y="3962400"/>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2</a:t>
            </a:r>
            <a:endParaRPr lang="en-SE" sz="2400" dirty="0">
              <a:latin typeface="Arial" panose="020B0604020202020204" pitchFamily="34" charset="0"/>
            </a:endParaRPr>
          </a:p>
        </p:txBody>
      </p:sp>
      <p:sp>
        <p:nvSpPr>
          <p:cNvPr id="21" name="Oval 8">
            <a:extLst>
              <a:ext uri="{FF2B5EF4-FFF2-40B4-BE49-F238E27FC236}">
                <a16:creationId xmlns:a16="http://schemas.microsoft.com/office/drawing/2014/main" id="{5D69E6A7-5942-5355-7A64-5D77F9A667A0}"/>
              </a:ext>
            </a:extLst>
          </p:cNvPr>
          <p:cNvSpPr>
            <a:spLocks noChangeArrowheads="1"/>
          </p:cNvSpPr>
          <p:nvPr/>
        </p:nvSpPr>
        <p:spPr bwMode="auto">
          <a:xfrm>
            <a:off x="4101608" y="4724400"/>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3</a:t>
            </a:r>
            <a:endParaRPr lang="en-SE" sz="2400" dirty="0">
              <a:latin typeface="Arial" panose="020B0604020202020204" pitchFamily="34" charset="0"/>
            </a:endParaRPr>
          </a:p>
        </p:txBody>
      </p:sp>
      <p:sp>
        <p:nvSpPr>
          <p:cNvPr id="22" name="Line 19">
            <a:extLst>
              <a:ext uri="{FF2B5EF4-FFF2-40B4-BE49-F238E27FC236}">
                <a16:creationId xmlns:a16="http://schemas.microsoft.com/office/drawing/2014/main" id="{89E906AC-E6AB-10A5-3D72-9911D0AA5B34}"/>
              </a:ext>
            </a:extLst>
          </p:cNvPr>
          <p:cNvSpPr>
            <a:spLocks noChangeShapeType="1"/>
          </p:cNvSpPr>
          <p:nvPr/>
        </p:nvSpPr>
        <p:spPr bwMode="auto">
          <a:xfrm>
            <a:off x="5698556" y="3672214"/>
            <a:ext cx="278571" cy="290186"/>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23" name="Line 19">
            <a:extLst>
              <a:ext uri="{FF2B5EF4-FFF2-40B4-BE49-F238E27FC236}">
                <a16:creationId xmlns:a16="http://schemas.microsoft.com/office/drawing/2014/main" id="{ED70D3AF-9179-FF3D-3AFF-291459E50E89}"/>
              </a:ext>
            </a:extLst>
          </p:cNvPr>
          <p:cNvSpPr>
            <a:spLocks noChangeShapeType="1"/>
          </p:cNvSpPr>
          <p:nvPr/>
        </p:nvSpPr>
        <p:spPr bwMode="auto">
          <a:xfrm flipH="1">
            <a:off x="4547123" y="4465956"/>
            <a:ext cx="278571" cy="349258"/>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24" name="Oval 5">
            <a:extLst>
              <a:ext uri="{FF2B5EF4-FFF2-40B4-BE49-F238E27FC236}">
                <a16:creationId xmlns:a16="http://schemas.microsoft.com/office/drawing/2014/main" id="{1881ECEC-D06F-6B4A-B9B1-D549D70C7234}"/>
              </a:ext>
            </a:extLst>
          </p:cNvPr>
          <p:cNvSpPr>
            <a:spLocks noChangeArrowheads="1"/>
          </p:cNvSpPr>
          <p:nvPr/>
        </p:nvSpPr>
        <p:spPr bwMode="auto">
          <a:xfrm>
            <a:off x="8448210" y="3170556"/>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1</a:t>
            </a:r>
            <a:endParaRPr lang="en-SE" sz="2400" dirty="0">
              <a:latin typeface="Arial" panose="020B0604020202020204" pitchFamily="34" charset="0"/>
            </a:endParaRPr>
          </a:p>
        </p:txBody>
      </p:sp>
      <p:sp>
        <p:nvSpPr>
          <p:cNvPr id="25" name="Oval 8">
            <a:extLst>
              <a:ext uri="{FF2B5EF4-FFF2-40B4-BE49-F238E27FC236}">
                <a16:creationId xmlns:a16="http://schemas.microsoft.com/office/drawing/2014/main" id="{3DC1035D-3E36-1FF1-6308-916605DBD62D}"/>
              </a:ext>
            </a:extLst>
          </p:cNvPr>
          <p:cNvSpPr>
            <a:spLocks noChangeArrowheads="1"/>
          </p:cNvSpPr>
          <p:nvPr/>
        </p:nvSpPr>
        <p:spPr bwMode="auto">
          <a:xfrm>
            <a:off x="7897090" y="3932556"/>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3</a:t>
            </a:r>
            <a:endParaRPr lang="en-SE" sz="2400" dirty="0">
              <a:latin typeface="Arial" panose="020B0604020202020204" pitchFamily="34" charset="0"/>
            </a:endParaRPr>
          </a:p>
        </p:txBody>
      </p:sp>
      <p:sp>
        <p:nvSpPr>
          <p:cNvPr id="26" name="Line 19">
            <a:extLst>
              <a:ext uri="{FF2B5EF4-FFF2-40B4-BE49-F238E27FC236}">
                <a16:creationId xmlns:a16="http://schemas.microsoft.com/office/drawing/2014/main" id="{DEB76130-8AB2-977D-CE8C-4E144781CCFF}"/>
              </a:ext>
            </a:extLst>
          </p:cNvPr>
          <p:cNvSpPr>
            <a:spLocks noChangeShapeType="1"/>
          </p:cNvSpPr>
          <p:nvPr/>
        </p:nvSpPr>
        <p:spPr bwMode="auto">
          <a:xfrm flipH="1">
            <a:off x="8295810" y="3659498"/>
            <a:ext cx="278571" cy="349258"/>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27" name="Oval 8">
            <a:extLst>
              <a:ext uri="{FF2B5EF4-FFF2-40B4-BE49-F238E27FC236}">
                <a16:creationId xmlns:a16="http://schemas.microsoft.com/office/drawing/2014/main" id="{A74B846E-3E86-E5E0-6EE8-A202590E3231}"/>
              </a:ext>
            </a:extLst>
          </p:cNvPr>
          <p:cNvSpPr>
            <a:spLocks noChangeArrowheads="1"/>
          </p:cNvSpPr>
          <p:nvPr/>
        </p:nvSpPr>
        <p:spPr bwMode="auto">
          <a:xfrm>
            <a:off x="8991600" y="3932556"/>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2</a:t>
            </a:r>
            <a:endParaRPr lang="en-SE" sz="2400" dirty="0">
              <a:latin typeface="Arial" panose="020B0604020202020204" pitchFamily="34" charset="0"/>
            </a:endParaRPr>
          </a:p>
        </p:txBody>
      </p:sp>
      <p:sp>
        <p:nvSpPr>
          <p:cNvPr id="28" name="Oval 8">
            <a:extLst>
              <a:ext uri="{FF2B5EF4-FFF2-40B4-BE49-F238E27FC236}">
                <a16:creationId xmlns:a16="http://schemas.microsoft.com/office/drawing/2014/main" id="{7F331BF0-ED69-EE7B-A643-400D6B6662E1}"/>
              </a:ext>
            </a:extLst>
          </p:cNvPr>
          <p:cNvSpPr>
            <a:spLocks noChangeArrowheads="1"/>
          </p:cNvSpPr>
          <p:nvPr/>
        </p:nvSpPr>
        <p:spPr bwMode="auto">
          <a:xfrm>
            <a:off x="7305210" y="4694556"/>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4</a:t>
            </a:r>
            <a:endParaRPr lang="en-SE" sz="2400" dirty="0">
              <a:latin typeface="Arial" panose="020B0604020202020204" pitchFamily="34" charset="0"/>
            </a:endParaRPr>
          </a:p>
        </p:txBody>
      </p:sp>
      <p:sp>
        <p:nvSpPr>
          <p:cNvPr id="29" name="Line 19">
            <a:extLst>
              <a:ext uri="{FF2B5EF4-FFF2-40B4-BE49-F238E27FC236}">
                <a16:creationId xmlns:a16="http://schemas.microsoft.com/office/drawing/2014/main" id="{E477D280-2290-6F10-D087-1D5A2E6C4B3B}"/>
              </a:ext>
            </a:extLst>
          </p:cNvPr>
          <p:cNvSpPr>
            <a:spLocks noChangeShapeType="1"/>
          </p:cNvSpPr>
          <p:nvPr/>
        </p:nvSpPr>
        <p:spPr bwMode="auto">
          <a:xfrm>
            <a:off x="8902158" y="3642370"/>
            <a:ext cx="278571" cy="290186"/>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30" name="Line 19">
            <a:extLst>
              <a:ext uri="{FF2B5EF4-FFF2-40B4-BE49-F238E27FC236}">
                <a16:creationId xmlns:a16="http://schemas.microsoft.com/office/drawing/2014/main" id="{AF7F6601-427E-553C-DB58-E5424BBE6B55}"/>
              </a:ext>
            </a:extLst>
          </p:cNvPr>
          <p:cNvSpPr>
            <a:spLocks noChangeShapeType="1"/>
          </p:cNvSpPr>
          <p:nvPr/>
        </p:nvSpPr>
        <p:spPr bwMode="auto">
          <a:xfrm flipH="1">
            <a:off x="7750725" y="4436112"/>
            <a:ext cx="278571" cy="349258"/>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graphicFrame>
        <p:nvGraphicFramePr>
          <p:cNvPr id="31" name="Table 30">
            <a:extLst>
              <a:ext uri="{FF2B5EF4-FFF2-40B4-BE49-F238E27FC236}">
                <a16:creationId xmlns:a16="http://schemas.microsoft.com/office/drawing/2014/main" id="{B989C7F9-0CA3-49D4-96EB-59046D3ECE31}"/>
              </a:ext>
            </a:extLst>
          </p:cNvPr>
          <p:cNvGraphicFramePr>
            <a:graphicFrameLocks noGrp="1"/>
          </p:cNvGraphicFramePr>
          <p:nvPr>
            <p:extLst>
              <p:ext uri="{D42A27DB-BD31-4B8C-83A1-F6EECF244321}">
                <p14:modId xmlns:p14="http://schemas.microsoft.com/office/powerpoint/2010/main" val="1259706459"/>
              </p:ext>
            </p:extLst>
          </p:nvPr>
        </p:nvGraphicFramePr>
        <p:xfrm>
          <a:off x="3077184" y="5715000"/>
          <a:ext cx="3190684" cy="396240"/>
        </p:xfrm>
        <a:graphic>
          <a:graphicData uri="http://schemas.openxmlformats.org/drawingml/2006/table">
            <a:tbl>
              <a:tblPr firstRow="1" bandRow="1">
                <a:tableStyleId>{5940675A-B579-460E-94D1-54222C63F5DA}</a:tableStyleId>
              </a:tblPr>
              <a:tblGrid>
                <a:gridCol w="797671">
                  <a:extLst>
                    <a:ext uri="{9D8B030D-6E8A-4147-A177-3AD203B41FA5}">
                      <a16:colId xmlns:a16="http://schemas.microsoft.com/office/drawing/2014/main" val="2342636790"/>
                    </a:ext>
                  </a:extLst>
                </a:gridCol>
                <a:gridCol w="797671">
                  <a:extLst>
                    <a:ext uri="{9D8B030D-6E8A-4147-A177-3AD203B41FA5}">
                      <a16:colId xmlns:a16="http://schemas.microsoft.com/office/drawing/2014/main" val="1686143052"/>
                    </a:ext>
                  </a:extLst>
                </a:gridCol>
                <a:gridCol w="797671">
                  <a:extLst>
                    <a:ext uri="{9D8B030D-6E8A-4147-A177-3AD203B41FA5}">
                      <a16:colId xmlns:a16="http://schemas.microsoft.com/office/drawing/2014/main" val="952860538"/>
                    </a:ext>
                  </a:extLst>
                </a:gridCol>
                <a:gridCol w="797671">
                  <a:extLst>
                    <a:ext uri="{9D8B030D-6E8A-4147-A177-3AD203B41FA5}">
                      <a16:colId xmlns:a16="http://schemas.microsoft.com/office/drawing/2014/main" val="1500468309"/>
                    </a:ext>
                  </a:extLst>
                </a:gridCol>
              </a:tblGrid>
              <a:tr h="370840">
                <a:tc>
                  <a:txBody>
                    <a:bodyPr/>
                    <a:lstStyle/>
                    <a:p>
                      <a:pPr algn="ctr"/>
                      <a:r>
                        <a:rPr lang="en-GB" sz="2000" dirty="0"/>
                        <a:t>1</a:t>
                      </a:r>
                      <a:endParaRPr lang="en-SE" sz="2000" dirty="0"/>
                    </a:p>
                  </a:txBody>
                  <a:tcPr/>
                </a:tc>
                <a:tc>
                  <a:txBody>
                    <a:bodyPr/>
                    <a:lstStyle/>
                    <a:p>
                      <a:pPr algn="ctr"/>
                      <a:r>
                        <a:rPr lang="en-GB" sz="2000" dirty="0"/>
                        <a:t>3</a:t>
                      </a:r>
                      <a:endParaRPr lang="en-SE" sz="2000" dirty="0"/>
                    </a:p>
                  </a:txBody>
                  <a:tcPr/>
                </a:tc>
                <a:tc>
                  <a:txBody>
                    <a:bodyPr/>
                    <a:lstStyle/>
                    <a:p>
                      <a:pPr algn="ctr"/>
                      <a:r>
                        <a:rPr lang="en-GB" sz="2000" dirty="0"/>
                        <a:t>2</a:t>
                      </a:r>
                      <a:endParaRPr lang="en-SE" sz="2000" dirty="0"/>
                    </a:p>
                  </a:txBody>
                  <a:tcPr/>
                </a:tc>
                <a:tc>
                  <a:txBody>
                    <a:bodyPr/>
                    <a:lstStyle/>
                    <a:p>
                      <a:pPr algn="ctr"/>
                      <a:r>
                        <a:rPr lang="en-GB" sz="2000" dirty="0"/>
                        <a:t>4</a:t>
                      </a:r>
                      <a:endParaRPr lang="en-SE" sz="2000" dirty="0"/>
                    </a:p>
                  </a:txBody>
                  <a:tcPr/>
                </a:tc>
                <a:extLst>
                  <a:ext uri="{0D108BD9-81ED-4DB2-BD59-A6C34878D82A}">
                    <a16:rowId xmlns:a16="http://schemas.microsoft.com/office/drawing/2014/main" val="3682438555"/>
                  </a:ext>
                </a:extLst>
              </a:tr>
            </a:tbl>
          </a:graphicData>
        </a:graphic>
      </p:graphicFrame>
      <p:sp>
        <p:nvSpPr>
          <p:cNvPr id="33" name="TextBox 32">
            <a:extLst>
              <a:ext uri="{FF2B5EF4-FFF2-40B4-BE49-F238E27FC236}">
                <a16:creationId xmlns:a16="http://schemas.microsoft.com/office/drawing/2014/main" id="{F0BDC557-556B-5642-2C7E-917EC0B0C0E4}"/>
              </a:ext>
            </a:extLst>
          </p:cNvPr>
          <p:cNvSpPr txBox="1"/>
          <p:nvPr/>
        </p:nvSpPr>
        <p:spPr>
          <a:xfrm>
            <a:off x="309875" y="5654414"/>
            <a:ext cx="2519515" cy="400110"/>
          </a:xfrm>
          <a:prstGeom prst="rect">
            <a:avLst/>
          </a:prstGeom>
          <a:noFill/>
        </p:spPr>
        <p:txBody>
          <a:bodyPr wrap="square">
            <a:spAutoFit/>
          </a:bodyPr>
          <a:lstStyle/>
          <a:p>
            <a:r>
              <a:rPr lang="en-GB" sz="2000" b="0" dirty="0">
                <a:latin typeface="Arial" panose="020B0604020202020204" pitchFamily="34" charset="0"/>
                <a:cs typeface="Arial" panose="020B0604020202020204" pitchFamily="34" charset="0"/>
              </a:rPr>
              <a:t>Array representation </a:t>
            </a:r>
            <a:endParaRPr lang="en-SE" sz="2000" b="0" dirty="0">
              <a:latin typeface="Arial" panose="020B0604020202020204" pitchFamily="34" charset="0"/>
              <a:cs typeface="Arial" panose="020B0604020202020204" pitchFamily="34" charset="0"/>
            </a:endParaRPr>
          </a:p>
        </p:txBody>
      </p:sp>
      <p:cxnSp>
        <p:nvCxnSpPr>
          <p:cNvPr id="35" name="Straight Arrow Connector 34">
            <a:extLst>
              <a:ext uri="{FF2B5EF4-FFF2-40B4-BE49-F238E27FC236}">
                <a16:creationId xmlns:a16="http://schemas.microsoft.com/office/drawing/2014/main" id="{FE7EA735-A68A-514E-E9C9-B48CFC48885F}"/>
              </a:ext>
            </a:extLst>
          </p:cNvPr>
          <p:cNvCxnSpPr>
            <a:cxnSpLocks/>
          </p:cNvCxnSpPr>
          <p:nvPr/>
        </p:nvCxnSpPr>
        <p:spPr bwMode="auto">
          <a:xfrm flipV="1">
            <a:off x="2925658" y="3871586"/>
            <a:ext cx="1414833" cy="14615"/>
          </a:xfrm>
          <a:prstGeom prst="straightConnector1">
            <a:avLst/>
          </a:prstGeom>
          <a:solidFill>
            <a:schemeClr val="bg1"/>
          </a:solidFill>
          <a:ln w="2857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37" name="TextBox 36">
            <a:extLst>
              <a:ext uri="{FF2B5EF4-FFF2-40B4-BE49-F238E27FC236}">
                <a16:creationId xmlns:a16="http://schemas.microsoft.com/office/drawing/2014/main" id="{FBB1BDF5-7197-D4D4-112B-FF5FCE41BD65}"/>
              </a:ext>
            </a:extLst>
          </p:cNvPr>
          <p:cNvSpPr txBox="1"/>
          <p:nvPr/>
        </p:nvSpPr>
        <p:spPr>
          <a:xfrm>
            <a:off x="2761822" y="3163700"/>
            <a:ext cx="1986115" cy="707886"/>
          </a:xfrm>
          <a:prstGeom prst="rect">
            <a:avLst/>
          </a:prstGeom>
          <a:noFill/>
        </p:spPr>
        <p:txBody>
          <a:bodyPr wrap="square">
            <a:spAutoFit/>
          </a:bodyPr>
          <a:lstStyle/>
          <a:p>
            <a:r>
              <a:rPr lang="en-GB" sz="2000" b="0" dirty="0">
                <a:latin typeface="Arial" panose="020B0604020202020204" pitchFamily="34" charset="0"/>
                <a:cs typeface="Arial" panose="020B0604020202020204" pitchFamily="34" charset="0"/>
              </a:rPr>
              <a:t>Percolate down</a:t>
            </a:r>
          </a:p>
          <a:p>
            <a:r>
              <a:rPr lang="en-GB" sz="2000" b="0" dirty="0">
                <a:latin typeface="Arial" panose="020B0604020202020204" pitchFamily="34" charset="0"/>
                <a:cs typeface="Arial" panose="020B0604020202020204" pitchFamily="34" charset="0"/>
              </a:rPr>
              <a:t>at level 2</a:t>
            </a:r>
            <a:endParaRPr lang="en-SE" sz="2000" b="0" dirty="0">
              <a:latin typeface="Arial" panose="020B0604020202020204" pitchFamily="34" charset="0"/>
              <a:cs typeface="Arial" panose="020B0604020202020204" pitchFamily="34" charset="0"/>
            </a:endParaRPr>
          </a:p>
        </p:txBody>
      </p:sp>
      <p:sp>
        <p:nvSpPr>
          <p:cNvPr id="38" name="TextBox 37">
            <a:extLst>
              <a:ext uri="{FF2B5EF4-FFF2-40B4-BE49-F238E27FC236}">
                <a16:creationId xmlns:a16="http://schemas.microsoft.com/office/drawing/2014/main" id="{B6F9632D-7EDF-2E70-9903-5F1CA792C60E}"/>
              </a:ext>
            </a:extLst>
          </p:cNvPr>
          <p:cNvSpPr txBox="1"/>
          <p:nvPr/>
        </p:nvSpPr>
        <p:spPr>
          <a:xfrm>
            <a:off x="6270296" y="3142172"/>
            <a:ext cx="1986115" cy="707886"/>
          </a:xfrm>
          <a:prstGeom prst="rect">
            <a:avLst/>
          </a:prstGeom>
          <a:noFill/>
        </p:spPr>
        <p:txBody>
          <a:bodyPr wrap="square">
            <a:spAutoFit/>
          </a:bodyPr>
          <a:lstStyle/>
          <a:p>
            <a:r>
              <a:rPr lang="en-GB" sz="2000" b="0" dirty="0">
                <a:latin typeface="Arial" panose="020B0604020202020204" pitchFamily="34" charset="0"/>
                <a:cs typeface="Arial" panose="020B0604020202020204" pitchFamily="34" charset="0"/>
              </a:rPr>
              <a:t>Percolate down</a:t>
            </a:r>
          </a:p>
          <a:p>
            <a:r>
              <a:rPr lang="en-GB" sz="2000" b="0" dirty="0">
                <a:latin typeface="Arial" panose="020B0604020202020204" pitchFamily="34" charset="0"/>
                <a:cs typeface="Arial" panose="020B0604020202020204" pitchFamily="34" charset="0"/>
              </a:rPr>
              <a:t>at level 1</a:t>
            </a:r>
            <a:endParaRPr lang="en-SE" sz="2000" b="0" dirty="0">
              <a:latin typeface="Arial" panose="020B0604020202020204" pitchFamily="34" charset="0"/>
              <a:cs typeface="Arial" panose="020B0604020202020204" pitchFamily="34" charset="0"/>
            </a:endParaRPr>
          </a:p>
        </p:txBody>
      </p:sp>
      <p:cxnSp>
        <p:nvCxnSpPr>
          <p:cNvPr id="39" name="Straight Arrow Connector 38">
            <a:extLst>
              <a:ext uri="{FF2B5EF4-FFF2-40B4-BE49-F238E27FC236}">
                <a16:creationId xmlns:a16="http://schemas.microsoft.com/office/drawing/2014/main" id="{3AF29ACB-1D6D-11EF-A5E3-4A2363FF5518}"/>
              </a:ext>
            </a:extLst>
          </p:cNvPr>
          <p:cNvCxnSpPr>
            <a:cxnSpLocks/>
          </p:cNvCxnSpPr>
          <p:nvPr/>
        </p:nvCxnSpPr>
        <p:spPr bwMode="auto">
          <a:xfrm>
            <a:off x="6378894" y="3917290"/>
            <a:ext cx="1307351" cy="0"/>
          </a:xfrm>
          <a:prstGeom prst="straightConnector1">
            <a:avLst/>
          </a:prstGeom>
          <a:solidFill>
            <a:schemeClr val="bg1"/>
          </a:solidFill>
          <a:ln w="2857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50151696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84330B-5B32-3414-6F01-04262013E3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9CA42AD-ADA1-A312-7577-D141901C9584}"/>
              </a:ext>
            </a:extLst>
          </p:cNvPr>
          <p:cNvSpPr>
            <a:spLocks noGrp="1"/>
          </p:cNvSpPr>
          <p:nvPr>
            <p:ph type="title"/>
          </p:nvPr>
        </p:nvSpPr>
        <p:spPr/>
        <p:txBody>
          <a:bodyPr/>
          <a:lstStyle/>
          <a:p>
            <a:r>
              <a:rPr lang="en-GB" dirty="0"/>
              <a:t>L11 Heaps ANS</a:t>
            </a:r>
            <a:endParaRPr lang="en-SE" dirty="0"/>
          </a:p>
        </p:txBody>
      </p:sp>
      <p:sp>
        <p:nvSpPr>
          <p:cNvPr id="3" name="Content Placeholder 2">
            <a:extLst>
              <a:ext uri="{FF2B5EF4-FFF2-40B4-BE49-F238E27FC236}">
                <a16:creationId xmlns:a16="http://schemas.microsoft.com/office/drawing/2014/main" id="{6A0CC167-4CD1-7CDA-A03E-89E9A4AFE7EF}"/>
              </a:ext>
            </a:extLst>
          </p:cNvPr>
          <p:cNvSpPr>
            <a:spLocks noGrp="1"/>
          </p:cNvSpPr>
          <p:nvPr>
            <p:ph idx="1"/>
          </p:nvPr>
        </p:nvSpPr>
        <p:spPr>
          <a:xfrm>
            <a:off x="812800" y="914400"/>
            <a:ext cx="10566400" cy="2057400"/>
          </a:xfrm>
        </p:spPr>
        <p:txBody>
          <a:bodyPr>
            <a:normAutofit lnSpcReduction="10000"/>
          </a:bodyPr>
          <a:lstStyle/>
          <a:p>
            <a:r>
              <a:rPr lang="en-GB" dirty="0"/>
              <a:t>Consider the following sequence of numbers: 4, 3, 2, 1. Build a binary min-heap with these numbers in two ways.</a:t>
            </a:r>
          </a:p>
          <a:p>
            <a:r>
              <a:rPr lang="en-GB" dirty="0"/>
              <a:t>(b) Build the heap using repeated insertions (in the order given: 4, 3, 2, 1) - draw the heap after each insertion. At the end, draw the array representation of the final heap.</a:t>
            </a:r>
          </a:p>
        </p:txBody>
      </p:sp>
      <p:sp>
        <p:nvSpPr>
          <p:cNvPr id="4" name="Oval 5">
            <a:extLst>
              <a:ext uri="{FF2B5EF4-FFF2-40B4-BE49-F238E27FC236}">
                <a16:creationId xmlns:a16="http://schemas.microsoft.com/office/drawing/2014/main" id="{3B1E90F5-CC17-27C5-A3E7-F8C770ED9144}"/>
              </a:ext>
            </a:extLst>
          </p:cNvPr>
          <p:cNvSpPr>
            <a:spLocks noChangeArrowheads="1"/>
          </p:cNvSpPr>
          <p:nvPr/>
        </p:nvSpPr>
        <p:spPr bwMode="auto">
          <a:xfrm>
            <a:off x="60532" y="3956137"/>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4</a:t>
            </a:r>
            <a:endParaRPr lang="en-SE" sz="2400" dirty="0">
              <a:latin typeface="Arial" panose="020B0604020202020204" pitchFamily="34" charset="0"/>
            </a:endParaRPr>
          </a:p>
        </p:txBody>
      </p:sp>
      <p:sp>
        <p:nvSpPr>
          <p:cNvPr id="17" name="Oval 5">
            <a:extLst>
              <a:ext uri="{FF2B5EF4-FFF2-40B4-BE49-F238E27FC236}">
                <a16:creationId xmlns:a16="http://schemas.microsoft.com/office/drawing/2014/main" id="{60EDD0A1-5A4B-ECA4-2272-514EC7FB3B06}"/>
              </a:ext>
            </a:extLst>
          </p:cNvPr>
          <p:cNvSpPr>
            <a:spLocks noChangeArrowheads="1"/>
          </p:cNvSpPr>
          <p:nvPr/>
        </p:nvSpPr>
        <p:spPr bwMode="auto">
          <a:xfrm>
            <a:off x="4663497" y="3155682"/>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2</a:t>
            </a:r>
            <a:endParaRPr lang="en-SE" sz="2400" dirty="0">
              <a:latin typeface="Arial" panose="020B0604020202020204" pitchFamily="34" charset="0"/>
            </a:endParaRPr>
          </a:p>
        </p:txBody>
      </p:sp>
      <p:sp>
        <p:nvSpPr>
          <p:cNvPr id="18" name="Oval 8">
            <a:extLst>
              <a:ext uri="{FF2B5EF4-FFF2-40B4-BE49-F238E27FC236}">
                <a16:creationId xmlns:a16="http://schemas.microsoft.com/office/drawing/2014/main" id="{547B1310-413E-1E5C-1F47-9AE2FA4A32DA}"/>
              </a:ext>
            </a:extLst>
          </p:cNvPr>
          <p:cNvSpPr>
            <a:spLocks noChangeArrowheads="1"/>
          </p:cNvSpPr>
          <p:nvPr/>
        </p:nvSpPr>
        <p:spPr bwMode="auto">
          <a:xfrm>
            <a:off x="4112377" y="3917682"/>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4</a:t>
            </a:r>
            <a:endParaRPr lang="en-SE" sz="2400" dirty="0">
              <a:latin typeface="Arial" panose="020B0604020202020204" pitchFamily="34" charset="0"/>
            </a:endParaRPr>
          </a:p>
        </p:txBody>
      </p:sp>
      <p:sp>
        <p:nvSpPr>
          <p:cNvPr id="19" name="Line 19">
            <a:extLst>
              <a:ext uri="{FF2B5EF4-FFF2-40B4-BE49-F238E27FC236}">
                <a16:creationId xmlns:a16="http://schemas.microsoft.com/office/drawing/2014/main" id="{B10BB308-4B19-536D-86CE-60D815A23D0C}"/>
              </a:ext>
            </a:extLst>
          </p:cNvPr>
          <p:cNvSpPr>
            <a:spLocks noChangeShapeType="1"/>
          </p:cNvSpPr>
          <p:nvPr/>
        </p:nvSpPr>
        <p:spPr bwMode="auto">
          <a:xfrm flipH="1">
            <a:off x="4511097" y="3644624"/>
            <a:ext cx="278571" cy="349258"/>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20" name="Oval 8">
            <a:extLst>
              <a:ext uri="{FF2B5EF4-FFF2-40B4-BE49-F238E27FC236}">
                <a16:creationId xmlns:a16="http://schemas.microsoft.com/office/drawing/2014/main" id="{4DF70374-199C-4426-9C94-2C1E30CFEC31}"/>
              </a:ext>
            </a:extLst>
          </p:cNvPr>
          <p:cNvSpPr>
            <a:spLocks noChangeArrowheads="1"/>
          </p:cNvSpPr>
          <p:nvPr/>
        </p:nvSpPr>
        <p:spPr bwMode="auto">
          <a:xfrm>
            <a:off x="5206887" y="3917682"/>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3</a:t>
            </a:r>
            <a:endParaRPr lang="en-SE" sz="2400" dirty="0">
              <a:latin typeface="Arial" panose="020B0604020202020204" pitchFamily="34" charset="0"/>
            </a:endParaRPr>
          </a:p>
        </p:txBody>
      </p:sp>
      <p:sp>
        <p:nvSpPr>
          <p:cNvPr id="21" name="Oval 8">
            <a:extLst>
              <a:ext uri="{FF2B5EF4-FFF2-40B4-BE49-F238E27FC236}">
                <a16:creationId xmlns:a16="http://schemas.microsoft.com/office/drawing/2014/main" id="{75377ED6-F915-D07B-0BF4-4F23CC5892EA}"/>
              </a:ext>
            </a:extLst>
          </p:cNvPr>
          <p:cNvSpPr>
            <a:spLocks noChangeArrowheads="1"/>
          </p:cNvSpPr>
          <p:nvPr/>
        </p:nvSpPr>
        <p:spPr bwMode="auto">
          <a:xfrm>
            <a:off x="2263724" y="3049352"/>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3</a:t>
            </a:r>
            <a:endParaRPr lang="en-SE" sz="2400" dirty="0">
              <a:latin typeface="Arial" panose="020B0604020202020204" pitchFamily="34" charset="0"/>
            </a:endParaRPr>
          </a:p>
        </p:txBody>
      </p:sp>
      <p:sp>
        <p:nvSpPr>
          <p:cNvPr id="22" name="Line 19">
            <a:extLst>
              <a:ext uri="{FF2B5EF4-FFF2-40B4-BE49-F238E27FC236}">
                <a16:creationId xmlns:a16="http://schemas.microsoft.com/office/drawing/2014/main" id="{691FF042-381E-C557-369E-F265ABD21DAC}"/>
              </a:ext>
            </a:extLst>
          </p:cNvPr>
          <p:cNvSpPr>
            <a:spLocks noChangeShapeType="1"/>
          </p:cNvSpPr>
          <p:nvPr/>
        </p:nvSpPr>
        <p:spPr bwMode="auto">
          <a:xfrm>
            <a:off x="5117445" y="3627496"/>
            <a:ext cx="278571" cy="290186"/>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23" name="Line 19">
            <a:extLst>
              <a:ext uri="{FF2B5EF4-FFF2-40B4-BE49-F238E27FC236}">
                <a16:creationId xmlns:a16="http://schemas.microsoft.com/office/drawing/2014/main" id="{B857CEAC-B04E-32A9-020F-8D659686FCB1}"/>
              </a:ext>
            </a:extLst>
          </p:cNvPr>
          <p:cNvSpPr>
            <a:spLocks noChangeShapeType="1"/>
          </p:cNvSpPr>
          <p:nvPr/>
        </p:nvSpPr>
        <p:spPr bwMode="auto">
          <a:xfrm flipH="1">
            <a:off x="2119833" y="3554474"/>
            <a:ext cx="307914" cy="493734"/>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24" name="Oval 5">
            <a:extLst>
              <a:ext uri="{FF2B5EF4-FFF2-40B4-BE49-F238E27FC236}">
                <a16:creationId xmlns:a16="http://schemas.microsoft.com/office/drawing/2014/main" id="{DB8F899A-D621-7B2A-8A50-0D6F8D3E615B}"/>
              </a:ext>
            </a:extLst>
          </p:cNvPr>
          <p:cNvSpPr>
            <a:spLocks noChangeArrowheads="1"/>
          </p:cNvSpPr>
          <p:nvPr/>
        </p:nvSpPr>
        <p:spPr bwMode="auto">
          <a:xfrm>
            <a:off x="7945891" y="2965182"/>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1</a:t>
            </a:r>
            <a:endParaRPr lang="en-SE" sz="2400" dirty="0">
              <a:latin typeface="Arial" panose="020B0604020202020204" pitchFamily="34" charset="0"/>
            </a:endParaRPr>
          </a:p>
        </p:txBody>
      </p:sp>
      <p:sp>
        <p:nvSpPr>
          <p:cNvPr id="25" name="Oval 8">
            <a:extLst>
              <a:ext uri="{FF2B5EF4-FFF2-40B4-BE49-F238E27FC236}">
                <a16:creationId xmlns:a16="http://schemas.microsoft.com/office/drawing/2014/main" id="{7CD4D904-54AE-6FD6-C745-124EB7D2BB30}"/>
              </a:ext>
            </a:extLst>
          </p:cNvPr>
          <p:cNvSpPr>
            <a:spLocks noChangeArrowheads="1"/>
          </p:cNvSpPr>
          <p:nvPr/>
        </p:nvSpPr>
        <p:spPr bwMode="auto">
          <a:xfrm>
            <a:off x="7394771" y="3727182"/>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2</a:t>
            </a:r>
            <a:endParaRPr lang="en-SE" sz="2400" dirty="0">
              <a:latin typeface="Arial" panose="020B0604020202020204" pitchFamily="34" charset="0"/>
            </a:endParaRPr>
          </a:p>
        </p:txBody>
      </p:sp>
      <p:sp>
        <p:nvSpPr>
          <p:cNvPr id="26" name="Line 19">
            <a:extLst>
              <a:ext uri="{FF2B5EF4-FFF2-40B4-BE49-F238E27FC236}">
                <a16:creationId xmlns:a16="http://schemas.microsoft.com/office/drawing/2014/main" id="{F79CF11A-902D-65F5-2151-C6FDF3CD3845}"/>
              </a:ext>
            </a:extLst>
          </p:cNvPr>
          <p:cNvSpPr>
            <a:spLocks noChangeShapeType="1"/>
          </p:cNvSpPr>
          <p:nvPr/>
        </p:nvSpPr>
        <p:spPr bwMode="auto">
          <a:xfrm flipH="1">
            <a:off x="7793491" y="3454124"/>
            <a:ext cx="278571" cy="349258"/>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27" name="Oval 8">
            <a:extLst>
              <a:ext uri="{FF2B5EF4-FFF2-40B4-BE49-F238E27FC236}">
                <a16:creationId xmlns:a16="http://schemas.microsoft.com/office/drawing/2014/main" id="{DA4D4DB6-4F35-8B16-7909-E06C4A69CD6B}"/>
              </a:ext>
            </a:extLst>
          </p:cNvPr>
          <p:cNvSpPr>
            <a:spLocks noChangeArrowheads="1"/>
          </p:cNvSpPr>
          <p:nvPr/>
        </p:nvSpPr>
        <p:spPr bwMode="auto">
          <a:xfrm>
            <a:off x="8489281" y="3727182"/>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3</a:t>
            </a:r>
            <a:endParaRPr lang="en-SE" sz="2400" dirty="0">
              <a:latin typeface="Arial" panose="020B0604020202020204" pitchFamily="34" charset="0"/>
            </a:endParaRPr>
          </a:p>
        </p:txBody>
      </p:sp>
      <p:sp>
        <p:nvSpPr>
          <p:cNvPr id="28" name="Oval 8">
            <a:extLst>
              <a:ext uri="{FF2B5EF4-FFF2-40B4-BE49-F238E27FC236}">
                <a16:creationId xmlns:a16="http://schemas.microsoft.com/office/drawing/2014/main" id="{CB41D098-109F-BCAA-2388-3D7E814B6834}"/>
              </a:ext>
            </a:extLst>
          </p:cNvPr>
          <p:cNvSpPr>
            <a:spLocks noChangeArrowheads="1"/>
          </p:cNvSpPr>
          <p:nvPr/>
        </p:nvSpPr>
        <p:spPr bwMode="auto">
          <a:xfrm>
            <a:off x="6802891" y="4489182"/>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4</a:t>
            </a:r>
            <a:endParaRPr lang="en-SE" sz="2400" dirty="0">
              <a:latin typeface="Arial" panose="020B0604020202020204" pitchFamily="34" charset="0"/>
            </a:endParaRPr>
          </a:p>
        </p:txBody>
      </p:sp>
      <p:sp>
        <p:nvSpPr>
          <p:cNvPr id="29" name="Line 19">
            <a:extLst>
              <a:ext uri="{FF2B5EF4-FFF2-40B4-BE49-F238E27FC236}">
                <a16:creationId xmlns:a16="http://schemas.microsoft.com/office/drawing/2014/main" id="{28484B5E-F6F3-D3D0-F577-84D9A3E39C6C}"/>
              </a:ext>
            </a:extLst>
          </p:cNvPr>
          <p:cNvSpPr>
            <a:spLocks noChangeShapeType="1"/>
          </p:cNvSpPr>
          <p:nvPr/>
        </p:nvSpPr>
        <p:spPr bwMode="auto">
          <a:xfrm>
            <a:off x="8399839" y="3436996"/>
            <a:ext cx="278571" cy="290186"/>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30" name="Line 19">
            <a:extLst>
              <a:ext uri="{FF2B5EF4-FFF2-40B4-BE49-F238E27FC236}">
                <a16:creationId xmlns:a16="http://schemas.microsoft.com/office/drawing/2014/main" id="{1317BD0C-90A7-4CAE-4AE8-983FB4941F14}"/>
              </a:ext>
            </a:extLst>
          </p:cNvPr>
          <p:cNvSpPr>
            <a:spLocks noChangeShapeType="1"/>
          </p:cNvSpPr>
          <p:nvPr/>
        </p:nvSpPr>
        <p:spPr bwMode="auto">
          <a:xfrm flipH="1">
            <a:off x="7248406" y="4230738"/>
            <a:ext cx="278571" cy="349258"/>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graphicFrame>
        <p:nvGraphicFramePr>
          <p:cNvPr id="31" name="Table 30">
            <a:extLst>
              <a:ext uri="{FF2B5EF4-FFF2-40B4-BE49-F238E27FC236}">
                <a16:creationId xmlns:a16="http://schemas.microsoft.com/office/drawing/2014/main" id="{DCA140AB-B3F0-6A3B-B3C8-12A2C2DC6B8E}"/>
              </a:ext>
            </a:extLst>
          </p:cNvPr>
          <p:cNvGraphicFramePr>
            <a:graphicFrameLocks noGrp="1"/>
          </p:cNvGraphicFramePr>
          <p:nvPr>
            <p:extLst>
              <p:ext uri="{D42A27DB-BD31-4B8C-83A1-F6EECF244321}">
                <p14:modId xmlns:p14="http://schemas.microsoft.com/office/powerpoint/2010/main" val="177086619"/>
              </p:ext>
            </p:extLst>
          </p:nvPr>
        </p:nvGraphicFramePr>
        <p:xfrm>
          <a:off x="3077184" y="5715000"/>
          <a:ext cx="3190684" cy="396240"/>
        </p:xfrm>
        <a:graphic>
          <a:graphicData uri="http://schemas.openxmlformats.org/drawingml/2006/table">
            <a:tbl>
              <a:tblPr firstRow="1" bandRow="1">
                <a:tableStyleId>{5940675A-B579-460E-94D1-54222C63F5DA}</a:tableStyleId>
              </a:tblPr>
              <a:tblGrid>
                <a:gridCol w="797671">
                  <a:extLst>
                    <a:ext uri="{9D8B030D-6E8A-4147-A177-3AD203B41FA5}">
                      <a16:colId xmlns:a16="http://schemas.microsoft.com/office/drawing/2014/main" val="2342636790"/>
                    </a:ext>
                  </a:extLst>
                </a:gridCol>
                <a:gridCol w="797671">
                  <a:extLst>
                    <a:ext uri="{9D8B030D-6E8A-4147-A177-3AD203B41FA5}">
                      <a16:colId xmlns:a16="http://schemas.microsoft.com/office/drawing/2014/main" val="1686143052"/>
                    </a:ext>
                  </a:extLst>
                </a:gridCol>
                <a:gridCol w="797671">
                  <a:extLst>
                    <a:ext uri="{9D8B030D-6E8A-4147-A177-3AD203B41FA5}">
                      <a16:colId xmlns:a16="http://schemas.microsoft.com/office/drawing/2014/main" val="952860538"/>
                    </a:ext>
                  </a:extLst>
                </a:gridCol>
                <a:gridCol w="797671">
                  <a:extLst>
                    <a:ext uri="{9D8B030D-6E8A-4147-A177-3AD203B41FA5}">
                      <a16:colId xmlns:a16="http://schemas.microsoft.com/office/drawing/2014/main" val="1500468309"/>
                    </a:ext>
                  </a:extLst>
                </a:gridCol>
              </a:tblGrid>
              <a:tr h="370840">
                <a:tc>
                  <a:txBody>
                    <a:bodyPr/>
                    <a:lstStyle/>
                    <a:p>
                      <a:pPr algn="ctr"/>
                      <a:r>
                        <a:rPr lang="en-GB" sz="2000" dirty="0"/>
                        <a:t>1</a:t>
                      </a:r>
                      <a:endParaRPr lang="en-SE" sz="2000" dirty="0"/>
                    </a:p>
                  </a:txBody>
                  <a:tcPr/>
                </a:tc>
                <a:tc>
                  <a:txBody>
                    <a:bodyPr/>
                    <a:lstStyle/>
                    <a:p>
                      <a:pPr algn="ctr"/>
                      <a:r>
                        <a:rPr lang="en-GB" sz="2000" dirty="0"/>
                        <a:t>2</a:t>
                      </a:r>
                      <a:endParaRPr lang="en-SE" sz="2000" dirty="0"/>
                    </a:p>
                  </a:txBody>
                  <a:tcPr/>
                </a:tc>
                <a:tc>
                  <a:txBody>
                    <a:bodyPr/>
                    <a:lstStyle/>
                    <a:p>
                      <a:pPr algn="ctr"/>
                      <a:r>
                        <a:rPr lang="en-GB" sz="2000" dirty="0"/>
                        <a:t>3</a:t>
                      </a:r>
                      <a:endParaRPr lang="en-SE" sz="2000" dirty="0"/>
                    </a:p>
                  </a:txBody>
                  <a:tcPr/>
                </a:tc>
                <a:tc>
                  <a:txBody>
                    <a:bodyPr/>
                    <a:lstStyle/>
                    <a:p>
                      <a:pPr algn="ctr"/>
                      <a:r>
                        <a:rPr lang="en-GB" sz="2000" dirty="0"/>
                        <a:t>4</a:t>
                      </a:r>
                      <a:endParaRPr lang="en-SE" sz="2000" dirty="0"/>
                    </a:p>
                  </a:txBody>
                  <a:tcPr/>
                </a:tc>
                <a:extLst>
                  <a:ext uri="{0D108BD9-81ED-4DB2-BD59-A6C34878D82A}">
                    <a16:rowId xmlns:a16="http://schemas.microsoft.com/office/drawing/2014/main" val="3682438555"/>
                  </a:ext>
                </a:extLst>
              </a:tr>
            </a:tbl>
          </a:graphicData>
        </a:graphic>
      </p:graphicFrame>
      <p:sp>
        <p:nvSpPr>
          <p:cNvPr id="33" name="TextBox 32">
            <a:extLst>
              <a:ext uri="{FF2B5EF4-FFF2-40B4-BE49-F238E27FC236}">
                <a16:creationId xmlns:a16="http://schemas.microsoft.com/office/drawing/2014/main" id="{2B64D90D-3947-E14D-4CA3-6BC4CE2C8F1E}"/>
              </a:ext>
            </a:extLst>
          </p:cNvPr>
          <p:cNvSpPr txBox="1"/>
          <p:nvPr/>
        </p:nvSpPr>
        <p:spPr>
          <a:xfrm>
            <a:off x="309875" y="5654414"/>
            <a:ext cx="2519515" cy="400110"/>
          </a:xfrm>
          <a:prstGeom prst="rect">
            <a:avLst/>
          </a:prstGeom>
          <a:noFill/>
        </p:spPr>
        <p:txBody>
          <a:bodyPr wrap="square">
            <a:spAutoFit/>
          </a:bodyPr>
          <a:lstStyle/>
          <a:p>
            <a:r>
              <a:rPr lang="en-GB" sz="2000" b="0" dirty="0">
                <a:latin typeface="Arial" panose="020B0604020202020204" pitchFamily="34" charset="0"/>
                <a:cs typeface="Arial" panose="020B0604020202020204" pitchFamily="34" charset="0"/>
              </a:rPr>
              <a:t>Array representation </a:t>
            </a:r>
            <a:endParaRPr lang="en-SE" sz="2000" b="0" dirty="0">
              <a:latin typeface="Arial" panose="020B0604020202020204" pitchFamily="34" charset="0"/>
              <a:cs typeface="Arial" panose="020B0604020202020204" pitchFamily="34" charset="0"/>
            </a:endParaRPr>
          </a:p>
        </p:txBody>
      </p:sp>
      <p:sp>
        <p:nvSpPr>
          <p:cNvPr id="6" name="Oval 5">
            <a:extLst>
              <a:ext uri="{FF2B5EF4-FFF2-40B4-BE49-F238E27FC236}">
                <a16:creationId xmlns:a16="http://schemas.microsoft.com/office/drawing/2014/main" id="{161076ED-49C6-919B-06D8-F249669E1E14}"/>
              </a:ext>
            </a:extLst>
          </p:cNvPr>
          <p:cNvSpPr>
            <a:spLocks noChangeArrowheads="1"/>
          </p:cNvSpPr>
          <p:nvPr/>
        </p:nvSpPr>
        <p:spPr bwMode="auto">
          <a:xfrm>
            <a:off x="1804170" y="3956137"/>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4</a:t>
            </a:r>
            <a:endParaRPr lang="en-SE" sz="2400" dirty="0">
              <a:latin typeface="Arial" panose="020B0604020202020204" pitchFamily="34" charset="0"/>
            </a:endParaRPr>
          </a:p>
        </p:txBody>
      </p:sp>
      <p:cxnSp>
        <p:nvCxnSpPr>
          <p:cNvPr id="35" name="Straight Arrow Connector 34">
            <a:extLst>
              <a:ext uri="{FF2B5EF4-FFF2-40B4-BE49-F238E27FC236}">
                <a16:creationId xmlns:a16="http://schemas.microsoft.com/office/drawing/2014/main" id="{3BD30F52-B6A9-7BEF-DE47-297E6E6CED7F}"/>
              </a:ext>
            </a:extLst>
          </p:cNvPr>
          <p:cNvCxnSpPr>
            <a:cxnSpLocks/>
          </p:cNvCxnSpPr>
          <p:nvPr/>
        </p:nvCxnSpPr>
        <p:spPr bwMode="auto">
          <a:xfrm flipV="1">
            <a:off x="491484" y="3848271"/>
            <a:ext cx="1414833" cy="14615"/>
          </a:xfrm>
          <a:prstGeom prst="straightConnector1">
            <a:avLst/>
          </a:prstGeom>
          <a:solidFill>
            <a:schemeClr val="bg1"/>
          </a:solidFill>
          <a:ln w="2857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36" name="TextBox 35">
            <a:extLst>
              <a:ext uri="{FF2B5EF4-FFF2-40B4-BE49-F238E27FC236}">
                <a16:creationId xmlns:a16="http://schemas.microsoft.com/office/drawing/2014/main" id="{884DEA1B-4FC7-BAA7-7BE5-14DE8928281A}"/>
              </a:ext>
            </a:extLst>
          </p:cNvPr>
          <p:cNvSpPr txBox="1"/>
          <p:nvPr/>
        </p:nvSpPr>
        <p:spPr>
          <a:xfrm>
            <a:off x="446633" y="3216555"/>
            <a:ext cx="1570517" cy="646331"/>
          </a:xfrm>
          <a:prstGeom prst="rect">
            <a:avLst/>
          </a:prstGeom>
          <a:noFill/>
        </p:spPr>
        <p:txBody>
          <a:bodyPr wrap="square">
            <a:spAutoFit/>
          </a:bodyPr>
          <a:lstStyle/>
          <a:p>
            <a:r>
              <a:rPr lang="en-GB" b="0" dirty="0">
                <a:latin typeface="Arial" panose="020B0604020202020204" pitchFamily="34" charset="0"/>
                <a:cs typeface="Arial" panose="020B0604020202020204" pitchFamily="34" charset="0"/>
              </a:rPr>
              <a:t>Add 3</a:t>
            </a:r>
          </a:p>
          <a:p>
            <a:r>
              <a:rPr lang="en-GB" b="0" dirty="0">
                <a:latin typeface="Arial" panose="020B0604020202020204" pitchFamily="34" charset="0"/>
                <a:cs typeface="Arial" panose="020B0604020202020204" pitchFamily="34" charset="0"/>
              </a:rPr>
              <a:t>percolate up</a:t>
            </a:r>
            <a:endParaRPr lang="en-SE" b="0" dirty="0">
              <a:latin typeface="Arial" panose="020B0604020202020204" pitchFamily="34" charset="0"/>
              <a:cs typeface="Arial" panose="020B0604020202020204" pitchFamily="34" charset="0"/>
            </a:endParaRPr>
          </a:p>
        </p:txBody>
      </p:sp>
      <p:cxnSp>
        <p:nvCxnSpPr>
          <p:cNvPr id="37" name="Straight Arrow Connector 36">
            <a:extLst>
              <a:ext uri="{FF2B5EF4-FFF2-40B4-BE49-F238E27FC236}">
                <a16:creationId xmlns:a16="http://schemas.microsoft.com/office/drawing/2014/main" id="{5C49A2D0-553E-104A-F7C1-4C5F9FB7F8C2}"/>
              </a:ext>
            </a:extLst>
          </p:cNvPr>
          <p:cNvCxnSpPr>
            <a:cxnSpLocks/>
          </p:cNvCxnSpPr>
          <p:nvPr/>
        </p:nvCxnSpPr>
        <p:spPr bwMode="auto">
          <a:xfrm flipV="1">
            <a:off x="2835804" y="3876574"/>
            <a:ext cx="1414833" cy="14615"/>
          </a:xfrm>
          <a:prstGeom prst="straightConnector1">
            <a:avLst/>
          </a:prstGeom>
          <a:solidFill>
            <a:schemeClr val="bg1"/>
          </a:solidFill>
          <a:ln w="2857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38" name="TextBox 37">
            <a:extLst>
              <a:ext uri="{FF2B5EF4-FFF2-40B4-BE49-F238E27FC236}">
                <a16:creationId xmlns:a16="http://schemas.microsoft.com/office/drawing/2014/main" id="{D4A4D399-29AC-A3FB-DCAE-2EC00CF1475E}"/>
              </a:ext>
            </a:extLst>
          </p:cNvPr>
          <p:cNvSpPr txBox="1"/>
          <p:nvPr/>
        </p:nvSpPr>
        <p:spPr>
          <a:xfrm>
            <a:off x="2790953" y="3244858"/>
            <a:ext cx="1570517" cy="646331"/>
          </a:xfrm>
          <a:prstGeom prst="rect">
            <a:avLst/>
          </a:prstGeom>
          <a:noFill/>
        </p:spPr>
        <p:txBody>
          <a:bodyPr wrap="square">
            <a:spAutoFit/>
          </a:bodyPr>
          <a:lstStyle/>
          <a:p>
            <a:r>
              <a:rPr lang="en-GB" b="0" dirty="0">
                <a:latin typeface="Arial" panose="020B0604020202020204" pitchFamily="34" charset="0"/>
                <a:cs typeface="Arial" panose="020B0604020202020204" pitchFamily="34" charset="0"/>
              </a:rPr>
              <a:t>Add 2</a:t>
            </a:r>
          </a:p>
          <a:p>
            <a:r>
              <a:rPr lang="en-GB" b="0" dirty="0">
                <a:latin typeface="Arial" panose="020B0604020202020204" pitchFamily="34" charset="0"/>
                <a:cs typeface="Arial" panose="020B0604020202020204" pitchFamily="34" charset="0"/>
              </a:rPr>
              <a:t>percolate up</a:t>
            </a:r>
            <a:endParaRPr lang="en-SE" b="0" dirty="0">
              <a:latin typeface="Arial" panose="020B0604020202020204" pitchFamily="34" charset="0"/>
              <a:cs typeface="Arial" panose="020B0604020202020204" pitchFamily="34" charset="0"/>
            </a:endParaRPr>
          </a:p>
        </p:txBody>
      </p:sp>
      <p:cxnSp>
        <p:nvCxnSpPr>
          <p:cNvPr id="39" name="Straight Arrow Connector 38">
            <a:extLst>
              <a:ext uri="{FF2B5EF4-FFF2-40B4-BE49-F238E27FC236}">
                <a16:creationId xmlns:a16="http://schemas.microsoft.com/office/drawing/2014/main" id="{DD07763B-D70D-D1B6-336E-CBB14844ADAF}"/>
              </a:ext>
            </a:extLst>
          </p:cNvPr>
          <p:cNvCxnSpPr>
            <a:cxnSpLocks/>
          </p:cNvCxnSpPr>
          <p:nvPr/>
        </p:nvCxnSpPr>
        <p:spPr bwMode="auto">
          <a:xfrm flipV="1">
            <a:off x="5828526" y="3855743"/>
            <a:ext cx="1414833" cy="14615"/>
          </a:xfrm>
          <a:prstGeom prst="straightConnector1">
            <a:avLst/>
          </a:prstGeom>
          <a:solidFill>
            <a:schemeClr val="bg1"/>
          </a:solidFill>
          <a:ln w="2857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40" name="TextBox 39">
            <a:extLst>
              <a:ext uri="{FF2B5EF4-FFF2-40B4-BE49-F238E27FC236}">
                <a16:creationId xmlns:a16="http://schemas.microsoft.com/office/drawing/2014/main" id="{60B3B5F5-06BA-C4D8-0860-4693C1EA9F55}"/>
              </a:ext>
            </a:extLst>
          </p:cNvPr>
          <p:cNvSpPr txBox="1"/>
          <p:nvPr/>
        </p:nvSpPr>
        <p:spPr>
          <a:xfrm>
            <a:off x="5783675" y="3224027"/>
            <a:ext cx="1570517" cy="646331"/>
          </a:xfrm>
          <a:prstGeom prst="rect">
            <a:avLst/>
          </a:prstGeom>
          <a:noFill/>
        </p:spPr>
        <p:txBody>
          <a:bodyPr wrap="square">
            <a:spAutoFit/>
          </a:bodyPr>
          <a:lstStyle/>
          <a:p>
            <a:r>
              <a:rPr lang="en-GB" b="0" dirty="0">
                <a:latin typeface="Arial" panose="020B0604020202020204" pitchFamily="34" charset="0"/>
                <a:cs typeface="Arial" panose="020B0604020202020204" pitchFamily="34" charset="0"/>
              </a:rPr>
              <a:t>Add 1</a:t>
            </a:r>
          </a:p>
          <a:p>
            <a:r>
              <a:rPr lang="en-GB" b="0" dirty="0">
                <a:latin typeface="Arial" panose="020B0604020202020204" pitchFamily="34" charset="0"/>
                <a:cs typeface="Arial" panose="020B0604020202020204" pitchFamily="34" charset="0"/>
              </a:rPr>
              <a:t>percolate up</a:t>
            </a:r>
            <a:endParaRPr lang="en-SE" b="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356328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750C9-50A4-C9D4-B238-45E5510E4B68}"/>
              </a:ext>
            </a:extLst>
          </p:cNvPr>
          <p:cNvSpPr>
            <a:spLocks noGrp="1"/>
          </p:cNvSpPr>
          <p:nvPr>
            <p:ph type="title"/>
          </p:nvPr>
        </p:nvSpPr>
        <p:spPr/>
        <p:txBody>
          <a:bodyPr/>
          <a:lstStyle/>
          <a:p>
            <a:r>
              <a:rPr lang="en-GB" dirty="0"/>
              <a:t>L13 Dijkstra’s Algorithm</a:t>
            </a:r>
            <a:endParaRPr lang="en-SE" dirty="0"/>
          </a:p>
        </p:txBody>
      </p:sp>
      <p:sp>
        <p:nvSpPr>
          <p:cNvPr id="3" name="Content Placeholder 2">
            <a:extLst>
              <a:ext uri="{FF2B5EF4-FFF2-40B4-BE49-F238E27FC236}">
                <a16:creationId xmlns:a16="http://schemas.microsoft.com/office/drawing/2014/main" id="{A6D4E5B3-CE31-DBC2-7E6C-F7C62C5E6448}"/>
              </a:ext>
            </a:extLst>
          </p:cNvPr>
          <p:cNvSpPr>
            <a:spLocks noGrp="1"/>
          </p:cNvSpPr>
          <p:nvPr>
            <p:ph idx="1"/>
          </p:nvPr>
        </p:nvSpPr>
        <p:spPr/>
        <p:txBody>
          <a:bodyPr/>
          <a:lstStyle/>
          <a:p>
            <a:r>
              <a:rPr lang="en-GB" dirty="0"/>
              <a:t>Given this directed graph, run Dijkstra’s Algo to find shortest paths </a:t>
            </a:r>
            <a:r>
              <a:rPr lang="en-GB" dirty="0">
                <a:solidFill>
                  <a:srgbClr val="FF0000"/>
                </a:solidFill>
              </a:rPr>
              <a:t>starting from source node A</a:t>
            </a:r>
            <a:r>
              <a:rPr lang="en-GB" dirty="0"/>
              <a:t>. Give the node visit order, and fill in this table of SN (Shortest Distance) and PN (Previous Node), crossing out old SD and PN as you find a shortcut path with smaller SD.</a:t>
            </a:r>
          </a:p>
          <a:p>
            <a:endParaRPr lang="en-SE" dirty="0"/>
          </a:p>
        </p:txBody>
      </p:sp>
      <p:pic>
        <p:nvPicPr>
          <p:cNvPr id="5" name="Picture 4">
            <a:extLst>
              <a:ext uri="{FF2B5EF4-FFF2-40B4-BE49-F238E27FC236}">
                <a16:creationId xmlns:a16="http://schemas.microsoft.com/office/drawing/2014/main" id="{B0863D95-A610-0022-74C4-EC6E62253D3A}"/>
              </a:ext>
            </a:extLst>
          </p:cNvPr>
          <p:cNvPicPr>
            <a:picLocks noChangeAspect="1"/>
          </p:cNvPicPr>
          <p:nvPr/>
        </p:nvPicPr>
        <p:blipFill>
          <a:blip r:embed="rId2"/>
          <a:stretch>
            <a:fillRect/>
          </a:stretch>
        </p:blipFill>
        <p:spPr>
          <a:xfrm>
            <a:off x="685800" y="2819400"/>
            <a:ext cx="4163006" cy="2572109"/>
          </a:xfrm>
          <a:prstGeom prst="rect">
            <a:avLst/>
          </a:prstGeom>
        </p:spPr>
      </p:pic>
      <p:graphicFrame>
        <p:nvGraphicFramePr>
          <p:cNvPr id="8" name="Google Shape;519;p34">
            <a:extLst>
              <a:ext uri="{FF2B5EF4-FFF2-40B4-BE49-F238E27FC236}">
                <a16:creationId xmlns:a16="http://schemas.microsoft.com/office/drawing/2014/main" id="{29C75071-40C0-07D6-46B6-F297462ACF98}"/>
              </a:ext>
            </a:extLst>
          </p:cNvPr>
          <p:cNvGraphicFramePr/>
          <p:nvPr>
            <p:extLst>
              <p:ext uri="{D42A27DB-BD31-4B8C-83A1-F6EECF244321}">
                <p14:modId xmlns:p14="http://schemas.microsoft.com/office/powerpoint/2010/main" val="1458986592"/>
              </p:ext>
            </p:extLst>
          </p:nvPr>
        </p:nvGraphicFramePr>
        <p:xfrm>
          <a:off x="6316888" y="3054960"/>
          <a:ext cx="3092700" cy="2971660"/>
        </p:xfrm>
        <a:graphic>
          <a:graphicData uri="http://schemas.openxmlformats.org/drawingml/2006/table">
            <a:tbl>
              <a:tblPr firstRow="1" bandRow="1">
                <a:noFill/>
              </a:tblPr>
              <a:tblGrid>
                <a:gridCol w="1030900">
                  <a:extLst>
                    <a:ext uri="{9D8B030D-6E8A-4147-A177-3AD203B41FA5}">
                      <a16:colId xmlns:a16="http://schemas.microsoft.com/office/drawing/2014/main" val="20000"/>
                    </a:ext>
                  </a:extLst>
                </a:gridCol>
                <a:gridCol w="1030900">
                  <a:extLst>
                    <a:ext uri="{9D8B030D-6E8A-4147-A177-3AD203B41FA5}">
                      <a16:colId xmlns:a16="http://schemas.microsoft.com/office/drawing/2014/main" val="20002"/>
                    </a:ext>
                  </a:extLst>
                </a:gridCol>
                <a:gridCol w="1030900">
                  <a:extLst>
                    <a:ext uri="{9D8B030D-6E8A-4147-A177-3AD203B41FA5}">
                      <a16:colId xmlns:a16="http://schemas.microsoft.com/office/drawing/2014/main" val="20003"/>
                    </a:ext>
                  </a:extLst>
                </a:gridCol>
              </a:tblGrid>
              <a:tr h="406400">
                <a:tc>
                  <a:txBody>
                    <a:bodyPr/>
                    <a:lstStyle/>
                    <a:p>
                      <a:pPr marL="0" lvl="0" indent="0" algn="ctr" rtl="0">
                        <a:spcBef>
                          <a:spcPts val="0"/>
                        </a:spcBef>
                        <a:spcAft>
                          <a:spcPts val="0"/>
                        </a:spcAft>
                        <a:buClr>
                          <a:schemeClr val="dk1"/>
                        </a:buClr>
                        <a:buFont typeface="Arial"/>
                        <a:buNone/>
                      </a:pPr>
                      <a:r>
                        <a:rPr lang="en-US" sz="1900" b="0" dirty="0">
                          <a:solidFill>
                            <a:schemeClr val="tx1"/>
                          </a:solidFill>
                          <a:latin typeface="Quattrocento Sans"/>
                          <a:ea typeface="Quattrocento Sans"/>
                          <a:cs typeface="Quattrocento Sans"/>
                          <a:sym typeface="Quattrocento Sans"/>
                        </a:rPr>
                        <a:t>Node</a:t>
                      </a:r>
                      <a:endParaRPr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b="0" dirty="0">
                          <a:solidFill>
                            <a:schemeClr val="tx1"/>
                          </a:solidFill>
                          <a:latin typeface="Quattrocento Sans"/>
                          <a:ea typeface="Quattrocento Sans"/>
                          <a:cs typeface="Quattrocento Sans"/>
                          <a:sym typeface="Quattrocento Sans"/>
                        </a:rPr>
                        <a:t>SD</a:t>
                      </a:r>
                      <a:endParaRPr sz="1900"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b="0" dirty="0">
                          <a:solidFill>
                            <a:schemeClr val="tx1"/>
                          </a:solidFill>
                          <a:latin typeface="Quattrocento Sans"/>
                          <a:ea typeface="Quattrocento Sans"/>
                          <a:cs typeface="Quattrocento Sans"/>
                          <a:sym typeface="Quattrocento Sans"/>
                        </a:rPr>
                        <a:t>PN</a:t>
                      </a:r>
                      <a:endParaRPr sz="1900"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65750">
                <a:tc>
                  <a:txBody>
                    <a:bodyPr/>
                    <a:lstStyle/>
                    <a:p>
                      <a:pPr marL="0" marR="0" lvl="0" indent="0" algn="ctr" rtl="0">
                        <a:spcBef>
                          <a:spcPts val="0"/>
                        </a:spcBef>
                        <a:spcAft>
                          <a:spcPts val="0"/>
                        </a:spcAft>
                        <a:buNone/>
                      </a:pPr>
                      <a:r>
                        <a:rPr lang="en-US" sz="2000" b="0" dirty="0">
                          <a:solidFill>
                            <a:schemeClr val="tx1"/>
                          </a:solidFill>
                          <a:latin typeface="Quattrocento Sans"/>
                          <a:ea typeface="Quattrocento Sans"/>
                          <a:cs typeface="Quattrocento Sans"/>
                          <a:sym typeface="Quattrocento Sans"/>
                        </a:rPr>
                        <a:t>A</a:t>
                      </a:r>
                      <a:endParaRPr sz="2400"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b="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65750">
                <a:tc>
                  <a:txBody>
                    <a:bodyPr/>
                    <a:lstStyle/>
                    <a:p>
                      <a:pPr marL="0" marR="0" lvl="0" indent="0" algn="ctr" rtl="0">
                        <a:spcBef>
                          <a:spcPts val="0"/>
                        </a:spcBef>
                        <a:spcAft>
                          <a:spcPts val="0"/>
                        </a:spcAft>
                        <a:buNone/>
                      </a:pPr>
                      <a:r>
                        <a:rPr lang="en-US" sz="2000" b="0" dirty="0">
                          <a:solidFill>
                            <a:schemeClr val="tx1"/>
                          </a:solidFill>
                          <a:latin typeface="Quattrocento Sans"/>
                          <a:ea typeface="Quattrocento Sans"/>
                          <a:cs typeface="Quattrocento Sans"/>
                          <a:sym typeface="Quattrocento Sans"/>
                        </a:rPr>
                        <a:t>B</a:t>
                      </a:r>
                      <a:endParaRPr sz="2400"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endParaRPr sz="1600" b="0" i="0" u="none" strike="noStrike" cap="none" dirty="0">
                        <a:solidFill>
                          <a:schemeClr val="tx1"/>
                        </a:solidFill>
                        <a:latin typeface="Quattrocento Sans"/>
                        <a:ea typeface="Quattrocento Sans"/>
                        <a:cs typeface="Quattrocento Sans"/>
                        <a:sym typeface="Quattrocento Sans"/>
                      </a:endParaRPr>
                    </a:p>
                  </a:txBody>
                  <a:tcPr marL="91450" marR="91450" marT="45725" marB="457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b="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US" sz="2000" b="0">
                          <a:solidFill>
                            <a:schemeClr val="tx1"/>
                          </a:solidFill>
                          <a:latin typeface="Quattrocento Sans"/>
                          <a:ea typeface="Quattrocento Sans"/>
                          <a:cs typeface="Quattrocento Sans"/>
                          <a:sym typeface="Quattrocento Sans"/>
                        </a:rPr>
                        <a:t>C</a:t>
                      </a:r>
                      <a:endParaRPr sz="2400" b="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endParaRPr sz="1600" b="0" i="0" u="none" strike="noStrike" cap="none" dirty="0">
                        <a:solidFill>
                          <a:schemeClr val="tx1"/>
                        </a:solidFill>
                        <a:latin typeface="Quattrocento Sans"/>
                        <a:ea typeface="Quattrocento Sans"/>
                        <a:cs typeface="Quattrocento Sans"/>
                        <a:sym typeface="Quattrocento Sans"/>
                      </a:endParaRPr>
                    </a:p>
                  </a:txBody>
                  <a:tcPr marL="91450" marR="91450" marT="45725" marB="457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65750">
                <a:tc>
                  <a:txBody>
                    <a:bodyPr/>
                    <a:lstStyle/>
                    <a:p>
                      <a:pPr marL="0" marR="0" lvl="0" indent="0" algn="ctr" rtl="0">
                        <a:spcBef>
                          <a:spcPts val="0"/>
                        </a:spcBef>
                        <a:spcAft>
                          <a:spcPts val="0"/>
                        </a:spcAft>
                        <a:buNone/>
                      </a:pPr>
                      <a:r>
                        <a:rPr lang="en-US" sz="2000" b="0" dirty="0">
                          <a:solidFill>
                            <a:schemeClr val="tx1"/>
                          </a:solidFill>
                          <a:latin typeface="Quattrocento Sans"/>
                          <a:ea typeface="Quattrocento Sans"/>
                          <a:cs typeface="Quattrocento Sans"/>
                          <a:sym typeface="Quattrocento Sans"/>
                        </a:rPr>
                        <a:t>D</a:t>
                      </a:r>
                      <a:endParaRPr sz="2400"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endParaRPr sz="1600" b="0" i="0" u="none" strike="noStrike" cap="none">
                        <a:solidFill>
                          <a:schemeClr val="tx1"/>
                        </a:solidFill>
                        <a:latin typeface="Quattrocento Sans"/>
                        <a:ea typeface="Quattrocento Sans"/>
                        <a:cs typeface="Quattrocento Sans"/>
                        <a:sym typeface="Quattrocento Sans"/>
                      </a:endParaRPr>
                    </a:p>
                  </a:txBody>
                  <a:tcPr marL="91450" marR="91450" marT="45725" marB="457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65750">
                <a:tc>
                  <a:txBody>
                    <a:bodyPr/>
                    <a:lstStyle/>
                    <a:p>
                      <a:pPr marL="0" marR="0" lvl="0" indent="0" algn="ctr" rtl="0">
                        <a:spcBef>
                          <a:spcPts val="0"/>
                        </a:spcBef>
                        <a:spcAft>
                          <a:spcPts val="0"/>
                        </a:spcAft>
                        <a:buNone/>
                      </a:pPr>
                      <a:r>
                        <a:rPr lang="en-US" sz="2000" b="0" dirty="0">
                          <a:solidFill>
                            <a:schemeClr val="tx1"/>
                          </a:solidFill>
                          <a:latin typeface="Quattrocento Sans"/>
                          <a:ea typeface="Quattrocento Sans"/>
                          <a:cs typeface="Quattrocento Sans"/>
                          <a:sym typeface="Quattrocento Sans"/>
                        </a:rPr>
                        <a:t>E</a:t>
                      </a:r>
                      <a:endParaRPr sz="2400"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endParaRPr sz="1600" b="0" i="0" u="none" strike="noStrike" cap="none" dirty="0">
                        <a:solidFill>
                          <a:schemeClr val="tx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b="0" strike="noStrike"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365750">
                <a:tc>
                  <a:txBody>
                    <a:bodyPr/>
                    <a:lstStyle/>
                    <a:p>
                      <a:pPr marL="0" marR="0" lvl="0" indent="0" algn="ctr" rtl="0">
                        <a:spcBef>
                          <a:spcPts val="0"/>
                        </a:spcBef>
                        <a:spcAft>
                          <a:spcPts val="0"/>
                        </a:spcAft>
                        <a:buNone/>
                      </a:pPr>
                      <a:r>
                        <a:rPr lang="en-US" sz="2000" b="0" dirty="0">
                          <a:solidFill>
                            <a:schemeClr val="tx1"/>
                          </a:solidFill>
                          <a:latin typeface="Quattrocento Sans"/>
                          <a:ea typeface="Quattrocento Sans"/>
                          <a:cs typeface="Quattrocento Sans"/>
                          <a:sym typeface="Quattrocento Sans"/>
                        </a:rPr>
                        <a:t>F</a:t>
                      </a:r>
                      <a:endParaRPr sz="2400"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endParaRPr sz="1600" b="0" i="0" u="none" strike="noStrike" cap="none" dirty="0">
                        <a:solidFill>
                          <a:schemeClr val="tx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35973234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2ECB9F-357B-4F8E-34FE-030E348633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C7B65A-1C83-E631-6FD4-2D8C613D7EFA}"/>
              </a:ext>
            </a:extLst>
          </p:cNvPr>
          <p:cNvSpPr>
            <a:spLocks noGrp="1"/>
          </p:cNvSpPr>
          <p:nvPr>
            <p:ph type="title"/>
          </p:nvPr>
        </p:nvSpPr>
        <p:spPr/>
        <p:txBody>
          <a:bodyPr/>
          <a:lstStyle/>
          <a:p>
            <a:r>
              <a:rPr lang="en-GB" dirty="0"/>
              <a:t>L13 Dijkstra’s Algorithm ANS</a:t>
            </a:r>
            <a:endParaRPr lang="en-SE" dirty="0"/>
          </a:p>
        </p:txBody>
      </p:sp>
      <p:sp>
        <p:nvSpPr>
          <p:cNvPr id="3" name="Content Placeholder 2">
            <a:extLst>
              <a:ext uri="{FF2B5EF4-FFF2-40B4-BE49-F238E27FC236}">
                <a16:creationId xmlns:a16="http://schemas.microsoft.com/office/drawing/2014/main" id="{E0F610BF-0195-7EC9-2026-3BB98F30749D}"/>
              </a:ext>
            </a:extLst>
          </p:cNvPr>
          <p:cNvSpPr>
            <a:spLocks noGrp="1"/>
          </p:cNvSpPr>
          <p:nvPr>
            <p:ph idx="1"/>
          </p:nvPr>
        </p:nvSpPr>
        <p:spPr/>
        <p:txBody>
          <a:bodyPr/>
          <a:lstStyle/>
          <a:p>
            <a:r>
              <a:rPr lang="en-GB" dirty="0"/>
              <a:t>Given this directed graph, run Dijkstra’s Algo to find shortest paths </a:t>
            </a:r>
            <a:r>
              <a:rPr lang="en-GB" dirty="0">
                <a:solidFill>
                  <a:srgbClr val="FF0000"/>
                </a:solidFill>
              </a:rPr>
              <a:t>starting from source node A</a:t>
            </a:r>
            <a:r>
              <a:rPr lang="en-GB" dirty="0"/>
              <a:t>. Give the node visit order, and fill in this table of SN (Shortest Distance) and PN (Previous Node), crossing out old SD and PN as you find a shortcut path with smaller SD.</a:t>
            </a:r>
          </a:p>
          <a:p>
            <a:endParaRPr lang="en-SE" dirty="0"/>
          </a:p>
        </p:txBody>
      </p:sp>
      <p:pic>
        <p:nvPicPr>
          <p:cNvPr id="5" name="Picture 4">
            <a:extLst>
              <a:ext uri="{FF2B5EF4-FFF2-40B4-BE49-F238E27FC236}">
                <a16:creationId xmlns:a16="http://schemas.microsoft.com/office/drawing/2014/main" id="{2DF237E6-C2F1-97D9-FC21-6DC90326DEA4}"/>
              </a:ext>
            </a:extLst>
          </p:cNvPr>
          <p:cNvPicPr>
            <a:picLocks noChangeAspect="1"/>
          </p:cNvPicPr>
          <p:nvPr/>
        </p:nvPicPr>
        <p:blipFill>
          <a:blip r:embed="rId2"/>
          <a:stretch>
            <a:fillRect/>
          </a:stretch>
        </p:blipFill>
        <p:spPr>
          <a:xfrm>
            <a:off x="685800" y="2819400"/>
            <a:ext cx="4163006" cy="2572109"/>
          </a:xfrm>
          <a:prstGeom prst="rect">
            <a:avLst/>
          </a:prstGeom>
        </p:spPr>
      </p:pic>
      <p:graphicFrame>
        <p:nvGraphicFramePr>
          <p:cNvPr id="8" name="Google Shape;519;p34">
            <a:extLst>
              <a:ext uri="{FF2B5EF4-FFF2-40B4-BE49-F238E27FC236}">
                <a16:creationId xmlns:a16="http://schemas.microsoft.com/office/drawing/2014/main" id="{8C7B3664-B31F-7265-D3FB-713FC4043915}"/>
              </a:ext>
            </a:extLst>
          </p:cNvPr>
          <p:cNvGraphicFramePr/>
          <p:nvPr>
            <p:extLst>
              <p:ext uri="{D42A27DB-BD31-4B8C-83A1-F6EECF244321}">
                <p14:modId xmlns:p14="http://schemas.microsoft.com/office/powerpoint/2010/main" val="3913290426"/>
              </p:ext>
            </p:extLst>
          </p:nvPr>
        </p:nvGraphicFramePr>
        <p:xfrm>
          <a:off x="6316888" y="3054960"/>
          <a:ext cx="3092700" cy="2788780"/>
        </p:xfrm>
        <a:graphic>
          <a:graphicData uri="http://schemas.openxmlformats.org/drawingml/2006/table">
            <a:tbl>
              <a:tblPr firstRow="1" bandRow="1">
                <a:noFill/>
              </a:tblPr>
              <a:tblGrid>
                <a:gridCol w="1030900">
                  <a:extLst>
                    <a:ext uri="{9D8B030D-6E8A-4147-A177-3AD203B41FA5}">
                      <a16:colId xmlns:a16="http://schemas.microsoft.com/office/drawing/2014/main" val="20000"/>
                    </a:ext>
                  </a:extLst>
                </a:gridCol>
                <a:gridCol w="1030900">
                  <a:extLst>
                    <a:ext uri="{9D8B030D-6E8A-4147-A177-3AD203B41FA5}">
                      <a16:colId xmlns:a16="http://schemas.microsoft.com/office/drawing/2014/main" val="20002"/>
                    </a:ext>
                  </a:extLst>
                </a:gridCol>
                <a:gridCol w="1030900">
                  <a:extLst>
                    <a:ext uri="{9D8B030D-6E8A-4147-A177-3AD203B41FA5}">
                      <a16:colId xmlns:a16="http://schemas.microsoft.com/office/drawing/2014/main" val="20003"/>
                    </a:ext>
                  </a:extLst>
                </a:gridCol>
              </a:tblGrid>
              <a:tr h="406400">
                <a:tc>
                  <a:txBody>
                    <a:bodyPr/>
                    <a:lstStyle/>
                    <a:p>
                      <a:pPr marL="0" lvl="0" indent="0" algn="ctr" rtl="0">
                        <a:spcBef>
                          <a:spcPts val="0"/>
                        </a:spcBef>
                        <a:spcAft>
                          <a:spcPts val="0"/>
                        </a:spcAft>
                        <a:buClr>
                          <a:schemeClr val="dk1"/>
                        </a:buClr>
                        <a:buFont typeface="Arial"/>
                        <a:buNone/>
                      </a:pPr>
                      <a:r>
                        <a:rPr lang="en-US" sz="1900" b="0" dirty="0">
                          <a:solidFill>
                            <a:schemeClr val="tx1"/>
                          </a:solidFill>
                          <a:latin typeface="Quattrocento Sans"/>
                          <a:ea typeface="Quattrocento Sans"/>
                          <a:cs typeface="Quattrocento Sans"/>
                          <a:sym typeface="Quattrocento Sans"/>
                        </a:rPr>
                        <a:t>Node</a:t>
                      </a:r>
                      <a:endParaRPr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b="0" dirty="0">
                          <a:solidFill>
                            <a:schemeClr val="tx1"/>
                          </a:solidFill>
                          <a:latin typeface="Quattrocento Sans"/>
                          <a:ea typeface="Quattrocento Sans"/>
                          <a:cs typeface="Quattrocento Sans"/>
                          <a:sym typeface="Quattrocento Sans"/>
                        </a:rPr>
                        <a:t>SD</a:t>
                      </a:r>
                      <a:endParaRPr sz="1900"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b="0" dirty="0">
                          <a:solidFill>
                            <a:schemeClr val="tx1"/>
                          </a:solidFill>
                          <a:latin typeface="Quattrocento Sans"/>
                          <a:ea typeface="Quattrocento Sans"/>
                          <a:cs typeface="Quattrocento Sans"/>
                          <a:sym typeface="Quattrocento Sans"/>
                        </a:rPr>
                        <a:t>PN</a:t>
                      </a:r>
                      <a:endParaRPr sz="1900"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65750">
                <a:tc>
                  <a:txBody>
                    <a:bodyPr/>
                    <a:lstStyle/>
                    <a:p>
                      <a:pPr marL="0" marR="0" lvl="0" indent="0" algn="ctr" rtl="0">
                        <a:spcBef>
                          <a:spcPts val="0"/>
                        </a:spcBef>
                        <a:spcAft>
                          <a:spcPts val="0"/>
                        </a:spcAft>
                        <a:buNone/>
                      </a:pPr>
                      <a:r>
                        <a:rPr lang="en-US" sz="1800" b="0" dirty="0">
                          <a:solidFill>
                            <a:schemeClr val="tx1"/>
                          </a:solidFill>
                          <a:latin typeface="Quattrocento Sans"/>
                          <a:ea typeface="Quattrocento Sans"/>
                          <a:cs typeface="Quattrocento Sans"/>
                          <a:sym typeface="Quattrocento Sans"/>
                        </a:rPr>
                        <a:t>A</a:t>
                      </a:r>
                      <a:endParaRPr sz="1800"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dirty="0">
                          <a:solidFill>
                            <a:schemeClr val="dk1"/>
                          </a:solidFill>
                          <a:latin typeface="Quattrocento Sans" panose="020B0502050000020003" pitchFamily="34" charset="0"/>
                          <a:ea typeface="Calibri"/>
                          <a:cs typeface="Calibri"/>
                          <a:sym typeface="Calibri"/>
                        </a:rPr>
                        <a:t>0</a:t>
                      </a:r>
                      <a:endParaRPr sz="1800" b="0" dirty="0">
                        <a:solidFill>
                          <a:schemeClr val="dk1"/>
                        </a:solidFill>
                        <a:latin typeface="Quattrocento Sans" panose="020B0502050000020003" pitchFamily="34" charset="0"/>
                        <a:ea typeface="Calibri"/>
                        <a:cs typeface="Calibri"/>
                        <a:sym typeface="Calibri"/>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dirty="0">
                          <a:latin typeface="Quattrocento Sans" panose="020B0502050000020003" pitchFamily="34" charset="0"/>
                          <a:ea typeface="Calibri"/>
                          <a:cs typeface="Calibri"/>
                          <a:sym typeface="Calibri"/>
                        </a:rPr>
                        <a:t>/</a:t>
                      </a:r>
                      <a:endParaRPr sz="1800" dirty="0">
                        <a:latin typeface="Quattrocento Sans" panose="020B0502050000020003" pitchFamily="34" charset="0"/>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65750">
                <a:tc>
                  <a:txBody>
                    <a:bodyPr/>
                    <a:lstStyle/>
                    <a:p>
                      <a:pPr marL="0" marR="0" lvl="0" indent="0" algn="ctr" rtl="0">
                        <a:spcBef>
                          <a:spcPts val="0"/>
                        </a:spcBef>
                        <a:spcAft>
                          <a:spcPts val="0"/>
                        </a:spcAft>
                        <a:buNone/>
                      </a:pPr>
                      <a:r>
                        <a:rPr lang="en-US" sz="1800" b="0" dirty="0">
                          <a:solidFill>
                            <a:schemeClr val="tx1"/>
                          </a:solidFill>
                          <a:latin typeface="Quattrocento Sans"/>
                          <a:ea typeface="Quattrocento Sans"/>
                          <a:cs typeface="Quattrocento Sans"/>
                          <a:sym typeface="Quattrocento Sans"/>
                        </a:rPr>
                        <a:t>B</a:t>
                      </a:r>
                      <a:endParaRPr sz="1800"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GB" sz="1800" b="0" i="0" u="none" strike="noStrike" cap="none" dirty="0">
                          <a:solidFill>
                            <a:schemeClr val="tx1"/>
                          </a:solidFill>
                          <a:latin typeface="Quattrocento Sans"/>
                          <a:ea typeface="Quattrocento Sans"/>
                          <a:cs typeface="Quattrocento Sans"/>
                          <a:sym typeface="Quattrocento Sans"/>
                        </a:rPr>
                        <a:t>10</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800" b="0" dirty="0">
                          <a:solidFill>
                            <a:schemeClr val="tx1"/>
                          </a:solidFill>
                          <a:latin typeface="Quattrocento Sans"/>
                          <a:ea typeface="Quattrocento Sans"/>
                          <a:cs typeface="Quattrocento Sans"/>
                          <a:sym typeface="Quattrocento Sans"/>
                        </a:rPr>
                        <a:t>A</a:t>
                      </a:r>
                      <a:endParaRPr sz="1800"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US" sz="1800" b="0" dirty="0">
                          <a:solidFill>
                            <a:schemeClr val="tx1"/>
                          </a:solidFill>
                          <a:latin typeface="Quattrocento Sans"/>
                          <a:ea typeface="Quattrocento Sans"/>
                          <a:cs typeface="Quattrocento Sans"/>
                          <a:sym typeface="Quattrocento Sans"/>
                        </a:rPr>
                        <a:t>C</a:t>
                      </a:r>
                      <a:endParaRPr sz="1800"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GB" sz="1800" b="0" i="0" u="none" strike="noStrike" cap="none" dirty="0">
                          <a:solidFill>
                            <a:schemeClr val="tx1"/>
                          </a:solidFill>
                          <a:latin typeface="Quattrocento Sans"/>
                          <a:ea typeface="Quattrocento Sans"/>
                          <a:cs typeface="Quattrocento Sans"/>
                          <a:sym typeface="Quattrocento Sans"/>
                        </a:rPr>
                        <a:t>5</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800" b="0" dirty="0">
                          <a:solidFill>
                            <a:schemeClr val="tx1"/>
                          </a:solidFill>
                          <a:latin typeface="Quattrocento Sans"/>
                          <a:ea typeface="Quattrocento Sans"/>
                          <a:cs typeface="Quattrocento Sans"/>
                          <a:sym typeface="Quattrocento Sans"/>
                        </a:rPr>
                        <a:t>A</a:t>
                      </a:r>
                      <a:endParaRPr sz="1800"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65750">
                <a:tc>
                  <a:txBody>
                    <a:bodyPr/>
                    <a:lstStyle/>
                    <a:p>
                      <a:pPr marL="0" marR="0" lvl="0" indent="0" algn="ctr" rtl="0">
                        <a:spcBef>
                          <a:spcPts val="0"/>
                        </a:spcBef>
                        <a:spcAft>
                          <a:spcPts val="0"/>
                        </a:spcAft>
                        <a:buNone/>
                      </a:pPr>
                      <a:r>
                        <a:rPr lang="en-US" sz="1800" b="0" dirty="0">
                          <a:solidFill>
                            <a:schemeClr val="tx1"/>
                          </a:solidFill>
                          <a:latin typeface="Quattrocento Sans"/>
                          <a:ea typeface="Quattrocento Sans"/>
                          <a:cs typeface="Quattrocento Sans"/>
                          <a:sym typeface="Quattrocento Sans"/>
                        </a:rPr>
                        <a:t>D</a:t>
                      </a:r>
                      <a:endParaRPr sz="1800"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GB" sz="1800" b="0" i="0" u="none" strike="noStrike" cap="none" dirty="0">
                          <a:solidFill>
                            <a:schemeClr val="tx1"/>
                          </a:solidFill>
                          <a:latin typeface="Quattrocento Sans"/>
                          <a:ea typeface="Quattrocento Sans"/>
                          <a:cs typeface="Quattrocento Sans"/>
                          <a:sym typeface="Quattrocento Sans"/>
                        </a:rPr>
                        <a:t>16</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800" b="0" dirty="0">
                          <a:solidFill>
                            <a:schemeClr val="tx1"/>
                          </a:solidFill>
                          <a:latin typeface="Quattrocento Sans"/>
                          <a:ea typeface="Quattrocento Sans"/>
                          <a:cs typeface="Quattrocento Sans"/>
                          <a:sym typeface="Quattrocento Sans"/>
                        </a:rPr>
                        <a:t>B</a:t>
                      </a:r>
                      <a:endParaRPr sz="1800"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65750">
                <a:tc>
                  <a:txBody>
                    <a:bodyPr/>
                    <a:lstStyle/>
                    <a:p>
                      <a:pPr marL="0" marR="0" lvl="0" indent="0" algn="ctr" rtl="0">
                        <a:spcBef>
                          <a:spcPts val="0"/>
                        </a:spcBef>
                        <a:spcAft>
                          <a:spcPts val="0"/>
                        </a:spcAft>
                        <a:buNone/>
                      </a:pPr>
                      <a:r>
                        <a:rPr lang="en-US" sz="1800" b="0" dirty="0">
                          <a:solidFill>
                            <a:schemeClr val="tx1"/>
                          </a:solidFill>
                          <a:latin typeface="Quattrocento Sans"/>
                          <a:ea typeface="Quattrocento Sans"/>
                          <a:cs typeface="Quattrocento Sans"/>
                          <a:sym typeface="Quattrocento Sans"/>
                        </a:rPr>
                        <a:t>E</a:t>
                      </a:r>
                      <a:endParaRPr sz="1800"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GB" sz="1800" b="0" i="0" u="none" strike="sngStrike" cap="none" dirty="0">
                          <a:solidFill>
                            <a:schemeClr val="tx1"/>
                          </a:solidFill>
                          <a:latin typeface="Quattrocento Sans"/>
                          <a:ea typeface="Quattrocento Sans"/>
                          <a:cs typeface="Quattrocento Sans"/>
                          <a:sym typeface="Quattrocento Sans"/>
                        </a:rPr>
                        <a:t>17</a:t>
                      </a:r>
                      <a:r>
                        <a:rPr lang="en-GB" sz="1800" b="0" i="0" u="none" strike="noStrike" cap="none" dirty="0">
                          <a:solidFill>
                            <a:schemeClr val="tx1"/>
                          </a:solidFill>
                          <a:latin typeface="Quattrocento Sans"/>
                          <a:ea typeface="Quattrocento Sans"/>
                          <a:cs typeface="Quattrocento Sans"/>
                          <a:sym typeface="Quattrocento Sans"/>
                        </a:rPr>
                        <a:t> 12 </a:t>
                      </a:r>
                      <a:endParaRPr sz="1800" b="0" i="0" u="none" strike="noStrike" cap="none" dirty="0">
                        <a:solidFill>
                          <a:schemeClr val="tx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800" b="0" strike="sngStrike" dirty="0">
                          <a:solidFill>
                            <a:schemeClr val="tx1"/>
                          </a:solidFill>
                          <a:latin typeface="Quattrocento Sans"/>
                          <a:ea typeface="Quattrocento Sans"/>
                          <a:cs typeface="Quattrocento Sans"/>
                          <a:sym typeface="Quattrocento Sans"/>
                        </a:rPr>
                        <a:t>C</a:t>
                      </a:r>
                      <a:r>
                        <a:rPr lang="en-GB" sz="1800" b="0" strike="noStrike" dirty="0">
                          <a:solidFill>
                            <a:schemeClr val="tx1"/>
                          </a:solidFill>
                          <a:latin typeface="Quattrocento Sans"/>
                          <a:ea typeface="Quattrocento Sans"/>
                          <a:cs typeface="Quattrocento Sans"/>
                          <a:sym typeface="Quattrocento Sans"/>
                        </a:rPr>
                        <a:t> B</a:t>
                      </a:r>
                      <a:endParaRPr sz="1800" b="0" strike="noStrike"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365750">
                <a:tc>
                  <a:txBody>
                    <a:bodyPr/>
                    <a:lstStyle/>
                    <a:p>
                      <a:pPr marL="0" marR="0" lvl="0" indent="0" algn="ctr" rtl="0">
                        <a:spcBef>
                          <a:spcPts val="0"/>
                        </a:spcBef>
                        <a:spcAft>
                          <a:spcPts val="0"/>
                        </a:spcAft>
                        <a:buNone/>
                      </a:pPr>
                      <a:r>
                        <a:rPr lang="en-US" sz="1800" b="0" dirty="0">
                          <a:solidFill>
                            <a:schemeClr val="tx1"/>
                          </a:solidFill>
                          <a:latin typeface="Quattrocento Sans"/>
                          <a:ea typeface="Quattrocento Sans"/>
                          <a:cs typeface="Quattrocento Sans"/>
                          <a:sym typeface="Quattrocento Sans"/>
                        </a:rPr>
                        <a:t>F</a:t>
                      </a:r>
                      <a:endParaRPr sz="1800"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GB" sz="1800" b="0" i="0" u="none" strike="noStrike" cap="none" dirty="0">
                          <a:solidFill>
                            <a:schemeClr val="tx1"/>
                          </a:solidFill>
                          <a:latin typeface="Quattrocento Sans"/>
                          <a:ea typeface="Quattrocento Sans"/>
                          <a:cs typeface="Quattrocento Sans"/>
                          <a:sym typeface="Quattrocento Sans"/>
                        </a:rPr>
                        <a:t>15</a:t>
                      </a:r>
                      <a:endParaRPr sz="1800" b="0" i="0" u="none" strike="noStrike" cap="none" dirty="0">
                        <a:solidFill>
                          <a:schemeClr val="tx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800" b="0" dirty="0">
                          <a:solidFill>
                            <a:schemeClr val="tx1"/>
                          </a:solidFill>
                          <a:latin typeface="Quattrocento Sans"/>
                          <a:ea typeface="Quattrocento Sans"/>
                          <a:cs typeface="Quattrocento Sans"/>
                          <a:sym typeface="Quattrocento Sans"/>
                        </a:rPr>
                        <a:t>E</a:t>
                      </a:r>
                      <a:endParaRPr sz="1800"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364348814"/>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54DBE-A918-E21C-1C0E-4247405715D1}"/>
              </a:ext>
            </a:extLst>
          </p:cNvPr>
          <p:cNvSpPr>
            <a:spLocks noGrp="1"/>
          </p:cNvSpPr>
          <p:nvPr>
            <p:ph type="title"/>
          </p:nvPr>
        </p:nvSpPr>
        <p:spPr/>
        <p:txBody>
          <a:bodyPr/>
          <a:lstStyle/>
          <a:p>
            <a:r>
              <a:rPr lang="en-GB" dirty="0"/>
              <a:t>L13 Johnson’s algorithm</a:t>
            </a:r>
            <a:endParaRPr lang="en-SE" dirty="0"/>
          </a:p>
        </p:txBody>
      </p:sp>
      <p:sp>
        <p:nvSpPr>
          <p:cNvPr id="3" name="Content Placeholder 2">
            <a:extLst>
              <a:ext uri="{FF2B5EF4-FFF2-40B4-BE49-F238E27FC236}">
                <a16:creationId xmlns:a16="http://schemas.microsoft.com/office/drawing/2014/main" id="{E2B07607-1D6E-6192-75D5-3079E0AB82DE}"/>
              </a:ext>
            </a:extLst>
          </p:cNvPr>
          <p:cNvSpPr>
            <a:spLocks noGrp="1"/>
          </p:cNvSpPr>
          <p:nvPr>
            <p:ph idx="1"/>
          </p:nvPr>
        </p:nvSpPr>
        <p:spPr>
          <a:xfrm>
            <a:off x="575240" y="1054706"/>
            <a:ext cx="11186999" cy="2983381"/>
          </a:xfrm>
        </p:spPr>
        <p:txBody>
          <a:bodyPr>
            <a:normAutofit fontScale="85000" lnSpcReduction="20000"/>
          </a:bodyPr>
          <a:lstStyle/>
          <a:p>
            <a:pPr marL="63500" indent="0">
              <a:buNone/>
            </a:pPr>
            <a:r>
              <a:rPr lang="en-GB" sz="2400" dirty="0"/>
              <a:t>Consider the following weighted digraph. As part of Johnson’s algorithm for All-pairs Shortest Paths, add a dummy source node d, and edges with weight 0 from d to all vertices of G. Let the modified graph be G’.  </a:t>
            </a:r>
          </a:p>
          <a:p>
            <a:pPr marL="63500" indent="0" algn="just">
              <a:buNone/>
            </a:pPr>
            <a:r>
              <a:rPr lang="en-GB" sz="2400" dirty="0"/>
              <a:t>a) Compute the shortest distances from dummy source node d to each node in G’ by hand: h[0], h[1], .. h[V-1], then reweight the edges of the original graph to make the edge weights greater than or equal to 0. Draw the reweighted graph G’ (without the dummy node d).</a:t>
            </a:r>
          </a:p>
          <a:p>
            <a:pPr marL="63500" indent="0">
              <a:buNone/>
            </a:pPr>
            <a:r>
              <a:rPr lang="en-GB" sz="2400" dirty="0"/>
              <a:t>b) For the reweighted graph G’: r</a:t>
            </a:r>
            <a:r>
              <a:rPr lang="en-GB" sz="2400" dirty="0">
                <a:latin typeface="Quattrocento Sans" panose="020B0502050000020003" pitchFamily="34" charset="0"/>
              </a:rPr>
              <a:t>un Dijkstra’s Algo to find shortest paths starting from </a:t>
            </a:r>
            <a:r>
              <a:rPr lang="en-GB" sz="2400" dirty="0">
                <a:solidFill>
                  <a:srgbClr val="FF0000"/>
                </a:solidFill>
                <a:latin typeface="Quattrocento Sans" panose="020B0502050000020003" pitchFamily="34" charset="0"/>
              </a:rPr>
              <a:t>source node 1</a:t>
            </a:r>
            <a:r>
              <a:rPr lang="en-GB" sz="2400" dirty="0"/>
              <a:t>, and compute the shortest paths for the graph with updated positive or zero weights. (Do not show the intermediate steps.)</a:t>
            </a:r>
          </a:p>
          <a:p>
            <a:pPr marL="63500" indent="0">
              <a:buNone/>
            </a:pPr>
            <a:r>
              <a:rPr lang="en-GB" sz="2400" dirty="0"/>
              <a:t>c) For the original graph G: compute the shortest paths </a:t>
            </a:r>
            <a:r>
              <a:rPr lang="en-GB" sz="2400" dirty="0">
                <a:latin typeface="Quattrocento Sans" panose="020B0502050000020003" pitchFamily="34" charset="0"/>
              </a:rPr>
              <a:t>starting from </a:t>
            </a:r>
            <a:r>
              <a:rPr lang="en-GB" sz="2400" dirty="0">
                <a:solidFill>
                  <a:srgbClr val="FF0000"/>
                </a:solidFill>
                <a:latin typeface="Quattrocento Sans" panose="020B0502050000020003" pitchFamily="34" charset="0"/>
              </a:rPr>
              <a:t>source node 1</a:t>
            </a:r>
            <a:r>
              <a:rPr lang="en-GB" sz="2400" dirty="0"/>
              <a:t> with negative weights.</a:t>
            </a:r>
            <a:endParaRPr lang="en-SE" sz="2400" dirty="0"/>
          </a:p>
        </p:txBody>
      </p:sp>
      <p:graphicFrame>
        <p:nvGraphicFramePr>
          <p:cNvPr id="34" name="Table 33">
            <a:extLst>
              <a:ext uri="{FF2B5EF4-FFF2-40B4-BE49-F238E27FC236}">
                <a16:creationId xmlns:a16="http://schemas.microsoft.com/office/drawing/2014/main" id="{48F3F9D2-50D6-1A99-C64F-77CDD8AA05BD}"/>
              </a:ext>
            </a:extLst>
          </p:cNvPr>
          <p:cNvGraphicFramePr>
            <a:graphicFrameLocks noGrp="1"/>
          </p:cNvGraphicFramePr>
          <p:nvPr/>
        </p:nvGraphicFramePr>
        <p:xfrm>
          <a:off x="6241501" y="3929503"/>
          <a:ext cx="2643909" cy="1854200"/>
        </p:xfrm>
        <a:graphic>
          <a:graphicData uri="http://schemas.openxmlformats.org/drawingml/2006/table">
            <a:tbl>
              <a:tblPr firstRow="1" bandRow="1">
                <a:tableStyleId>{5940675A-B579-460E-94D1-54222C63F5DA}</a:tableStyleId>
              </a:tblPr>
              <a:tblGrid>
                <a:gridCol w="881303">
                  <a:extLst>
                    <a:ext uri="{9D8B030D-6E8A-4147-A177-3AD203B41FA5}">
                      <a16:colId xmlns:a16="http://schemas.microsoft.com/office/drawing/2014/main" val="3113293538"/>
                    </a:ext>
                  </a:extLst>
                </a:gridCol>
                <a:gridCol w="881303">
                  <a:extLst>
                    <a:ext uri="{9D8B030D-6E8A-4147-A177-3AD203B41FA5}">
                      <a16:colId xmlns:a16="http://schemas.microsoft.com/office/drawing/2014/main" val="4210074216"/>
                    </a:ext>
                  </a:extLst>
                </a:gridCol>
                <a:gridCol w="881303">
                  <a:extLst>
                    <a:ext uri="{9D8B030D-6E8A-4147-A177-3AD203B41FA5}">
                      <a16:colId xmlns:a16="http://schemas.microsoft.com/office/drawing/2014/main" val="3424504882"/>
                    </a:ext>
                  </a:extLst>
                </a:gridCol>
              </a:tblGrid>
              <a:tr h="370840">
                <a:tc>
                  <a:txBody>
                    <a:bodyPr/>
                    <a:lstStyle/>
                    <a:p>
                      <a:pPr algn="ctr"/>
                      <a:r>
                        <a:rPr lang="en-GB" sz="1600" dirty="0"/>
                        <a:t>Node </a:t>
                      </a:r>
                      <a:endParaRPr lang="en-SE" sz="1600" dirty="0"/>
                    </a:p>
                  </a:txBody>
                  <a:tcPr/>
                </a:tc>
                <a:tc>
                  <a:txBody>
                    <a:bodyPr/>
                    <a:lstStyle/>
                    <a:p>
                      <a:pPr algn="ctr"/>
                      <a:r>
                        <a:rPr lang="en-GB" sz="1600" dirty="0"/>
                        <a:t>SD</a:t>
                      </a:r>
                      <a:endParaRPr lang="en-SE" sz="1600" dirty="0"/>
                    </a:p>
                  </a:txBody>
                  <a:tcPr/>
                </a:tc>
                <a:tc>
                  <a:txBody>
                    <a:bodyPr/>
                    <a:lstStyle/>
                    <a:p>
                      <a:pPr algn="ctr"/>
                      <a:r>
                        <a:rPr lang="en-GB" sz="1600" dirty="0"/>
                        <a:t>PN</a:t>
                      </a:r>
                      <a:endParaRPr lang="en-SE" sz="1600" dirty="0"/>
                    </a:p>
                  </a:txBody>
                  <a:tcPr/>
                </a:tc>
                <a:extLst>
                  <a:ext uri="{0D108BD9-81ED-4DB2-BD59-A6C34878D82A}">
                    <a16:rowId xmlns:a16="http://schemas.microsoft.com/office/drawing/2014/main" val="2582891870"/>
                  </a:ext>
                </a:extLst>
              </a:tr>
              <a:tr h="370840">
                <a:tc>
                  <a:txBody>
                    <a:bodyPr/>
                    <a:lstStyle/>
                    <a:p>
                      <a:pPr algn="ctr"/>
                      <a:r>
                        <a:rPr lang="en-GB" sz="1600" dirty="0"/>
                        <a:t>1</a:t>
                      </a:r>
                      <a:endParaRPr lang="en-SE" sz="1600" dirty="0"/>
                    </a:p>
                  </a:txBody>
                  <a:tcPr/>
                </a:tc>
                <a:tc>
                  <a:txBody>
                    <a:bodyPr/>
                    <a:lstStyle/>
                    <a:p>
                      <a:pPr algn="ctr"/>
                      <a:r>
                        <a:rPr lang="en-GB" sz="1600" dirty="0"/>
                        <a:t>0</a:t>
                      </a:r>
                      <a:endParaRPr lang="en-SE" sz="1600" dirty="0"/>
                    </a:p>
                  </a:txBody>
                  <a:tcPr/>
                </a:tc>
                <a:tc>
                  <a:txBody>
                    <a:bodyPr/>
                    <a:lstStyle/>
                    <a:p>
                      <a:pPr algn="ctr"/>
                      <a:r>
                        <a:rPr lang="en-GB" sz="1600" dirty="0"/>
                        <a:t>/</a:t>
                      </a:r>
                      <a:endParaRPr lang="en-SE" sz="1600" dirty="0"/>
                    </a:p>
                  </a:txBody>
                  <a:tcPr/>
                </a:tc>
                <a:extLst>
                  <a:ext uri="{0D108BD9-81ED-4DB2-BD59-A6C34878D82A}">
                    <a16:rowId xmlns:a16="http://schemas.microsoft.com/office/drawing/2014/main" val="1047507187"/>
                  </a:ext>
                </a:extLst>
              </a:tr>
              <a:tr h="370840">
                <a:tc>
                  <a:txBody>
                    <a:bodyPr/>
                    <a:lstStyle/>
                    <a:p>
                      <a:pPr algn="ctr"/>
                      <a:r>
                        <a:rPr lang="en-GB" sz="1600" dirty="0"/>
                        <a:t>2</a:t>
                      </a:r>
                      <a:endParaRPr lang="en-SE" sz="1600" dirty="0"/>
                    </a:p>
                  </a:txBody>
                  <a:tcPr/>
                </a:tc>
                <a:tc>
                  <a:txBody>
                    <a:bodyPr/>
                    <a:lstStyle/>
                    <a:p>
                      <a:pPr algn="ctr"/>
                      <a:endParaRPr lang="en-SE" sz="1600" dirty="0"/>
                    </a:p>
                  </a:txBody>
                  <a:tcPr/>
                </a:tc>
                <a:tc>
                  <a:txBody>
                    <a:bodyPr/>
                    <a:lstStyle/>
                    <a:p>
                      <a:pPr algn="ctr"/>
                      <a:endParaRPr lang="en-SE" sz="1600" dirty="0"/>
                    </a:p>
                  </a:txBody>
                  <a:tcPr/>
                </a:tc>
                <a:extLst>
                  <a:ext uri="{0D108BD9-81ED-4DB2-BD59-A6C34878D82A}">
                    <a16:rowId xmlns:a16="http://schemas.microsoft.com/office/drawing/2014/main" val="3620951922"/>
                  </a:ext>
                </a:extLst>
              </a:tr>
              <a:tr h="370840">
                <a:tc>
                  <a:txBody>
                    <a:bodyPr/>
                    <a:lstStyle/>
                    <a:p>
                      <a:pPr algn="ctr"/>
                      <a:r>
                        <a:rPr lang="en-GB" sz="1600" dirty="0"/>
                        <a:t>3</a:t>
                      </a:r>
                      <a:endParaRPr lang="en-SE" sz="1600" dirty="0"/>
                    </a:p>
                  </a:txBody>
                  <a:tcPr/>
                </a:tc>
                <a:tc>
                  <a:txBody>
                    <a:bodyPr/>
                    <a:lstStyle/>
                    <a:p>
                      <a:pPr algn="ctr"/>
                      <a:endParaRPr lang="en-SE" sz="1600" dirty="0"/>
                    </a:p>
                  </a:txBody>
                  <a:tcPr/>
                </a:tc>
                <a:tc>
                  <a:txBody>
                    <a:bodyPr/>
                    <a:lstStyle/>
                    <a:p>
                      <a:pPr algn="ctr"/>
                      <a:endParaRPr lang="en-SE" sz="1600" dirty="0"/>
                    </a:p>
                  </a:txBody>
                  <a:tcPr/>
                </a:tc>
                <a:extLst>
                  <a:ext uri="{0D108BD9-81ED-4DB2-BD59-A6C34878D82A}">
                    <a16:rowId xmlns:a16="http://schemas.microsoft.com/office/drawing/2014/main" val="4276274880"/>
                  </a:ext>
                </a:extLst>
              </a:tr>
              <a:tr h="370840">
                <a:tc>
                  <a:txBody>
                    <a:bodyPr/>
                    <a:lstStyle/>
                    <a:p>
                      <a:pPr algn="ctr"/>
                      <a:r>
                        <a:rPr lang="en-GB" sz="1600" dirty="0"/>
                        <a:t>4</a:t>
                      </a:r>
                      <a:endParaRPr lang="en-SE" sz="1600" dirty="0"/>
                    </a:p>
                  </a:txBody>
                  <a:tcPr/>
                </a:tc>
                <a:tc>
                  <a:txBody>
                    <a:bodyPr/>
                    <a:lstStyle/>
                    <a:p>
                      <a:pPr algn="ctr"/>
                      <a:endParaRPr lang="en-SE" sz="1600" dirty="0"/>
                    </a:p>
                  </a:txBody>
                  <a:tcPr/>
                </a:tc>
                <a:tc>
                  <a:txBody>
                    <a:bodyPr/>
                    <a:lstStyle/>
                    <a:p>
                      <a:pPr algn="ctr"/>
                      <a:endParaRPr lang="en-SE" sz="1600" dirty="0"/>
                    </a:p>
                  </a:txBody>
                  <a:tcPr/>
                </a:tc>
                <a:extLst>
                  <a:ext uri="{0D108BD9-81ED-4DB2-BD59-A6C34878D82A}">
                    <a16:rowId xmlns:a16="http://schemas.microsoft.com/office/drawing/2014/main" val="2669259463"/>
                  </a:ext>
                </a:extLst>
              </a:tr>
            </a:tbl>
          </a:graphicData>
        </a:graphic>
      </p:graphicFrame>
      <p:sp>
        <p:nvSpPr>
          <p:cNvPr id="35" name="TextBox 34">
            <a:extLst>
              <a:ext uri="{FF2B5EF4-FFF2-40B4-BE49-F238E27FC236}">
                <a16:creationId xmlns:a16="http://schemas.microsoft.com/office/drawing/2014/main" id="{057532EE-5B39-FD7E-9235-1C41C9385E13}"/>
              </a:ext>
            </a:extLst>
          </p:cNvPr>
          <p:cNvSpPr txBox="1"/>
          <p:nvPr/>
        </p:nvSpPr>
        <p:spPr>
          <a:xfrm>
            <a:off x="6393445" y="5773527"/>
            <a:ext cx="2558823" cy="923330"/>
          </a:xfrm>
          <a:prstGeom prst="rect">
            <a:avLst/>
          </a:prstGeom>
          <a:noFill/>
        </p:spPr>
        <p:txBody>
          <a:bodyPr wrap="square">
            <a:spAutoFit/>
          </a:bodyPr>
          <a:lstStyle/>
          <a:p>
            <a:r>
              <a:rPr lang="en-GB" sz="1800" dirty="0">
                <a:solidFill>
                  <a:schemeClr val="tx1"/>
                </a:solidFill>
                <a:latin typeface="Quattrocento Sans" panose="020B0502050000020003" pitchFamily="34" charset="0"/>
              </a:rPr>
              <a:t>Shortest paths starting from source node 1 in reweighted graph</a:t>
            </a:r>
          </a:p>
        </p:txBody>
      </p:sp>
      <p:graphicFrame>
        <p:nvGraphicFramePr>
          <p:cNvPr id="36" name="Table 35">
            <a:extLst>
              <a:ext uri="{FF2B5EF4-FFF2-40B4-BE49-F238E27FC236}">
                <a16:creationId xmlns:a16="http://schemas.microsoft.com/office/drawing/2014/main" id="{303BE698-4BAE-E5FA-F50F-8C159BA4F149}"/>
              </a:ext>
            </a:extLst>
          </p:cNvPr>
          <p:cNvGraphicFramePr>
            <a:graphicFrameLocks noGrp="1"/>
          </p:cNvGraphicFramePr>
          <p:nvPr/>
        </p:nvGraphicFramePr>
        <p:xfrm>
          <a:off x="9139730" y="3929503"/>
          <a:ext cx="2643909" cy="1854200"/>
        </p:xfrm>
        <a:graphic>
          <a:graphicData uri="http://schemas.openxmlformats.org/drawingml/2006/table">
            <a:tbl>
              <a:tblPr firstRow="1" bandRow="1">
                <a:tableStyleId>{5940675A-B579-460E-94D1-54222C63F5DA}</a:tableStyleId>
              </a:tblPr>
              <a:tblGrid>
                <a:gridCol w="881303">
                  <a:extLst>
                    <a:ext uri="{9D8B030D-6E8A-4147-A177-3AD203B41FA5}">
                      <a16:colId xmlns:a16="http://schemas.microsoft.com/office/drawing/2014/main" val="3113293538"/>
                    </a:ext>
                  </a:extLst>
                </a:gridCol>
                <a:gridCol w="881303">
                  <a:extLst>
                    <a:ext uri="{9D8B030D-6E8A-4147-A177-3AD203B41FA5}">
                      <a16:colId xmlns:a16="http://schemas.microsoft.com/office/drawing/2014/main" val="4210074216"/>
                    </a:ext>
                  </a:extLst>
                </a:gridCol>
                <a:gridCol w="881303">
                  <a:extLst>
                    <a:ext uri="{9D8B030D-6E8A-4147-A177-3AD203B41FA5}">
                      <a16:colId xmlns:a16="http://schemas.microsoft.com/office/drawing/2014/main" val="3424504882"/>
                    </a:ext>
                  </a:extLst>
                </a:gridCol>
              </a:tblGrid>
              <a:tr h="370840">
                <a:tc>
                  <a:txBody>
                    <a:bodyPr/>
                    <a:lstStyle/>
                    <a:p>
                      <a:pPr algn="ctr"/>
                      <a:r>
                        <a:rPr lang="en-GB" sz="1600" dirty="0"/>
                        <a:t>Node </a:t>
                      </a:r>
                      <a:endParaRPr lang="en-SE" sz="1600" dirty="0"/>
                    </a:p>
                  </a:txBody>
                  <a:tcPr/>
                </a:tc>
                <a:tc>
                  <a:txBody>
                    <a:bodyPr/>
                    <a:lstStyle/>
                    <a:p>
                      <a:pPr algn="ctr"/>
                      <a:r>
                        <a:rPr lang="en-GB" sz="1600" dirty="0"/>
                        <a:t>SD</a:t>
                      </a:r>
                      <a:endParaRPr lang="en-SE" sz="1600" dirty="0"/>
                    </a:p>
                  </a:txBody>
                  <a:tcPr/>
                </a:tc>
                <a:tc>
                  <a:txBody>
                    <a:bodyPr/>
                    <a:lstStyle/>
                    <a:p>
                      <a:pPr algn="ctr"/>
                      <a:r>
                        <a:rPr lang="en-GB" sz="1600" dirty="0"/>
                        <a:t>PN</a:t>
                      </a:r>
                      <a:endParaRPr lang="en-SE" sz="1600" dirty="0"/>
                    </a:p>
                  </a:txBody>
                  <a:tcPr/>
                </a:tc>
                <a:extLst>
                  <a:ext uri="{0D108BD9-81ED-4DB2-BD59-A6C34878D82A}">
                    <a16:rowId xmlns:a16="http://schemas.microsoft.com/office/drawing/2014/main" val="2582891870"/>
                  </a:ext>
                </a:extLst>
              </a:tr>
              <a:tr h="370840">
                <a:tc>
                  <a:txBody>
                    <a:bodyPr/>
                    <a:lstStyle/>
                    <a:p>
                      <a:pPr algn="ctr"/>
                      <a:r>
                        <a:rPr lang="en-GB" sz="1600" dirty="0"/>
                        <a:t>1</a:t>
                      </a:r>
                      <a:endParaRPr lang="en-SE" sz="1600" dirty="0"/>
                    </a:p>
                  </a:txBody>
                  <a:tcPr/>
                </a:tc>
                <a:tc>
                  <a:txBody>
                    <a:bodyPr/>
                    <a:lstStyle/>
                    <a:p>
                      <a:pPr algn="ctr"/>
                      <a:r>
                        <a:rPr lang="en-GB" sz="1600" dirty="0"/>
                        <a:t>0</a:t>
                      </a:r>
                      <a:endParaRPr lang="en-SE" sz="1600" dirty="0"/>
                    </a:p>
                  </a:txBody>
                  <a:tcPr/>
                </a:tc>
                <a:tc>
                  <a:txBody>
                    <a:bodyPr/>
                    <a:lstStyle/>
                    <a:p>
                      <a:pPr algn="ctr"/>
                      <a:r>
                        <a:rPr lang="en-GB" sz="1600" dirty="0"/>
                        <a:t>/</a:t>
                      </a:r>
                      <a:endParaRPr lang="en-SE" sz="1600" dirty="0"/>
                    </a:p>
                  </a:txBody>
                  <a:tcPr/>
                </a:tc>
                <a:extLst>
                  <a:ext uri="{0D108BD9-81ED-4DB2-BD59-A6C34878D82A}">
                    <a16:rowId xmlns:a16="http://schemas.microsoft.com/office/drawing/2014/main" val="1047507187"/>
                  </a:ext>
                </a:extLst>
              </a:tr>
              <a:tr h="370840">
                <a:tc>
                  <a:txBody>
                    <a:bodyPr/>
                    <a:lstStyle/>
                    <a:p>
                      <a:pPr algn="ctr"/>
                      <a:r>
                        <a:rPr lang="en-GB" sz="1600" dirty="0"/>
                        <a:t>2</a:t>
                      </a:r>
                      <a:endParaRPr lang="en-SE" sz="1600" dirty="0"/>
                    </a:p>
                  </a:txBody>
                  <a:tcPr/>
                </a:tc>
                <a:tc>
                  <a:txBody>
                    <a:bodyPr/>
                    <a:lstStyle/>
                    <a:p>
                      <a:pPr algn="ctr"/>
                      <a:endParaRPr lang="en-SE" sz="1600" dirty="0"/>
                    </a:p>
                  </a:txBody>
                  <a:tcPr/>
                </a:tc>
                <a:tc>
                  <a:txBody>
                    <a:bodyPr/>
                    <a:lstStyle/>
                    <a:p>
                      <a:pPr algn="ctr"/>
                      <a:endParaRPr lang="en-SE" sz="1600" dirty="0"/>
                    </a:p>
                  </a:txBody>
                  <a:tcPr/>
                </a:tc>
                <a:extLst>
                  <a:ext uri="{0D108BD9-81ED-4DB2-BD59-A6C34878D82A}">
                    <a16:rowId xmlns:a16="http://schemas.microsoft.com/office/drawing/2014/main" val="3620951922"/>
                  </a:ext>
                </a:extLst>
              </a:tr>
              <a:tr h="370840">
                <a:tc>
                  <a:txBody>
                    <a:bodyPr/>
                    <a:lstStyle/>
                    <a:p>
                      <a:pPr algn="ctr"/>
                      <a:r>
                        <a:rPr lang="en-GB" sz="1600" dirty="0"/>
                        <a:t>3</a:t>
                      </a:r>
                      <a:endParaRPr lang="en-SE" sz="1600" dirty="0"/>
                    </a:p>
                  </a:txBody>
                  <a:tcPr/>
                </a:tc>
                <a:tc>
                  <a:txBody>
                    <a:bodyPr/>
                    <a:lstStyle/>
                    <a:p>
                      <a:pPr algn="ctr"/>
                      <a:endParaRPr lang="en-SE" sz="1600" dirty="0"/>
                    </a:p>
                  </a:txBody>
                  <a:tcPr/>
                </a:tc>
                <a:tc>
                  <a:txBody>
                    <a:bodyPr/>
                    <a:lstStyle/>
                    <a:p>
                      <a:pPr algn="ctr"/>
                      <a:endParaRPr lang="en-SE" sz="1600" dirty="0"/>
                    </a:p>
                  </a:txBody>
                  <a:tcPr/>
                </a:tc>
                <a:extLst>
                  <a:ext uri="{0D108BD9-81ED-4DB2-BD59-A6C34878D82A}">
                    <a16:rowId xmlns:a16="http://schemas.microsoft.com/office/drawing/2014/main" val="4276274880"/>
                  </a:ext>
                </a:extLst>
              </a:tr>
              <a:tr h="370840">
                <a:tc>
                  <a:txBody>
                    <a:bodyPr/>
                    <a:lstStyle/>
                    <a:p>
                      <a:pPr algn="ctr"/>
                      <a:r>
                        <a:rPr lang="en-GB" sz="1600" dirty="0"/>
                        <a:t>4</a:t>
                      </a:r>
                      <a:endParaRPr lang="en-SE" sz="1600" dirty="0"/>
                    </a:p>
                  </a:txBody>
                  <a:tcPr/>
                </a:tc>
                <a:tc>
                  <a:txBody>
                    <a:bodyPr/>
                    <a:lstStyle/>
                    <a:p>
                      <a:pPr algn="ctr"/>
                      <a:endParaRPr lang="en-SE" sz="1600" dirty="0"/>
                    </a:p>
                  </a:txBody>
                  <a:tcPr/>
                </a:tc>
                <a:tc>
                  <a:txBody>
                    <a:bodyPr/>
                    <a:lstStyle/>
                    <a:p>
                      <a:pPr algn="ctr"/>
                      <a:endParaRPr lang="en-SE" sz="1600" dirty="0"/>
                    </a:p>
                  </a:txBody>
                  <a:tcPr/>
                </a:tc>
                <a:extLst>
                  <a:ext uri="{0D108BD9-81ED-4DB2-BD59-A6C34878D82A}">
                    <a16:rowId xmlns:a16="http://schemas.microsoft.com/office/drawing/2014/main" val="2669259463"/>
                  </a:ext>
                </a:extLst>
              </a:tr>
            </a:tbl>
          </a:graphicData>
        </a:graphic>
      </p:graphicFrame>
      <p:sp>
        <p:nvSpPr>
          <p:cNvPr id="37" name="TextBox 36">
            <a:extLst>
              <a:ext uri="{FF2B5EF4-FFF2-40B4-BE49-F238E27FC236}">
                <a16:creationId xmlns:a16="http://schemas.microsoft.com/office/drawing/2014/main" id="{733C6FDF-7DE8-8C79-CD12-1CAE1E1F2968}"/>
              </a:ext>
            </a:extLst>
          </p:cNvPr>
          <p:cNvSpPr txBox="1"/>
          <p:nvPr/>
        </p:nvSpPr>
        <p:spPr>
          <a:xfrm>
            <a:off x="9396359" y="5773527"/>
            <a:ext cx="2558823" cy="923330"/>
          </a:xfrm>
          <a:prstGeom prst="rect">
            <a:avLst/>
          </a:prstGeom>
          <a:noFill/>
        </p:spPr>
        <p:txBody>
          <a:bodyPr wrap="square">
            <a:spAutoFit/>
          </a:bodyPr>
          <a:lstStyle/>
          <a:p>
            <a:r>
              <a:rPr lang="en-GB" sz="1800" dirty="0">
                <a:solidFill>
                  <a:schemeClr val="tx1"/>
                </a:solidFill>
                <a:latin typeface="Quattrocento Sans" panose="020B0502050000020003" pitchFamily="34" charset="0"/>
              </a:rPr>
              <a:t>Shortest paths starting from source node 1 in original graph</a:t>
            </a:r>
          </a:p>
        </p:txBody>
      </p:sp>
      <p:sp>
        <p:nvSpPr>
          <p:cNvPr id="50" name="Oval 5">
            <a:extLst>
              <a:ext uri="{FF2B5EF4-FFF2-40B4-BE49-F238E27FC236}">
                <a16:creationId xmlns:a16="http://schemas.microsoft.com/office/drawing/2014/main" id="{274267F4-CE3B-DC6E-004A-7E6DE509A977}"/>
              </a:ext>
            </a:extLst>
          </p:cNvPr>
          <p:cNvSpPr>
            <a:spLocks noChangeArrowheads="1"/>
          </p:cNvSpPr>
          <p:nvPr/>
        </p:nvSpPr>
        <p:spPr bwMode="auto">
          <a:xfrm>
            <a:off x="2395544" y="4082625"/>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1</a:t>
            </a:r>
            <a:endParaRPr lang="en-SE" sz="2400" dirty="0">
              <a:latin typeface="Arial" panose="020B0604020202020204" pitchFamily="34" charset="0"/>
            </a:endParaRPr>
          </a:p>
        </p:txBody>
      </p:sp>
      <p:sp>
        <p:nvSpPr>
          <p:cNvPr id="51" name="Oval 8">
            <a:extLst>
              <a:ext uri="{FF2B5EF4-FFF2-40B4-BE49-F238E27FC236}">
                <a16:creationId xmlns:a16="http://schemas.microsoft.com/office/drawing/2014/main" id="{12AFA5AC-BE19-9947-6225-79BB9B823562}"/>
              </a:ext>
            </a:extLst>
          </p:cNvPr>
          <p:cNvSpPr>
            <a:spLocks noChangeArrowheads="1"/>
          </p:cNvSpPr>
          <p:nvPr/>
        </p:nvSpPr>
        <p:spPr bwMode="auto">
          <a:xfrm>
            <a:off x="3817839" y="4082625"/>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2</a:t>
            </a:r>
            <a:endParaRPr lang="en-SE" sz="2400" dirty="0">
              <a:latin typeface="Arial" panose="020B0604020202020204" pitchFamily="34" charset="0"/>
            </a:endParaRPr>
          </a:p>
        </p:txBody>
      </p:sp>
      <p:sp>
        <p:nvSpPr>
          <p:cNvPr id="52" name="Oval 11">
            <a:extLst>
              <a:ext uri="{FF2B5EF4-FFF2-40B4-BE49-F238E27FC236}">
                <a16:creationId xmlns:a16="http://schemas.microsoft.com/office/drawing/2014/main" id="{E4FB63D7-0D98-F598-D4C0-F0C9D80C3E8E}"/>
              </a:ext>
            </a:extLst>
          </p:cNvPr>
          <p:cNvSpPr>
            <a:spLocks noChangeArrowheads="1"/>
          </p:cNvSpPr>
          <p:nvPr/>
        </p:nvSpPr>
        <p:spPr bwMode="auto">
          <a:xfrm>
            <a:off x="2395544" y="5270083"/>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3</a:t>
            </a:r>
            <a:endParaRPr lang="en-SE" sz="2400" dirty="0">
              <a:latin typeface="Arial" panose="020B0604020202020204" pitchFamily="34" charset="0"/>
            </a:endParaRPr>
          </a:p>
        </p:txBody>
      </p:sp>
      <p:sp>
        <p:nvSpPr>
          <p:cNvPr id="53" name="Line 19">
            <a:extLst>
              <a:ext uri="{FF2B5EF4-FFF2-40B4-BE49-F238E27FC236}">
                <a16:creationId xmlns:a16="http://schemas.microsoft.com/office/drawing/2014/main" id="{C9E781ED-1913-07EF-BAAB-76E78E19A408}"/>
              </a:ext>
            </a:extLst>
          </p:cNvPr>
          <p:cNvSpPr>
            <a:spLocks noChangeShapeType="1"/>
          </p:cNvSpPr>
          <p:nvPr/>
        </p:nvSpPr>
        <p:spPr bwMode="auto">
          <a:xfrm flipV="1">
            <a:off x="2928944" y="4363140"/>
            <a:ext cx="904134" cy="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54" name="Line 20">
            <a:extLst>
              <a:ext uri="{FF2B5EF4-FFF2-40B4-BE49-F238E27FC236}">
                <a16:creationId xmlns:a16="http://schemas.microsoft.com/office/drawing/2014/main" id="{12571EC7-DF0B-878F-6E2E-753C47C30444}"/>
              </a:ext>
            </a:extLst>
          </p:cNvPr>
          <p:cNvSpPr>
            <a:spLocks noChangeShapeType="1"/>
          </p:cNvSpPr>
          <p:nvPr/>
        </p:nvSpPr>
        <p:spPr bwMode="auto">
          <a:xfrm>
            <a:off x="2679187" y="4609861"/>
            <a:ext cx="15586" cy="66022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pPr>
            <a:endParaRPr lang="en-SE">
              <a:solidFill>
                <a:srgbClr val="000000"/>
              </a:solidFill>
              <a:latin typeface="Arial" panose="020B0604020202020204" pitchFamily="34" charset="0"/>
            </a:endParaRPr>
          </a:p>
        </p:txBody>
      </p:sp>
      <p:sp>
        <p:nvSpPr>
          <p:cNvPr id="56" name="Oval 8">
            <a:extLst>
              <a:ext uri="{FF2B5EF4-FFF2-40B4-BE49-F238E27FC236}">
                <a16:creationId xmlns:a16="http://schemas.microsoft.com/office/drawing/2014/main" id="{A906DAA8-F7EA-CCF8-4235-826A958847F3}"/>
              </a:ext>
            </a:extLst>
          </p:cNvPr>
          <p:cNvSpPr>
            <a:spLocks noChangeArrowheads="1"/>
          </p:cNvSpPr>
          <p:nvPr/>
        </p:nvSpPr>
        <p:spPr bwMode="auto">
          <a:xfrm>
            <a:off x="3828230" y="5270083"/>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4</a:t>
            </a:r>
            <a:endParaRPr lang="en-SE" sz="2400" dirty="0">
              <a:latin typeface="Arial" panose="020B0604020202020204" pitchFamily="34" charset="0"/>
            </a:endParaRPr>
          </a:p>
        </p:txBody>
      </p:sp>
      <p:sp>
        <p:nvSpPr>
          <p:cNvPr id="58" name="Line 19">
            <a:extLst>
              <a:ext uri="{FF2B5EF4-FFF2-40B4-BE49-F238E27FC236}">
                <a16:creationId xmlns:a16="http://schemas.microsoft.com/office/drawing/2014/main" id="{5C91E7D7-2687-911A-C7A5-469C7BDEE6D1}"/>
              </a:ext>
            </a:extLst>
          </p:cNvPr>
          <p:cNvSpPr>
            <a:spLocks noChangeShapeType="1"/>
          </p:cNvSpPr>
          <p:nvPr/>
        </p:nvSpPr>
        <p:spPr bwMode="auto">
          <a:xfrm flipV="1">
            <a:off x="2928944" y="5550698"/>
            <a:ext cx="904134" cy="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62" name="TextBox 61">
            <a:extLst>
              <a:ext uri="{FF2B5EF4-FFF2-40B4-BE49-F238E27FC236}">
                <a16:creationId xmlns:a16="http://schemas.microsoft.com/office/drawing/2014/main" id="{175DB786-501A-D4E3-95FB-DAE0CC3186D7}"/>
              </a:ext>
            </a:extLst>
          </p:cNvPr>
          <p:cNvSpPr txBox="1"/>
          <p:nvPr/>
        </p:nvSpPr>
        <p:spPr>
          <a:xfrm>
            <a:off x="2541999" y="6008034"/>
            <a:ext cx="2081445" cy="369332"/>
          </a:xfrm>
          <a:prstGeom prst="rect">
            <a:avLst/>
          </a:prstGeom>
          <a:noFill/>
        </p:spPr>
        <p:txBody>
          <a:bodyPr wrap="square">
            <a:spAutoFit/>
          </a:bodyPr>
          <a:lstStyle/>
          <a:p>
            <a:r>
              <a:rPr lang="en-GB" sz="1800" dirty="0">
                <a:latin typeface="Quattrocento Sans" panose="020B0502050000020003" pitchFamily="34" charset="0"/>
              </a:rPr>
              <a:t>Reweighted graph</a:t>
            </a:r>
            <a:endParaRPr lang="en-SE" sz="1800" dirty="0"/>
          </a:p>
        </p:txBody>
      </p:sp>
      <p:sp>
        <p:nvSpPr>
          <p:cNvPr id="63" name="Oval 5">
            <a:extLst>
              <a:ext uri="{FF2B5EF4-FFF2-40B4-BE49-F238E27FC236}">
                <a16:creationId xmlns:a16="http://schemas.microsoft.com/office/drawing/2014/main" id="{D1A2DAEF-512A-B6C3-6A15-29C350E4AA64}"/>
              </a:ext>
            </a:extLst>
          </p:cNvPr>
          <p:cNvSpPr>
            <a:spLocks noChangeArrowheads="1"/>
          </p:cNvSpPr>
          <p:nvPr/>
        </p:nvSpPr>
        <p:spPr bwMode="auto">
          <a:xfrm>
            <a:off x="185529" y="4082625"/>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1</a:t>
            </a:r>
            <a:endParaRPr lang="en-SE" sz="2400" dirty="0">
              <a:latin typeface="Arial" panose="020B0604020202020204" pitchFamily="34" charset="0"/>
            </a:endParaRPr>
          </a:p>
        </p:txBody>
      </p:sp>
      <p:sp>
        <p:nvSpPr>
          <p:cNvPr id="64" name="Oval 8">
            <a:extLst>
              <a:ext uri="{FF2B5EF4-FFF2-40B4-BE49-F238E27FC236}">
                <a16:creationId xmlns:a16="http://schemas.microsoft.com/office/drawing/2014/main" id="{9ACE2CF2-F3C2-98BD-4065-C12176242666}"/>
              </a:ext>
            </a:extLst>
          </p:cNvPr>
          <p:cNvSpPr>
            <a:spLocks noChangeArrowheads="1"/>
          </p:cNvSpPr>
          <p:nvPr/>
        </p:nvSpPr>
        <p:spPr bwMode="auto">
          <a:xfrm>
            <a:off x="1607824" y="4082625"/>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2</a:t>
            </a:r>
            <a:endParaRPr lang="en-SE" sz="2400" dirty="0">
              <a:latin typeface="Arial" panose="020B0604020202020204" pitchFamily="34" charset="0"/>
            </a:endParaRPr>
          </a:p>
        </p:txBody>
      </p:sp>
      <p:sp>
        <p:nvSpPr>
          <p:cNvPr id="65" name="Oval 11">
            <a:extLst>
              <a:ext uri="{FF2B5EF4-FFF2-40B4-BE49-F238E27FC236}">
                <a16:creationId xmlns:a16="http://schemas.microsoft.com/office/drawing/2014/main" id="{06A2AAE6-4E60-F0BA-5584-858BB2458B5A}"/>
              </a:ext>
            </a:extLst>
          </p:cNvPr>
          <p:cNvSpPr>
            <a:spLocks noChangeArrowheads="1"/>
          </p:cNvSpPr>
          <p:nvPr/>
        </p:nvSpPr>
        <p:spPr bwMode="auto">
          <a:xfrm>
            <a:off x="185529" y="5270083"/>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3</a:t>
            </a:r>
            <a:endParaRPr lang="en-SE" sz="2400" dirty="0">
              <a:latin typeface="Arial" panose="020B0604020202020204" pitchFamily="34" charset="0"/>
            </a:endParaRPr>
          </a:p>
        </p:txBody>
      </p:sp>
      <p:sp>
        <p:nvSpPr>
          <p:cNvPr id="66" name="Line 19">
            <a:extLst>
              <a:ext uri="{FF2B5EF4-FFF2-40B4-BE49-F238E27FC236}">
                <a16:creationId xmlns:a16="http://schemas.microsoft.com/office/drawing/2014/main" id="{4F80CD8A-F785-F3EC-D99B-94268A887210}"/>
              </a:ext>
            </a:extLst>
          </p:cNvPr>
          <p:cNvSpPr>
            <a:spLocks noChangeShapeType="1"/>
          </p:cNvSpPr>
          <p:nvPr/>
        </p:nvSpPr>
        <p:spPr bwMode="auto">
          <a:xfrm flipV="1">
            <a:off x="718929" y="4363140"/>
            <a:ext cx="904134" cy="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67" name="Line 20">
            <a:extLst>
              <a:ext uri="{FF2B5EF4-FFF2-40B4-BE49-F238E27FC236}">
                <a16:creationId xmlns:a16="http://schemas.microsoft.com/office/drawing/2014/main" id="{F3A8BD28-B20E-72BD-A202-29CE687F4B7F}"/>
              </a:ext>
            </a:extLst>
          </p:cNvPr>
          <p:cNvSpPr>
            <a:spLocks noChangeShapeType="1"/>
          </p:cNvSpPr>
          <p:nvPr/>
        </p:nvSpPr>
        <p:spPr bwMode="auto">
          <a:xfrm>
            <a:off x="469172" y="4609861"/>
            <a:ext cx="15586" cy="66022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pPr>
            <a:endParaRPr lang="en-SE">
              <a:solidFill>
                <a:srgbClr val="000000"/>
              </a:solidFill>
              <a:latin typeface="Arial" panose="020B0604020202020204" pitchFamily="34" charset="0"/>
            </a:endParaRPr>
          </a:p>
        </p:txBody>
      </p:sp>
      <p:sp>
        <p:nvSpPr>
          <p:cNvPr id="68" name="Text Box 28">
            <a:extLst>
              <a:ext uri="{FF2B5EF4-FFF2-40B4-BE49-F238E27FC236}">
                <a16:creationId xmlns:a16="http://schemas.microsoft.com/office/drawing/2014/main" id="{E6EF2D24-FDA7-6508-DE12-E3733B9F826B}"/>
              </a:ext>
            </a:extLst>
          </p:cNvPr>
          <p:cNvSpPr txBox="1">
            <a:spLocks noChangeArrowheads="1"/>
          </p:cNvSpPr>
          <p:nvPr/>
        </p:nvSpPr>
        <p:spPr bwMode="auto">
          <a:xfrm>
            <a:off x="955884" y="4038087"/>
            <a:ext cx="5143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-2</a:t>
            </a:r>
          </a:p>
        </p:txBody>
      </p:sp>
      <p:sp>
        <p:nvSpPr>
          <p:cNvPr id="69" name="Oval 8">
            <a:extLst>
              <a:ext uri="{FF2B5EF4-FFF2-40B4-BE49-F238E27FC236}">
                <a16:creationId xmlns:a16="http://schemas.microsoft.com/office/drawing/2014/main" id="{F2D0D135-CC56-CCF4-B137-AE4FF12BACEC}"/>
              </a:ext>
            </a:extLst>
          </p:cNvPr>
          <p:cNvSpPr>
            <a:spLocks noChangeArrowheads="1"/>
          </p:cNvSpPr>
          <p:nvPr/>
        </p:nvSpPr>
        <p:spPr bwMode="auto">
          <a:xfrm>
            <a:off x="1618215" y="5270083"/>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4</a:t>
            </a:r>
            <a:endParaRPr lang="en-SE" sz="2400" dirty="0">
              <a:latin typeface="Arial" panose="020B0604020202020204" pitchFamily="34" charset="0"/>
            </a:endParaRPr>
          </a:p>
        </p:txBody>
      </p:sp>
      <p:sp>
        <p:nvSpPr>
          <p:cNvPr id="70" name="Line 19">
            <a:extLst>
              <a:ext uri="{FF2B5EF4-FFF2-40B4-BE49-F238E27FC236}">
                <a16:creationId xmlns:a16="http://schemas.microsoft.com/office/drawing/2014/main" id="{96737AF5-D8D3-2762-A29C-D067034260CE}"/>
              </a:ext>
            </a:extLst>
          </p:cNvPr>
          <p:cNvSpPr>
            <a:spLocks noChangeShapeType="1"/>
          </p:cNvSpPr>
          <p:nvPr/>
        </p:nvSpPr>
        <p:spPr bwMode="auto">
          <a:xfrm flipH="1">
            <a:off x="1900902" y="4609860"/>
            <a:ext cx="9803" cy="66022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71" name="Line 19">
            <a:extLst>
              <a:ext uri="{FF2B5EF4-FFF2-40B4-BE49-F238E27FC236}">
                <a16:creationId xmlns:a16="http://schemas.microsoft.com/office/drawing/2014/main" id="{412D8527-70C1-F799-F73D-2609F5005406}"/>
              </a:ext>
            </a:extLst>
          </p:cNvPr>
          <p:cNvSpPr>
            <a:spLocks noChangeShapeType="1"/>
          </p:cNvSpPr>
          <p:nvPr/>
        </p:nvSpPr>
        <p:spPr bwMode="auto">
          <a:xfrm flipV="1">
            <a:off x="718929" y="5550698"/>
            <a:ext cx="904134" cy="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72" name="Text Box 28">
            <a:extLst>
              <a:ext uri="{FF2B5EF4-FFF2-40B4-BE49-F238E27FC236}">
                <a16:creationId xmlns:a16="http://schemas.microsoft.com/office/drawing/2014/main" id="{DD11CE7F-D240-C611-1049-614FCDC75716}"/>
              </a:ext>
            </a:extLst>
          </p:cNvPr>
          <p:cNvSpPr txBox="1">
            <a:spLocks noChangeArrowheads="1"/>
          </p:cNvSpPr>
          <p:nvPr/>
        </p:nvSpPr>
        <p:spPr bwMode="auto">
          <a:xfrm>
            <a:off x="971095" y="5529419"/>
            <a:ext cx="3998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-1</a:t>
            </a:r>
          </a:p>
        </p:txBody>
      </p:sp>
      <p:sp>
        <p:nvSpPr>
          <p:cNvPr id="73" name="Text Box 28">
            <a:extLst>
              <a:ext uri="{FF2B5EF4-FFF2-40B4-BE49-F238E27FC236}">
                <a16:creationId xmlns:a16="http://schemas.microsoft.com/office/drawing/2014/main" id="{CFBBB7BD-65BE-4DEB-0D41-55B1E6D7A9C4}"/>
              </a:ext>
            </a:extLst>
          </p:cNvPr>
          <p:cNvSpPr txBox="1">
            <a:spLocks noChangeArrowheads="1"/>
          </p:cNvSpPr>
          <p:nvPr/>
        </p:nvSpPr>
        <p:spPr bwMode="auto">
          <a:xfrm>
            <a:off x="1589910" y="4705710"/>
            <a:ext cx="3998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-1</a:t>
            </a:r>
          </a:p>
        </p:txBody>
      </p:sp>
      <p:sp>
        <p:nvSpPr>
          <p:cNvPr id="74" name="Text Box 28">
            <a:extLst>
              <a:ext uri="{FF2B5EF4-FFF2-40B4-BE49-F238E27FC236}">
                <a16:creationId xmlns:a16="http://schemas.microsoft.com/office/drawing/2014/main" id="{819899ED-FE25-05DB-C8CE-983E83450DD7}"/>
              </a:ext>
            </a:extLst>
          </p:cNvPr>
          <p:cNvSpPr txBox="1">
            <a:spLocks noChangeArrowheads="1"/>
          </p:cNvSpPr>
          <p:nvPr/>
        </p:nvSpPr>
        <p:spPr bwMode="auto">
          <a:xfrm>
            <a:off x="172112" y="4708815"/>
            <a:ext cx="3998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1</a:t>
            </a:r>
          </a:p>
        </p:txBody>
      </p:sp>
      <p:sp>
        <p:nvSpPr>
          <p:cNvPr id="75" name="TextBox 74">
            <a:extLst>
              <a:ext uri="{FF2B5EF4-FFF2-40B4-BE49-F238E27FC236}">
                <a16:creationId xmlns:a16="http://schemas.microsoft.com/office/drawing/2014/main" id="{ECDB4851-0CA3-BCED-8A25-7B06BB4E34C6}"/>
              </a:ext>
            </a:extLst>
          </p:cNvPr>
          <p:cNvSpPr txBox="1"/>
          <p:nvPr/>
        </p:nvSpPr>
        <p:spPr>
          <a:xfrm>
            <a:off x="355216" y="5937717"/>
            <a:ext cx="1704266" cy="369326"/>
          </a:xfrm>
          <a:prstGeom prst="rect">
            <a:avLst/>
          </a:prstGeom>
          <a:noFill/>
        </p:spPr>
        <p:txBody>
          <a:bodyPr wrap="square">
            <a:spAutoFit/>
          </a:bodyPr>
          <a:lstStyle/>
          <a:p>
            <a:r>
              <a:rPr lang="en-GB" sz="1800" dirty="0">
                <a:latin typeface="Quattrocento Sans" panose="020B0502050000020003" pitchFamily="34" charset="0"/>
              </a:rPr>
              <a:t>Original graph</a:t>
            </a:r>
            <a:endParaRPr lang="en-SE" sz="1800" dirty="0"/>
          </a:p>
        </p:txBody>
      </p:sp>
      <p:graphicFrame>
        <p:nvGraphicFramePr>
          <p:cNvPr id="4" name="Table 3">
            <a:extLst>
              <a:ext uri="{FF2B5EF4-FFF2-40B4-BE49-F238E27FC236}">
                <a16:creationId xmlns:a16="http://schemas.microsoft.com/office/drawing/2014/main" id="{041FBDB7-5904-F755-3F62-A6DD15AD0827}"/>
              </a:ext>
            </a:extLst>
          </p:cNvPr>
          <p:cNvGraphicFramePr>
            <a:graphicFrameLocks noGrp="1"/>
          </p:cNvGraphicFramePr>
          <p:nvPr/>
        </p:nvGraphicFramePr>
        <p:xfrm>
          <a:off x="4627837" y="3925167"/>
          <a:ext cx="1387630" cy="1854200"/>
        </p:xfrm>
        <a:graphic>
          <a:graphicData uri="http://schemas.openxmlformats.org/drawingml/2006/table">
            <a:tbl>
              <a:tblPr firstRow="1" bandRow="1">
                <a:tableStyleId>{5940675A-B579-460E-94D1-54222C63F5DA}</a:tableStyleId>
              </a:tblPr>
              <a:tblGrid>
                <a:gridCol w="693815">
                  <a:extLst>
                    <a:ext uri="{9D8B030D-6E8A-4147-A177-3AD203B41FA5}">
                      <a16:colId xmlns:a16="http://schemas.microsoft.com/office/drawing/2014/main" val="3113293538"/>
                    </a:ext>
                  </a:extLst>
                </a:gridCol>
                <a:gridCol w="693815">
                  <a:extLst>
                    <a:ext uri="{9D8B030D-6E8A-4147-A177-3AD203B41FA5}">
                      <a16:colId xmlns:a16="http://schemas.microsoft.com/office/drawing/2014/main" val="4210074216"/>
                    </a:ext>
                  </a:extLst>
                </a:gridCol>
              </a:tblGrid>
              <a:tr h="370840">
                <a:tc>
                  <a:txBody>
                    <a:bodyPr/>
                    <a:lstStyle/>
                    <a:p>
                      <a:pPr algn="ctr"/>
                      <a:r>
                        <a:rPr lang="en-GB" sz="1600" dirty="0"/>
                        <a:t>Node </a:t>
                      </a:r>
                      <a:endParaRPr lang="en-SE" sz="1600" dirty="0"/>
                    </a:p>
                  </a:txBody>
                  <a:tcPr/>
                </a:tc>
                <a:tc>
                  <a:txBody>
                    <a:bodyPr/>
                    <a:lstStyle/>
                    <a:p>
                      <a:pPr algn="ctr"/>
                      <a:r>
                        <a:rPr lang="en-GB" sz="1600" dirty="0"/>
                        <a:t>h()</a:t>
                      </a:r>
                      <a:endParaRPr lang="en-SE" sz="1600" dirty="0"/>
                    </a:p>
                  </a:txBody>
                  <a:tcPr/>
                </a:tc>
                <a:extLst>
                  <a:ext uri="{0D108BD9-81ED-4DB2-BD59-A6C34878D82A}">
                    <a16:rowId xmlns:a16="http://schemas.microsoft.com/office/drawing/2014/main" val="2582891870"/>
                  </a:ext>
                </a:extLst>
              </a:tr>
              <a:tr h="370840">
                <a:tc>
                  <a:txBody>
                    <a:bodyPr/>
                    <a:lstStyle/>
                    <a:p>
                      <a:pPr algn="ctr"/>
                      <a:r>
                        <a:rPr lang="en-GB" sz="1600" dirty="0"/>
                        <a:t>1</a:t>
                      </a:r>
                      <a:endParaRPr lang="en-SE" sz="1600" dirty="0"/>
                    </a:p>
                  </a:txBody>
                  <a:tcPr/>
                </a:tc>
                <a:tc>
                  <a:txBody>
                    <a:bodyPr/>
                    <a:lstStyle/>
                    <a:p>
                      <a:pPr algn="ctr"/>
                      <a:endParaRPr lang="en-SE" sz="1600" dirty="0"/>
                    </a:p>
                  </a:txBody>
                  <a:tcPr/>
                </a:tc>
                <a:extLst>
                  <a:ext uri="{0D108BD9-81ED-4DB2-BD59-A6C34878D82A}">
                    <a16:rowId xmlns:a16="http://schemas.microsoft.com/office/drawing/2014/main" val="1047507187"/>
                  </a:ext>
                </a:extLst>
              </a:tr>
              <a:tr h="370840">
                <a:tc>
                  <a:txBody>
                    <a:bodyPr/>
                    <a:lstStyle/>
                    <a:p>
                      <a:pPr algn="ctr"/>
                      <a:r>
                        <a:rPr lang="en-GB" sz="1600" dirty="0"/>
                        <a:t>2</a:t>
                      </a:r>
                      <a:endParaRPr lang="en-SE" sz="1600" dirty="0"/>
                    </a:p>
                  </a:txBody>
                  <a:tcPr/>
                </a:tc>
                <a:tc>
                  <a:txBody>
                    <a:bodyPr/>
                    <a:lstStyle/>
                    <a:p>
                      <a:pPr algn="ctr"/>
                      <a:endParaRPr lang="en-SE" sz="1600" dirty="0"/>
                    </a:p>
                  </a:txBody>
                  <a:tcPr/>
                </a:tc>
                <a:extLst>
                  <a:ext uri="{0D108BD9-81ED-4DB2-BD59-A6C34878D82A}">
                    <a16:rowId xmlns:a16="http://schemas.microsoft.com/office/drawing/2014/main" val="3620951922"/>
                  </a:ext>
                </a:extLst>
              </a:tr>
              <a:tr h="370840">
                <a:tc>
                  <a:txBody>
                    <a:bodyPr/>
                    <a:lstStyle/>
                    <a:p>
                      <a:pPr algn="ctr"/>
                      <a:r>
                        <a:rPr lang="en-GB" sz="1600" dirty="0"/>
                        <a:t>3</a:t>
                      </a:r>
                      <a:endParaRPr lang="en-SE" sz="1600" dirty="0"/>
                    </a:p>
                  </a:txBody>
                  <a:tcPr/>
                </a:tc>
                <a:tc>
                  <a:txBody>
                    <a:bodyPr/>
                    <a:lstStyle/>
                    <a:p>
                      <a:pPr algn="ctr"/>
                      <a:endParaRPr lang="en-SE" sz="1600" dirty="0"/>
                    </a:p>
                  </a:txBody>
                  <a:tcPr/>
                </a:tc>
                <a:extLst>
                  <a:ext uri="{0D108BD9-81ED-4DB2-BD59-A6C34878D82A}">
                    <a16:rowId xmlns:a16="http://schemas.microsoft.com/office/drawing/2014/main" val="4276274880"/>
                  </a:ext>
                </a:extLst>
              </a:tr>
              <a:tr h="370840">
                <a:tc>
                  <a:txBody>
                    <a:bodyPr/>
                    <a:lstStyle/>
                    <a:p>
                      <a:pPr algn="ctr"/>
                      <a:r>
                        <a:rPr lang="en-GB" sz="1600" dirty="0"/>
                        <a:t>4</a:t>
                      </a:r>
                      <a:endParaRPr lang="en-SE" sz="1600" dirty="0"/>
                    </a:p>
                  </a:txBody>
                  <a:tcPr/>
                </a:tc>
                <a:tc>
                  <a:txBody>
                    <a:bodyPr/>
                    <a:lstStyle/>
                    <a:p>
                      <a:pPr algn="ctr"/>
                      <a:endParaRPr lang="en-SE" sz="1600" dirty="0"/>
                    </a:p>
                  </a:txBody>
                  <a:tcPr/>
                </a:tc>
                <a:extLst>
                  <a:ext uri="{0D108BD9-81ED-4DB2-BD59-A6C34878D82A}">
                    <a16:rowId xmlns:a16="http://schemas.microsoft.com/office/drawing/2014/main" val="2669259463"/>
                  </a:ext>
                </a:extLst>
              </a:tr>
            </a:tbl>
          </a:graphicData>
        </a:graphic>
      </p:graphicFrame>
      <p:sp>
        <p:nvSpPr>
          <p:cNvPr id="5" name="TextBox 4">
            <a:extLst>
              <a:ext uri="{FF2B5EF4-FFF2-40B4-BE49-F238E27FC236}">
                <a16:creationId xmlns:a16="http://schemas.microsoft.com/office/drawing/2014/main" id="{F0213C2E-33EE-C895-81C1-741DB5D0DF5A}"/>
              </a:ext>
            </a:extLst>
          </p:cNvPr>
          <p:cNvSpPr txBox="1"/>
          <p:nvPr/>
        </p:nvSpPr>
        <p:spPr>
          <a:xfrm>
            <a:off x="4560605" y="5773527"/>
            <a:ext cx="1704267" cy="923330"/>
          </a:xfrm>
          <a:prstGeom prst="rect">
            <a:avLst/>
          </a:prstGeom>
          <a:noFill/>
        </p:spPr>
        <p:txBody>
          <a:bodyPr wrap="square">
            <a:spAutoFit/>
          </a:bodyPr>
          <a:lstStyle/>
          <a:p>
            <a:r>
              <a:rPr lang="en-GB" sz="1800" dirty="0">
                <a:solidFill>
                  <a:schemeClr val="tx1"/>
                </a:solidFill>
                <a:latin typeface="Quattrocento Sans" panose="020B0502050000020003" pitchFamily="34" charset="0"/>
              </a:rPr>
              <a:t>Shortest paths starting from dummy node</a:t>
            </a:r>
          </a:p>
        </p:txBody>
      </p:sp>
      <p:sp>
        <p:nvSpPr>
          <p:cNvPr id="6" name="Line 19">
            <a:extLst>
              <a:ext uri="{FF2B5EF4-FFF2-40B4-BE49-F238E27FC236}">
                <a16:creationId xmlns:a16="http://schemas.microsoft.com/office/drawing/2014/main" id="{9378539F-0860-2F3D-606F-50B333642980}"/>
              </a:ext>
            </a:extLst>
          </p:cNvPr>
          <p:cNvSpPr>
            <a:spLocks noChangeShapeType="1"/>
          </p:cNvSpPr>
          <p:nvPr/>
        </p:nvSpPr>
        <p:spPr bwMode="auto">
          <a:xfrm flipH="1">
            <a:off x="4146841" y="4612207"/>
            <a:ext cx="9803" cy="66022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Tree>
    <p:extLst>
      <p:ext uri="{BB962C8B-B14F-4D97-AF65-F5344CB8AC3E}">
        <p14:creationId xmlns:p14="http://schemas.microsoft.com/office/powerpoint/2010/main" val="4095380849"/>
      </p:ext>
    </p:extLst>
  </p:cSld>
  <p:clrMapOvr>
    <a:masterClrMapping/>
  </p:clrMapOvr>
  <p:transition/>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99536</TotalTime>
  <Pages>60</Pages>
  <Words>2310</Words>
  <Application>Microsoft Office PowerPoint</Application>
  <PresentationFormat>Widescreen</PresentationFormat>
  <Paragraphs>466</Paragraphs>
  <Slides>17</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Gill Sans</vt:lpstr>
      <vt:lpstr>Gill Sans Light</vt:lpstr>
      <vt:lpstr>Arial</vt:lpstr>
      <vt:lpstr>Calibri</vt:lpstr>
      <vt:lpstr>Comic Sans MS</vt:lpstr>
      <vt:lpstr>Quattrocento Sans</vt:lpstr>
      <vt:lpstr>Office</vt:lpstr>
      <vt:lpstr>CSC 017: Fundamentals of Computer Science III: Advanced Data Structures and Object-Oriented Programming   Final Exam Sample Questions Spring 2025 ANS</vt:lpstr>
      <vt:lpstr>L10 2-3 Trees</vt:lpstr>
      <vt:lpstr>L10 2-3 Trees ANS</vt:lpstr>
      <vt:lpstr>L11 Heaps</vt:lpstr>
      <vt:lpstr>L11 Heaps ANS</vt:lpstr>
      <vt:lpstr>L11 Heaps ANS</vt:lpstr>
      <vt:lpstr>L13 Dijkstra’s Algorithm</vt:lpstr>
      <vt:lpstr>L13 Dijkstra’s Algorithm ANS</vt:lpstr>
      <vt:lpstr>L13 Johnson’s algorithm</vt:lpstr>
      <vt:lpstr>Q. Johnson’s algorithm ANS (a)(b)</vt:lpstr>
      <vt:lpstr>Q. Johnson’s algorithm ANS (c)</vt:lpstr>
      <vt:lpstr>L15 MST Prim’s</vt:lpstr>
      <vt:lpstr>L15 MST Prim’s ANS</vt:lpstr>
      <vt:lpstr>L15 MST Kruskal’s</vt:lpstr>
      <vt:lpstr>L15 MST Kruskal’s ANS</vt:lpstr>
      <vt:lpstr>L15 MST</vt:lpstr>
      <vt:lpstr>L15 MST ANS</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1128</cp:revision>
  <cp:lastPrinted>2025-04-08T02:07:43Z</cp:lastPrinted>
  <dcterms:created xsi:type="dcterms:W3CDTF">1995-08-12T11:37:26Z</dcterms:created>
  <dcterms:modified xsi:type="dcterms:W3CDTF">2025-05-06T00:08:23Z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