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01" r:id="rId3"/>
    <p:sldId id="302" r:id="rId4"/>
    <p:sldId id="303" r:id="rId5"/>
    <p:sldId id="304" r:id="rId6"/>
    <p:sldId id="305" r:id="rId7"/>
    <p:sldId id="306" r:id="rId8"/>
    <p:sldId id="339" r:id="rId9"/>
    <p:sldId id="327" r:id="rId10"/>
    <p:sldId id="334" r:id="rId11"/>
    <p:sldId id="259" r:id="rId12"/>
    <p:sldId id="260" r:id="rId13"/>
    <p:sldId id="261" r:id="rId14"/>
    <p:sldId id="328" r:id="rId15"/>
    <p:sldId id="336" r:id="rId16"/>
    <p:sldId id="267" r:id="rId17"/>
    <p:sldId id="262" r:id="rId18"/>
    <p:sldId id="263" r:id="rId19"/>
    <p:sldId id="264" r:id="rId20"/>
    <p:sldId id="265" r:id="rId21"/>
    <p:sldId id="266" r:id="rId22"/>
    <p:sldId id="271" r:id="rId23"/>
    <p:sldId id="338" r:id="rId24"/>
    <p:sldId id="272" r:id="rId25"/>
    <p:sldId id="276" r:id="rId26"/>
    <p:sldId id="277" r:id="rId27"/>
    <p:sldId id="278" r:id="rId28"/>
    <p:sldId id="279" r:id="rId29"/>
    <p:sldId id="280" r:id="rId30"/>
    <p:sldId id="281" r:id="rId31"/>
    <p:sldId id="269" r:id="rId32"/>
    <p:sldId id="420" r:id="rId33"/>
    <p:sldId id="419" r:id="rId34"/>
    <p:sldId id="418" r:id="rId35"/>
    <p:sldId id="270" r:id="rId36"/>
    <p:sldId id="275" r:id="rId37"/>
    <p:sldId id="423" r:id="rId38"/>
    <p:sldId id="335" r:id="rId39"/>
    <p:sldId id="42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4" autoAdjust="0"/>
    <p:restoredTop sz="86405" autoAdjust="0"/>
  </p:normalViewPr>
  <p:slideViewPr>
    <p:cSldViewPr snapToGrid="0" snapToObjects="1">
      <p:cViewPr varScale="1">
        <p:scale>
          <a:sx n="71" d="100"/>
          <a:sy n="71" d="100"/>
        </p:scale>
        <p:origin x="1205" y="58"/>
      </p:cViewPr>
      <p:guideLst>
        <p:guide orient="horz" pos="2160"/>
        <p:guide pos="2880"/>
      </p:guideLst>
    </p:cSldViewPr>
  </p:slideViewPr>
  <p:outlineViewPr>
    <p:cViewPr>
      <p:scale>
        <a:sx n="33" d="100"/>
        <a:sy n="33" d="100"/>
      </p:scale>
      <p:origin x="0" y="-23290"/>
    </p:cViewPr>
  </p:outlineViewPr>
  <p:notesTextViewPr>
    <p:cViewPr>
      <p:scale>
        <a:sx n="100" d="100"/>
        <a:sy n="100" d="100"/>
      </p:scale>
      <p:origin x="0" y="0"/>
    </p:cViewPr>
  </p:notesTextViewPr>
  <p:sorterViewPr>
    <p:cViewPr varScale="1">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petriuk.github.io/algorithms/B-Tree.%203.%20Delete%20Operation/" TargetMode="External"/><Relationship Id="rId7" Type="http://schemas.openxmlformats.org/officeDocument/2006/relationships/hyperlink" Target="https://www.youtube.com/watch?v=NI9wYuVIYcA"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www.youtube.com/watch?v=aZjYr87r1b8" TargetMode="External"/><Relationship Id="rId5" Type="http://schemas.openxmlformats.org/officeDocument/2006/relationships/hyperlink" Target="https://www.youtube.com/watch?v=6QOKk_pcv3U" TargetMode="External"/><Relationship Id="rId4" Type="http://schemas.openxmlformats.org/officeDocument/2006/relationships/hyperlink" Target="https://www.youtube.com/watch?v=VbVroFR4mq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use a B-tree of order 101, then each node fits within one memory page, and we can transfer each node in one disc read operation</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115087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28575" lvl="0" indent="0" algn="l" defTabSz="914400" rtl="0" eaLnBrk="1" fontAlgn="auto" latinLnBrk="0" hangingPunct="1">
              <a:lnSpc>
                <a:spcPct val="135600"/>
              </a:lnSpc>
              <a:spcBef>
                <a:spcPts val="100"/>
              </a:spcBef>
              <a:spcAft>
                <a:spcPts val="0"/>
              </a:spcAft>
              <a:buClrTx/>
              <a:buSzTx/>
              <a:buFontTx/>
              <a:buNone/>
              <a:tabLst>
                <a:tab pos="1487170" algn="l"/>
              </a:tabLst>
              <a:defRPr/>
            </a:pPr>
            <a:r>
              <a:rPr lang="en-GB" spc="15" dirty="0">
                <a:solidFill>
                  <a:srgbClr val="005493"/>
                </a:solidFill>
                <a:latin typeface="Arial" panose="020B0604020202020204" pitchFamily="34" charset="0"/>
                <a:cs typeface="Arial" panose="020B0604020202020204" pitchFamily="34" charset="0"/>
              </a:rPr>
              <a:t>Proposition</a:t>
            </a:r>
            <a:r>
              <a:rPr lang="en-GB" sz="1200" spc="60" dirty="0">
                <a:solidFill>
                  <a:srgbClr val="005493"/>
                </a:solidFill>
                <a:latin typeface="Trebuchet MS"/>
                <a:cs typeface="Trebuchet MS"/>
              </a:rPr>
              <a:t>.	</a:t>
            </a:r>
            <a:r>
              <a:rPr lang="en-GB" dirty="0">
                <a:latin typeface="Arial" panose="020B0604020202020204" pitchFamily="34" charset="0"/>
                <a:cs typeface="Arial" panose="020B0604020202020204" pitchFamily="34" charset="0"/>
              </a:rPr>
              <a:t>A search or an insertion in a B-tree of order M with N keys  requires between log </a:t>
            </a:r>
            <a:r>
              <a:rPr lang="en-GB" baseline="-25000" dirty="0">
                <a:latin typeface="Arial" panose="020B0604020202020204" pitchFamily="34" charset="0"/>
                <a:cs typeface="Arial" panose="020B0604020202020204" pitchFamily="34" charset="0"/>
              </a:rPr>
              <a:t>M-1</a:t>
            </a:r>
            <a:r>
              <a:rPr lang="en-GB" dirty="0">
                <a:latin typeface="Arial" panose="020B0604020202020204" pitchFamily="34" charset="0"/>
                <a:cs typeface="Arial" panose="020B0604020202020204" pitchFamily="34" charset="0"/>
              </a:rPr>
              <a:t> N and log </a:t>
            </a:r>
            <a:r>
              <a:rPr lang="en-GB" baseline="-25000" dirty="0">
                <a:latin typeface="Arial" panose="020B0604020202020204" pitchFamily="34" charset="0"/>
                <a:cs typeface="Arial" panose="020B0604020202020204" pitchFamily="34" charset="0"/>
              </a:rPr>
              <a:t>M/2</a:t>
            </a:r>
            <a:r>
              <a:rPr lang="en-GB" dirty="0">
                <a:latin typeface="Arial" panose="020B0604020202020204" pitchFamily="34" charset="0"/>
                <a:cs typeface="Arial" panose="020B0604020202020204" pitchFamily="34" charset="0"/>
              </a:rPr>
              <a:t> N probes. </a:t>
            </a: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a:p>
            <a:pPr marL="12700" marR="28575">
              <a:lnSpc>
                <a:spcPct val="135600"/>
              </a:lnSpc>
              <a:spcBef>
                <a:spcPts val="100"/>
              </a:spcBef>
              <a:tabLst>
                <a:tab pos="1487170" algn="l"/>
              </a:tabLst>
            </a:pPr>
            <a:endParaRPr lang="en-GB" dirty="0">
              <a:latin typeface="Arial" panose="020B0604020202020204" pitchFamily="34" charset="0"/>
              <a:cs typeface="Arial" panose="020B0604020202020204" pitchFamily="34" charset="0"/>
            </a:endParaRPr>
          </a:p>
          <a:p>
            <a:pPr>
              <a:lnSpc>
                <a:spcPct val="100000"/>
              </a:lnSpc>
            </a:pPr>
            <a:endParaRPr lang="en-GB" sz="16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8189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https://spetriuk.github.io/algorithms/B-Tree.%203.%20Delete%20Operation/</a:t>
            </a:r>
            <a:r>
              <a:rPr lang="en-GB" dirty="0"/>
              <a:t> </a:t>
            </a:r>
            <a:endParaRPr lang="en-SE" dirty="0"/>
          </a:p>
          <a:p>
            <a:r>
              <a:rPr lang="en-GB" dirty="0"/>
              <a:t>Lecture - 13 Trees, </a:t>
            </a:r>
            <a:r>
              <a:rPr lang="en-GB" dirty="0" err="1"/>
              <a:t>nptelhrd</a:t>
            </a:r>
            <a:endParaRPr lang="en-GB" dirty="0"/>
          </a:p>
          <a:p>
            <a:r>
              <a:rPr lang="en-GB" dirty="0"/>
              <a:t>Lecture - 16 Disk Based Data Structures (talks about B trees)</a:t>
            </a:r>
          </a:p>
          <a:p>
            <a:pPr lvl="1"/>
            <a:r>
              <a:rPr lang="en-GB" dirty="0">
                <a:hlinkClick r:id="rId4"/>
              </a:rPr>
              <a:t>https://www.youtube.com/watch?v=VbVroFR4mq4</a:t>
            </a:r>
            <a:r>
              <a:rPr lang="en-GB" dirty="0"/>
              <a:t> </a:t>
            </a:r>
          </a:p>
          <a:p>
            <a:endParaRPr lang="en-GB" dirty="0"/>
          </a:p>
          <a:p>
            <a:r>
              <a:rPr lang="en-GB" dirty="0"/>
              <a:t>Lecture - 15 Insertion in Red Black Trees (talks about 2-3 trees)</a:t>
            </a:r>
          </a:p>
          <a:p>
            <a:pPr lvl="1"/>
            <a:r>
              <a:rPr lang="en-GB" dirty="0">
                <a:hlinkClick r:id="rId5"/>
              </a:rPr>
              <a:t>https://www.youtube.com/watch?v=6QOKk_pcv3U</a:t>
            </a:r>
            <a:r>
              <a:rPr lang="en-GB" dirty="0"/>
              <a:t> </a:t>
            </a:r>
          </a:p>
          <a:p>
            <a:endParaRPr lang="en-GB" dirty="0"/>
          </a:p>
          <a:p>
            <a:r>
              <a:rPr lang="en-GB" dirty="0"/>
              <a:t>10.2 B Trees and B+ Trees. How they are useful in Databases, Abdul Bari</a:t>
            </a:r>
          </a:p>
          <a:p>
            <a:pPr lvl="1"/>
            <a:r>
              <a:rPr lang="en-GB" dirty="0">
                <a:hlinkClick r:id="rId6"/>
              </a:rPr>
              <a:t>https://www.youtube.com/watch?v=aZjYr87r1b8</a:t>
            </a:r>
            <a:r>
              <a:rPr lang="en-GB" dirty="0"/>
              <a:t> </a:t>
            </a:r>
          </a:p>
          <a:p>
            <a:r>
              <a:rPr lang="en-GB" dirty="0"/>
              <a:t>B-Tree Indexes, Ivan talks about computers</a:t>
            </a:r>
          </a:p>
          <a:p>
            <a:pPr lvl="1"/>
            <a:r>
              <a:rPr lang="en-GB" dirty="0">
                <a:hlinkClick r:id="rId7"/>
              </a:rPr>
              <a:t>https://www.youtube.com/watch?v=NI9wYuVIYcA</a:t>
            </a:r>
            <a:r>
              <a:rPr lang="en-GB" dirty="0"/>
              <a:t> </a:t>
            </a:r>
          </a:p>
          <a:p>
            <a:pPr lvl="1"/>
            <a:endParaRPr lang="en-GB"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326457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i.e., a tree where each node may have up to </a:t>
            </a:r>
            <a:r>
              <a:rPr lang="en-US" altLang="en-SE" i="1" dirty="0"/>
              <a:t>M</a:t>
            </a:r>
            <a:r>
              <a:rPr lang="en-US" altLang="en-SE" dirty="0"/>
              <a:t> children, </a:t>
            </a:r>
          </a:p>
          <a:p>
            <a:pPr algn="l">
              <a:buFont typeface="Arial" panose="020B0604020202020204" pitchFamily="34" charset="0"/>
              <a:buChar char="•"/>
            </a:pPr>
            <a:r>
              <a:rPr lang="en-GB" b="0" i="0" dirty="0">
                <a:effectLst/>
                <a:latin typeface="fkGroteskNeue"/>
              </a:rPr>
              <a:t>Every leaf has the same depth</a:t>
            </a:r>
          </a:p>
          <a:p>
            <a:pPr algn="l">
              <a:buFont typeface="Arial" panose="020B0604020202020204" pitchFamily="34" charset="0"/>
              <a:buChar char="•"/>
            </a:pPr>
            <a:r>
              <a:rPr lang="en-GB" b="0" i="0" dirty="0">
                <a:effectLst/>
                <a:latin typeface="fkGroteskNeue"/>
              </a:rPr>
              <a:t>In a B-tree of a degree t, all nodes except the root node have between t and 2t children (i.e., between t - 1 and 2t - 1 keys)</a:t>
            </a:r>
          </a:p>
          <a:p>
            <a:pPr algn="l">
              <a:buFont typeface="Arial" panose="020B0604020202020204" pitchFamily="34" charset="0"/>
              <a:buChar char="•"/>
            </a:pPr>
            <a:r>
              <a:rPr lang="en-GB" b="0" i="0" dirty="0">
                <a:effectLst/>
                <a:latin typeface="fkGroteskNeue"/>
              </a:rPr>
              <a:t>The root node has between 0 and 2t children (i.e., between 0 and 2t - 1 keys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 (unless it is also a leaf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take </a:t>
            </a:r>
            <a:r>
              <a:rPr lang="en-US" altLang="en-SE" i="1" dirty="0"/>
              <a:t>m</a:t>
            </a:r>
            <a:r>
              <a:rPr lang="en-US" altLang="en-SE" dirty="0"/>
              <a:t> = 3, we get a </a:t>
            </a:r>
            <a:r>
              <a:rPr lang="en-US" altLang="en-SE" b="1" dirty="0"/>
              <a:t>2-3 tree</a:t>
            </a:r>
            <a:r>
              <a:rPr lang="en-US" altLang="en-SE" dirty="0"/>
              <a:t>, in which non-leaf nodes have two or three children (i.e., one or two keys)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0"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 number </a:t>
            </a:r>
            <a:r>
              <a:rPr lang="en-US" altLang="en-SE" i="1" dirty="0"/>
              <a:t>M</a:t>
            </a:r>
            <a:r>
              <a:rPr lang="en-US" altLang="en-SE" dirty="0"/>
              <a:t> should always be odd. </a:t>
            </a:r>
            <a:endParaRPr lang="en-GB" alt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89403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Worst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spc="-5"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a:t>
                </a:r>
                <a:r>
                  <a:rPr lang="en-GB" kern="0" spc="-45" dirty="0">
                    <a:solidFill>
                      <a:schemeClr val="tx1"/>
                    </a:solidFill>
                    <a:latin typeface="Times New Roman" panose="02020603050405020304" pitchFamily="18" charset="0"/>
                    <a:cs typeface="Times New Roman" panose="02020603050405020304" pitchFamily="18" charset="0"/>
                  </a:rPr>
                  <a:t>. </a:t>
                </a:r>
                <a:r>
                  <a:rPr lang="en-GB" kern="0" spc="-15" dirty="0">
                    <a:solidFill>
                      <a:schemeClr val="tx1"/>
                    </a:solidFill>
                    <a:latin typeface="Times New Roman" panose="02020603050405020304" pitchFamily="18" charset="0"/>
                    <a:cs typeface="Times New Roman" panose="02020603050405020304" pitchFamily="18" charset="0"/>
                  </a:rPr>
                  <a:t>(all</a:t>
                </a:r>
                <a:r>
                  <a:rPr lang="en-GB" kern="0" spc="-25" dirty="0">
                    <a:solidFill>
                      <a:schemeClr val="tx1"/>
                    </a:solidFill>
                    <a:latin typeface="Times New Roman" panose="02020603050405020304" pitchFamily="18" charset="0"/>
                    <a:cs typeface="Times New Roman" panose="02020603050405020304" pitchFamily="18" charset="0"/>
                  </a:rPr>
                  <a:t> </a:t>
                </a:r>
                <a:r>
                  <a:rPr lang="en-GB" kern="0" spc="80" dirty="0">
                    <a:solidFill>
                      <a:schemeClr val="tx1"/>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Best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baseline="-25000" dirty="0">
                    <a:solidFill>
                      <a:schemeClr val="tx1"/>
                    </a:solidFill>
                    <a:latin typeface="Times New Roman" panose="02020603050405020304" pitchFamily="18" charset="0"/>
                    <a:cs typeface="Times New Roman" panose="02020603050405020304" pitchFamily="18" charset="0"/>
                  </a:rPr>
                  <a:t>3</a:t>
                </a:r>
                <a:r>
                  <a:rPr lang="en-GB" kern="0" dirty="0">
                    <a:solidFill>
                      <a:schemeClr val="tx1"/>
                    </a:solidFill>
                    <a:latin typeface="Times New Roman" panose="02020603050405020304" pitchFamily="18" charset="0"/>
                    <a:cs typeface="Times New Roman" panose="02020603050405020304" pitchFamily="18" charset="0"/>
                  </a:rPr>
                  <a:t> n  </a:t>
                </a:r>
                <a14:m>
                  <m:oMath xmlns:m="http://schemas.openxmlformats.org/officeDocument/2006/math">
                    <m:r>
                      <a:rPr lang="en-GB" kern="0">
                        <a:solidFill>
                          <a:schemeClr val="tx1"/>
                        </a:solidFill>
                        <a:latin typeface="Cambria Math" panose="02040503050406030204" pitchFamily="18" charset="0"/>
                        <a:cs typeface="Times New Roman" panose="02020603050405020304" pitchFamily="18" charset="0"/>
                      </a:rPr>
                      <m:t>≈</m:t>
                    </m:r>
                  </m:oMath>
                </a14:m>
                <a:r>
                  <a:rPr lang="en-GB" kern="0" dirty="0">
                    <a:solidFill>
                      <a:schemeClr val="tx1"/>
                    </a:solidFill>
                    <a:latin typeface="Times New Roman" panose="02020603050405020304" pitchFamily="18" charset="0"/>
                    <a:cs typeface="Times New Roman" panose="02020603050405020304" pitchFamily="18" charset="0"/>
                  </a:rPr>
                  <a:t> 0.631 log</a:t>
                </a:r>
                <a:r>
                  <a:rPr lang="en-GB" kern="0"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 </a:t>
                </a:r>
                <a:r>
                  <a:rPr lang="en-GB" kern="0" spc="-15" dirty="0">
                    <a:solidFill>
                      <a:schemeClr val="tx1"/>
                    </a:solidFill>
                    <a:latin typeface="Times New Roman" panose="02020603050405020304" pitchFamily="18" charset="0"/>
                    <a:cs typeface="Times New Roman" panose="02020603050405020304" pitchFamily="18" charset="0"/>
                  </a:rPr>
                  <a:t>(all 3-nodes)</a:t>
                </a:r>
              </a:p>
              <a:p>
                <a:endParaRPr lang="en-SE" dirty="0"/>
              </a:p>
            </p:txBody>
          </p:sp>
        </mc:Choice>
        <mc:Fallback xmlns="">
          <p:sp>
            <p:nvSpPr>
              <p:cNvPr id="3" name="Notes Placeholder 2"/>
              <p:cNvSpPr>
                <a:spLocks noGrp="1"/>
              </p:cNvSpPr>
              <p:nvPr>
                <p:ph type="body" idx="1"/>
              </p:nvPr>
            </p:nvSpPr>
            <p:spPr/>
            <p:txBody>
              <a:bodyPr/>
              <a:lstStyle/>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Worst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spc="-5"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a:t>
                </a:r>
                <a:r>
                  <a:rPr lang="en-GB" kern="0" spc="-45" dirty="0">
                    <a:solidFill>
                      <a:schemeClr val="tx1"/>
                    </a:solidFill>
                    <a:latin typeface="Times New Roman" panose="02020603050405020304" pitchFamily="18" charset="0"/>
                    <a:cs typeface="Times New Roman" panose="02020603050405020304" pitchFamily="18" charset="0"/>
                  </a:rPr>
                  <a:t>. </a:t>
                </a:r>
                <a:r>
                  <a:rPr lang="en-GB" kern="0" spc="-15" dirty="0">
                    <a:solidFill>
                      <a:schemeClr val="tx1"/>
                    </a:solidFill>
                    <a:latin typeface="Times New Roman" panose="02020603050405020304" pitchFamily="18" charset="0"/>
                    <a:cs typeface="Times New Roman" panose="02020603050405020304" pitchFamily="18" charset="0"/>
                  </a:rPr>
                  <a:t>(all</a:t>
                </a:r>
                <a:r>
                  <a:rPr lang="en-GB" kern="0" spc="-25" dirty="0">
                    <a:solidFill>
                      <a:schemeClr val="tx1"/>
                    </a:solidFill>
                    <a:latin typeface="Times New Roman" panose="02020603050405020304" pitchFamily="18" charset="0"/>
                    <a:cs typeface="Times New Roman" panose="02020603050405020304" pitchFamily="18" charset="0"/>
                  </a:rPr>
                  <a:t> </a:t>
                </a:r>
                <a:r>
                  <a:rPr lang="en-GB" kern="0" spc="80" dirty="0">
                    <a:solidFill>
                      <a:schemeClr val="tx1"/>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Best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baseline="-25000" dirty="0">
                    <a:solidFill>
                      <a:schemeClr val="tx1"/>
                    </a:solidFill>
                    <a:latin typeface="Times New Roman" panose="02020603050405020304" pitchFamily="18" charset="0"/>
                    <a:cs typeface="Times New Roman" panose="02020603050405020304" pitchFamily="18" charset="0"/>
                  </a:rPr>
                  <a:t>3</a:t>
                </a:r>
                <a:r>
                  <a:rPr lang="en-GB" kern="0" dirty="0">
                    <a:solidFill>
                      <a:schemeClr val="tx1"/>
                    </a:solidFill>
                    <a:latin typeface="Times New Roman" panose="02020603050405020304" pitchFamily="18" charset="0"/>
                    <a:cs typeface="Times New Roman" panose="02020603050405020304" pitchFamily="18" charset="0"/>
                  </a:rPr>
                  <a:t> n  </a:t>
                </a:r>
                <a:r>
                  <a:rPr lang="en-GB" i="0" kern="0">
                    <a:solidFill>
                      <a:schemeClr val="tx1"/>
                    </a:solidFill>
                    <a:latin typeface="Cambria Math" panose="02040503050406030204" pitchFamily="18" charset="0"/>
                    <a:cs typeface="Times New Roman" panose="02020603050405020304" pitchFamily="18" charset="0"/>
                  </a:rPr>
                  <a:t>≈</a:t>
                </a:r>
                <a:r>
                  <a:rPr lang="en-GB" kern="0" dirty="0">
                    <a:solidFill>
                      <a:schemeClr val="tx1"/>
                    </a:solidFill>
                    <a:latin typeface="Times New Roman" panose="02020603050405020304" pitchFamily="18" charset="0"/>
                    <a:cs typeface="Times New Roman" panose="02020603050405020304" pitchFamily="18" charset="0"/>
                  </a:rPr>
                  <a:t> 0.631 log</a:t>
                </a:r>
                <a:r>
                  <a:rPr lang="en-GB" kern="0"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 </a:t>
                </a:r>
                <a:r>
                  <a:rPr lang="en-GB" kern="0" spc="-15" dirty="0">
                    <a:solidFill>
                      <a:schemeClr val="tx1"/>
                    </a:solidFill>
                    <a:latin typeface="Times New Roman" panose="02020603050405020304" pitchFamily="18" charset="0"/>
                    <a:cs typeface="Times New Roman" panose="02020603050405020304" pitchFamily="18" charset="0"/>
                  </a:rPr>
                  <a:t>(all 3-nodes)</a:t>
                </a:r>
              </a:p>
              <a:p>
                <a:endParaRPr lang="en-SE" dirty="0"/>
              </a:p>
            </p:txBody>
          </p:sp>
        </mc:Fallback>
      </mc:AlternateContent>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56210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height of a tree is equivalent to the maximum depth of any node in the tree.</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01059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Symbol" panose="05050102010706020507" pitchFamily="18" charset="2"/>
              <a:buNone/>
            </a:pPr>
            <a:r>
              <a:rPr lang="en-US" altLang="en-SE" dirty="0"/>
              <a:t>2.	Each node has at most </a:t>
            </a:r>
            <a:r>
              <a:rPr lang="en-US" altLang="en-SE" i="1" dirty="0"/>
              <a:t>M</a:t>
            </a:r>
            <a:r>
              <a:rPr lang="en-US" altLang="en-SE" dirty="0"/>
              <a:t> children (contains at most </a:t>
            </a:r>
            <a:r>
              <a:rPr lang="en-US" altLang="en-SE" i="1" dirty="0"/>
              <a:t>M</a:t>
            </a:r>
            <a:r>
              <a:rPr lang="en-US" altLang="en-SE" dirty="0"/>
              <a:t> – 1 keys)</a:t>
            </a:r>
          </a:p>
          <a:p>
            <a:pPr lvl="1">
              <a:buFont typeface="Symbol" panose="05050102010706020507" pitchFamily="18" charset="2"/>
              <a:buNone/>
            </a:pPr>
            <a:r>
              <a:rPr lang="en-US" altLang="en-SE" dirty="0"/>
              <a:t>3.	Each non-leaf node (except the root) has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(contains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keys) (i.e., must be at least “half-full”)</a:t>
            </a:r>
          </a:p>
          <a:p>
            <a:pPr lvl="1">
              <a:buFont typeface="Symbol" panose="05050102010706020507" pitchFamily="18" charset="2"/>
              <a:buNone/>
            </a:pPr>
            <a:endParaRPr lang="en-US" altLang="en-SE" dirty="0"/>
          </a:p>
          <a:p>
            <a:pPr lvl="1">
              <a:buFont typeface="Symbol" panose="05050102010706020507" pitchFamily="18" charset="2"/>
              <a:buNone/>
            </a:pPr>
            <a:r>
              <a:rPr lang="en-US" altLang="en-SE" dirty="0"/>
              <a:t>Each node has at most </a:t>
            </a:r>
            <a:r>
              <a:rPr lang="en-US" altLang="en-SE" i="1" dirty="0"/>
              <a:t>M</a:t>
            </a:r>
            <a:r>
              <a:rPr lang="en-US" altLang="en-SE" dirty="0"/>
              <a:t> children (contains at most </a:t>
            </a:r>
            <a:r>
              <a:rPr lang="en-US" altLang="en-SE" i="1" dirty="0"/>
              <a:t>M</a:t>
            </a:r>
            <a:r>
              <a:rPr lang="en-US" altLang="en-SE" dirty="0"/>
              <a:t> – 1 keys)</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(contains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keys) (i.e., must be at least “half-full”)</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3228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9.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K1a2Bk8NrY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spetriuk.github.io/algorithms/B-Tree.%203.%20Delete%20Operation/" TargetMode="External"/><Relationship Id="rId4" Type="http://schemas.openxmlformats.org/officeDocument/2006/relationships/hyperlink" Target="https://www.youtube.com/watch?v=lifFgyB77zc"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s.usfca.edu/~galles/visualization/RedBlack.html" TargetMode="External"/><Relationship Id="rId2" Type="http://schemas.openxmlformats.org/officeDocument/2006/relationships/hyperlink" Target="https://www.cs.usfca.edu/~galles/visualization/AVLtree.html" TargetMode="External"/><Relationship Id="rId1" Type="http://schemas.openxmlformats.org/officeDocument/2006/relationships/slideLayout" Target="../slideLayouts/slideLayout2.xml"/><Relationship Id="rId4" Type="http://schemas.openxmlformats.org/officeDocument/2006/relationships/hyperlink" Target="https://www.cs.usfca.edu/~galles/visualization/BTree.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2S5Ld-FQ2d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10</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
        <p:nvSpPr>
          <p:cNvPr id="4" name="Slide Number Placeholder 5">
            <a:extLst>
              <a:ext uri="{FF2B5EF4-FFF2-40B4-BE49-F238E27FC236}">
                <a16:creationId xmlns:a16="http://schemas.microsoft.com/office/drawing/2014/main" id="{22993A71-90F1-8D48-E214-E4D8AE6908E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
        <p:nvSpPr>
          <p:cNvPr id="2" name="Slide Number Placeholder 5">
            <a:extLst>
              <a:ext uri="{FF2B5EF4-FFF2-40B4-BE49-F238E27FC236}">
                <a16:creationId xmlns:a16="http://schemas.microsoft.com/office/drawing/2014/main" id="{5AF87367-48B1-C561-7A49-5863FC1DB77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xfrm>
                <a:off x="88490" y="1166018"/>
                <a:ext cx="8829368" cy="3421271"/>
              </a:xfrm>
              <a:ln/>
            </p:spPr>
            <p:txBody>
              <a:bodyPr>
                <a:normAutofit fontScale="85000" lnSpcReduction="20000"/>
              </a:bodyPr>
              <a:lstStyle/>
              <a:p>
                <a:r>
                  <a:rPr lang="en-US" altLang="en-SE" dirty="0"/>
                  <a:t>A B-tree of order </a:t>
                </a:r>
                <a:r>
                  <a:rPr lang="en-US" altLang="en-SE" i="1" dirty="0"/>
                  <a:t>M</a:t>
                </a:r>
                <a:r>
                  <a:rPr lang="en-US" altLang="en-SE" dirty="0"/>
                  <a:t> is an </a:t>
                </a:r>
                <a:r>
                  <a:rPr lang="en-US" altLang="en-SE" i="1" dirty="0"/>
                  <a:t>M</a:t>
                </a:r>
                <a:r>
                  <a:rPr lang="en-US" altLang="en-SE" dirty="0"/>
                  <a:t>-way tree (also called “</a:t>
                </a:r>
                <a:r>
                  <a:rPr lang="en-US" altLang="en-SE" sz="2400" dirty="0"/>
                  <a:t>of order </a:t>
                </a:r>
                <a:r>
                  <a:rPr lang="en-US" altLang="en-SE" sz="2400" i="1" dirty="0"/>
                  <a:t>M”</a:t>
                </a:r>
                <a:r>
                  <a:rPr lang="en-US" altLang="en-SE" dirty="0"/>
                  <a:t>):</a:t>
                </a:r>
              </a:p>
              <a:p>
                <a:pPr lvl="1">
                  <a:buFont typeface="Symbol" panose="05050102010706020507" pitchFamily="18" charset="2"/>
                  <a:buNone/>
                </a:pPr>
                <a:r>
                  <a:rPr lang="en-US" altLang="en-SE" dirty="0"/>
                  <a:t>1.	It is a search tree: number of keys in each non-leaf node is one less than the number of its children, and these keys partition the keys in the children in sorted order</a:t>
                </a:r>
              </a:p>
              <a:p>
                <a:pPr lvl="1">
                  <a:buFont typeface="Symbol" panose="05050102010706020507" pitchFamily="18" charset="2"/>
                  <a:buNone/>
                </a:pPr>
                <a:r>
                  <a:rPr lang="en-US" altLang="en-SE" dirty="0"/>
                  <a:t>2.	Each node has at most </a:t>
                </a:r>
                <a:r>
                  <a:rPr lang="en-US" altLang="en-SE" i="1" dirty="0"/>
                  <a:t>M</a:t>
                </a:r>
                <a:r>
                  <a:rPr lang="en-US" altLang="en-SE" dirty="0"/>
                  <a:t> children (contains at most </a:t>
                </a:r>
                <a14:m>
                  <m:oMath xmlns:m="http://schemas.openxmlformats.org/officeDocument/2006/math">
                    <m:r>
                      <a:rPr lang="en-US" altLang="en-SE" i="1" dirty="0" smtClean="0">
                        <a:latin typeface="Cambria Math" panose="02040503050406030204" pitchFamily="18" charset="0"/>
                      </a:rPr>
                      <m:t>𝑀</m:t>
                    </m:r>
                    <m:r>
                      <a:rPr lang="en-US" altLang="en-SE" i="1" dirty="0">
                        <a:latin typeface="Cambria Math" panose="02040503050406030204" pitchFamily="18" charset="0"/>
                      </a:rPr>
                      <m:t>–1</m:t>
                    </m:r>
                  </m:oMath>
                </a14:m>
                <a:r>
                  <a:rPr lang="en-US" altLang="en-SE" dirty="0"/>
                  <a:t> keys)</a:t>
                </a:r>
              </a:p>
              <a:p>
                <a:pPr lvl="1">
                  <a:buFont typeface="Symbol" panose="05050102010706020507" pitchFamily="18" charset="2"/>
                  <a:buNone/>
                </a:pPr>
                <a:r>
                  <a:rPr lang="en-US" altLang="en-SE" dirty="0"/>
                  <a:t>3.	Each non-leaf node (except the root) has at least </a:t>
                </a:r>
                <a14:m>
                  <m:oMath xmlns:m="http://schemas.openxmlformats.org/officeDocument/2006/math">
                    <m:r>
                      <a:rPr lang="en-GB" altLang="en-SE" sz="2000" b="0" i="1" dirty="0" smtClean="0">
                        <a:latin typeface="Cambria Math" panose="02040503050406030204" pitchFamily="18" charset="0"/>
                        <a:sym typeface="Symbol" panose="05050102010706020507" pitchFamily="18" charset="2"/>
                      </a:rPr>
                      <m:t>⌈</m:t>
                    </m:r>
                    <m:r>
                      <a:rPr lang="en-GB" altLang="en-SE" sz="2000" b="0" i="1" dirty="0" smtClean="0">
                        <a:latin typeface="Cambria Math" panose="02040503050406030204" pitchFamily="18" charset="0"/>
                        <a:sym typeface="Symbol" panose="05050102010706020507" pitchFamily="18" charset="2"/>
                      </a:rPr>
                      <m:t>𝑀</m:t>
                    </m:r>
                    <m:r>
                      <a:rPr lang="en-GB" altLang="en-SE" sz="2000" b="0" i="1" dirty="0" smtClean="0">
                        <a:latin typeface="Cambria Math" panose="02040503050406030204" pitchFamily="18" charset="0"/>
                        <a:sym typeface="Symbol" panose="05050102010706020507" pitchFamily="18" charset="2"/>
                      </a:rPr>
                      <m:t>/2⌉</m:t>
                    </m:r>
                  </m:oMath>
                </a14:m>
                <a:r>
                  <a:rPr lang="en-US" altLang="en-SE" dirty="0"/>
                  <a:t> children (contains at least </a:t>
                </a:r>
                <a14:m>
                  <m:oMath xmlns:m="http://schemas.openxmlformats.org/officeDocument/2006/math">
                    <m:d>
                      <m:dPr>
                        <m:begChr m:val="⌈"/>
                        <m:endChr m:val="⌉"/>
                        <m:ctrlPr>
                          <a:rPr lang="en-GB" altLang="en-SE" i="1" dirty="0">
                            <a:latin typeface="Cambria Math" panose="02040503050406030204" pitchFamily="18" charset="0"/>
                            <a:sym typeface="Symbol" panose="05050102010706020507" pitchFamily="18" charset="2"/>
                          </a:rPr>
                        </m:ctrlPr>
                      </m:dPr>
                      <m:e>
                        <m:r>
                          <a:rPr lang="en-GB" altLang="en-SE" b="0" i="1" dirty="0" smtClean="0">
                            <a:latin typeface="Cambria Math" panose="02040503050406030204" pitchFamily="18" charset="0"/>
                            <a:sym typeface="Symbol" panose="05050102010706020507" pitchFamily="18" charset="2"/>
                          </a:rPr>
                          <m:t>𝑀</m:t>
                        </m:r>
                        <m:r>
                          <a:rPr lang="en-GB" altLang="en-SE" b="0" i="1" dirty="0" smtClean="0">
                            <a:latin typeface="Cambria Math" panose="02040503050406030204" pitchFamily="18" charset="0"/>
                            <a:sym typeface="Symbol" panose="05050102010706020507" pitchFamily="18" charset="2"/>
                          </a:rPr>
                          <m:t>/2</m:t>
                        </m:r>
                      </m:e>
                    </m:d>
                    <m:r>
                      <a:rPr lang="en-GB" altLang="en-SE" b="0" i="1" dirty="0" smtClean="0">
                        <a:latin typeface="Cambria Math" panose="02040503050406030204" pitchFamily="18" charset="0"/>
                        <a:sym typeface="Symbol" panose="05050102010706020507" pitchFamily="18" charset="2"/>
                      </a:rPr>
                      <m:t>−1</m:t>
                    </m:r>
                  </m:oMath>
                </a14:m>
                <a:r>
                  <a:rPr lang="en-US" altLang="en-SE" dirty="0"/>
                  <a:t> keys) (i.e., must be at least “half-full”)</a:t>
                </a:r>
              </a:p>
              <a:p>
                <a:pPr lvl="1">
                  <a:buFont typeface="Symbol" panose="05050102010706020507" pitchFamily="18" charset="2"/>
                  <a:buNone/>
                </a:pPr>
                <a:r>
                  <a:rPr lang="en-US" altLang="en-SE" dirty="0"/>
                  <a:t>4.	The root has at least 2 children (contains at least 1 key)</a:t>
                </a:r>
              </a:p>
              <a:p>
                <a:pPr lvl="1">
                  <a:buNone/>
                </a:pPr>
                <a:r>
                  <a:rPr lang="en-US" altLang="en-SE" dirty="0"/>
                  <a:t>5.	All leaf nodes are at the same level (always balanced)</a:t>
                </a:r>
              </a:p>
              <a:p>
                <a:r>
                  <a:rPr lang="en-GB" altLang="en-SE" dirty="0"/>
                  <a:t>Special cases:</a:t>
                </a:r>
              </a:p>
              <a:p>
                <a:pPr lvl="1"/>
                <a:r>
                  <a:rPr lang="en-GB" altLang="en-SE" i="1" dirty="0"/>
                  <a:t>M = 3</a:t>
                </a:r>
                <a:r>
                  <a:rPr lang="en-US" altLang="zh-CN" dirty="0"/>
                  <a:t>:</a:t>
                </a:r>
                <a:r>
                  <a:rPr lang="en-US" altLang="zh-CN" i="1" dirty="0"/>
                  <a:t> </a:t>
                </a:r>
                <a:r>
                  <a:rPr lang="en-GB" altLang="en-SE" dirty="0"/>
                  <a:t>2-3 tree (</a:t>
                </a:r>
                <a:r>
                  <a:rPr lang="en-US" altLang="en-SE" dirty="0"/>
                  <a:t>each non-leaf node has 2--3 children</a:t>
                </a:r>
                <a:r>
                  <a:rPr lang="en-GB" altLang="en-SE" dirty="0"/>
                  <a:t>,</a:t>
                </a:r>
                <a:r>
                  <a:rPr lang="zh-CN" altLang="en-US" dirty="0"/>
                  <a:t> </a:t>
                </a:r>
                <a:r>
                  <a:rPr lang="en-US" altLang="zh-CN" dirty="0"/>
                  <a:t>contains 1--2 keys</a:t>
                </a:r>
                <a:r>
                  <a:rPr lang="en-GB" altLang="en-SE" dirty="0"/>
                  <a:t>)</a:t>
                </a:r>
              </a:p>
              <a:p>
                <a:pPr lvl="1"/>
                <a:r>
                  <a:rPr lang="en-GB" altLang="en-SE" i="1" dirty="0"/>
                  <a:t>M = 4</a:t>
                </a:r>
                <a:r>
                  <a:rPr lang="en-US" altLang="zh-CN" dirty="0"/>
                  <a:t>:</a:t>
                </a:r>
                <a:r>
                  <a:rPr lang="en-US" altLang="zh-CN" i="1" dirty="0"/>
                  <a:t> </a:t>
                </a:r>
                <a:r>
                  <a:rPr lang="en-GB" altLang="en-SE" dirty="0"/>
                  <a:t>2-4 tree (</a:t>
                </a:r>
                <a:r>
                  <a:rPr lang="en-US" altLang="en-SE" dirty="0"/>
                  <a:t>each non-leaf node has 2--4 children</a:t>
                </a:r>
                <a:r>
                  <a:rPr lang="en-GB" altLang="en-SE" dirty="0"/>
                  <a:t>,</a:t>
                </a:r>
                <a:r>
                  <a:rPr lang="zh-CN" altLang="en-US" dirty="0"/>
                  <a:t> </a:t>
                </a:r>
                <a:r>
                  <a:rPr lang="en-US" altLang="zh-CN" dirty="0"/>
                  <a:t>contains 1--3 keys</a:t>
                </a:r>
                <a:r>
                  <a:rPr lang="en-GB" altLang="en-SE" dirty="0"/>
                  <a:t>)</a:t>
                </a:r>
              </a:p>
              <a:p>
                <a:pPr lvl="1"/>
                <a:r>
                  <a:rPr lang="en-GB" altLang="en-SE" i="1" dirty="0"/>
                  <a:t>M = 5</a:t>
                </a:r>
                <a:r>
                  <a:rPr lang="en-US" altLang="zh-CN" dirty="0"/>
                  <a:t>:</a:t>
                </a:r>
                <a:r>
                  <a:rPr lang="en-US" altLang="zh-CN" i="1" dirty="0"/>
                  <a:t> </a:t>
                </a:r>
                <a:r>
                  <a:rPr lang="en-GB" altLang="en-SE" dirty="0"/>
                  <a:t>3-5 tree (</a:t>
                </a:r>
                <a:r>
                  <a:rPr lang="en-US" altLang="en-SE" dirty="0"/>
                  <a:t>each non-leaf node has 3--5 children</a:t>
                </a:r>
                <a:r>
                  <a:rPr lang="en-GB" altLang="en-SE" dirty="0"/>
                  <a:t>,</a:t>
                </a:r>
                <a:r>
                  <a:rPr lang="zh-CN" altLang="en-US" dirty="0"/>
                  <a:t> </a:t>
                </a:r>
                <a:r>
                  <a:rPr lang="en-US" altLang="zh-CN" dirty="0"/>
                  <a:t>contains 2--4 keys</a:t>
                </a:r>
                <a:r>
                  <a:rPr lang="en-GB" altLang="en-SE" dirty="0"/>
                  <a:t>)</a:t>
                </a:r>
                <a:endParaRPr lang="en-US" altLang="en-SE" dirty="0"/>
              </a:p>
            </p:txBody>
          </p:sp>
        </mc:Choice>
        <mc:Fallback xmlns="">
          <p:sp>
            <p:nvSpPr>
              <p:cNvPr id="28675" name="Rectangle 3">
                <a:extLst>
                  <a:ext uri="{FF2B5EF4-FFF2-40B4-BE49-F238E27FC236}">
                    <a16:creationId xmlns:a16="http://schemas.microsoft.com/office/drawing/2014/main" id="{7D44B425-718B-0061-3059-C7E6E8BB74CC}"/>
                  </a:ext>
                </a:extLst>
              </p:cNvPr>
              <p:cNvSpPr>
                <a:spLocks noGrp="1" noRot="1" noChangeAspect="1" noMove="1" noResize="1" noEditPoints="1" noAdjustHandles="1" noChangeArrowheads="1" noChangeShapeType="1" noTextEdit="1"/>
              </p:cNvSpPr>
              <p:nvPr>
                <p:ph type="body" idx="1"/>
              </p:nvPr>
            </p:nvSpPr>
            <p:spPr>
              <a:xfrm>
                <a:off x="88490" y="1166018"/>
                <a:ext cx="8829368" cy="3421271"/>
              </a:xfrm>
              <a:blipFill>
                <a:blip r:embed="rId3"/>
                <a:stretch>
                  <a:fillRect l="-622" t="-2669"/>
                </a:stretch>
              </a:blipFill>
              <a:ln/>
            </p:spPr>
            <p:txBody>
              <a:bodyPr/>
              <a:lstStyle/>
              <a:p>
                <a:r>
                  <a:rPr lang="en-SE">
                    <a:noFill/>
                  </a:rPr>
                  <a:t> </a:t>
                </a:r>
              </a:p>
            </p:txBody>
          </p:sp>
        </mc:Fallback>
      </mc:AlternateContent>
      <p:sp>
        <p:nvSpPr>
          <p:cNvPr id="2" name="Slide Number Placeholder 5">
            <a:extLst>
              <a:ext uri="{FF2B5EF4-FFF2-40B4-BE49-F238E27FC236}">
                <a16:creationId xmlns:a16="http://schemas.microsoft.com/office/drawing/2014/main" id="{E0A3BBAA-9487-EDFC-5156-38F24B3917F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12</a:t>
            </a:fld>
            <a:endParaRPr lang="en-US"/>
          </a:p>
        </p:txBody>
      </p:sp>
      <p:grpSp>
        <p:nvGrpSpPr>
          <p:cNvPr id="3" name="Group 4">
            <a:extLst>
              <a:ext uri="{FF2B5EF4-FFF2-40B4-BE49-F238E27FC236}">
                <a16:creationId xmlns:a16="http://schemas.microsoft.com/office/drawing/2014/main" id="{CE617A5D-77DA-EE45-1AA8-4E0C68696C89}"/>
              </a:ext>
            </a:extLst>
          </p:cNvPr>
          <p:cNvGrpSpPr>
            <a:grpSpLocks/>
          </p:cNvGrpSpPr>
          <p:nvPr/>
        </p:nvGrpSpPr>
        <p:grpSpPr bwMode="auto">
          <a:xfrm>
            <a:off x="3620380" y="4560094"/>
            <a:ext cx="248422" cy="304059"/>
            <a:chOff x="0" y="0"/>
            <a:chExt cx="305435" cy="372750"/>
          </a:xfrm>
        </p:grpSpPr>
        <p:grpSp>
          <p:nvGrpSpPr>
            <p:cNvPr id="4" name="Group 5">
              <a:extLst>
                <a:ext uri="{FF2B5EF4-FFF2-40B4-BE49-F238E27FC236}">
                  <a16:creationId xmlns:a16="http://schemas.microsoft.com/office/drawing/2014/main" id="{92674252-4C06-730E-7EAC-534C841A4206}"/>
                </a:ext>
              </a:extLst>
            </p:cNvPr>
            <p:cNvGrpSpPr>
              <a:grpSpLocks/>
            </p:cNvGrpSpPr>
            <p:nvPr/>
          </p:nvGrpSpPr>
          <p:grpSpPr bwMode="auto">
            <a:xfrm>
              <a:off x="0" y="0"/>
              <a:ext cx="304800" cy="372750"/>
              <a:chOff x="0" y="0"/>
              <a:chExt cx="304800" cy="372750"/>
            </a:xfrm>
          </p:grpSpPr>
          <p:sp>
            <p:nvSpPr>
              <p:cNvPr id="14" name="AutoShape 6">
                <a:extLst>
                  <a:ext uri="{FF2B5EF4-FFF2-40B4-BE49-F238E27FC236}">
                    <a16:creationId xmlns:a16="http://schemas.microsoft.com/office/drawing/2014/main" id="{1927C4AD-653A-876D-5F4C-0ACB98CC4D7F}"/>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5" name="AutoShape 7">
                <a:extLst>
                  <a:ext uri="{FF2B5EF4-FFF2-40B4-BE49-F238E27FC236}">
                    <a16:creationId xmlns:a16="http://schemas.microsoft.com/office/drawing/2014/main" id="{57357394-C084-0C4F-BFDF-939BFC50083D}"/>
                  </a:ext>
                </a:extLst>
              </p:cNvPr>
              <p:cNvSpPr>
                <a:spLocks/>
              </p:cNvSpPr>
              <p:nvPr/>
            </p:nvSpPr>
            <p:spPr bwMode="auto">
              <a:xfrm>
                <a:off x="36830" y="0"/>
                <a:ext cx="231140" cy="372750"/>
              </a:xfrm>
              <a:custGeom>
                <a:avLst/>
                <a:gdLst>
                  <a:gd name="T0" fmla="*/ 13233899 w 21600"/>
                  <a:gd name="T1" fmla="*/ 55502872 h 21600"/>
                  <a:gd name="T2" fmla="*/ 13233899 w 21600"/>
                  <a:gd name="T3" fmla="*/ 55502872 h 21600"/>
                  <a:gd name="T4" fmla="*/ 13233899 w 21600"/>
                  <a:gd name="T5" fmla="*/ 55502872 h 21600"/>
                  <a:gd name="T6" fmla="*/ 13233899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3</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5" name="Group 8">
              <a:extLst>
                <a:ext uri="{FF2B5EF4-FFF2-40B4-BE49-F238E27FC236}">
                  <a16:creationId xmlns:a16="http://schemas.microsoft.com/office/drawing/2014/main" id="{E9F907AD-8C43-850C-3E03-BBF141622F6F}"/>
                </a:ext>
              </a:extLst>
            </p:cNvPr>
            <p:cNvGrpSpPr>
              <a:grpSpLocks/>
            </p:cNvGrpSpPr>
            <p:nvPr/>
          </p:nvGrpSpPr>
          <p:grpSpPr bwMode="auto">
            <a:xfrm>
              <a:off x="-1" y="33974"/>
              <a:ext cx="305437" cy="305436"/>
              <a:chOff x="-1" y="0"/>
              <a:chExt cx="305437" cy="305435"/>
            </a:xfrm>
          </p:grpSpPr>
          <p:sp>
            <p:nvSpPr>
              <p:cNvPr id="6" name="Line 9">
                <a:extLst>
                  <a:ext uri="{FF2B5EF4-FFF2-40B4-BE49-F238E27FC236}">
                    <a16:creationId xmlns:a16="http://schemas.microsoft.com/office/drawing/2014/main" id="{BCB33EE1-F97F-119A-F60C-BD2F7AF187DC}"/>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7" name="Line 10">
                <a:extLst>
                  <a:ext uri="{FF2B5EF4-FFF2-40B4-BE49-F238E27FC236}">
                    <a16:creationId xmlns:a16="http://schemas.microsoft.com/office/drawing/2014/main" id="{518F95E4-ED73-FA1A-D054-CE35764A5B12}"/>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8" name="Line 11">
                <a:extLst>
                  <a:ext uri="{FF2B5EF4-FFF2-40B4-BE49-F238E27FC236}">
                    <a16:creationId xmlns:a16="http://schemas.microsoft.com/office/drawing/2014/main" id="{FD5D08EE-96A1-5E85-E97F-31A2910691D9}"/>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9" name="Line 12">
                <a:extLst>
                  <a:ext uri="{FF2B5EF4-FFF2-40B4-BE49-F238E27FC236}">
                    <a16:creationId xmlns:a16="http://schemas.microsoft.com/office/drawing/2014/main" id="{3501E4D7-02AD-79CC-39AC-3D9C6C9628F8}"/>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0" name="Line 13">
                <a:extLst>
                  <a:ext uri="{FF2B5EF4-FFF2-40B4-BE49-F238E27FC236}">
                    <a16:creationId xmlns:a16="http://schemas.microsoft.com/office/drawing/2014/main" id="{80F4B9B4-64CF-5AB1-E9E1-5433F5A11DD0}"/>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1" name="Line 14">
                <a:extLst>
                  <a:ext uri="{FF2B5EF4-FFF2-40B4-BE49-F238E27FC236}">
                    <a16:creationId xmlns:a16="http://schemas.microsoft.com/office/drawing/2014/main" id="{32E81ACE-AAC8-29DA-B992-BB8AA444F126}"/>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2" name="Line 15">
                <a:extLst>
                  <a:ext uri="{FF2B5EF4-FFF2-40B4-BE49-F238E27FC236}">
                    <a16:creationId xmlns:a16="http://schemas.microsoft.com/office/drawing/2014/main" id="{20BA2536-143F-6233-00FF-CE7FCC618CAF}"/>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3" name="Line 16">
                <a:extLst>
                  <a:ext uri="{FF2B5EF4-FFF2-40B4-BE49-F238E27FC236}">
                    <a16:creationId xmlns:a16="http://schemas.microsoft.com/office/drawing/2014/main" id="{85A98A19-0878-E5B5-A610-9B1AA38D5EA4}"/>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16" name="Group 17">
            <a:extLst>
              <a:ext uri="{FF2B5EF4-FFF2-40B4-BE49-F238E27FC236}">
                <a16:creationId xmlns:a16="http://schemas.microsoft.com/office/drawing/2014/main" id="{D7FA51E6-50C6-269B-2A7A-744DFECFB902}"/>
              </a:ext>
            </a:extLst>
          </p:cNvPr>
          <p:cNvGrpSpPr>
            <a:grpSpLocks/>
          </p:cNvGrpSpPr>
          <p:nvPr/>
        </p:nvGrpSpPr>
        <p:grpSpPr bwMode="auto">
          <a:xfrm>
            <a:off x="3930908" y="4560094"/>
            <a:ext cx="248422" cy="304059"/>
            <a:chOff x="0" y="0"/>
            <a:chExt cx="305435" cy="372750"/>
          </a:xfrm>
        </p:grpSpPr>
        <p:grpSp>
          <p:nvGrpSpPr>
            <p:cNvPr id="17" name="Group 18">
              <a:extLst>
                <a:ext uri="{FF2B5EF4-FFF2-40B4-BE49-F238E27FC236}">
                  <a16:creationId xmlns:a16="http://schemas.microsoft.com/office/drawing/2014/main" id="{28943045-4DEA-5874-CE34-44D01EC85F62}"/>
                </a:ext>
              </a:extLst>
            </p:cNvPr>
            <p:cNvGrpSpPr>
              <a:grpSpLocks/>
            </p:cNvGrpSpPr>
            <p:nvPr/>
          </p:nvGrpSpPr>
          <p:grpSpPr bwMode="auto">
            <a:xfrm>
              <a:off x="0" y="0"/>
              <a:ext cx="304800" cy="372750"/>
              <a:chOff x="0" y="0"/>
              <a:chExt cx="304800" cy="372750"/>
            </a:xfrm>
          </p:grpSpPr>
          <p:sp>
            <p:nvSpPr>
              <p:cNvPr id="27" name="AutoShape 19">
                <a:extLst>
                  <a:ext uri="{FF2B5EF4-FFF2-40B4-BE49-F238E27FC236}">
                    <a16:creationId xmlns:a16="http://schemas.microsoft.com/office/drawing/2014/main" id="{9B8178E1-61EE-BCDD-0642-8B36F20964AF}"/>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 name="AutoShape 20">
                <a:extLst>
                  <a:ext uri="{FF2B5EF4-FFF2-40B4-BE49-F238E27FC236}">
                    <a16:creationId xmlns:a16="http://schemas.microsoft.com/office/drawing/2014/main" id="{86CBE512-34EF-7A62-4556-D491ED7DB9A4}"/>
                  </a:ext>
                </a:extLst>
              </p:cNvPr>
              <p:cNvSpPr>
                <a:spLocks/>
              </p:cNvSpPr>
              <p:nvPr/>
            </p:nvSpPr>
            <p:spPr bwMode="auto">
              <a:xfrm>
                <a:off x="36830" y="0"/>
                <a:ext cx="231140" cy="372750"/>
              </a:xfrm>
              <a:custGeom>
                <a:avLst/>
                <a:gdLst>
                  <a:gd name="T0" fmla="*/ 13233899 w 21600"/>
                  <a:gd name="T1" fmla="*/ 55502872 h 21600"/>
                  <a:gd name="T2" fmla="*/ 13233899 w 21600"/>
                  <a:gd name="T3" fmla="*/ 55502872 h 21600"/>
                  <a:gd name="T4" fmla="*/ 13233899 w 21600"/>
                  <a:gd name="T5" fmla="*/ 55502872 h 21600"/>
                  <a:gd name="T6" fmla="*/ 13233899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7</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18" name="Group 21">
              <a:extLst>
                <a:ext uri="{FF2B5EF4-FFF2-40B4-BE49-F238E27FC236}">
                  <a16:creationId xmlns:a16="http://schemas.microsoft.com/office/drawing/2014/main" id="{5EBDFEEA-F5B1-155C-3CE4-CF3F6717CEB2}"/>
                </a:ext>
              </a:extLst>
            </p:cNvPr>
            <p:cNvGrpSpPr>
              <a:grpSpLocks/>
            </p:cNvGrpSpPr>
            <p:nvPr/>
          </p:nvGrpSpPr>
          <p:grpSpPr bwMode="auto">
            <a:xfrm>
              <a:off x="-1" y="33974"/>
              <a:ext cx="305437" cy="305436"/>
              <a:chOff x="-1" y="0"/>
              <a:chExt cx="305437" cy="305435"/>
            </a:xfrm>
          </p:grpSpPr>
          <p:sp>
            <p:nvSpPr>
              <p:cNvPr id="19" name="Line 22">
                <a:extLst>
                  <a:ext uri="{FF2B5EF4-FFF2-40B4-BE49-F238E27FC236}">
                    <a16:creationId xmlns:a16="http://schemas.microsoft.com/office/drawing/2014/main" id="{1B1A4EE6-8F65-BD03-AA09-54FE82526D05}"/>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0" name="Line 23">
                <a:extLst>
                  <a:ext uri="{FF2B5EF4-FFF2-40B4-BE49-F238E27FC236}">
                    <a16:creationId xmlns:a16="http://schemas.microsoft.com/office/drawing/2014/main" id="{C8B630D5-D089-60A1-0F14-EFC66DD2877F}"/>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1" name="Line 24">
                <a:extLst>
                  <a:ext uri="{FF2B5EF4-FFF2-40B4-BE49-F238E27FC236}">
                    <a16:creationId xmlns:a16="http://schemas.microsoft.com/office/drawing/2014/main" id="{E2704514-8993-3C82-DCA9-FC6F962CB91B}"/>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2" name="Line 25">
                <a:extLst>
                  <a:ext uri="{FF2B5EF4-FFF2-40B4-BE49-F238E27FC236}">
                    <a16:creationId xmlns:a16="http://schemas.microsoft.com/office/drawing/2014/main" id="{587551AA-A622-7088-0EBE-AFEF60CF6A20}"/>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3" name="Line 26">
                <a:extLst>
                  <a:ext uri="{FF2B5EF4-FFF2-40B4-BE49-F238E27FC236}">
                    <a16:creationId xmlns:a16="http://schemas.microsoft.com/office/drawing/2014/main" id="{22ED37DB-5FAB-98EB-55C7-F6B98DFBD5D8}"/>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4" name="Line 27">
                <a:extLst>
                  <a:ext uri="{FF2B5EF4-FFF2-40B4-BE49-F238E27FC236}">
                    <a16:creationId xmlns:a16="http://schemas.microsoft.com/office/drawing/2014/main" id="{C15AC7CE-C30B-474A-0D94-FC06D53824C1}"/>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5" name="Line 28">
                <a:extLst>
                  <a:ext uri="{FF2B5EF4-FFF2-40B4-BE49-F238E27FC236}">
                    <a16:creationId xmlns:a16="http://schemas.microsoft.com/office/drawing/2014/main" id="{E3CC43AB-0362-9A22-BF3D-D5B2B3D070F9}"/>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6" name="Line 29">
                <a:extLst>
                  <a:ext uri="{FF2B5EF4-FFF2-40B4-BE49-F238E27FC236}">
                    <a16:creationId xmlns:a16="http://schemas.microsoft.com/office/drawing/2014/main" id="{B4897818-A003-743C-2B0E-6860327D3DBE}"/>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29" name="Group 30">
            <a:extLst>
              <a:ext uri="{FF2B5EF4-FFF2-40B4-BE49-F238E27FC236}">
                <a16:creationId xmlns:a16="http://schemas.microsoft.com/office/drawing/2014/main" id="{2233C427-2EB4-BD9C-7C96-80C479F83DC9}"/>
              </a:ext>
            </a:extLst>
          </p:cNvPr>
          <p:cNvGrpSpPr>
            <a:grpSpLocks/>
          </p:cNvGrpSpPr>
          <p:nvPr/>
        </p:nvGrpSpPr>
        <p:grpSpPr bwMode="auto">
          <a:xfrm>
            <a:off x="4219441" y="4560094"/>
            <a:ext cx="291119" cy="304059"/>
            <a:chOff x="-1" y="0"/>
            <a:chExt cx="358142" cy="372750"/>
          </a:xfrm>
        </p:grpSpPr>
        <p:grpSp>
          <p:nvGrpSpPr>
            <p:cNvPr id="30" name="Group 31">
              <a:extLst>
                <a:ext uri="{FF2B5EF4-FFF2-40B4-BE49-F238E27FC236}">
                  <a16:creationId xmlns:a16="http://schemas.microsoft.com/office/drawing/2014/main" id="{30645E20-822E-AF66-2092-C6D136DFE822}"/>
                </a:ext>
              </a:extLst>
            </p:cNvPr>
            <p:cNvGrpSpPr>
              <a:grpSpLocks/>
            </p:cNvGrpSpPr>
            <p:nvPr/>
          </p:nvGrpSpPr>
          <p:grpSpPr bwMode="auto">
            <a:xfrm>
              <a:off x="-1" y="0"/>
              <a:ext cx="358142" cy="372750"/>
              <a:chOff x="-1" y="0"/>
              <a:chExt cx="358142" cy="372750"/>
            </a:xfrm>
          </p:grpSpPr>
          <p:sp>
            <p:nvSpPr>
              <p:cNvPr id="40" name="AutoShape 32">
                <a:extLst>
                  <a:ext uri="{FF2B5EF4-FFF2-40B4-BE49-F238E27FC236}">
                    <a16:creationId xmlns:a16="http://schemas.microsoft.com/office/drawing/2014/main" id="{8ADD7B3B-75C2-E0E4-DE37-DC50EB7494CF}"/>
                  </a:ext>
                </a:extLst>
              </p:cNvPr>
              <p:cNvSpPr>
                <a:spLocks/>
              </p:cNvSpPr>
              <p:nvPr/>
            </p:nvSpPr>
            <p:spPr bwMode="auto">
              <a:xfrm>
                <a:off x="26669" y="33974"/>
                <a:ext cx="304801" cy="304801"/>
              </a:xfrm>
              <a:custGeom>
                <a:avLst/>
                <a:gdLst>
                  <a:gd name="T0" fmla="*/ 30346820 w 21600"/>
                  <a:gd name="T1" fmla="*/ 30346820 h 21600"/>
                  <a:gd name="T2" fmla="*/ 30346820 w 21600"/>
                  <a:gd name="T3" fmla="*/ 30346820 h 21600"/>
                  <a:gd name="T4" fmla="*/ 30346820 w 21600"/>
                  <a:gd name="T5" fmla="*/ 30346820 h 21600"/>
                  <a:gd name="T6" fmla="*/ 3034682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1" name="AutoShape 33">
                <a:extLst>
                  <a:ext uri="{FF2B5EF4-FFF2-40B4-BE49-F238E27FC236}">
                    <a16:creationId xmlns:a16="http://schemas.microsoft.com/office/drawing/2014/main" id="{CDE967EC-46D9-C63E-072D-F4D614BFEABC}"/>
                  </a:ext>
                </a:extLst>
              </p:cNvPr>
              <p:cNvSpPr>
                <a:spLocks/>
              </p:cNvSpPr>
              <p:nvPr/>
            </p:nvSpPr>
            <p:spPr bwMode="auto">
              <a:xfrm>
                <a:off x="0" y="0"/>
                <a:ext cx="358140" cy="372750"/>
              </a:xfrm>
              <a:custGeom>
                <a:avLst/>
                <a:gdLst>
                  <a:gd name="T0" fmla="*/ 49228996 w 21600"/>
                  <a:gd name="T1" fmla="*/ 55502872 h 21600"/>
                  <a:gd name="T2" fmla="*/ 49228996 w 21600"/>
                  <a:gd name="T3" fmla="*/ 55502872 h 21600"/>
                  <a:gd name="T4" fmla="*/ 49228996 w 21600"/>
                  <a:gd name="T5" fmla="*/ 55502872 h 21600"/>
                  <a:gd name="T6" fmla="*/ 49228996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12</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31" name="Group 34">
              <a:extLst>
                <a:ext uri="{FF2B5EF4-FFF2-40B4-BE49-F238E27FC236}">
                  <a16:creationId xmlns:a16="http://schemas.microsoft.com/office/drawing/2014/main" id="{2876B65B-1B7B-CFBC-EA42-214E68748FC8}"/>
                </a:ext>
              </a:extLst>
            </p:cNvPr>
            <p:cNvGrpSpPr>
              <a:grpSpLocks/>
            </p:cNvGrpSpPr>
            <p:nvPr/>
          </p:nvGrpSpPr>
          <p:grpSpPr bwMode="auto">
            <a:xfrm>
              <a:off x="26669" y="33974"/>
              <a:ext cx="305436" cy="305436"/>
              <a:chOff x="-1" y="0"/>
              <a:chExt cx="305437" cy="305435"/>
            </a:xfrm>
          </p:grpSpPr>
          <p:sp>
            <p:nvSpPr>
              <p:cNvPr id="32" name="Line 35">
                <a:extLst>
                  <a:ext uri="{FF2B5EF4-FFF2-40B4-BE49-F238E27FC236}">
                    <a16:creationId xmlns:a16="http://schemas.microsoft.com/office/drawing/2014/main" id="{9E3B158B-6962-5EC6-BE30-362B0CEB5877}"/>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3" name="Line 36">
                <a:extLst>
                  <a:ext uri="{FF2B5EF4-FFF2-40B4-BE49-F238E27FC236}">
                    <a16:creationId xmlns:a16="http://schemas.microsoft.com/office/drawing/2014/main" id="{3FE080B4-DD86-3E4E-7A12-20AE8DC6985E}"/>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4" name="Line 37">
                <a:extLst>
                  <a:ext uri="{FF2B5EF4-FFF2-40B4-BE49-F238E27FC236}">
                    <a16:creationId xmlns:a16="http://schemas.microsoft.com/office/drawing/2014/main" id="{C30D010B-F11E-207D-6E1A-1B4A434FC98E}"/>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5" name="Line 38">
                <a:extLst>
                  <a:ext uri="{FF2B5EF4-FFF2-40B4-BE49-F238E27FC236}">
                    <a16:creationId xmlns:a16="http://schemas.microsoft.com/office/drawing/2014/main" id="{7BDD25DF-573F-530A-5D05-57AC58C412A1}"/>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6" name="Line 39">
                <a:extLst>
                  <a:ext uri="{FF2B5EF4-FFF2-40B4-BE49-F238E27FC236}">
                    <a16:creationId xmlns:a16="http://schemas.microsoft.com/office/drawing/2014/main" id="{CA801979-6CEA-7116-4D59-B04436F9DCA6}"/>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7" name="Line 40">
                <a:extLst>
                  <a:ext uri="{FF2B5EF4-FFF2-40B4-BE49-F238E27FC236}">
                    <a16:creationId xmlns:a16="http://schemas.microsoft.com/office/drawing/2014/main" id="{383FEEDC-DC7D-A07C-6678-AE5161B33727}"/>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8" name="Line 41">
                <a:extLst>
                  <a:ext uri="{FF2B5EF4-FFF2-40B4-BE49-F238E27FC236}">
                    <a16:creationId xmlns:a16="http://schemas.microsoft.com/office/drawing/2014/main" id="{8A1C1F7C-9563-8001-3A68-49FA64415C07}"/>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9" name="Line 42">
                <a:extLst>
                  <a:ext uri="{FF2B5EF4-FFF2-40B4-BE49-F238E27FC236}">
                    <a16:creationId xmlns:a16="http://schemas.microsoft.com/office/drawing/2014/main" id="{C91C7E01-2C27-4634-D53E-F75B393B8D41}"/>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42" name="Group 43">
            <a:extLst>
              <a:ext uri="{FF2B5EF4-FFF2-40B4-BE49-F238E27FC236}">
                <a16:creationId xmlns:a16="http://schemas.microsoft.com/office/drawing/2014/main" id="{0704D201-9C32-1EE4-D98A-AD2BE3DD949C}"/>
              </a:ext>
            </a:extLst>
          </p:cNvPr>
          <p:cNvGrpSpPr>
            <a:grpSpLocks/>
          </p:cNvGrpSpPr>
          <p:nvPr/>
        </p:nvGrpSpPr>
        <p:grpSpPr bwMode="auto">
          <a:xfrm>
            <a:off x="4529968" y="4560094"/>
            <a:ext cx="291119" cy="304059"/>
            <a:chOff x="-1" y="0"/>
            <a:chExt cx="358142" cy="372750"/>
          </a:xfrm>
        </p:grpSpPr>
        <p:grpSp>
          <p:nvGrpSpPr>
            <p:cNvPr id="43" name="Group 44">
              <a:extLst>
                <a:ext uri="{FF2B5EF4-FFF2-40B4-BE49-F238E27FC236}">
                  <a16:creationId xmlns:a16="http://schemas.microsoft.com/office/drawing/2014/main" id="{4733DD50-3605-0860-C033-97713F84C382}"/>
                </a:ext>
              </a:extLst>
            </p:cNvPr>
            <p:cNvGrpSpPr>
              <a:grpSpLocks/>
            </p:cNvGrpSpPr>
            <p:nvPr/>
          </p:nvGrpSpPr>
          <p:grpSpPr bwMode="auto">
            <a:xfrm>
              <a:off x="-1" y="0"/>
              <a:ext cx="358142" cy="372750"/>
              <a:chOff x="-1" y="0"/>
              <a:chExt cx="358142" cy="372750"/>
            </a:xfrm>
          </p:grpSpPr>
          <p:sp>
            <p:nvSpPr>
              <p:cNvPr id="53" name="AutoShape 45">
                <a:extLst>
                  <a:ext uri="{FF2B5EF4-FFF2-40B4-BE49-F238E27FC236}">
                    <a16:creationId xmlns:a16="http://schemas.microsoft.com/office/drawing/2014/main" id="{C05D4FE7-0BEB-0C41-9F05-06B350F8113E}"/>
                  </a:ext>
                </a:extLst>
              </p:cNvPr>
              <p:cNvSpPr>
                <a:spLocks/>
              </p:cNvSpPr>
              <p:nvPr/>
            </p:nvSpPr>
            <p:spPr bwMode="auto">
              <a:xfrm>
                <a:off x="26669" y="33974"/>
                <a:ext cx="304801" cy="304801"/>
              </a:xfrm>
              <a:custGeom>
                <a:avLst/>
                <a:gdLst>
                  <a:gd name="T0" fmla="*/ 30346820 w 21600"/>
                  <a:gd name="T1" fmla="*/ 30346820 h 21600"/>
                  <a:gd name="T2" fmla="*/ 30346820 w 21600"/>
                  <a:gd name="T3" fmla="*/ 30346820 h 21600"/>
                  <a:gd name="T4" fmla="*/ 30346820 w 21600"/>
                  <a:gd name="T5" fmla="*/ 30346820 h 21600"/>
                  <a:gd name="T6" fmla="*/ 3034682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4" name="AutoShape 46">
                <a:extLst>
                  <a:ext uri="{FF2B5EF4-FFF2-40B4-BE49-F238E27FC236}">
                    <a16:creationId xmlns:a16="http://schemas.microsoft.com/office/drawing/2014/main" id="{5BF04131-70C6-8814-8173-224A1C1A1C55}"/>
                  </a:ext>
                </a:extLst>
              </p:cNvPr>
              <p:cNvSpPr>
                <a:spLocks/>
              </p:cNvSpPr>
              <p:nvPr/>
            </p:nvSpPr>
            <p:spPr bwMode="auto">
              <a:xfrm>
                <a:off x="0" y="0"/>
                <a:ext cx="358140" cy="372750"/>
              </a:xfrm>
              <a:custGeom>
                <a:avLst/>
                <a:gdLst>
                  <a:gd name="T0" fmla="*/ 49228996 w 21600"/>
                  <a:gd name="T1" fmla="*/ 55502872 h 21600"/>
                  <a:gd name="T2" fmla="*/ 49228996 w 21600"/>
                  <a:gd name="T3" fmla="*/ 55502872 h 21600"/>
                  <a:gd name="T4" fmla="*/ 49228996 w 21600"/>
                  <a:gd name="T5" fmla="*/ 55502872 h 21600"/>
                  <a:gd name="T6" fmla="*/ 49228996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21</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44" name="Group 47">
              <a:extLst>
                <a:ext uri="{FF2B5EF4-FFF2-40B4-BE49-F238E27FC236}">
                  <a16:creationId xmlns:a16="http://schemas.microsoft.com/office/drawing/2014/main" id="{72F5A9E2-F160-15E1-172A-BE94FB63FC8B}"/>
                </a:ext>
              </a:extLst>
            </p:cNvPr>
            <p:cNvGrpSpPr>
              <a:grpSpLocks/>
            </p:cNvGrpSpPr>
            <p:nvPr/>
          </p:nvGrpSpPr>
          <p:grpSpPr bwMode="auto">
            <a:xfrm>
              <a:off x="26669" y="33974"/>
              <a:ext cx="305436" cy="305436"/>
              <a:chOff x="-1" y="0"/>
              <a:chExt cx="305437" cy="305435"/>
            </a:xfrm>
          </p:grpSpPr>
          <p:sp>
            <p:nvSpPr>
              <p:cNvPr id="45" name="Line 48">
                <a:extLst>
                  <a:ext uri="{FF2B5EF4-FFF2-40B4-BE49-F238E27FC236}">
                    <a16:creationId xmlns:a16="http://schemas.microsoft.com/office/drawing/2014/main" id="{884C6043-1383-1FC2-21C7-6B902007D9BD}"/>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6" name="Line 49">
                <a:extLst>
                  <a:ext uri="{FF2B5EF4-FFF2-40B4-BE49-F238E27FC236}">
                    <a16:creationId xmlns:a16="http://schemas.microsoft.com/office/drawing/2014/main" id="{FA2E3C87-9E48-9878-F81C-EA727B5C33DA}"/>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7" name="Line 50">
                <a:extLst>
                  <a:ext uri="{FF2B5EF4-FFF2-40B4-BE49-F238E27FC236}">
                    <a16:creationId xmlns:a16="http://schemas.microsoft.com/office/drawing/2014/main" id="{C604769E-8F0B-A00F-FBF3-AF39B1D3F057}"/>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8" name="Line 51">
                <a:extLst>
                  <a:ext uri="{FF2B5EF4-FFF2-40B4-BE49-F238E27FC236}">
                    <a16:creationId xmlns:a16="http://schemas.microsoft.com/office/drawing/2014/main" id="{292EF208-6DEA-F17D-391E-FD2DF4C601A7}"/>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9" name="Line 52">
                <a:extLst>
                  <a:ext uri="{FF2B5EF4-FFF2-40B4-BE49-F238E27FC236}">
                    <a16:creationId xmlns:a16="http://schemas.microsoft.com/office/drawing/2014/main" id="{757FC5F2-D20E-83A1-47E8-EC79559FCB18}"/>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0" name="Line 53">
                <a:extLst>
                  <a:ext uri="{FF2B5EF4-FFF2-40B4-BE49-F238E27FC236}">
                    <a16:creationId xmlns:a16="http://schemas.microsoft.com/office/drawing/2014/main" id="{2C240AE6-16E2-1250-48FE-F06AD7915722}"/>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1" name="Line 54">
                <a:extLst>
                  <a:ext uri="{FF2B5EF4-FFF2-40B4-BE49-F238E27FC236}">
                    <a16:creationId xmlns:a16="http://schemas.microsoft.com/office/drawing/2014/main" id="{DDCF546B-2EB1-39D3-B8F9-12C18ED53783}"/>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2" name="Line 55">
                <a:extLst>
                  <a:ext uri="{FF2B5EF4-FFF2-40B4-BE49-F238E27FC236}">
                    <a16:creationId xmlns:a16="http://schemas.microsoft.com/office/drawing/2014/main" id="{593DA4E9-CADC-6F4A-2B9D-2C89CC53F70A}"/>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55" name="Group 56">
            <a:extLst>
              <a:ext uri="{FF2B5EF4-FFF2-40B4-BE49-F238E27FC236}">
                <a16:creationId xmlns:a16="http://schemas.microsoft.com/office/drawing/2014/main" id="{D1F21B08-48F5-772D-2298-F283BA254145}"/>
              </a:ext>
            </a:extLst>
          </p:cNvPr>
          <p:cNvGrpSpPr>
            <a:grpSpLocks/>
          </p:cNvGrpSpPr>
          <p:nvPr/>
        </p:nvGrpSpPr>
        <p:grpSpPr bwMode="auto">
          <a:xfrm>
            <a:off x="4862492" y="4560094"/>
            <a:ext cx="248422" cy="304059"/>
            <a:chOff x="0" y="0"/>
            <a:chExt cx="305435" cy="372750"/>
          </a:xfrm>
        </p:grpSpPr>
        <p:grpSp>
          <p:nvGrpSpPr>
            <p:cNvPr id="56" name="Group 57">
              <a:extLst>
                <a:ext uri="{FF2B5EF4-FFF2-40B4-BE49-F238E27FC236}">
                  <a16:creationId xmlns:a16="http://schemas.microsoft.com/office/drawing/2014/main" id="{FF4FA52B-1AD6-6E8F-489D-A9561E1A2B15}"/>
                </a:ext>
              </a:extLst>
            </p:cNvPr>
            <p:cNvGrpSpPr>
              <a:grpSpLocks/>
            </p:cNvGrpSpPr>
            <p:nvPr/>
          </p:nvGrpSpPr>
          <p:grpSpPr bwMode="auto">
            <a:xfrm>
              <a:off x="0" y="0"/>
              <a:ext cx="304800" cy="372750"/>
              <a:chOff x="0" y="0"/>
              <a:chExt cx="304800" cy="372750"/>
            </a:xfrm>
          </p:grpSpPr>
          <p:sp>
            <p:nvSpPr>
              <p:cNvPr id="28676" name="AutoShape 58">
                <a:extLst>
                  <a:ext uri="{FF2B5EF4-FFF2-40B4-BE49-F238E27FC236}">
                    <a16:creationId xmlns:a16="http://schemas.microsoft.com/office/drawing/2014/main" id="{DF8FF1DA-93C9-4507-4D07-B4426FB884FC}"/>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7" name="AutoShape 59">
                <a:extLst>
                  <a:ext uri="{FF2B5EF4-FFF2-40B4-BE49-F238E27FC236}">
                    <a16:creationId xmlns:a16="http://schemas.microsoft.com/office/drawing/2014/main" id="{FEE03911-C388-0916-49CB-1199D3019544}"/>
                  </a:ext>
                </a:extLst>
              </p:cNvPr>
              <p:cNvSpPr>
                <a:spLocks/>
              </p:cNvSpPr>
              <p:nvPr/>
            </p:nvSpPr>
            <p:spPr bwMode="auto">
              <a:xfrm>
                <a:off x="68579"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57" name="Group 60">
              <a:extLst>
                <a:ext uri="{FF2B5EF4-FFF2-40B4-BE49-F238E27FC236}">
                  <a16:creationId xmlns:a16="http://schemas.microsoft.com/office/drawing/2014/main" id="{BCF8329A-0E0B-C6AD-B137-FEEC20019C70}"/>
                </a:ext>
              </a:extLst>
            </p:cNvPr>
            <p:cNvGrpSpPr>
              <a:grpSpLocks/>
            </p:cNvGrpSpPr>
            <p:nvPr/>
          </p:nvGrpSpPr>
          <p:grpSpPr bwMode="auto">
            <a:xfrm>
              <a:off x="-1" y="33974"/>
              <a:ext cx="305437" cy="305436"/>
              <a:chOff x="-1" y="0"/>
              <a:chExt cx="305437" cy="305435"/>
            </a:xfrm>
          </p:grpSpPr>
          <p:sp>
            <p:nvSpPr>
              <p:cNvPr id="58" name="Line 61">
                <a:extLst>
                  <a:ext uri="{FF2B5EF4-FFF2-40B4-BE49-F238E27FC236}">
                    <a16:creationId xmlns:a16="http://schemas.microsoft.com/office/drawing/2014/main" id="{6DCFC9FF-BB6D-CA2C-D14F-F22AC4C3ED77}"/>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9" name="Line 62">
                <a:extLst>
                  <a:ext uri="{FF2B5EF4-FFF2-40B4-BE49-F238E27FC236}">
                    <a16:creationId xmlns:a16="http://schemas.microsoft.com/office/drawing/2014/main" id="{DD75A98D-84F2-A647-1F3E-0CF0D302A037}"/>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0" name="Line 63">
                <a:extLst>
                  <a:ext uri="{FF2B5EF4-FFF2-40B4-BE49-F238E27FC236}">
                    <a16:creationId xmlns:a16="http://schemas.microsoft.com/office/drawing/2014/main" id="{26FD2374-FE0D-AE19-D653-5D1E81B5E48D}"/>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1" name="Line 64">
                <a:extLst>
                  <a:ext uri="{FF2B5EF4-FFF2-40B4-BE49-F238E27FC236}">
                    <a16:creationId xmlns:a16="http://schemas.microsoft.com/office/drawing/2014/main" id="{F8DC3580-E0D2-D665-8BC9-60E398F3BA46}"/>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2" name="Line 65">
                <a:extLst>
                  <a:ext uri="{FF2B5EF4-FFF2-40B4-BE49-F238E27FC236}">
                    <a16:creationId xmlns:a16="http://schemas.microsoft.com/office/drawing/2014/main" id="{D787B9F6-C825-D996-5731-7CC6BB5A6F69}"/>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3" name="Line 66">
                <a:extLst>
                  <a:ext uri="{FF2B5EF4-FFF2-40B4-BE49-F238E27FC236}">
                    <a16:creationId xmlns:a16="http://schemas.microsoft.com/office/drawing/2014/main" id="{89083FCE-DE84-481B-9AF0-BDCDE7B5D58B}"/>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2" name="Line 67">
                <a:extLst>
                  <a:ext uri="{FF2B5EF4-FFF2-40B4-BE49-F238E27FC236}">
                    <a16:creationId xmlns:a16="http://schemas.microsoft.com/office/drawing/2014/main" id="{D3FC71DA-43E2-6BE7-0374-0401F34DB451}"/>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3" name="Line 68">
                <a:extLst>
                  <a:ext uri="{FF2B5EF4-FFF2-40B4-BE49-F238E27FC236}">
                    <a16:creationId xmlns:a16="http://schemas.microsoft.com/office/drawing/2014/main" id="{DC3703A7-3209-0481-1D31-6C92C0CED596}"/>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sp>
        <p:nvSpPr>
          <p:cNvPr id="28678" name="AutoShape 69">
            <a:extLst>
              <a:ext uri="{FF2B5EF4-FFF2-40B4-BE49-F238E27FC236}">
                <a16:creationId xmlns:a16="http://schemas.microsoft.com/office/drawing/2014/main" id="{24C81786-3239-0F3C-4FF3-49A5E77E6821}"/>
              </a:ext>
            </a:extLst>
          </p:cNvPr>
          <p:cNvSpPr>
            <a:spLocks/>
          </p:cNvSpPr>
          <p:nvPr/>
        </p:nvSpPr>
        <p:spPr bwMode="auto">
          <a:xfrm>
            <a:off x="2562112" y="4836957"/>
            <a:ext cx="995692" cy="1304241"/>
          </a:xfrm>
          <a:custGeom>
            <a:avLst/>
            <a:gdLst>
              <a:gd name="T0" fmla="*/ 1139823709 w 21600"/>
              <a:gd name="T1" fmla="*/ 2147483647 h 21600"/>
              <a:gd name="T2" fmla="*/ 1139823709 w 21600"/>
              <a:gd name="T3" fmla="*/ 2147483647 h 21600"/>
              <a:gd name="T4" fmla="*/ 1139823709 w 21600"/>
              <a:gd name="T5" fmla="*/ 2147483647 h 21600"/>
              <a:gd name="T6" fmla="*/ 1139823709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200"/>
                  <a:pt x="7199" y="14399"/>
                  <a:pt x="0"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79" name="AutoShape 70">
            <a:extLst>
              <a:ext uri="{FF2B5EF4-FFF2-40B4-BE49-F238E27FC236}">
                <a16:creationId xmlns:a16="http://schemas.microsoft.com/office/drawing/2014/main" id="{AD0491FD-ED70-0569-F1C0-A2966882D127}"/>
              </a:ext>
            </a:extLst>
          </p:cNvPr>
          <p:cNvSpPr>
            <a:spLocks/>
          </p:cNvSpPr>
          <p:nvPr/>
        </p:nvSpPr>
        <p:spPr bwMode="auto">
          <a:xfrm>
            <a:off x="3286875" y="4864153"/>
            <a:ext cx="612333" cy="1269928"/>
          </a:xfrm>
          <a:custGeom>
            <a:avLst/>
            <a:gdLst>
              <a:gd name="T0" fmla="*/ 229735881 w 21600"/>
              <a:gd name="T1" fmla="*/ 2147483647 h 21600"/>
              <a:gd name="T2" fmla="*/ 229735881 w 21600"/>
              <a:gd name="T3" fmla="*/ 2147483647 h 21600"/>
              <a:gd name="T4" fmla="*/ 229735881 w 21600"/>
              <a:gd name="T5" fmla="*/ 2147483647 h 21600"/>
              <a:gd name="T6" fmla="*/ 229735881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200"/>
                  <a:pt x="7199" y="14399"/>
                  <a:pt x="0"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0" name="AutoShape 71">
            <a:extLst>
              <a:ext uri="{FF2B5EF4-FFF2-40B4-BE49-F238E27FC236}">
                <a16:creationId xmlns:a16="http://schemas.microsoft.com/office/drawing/2014/main" id="{CEE74110-D003-5F3A-64E7-86392DFF043A}"/>
              </a:ext>
            </a:extLst>
          </p:cNvPr>
          <p:cNvSpPr>
            <a:spLocks/>
          </p:cNvSpPr>
          <p:nvPr/>
        </p:nvSpPr>
        <p:spPr bwMode="auto">
          <a:xfrm>
            <a:off x="4154747" y="4864153"/>
            <a:ext cx="49167" cy="1289984"/>
          </a:xfrm>
          <a:custGeom>
            <a:avLst/>
            <a:gdLst>
              <a:gd name="T0" fmla="*/ 235268 w 21600"/>
              <a:gd name="T1" fmla="*/ 2147483647 h 21600"/>
              <a:gd name="T2" fmla="*/ 235268 w 21600"/>
              <a:gd name="T3" fmla="*/ 2147483647 h 21600"/>
              <a:gd name="T4" fmla="*/ 235268 w 21600"/>
              <a:gd name="T5" fmla="*/ 2147483647 h 21600"/>
              <a:gd name="T6" fmla="*/ 235268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199"/>
                  <a:pt x="7199" y="14400"/>
                  <a:pt x="0" y="21600"/>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1" name="AutoShape 72">
            <a:extLst>
              <a:ext uri="{FF2B5EF4-FFF2-40B4-BE49-F238E27FC236}">
                <a16:creationId xmlns:a16="http://schemas.microsoft.com/office/drawing/2014/main" id="{7F011C8F-901C-3CE3-206E-C4DFB5F11B6D}"/>
              </a:ext>
            </a:extLst>
          </p:cNvPr>
          <p:cNvSpPr>
            <a:spLocks/>
          </p:cNvSpPr>
          <p:nvPr/>
        </p:nvSpPr>
        <p:spPr bwMode="auto">
          <a:xfrm>
            <a:off x="4552164" y="4855743"/>
            <a:ext cx="528414" cy="1292686"/>
          </a:xfrm>
          <a:custGeom>
            <a:avLst/>
            <a:gdLst>
              <a:gd name="T0" fmla="*/ 180693044 w 21600"/>
              <a:gd name="T1" fmla="*/ 2147483647 h 21600"/>
              <a:gd name="T2" fmla="*/ 180693044 w 21600"/>
              <a:gd name="T3" fmla="*/ 2147483647 h 21600"/>
              <a:gd name="T4" fmla="*/ 180693044 w 21600"/>
              <a:gd name="T5" fmla="*/ 2147483647 h 21600"/>
              <a:gd name="T6" fmla="*/ 180693044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7199" y="7199"/>
                  <a:pt x="14400" y="14400"/>
                  <a:pt x="21600" y="21600"/>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2" name="AutoShape 73">
            <a:extLst>
              <a:ext uri="{FF2B5EF4-FFF2-40B4-BE49-F238E27FC236}">
                <a16:creationId xmlns:a16="http://schemas.microsoft.com/office/drawing/2014/main" id="{99D7D62F-268B-7182-C17A-3B7FCC2D664F}"/>
              </a:ext>
            </a:extLst>
          </p:cNvPr>
          <p:cNvSpPr>
            <a:spLocks/>
          </p:cNvSpPr>
          <p:nvPr/>
        </p:nvSpPr>
        <p:spPr bwMode="auto">
          <a:xfrm>
            <a:off x="4869881" y="4864153"/>
            <a:ext cx="1109863" cy="1277045"/>
          </a:xfrm>
          <a:custGeom>
            <a:avLst/>
            <a:gdLst>
              <a:gd name="T0" fmla="*/ 1508753163 w 21600"/>
              <a:gd name="T1" fmla="*/ 2147483647 h 21600"/>
              <a:gd name="T2" fmla="*/ 1508753163 w 21600"/>
              <a:gd name="T3" fmla="*/ 2147483647 h 21600"/>
              <a:gd name="T4" fmla="*/ 1508753163 w 21600"/>
              <a:gd name="T5" fmla="*/ 2147483647 h 21600"/>
              <a:gd name="T6" fmla="*/ 1508753163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7200" y="7200"/>
                  <a:pt x="14399" y="14399"/>
                  <a:pt x="21599"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grpSp>
        <p:nvGrpSpPr>
          <p:cNvPr id="28683" name="Group 74">
            <a:extLst>
              <a:ext uri="{FF2B5EF4-FFF2-40B4-BE49-F238E27FC236}">
                <a16:creationId xmlns:a16="http://schemas.microsoft.com/office/drawing/2014/main" id="{F6F3A08C-8C51-95D8-6253-D305AF54EB16}"/>
              </a:ext>
            </a:extLst>
          </p:cNvPr>
          <p:cNvGrpSpPr>
            <a:grpSpLocks/>
          </p:cNvGrpSpPr>
          <p:nvPr/>
        </p:nvGrpSpPr>
        <p:grpSpPr bwMode="auto">
          <a:xfrm>
            <a:off x="5173019" y="4560094"/>
            <a:ext cx="248422" cy="304059"/>
            <a:chOff x="0" y="0"/>
            <a:chExt cx="305435" cy="372750"/>
          </a:xfrm>
        </p:grpSpPr>
        <p:grpSp>
          <p:nvGrpSpPr>
            <p:cNvPr id="28684" name="Group 75">
              <a:extLst>
                <a:ext uri="{FF2B5EF4-FFF2-40B4-BE49-F238E27FC236}">
                  <a16:creationId xmlns:a16="http://schemas.microsoft.com/office/drawing/2014/main" id="{531942E8-45AE-89E6-AC4D-115018C6913F}"/>
                </a:ext>
              </a:extLst>
            </p:cNvPr>
            <p:cNvGrpSpPr>
              <a:grpSpLocks/>
            </p:cNvGrpSpPr>
            <p:nvPr/>
          </p:nvGrpSpPr>
          <p:grpSpPr bwMode="auto">
            <a:xfrm>
              <a:off x="0" y="0"/>
              <a:ext cx="304800" cy="372750"/>
              <a:chOff x="0" y="0"/>
              <a:chExt cx="304800" cy="372750"/>
            </a:xfrm>
          </p:grpSpPr>
          <p:sp>
            <p:nvSpPr>
              <p:cNvPr id="28694" name="AutoShape 76">
                <a:extLst>
                  <a:ext uri="{FF2B5EF4-FFF2-40B4-BE49-F238E27FC236}">
                    <a16:creationId xmlns:a16="http://schemas.microsoft.com/office/drawing/2014/main" id="{9471E43E-810C-6ACC-6AE5-2B88DD2C1946}"/>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5" name="AutoShape 77">
                <a:extLst>
                  <a:ext uri="{FF2B5EF4-FFF2-40B4-BE49-F238E27FC236}">
                    <a16:creationId xmlns:a16="http://schemas.microsoft.com/office/drawing/2014/main" id="{578DE875-F84D-435E-84AE-29B3D73DA07E}"/>
                  </a:ext>
                </a:extLst>
              </p:cNvPr>
              <p:cNvSpPr>
                <a:spLocks/>
              </p:cNvSpPr>
              <p:nvPr/>
            </p:nvSpPr>
            <p:spPr bwMode="auto">
              <a:xfrm>
                <a:off x="68579"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685" name="Group 78">
              <a:extLst>
                <a:ext uri="{FF2B5EF4-FFF2-40B4-BE49-F238E27FC236}">
                  <a16:creationId xmlns:a16="http://schemas.microsoft.com/office/drawing/2014/main" id="{B2F918C7-1D27-9443-B3F3-EEBF1868B363}"/>
                </a:ext>
              </a:extLst>
            </p:cNvPr>
            <p:cNvGrpSpPr>
              <a:grpSpLocks/>
            </p:cNvGrpSpPr>
            <p:nvPr/>
          </p:nvGrpSpPr>
          <p:grpSpPr bwMode="auto">
            <a:xfrm>
              <a:off x="-1" y="33974"/>
              <a:ext cx="305437" cy="305436"/>
              <a:chOff x="-1" y="0"/>
              <a:chExt cx="305437" cy="305435"/>
            </a:xfrm>
          </p:grpSpPr>
          <p:sp>
            <p:nvSpPr>
              <p:cNvPr id="28686" name="Line 79">
                <a:extLst>
                  <a:ext uri="{FF2B5EF4-FFF2-40B4-BE49-F238E27FC236}">
                    <a16:creationId xmlns:a16="http://schemas.microsoft.com/office/drawing/2014/main" id="{5BA255AE-5AEE-0B24-3167-065AD30ED380}"/>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7" name="Line 80">
                <a:extLst>
                  <a:ext uri="{FF2B5EF4-FFF2-40B4-BE49-F238E27FC236}">
                    <a16:creationId xmlns:a16="http://schemas.microsoft.com/office/drawing/2014/main" id="{7EE0ECE6-282B-1C8D-A456-E43149E09DBA}"/>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8" name="Line 81">
                <a:extLst>
                  <a:ext uri="{FF2B5EF4-FFF2-40B4-BE49-F238E27FC236}">
                    <a16:creationId xmlns:a16="http://schemas.microsoft.com/office/drawing/2014/main" id="{144FD699-14D5-D1F7-C892-541CCED975F4}"/>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9" name="Line 82">
                <a:extLst>
                  <a:ext uri="{FF2B5EF4-FFF2-40B4-BE49-F238E27FC236}">
                    <a16:creationId xmlns:a16="http://schemas.microsoft.com/office/drawing/2014/main" id="{C58AEC4F-2EC2-37B6-19BF-7C43ECD84227}"/>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0" name="Line 83">
                <a:extLst>
                  <a:ext uri="{FF2B5EF4-FFF2-40B4-BE49-F238E27FC236}">
                    <a16:creationId xmlns:a16="http://schemas.microsoft.com/office/drawing/2014/main" id="{3E2F25B8-3FBF-42D6-8762-9E5B9B743A51}"/>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1" name="Line 84">
                <a:extLst>
                  <a:ext uri="{FF2B5EF4-FFF2-40B4-BE49-F238E27FC236}">
                    <a16:creationId xmlns:a16="http://schemas.microsoft.com/office/drawing/2014/main" id="{5F8273B9-4B9E-C9AB-5799-7319FAAED685}"/>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2" name="Line 85">
                <a:extLst>
                  <a:ext uri="{FF2B5EF4-FFF2-40B4-BE49-F238E27FC236}">
                    <a16:creationId xmlns:a16="http://schemas.microsoft.com/office/drawing/2014/main" id="{8292BE72-32EA-181E-6BD7-987B7D92ECD8}"/>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3" name="Line 86">
                <a:extLst>
                  <a:ext uri="{FF2B5EF4-FFF2-40B4-BE49-F238E27FC236}">
                    <a16:creationId xmlns:a16="http://schemas.microsoft.com/office/drawing/2014/main" id="{21663132-D576-799F-B728-F0E502C65DD0}"/>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28696" name="Group 87">
            <a:extLst>
              <a:ext uri="{FF2B5EF4-FFF2-40B4-BE49-F238E27FC236}">
                <a16:creationId xmlns:a16="http://schemas.microsoft.com/office/drawing/2014/main" id="{14E5FEF9-029E-DF32-E39B-9C79E6DA6870}"/>
              </a:ext>
            </a:extLst>
          </p:cNvPr>
          <p:cNvGrpSpPr>
            <a:grpSpLocks/>
          </p:cNvGrpSpPr>
          <p:nvPr/>
        </p:nvGrpSpPr>
        <p:grpSpPr bwMode="auto">
          <a:xfrm>
            <a:off x="2254058" y="6141198"/>
            <a:ext cx="557657" cy="684456"/>
            <a:chOff x="53046" y="0"/>
            <a:chExt cx="685801" cy="840425"/>
          </a:xfrm>
        </p:grpSpPr>
        <p:sp>
          <p:nvSpPr>
            <p:cNvPr id="28697" name="AutoShape 88">
              <a:extLst>
                <a:ext uri="{FF2B5EF4-FFF2-40B4-BE49-F238E27FC236}">
                  <a16:creationId xmlns:a16="http://schemas.microsoft.com/office/drawing/2014/main" id="{890F4DC4-3114-3C87-B197-7B60F8066BCA}"/>
                </a:ext>
              </a:extLst>
            </p:cNvPr>
            <p:cNvSpPr>
              <a:spLocks/>
            </p:cNvSpPr>
            <p:nvPr/>
          </p:nvSpPr>
          <p:spPr bwMode="auto">
            <a:xfrm>
              <a:off x="53046" y="0"/>
              <a:ext cx="6858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8" name="AutoShape 89">
              <a:extLst>
                <a:ext uri="{FF2B5EF4-FFF2-40B4-BE49-F238E27FC236}">
                  <a16:creationId xmlns:a16="http://schemas.microsoft.com/office/drawing/2014/main" id="{DE4DE771-D743-5524-DFF5-09840FF687BC}"/>
                </a:ext>
              </a:extLst>
            </p:cNvPr>
            <p:cNvSpPr>
              <a:spLocks/>
            </p:cNvSpPr>
            <p:nvPr/>
          </p:nvSpPr>
          <p:spPr bwMode="auto">
            <a:xfrm>
              <a:off x="145253" y="175575"/>
              <a:ext cx="501388" cy="664850"/>
            </a:xfrm>
            <a:custGeom>
              <a:avLst/>
              <a:gdLst>
                <a:gd name="T0" fmla="*/ 135077897 w 21600"/>
                <a:gd name="T1" fmla="*/ 314944124 h 21600"/>
                <a:gd name="T2" fmla="*/ 135077897 w 21600"/>
                <a:gd name="T3" fmla="*/ 314944124 h 21600"/>
                <a:gd name="T4" fmla="*/ 135077897 w 21600"/>
                <a:gd name="T5" fmla="*/ 314944124 h 21600"/>
                <a:gd name="T6" fmla="*/ 135077897 w 21600"/>
                <a:gd name="T7" fmla="*/ 31494412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x&lt;3</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699" name="Group 90">
            <a:extLst>
              <a:ext uri="{FF2B5EF4-FFF2-40B4-BE49-F238E27FC236}">
                <a16:creationId xmlns:a16="http://schemas.microsoft.com/office/drawing/2014/main" id="{AD652268-1B35-3E01-FDCB-B71BF7034870}"/>
              </a:ext>
            </a:extLst>
          </p:cNvPr>
          <p:cNvGrpSpPr>
            <a:grpSpLocks/>
          </p:cNvGrpSpPr>
          <p:nvPr/>
        </p:nvGrpSpPr>
        <p:grpSpPr bwMode="auto">
          <a:xfrm>
            <a:off x="2892451" y="6154137"/>
            <a:ext cx="728446" cy="703863"/>
            <a:chOff x="69255" y="0"/>
            <a:chExt cx="895351" cy="863605"/>
          </a:xfrm>
        </p:grpSpPr>
        <p:sp>
          <p:nvSpPr>
            <p:cNvPr id="28700" name="AutoShape 91">
              <a:extLst>
                <a:ext uri="{FF2B5EF4-FFF2-40B4-BE49-F238E27FC236}">
                  <a16:creationId xmlns:a16="http://schemas.microsoft.com/office/drawing/2014/main" id="{4CA4E5F3-A61C-D65B-4800-BD41910EAD69}"/>
                </a:ext>
              </a:extLst>
            </p:cNvPr>
            <p:cNvSpPr>
              <a:spLocks/>
            </p:cNvSpPr>
            <p:nvPr/>
          </p:nvSpPr>
          <p:spPr bwMode="auto">
            <a:xfrm>
              <a:off x="69255" y="0"/>
              <a:ext cx="89535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1" name="AutoShape 92">
              <a:extLst>
                <a:ext uri="{FF2B5EF4-FFF2-40B4-BE49-F238E27FC236}">
                  <a16:creationId xmlns:a16="http://schemas.microsoft.com/office/drawing/2014/main" id="{DEB3D15F-AA4B-1317-8289-DDF18BB3B955}"/>
                </a:ext>
              </a:extLst>
            </p:cNvPr>
            <p:cNvSpPr>
              <a:spLocks/>
            </p:cNvSpPr>
            <p:nvPr/>
          </p:nvSpPr>
          <p:spPr bwMode="auto">
            <a:xfrm>
              <a:off x="133035" y="177795"/>
              <a:ext cx="767791" cy="685810"/>
            </a:xfrm>
            <a:custGeom>
              <a:avLst/>
              <a:gdLst>
                <a:gd name="T0" fmla="*/ 485056265 w 21600"/>
                <a:gd name="T1" fmla="*/ 345679768 h 21600"/>
                <a:gd name="T2" fmla="*/ 485056265 w 21600"/>
                <a:gd name="T3" fmla="*/ 345679768 h 21600"/>
                <a:gd name="T4" fmla="*/ 485056265 w 21600"/>
                <a:gd name="T5" fmla="*/ 345679768 h 21600"/>
                <a:gd name="T6" fmla="*/ 485056265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3</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x&lt;7</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2" name="Group 93">
            <a:extLst>
              <a:ext uri="{FF2B5EF4-FFF2-40B4-BE49-F238E27FC236}">
                <a16:creationId xmlns:a16="http://schemas.microsoft.com/office/drawing/2014/main" id="{572D4E7E-5B5B-6327-B850-2C5B992095D7}"/>
              </a:ext>
            </a:extLst>
          </p:cNvPr>
          <p:cNvGrpSpPr>
            <a:grpSpLocks/>
          </p:cNvGrpSpPr>
          <p:nvPr/>
        </p:nvGrpSpPr>
        <p:grpSpPr bwMode="auto">
          <a:xfrm>
            <a:off x="3720008" y="6141198"/>
            <a:ext cx="839719" cy="703863"/>
            <a:chOff x="79570" y="0"/>
            <a:chExt cx="1028701" cy="863605"/>
          </a:xfrm>
        </p:grpSpPr>
        <p:sp>
          <p:nvSpPr>
            <p:cNvPr id="28703" name="AutoShape 94">
              <a:extLst>
                <a:ext uri="{FF2B5EF4-FFF2-40B4-BE49-F238E27FC236}">
                  <a16:creationId xmlns:a16="http://schemas.microsoft.com/office/drawing/2014/main" id="{DFF44E17-CD26-9430-CBB0-AEA9FD6087D3}"/>
                </a:ext>
              </a:extLst>
            </p:cNvPr>
            <p:cNvSpPr>
              <a:spLocks/>
            </p:cNvSpPr>
            <p:nvPr/>
          </p:nvSpPr>
          <p:spPr bwMode="auto">
            <a:xfrm>
              <a:off x="79570" y="0"/>
              <a:ext cx="10287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4" name="AutoShape 95">
              <a:extLst>
                <a:ext uri="{FF2B5EF4-FFF2-40B4-BE49-F238E27FC236}">
                  <a16:creationId xmlns:a16="http://schemas.microsoft.com/office/drawing/2014/main" id="{FF42EEB0-0855-CCD4-9003-4B86D2E7A430}"/>
                </a:ext>
              </a:extLst>
            </p:cNvPr>
            <p:cNvSpPr>
              <a:spLocks/>
            </p:cNvSpPr>
            <p:nvPr/>
          </p:nvSpPr>
          <p:spPr bwMode="auto">
            <a:xfrm>
              <a:off x="146525" y="177795"/>
              <a:ext cx="894791" cy="685810"/>
            </a:xfrm>
            <a:custGeom>
              <a:avLst/>
              <a:gdLst>
                <a:gd name="T0" fmla="*/ 767764108 w 21600"/>
                <a:gd name="T1" fmla="*/ 345679768 h 21600"/>
                <a:gd name="T2" fmla="*/ 767764108 w 21600"/>
                <a:gd name="T3" fmla="*/ 345679768 h 21600"/>
                <a:gd name="T4" fmla="*/ 767764108 w 21600"/>
                <a:gd name="T5" fmla="*/ 345679768 h 21600"/>
                <a:gd name="T6" fmla="*/ 767764108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7</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x&lt;12</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5" name="Group 96">
            <a:extLst>
              <a:ext uri="{FF2B5EF4-FFF2-40B4-BE49-F238E27FC236}">
                <a16:creationId xmlns:a16="http://schemas.microsoft.com/office/drawing/2014/main" id="{51E79F76-9AA4-A8AA-BE71-BC4615C341C7}"/>
              </a:ext>
            </a:extLst>
          </p:cNvPr>
          <p:cNvGrpSpPr>
            <a:grpSpLocks/>
          </p:cNvGrpSpPr>
          <p:nvPr/>
        </p:nvGrpSpPr>
        <p:grpSpPr bwMode="auto">
          <a:xfrm>
            <a:off x="4647710" y="6141198"/>
            <a:ext cx="932878" cy="703863"/>
            <a:chOff x="88411" y="0"/>
            <a:chExt cx="1143001" cy="863605"/>
          </a:xfrm>
        </p:grpSpPr>
        <p:sp>
          <p:nvSpPr>
            <p:cNvPr id="28706" name="AutoShape 97">
              <a:extLst>
                <a:ext uri="{FF2B5EF4-FFF2-40B4-BE49-F238E27FC236}">
                  <a16:creationId xmlns:a16="http://schemas.microsoft.com/office/drawing/2014/main" id="{2364ABC7-6861-4937-83FF-B673E28F58C4}"/>
                </a:ext>
              </a:extLst>
            </p:cNvPr>
            <p:cNvSpPr>
              <a:spLocks/>
            </p:cNvSpPr>
            <p:nvPr/>
          </p:nvSpPr>
          <p:spPr bwMode="auto">
            <a:xfrm>
              <a:off x="88411" y="0"/>
              <a:ext cx="11430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7" name="AutoShape 98">
              <a:extLst>
                <a:ext uri="{FF2B5EF4-FFF2-40B4-BE49-F238E27FC236}">
                  <a16:creationId xmlns:a16="http://schemas.microsoft.com/office/drawing/2014/main" id="{8B9FB67A-73A0-F760-DB87-F2C3BF3D99C7}"/>
                </a:ext>
              </a:extLst>
            </p:cNvPr>
            <p:cNvSpPr>
              <a:spLocks/>
            </p:cNvSpPr>
            <p:nvPr/>
          </p:nvSpPr>
          <p:spPr bwMode="auto">
            <a:xfrm>
              <a:off x="149016" y="177795"/>
              <a:ext cx="1021791" cy="685810"/>
            </a:xfrm>
            <a:custGeom>
              <a:avLst/>
              <a:gdLst>
                <a:gd name="T0" fmla="*/ 1143270880 w 21600"/>
                <a:gd name="T1" fmla="*/ 345679768 h 21600"/>
                <a:gd name="T2" fmla="*/ 1143270880 w 21600"/>
                <a:gd name="T3" fmla="*/ 345679768 h 21600"/>
                <a:gd name="T4" fmla="*/ 1143270880 w 21600"/>
                <a:gd name="T5" fmla="*/ 345679768 h 21600"/>
                <a:gd name="T6" fmla="*/ 1143270880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12</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x&lt;21</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8" name="Group 99">
            <a:extLst>
              <a:ext uri="{FF2B5EF4-FFF2-40B4-BE49-F238E27FC236}">
                <a16:creationId xmlns:a16="http://schemas.microsoft.com/office/drawing/2014/main" id="{39BAB1F4-15AE-994E-D012-181FE9341A4E}"/>
              </a:ext>
            </a:extLst>
          </p:cNvPr>
          <p:cNvGrpSpPr>
            <a:grpSpLocks/>
          </p:cNvGrpSpPr>
          <p:nvPr/>
        </p:nvGrpSpPr>
        <p:grpSpPr bwMode="auto">
          <a:xfrm>
            <a:off x="5669864" y="6141198"/>
            <a:ext cx="619762" cy="703863"/>
            <a:chOff x="58940" y="0"/>
            <a:chExt cx="762001" cy="863605"/>
          </a:xfrm>
        </p:grpSpPr>
        <p:sp>
          <p:nvSpPr>
            <p:cNvPr id="28709" name="AutoShape 100">
              <a:extLst>
                <a:ext uri="{FF2B5EF4-FFF2-40B4-BE49-F238E27FC236}">
                  <a16:creationId xmlns:a16="http://schemas.microsoft.com/office/drawing/2014/main" id="{928DDA30-CEDB-F00E-4C78-FCCA47E2BE97}"/>
                </a:ext>
              </a:extLst>
            </p:cNvPr>
            <p:cNvSpPr>
              <a:spLocks/>
            </p:cNvSpPr>
            <p:nvPr/>
          </p:nvSpPr>
          <p:spPr bwMode="auto">
            <a:xfrm>
              <a:off x="58940" y="0"/>
              <a:ext cx="7620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0" name="AutoShape 101">
              <a:extLst>
                <a:ext uri="{FF2B5EF4-FFF2-40B4-BE49-F238E27FC236}">
                  <a16:creationId xmlns:a16="http://schemas.microsoft.com/office/drawing/2014/main" id="{2E9427F2-685B-7031-3918-C426C4B70E6D}"/>
                </a:ext>
              </a:extLst>
            </p:cNvPr>
            <p:cNvSpPr>
              <a:spLocks/>
            </p:cNvSpPr>
            <p:nvPr/>
          </p:nvSpPr>
          <p:spPr bwMode="auto">
            <a:xfrm>
              <a:off x="127669" y="177795"/>
              <a:ext cx="624543" cy="685810"/>
            </a:xfrm>
            <a:custGeom>
              <a:avLst/>
              <a:gdLst>
                <a:gd name="T0" fmla="*/ 261065942 w 21600"/>
                <a:gd name="T1" fmla="*/ 345679768 h 21600"/>
                <a:gd name="T2" fmla="*/ 261065942 w 21600"/>
                <a:gd name="T3" fmla="*/ 345679768 h 21600"/>
                <a:gd name="T4" fmla="*/ 261065942 w 21600"/>
                <a:gd name="T5" fmla="*/ 345679768 h 21600"/>
                <a:gd name="T6" fmla="*/ 261065942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21</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1" name="Group 102">
            <a:extLst>
              <a:ext uri="{FF2B5EF4-FFF2-40B4-BE49-F238E27FC236}">
                <a16:creationId xmlns:a16="http://schemas.microsoft.com/office/drawing/2014/main" id="{E9906099-8BBE-AA4E-FF98-1988F6A2DC91}"/>
              </a:ext>
            </a:extLst>
          </p:cNvPr>
          <p:cNvGrpSpPr>
            <a:grpSpLocks/>
          </p:cNvGrpSpPr>
          <p:nvPr/>
        </p:nvGrpSpPr>
        <p:grpSpPr bwMode="auto">
          <a:xfrm>
            <a:off x="3520753" y="4560094"/>
            <a:ext cx="135856" cy="304059"/>
            <a:chOff x="0" y="0"/>
            <a:chExt cx="167641" cy="372750"/>
          </a:xfrm>
        </p:grpSpPr>
        <p:sp>
          <p:nvSpPr>
            <p:cNvPr id="28712" name="AutoShape 103">
              <a:extLst>
                <a:ext uri="{FF2B5EF4-FFF2-40B4-BE49-F238E27FC236}">
                  <a16:creationId xmlns:a16="http://schemas.microsoft.com/office/drawing/2014/main" id="{3E949470-DB5A-FD40-FDEB-D5EC57F3E8E0}"/>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3" name="AutoShape 104">
              <a:extLst>
                <a:ext uri="{FF2B5EF4-FFF2-40B4-BE49-F238E27FC236}">
                  <a16:creationId xmlns:a16="http://schemas.microsoft.com/office/drawing/2014/main" id="{0A2E9098-E96D-AFEF-133B-9AD1C3B4CAAA}"/>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4" name="Group 105">
            <a:extLst>
              <a:ext uri="{FF2B5EF4-FFF2-40B4-BE49-F238E27FC236}">
                <a16:creationId xmlns:a16="http://schemas.microsoft.com/office/drawing/2014/main" id="{D9ED82B1-3ED8-6944-0C0C-7BB26E4EBAFD}"/>
              </a:ext>
            </a:extLst>
          </p:cNvPr>
          <p:cNvGrpSpPr>
            <a:grpSpLocks/>
          </p:cNvGrpSpPr>
          <p:nvPr/>
        </p:nvGrpSpPr>
        <p:grpSpPr bwMode="auto">
          <a:xfrm>
            <a:off x="3831281" y="4560094"/>
            <a:ext cx="135856" cy="304059"/>
            <a:chOff x="0" y="0"/>
            <a:chExt cx="167641" cy="372750"/>
          </a:xfrm>
        </p:grpSpPr>
        <p:sp>
          <p:nvSpPr>
            <p:cNvPr id="28715" name="AutoShape 106">
              <a:extLst>
                <a:ext uri="{FF2B5EF4-FFF2-40B4-BE49-F238E27FC236}">
                  <a16:creationId xmlns:a16="http://schemas.microsoft.com/office/drawing/2014/main" id="{78B7AF3B-AA77-6948-5952-C9A6CBEFB348}"/>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6" name="AutoShape 107">
              <a:extLst>
                <a:ext uri="{FF2B5EF4-FFF2-40B4-BE49-F238E27FC236}">
                  <a16:creationId xmlns:a16="http://schemas.microsoft.com/office/drawing/2014/main" id="{0058DD3E-F093-8725-F4EB-1A6582DD6F75}"/>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7" name="Group 108">
            <a:extLst>
              <a:ext uri="{FF2B5EF4-FFF2-40B4-BE49-F238E27FC236}">
                <a16:creationId xmlns:a16="http://schemas.microsoft.com/office/drawing/2014/main" id="{A4D075F5-77D4-0897-B5E3-FE1D531C65D7}"/>
              </a:ext>
            </a:extLst>
          </p:cNvPr>
          <p:cNvGrpSpPr>
            <a:grpSpLocks/>
          </p:cNvGrpSpPr>
          <p:nvPr/>
        </p:nvGrpSpPr>
        <p:grpSpPr bwMode="auto">
          <a:xfrm>
            <a:off x="4141809" y="4560094"/>
            <a:ext cx="135856" cy="304059"/>
            <a:chOff x="0" y="0"/>
            <a:chExt cx="167641" cy="372750"/>
          </a:xfrm>
        </p:grpSpPr>
        <p:sp>
          <p:nvSpPr>
            <p:cNvPr id="28718" name="AutoShape 109">
              <a:extLst>
                <a:ext uri="{FF2B5EF4-FFF2-40B4-BE49-F238E27FC236}">
                  <a16:creationId xmlns:a16="http://schemas.microsoft.com/office/drawing/2014/main" id="{D335D4F5-5292-BBA1-7B05-0AE10291F6A0}"/>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9" name="AutoShape 110">
              <a:extLst>
                <a:ext uri="{FF2B5EF4-FFF2-40B4-BE49-F238E27FC236}">
                  <a16:creationId xmlns:a16="http://schemas.microsoft.com/office/drawing/2014/main" id="{F478B3DA-BB40-473B-6887-5266B1B730F4}"/>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0" name="Group 111">
            <a:extLst>
              <a:ext uri="{FF2B5EF4-FFF2-40B4-BE49-F238E27FC236}">
                <a16:creationId xmlns:a16="http://schemas.microsoft.com/office/drawing/2014/main" id="{8B51F7A8-C874-44B5-1D61-CCF67CC8C28C}"/>
              </a:ext>
            </a:extLst>
          </p:cNvPr>
          <p:cNvGrpSpPr>
            <a:grpSpLocks/>
          </p:cNvGrpSpPr>
          <p:nvPr/>
        </p:nvGrpSpPr>
        <p:grpSpPr bwMode="auto">
          <a:xfrm>
            <a:off x="4452336" y="4560094"/>
            <a:ext cx="135856" cy="304059"/>
            <a:chOff x="0" y="0"/>
            <a:chExt cx="167641" cy="372750"/>
          </a:xfrm>
        </p:grpSpPr>
        <p:sp>
          <p:nvSpPr>
            <p:cNvPr id="28721" name="AutoShape 112">
              <a:extLst>
                <a:ext uri="{FF2B5EF4-FFF2-40B4-BE49-F238E27FC236}">
                  <a16:creationId xmlns:a16="http://schemas.microsoft.com/office/drawing/2014/main" id="{8BBA9759-2120-F7A6-0B01-667DF87868DC}"/>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2" name="AutoShape 113">
              <a:extLst>
                <a:ext uri="{FF2B5EF4-FFF2-40B4-BE49-F238E27FC236}">
                  <a16:creationId xmlns:a16="http://schemas.microsoft.com/office/drawing/2014/main" id="{DCD13DA8-A4D6-7F29-3994-7D670A90CF71}"/>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3" name="Group 114">
            <a:extLst>
              <a:ext uri="{FF2B5EF4-FFF2-40B4-BE49-F238E27FC236}">
                <a16:creationId xmlns:a16="http://schemas.microsoft.com/office/drawing/2014/main" id="{8E9D55F3-B7B8-30C8-A907-0C9CC2E3D23E}"/>
              </a:ext>
            </a:extLst>
          </p:cNvPr>
          <p:cNvGrpSpPr>
            <a:grpSpLocks/>
          </p:cNvGrpSpPr>
          <p:nvPr/>
        </p:nvGrpSpPr>
        <p:grpSpPr bwMode="auto">
          <a:xfrm>
            <a:off x="4762864" y="4560094"/>
            <a:ext cx="135856" cy="304059"/>
            <a:chOff x="0" y="0"/>
            <a:chExt cx="167641" cy="372750"/>
          </a:xfrm>
        </p:grpSpPr>
        <p:sp>
          <p:nvSpPr>
            <p:cNvPr id="28724" name="AutoShape 115">
              <a:extLst>
                <a:ext uri="{FF2B5EF4-FFF2-40B4-BE49-F238E27FC236}">
                  <a16:creationId xmlns:a16="http://schemas.microsoft.com/office/drawing/2014/main" id="{654C5B98-E2FD-7C23-93DB-DA9311ECCE51}"/>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5" name="AutoShape 116">
              <a:extLst>
                <a:ext uri="{FF2B5EF4-FFF2-40B4-BE49-F238E27FC236}">
                  <a16:creationId xmlns:a16="http://schemas.microsoft.com/office/drawing/2014/main" id="{A9C47A32-FCA3-8857-D8B3-53AEF9DE943F}"/>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6" name="Group 117">
            <a:extLst>
              <a:ext uri="{FF2B5EF4-FFF2-40B4-BE49-F238E27FC236}">
                <a16:creationId xmlns:a16="http://schemas.microsoft.com/office/drawing/2014/main" id="{AA0CFDC1-E325-4F26-6B0B-2034F7EEF2EE}"/>
              </a:ext>
            </a:extLst>
          </p:cNvPr>
          <p:cNvGrpSpPr>
            <a:grpSpLocks/>
          </p:cNvGrpSpPr>
          <p:nvPr/>
        </p:nvGrpSpPr>
        <p:grpSpPr bwMode="auto">
          <a:xfrm>
            <a:off x="5073392" y="4560094"/>
            <a:ext cx="135856" cy="304059"/>
            <a:chOff x="0" y="0"/>
            <a:chExt cx="167641" cy="372750"/>
          </a:xfrm>
        </p:grpSpPr>
        <p:sp>
          <p:nvSpPr>
            <p:cNvPr id="28727" name="AutoShape 118">
              <a:extLst>
                <a:ext uri="{FF2B5EF4-FFF2-40B4-BE49-F238E27FC236}">
                  <a16:creationId xmlns:a16="http://schemas.microsoft.com/office/drawing/2014/main" id="{69BA4166-0540-53F2-E2C6-7B051D6F4B32}"/>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8" name="AutoShape 119">
              <a:extLst>
                <a:ext uri="{FF2B5EF4-FFF2-40B4-BE49-F238E27FC236}">
                  <a16:creationId xmlns:a16="http://schemas.microsoft.com/office/drawing/2014/main" id="{0EC7DAC4-6DD2-42E3-9A2C-20EE51FE44C8}"/>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9" name="Group 120">
            <a:extLst>
              <a:ext uri="{FF2B5EF4-FFF2-40B4-BE49-F238E27FC236}">
                <a16:creationId xmlns:a16="http://schemas.microsoft.com/office/drawing/2014/main" id="{E93F44AC-8CDA-B0CA-9208-CBB36A5A9D89}"/>
              </a:ext>
            </a:extLst>
          </p:cNvPr>
          <p:cNvGrpSpPr>
            <a:grpSpLocks/>
          </p:cNvGrpSpPr>
          <p:nvPr/>
        </p:nvGrpSpPr>
        <p:grpSpPr bwMode="auto">
          <a:xfrm>
            <a:off x="5383920" y="4560094"/>
            <a:ext cx="135856" cy="304059"/>
            <a:chOff x="0" y="0"/>
            <a:chExt cx="167641" cy="372750"/>
          </a:xfrm>
        </p:grpSpPr>
        <p:sp>
          <p:nvSpPr>
            <p:cNvPr id="28730" name="AutoShape 121">
              <a:extLst>
                <a:ext uri="{FF2B5EF4-FFF2-40B4-BE49-F238E27FC236}">
                  <a16:creationId xmlns:a16="http://schemas.microsoft.com/office/drawing/2014/main" id="{AF8BC684-FDFB-C4DE-5E76-FD24AB790DEC}"/>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31" name="AutoShape 122">
              <a:extLst>
                <a:ext uri="{FF2B5EF4-FFF2-40B4-BE49-F238E27FC236}">
                  <a16:creationId xmlns:a16="http://schemas.microsoft.com/office/drawing/2014/main" id="{293BF24C-1E07-C8C3-5F32-ADBA79965E49}"/>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
        <p:nvSpPr>
          <p:cNvPr id="4" name="Slide Number Placeholder 5">
            <a:extLst>
              <a:ext uri="{FF2B5EF4-FFF2-40B4-BE49-F238E27FC236}">
                <a16:creationId xmlns:a16="http://schemas.microsoft.com/office/drawing/2014/main" id="{B8B94811-D8FE-A853-7845-3366070A576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4" name="Slide Number Placeholder 5">
            <a:extLst>
              <a:ext uri="{FF2B5EF4-FFF2-40B4-BE49-F238E27FC236}">
                <a16:creationId xmlns:a16="http://schemas.microsoft.com/office/drawing/2014/main" id="{E025B0AC-C4A8-01B6-747A-B0C5BB9BD0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14</a:t>
            </a:fld>
            <a:endParaRPr lang="en-US"/>
          </a:p>
        </p:txBody>
      </p:sp>
    </p:spTree>
    <p:extLst>
      <p:ext uri="{BB962C8B-B14F-4D97-AF65-F5344CB8AC3E}">
        <p14:creationId xmlns:p14="http://schemas.microsoft.com/office/powerpoint/2010/main" val="266763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5E4B6E42-3BC8-830B-CF8A-2622B1AC210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15</a:t>
            </a:fld>
            <a:endParaRPr lang="en-US"/>
          </a:p>
        </p:txBody>
      </p:sp>
    </p:spTree>
    <p:extLst>
      <p:ext uri="{BB962C8B-B14F-4D97-AF65-F5344CB8AC3E}">
        <p14:creationId xmlns:p14="http://schemas.microsoft.com/office/powerpoint/2010/main" val="278609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312434"/>
            <a:ext cx="8229600" cy="2502484"/>
          </a:xfrm>
          <a:ln/>
        </p:spPr>
        <p:txBody>
          <a:bodyPr>
            <a:normAutofit fontScale="850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28DA93EE-248B-C0CD-620E-BDE0B474D60B}"/>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keys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key in the root would violate condition 5</a:t>
            </a:r>
          </a:p>
          <a:p>
            <a:pPr>
              <a:lnSpc>
                <a:spcPct val="90000"/>
              </a:lnSpc>
            </a:pPr>
            <a:r>
              <a:rPr lang="en-US" altLang="en-SE" dirty="0"/>
              <a:t>Therefore, when 25 arrives, promote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
        <p:nvSpPr>
          <p:cNvPr id="4" name="Slide Number Placeholder 5">
            <a:extLst>
              <a:ext uri="{FF2B5EF4-FFF2-40B4-BE49-F238E27FC236}">
                <a16:creationId xmlns:a16="http://schemas.microsoft.com/office/drawing/2014/main" id="{E24F25C0-368C-041F-F4FA-73936C0E6E5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
        <p:nvSpPr>
          <p:cNvPr id="4" name="Slide Number Placeholder 5">
            <a:extLst>
              <a:ext uri="{FF2B5EF4-FFF2-40B4-BE49-F238E27FC236}">
                <a16:creationId xmlns:a16="http://schemas.microsoft.com/office/drawing/2014/main" id="{B5E461A7-4089-3CB1-FFFD-2990E51685C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
        <p:nvSpPr>
          <p:cNvPr id="2" name="Slide Number Placeholder 5">
            <a:extLst>
              <a:ext uri="{FF2B5EF4-FFF2-40B4-BE49-F238E27FC236}">
                <a16:creationId xmlns:a16="http://schemas.microsoft.com/office/drawing/2014/main" id="{BB49D1F6-99CD-655C-F8A3-16F69C33C78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2887964" y="1319989"/>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2</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443961" y="2364298"/>
            <a:ext cx="6256766"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a:t>
            </a:r>
            <a:r>
              <a:rPr lang="en-GB" sz="1600" dirty="0"/>
              <a:t>leaf</a:t>
            </a:r>
            <a:r>
              <a:rPr sz="1600" dirty="0"/>
              <a:t>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443961" y="2868563"/>
            <a:ext cx="626302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a:solidFill>
                  <a:schemeClr val="bg1"/>
                </a:solidFill>
              </a:rPr>
              <a:t>In</a:t>
            </a:r>
            <a:r>
              <a:rPr lang="en-GB" dirty="0">
                <a:solidFill>
                  <a:schemeClr val="bg1"/>
                </a:solidFill>
              </a:rPr>
              <a:t>-</a:t>
            </a:r>
            <a:r>
              <a:rPr dirty="0">
                <a:solidFill>
                  <a:schemeClr val="bg1"/>
                </a:solidFill>
              </a:rPr>
              <a:t>order traversal yields keys in ascending order.  </a:t>
            </a:r>
            <a:endParaRPr lang="en-US" dirty="0">
              <a:solidFill>
                <a:schemeClr val="bg1"/>
              </a:solidFill>
            </a:endParaRP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Slide Number Placeholder 5">
            <a:extLst>
              <a:ext uri="{FF2B5EF4-FFF2-40B4-BE49-F238E27FC236}">
                <a16:creationId xmlns:a16="http://schemas.microsoft.com/office/drawing/2014/main" id="{4ED72F1D-8EB1-E8C0-A81F-B96DCE23D43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ssolve">
                                      <p:cBhvr>
                                        <p:cTn id="12" dur="500"/>
                                        <p:tgtEl>
                                          <p:spTgt spid="6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dissolve">
                                      <p:cBhvr>
                                        <p:cTn id="15" dur="500"/>
                                        <p:tgtEl>
                                          <p:spTgt spid="7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dissolve">
                                      <p:cBhvr>
                                        <p:cTn id="18" dur="500"/>
                                        <p:tgtEl>
                                          <p:spTgt spid="7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dissolve">
                                      <p:cBhvr>
                                        <p:cTn id="21" dur="500"/>
                                        <p:tgtEl>
                                          <p:spTgt spid="7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dissolve">
                                      <p:cBhvr>
                                        <p:cTn id="24" dur="500"/>
                                        <p:tgtEl>
                                          <p:spTgt spid="7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dissolve">
                                      <p:cBhvr>
                                        <p:cTn id="27" dur="500"/>
                                        <p:tgtEl>
                                          <p:spTgt spid="7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dissolve">
                                      <p:cBhvr>
                                        <p:cTn id="30" dur="500"/>
                                        <p:tgtEl>
                                          <p:spTgt spid="8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dissolve">
                                      <p:cBhvr>
                                        <p:cTn id="36" dur="500"/>
                                        <p:tgtEl>
                                          <p:spTgt spid="8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dissolve">
                                      <p:cBhvr>
                                        <p:cTn id="39" dur="500"/>
                                        <p:tgtEl>
                                          <p:spTgt spid="8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dissolve">
                                      <p:cBhvr>
                                        <p:cTn id="42" dur="500"/>
                                        <p:tgtEl>
                                          <p:spTgt spid="8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dissolve">
                                      <p:cBhvr>
                                        <p:cTn id="51" dur="500"/>
                                        <p:tgtEl>
                                          <p:spTgt spid="9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dissolve">
                                      <p:cBhvr>
                                        <p:cTn id="54" dur="500"/>
                                        <p:tgtEl>
                                          <p:spTgt spid="9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dissolve">
                                      <p:cBhvr>
                                        <p:cTn id="57" dur="500"/>
                                        <p:tgtEl>
                                          <p:spTgt spid="9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dissolve">
                                      <p:cBhvr>
                                        <p:cTn id="60" dur="500"/>
                                        <p:tgtEl>
                                          <p:spTgt spid="9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dissolve">
                                      <p:cBhvr>
                                        <p:cTn id="63" dur="500"/>
                                        <p:tgtEl>
                                          <p:spTgt spid="9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dissolve">
                                      <p:cBhvr>
                                        <p:cTn id="66" dur="500"/>
                                        <p:tgtEl>
                                          <p:spTgt spid="9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dissolve">
                                      <p:cBhvr>
                                        <p:cTn id="69" dur="500"/>
                                        <p:tgtEl>
                                          <p:spTgt spid="9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dissolve">
                                      <p:cBhvr>
                                        <p:cTn id="72" dur="500"/>
                                        <p:tgtEl>
                                          <p:spTgt spid="9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dissolve">
                                      <p:cBhvr>
                                        <p:cTn id="75" dur="500"/>
                                        <p:tgtEl>
                                          <p:spTgt spid="10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06"/>
                                        </p:tgtEl>
                                        <p:attrNameLst>
                                          <p:attrName>style.visibility</p:attrName>
                                        </p:attrNameLst>
                                      </p:cBhvr>
                                      <p:to>
                                        <p:strVal val="visible"/>
                                      </p:to>
                                    </p:set>
                                    <p:animEffect transition="in" filter="dissolve">
                                      <p:cBhvr>
                                        <p:cTn id="78" dur="500"/>
                                        <p:tgtEl>
                                          <p:spTgt spid="10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dissolve">
                                      <p:cBhvr>
                                        <p:cTn id="81" dur="500"/>
                                        <p:tgtEl>
                                          <p:spTgt spid="10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dissolve">
                                      <p:cBhvr>
                                        <p:cTn id="84" dur="500"/>
                                        <p:tgtEl>
                                          <p:spTgt spid="10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dissolve">
                                      <p:cBhvr>
                                        <p:cTn id="87" dur="500"/>
                                        <p:tgtEl>
                                          <p:spTgt spid="10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dissolve">
                                      <p:cBhvr>
                                        <p:cTn id="90" dur="500"/>
                                        <p:tgtEl>
                                          <p:spTgt spid="11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animEffect transition="in" filter="dissolve">
                                      <p:cBhvr>
                                        <p:cTn id="93" dur="500"/>
                                        <p:tgtEl>
                                          <p:spTgt spid="11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102"/>
                                        </p:tgtEl>
                                        <p:attrNameLst>
                                          <p:attrName>style.visibility</p:attrName>
                                        </p:attrNameLst>
                                      </p:cBhvr>
                                      <p:to>
                                        <p:strVal val="visible"/>
                                      </p:to>
                                    </p:set>
                                    <p:animEffect transition="in" filter="dissolve">
                                      <p:cBhvr>
                                        <p:cTn id="96" dur="500"/>
                                        <p:tgtEl>
                                          <p:spTgt spid="10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dissolv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12"/>
                                        </p:tgtEl>
                                        <p:attrNameLst>
                                          <p:attrName>style.visibility</p:attrName>
                                        </p:attrNameLst>
                                      </p:cBhvr>
                                      <p:to>
                                        <p:strVal val="visible"/>
                                      </p:to>
                                    </p:set>
                                    <p:animEffect transition="in" filter="dissolve">
                                      <p:cBhvr>
                                        <p:cTn id="104" dur="500"/>
                                        <p:tgtEl>
                                          <p:spTgt spid="11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13"/>
                                        </p:tgtEl>
                                        <p:attrNameLst>
                                          <p:attrName>style.visibility</p:attrName>
                                        </p:attrNameLst>
                                      </p:cBhvr>
                                      <p:to>
                                        <p:strVal val="visible"/>
                                      </p:to>
                                    </p:set>
                                    <p:animEffect transition="in" filter="dissolve">
                                      <p:cBhvr>
                                        <p:cTn id="107" dur="500"/>
                                        <p:tgtEl>
                                          <p:spTgt spid="11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dissolve">
                                      <p:cBhvr>
                                        <p:cTn id="110" dur="500"/>
                                        <p:tgtEl>
                                          <p:spTgt spid="115"/>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16"/>
                                        </p:tgtEl>
                                        <p:attrNameLst>
                                          <p:attrName>style.visibility</p:attrName>
                                        </p:attrNameLst>
                                      </p:cBhvr>
                                      <p:to>
                                        <p:strVal val="visible"/>
                                      </p:to>
                                    </p:set>
                                    <p:animEffect transition="in" filter="dissolve">
                                      <p:cBhvr>
                                        <p:cTn id="113" dur="500"/>
                                        <p:tgtEl>
                                          <p:spTgt spid="11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dissolve">
                                      <p:cBhvr>
                                        <p:cTn id="118" dur="500"/>
                                        <p:tgtEl>
                                          <p:spTgt spid="6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dissolv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dissolve">
                                      <p:cBhvr>
                                        <p:cTn id="126" dur="500"/>
                                        <p:tgtEl>
                                          <p:spTgt spid="62"/>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dissolve">
                                      <p:cBhvr>
                                        <p:cTn id="129" dur="500"/>
                                        <p:tgtEl>
                                          <p:spTgt spid="63"/>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dissolve">
                                      <p:cBhvr>
                                        <p:cTn id="134" dur="500"/>
                                        <p:tgtEl>
                                          <p:spTgt spid="6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dissolve">
                                      <p:cBhvr>
                                        <p:cTn id="137" dur="500"/>
                                        <p:tgtEl>
                                          <p:spTgt spid="6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dissolve">
                                      <p:cBhvr>
                                        <p:cTn id="142" dur="500"/>
                                        <p:tgtEl>
                                          <p:spTgt spid="5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dissolve">
                                      <p:cBhvr>
                                        <p:cTn id="147" dur="500"/>
                                        <p:tgtEl>
                                          <p:spTgt spid="5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20"/>
                                        </p:tgtEl>
                                        <p:attrNameLst>
                                          <p:attrName>style.visibility</p:attrName>
                                        </p:attrNameLst>
                                      </p:cBhvr>
                                      <p:to>
                                        <p:strVal val="visible"/>
                                      </p:to>
                                    </p:set>
                                    <p:animEffect transition="in" filter="dissolve">
                                      <p:cBhvr>
                                        <p:cTn id="152" dur="500"/>
                                        <p:tgtEl>
                                          <p:spTgt spid="120"/>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21"/>
                                        </p:tgtEl>
                                        <p:attrNameLst>
                                          <p:attrName>style.visibility</p:attrName>
                                        </p:attrNameLst>
                                      </p:cBhvr>
                                      <p:to>
                                        <p:strVal val="visible"/>
                                      </p:to>
                                    </p:set>
                                    <p:animEffect transition="in" filter="dissolve">
                                      <p:cBhvr>
                                        <p:cTn id="157" dur="500"/>
                                        <p:tgtEl>
                                          <p:spTgt spid="121"/>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23"/>
                                        </p:tgtEl>
                                        <p:attrNameLst>
                                          <p:attrName>style.visibility</p:attrName>
                                        </p:attrNameLst>
                                      </p:cBhvr>
                                      <p:to>
                                        <p:strVal val="visible"/>
                                      </p:to>
                                    </p:set>
                                    <p:animEffect transition="in" filter="dissolve">
                                      <p:cBhvr>
                                        <p:cTn id="162" dur="500"/>
                                        <p:tgtEl>
                                          <p:spTgt spid="123"/>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122"/>
                                        </p:tgtEl>
                                        <p:attrNameLst>
                                          <p:attrName>style.visibility</p:attrName>
                                        </p:attrNameLst>
                                      </p:cBhvr>
                                      <p:to>
                                        <p:strVal val="visible"/>
                                      </p:to>
                                    </p:set>
                                    <p:animEffect transition="in" filter="dissolve">
                                      <p:cBhvr>
                                        <p:cTn id="167" dur="500"/>
                                        <p:tgtEl>
                                          <p:spTgt spid="122"/>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124"/>
                                        </p:tgtEl>
                                        <p:attrNameLst>
                                          <p:attrName>style.visibility</p:attrName>
                                        </p:attrNameLst>
                                      </p:cBhvr>
                                      <p:to>
                                        <p:strVal val="visible"/>
                                      </p:to>
                                    </p:set>
                                    <p:animEffect transition="in" filter="dissolve">
                                      <p:cBhvr>
                                        <p:cTn id="172" dur="500"/>
                                        <p:tgtEl>
                                          <p:spTgt spid="124"/>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1" nodeType="click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dissolve">
                                      <p:cBhvr>
                                        <p:cTn id="177" dur="500"/>
                                        <p:tgtEl>
                                          <p:spTgt spid="12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25"/>
                                        </p:tgtEl>
                                        <p:attrNameLst>
                                          <p:attrName>style.visibility</p:attrName>
                                        </p:attrNameLst>
                                      </p:cBhvr>
                                      <p:to>
                                        <p:strVal val="visible"/>
                                      </p:to>
                                    </p:set>
                                    <p:animEffect transition="in" filter="dissolve">
                                      <p:cBhvr>
                                        <p:cTn id="182" dur="500"/>
                                        <p:tgtEl>
                                          <p:spTgt spid="125"/>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27"/>
                                        </p:tgtEl>
                                        <p:attrNameLst>
                                          <p:attrName>style.visibility</p:attrName>
                                        </p:attrNameLst>
                                      </p:cBhvr>
                                      <p:to>
                                        <p:strVal val="visible"/>
                                      </p:to>
                                    </p:set>
                                    <p:animEffect transition="in" filter="dissolve">
                                      <p:cBhvr>
                                        <p:cTn id="187" dur="500"/>
                                        <p:tgtEl>
                                          <p:spTgt spid="127"/>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xit" presetSubtype="0" fill="hold" grpId="1" nodeType="clickEffect">
                                  <p:stCondLst>
                                    <p:cond delay="0"/>
                                  </p:stCondLst>
                                  <p:childTnLst>
                                    <p:animEffect transition="out" filter="dissolve">
                                      <p:cBhvr>
                                        <p:cTn id="191" dur="500"/>
                                        <p:tgtEl>
                                          <p:spTgt spid="124"/>
                                        </p:tgtEl>
                                      </p:cBhvr>
                                    </p:animEffect>
                                    <p:set>
                                      <p:cBhvr>
                                        <p:cTn id="192" dur="1" fill="hold">
                                          <p:stCondLst>
                                            <p:cond delay="499"/>
                                          </p:stCondLst>
                                        </p:cTn>
                                        <p:tgtEl>
                                          <p:spTgt spid="124"/>
                                        </p:tgtEl>
                                        <p:attrNameLst>
                                          <p:attrName>style.visibility</p:attrName>
                                        </p:attrNameLst>
                                      </p:cBhvr>
                                      <p:to>
                                        <p:strVal val="hidden"/>
                                      </p:to>
                                    </p:set>
                                  </p:childTnLst>
                                </p:cTn>
                              </p:par>
                              <p:par>
                                <p:cTn id="193" presetID="9" presetClass="exit" presetSubtype="0" fill="hold" grpId="1" nodeType="withEffect">
                                  <p:stCondLst>
                                    <p:cond delay="0"/>
                                  </p:stCondLst>
                                  <p:childTnLst>
                                    <p:animEffect transition="out" filter="dissolve">
                                      <p:cBhvr>
                                        <p:cTn id="194" dur="500"/>
                                        <p:tgtEl>
                                          <p:spTgt spid="123"/>
                                        </p:tgtEl>
                                      </p:cBhvr>
                                    </p:animEffect>
                                    <p:set>
                                      <p:cBhvr>
                                        <p:cTn id="195" dur="1" fill="hold">
                                          <p:stCondLst>
                                            <p:cond delay="499"/>
                                          </p:stCondLst>
                                        </p:cTn>
                                        <p:tgtEl>
                                          <p:spTgt spid="123"/>
                                        </p:tgtEl>
                                        <p:attrNameLst>
                                          <p:attrName>style.visibility</p:attrName>
                                        </p:attrNameLst>
                                      </p:cBhvr>
                                      <p:to>
                                        <p:strVal val="hidden"/>
                                      </p:to>
                                    </p:set>
                                  </p:childTnLst>
                                </p:cTn>
                              </p:par>
                              <p:par>
                                <p:cTn id="196" presetID="9" presetClass="exit" presetSubtype="0" fill="hold" grpId="1" nodeType="withEffect">
                                  <p:stCondLst>
                                    <p:cond delay="0"/>
                                  </p:stCondLst>
                                  <p:childTnLst>
                                    <p:animEffect transition="out" filter="dissolve">
                                      <p:cBhvr>
                                        <p:cTn id="197" dur="500"/>
                                        <p:tgtEl>
                                          <p:spTgt spid="125"/>
                                        </p:tgtEl>
                                      </p:cBhvr>
                                    </p:animEffect>
                                    <p:set>
                                      <p:cBhvr>
                                        <p:cTn id="198" dur="1" fill="hold">
                                          <p:stCondLst>
                                            <p:cond delay="499"/>
                                          </p:stCondLst>
                                        </p:cTn>
                                        <p:tgtEl>
                                          <p:spTgt spid="12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28"/>
                                        </p:tgtEl>
                                        <p:attrNameLst>
                                          <p:attrName>style.visibility</p:attrName>
                                        </p:attrNameLst>
                                      </p:cBhvr>
                                      <p:to>
                                        <p:strVal val="visible"/>
                                      </p:to>
                                    </p:set>
                                    <p:animEffect transition="in" filter="dissolve">
                                      <p:cBhvr>
                                        <p:cTn id="203" dur="500"/>
                                        <p:tgtEl>
                                          <p:spTgt spid="12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2" nodeType="clickEffect">
                                  <p:stCondLst>
                                    <p:cond delay="0"/>
                                  </p:stCondLst>
                                  <p:childTnLst>
                                    <p:set>
                                      <p:cBhvr>
                                        <p:cTn id="207" dur="1" fill="hold">
                                          <p:stCondLst>
                                            <p:cond delay="0"/>
                                          </p:stCondLst>
                                        </p:cTn>
                                        <p:tgtEl>
                                          <p:spTgt spid="123"/>
                                        </p:tgtEl>
                                        <p:attrNameLst>
                                          <p:attrName>style.visibility</p:attrName>
                                        </p:attrNameLst>
                                      </p:cBhvr>
                                      <p:to>
                                        <p:strVal val="visible"/>
                                      </p:to>
                                    </p:set>
                                    <p:animEffect transition="in" filter="dissolve">
                                      <p:cBhvr>
                                        <p:cTn id="208" dur="500"/>
                                        <p:tgtEl>
                                          <p:spTgt spid="123"/>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29"/>
                                        </p:tgtEl>
                                        <p:attrNameLst>
                                          <p:attrName>style.visibility</p:attrName>
                                        </p:attrNameLst>
                                      </p:cBhvr>
                                      <p:to>
                                        <p:strVal val="visible"/>
                                      </p:to>
                                    </p:set>
                                    <p:animEffect transition="in" filter="dissolve">
                                      <p:cBhvr>
                                        <p:cTn id="213" dur="500"/>
                                        <p:tgtEl>
                                          <p:spTgt spid="129"/>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2" nodeType="clickEffect">
                                  <p:stCondLst>
                                    <p:cond delay="0"/>
                                  </p:stCondLst>
                                  <p:childTnLst>
                                    <p:set>
                                      <p:cBhvr>
                                        <p:cTn id="217" dur="1" fill="hold">
                                          <p:stCondLst>
                                            <p:cond delay="0"/>
                                          </p:stCondLst>
                                        </p:cTn>
                                        <p:tgtEl>
                                          <p:spTgt spid="124"/>
                                        </p:tgtEl>
                                        <p:attrNameLst>
                                          <p:attrName>style.visibility</p:attrName>
                                        </p:attrNameLst>
                                      </p:cBhvr>
                                      <p:to>
                                        <p:strVal val="visible"/>
                                      </p:to>
                                    </p:set>
                                    <p:animEffect transition="in" filter="dissolve">
                                      <p:cBhvr>
                                        <p:cTn id="218" dur="500"/>
                                        <p:tgtEl>
                                          <p:spTgt spid="124"/>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grpId="0" nodeType="clickEffect">
                                  <p:stCondLst>
                                    <p:cond delay="0"/>
                                  </p:stCondLst>
                                  <p:childTnLst>
                                    <p:set>
                                      <p:cBhvr>
                                        <p:cTn id="222" dur="1" fill="hold">
                                          <p:stCondLst>
                                            <p:cond delay="0"/>
                                          </p:stCondLst>
                                        </p:cTn>
                                        <p:tgtEl>
                                          <p:spTgt spid="130"/>
                                        </p:tgtEl>
                                        <p:attrNameLst>
                                          <p:attrName>style.visibility</p:attrName>
                                        </p:attrNameLst>
                                      </p:cBhvr>
                                      <p:to>
                                        <p:strVal val="visible"/>
                                      </p:to>
                                    </p:set>
                                    <p:animEffect transition="in" filter="dissolve">
                                      <p:cBhvr>
                                        <p:cTn id="223" dur="500"/>
                                        <p:tgtEl>
                                          <p:spTgt spid="13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0" nodeType="clickEffect">
                                  <p:stCondLst>
                                    <p:cond delay="0"/>
                                  </p:stCondLst>
                                  <p:childTnLst>
                                    <p:set>
                                      <p:cBhvr>
                                        <p:cTn id="227" dur="1" fill="hold">
                                          <p:stCondLst>
                                            <p:cond delay="0"/>
                                          </p:stCondLst>
                                        </p:cTn>
                                        <p:tgtEl>
                                          <p:spTgt spid="134"/>
                                        </p:tgtEl>
                                        <p:attrNameLst>
                                          <p:attrName>style.visibility</p:attrName>
                                        </p:attrNameLst>
                                      </p:cBhvr>
                                      <p:to>
                                        <p:strVal val="visible"/>
                                      </p:to>
                                    </p:set>
                                    <p:animEffect transition="in" filter="dissolve">
                                      <p:cBhvr>
                                        <p:cTn id="228" dur="500"/>
                                        <p:tgtEl>
                                          <p:spTgt spid="134"/>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131"/>
                                        </p:tgtEl>
                                        <p:attrNameLst>
                                          <p:attrName>style.visibility</p:attrName>
                                        </p:attrNameLst>
                                      </p:cBhvr>
                                      <p:to>
                                        <p:strVal val="visible"/>
                                      </p:to>
                                    </p:set>
                                    <p:animEffect transition="in" filter="dissolve">
                                      <p:cBhvr>
                                        <p:cTn id="233" dur="500"/>
                                        <p:tgtEl>
                                          <p:spTgt spid="1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33"/>
                                        </p:tgtEl>
                                        <p:attrNameLst>
                                          <p:attrName>style.visibility</p:attrName>
                                        </p:attrNameLst>
                                      </p:cBhvr>
                                      <p:to>
                                        <p:strVal val="visible"/>
                                      </p:to>
                                    </p:set>
                                    <p:animEffect transition="in" filter="dissolve">
                                      <p:cBhvr>
                                        <p:cTn id="238" dur="500"/>
                                        <p:tgtEl>
                                          <p:spTgt spid="133"/>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132"/>
                                        </p:tgtEl>
                                        <p:attrNameLst>
                                          <p:attrName>style.visibility</p:attrName>
                                        </p:attrNameLst>
                                      </p:cBhvr>
                                      <p:to>
                                        <p:strVal val="visible"/>
                                      </p:to>
                                    </p:set>
                                    <p:animEffect transition="in" filter="dissolve">
                                      <p:cBhvr>
                                        <p:cTn id="243"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7" grpId="0" animBg="1"/>
      <p:bldP spid="81" grpId="0" animBg="1"/>
      <p:bldP spid="82" grpId="0" animBg="1"/>
      <p:bldP spid="83" grpId="0"/>
      <p:bldP spid="87" grpId="0" animBg="1"/>
      <p:bldP spid="88" grpId="0" animBg="1"/>
      <p:bldP spid="89" grpId="0" animBg="1"/>
      <p:bldP spid="90" grpId="0"/>
      <p:bldP spid="91" grpId="0" animBg="1"/>
      <p:bldP spid="92" grpId="0" animBg="1"/>
      <p:bldP spid="93" grpId="0"/>
      <p:bldP spid="95" grpId="0" animBg="1"/>
      <p:bldP spid="96" grpId="0" animBg="1"/>
      <p:bldP spid="97" grpId="0"/>
      <p:bldP spid="98" grpId="0" animBg="1"/>
      <p:bldP spid="99" grpId="0" animBg="1"/>
      <p:bldP spid="100" grpId="0"/>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2" name="Slide Number Placeholder 5">
            <a:extLst>
              <a:ext uri="{FF2B5EF4-FFF2-40B4-BE49-F238E27FC236}">
                <a16:creationId xmlns:a16="http://schemas.microsoft.com/office/drawing/2014/main" id="{F4770D43-89D7-638E-E9A6-4DEC985F2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
        <p:nvSpPr>
          <p:cNvPr id="2" name="Slide Number Placeholder 5">
            <a:extLst>
              <a:ext uri="{FF2B5EF4-FFF2-40B4-BE49-F238E27FC236}">
                <a16:creationId xmlns:a16="http://schemas.microsoft.com/office/drawing/2014/main" id="{22C8CBED-A984-4F45-F2F8-2589E52EFE1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Deletion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solidFill>
                  <a:srgbClr val="FF0000"/>
                </a:solidFill>
              </a:rPr>
              <a:t>(B-tree deletion will NOT be covered in exam)</a:t>
            </a:r>
          </a:p>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
        <p:nvSpPr>
          <p:cNvPr id="2" name="Slide Number Placeholder 5">
            <a:extLst>
              <a:ext uri="{FF2B5EF4-FFF2-40B4-BE49-F238E27FC236}">
                <a16:creationId xmlns:a16="http://schemas.microsoft.com/office/drawing/2014/main" id="{8EC87776-88B7-5BCE-EAE9-5AB649C1662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85000" lnSpcReduction="1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r>
              <a:rPr lang="en-GB" dirty="0"/>
              <a:t>Ref. Slide 28, “Deletion from a BST” in Lecture 8-Binary Search Tree.</a:t>
            </a:r>
          </a:p>
          <a:p>
            <a:endParaRPr lang="en-GB" dirty="0"/>
          </a:p>
          <a:p>
            <a:endParaRPr lang="en-GB" dirty="0"/>
          </a:p>
          <a:p>
            <a:endParaRPr lang="en-SE" dirty="0"/>
          </a:p>
        </p:txBody>
      </p:sp>
      <p:sp>
        <p:nvSpPr>
          <p:cNvPr id="4" name="Slide Number Placeholder 5">
            <a:extLst>
              <a:ext uri="{FF2B5EF4-FFF2-40B4-BE49-F238E27FC236}">
                <a16:creationId xmlns:a16="http://schemas.microsoft.com/office/drawing/2014/main" id="{24441E2E-03DB-60E6-3BE3-6534F2A67E3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23</a:t>
            </a:fld>
            <a:endParaRPr lang="en-US"/>
          </a:p>
        </p:txBody>
      </p:sp>
    </p:spTree>
    <p:extLst>
      <p:ext uri="{BB962C8B-B14F-4D97-AF65-F5344CB8AC3E}">
        <p14:creationId xmlns:p14="http://schemas.microsoft.com/office/powerpoint/2010/main" val="47750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dirty="0"/>
              <a:t>Deletion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
        <p:nvSpPr>
          <p:cNvPr id="2" name="Slide Number Placeholder 5">
            <a:extLst>
              <a:ext uri="{FF2B5EF4-FFF2-40B4-BE49-F238E27FC236}">
                <a16:creationId xmlns:a16="http://schemas.microsoft.com/office/drawing/2014/main" id="{D75D1D86-F3CD-D035-3C7C-2829152C31A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 name="Slide Number Placeholder 5">
            <a:extLst>
              <a:ext uri="{FF2B5EF4-FFF2-40B4-BE49-F238E27FC236}">
                <a16:creationId xmlns:a16="http://schemas.microsoft.com/office/drawing/2014/main" id="{D533AA9E-F19D-4CE7-C670-24214CCAD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 name="Slide Number Placeholder 5">
            <a:extLst>
              <a:ext uri="{FF2B5EF4-FFF2-40B4-BE49-F238E27FC236}">
                <a16:creationId xmlns:a16="http://schemas.microsoft.com/office/drawing/2014/main" id="{35080B31-CA36-8423-8A5C-398C81A6E0E1}"/>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
        <p:nvSpPr>
          <p:cNvPr id="2" name="Slide Number Placeholder 5">
            <a:extLst>
              <a:ext uri="{FF2B5EF4-FFF2-40B4-BE49-F238E27FC236}">
                <a16:creationId xmlns:a16="http://schemas.microsoft.com/office/drawing/2014/main" id="{8C3DEDFC-54C3-FF56-75BC-1921E5F556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2" name="Slide Number Placeholder 5">
            <a:extLst>
              <a:ext uri="{FF2B5EF4-FFF2-40B4-BE49-F238E27FC236}">
                <a16:creationId xmlns:a16="http://schemas.microsoft.com/office/drawing/2014/main" id="{5CE31E3D-E79C-3A70-DC45-9ABD8986818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4" name="Slide Number Placeholder 5">
            <a:extLst>
              <a:ext uri="{FF2B5EF4-FFF2-40B4-BE49-F238E27FC236}">
                <a16:creationId xmlns:a16="http://schemas.microsoft.com/office/drawing/2014/main" id="{A53DAA67-E03B-D3A5-1027-A0954CAC664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67A0FFA6-A0F1-115A-E616-CEC6BDB097A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a:t>
            </a:fld>
            <a:endParaRPr lang="en-US"/>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dissolve">
                                      <p:cBhvr>
                                        <p:cTn id="36" dur="500"/>
                                        <p:tgtEl>
                                          <p:spTgt spid="2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dissolve">
                                      <p:cBhvr>
                                        <p:cTn id="39" dur="500"/>
                                        <p:tgtEl>
                                          <p:spTgt spid="2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dissolve">
                                      <p:cBhvr>
                                        <p:cTn id="42" dur="500"/>
                                        <p:tgtEl>
                                          <p:spTgt spid="3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dissolve">
                                      <p:cBhvr>
                                        <p:cTn id="45" dur="500"/>
                                        <p:tgtEl>
                                          <p:spTgt spid="3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dissolve">
                                      <p:cBhvr>
                                        <p:cTn id="54" dur="500"/>
                                        <p:tgtEl>
                                          <p:spTgt spid="3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dissolve">
                                      <p:cBhvr>
                                        <p:cTn id="57" dur="500"/>
                                        <p:tgtEl>
                                          <p:spTgt spid="3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dissolve">
                                      <p:cBhvr>
                                        <p:cTn id="78" dur="500"/>
                                        <p:tgtEl>
                                          <p:spTgt spid="4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dissolve">
                                      <p:cBhvr>
                                        <p:cTn id="87" dur="500"/>
                                        <p:tgtEl>
                                          <p:spTgt spid="4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dissolve">
                                      <p:cBhvr>
                                        <p:cTn id="90" dur="500"/>
                                        <p:tgtEl>
                                          <p:spTgt spid="4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dissolve">
                                      <p:cBhvr>
                                        <p:cTn id="93" dur="500"/>
                                        <p:tgtEl>
                                          <p:spTgt spid="5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dissolve">
                                      <p:cBhvr>
                                        <p:cTn id="96" dur="500"/>
                                        <p:tgtEl>
                                          <p:spTgt spid="55"/>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dissolve">
                                      <p:cBhvr>
                                        <p:cTn id="99" dur="5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dissolve">
                                      <p:cBhvr>
                                        <p:cTn id="104" dur="500"/>
                                        <p:tgtEl>
                                          <p:spTgt spid="63"/>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dissolve">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dissolve">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dissolve">
                                      <p:cBhvr>
                                        <p:cTn id="119" dur="500"/>
                                        <p:tgtEl>
                                          <p:spTgt spid="60"/>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dissolve">
                                      <p:cBhvr>
                                        <p:cTn id="124" dur="500"/>
                                        <p:tgtEl>
                                          <p:spTgt spid="6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dissolve">
                                      <p:cBhvr>
                                        <p:cTn id="129" dur="500"/>
                                        <p:tgtEl>
                                          <p:spTgt spid="67"/>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dissolve">
                                      <p:cBhvr>
                                        <p:cTn id="134" dur="5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dissolve">
                                      <p:cBhvr>
                                        <p:cTn id="139" dur="500"/>
                                        <p:tgtEl>
                                          <p:spTgt spid="68"/>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dissolve">
                                      <p:cBhvr>
                                        <p:cTn id="144" dur="500"/>
                                        <p:tgtEl>
                                          <p:spTgt spid="74"/>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xit" presetSubtype="0" fill="hold" grpId="1" nodeType="clickEffect">
                                  <p:stCondLst>
                                    <p:cond delay="0"/>
                                  </p:stCondLst>
                                  <p:childTnLst>
                                    <p:animEffect transition="out" filter="dissolve">
                                      <p:cBhvr>
                                        <p:cTn id="148" dur="500"/>
                                        <p:tgtEl>
                                          <p:spTgt spid="59"/>
                                        </p:tgtEl>
                                      </p:cBhvr>
                                    </p:animEffect>
                                    <p:set>
                                      <p:cBhvr>
                                        <p:cTn id="149" dur="1" fill="hold">
                                          <p:stCondLst>
                                            <p:cond delay="499"/>
                                          </p:stCondLst>
                                        </p:cTn>
                                        <p:tgtEl>
                                          <p:spTgt spid="59"/>
                                        </p:tgtEl>
                                        <p:attrNameLst>
                                          <p:attrName>style.visibility</p:attrName>
                                        </p:attrNameLst>
                                      </p:cBhvr>
                                      <p:to>
                                        <p:strVal val="hidden"/>
                                      </p:to>
                                    </p:set>
                                  </p:childTnLst>
                                </p:cTn>
                              </p:par>
                              <p:par>
                                <p:cTn id="150" presetID="9" presetClass="exit" presetSubtype="0" fill="hold" grpId="1" nodeType="withEffect">
                                  <p:stCondLst>
                                    <p:cond delay="0"/>
                                  </p:stCondLst>
                                  <p:childTnLst>
                                    <p:animEffect transition="out" filter="dissolve">
                                      <p:cBhvr>
                                        <p:cTn id="151" dur="500"/>
                                        <p:tgtEl>
                                          <p:spTgt spid="60"/>
                                        </p:tgtEl>
                                      </p:cBhvr>
                                    </p:animEffect>
                                    <p:set>
                                      <p:cBhvr>
                                        <p:cTn id="152" dur="1" fill="hold">
                                          <p:stCondLst>
                                            <p:cond delay="499"/>
                                          </p:stCondLst>
                                        </p:cTn>
                                        <p:tgtEl>
                                          <p:spTgt spid="6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75">
                                            <p:txEl>
                                              <p:pRg st="0" end="0"/>
                                            </p:txEl>
                                          </p:spTgt>
                                        </p:tgtEl>
                                        <p:attrNameLst>
                                          <p:attrName>style.visibility</p:attrName>
                                        </p:attrNameLst>
                                      </p:cBhvr>
                                      <p:to>
                                        <p:strVal val="visible"/>
                                      </p:to>
                                    </p:set>
                                    <p:animEffect transition="in" filter="dissolve">
                                      <p:cBhvr>
                                        <p:cTn id="157" dur="500"/>
                                        <p:tgtEl>
                                          <p:spTgt spid="75">
                                            <p:txEl>
                                              <p:pRg st="0" end="0"/>
                                            </p:txEl>
                                          </p:spTgt>
                                        </p:tgtEl>
                                      </p:cBhvr>
                                    </p:animEffect>
                                  </p:childTnLst>
                                </p:cTn>
                              </p:par>
                              <p:par>
                                <p:cTn id="158" presetID="9" presetClass="entr" presetSubtype="0" fill="hold" nodeType="withEffect">
                                  <p:stCondLst>
                                    <p:cond delay="0"/>
                                  </p:stCondLst>
                                  <p:childTnLst>
                                    <p:set>
                                      <p:cBhvr>
                                        <p:cTn id="159" dur="1" fill="hold">
                                          <p:stCondLst>
                                            <p:cond delay="0"/>
                                          </p:stCondLst>
                                        </p:cTn>
                                        <p:tgtEl>
                                          <p:spTgt spid="75">
                                            <p:txEl>
                                              <p:pRg st="1" end="1"/>
                                            </p:txEl>
                                          </p:spTgt>
                                        </p:tgtEl>
                                        <p:attrNameLst>
                                          <p:attrName>style.visibility</p:attrName>
                                        </p:attrNameLst>
                                      </p:cBhvr>
                                      <p:to>
                                        <p:strVal val="visible"/>
                                      </p:to>
                                    </p:set>
                                    <p:animEffect transition="in" filter="dissolve">
                                      <p:cBhvr>
                                        <p:cTn id="160" dur="500"/>
                                        <p:tgtEl>
                                          <p:spTgt spid="75">
                                            <p:txEl>
                                              <p:pRg st="1" end="1"/>
                                            </p:txEl>
                                          </p:spTgt>
                                        </p:tgtEl>
                                      </p:cBhvr>
                                    </p:animEffect>
                                  </p:childTnLst>
                                </p:cTn>
                              </p:par>
                              <p:par>
                                <p:cTn id="161" presetID="9" presetClass="entr" presetSubtype="0" fill="hold" nodeType="withEffect">
                                  <p:stCondLst>
                                    <p:cond delay="0"/>
                                  </p:stCondLst>
                                  <p:childTnLst>
                                    <p:set>
                                      <p:cBhvr>
                                        <p:cTn id="162" dur="1" fill="hold">
                                          <p:stCondLst>
                                            <p:cond delay="0"/>
                                          </p:stCondLst>
                                        </p:cTn>
                                        <p:tgtEl>
                                          <p:spTgt spid="75">
                                            <p:txEl>
                                              <p:pRg st="2" end="2"/>
                                            </p:txEl>
                                          </p:spTgt>
                                        </p:tgtEl>
                                        <p:attrNameLst>
                                          <p:attrName>style.visibility</p:attrName>
                                        </p:attrNameLst>
                                      </p:cBhvr>
                                      <p:to>
                                        <p:strVal val="visible"/>
                                      </p:to>
                                    </p:set>
                                    <p:animEffect transition="in" filter="dissolve">
                                      <p:cBhvr>
                                        <p:cTn id="163" dur="500"/>
                                        <p:tgtEl>
                                          <p:spTgt spid="75">
                                            <p:txEl>
                                              <p:pRg st="2" end="2"/>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76"/>
                                        </p:tgtEl>
                                        <p:attrNameLst>
                                          <p:attrName>style.visibility</p:attrName>
                                        </p:attrNameLst>
                                      </p:cBhvr>
                                      <p:to>
                                        <p:strVal val="visible"/>
                                      </p:to>
                                    </p:set>
                                    <p:animEffect transition="in" filter="dissolve">
                                      <p:cBhvr>
                                        <p:cTn id="168" dur="500"/>
                                        <p:tgtEl>
                                          <p:spTgt spid="76"/>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2" nodeType="clickEffect">
                                  <p:stCondLst>
                                    <p:cond delay="0"/>
                                  </p:stCondLst>
                                  <p:childTnLst>
                                    <p:set>
                                      <p:cBhvr>
                                        <p:cTn id="172" dur="1" fill="hold">
                                          <p:stCondLst>
                                            <p:cond delay="0"/>
                                          </p:stCondLst>
                                        </p:cTn>
                                        <p:tgtEl>
                                          <p:spTgt spid="59"/>
                                        </p:tgtEl>
                                        <p:attrNameLst>
                                          <p:attrName>style.visibility</p:attrName>
                                        </p:attrNameLst>
                                      </p:cBhvr>
                                      <p:to>
                                        <p:strVal val="visible"/>
                                      </p:to>
                                    </p:set>
                                    <p:animEffect transition="in" filter="dissolve">
                                      <p:cBhvr>
                                        <p:cTn id="173" dur="500"/>
                                        <p:tgtEl>
                                          <p:spTgt spid="59"/>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77"/>
                                        </p:tgtEl>
                                        <p:attrNameLst>
                                          <p:attrName>style.visibility</p:attrName>
                                        </p:attrNameLst>
                                      </p:cBhvr>
                                      <p:to>
                                        <p:strVal val="visible"/>
                                      </p:to>
                                    </p:set>
                                    <p:animEffect transition="in" filter="dissolve">
                                      <p:cBhvr>
                                        <p:cTn id="178" dur="500"/>
                                        <p:tgtEl>
                                          <p:spTgt spid="77"/>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dissolve">
                                      <p:cBhvr>
                                        <p:cTn id="183" dur="500"/>
                                        <p:tgtEl>
                                          <p:spTgt spid="81"/>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78"/>
                                        </p:tgtEl>
                                        <p:attrNameLst>
                                          <p:attrName>style.visibility</p:attrName>
                                        </p:attrNameLst>
                                      </p:cBhvr>
                                      <p:to>
                                        <p:strVal val="visible"/>
                                      </p:to>
                                    </p:set>
                                    <p:animEffect transition="in" filter="dissolve">
                                      <p:cBhvr>
                                        <p:cTn id="188" dur="500"/>
                                        <p:tgtEl>
                                          <p:spTgt spid="78"/>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dissolve">
                                      <p:cBhvr>
                                        <p:cTn id="193" dur="500"/>
                                        <p:tgtEl>
                                          <p:spTgt spid="82"/>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dissolve">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0"/>
                                        </p:tgtEl>
                                        <p:attrNameLst>
                                          <p:attrName>style.visibility</p:attrName>
                                        </p:attrNameLst>
                                      </p:cBhvr>
                                      <p:to>
                                        <p:strVal val="visible"/>
                                      </p:to>
                                    </p:set>
                                    <p:animEffect transition="in" filter="dissolve">
                                      <p:cBhvr>
                                        <p:cTn id="203" dur="500"/>
                                        <p:tgtEl>
                                          <p:spTgt spid="80"/>
                                        </p:tgtEl>
                                      </p:cBhvr>
                                    </p:animEffect>
                                  </p:childTnLst>
                                </p:cTn>
                              </p:par>
                              <p:par>
                                <p:cTn id="204" presetID="9" presetClass="entr" presetSubtype="0" fill="hold" nodeType="withEffect">
                                  <p:stCondLst>
                                    <p:cond delay="0"/>
                                  </p:stCondLst>
                                  <p:childTnLst>
                                    <p:set>
                                      <p:cBhvr>
                                        <p:cTn id="205" dur="1" fill="hold">
                                          <p:stCondLst>
                                            <p:cond delay="0"/>
                                          </p:stCondLst>
                                        </p:cTn>
                                        <p:tgtEl>
                                          <p:spTgt spid="80">
                                            <p:txEl>
                                              <p:pRg st="1" end="1"/>
                                            </p:txEl>
                                          </p:spTgt>
                                        </p:tgtEl>
                                        <p:attrNameLst>
                                          <p:attrName>style.visibility</p:attrName>
                                        </p:attrNameLst>
                                      </p:cBhvr>
                                      <p:to>
                                        <p:strVal val="visible"/>
                                      </p:to>
                                    </p:set>
                                    <p:animEffect transition="in" filter="dissolve">
                                      <p:cBhvr>
                                        <p:cTn id="206" dur="500"/>
                                        <p:tgtEl>
                                          <p:spTgt spid="80">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80">
                                            <p:txEl>
                                              <p:pRg st="0" end="0"/>
                                            </p:txEl>
                                          </p:spTgt>
                                        </p:tgtEl>
                                        <p:attrNameLst>
                                          <p:attrName>style.visibility</p:attrName>
                                        </p:attrNameLst>
                                      </p:cBhvr>
                                      <p:to>
                                        <p:strVal val="visible"/>
                                      </p:to>
                                    </p:set>
                                    <p:animEffect transition="in" filter="dissolve">
                                      <p:cBhvr>
                                        <p:cTn id="209" dur="500"/>
                                        <p:tgtEl>
                                          <p:spTgt spid="80">
                                            <p:txEl>
                                              <p:pRg st="0" end="0"/>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83"/>
                                        </p:tgtEl>
                                        <p:attrNameLst>
                                          <p:attrName>style.visibility</p:attrName>
                                        </p:attrNameLst>
                                      </p:cBhvr>
                                      <p:to>
                                        <p:strVal val="visible"/>
                                      </p:to>
                                    </p:set>
                                    <p:animEffect transition="in" filter="dissolve">
                                      <p:cBhvr>
                                        <p:cTn id="214" dur="500"/>
                                        <p:tgtEl>
                                          <p:spTgt spid="83"/>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80">
                                            <p:txEl>
                                              <p:pRg st="2" end="2"/>
                                            </p:txEl>
                                          </p:spTgt>
                                        </p:tgtEl>
                                        <p:attrNameLst>
                                          <p:attrName>style.visibility</p:attrName>
                                        </p:attrNameLst>
                                      </p:cBhvr>
                                      <p:to>
                                        <p:strVal val="visible"/>
                                      </p:to>
                                    </p:set>
                                    <p:animEffect transition="in" filter="dissolve">
                                      <p:cBhvr>
                                        <p:cTn id="219" dur="500"/>
                                        <p:tgtEl>
                                          <p:spTgt spid="80">
                                            <p:txEl>
                                              <p:pRg st="2" end="2"/>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08"/>
                                        </p:tgtEl>
                                        <p:attrNameLst>
                                          <p:attrName>style.visibility</p:attrName>
                                        </p:attrNameLst>
                                      </p:cBhvr>
                                      <p:to>
                                        <p:strVal val="visible"/>
                                      </p:to>
                                    </p:set>
                                    <p:animEffect transition="in" filter="dissolve">
                                      <p:cBhvr>
                                        <p:cTn id="224" dur="500"/>
                                        <p:tgtEl>
                                          <p:spTgt spid="10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nodeType="clickEffect">
                                  <p:stCondLst>
                                    <p:cond delay="0"/>
                                  </p:stCondLst>
                                  <p:childTnLst>
                                    <p:set>
                                      <p:cBhvr>
                                        <p:cTn id="228" dur="1" fill="hold">
                                          <p:stCondLst>
                                            <p:cond delay="0"/>
                                          </p:stCondLst>
                                        </p:cTn>
                                        <p:tgtEl>
                                          <p:spTgt spid="89"/>
                                        </p:tgtEl>
                                        <p:attrNameLst>
                                          <p:attrName>style.visibility</p:attrName>
                                        </p:attrNameLst>
                                      </p:cBhvr>
                                      <p:to>
                                        <p:strVal val="visible"/>
                                      </p:to>
                                    </p:set>
                                    <p:animEffect transition="in" filter="dissolve">
                                      <p:cBhvr>
                                        <p:cTn id="229" dur="500"/>
                                        <p:tgtEl>
                                          <p:spTgt spid="89"/>
                                        </p:tgtEl>
                                      </p:cBhvr>
                                    </p:animEffect>
                                  </p:childTnLst>
                                </p:cTn>
                              </p:par>
                              <p:par>
                                <p:cTn id="230" presetID="9" presetClass="exit" presetSubtype="0" fill="hold" grpId="1" nodeType="withEffect">
                                  <p:stCondLst>
                                    <p:cond delay="0"/>
                                  </p:stCondLst>
                                  <p:childTnLst>
                                    <p:animEffect transition="out" filter="dissolve">
                                      <p:cBhvr>
                                        <p:cTn id="231" dur="500"/>
                                        <p:tgtEl>
                                          <p:spTgt spid="23"/>
                                        </p:tgtEl>
                                      </p:cBhvr>
                                    </p:animEffect>
                                    <p:set>
                                      <p:cBhvr>
                                        <p:cTn id="232" dur="1" fill="hold">
                                          <p:stCondLst>
                                            <p:cond delay="499"/>
                                          </p:stCondLst>
                                        </p:cTn>
                                        <p:tgtEl>
                                          <p:spTgt spid="23"/>
                                        </p:tgtEl>
                                        <p:attrNameLst>
                                          <p:attrName>style.visibility</p:attrName>
                                        </p:attrNameLst>
                                      </p:cBhvr>
                                      <p:to>
                                        <p:strVal val="hidden"/>
                                      </p:to>
                                    </p:set>
                                  </p:childTnLst>
                                </p:cTn>
                              </p:par>
                              <p:par>
                                <p:cTn id="233" presetID="9" presetClass="exit" presetSubtype="0" fill="hold" grpId="1" nodeType="withEffect">
                                  <p:stCondLst>
                                    <p:cond delay="0"/>
                                  </p:stCondLst>
                                  <p:childTnLst>
                                    <p:animEffect transition="out" filter="dissolve">
                                      <p:cBhvr>
                                        <p:cTn id="234" dur="500"/>
                                        <p:tgtEl>
                                          <p:spTgt spid="24"/>
                                        </p:tgtEl>
                                      </p:cBhvr>
                                    </p:animEffect>
                                    <p:set>
                                      <p:cBhvr>
                                        <p:cTn id="235" dur="1" fill="hold">
                                          <p:stCondLst>
                                            <p:cond delay="499"/>
                                          </p:stCondLst>
                                        </p:cTn>
                                        <p:tgtEl>
                                          <p:spTgt spid="24"/>
                                        </p:tgtEl>
                                        <p:attrNameLst>
                                          <p:attrName>style.visibility</p:attrName>
                                        </p:attrNameLst>
                                      </p:cBhvr>
                                      <p:to>
                                        <p:strVal val="hidden"/>
                                      </p:to>
                                    </p:set>
                                  </p:childTnLst>
                                </p:cTn>
                              </p:par>
                              <p:par>
                                <p:cTn id="236" presetID="9" presetClass="exit" presetSubtype="0" fill="hold" grpId="1" nodeType="withEffect">
                                  <p:stCondLst>
                                    <p:cond delay="0"/>
                                  </p:stCondLst>
                                  <p:childTnLst>
                                    <p:animEffect transition="out" filter="dissolve">
                                      <p:cBhvr>
                                        <p:cTn id="237" dur="500"/>
                                        <p:tgtEl>
                                          <p:spTgt spid="25"/>
                                        </p:tgtEl>
                                      </p:cBhvr>
                                    </p:animEffect>
                                    <p:set>
                                      <p:cBhvr>
                                        <p:cTn id="238" dur="1" fill="hold">
                                          <p:stCondLst>
                                            <p:cond delay="499"/>
                                          </p:stCondLst>
                                        </p:cTn>
                                        <p:tgtEl>
                                          <p:spTgt spid="25"/>
                                        </p:tgtEl>
                                        <p:attrNameLst>
                                          <p:attrName>style.visibility</p:attrName>
                                        </p:attrNameLst>
                                      </p:cBhvr>
                                      <p:to>
                                        <p:strVal val="hidden"/>
                                      </p:to>
                                    </p:set>
                                  </p:childTnLst>
                                </p:cTn>
                              </p:par>
                              <p:par>
                                <p:cTn id="239" presetID="9" presetClass="exit" presetSubtype="0" fill="hold" grpId="1" nodeType="withEffect">
                                  <p:stCondLst>
                                    <p:cond delay="0"/>
                                  </p:stCondLst>
                                  <p:childTnLst>
                                    <p:animEffect transition="out" filter="dissolve">
                                      <p:cBhvr>
                                        <p:cTn id="240" dur="500"/>
                                        <p:tgtEl>
                                          <p:spTgt spid="82"/>
                                        </p:tgtEl>
                                      </p:cBhvr>
                                    </p:animEffect>
                                    <p:set>
                                      <p:cBhvr>
                                        <p:cTn id="241" dur="1" fill="hold">
                                          <p:stCondLst>
                                            <p:cond delay="499"/>
                                          </p:stCondLst>
                                        </p:cTn>
                                        <p:tgtEl>
                                          <p:spTgt spid="82"/>
                                        </p:tgtEl>
                                        <p:attrNameLst>
                                          <p:attrName>style.visibility</p:attrName>
                                        </p:attrNameLst>
                                      </p:cBhvr>
                                      <p:to>
                                        <p:strVal val="hidden"/>
                                      </p:to>
                                    </p:set>
                                  </p:childTnLst>
                                </p:cTn>
                              </p:par>
                              <p:par>
                                <p:cTn id="242" presetID="9" presetClass="exit" presetSubtype="0" fill="hold" nodeType="withEffect">
                                  <p:stCondLst>
                                    <p:cond delay="0"/>
                                  </p:stCondLst>
                                  <p:childTnLst>
                                    <p:animEffect transition="out" filter="dissolve">
                                      <p:cBhvr>
                                        <p:cTn id="243" dur="500"/>
                                        <p:tgtEl>
                                          <p:spTgt spid="83"/>
                                        </p:tgtEl>
                                      </p:cBhvr>
                                    </p:animEffect>
                                    <p:set>
                                      <p:cBhvr>
                                        <p:cTn id="244" dur="1" fill="hold">
                                          <p:stCondLst>
                                            <p:cond delay="499"/>
                                          </p:stCondLst>
                                        </p:cTn>
                                        <p:tgtEl>
                                          <p:spTgt spid="83"/>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08"/>
                                        </p:tgtEl>
                                      </p:cBhvr>
                                    </p:animEffect>
                                    <p:set>
                                      <p:cBhvr>
                                        <p:cTn id="247" dur="1" fill="hold">
                                          <p:stCondLst>
                                            <p:cond delay="499"/>
                                          </p:stCondLst>
                                        </p:cTn>
                                        <p:tgtEl>
                                          <p:spTgt spid="108"/>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2"/>
                                        </p:tgtEl>
                                      </p:cBhvr>
                                    </p:animEffect>
                                    <p:set>
                                      <p:cBhvr>
                                        <p:cTn id="250" dur="1" fill="hold">
                                          <p:stCondLst>
                                            <p:cond delay="499"/>
                                          </p:stCondLst>
                                        </p:cTn>
                                        <p:tgtEl>
                                          <p:spTgt spid="12"/>
                                        </p:tgtEl>
                                        <p:attrNameLst>
                                          <p:attrName>style.visibility</p:attrName>
                                        </p:attrNameLst>
                                      </p:cBhvr>
                                      <p:to>
                                        <p:strVal val="hidden"/>
                                      </p:to>
                                    </p:set>
                                  </p:childTnLst>
                                </p:cTn>
                              </p:par>
                              <p:par>
                                <p:cTn id="251" presetID="9" presetClass="entr" presetSubtype="0" fill="hold" grpId="0" nodeType="withEffect">
                                  <p:stCondLst>
                                    <p:cond delay="0"/>
                                  </p:stCondLst>
                                  <p:childTnLst>
                                    <p:set>
                                      <p:cBhvr>
                                        <p:cTn id="252" dur="1" fill="hold">
                                          <p:stCondLst>
                                            <p:cond delay="0"/>
                                          </p:stCondLst>
                                        </p:cTn>
                                        <p:tgtEl>
                                          <p:spTgt spid="110"/>
                                        </p:tgtEl>
                                        <p:attrNameLst>
                                          <p:attrName>style.visibility</p:attrName>
                                        </p:attrNameLst>
                                      </p:cBhvr>
                                      <p:to>
                                        <p:strVal val="visible"/>
                                      </p:to>
                                    </p:set>
                                    <p:animEffect transition="in" filter="dissolve">
                                      <p:cBhvr>
                                        <p:cTn id="253" dur="500"/>
                                        <p:tgtEl>
                                          <p:spTgt spid="110"/>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dissolve">
                                      <p:cBhvr>
                                        <p:cTn id="258" dur="500"/>
                                        <p:tgtEl>
                                          <p:spTgt spid="96"/>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99"/>
                                        </p:tgtEl>
                                        <p:attrNameLst>
                                          <p:attrName>style.visibility</p:attrName>
                                        </p:attrNameLst>
                                      </p:cBhvr>
                                      <p:to>
                                        <p:strVal val="visible"/>
                                      </p:to>
                                    </p:set>
                                    <p:animEffect transition="in" filter="dissolve">
                                      <p:cBhvr>
                                        <p:cTn id="261" dur="500"/>
                                        <p:tgtEl>
                                          <p:spTgt spid="99"/>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0"/>
                                        </p:tgtEl>
                                        <p:attrNameLst>
                                          <p:attrName>style.visibility</p:attrName>
                                        </p:attrNameLst>
                                      </p:cBhvr>
                                      <p:to>
                                        <p:strVal val="visible"/>
                                      </p:to>
                                    </p:set>
                                    <p:animEffect transition="in" filter="dissolve">
                                      <p:cBhvr>
                                        <p:cTn id="264" dur="500"/>
                                        <p:tgtEl>
                                          <p:spTgt spid="100"/>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1"/>
                                        </p:tgtEl>
                                        <p:attrNameLst>
                                          <p:attrName>style.visibility</p:attrName>
                                        </p:attrNameLst>
                                      </p:cBhvr>
                                      <p:to>
                                        <p:strVal val="visible"/>
                                      </p:to>
                                    </p:set>
                                    <p:animEffect transition="in" filter="dissolve">
                                      <p:cBhvr>
                                        <p:cTn id="267" dur="500"/>
                                        <p:tgtEl>
                                          <p:spTgt spid="101"/>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2"/>
                                        </p:tgtEl>
                                        <p:attrNameLst>
                                          <p:attrName>style.visibility</p:attrName>
                                        </p:attrNameLst>
                                      </p:cBhvr>
                                      <p:to>
                                        <p:strVal val="visible"/>
                                      </p:to>
                                    </p:set>
                                    <p:animEffect transition="in" filter="dissolve">
                                      <p:cBhvr>
                                        <p:cTn id="270" dur="500"/>
                                        <p:tgtEl>
                                          <p:spTgt spid="102"/>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05"/>
                                        </p:tgtEl>
                                        <p:attrNameLst>
                                          <p:attrName>style.visibility</p:attrName>
                                        </p:attrNameLst>
                                      </p:cBhvr>
                                      <p:to>
                                        <p:strVal val="visible"/>
                                      </p:to>
                                    </p:set>
                                    <p:animEffect transition="in" filter="dissolve">
                                      <p:cBhvr>
                                        <p:cTn id="273" dur="500"/>
                                        <p:tgtEl>
                                          <p:spTgt spid="105"/>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06"/>
                                        </p:tgtEl>
                                        <p:attrNameLst>
                                          <p:attrName>style.visibility</p:attrName>
                                        </p:attrNameLst>
                                      </p:cBhvr>
                                      <p:to>
                                        <p:strVal val="visible"/>
                                      </p:to>
                                    </p:set>
                                    <p:animEffect transition="in" filter="dissolve">
                                      <p:cBhvr>
                                        <p:cTn id="276" dur="500"/>
                                        <p:tgtEl>
                                          <p:spTgt spid="106"/>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07"/>
                                        </p:tgtEl>
                                        <p:attrNameLst>
                                          <p:attrName>style.visibility</p:attrName>
                                        </p:attrNameLst>
                                      </p:cBhvr>
                                      <p:to>
                                        <p:strVal val="visible"/>
                                      </p:to>
                                    </p:set>
                                    <p:animEffect transition="in" filter="dissolve">
                                      <p:cBhvr>
                                        <p:cTn id="27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 grpId="0"/>
      <p:bldP spid="5" grpId="0" animBg="1"/>
      <p:bldP spid="13" grpId="0" animBg="1"/>
      <p:bldP spid="14" grpId="0" animBg="1"/>
      <p:bldP spid="15" grpId="0" animBg="1"/>
      <p:bldP spid="19" grpId="0" animBg="1"/>
      <p:bldP spid="23" grpId="0" animBg="1"/>
      <p:bldP spid="23" grpId="1" animBg="1"/>
      <p:bldP spid="24" grpId="0" animBg="1"/>
      <p:bldP spid="24" grpId="1" animBg="1"/>
      <p:bldP spid="25" grpId="0"/>
      <p:bldP spid="25" grpId="1"/>
      <p:bldP spid="29" grpId="0" animBg="1"/>
      <p:bldP spid="30" grpId="0" animBg="1"/>
      <p:bldP spid="31" grpId="0" animBg="1"/>
      <p:bldP spid="32" grpId="0"/>
      <p:bldP spid="33" grpId="0" animBg="1"/>
      <p:bldP spid="34" grpId="0" animBg="1"/>
      <p:bldP spid="35" grpId="0"/>
      <p:bldP spid="37" grpId="0" animBg="1"/>
      <p:bldP spid="38" grpId="0" animBg="1"/>
      <p:bldP spid="39" grpId="0"/>
      <p:bldP spid="40" grpId="0" animBg="1"/>
      <p:bldP spid="41" grpId="0" animBg="1"/>
      <p:bldP spid="42" grpId="0"/>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9" grpId="0" animBg="1"/>
      <p:bldP spid="102" grpId="0" animBg="1"/>
      <p:bldP spid="105" grpId="0" animBg="1"/>
      <p:bldP spid="106" grpId="0" animBg="1"/>
      <p:bldP spid="107" grpId="0"/>
      <p:bldP spid="100" grpId="0" animBg="1"/>
      <p:bldP spid="1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4" name="Slide Number Placeholder 5">
            <a:extLst>
              <a:ext uri="{FF2B5EF4-FFF2-40B4-BE49-F238E27FC236}">
                <a16:creationId xmlns:a16="http://schemas.microsoft.com/office/drawing/2014/main" id="{C59FDDF9-243B-D0DB-BBE2-1A59B4A56CB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dirty="0"/>
              <a:t>Analysis of B-Trees I</a:t>
            </a:r>
          </a:p>
        </p:txBody>
      </p:sp>
      <mc:AlternateContent xmlns:mc="http://schemas.openxmlformats.org/markup-compatibility/2006" xmlns:a14="http://schemas.microsoft.com/office/drawing/2010/main">
        <mc:Choice Requires="a14">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xfrm>
                <a:off x="304800" y="1242060"/>
                <a:ext cx="8465574" cy="5615940"/>
              </a:xfrm>
              <a:ln/>
            </p:spPr>
            <p:txBody>
              <a:bodyPr>
                <a:normAutofit/>
              </a:bodyPr>
              <a:lstStyle/>
              <a:p>
                <a:r>
                  <a:rPr lang="en-GB" sz="1900" dirty="0"/>
                  <a:t>For an </a:t>
                </a:r>
                <a:r>
                  <a:rPr lang="en-GB" sz="1900" i="1" dirty="0"/>
                  <a:t>M</a:t>
                </a:r>
                <a:r>
                  <a:rPr lang="en-GB" sz="1900" dirty="0"/>
                  <a:t>-way B-tree:</a:t>
                </a:r>
              </a:p>
              <a:p>
                <a:pPr lvl="1"/>
                <a:r>
                  <a:rPr lang="en-US" altLang="en-SE" sz="1800" dirty="0"/>
                  <a:t>Each node has at most </a:t>
                </a:r>
                <a:r>
                  <a:rPr lang="en-US" altLang="en-SE" sz="1800" i="1" dirty="0"/>
                  <a:t>M</a:t>
                </a:r>
                <a:r>
                  <a:rPr lang="en-US" altLang="en-SE" sz="1800" dirty="0"/>
                  <a:t> children </a:t>
                </a:r>
                <a:r>
                  <a:rPr lang="en-GB" sz="1800" dirty="0"/>
                  <a:t>⇒ the maximum branching factor is 𝑀</a:t>
                </a:r>
                <a:endParaRPr lang="en-US" altLang="en-SE" sz="1800" dirty="0"/>
              </a:p>
              <a:p>
                <a:pPr lvl="1"/>
                <a:r>
                  <a:rPr lang="en-US" altLang="en-SE" sz="1800" dirty="0"/>
                  <a:t>Each non-leaf node (except the root) has at least </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𝑀</m:t>
                    </m:r>
                    <m:r>
                      <a:rPr lang="en-GB" altLang="en-SE" sz="1800" b="0" i="1" dirty="0" smtClean="0">
                        <a:latin typeface="Cambria Math" panose="02040503050406030204" pitchFamily="18" charset="0"/>
                        <a:sym typeface="Symbol" panose="05050102010706020507" pitchFamily="18" charset="2"/>
                      </a:rPr>
                      <m:t>/2⌉</m:t>
                    </m:r>
                  </m:oMath>
                </a14:m>
                <a:r>
                  <a:rPr lang="en-US" altLang="en-SE" sz="1800" dirty="0"/>
                  <a:t> children </a:t>
                </a:r>
                <a:r>
                  <a:rPr lang="en-GB" sz="1800" dirty="0"/>
                  <a:t>⇒ the minimum branching factor is </a:t>
                </a:r>
                <a14:m>
                  <m:oMath xmlns:m="http://schemas.openxmlformats.org/officeDocument/2006/math">
                    <m:r>
                      <a:rPr lang="en-GB" altLang="en-SE" sz="1800" i="1" dirty="0">
                        <a:latin typeface="Cambria Math" panose="02040503050406030204" pitchFamily="18" charset="0"/>
                        <a:sym typeface="Symbol" panose="05050102010706020507" pitchFamily="18" charset="2"/>
                      </a:rPr>
                      <m:t>⌈</m:t>
                    </m:r>
                    <m:r>
                      <a:rPr lang="en-GB" altLang="en-SE" sz="1800" i="1" dirty="0">
                        <a:latin typeface="Cambria Math" panose="02040503050406030204" pitchFamily="18" charset="0"/>
                        <a:sym typeface="Symbol" panose="05050102010706020507" pitchFamily="18" charset="2"/>
                      </a:rPr>
                      <m:t>𝑀</m:t>
                    </m:r>
                    <m:r>
                      <a:rPr lang="en-GB" altLang="en-SE" sz="1800" i="1" dirty="0">
                        <a:latin typeface="Cambria Math" panose="02040503050406030204" pitchFamily="18" charset="0"/>
                        <a:sym typeface="Symbol" panose="05050102010706020507" pitchFamily="18" charset="2"/>
                      </a:rPr>
                      <m:t>/2⌉</m:t>
                    </m:r>
                  </m:oMath>
                </a14:m>
                <a:endParaRPr lang="en-GB" sz="1800" dirty="0"/>
              </a:p>
              <a:p>
                <a:r>
                  <a:rPr lang="en-US" altLang="en-SE" sz="1900" dirty="0"/>
                  <a:t>Maximum number of keys in </a:t>
                </a:r>
                <a:r>
                  <a:rPr lang="en-GB" sz="1900" dirty="0"/>
                  <a:t>an </a:t>
                </a:r>
                <a:r>
                  <a:rPr lang="en-GB" sz="1900" i="1" dirty="0"/>
                  <a:t>M</a:t>
                </a:r>
                <a:r>
                  <a:rPr lang="en-GB" sz="1900" dirty="0"/>
                  <a:t>-way B-tree </a:t>
                </a:r>
                <a:r>
                  <a:rPr lang="en-US" altLang="en-SE" sz="1900" dirty="0"/>
                  <a:t>with height </a:t>
                </a:r>
                <a:r>
                  <a:rPr lang="en-US" altLang="en-SE" sz="1900" i="1" dirty="0"/>
                  <a:t>h</a:t>
                </a:r>
                <a:r>
                  <a:rPr lang="en-US" altLang="en-SE" sz="1900" dirty="0"/>
                  <a:t>: </a:t>
                </a:r>
                <a:r>
                  <a:rPr lang="en-GB" sz="1900" dirty="0">
                    <a:effectLst/>
                    <a:latin typeface="Times New Roman" panose="02020603050405020304" pitchFamily="18" charset="0"/>
                    <a:cs typeface="Times New Roman" panose="02020603050405020304" pitchFamily="18" charset="0"/>
                  </a:rPr>
                  <a:t>This occurs when the tree is as full as possible (each non-leaf node has 𝑀 children, with </a:t>
                </a:r>
                <a14:m>
                  <m:oMath xmlns:m="http://schemas.openxmlformats.org/officeDocument/2006/math">
                    <m:r>
                      <a:rPr lang="en-GB" sz="1900" i="1" dirty="0" smtClean="0">
                        <a:effectLst/>
                        <a:latin typeface="Cambria Math" panose="02040503050406030204" pitchFamily="18" charset="0"/>
                        <a:cs typeface="Times New Roman" panose="02020603050405020304" pitchFamily="18" charset="0"/>
                      </a:rPr>
                      <m:t>𝑀</m:t>
                    </m:r>
                    <m:r>
                      <a:rPr lang="en-GB" sz="1900" i="1" dirty="0" smtClean="0">
                        <a:effectLst/>
                        <a:latin typeface="Cambria Math" panose="02040503050406030204" pitchFamily="18" charset="0"/>
                        <a:cs typeface="Times New Roman" panose="02020603050405020304" pitchFamily="18" charset="0"/>
                      </a:rPr>
                      <m:t>−1</m:t>
                    </m:r>
                  </m:oMath>
                </a14:m>
                <a:r>
                  <a:rPr lang="en-GB" sz="1900" dirty="0">
                    <a:effectLst/>
                    <a:latin typeface="Times New Roman" panose="02020603050405020304" pitchFamily="18" charset="0"/>
                    <a:cs typeface="Times New Roman" panose="02020603050405020304" pitchFamily="18" charset="0"/>
                  </a:rPr>
                  <a:t> keys per node)</a:t>
                </a:r>
              </a:p>
              <a:p>
                <a:pPr lvl="1">
                  <a:buFontTx/>
                  <a:buNone/>
                </a:pPr>
                <a:r>
                  <a:rPr lang="en-US" altLang="en-SE" sz="1800" dirty="0"/>
                  <a:t># keys in root (level 0): </a:t>
                </a:r>
                <a14:m>
                  <m:oMath xmlns:m="http://schemas.openxmlformats.org/officeDocument/2006/math">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1 node,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keys at level 1:</a:t>
                </a:r>
                <a14:m>
                  <m:oMath xmlns:m="http://schemas.openxmlformats.org/officeDocument/2006/math">
                    <m:r>
                      <a:rPr lang="en-GB" altLang="en-SE" sz="1800" b="0" i="0" dirty="0" smtClean="0">
                        <a:latin typeface="Cambria Math" panose="02040503050406030204" pitchFamily="18" charset="0"/>
                      </a:rPr>
                      <m:t> </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r>
                      <a:rPr lang="en-US" altLang="en-SE" sz="1800" i="1" dirty="0">
                        <a:latin typeface="Cambria Math" panose="02040503050406030204" pitchFamily="18" charset="0"/>
                      </a:rPr>
                      <m:t>𝑀</m:t>
                    </m:r>
                  </m:oMath>
                </a14:m>
                <a:r>
                  <a:rPr lang="en-US" altLang="en-SE" sz="1800" dirty="0"/>
                  <a:t> 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FontTx/>
                  <a:buNone/>
                </a:pPr>
                <a:r>
                  <a:rPr lang="en-US" altLang="en-SE" sz="1800" dirty="0"/>
                  <a:t># keys at level 2: </a:t>
                </a:r>
                <a14:m>
                  <m:oMath xmlns:m="http://schemas.openxmlformats.org/officeDocument/2006/math">
                    <m:r>
                      <a:rPr lang="en-US" altLang="en-SE" sz="1800" i="1" dirty="0" smtClean="0">
                        <a:latin typeface="Cambria Math" panose="02040503050406030204" pitchFamily="18" charset="0"/>
                      </a:rPr>
                      <m:t>𝑀</m:t>
                    </m:r>
                    <m:r>
                      <a:rPr lang="en-US" altLang="en-SE" sz="1800" i="1" baseline="30000" dirty="0" smtClean="0">
                        <a:latin typeface="Cambria Math" panose="02040503050406030204" pitchFamily="18" charset="0"/>
                      </a:rPr>
                      <m:t>2</m:t>
                    </m:r>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r>
                      <a:rPr lang="en-US" altLang="en-SE" sz="1800" i="1" dirty="0">
                        <a:latin typeface="Cambria Math" panose="02040503050406030204" pitchFamily="18" charset="0"/>
                      </a:rPr>
                      <m:t>𝑀</m:t>
                    </m:r>
                    <m:r>
                      <a:rPr lang="en-US" altLang="en-SE" sz="1800" i="1" baseline="30000" dirty="0">
                        <a:latin typeface="Cambria Math" panose="02040503050406030204" pitchFamily="18" charset="0"/>
                      </a:rPr>
                      <m:t>2</m:t>
                    </m:r>
                  </m:oMath>
                </a14:m>
                <a:r>
                  <a:rPr lang="en-US" altLang="en-SE" sz="1800" dirty="0"/>
                  <a:t> 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FontTx/>
                  <a:buNone/>
                </a:pPr>
                <a:r>
                  <a:rPr lang="en-US" altLang="en-SE" sz="1800" dirty="0"/>
                  <a:t>.  .  .	</a:t>
                </a:r>
              </a:p>
              <a:p>
                <a:pPr lvl="1">
                  <a:buNone/>
                </a:pPr>
                <a:r>
                  <a:rPr lang="en-US" altLang="en-SE" sz="1800" dirty="0"/>
                  <a:t># keys at level </a:t>
                </a:r>
                <a14:m>
                  <m:oMath xmlns:m="http://schemas.openxmlformats.org/officeDocument/2006/math">
                    <m:r>
                      <a:rPr lang="en-US" altLang="en-SE" sz="1800" i="1" dirty="0" smtClean="0">
                        <a:latin typeface="Cambria Math" panose="02040503050406030204" pitchFamily="18" charset="0"/>
                      </a:rPr>
                      <m:t>h</m:t>
                    </m:r>
                  </m:oMath>
                </a14:m>
                <a:r>
                  <a:rPr lang="en-US" altLang="en-SE" sz="1800" dirty="0"/>
                  <a:t>: </a:t>
                </a:r>
                <a14:m>
                  <m:oMath xmlns:m="http://schemas.openxmlformats.org/officeDocument/2006/math">
                    <m:sSup>
                      <m:sSupPr>
                        <m:ctrlPr>
                          <a:rPr lang="en-GB" altLang="en-SE" sz="1800" b="0" i="1" dirty="0" smtClean="0">
                            <a:latin typeface="Cambria Math" panose="02040503050406030204" pitchFamily="18" charset="0"/>
                          </a:rPr>
                        </m:ctrlPr>
                      </m:sSupPr>
                      <m:e>
                        <m:r>
                          <a:rPr lang="en-US" altLang="en-SE" sz="1800" i="1" dirty="0" smtClean="0">
                            <a:latin typeface="Cambria Math" panose="02040503050406030204" pitchFamily="18" charset="0"/>
                          </a:rPr>
                          <m:t>𝑀</m:t>
                        </m:r>
                      </m:e>
                      <m:sup>
                        <m:r>
                          <a:rPr lang="en-GB" altLang="en-SE" sz="1800" b="0" i="1" dirty="0" smtClean="0">
                            <a:latin typeface="Cambria Math" panose="02040503050406030204" pitchFamily="18" charset="0"/>
                          </a:rPr>
                          <m:t>h</m:t>
                        </m:r>
                      </m:sup>
                    </m:sSup>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sSup>
                      <m:sSupPr>
                        <m:ctrlPr>
                          <a:rPr lang="en-GB" altLang="en-SE" sz="1800" i="1" dirty="0">
                            <a:latin typeface="Cambria Math" panose="02040503050406030204" pitchFamily="18" charset="0"/>
                          </a:rPr>
                        </m:ctrlPr>
                      </m:sSupPr>
                      <m:e>
                        <m:r>
                          <a:rPr lang="en-US" altLang="en-SE" sz="1800" i="1" dirty="0">
                            <a:latin typeface="Cambria Math" panose="02040503050406030204" pitchFamily="18" charset="0"/>
                          </a:rPr>
                          <m:t>𝑀</m:t>
                        </m:r>
                      </m:e>
                      <m:sup>
                        <m:r>
                          <a:rPr lang="en-GB" altLang="en-SE" sz="1800" i="1" dirty="0">
                            <a:latin typeface="Cambria Math" panose="02040503050406030204" pitchFamily="18" charset="0"/>
                          </a:rPr>
                          <m:t>h</m:t>
                        </m:r>
                      </m:sup>
                    </m:sSup>
                  </m:oMath>
                </a14:m>
                <a:r>
                  <a:rPr lang="en-US" altLang="en-SE" sz="1800" dirty="0"/>
                  <a:t>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a:lnSpc>
                    <a:spcPct val="120000"/>
                  </a:lnSpc>
                </a:pPr>
                <a:r>
                  <a:rPr lang="en-US" altLang="en-SE" sz="1900" dirty="0"/>
                  <a:t>So, the maximum total number of keys is </a:t>
                </a:r>
                <a14:m>
                  <m:oMath xmlns:m="http://schemas.openxmlformats.org/officeDocument/2006/math">
                    <m:sSup>
                      <m:sSupPr>
                        <m:ctrlPr>
                          <a:rPr lang="en-GB" altLang="en-SE" sz="1900" i="1" dirty="0" smtClean="0">
                            <a:latin typeface="Cambria Math" panose="02040503050406030204" pitchFamily="18" charset="0"/>
                          </a:rPr>
                        </m:ctrlPr>
                      </m:sSupPr>
                      <m:e>
                        <m:r>
                          <a:rPr lang="de-DE" altLang="en-SE" sz="1900" i="1" dirty="0">
                            <a:latin typeface="Cambria Math" panose="02040503050406030204" pitchFamily="18" charset="0"/>
                          </a:rPr>
                          <m:t>𝑀</m:t>
                        </m:r>
                      </m:e>
                      <m:sup>
                        <m:r>
                          <a:rPr lang="en-GB" altLang="en-SE" sz="1900" i="1" dirty="0">
                            <a:latin typeface="Cambria Math" panose="02040503050406030204" pitchFamily="18" charset="0"/>
                          </a:rPr>
                          <m:t>h</m:t>
                        </m:r>
                        <m:r>
                          <a:rPr lang="en-GB" altLang="en-SE" sz="1900" i="1" dirty="0">
                            <a:latin typeface="Cambria Math" panose="02040503050406030204" pitchFamily="18" charset="0"/>
                          </a:rPr>
                          <m:t>+1</m:t>
                        </m:r>
                      </m:sup>
                    </m:sSup>
                    <m:r>
                      <a:rPr lang="de-DE" altLang="en-SE" sz="1900" i="1" dirty="0">
                        <a:latin typeface="Cambria Math" panose="02040503050406030204" pitchFamily="18" charset="0"/>
                      </a:rPr>
                      <m:t>–1</m:t>
                    </m:r>
                  </m:oMath>
                </a14:m>
                <a:endParaRPr lang="en-US" altLang="en-SE" sz="1900" dirty="0"/>
              </a:p>
              <a:p>
                <a:pPr lvl="1">
                  <a:lnSpc>
                    <a:spcPct val="120000"/>
                  </a:lnSpc>
                </a:pPr>
                <a14:m>
                  <m:oMath xmlns:m="http://schemas.openxmlformats.org/officeDocument/2006/math">
                    <m:r>
                      <a:rPr lang="de-DE" altLang="en-SE" sz="1600" i="1" dirty="0" smtClean="0">
                        <a:latin typeface="Cambria Math" panose="02040503050406030204" pitchFamily="18" charset="0"/>
                      </a:rPr>
                      <m:t>(1+</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baseline="30000" dirty="0" smtClean="0">
                        <a:latin typeface="Cambria Math" panose="02040503050406030204" pitchFamily="18" charset="0"/>
                      </a:rPr>
                      <m:t>2</m:t>
                    </m:r>
                    <m:r>
                      <a:rPr lang="de-DE" altLang="en-SE" sz="1600" i="1" dirty="0" smtClean="0">
                        <a:latin typeface="Cambria Math" panose="02040503050406030204" pitchFamily="18" charset="0"/>
                      </a:rPr>
                      <m:t>+</m:t>
                    </m:r>
                    <m:r>
                      <a:rPr lang="de-DE" altLang="en-SE" sz="1600" i="1" dirty="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baseline="30000" dirty="0" smtClean="0">
                        <a:latin typeface="Cambria Math" panose="02040503050406030204" pitchFamily="18" charset="0"/>
                      </a:rPr>
                      <m:t>h</m:t>
                    </m:r>
                    <m:r>
                      <a:rPr lang="de-DE" altLang="en-SE" sz="1600" i="1" dirty="0" smtClean="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–1) =</m:t>
                    </m:r>
                    <m:r>
                      <a:rPr lang="de-DE" altLang="en-SE" sz="1600" i="1" dirty="0" smtClean="0">
                        <a:latin typeface="Cambria Math" panose="02040503050406030204" pitchFamily="18" charset="0"/>
                      </a:rPr>
                      <m:t>[(</m:t>
                    </m:r>
                    <m:sSup>
                      <m:sSupPr>
                        <m:ctrlPr>
                          <a:rPr lang="en-GB" altLang="en-SE" sz="1600" b="0" i="1" dirty="0" smtClean="0">
                            <a:latin typeface="Cambria Math" panose="02040503050406030204" pitchFamily="18" charset="0"/>
                          </a:rPr>
                        </m:ctrlPr>
                      </m:sSupPr>
                      <m:e>
                        <m:r>
                          <a:rPr lang="de-DE" altLang="en-SE" sz="1600" i="1" dirty="0" smtClean="0">
                            <a:latin typeface="Cambria Math" panose="02040503050406030204" pitchFamily="18" charset="0"/>
                          </a:rPr>
                          <m:t>𝑀</m:t>
                        </m:r>
                      </m:e>
                      <m:sup>
                        <m:r>
                          <a:rPr lang="en-GB" altLang="en-SE" sz="1600" b="0" i="1" dirty="0" smtClean="0">
                            <a:latin typeface="Cambria Math" panose="02040503050406030204" pitchFamily="18" charset="0"/>
                          </a:rPr>
                          <m:t>h</m:t>
                        </m:r>
                        <m:r>
                          <a:rPr lang="en-GB" altLang="en-SE" sz="1600" b="0" i="1" dirty="0" smtClean="0">
                            <a:latin typeface="Cambria Math" panose="02040503050406030204" pitchFamily="18" charset="0"/>
                          </a:rPr>
                          <m:t>+1</m:t>
                        </m:r>
                      </m:sup>
                    </m:sSup>
                    <m:r>
                      <a:rPr lang="de-DE" altLang="en-SE" sz="1600" i="1" dirty="0">
                        <a:latin typeface="Cambria Math" panose="02040503050406030204" pitchFamily="18" charset="0"/>
                      </a:rPr>
                      <m:t>–1)/</m:t>
                    </m:r>
                    <m:r>
                      <a:rPr lang="de-DE" altLang="en-SE" sz="1600" i="1" dirty="0" smtClean="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dirty="0" smtClean="0">
                        <a:latin typeface="Cambria Math" panose="02040503050406030204" pitchFamily="18" charset="0"/>
                      </a:rPr>
                      <m:t> – 1)](</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–1) </m:t>
                    </m:r>
                    <m:r>
                      <a:rPr lang="de-DE" altLang="en-SE" sz="1600" i="1" dirty="0" smtClean="0">
                        <a:latin typeface="Cambria Math" panose="02040503050406030204" pitchFamily="18" charset="0"/>
                      </a:rPr>
                      <m:t>=</m:t>
                    </m:r>
                    <m:sSup>
                      <m:sSupPr>
                        <m:ctrlPr>
                          <a:rPr lang="en-GB" altLang="en-SE" sz="1600" i="1" dirty="0">
                            <a:latin typeface="Cambria Math" panose="02040503050406030204" pitchFamily="18" charset="0"/>
                          </a:rPr>
                        </m:ctrlPr>
                      </m:sSupPr>
                      <m:e>
                        <m:r>
                          <a:rPr lang="de-DE" altLang="en-SE" sz="1600" i="1" dirty="0">
                            <a:latin typeface="Cambria Math" panose="02040503050406030204" pitchFamily="18" charset="0"/>
                          </a:rPr>
                          <m:t>𝑀</m:t>
                        </m:r>
                      </m:e>
                      <m:sup>
                        <m:r>
                          <a:rPr lang="en-GB" altLang="en-SE" sz="1600" i="1" dirty="0">
                            <a:latin typeface="Cambria Math" panose="02040503050406030204" pitchFamily="18" charset="0"/>
                          </a:rPr>
                          <m:t>h</m:t>
                        </m:r>
                        <m:r>
                          <a:rPr lang="en-GB" altLang="en-SE" sz="1600" i="1" dirty="0">
                            <a:latin typeface="Cambria Math" panose="02040503050406030204" pitchFamily="18" charset="0"/>
                          </a:rPr>
                          <m:t>+1</m:t>
                        </m:r>
                      </m:sup>
                    </m:sSup>
                    <m:r>
                      <a:rPr lang="de-DE" altLang="en-SE" sz="1600" i="1" dirty="0">
                        <a:latin typeface="Cambria Math" panose="02040503050406030204" pitchFamily="18" charset="0"/>
                      </a:rPr>
                      <m:t>–1</m:t>
                    </m:r>
                  </m:oMath>
                </a14:m>
                <a:endParaRPr lang="en-GB" sz="1500" dirty="0"/>
              </a:p>
            </p:txBody>
          </p:sp>
        </mc:Choice>
        <mc:Fallback xmlns="">
          <p:sp>
            <p:nvSpPr>
              <p:cNvPr id="37891" name="Rectangle 3">
                <a:extLst>
                  <a:ext uri="{FF2B5EF4-FFF2-40B4-BE49-F238E27FC236}">
                    <a16:creationId xmlns:a16="http://schemas.microsoft.com/office/drawing/2014/main" id="{9BF0744F-A50B-5121-E126-703C1FFD911D}"/>
                  </a:ext>
                </a:extLst>
              </p:cNvPr>
              <p:cNvSpPr>
                <a:spLocks noGrp="1" noRot="1" noChangeAspect="1" noMove="1" noResize="1" noEditPoints="1" noAdjustHandles="1" noChangeArrowheads="1" noChangeShapeType="1" noTextEdit="1"/>
              </p:cNvSpPr>
              <p:nvPr>
                <p:ph type="body" idx="1"/>
              </p:nvPr>
            </p:nvSpPr>
            <p:spPr>
              <a:xfrm>
                <a:off x="304800" y="1242060"/>
                <a:ext cx="8465574" cy="5615940"/>
              </a:xfrm>
              <a:blipFill>
                <a:blip r:embed="rId3"/>
                <a:stretch>
                  <a:fillRect l="-504" t="-543" r="-1008"/>
                </a:stretch>
              </a:blipFill>
              <a:ln/>
            </p:spPr>
            <p:txBody>
              <a:bodyPr/>
              <a:lstStyle/>
              <a:p>
                <a:r>
                  <a:rPr lang="en-SE">
                    <a:noFill/>
                  </a:rPr>
                  <a:t> </a:t>
                </a:r>
              </a:p>
            </p:txBody>
          </p:sp>
        </mc:Fallback>
      </mc:AlternateContent>
      <p:sp>
        <p:nvSpPr>
          <p:cNvPr id="4" name="Slide Number Placeholder 5">
            <a:extLst>
              <a:ext uri="{FF2B5EF4-FFF2-40B4-BE49-F238E27FC236}">
                <a16:creationId xmlns:a16="http://schemas.microsoft.com/office/drawing/2014/main" id="{F8D4C67D-12D4-3C3F-94B4-9DA2798C847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D93A-EF89-76EE-5EBF-D3E079351BC5}"/>
              </a:ext>
            </a:extLst>
          </p:cNvPr>
          <p:cNvSpPr>
            <a:spLocks noGrp="1"/>
          </p:cNvSpPr>
          <p:nvPr>
            <p:ph type="title"/>
          </p:nvPr>
        </p:nvSpPr>
        <p:spPr/>
        <p:txBody>
          <a:bodyPr/>
          <a:lstStyle/>
          <a:p>
            <a:r>
              <a:rPr lang="en-US" altLang="en-SE" dirty="0"/>
              <a:t>Analysis of B-Trees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41FB5-7A27-B5C6-2706-F13FD800453C}"/>
                  </a:ext>
                </a:extLst>
              </p:cNvPr>
              <p:cNvSpPr>
                <a:spLocks noGrp="1"/>
              </p:cNvSpPr>
              <p:nvPr>
                <p:ph idx="1"/>
              </p:nvPr>
            </p:nvSpPr>
            <p:spPr/>
            <p:txBody>
              <a:bodyPr>
                <a:normAutofit fontScale="92500"/>
              </a:bodyPr>
              <a:lstStyle/>
              <a:p>
                <a:r>
                  <a:rPr lang="en-US" altLang="en-SE" sz="1900" dirty="0"/>
                  <a:t>Minimum number of keys in </a:t>
                </a:r>
                <a:r>
                  <a:rPr lang="en-GB" sz="1900" dirty="0"/>
                  <a:t>an </a:t>
                </a:r>
                <a:r>
                  <a:rPr lang="en-GB" sz="1900" i="1" dirty="0"/>
                  <a:t>M</a:t>
                </a:r>
                <a:r>
                  <a:rPr lang="en-GB" sz="1900" dirty="0"/>
                  <a:t>-way B-tree </a:t>
                </a:r>
                <a:r>
                  <a:rPr lang="en-US" altLang="en-SE" sz="1900" dirty="0"/>
                  <a:t>with height </a:t>
                </a:r>
                <a:r>
                  <a:rPr lang="en-US" altLang="en-SE" sz="1900" i="1" dirty="0"/>
                  <a:t>h</a:t>
                </a:r>
                <a:r>
                  <a:rPr lang="en-US" altLang="en-SE" sz="1900" dirty="0"/>
                  <a:t>: </a:t>
                </a:r>
                <a:r>
                  <a:rPr lang="en-GB" sz="1900" dirty="0">
                    <a:effectLst/>
                    <a:latin typeface="Times New Roman" panose="02020603050405020304" pitchFamily="18" charset="0"/>
                    <a:cs typeface="Times New Roman" panose="02020603050405020304" pitchFamily="18" charset="0"/>
                  </a:rPr>
                  <a:t>This occurs when the tree is as sparse as possible (root node has 2 children, with 1 key; </a:t>
                </a:r>
                <a:r>
                  <a:rPr lang="en-GB" sz="1900" dirty="0">
                    <a:latin typeface="Times New Roman" panose="02020603050405020304" pitchFamily="18" charset="0"/>
                    <a:cs typeface="Times New Roman" panose="02020603050405020304" pitchFamily="18" charset="0"/>
                  </a:rPr>
                  <a:t>each non-leaf </a:t>
                </a:r>
                <a:r>
                  <a:rPr lang="en-GB" sz="1900" dirty="0">
                    <a:effectLst/>
                    <a:latin typeface="Times New Roman" panose="02020603050405020304" pitchFamily="18" charset="0"/>
                    <a:cs typeface="Times New Roman" panose="02020603050405020304" pitchFamily="18" charset="0"/>
                  </a:rPr>
                  <a:t>node (except the root) has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m:t>
                    </m:r>
                    <m:r>
                      <a:rPr lang="en-GB" altLang="en-SE" sz="1900" b="0" i="1" dirty="0" smtClean="0">
                        <a:latin typeface="Cambria Math" panose="02040503050406030204" pitchFamily="18" charset="0"/>
                        <a:sym typeface="Symbol" panose="05050102010706020507" pitchFamily="18" charset="2"/>
                      </a:rPr>
                      <m:t>𝑀</m:t>
                    </m:r>
                    <m:r>
                      <a:rPr lang="en-GB" altLang="en-SE" sz="1900" b="0" i="1" dirty="0" smtClean="0">
                        <a:latin typeface="Cambria Math" panose="02040503050406030204" pitchFamily="18" charset="0"/>
                        <a:sym typeface="Symbol" panose="05050102010706020507" pitchFamily="18" charset="2"/>
                      </a:rPr>
                      <m:t>/2⌉</m:t>
                    </m:r>
                  </m:oMath>
                </a14:m>
                <a:r>
                  <a:rPr lang="en-GB" sz="1900" dirty="0">
                    <a:effectLst/>
                    <a:latin typeface="Times New Roman" panose="02020603050405020304" pitchFamily="18" charset="0"/>
                    <a:cs typeface="Times New Roman" panose="02020603050405020304" pitchFamily="18" charset="0"/>
                  </a:rPr>
                  <a:t> children, with </a:t>
                </a:r>
                <a14:m>
                  <m:oMath xmlns:m="http://schemas.openxmlformats.org/officeDocument/2006/math">
                    <m:d>
                      <m:dPr>
                        <m:begChr m:val="⌈"/>
                        <m:endChr m:val="⌉"/>
                        <m:ctrlPr>
                          <a:rPr lang="en-GB" altLang="en-SE" sz="1900" i="1" dirty="0">
                            <a:latin typeface="Cambria Math" panose="02040503050406030204" pitchFamily="18" charset="0"/>
                            <a:sym typeface="Symbol" panose="05050102010706020507" pitchFamily="18" charset="2"/>
                          </a:rPr>
                        </m:ctrlPr>
                      </m:dPr>
                      <m:e>
                        <m:r>
                          <a:rPr lang="en-GB" altLang="en-SE" sz="1900" b="0" i="1" dirty="0" smtClean="0">
                            <a:latin typeface="Cambria Math" panose="02040503050406030204" pitchFamily="18" charset="0"/>
                            <a:sym typeface="Symbol" panose="05050102010706020507" pitchFamily="18" charset="2"/>
                          </a:rPr>
                          <m:t>𝑀</m:t>
                        </m:r>
                        <m:r>
                          <a:rPr lang="en-GB" altLang="en-SE" sz="1900" b="0" i="1" dirty="0" smtClean="0">
                            <a:latin typeface="Cambria Math" panose="02040503050406030204" pitchFamily="18" charset="0"/>
                            <a:sym typeface="Symbol" panose="05050102010706020507" pitchFamily="18" charset="2"/>
                          </a:rPr>
                          <m:t>/2</m:t>
                        </m:r>
                      </m:e>
                    </m:d>
                    <m:r>
                      <a:rPr lang="en-GB" altLang="en-SE" sz="1900" b="0" i="1" dirty="0" smtClean="0">
                        <a:latin typeface="Cambria Math" panose="02040503050406030204" pitchFamily="18" charset="0"/>
                        <a:sym typeface="Symbol" panose="05050102010706020507" pitchFamily="18" charset="2"/>
                      </a:rPr>
                      <m:t>−1</m:t>
                    </m:r>
                  </m:oMath>
                </a14:m>
                <a:r>
                  <a:rPr lang="en-GB" sz="1900" dirty="0">
                    <a:effectLst/>
                    <a:latin typeface="Times New Roman" panose="02020603050405020304" pitchFamily="18" charset="0"/>
                    <a:cs typeface="Times New Roman" panose="02020603050405020304" pitchFamily="18" charset="0"/>
                  </a:rPr>
                  <a:t> keys per node). Let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𝑡</m:t>
                    </m:r>
                    <m:r>
                      <a:rPr lang="en-GB" altLang="en-SE" sz="1900" b="0" i="0" dirty="0" smtClean="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𝑀</m:t>
                    </m:r>
                    <m:r>
                      <a:rPr lang="en-GB" altLang="en-SE" sz="1900" i="1" dirty="0">
                        <a:latin typeface="Cambria Math" panose="02040503050406030204" pitchFamily="18" charset="0"/>
                        <a:sym typeface="Symbol" panose="05050102010706020507" pitchFamily="18" charset="2"/>
                      </a:rPr>
                      <m:t>/2⌉</m:t>
                    </m:r>
                  </m:oMath>
                </a14:m>
                <a:r>
                  <a:rPr lang="en-GB" sz="1900" dirty="0">
                    <a:effectLst/>
                    <a:latin typeface="Times New Roman" panose="02020603050405020304" pitchFamily="18" charset="0"/>
                    <a:cs typeface="Times New Roman" panose="02020603050405020304" pitchFamily="18" charset="0"/>
                  </a:rPr>
                  <a:t> for brevity</a:t>
                </a:r>
              </a:p>
              <a:p>
                <a:pPr lvl="1">
                  <a:buFontTx/>
                  <a:buNone/>
                </a:pPr>
                <a:r>
                  <a:rPr lang="en-US" altLang="en-SE" sz="1800" dirty="0"/>
                  <a:t># keys in root (level 0): </a:t>
                </a:r>
                <a14:m>
                  <m:oMath xmlns:m="http://schemas.openxmlformats.org/officeDocument/2006/math">
                    <m:r>
                      <a:rPr lang="en-GB" altLang="en-SE" sz="1800" b="0" i="1" dirty="0" smtClean="0">
                        <a:latin typeface="Cambria Math" panose="02040503050406030204" pitchFamily="18" charset="0"/>
                      </a:rPr>
                      <m:t>1</m:t>
                    </m:r>
                  </m:oMath>
                </a14:m>
                <a:r>
                  <a:rPr lang="en-US" altLang="en-SE" sz="1800" dirty="0"/>
                  <a:t>, with 1 node, </a:t>
                </a:r>
                <a14:m>
                  <m:oMath xmlns:m="http://schemas.openxmlformats.org/officeDocument/2006/math">
                    <m:r>
                      <a:rPr lang="en-US" altLang="en-SE" sz="1800" i="1" dirty="0">
                        <a:latin typeface="Cambria Math" panose="02040503050406030204" pitchFamily="18" charset="0"/>
                      </a:rPr>
                      <m:t>1</m:t>
                    </m:r>
                  </m:oMath>
                </a14:m>
                <a:r>
                  <a:rPr lang="en-US" altLang="en-SE" sz="1800" dirty="0"/>
                  <a:t> </a:t>
                </a:r>
                <a:r>
                  <a:rPr lang="en-GB" sz="1800" dirty="0">
                    <a:latin typeface="Times New Roman" panose="02020603050405020304" pitchFamily="18" charset="0"/>
                    <a:cs typeface="Times New Roman" panose="02020603050405020304" pitchFamily="18" charset="0"/>
                  </a:rPr>
                  <a:t>key per node</a:t>
                </a:r>
                <a:endParaRPr lang="en-US" altLang="en-SE" sz="1800" dirty="0"/>
              </a:p>
              <a:p>
                <a:pPr lvl="1">
                  <a:buNone/>
                </a:pPr>
                <a:r>
                  <a:rPr lang="en-US" altLang="en-SE" sz="1800" dirty="0"/>
                  <a:t># keys at level 1: </a:t>
                </a:r>
                <a14:m>
                  <m:oMath xmlns:m="http://schemas.openxmlformats.org/officeDocument/2006/math">
                    <m:r>
                      <a:rPr lang="en-GB" altLang="en-SE" sz="1800" dirty="0">
                        <a:latin typeface="Cambria Math" panose="02040503050406030204" pitchFamily="18" charset="0"/>
                        <a:sym typeface="Symbol" panose="05050102010706020507" pitchFamily="18" charset="2"/>
                      </a:rPr>
                      <m:t>2(</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2 nodes, </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b="0" i="0" dirty="0" smtClean="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keys at level 2: 2</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𝑡</m:t>
                    </m:r>
                    <m:r>
                      <a:rPr lang="en-GB" altLang="en-SE" sz="1800" dirty="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2</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oMath>
                </a14:m>
                <a:r>
                  <a:rPr lang="en-US" altLang="en-SE" sz="1800" dirty="0"/>
                  <a:t> nodes, </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dirty="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  .	</a:t>
                </a:r>
              </a:p>
              <a:p>
                <a:pPr lvl="1">
                  <a:buNone/>
                </a:pPr>
                <a:r>
                  <a:rPr lang="en-US" altLang="en-SE" sz="1800" dirty="0"/>
                  <a:t># keys at level </a:t>
                </a:r>
                <a14:m>
                  <m:oMath xmlns:m="http://schemas.openxmlformats.org/officeDocument/2006/math">
                    <m:r>
                      <a:rPr lang="en-US" altLang="en-SE" sz="1800" i="1" dirty="0" smtClean="0">
                        <a:latin typeface="Cambria Math" panose="02040503050406030204" pitchFamily="18" charset="0"/>
                      </a:rPr>
                      <m:t>h</m:t>
                    </m:r>
                  </m:oMath>
                </a14:m>
                <a:r>
                  <a:rPr lang="en-US" altLang="en-SE" sz="1800" dirty="0"/>
                  <a:t>: </a:t>
                </a:r>
                <a14:m>
                  <m:oMath xmlns:m="http://schemas.openxmlformats.org/officeDocument/2006/math">
                    <m:sSup>
                      <m:sSupPr>
                        <m:ctrlPr>
                          <a:rPr lang="en-GB" altLang="en-SE" sz="1800" b="0" i="1" dirty="0" smtClean="0">
                            <a:latin typeface="Cambria Math" panose="02040503050406030204" pitchFamily="18" charset="0"/>
                            <a:sym typeface="Symbol" panose="05050102010706020507" pitchFamily="18" charset="2"/>
                          </a:rPr>
                        </m:ctrlPr>
                      </m:sSupPr>
                      <m:e>
                        <m:r>
                          <a:rPr lang="en-GB" altLang="en-SE" sz="1800" b="0" i="1" dirty="0" smtClean="0">
                            <a:latin typeface="Cambria Math" panose="02040503050406030204" pitchFamily="18" charset="0"/>
                            <a:sym typeface="Symbol" panose="05050102010706020507" pitchFamily="18" charset="2"/>
                          </a:rPr>
                          <m:t>2</m:t>
                        </m:r>
                        <m:r>
                          <a:rPr lang="en-GB" altLang="en-SE" sz="1800" b="0" i="1" dirty="0" smtClean="0">
                            <a:latin typeface="Cambria Math" panose="02040503050406030204" pitchFamily="18" charset="0"/>
                            <a:sym typeface="Symbol" panose="05050102010706020507" pitchFamily="18" charset="2"/>
                          </a:rPr>
                          <m:t>𝑡</m:t>
                        </m:r>
                      </m:e>
                      <m:sup>
                        <m:r>
                          <a:rPr lang="en-GB" altLang="en-SE" sz="1800" b="0" i="1" dirty="0" smtClean="0">
                            <a:latin typeface="Cambria Math" panose="02040503050406030204" pitchFamily="18" charset="0"/>
                            <a:sym typeface="Symbol" panose="05050102010706020507" pitchFamily="18" charset="2"/>
                          </a:rPr>
                          <m:t>h</m:t>
                        </m:r>
                        <m:r>
                          <a:rPr lang="en-GB" altLang="en-SE" sz="1800" b="0" i="1" dirty="0" smtClean="0">
                            <a:latin typeface="Cambria Math" panose="02040503050406030204" pitchFamily="18" charset="0"/>
                            <a:sym typeface="Symbol" panose="05050102010706020507" pitchFamily="18" charset="2"/>
                          </a:rPr>
                          <m:t>−1</m:t>
                        </m:r>
                      </m:sup>
                    </m:sSup>
                    <m:r>
                      <a:rPr lang="en-GB" altLang="en-SE" sz="1800" b="0" i="1" dirty="0" smtClean="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a:t>
                </a:r>
                <a14:m>
                  <m:oMath xmlns:m="http://schemas.openxmlformats.org/officeDocument/2006/math">
                    <m:sSup>
                      <m:sSupPr>
                        <m:ctrlPr>
                          <a:rPr lang="en-GB" altLang="en-SE" sz="1800" i="1" dirty="0">
                            <a:latin typeface="Cambria Math" panose="02040503050406030204" pitchFamily="18" charset="0"/>
                            <a:sym typeface="Symbol" panose="05050102010706020507" pitchFamily="18" charset="2"/>
                          </a:rPr>
                        </m:ctrlPr>
                      </m:sSupPr>
                      <m:e>
                        <m:r>
                          <a:rPr lang="en-GB" altLang="en-SE" sz="1800" i="1" dirty="0">
                            <a:latin typeface="Cambria Math" panose="02040503050406030204" pitchFamily="18" charset="0"/>
                            <a:sym typeface="Symbol" panose="05050102010706020507" pitchFamily="18" charset="2"/>
                          </a:rPr>
                          <m:t>2</m:t>
                        </m:r>
                        <m:r>
                          <a:rPr lang="en-GB" altLang="en-SE" sz="1800" i="1" dirty="0">
                            <a:latin typeface="Cambria Math" panose="02040503050406030204" pitchFamily="18" charset="0"/>
                            <a:sym typeface="Symbol" panose="05050102010706020507" pitchFamily="18" charset="2"/>
                          </a:rPr>
                          <m:t>𝑡</m:t>
                        </m:r>
                      </m:e>
                      <m:sup>
                        <m:r>
                          <a:rPr lang="en-GB" altLang="en-SE" sz="1800" i="1" dirty="0">
                            <a:latin typeface="Cambria Math" panose="02040503050406030204" pitchFamily="18" charset="0"/>
                            <a:sym typeface="Symbol" panose="05050102010706020507" pitchFamily="18" charset="2"/>
                          </a:rPr>
                          <m:t>h</m:t>
                        </m:r>
                        <m:r>
                          <a:rPr lang="en-GB" altLang="en-SE" sz="1800" i="1" dirty="0">
                            <a:latin typeface="Cambria Math" panose="02040503050406030204" pitchFamily="18" charset="0"/>
                            <a:sym typeface="Symbol" panose="05050102010706020507" pitchFamily="18" charset="2"/>
                          </a:rPr>
                          <m:t>−1</m:t>
                        </m:r>
                      </m:sup>
                    </m:sSup>
                  </m:oMath>
                </a14:m>
                <a:r>
                  <a:rPr lang="en-US" altLang="en-SE" sz="1800" dirty="0"/>
                  <a:t>nodes, </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dirty="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a:lnSpc>
                    <a:spcPct val="120000"/>
                  </a:lnSpc>
                </a:pPr>
                <a:r>
                  <a:rPr lang="en-US" altLang="en-SE" sz="1900" dirty="0"/>
                  <a:t>So, the minimum total number of keys is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2</m:t>
                    </m:r>
                    <m:sSup>
                      <m:sSupPr>
                        <m:ctrlPr>
                          <a:rPr lang="en-GB" altLang="en-SE" sz="1900" i="1" dirty="0">
                            <a:latin typeface="Cambria Math" panose="02040503050406030204" pitchFamily="18" charset="0"/>
                            <a:sym typeface="Symbol" panose="05050102010706020507" pitchFamily="18" charset="2"/>
                          </a:rPr>
                        </m:ctrlPr>
                      </m:sSupPr>
                      <m:e>
                        <m:r>
                          <a:rPr lang="en-GB" altLang="en-SE" sz="1900" i="1" dirty="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𝑀</m:t>
                        </m:r>
                        <m:r>
                          <a:rPr lang="en-GB" altLang="en-SE" sz="1900" i="1" dirty="0">
                            <a:latin typeface="Cambria Math" panose="02040503050406030204" pitchFamily="18" charset="0"/>
                            <a:sym typeface="Symbol" panose="05050102010706020507" pitchFamily="18" charset="2"/>
                          </a:rPr>
                          <m:t>/2⌉</m:t>
                        </m:r>
                      </m:e>
                      <m:sup>
                        <m:r>
                          <a:rPr lang="en-GB" altLang="en-SE" sz="1900" i="1" dirty="0">
                            <a:latin typeface="Cambria Math" panose="02040503050406030204" pitchFamily="18" charset="0"/>
                            <a:sym typeface="Symbol" panose="05050102010706020507" pitchFamily="18" charset="2"/>
                          </a:rPr>
                          <m:t>h</m:t>
                        </m:r>
                      </m:sup>
                    </m:sSup>
                    <m:r>
                      <a:rPr lang="en-GB" altLang="en-SE" sz="1900" b="0" i="1" dirty="0" smtClean="0">
                        <a:latin typeface="Cambria Math" panose="02040503050406030204" pitchFamily="18" charset="0"/>
                        <a:sym typeface="Symbol" panose="05050102010706020507" pitchFamily="18" charset="2"/>
                      </a:rPr>
                      <m:t>−1</m:t>
                    </m:r>
                  </m:oMath>
                </a14:m>
                <a:endParaRPr lang="en-US" altLang="en-SE" sz="1900" dirty="0"/>
              </a:p>
              <a:p>
                <a:pPr lvl="1">
                  <a:lnSpc>
                    <a:spcPct val="120000"/>
                  </a:lnSpc>
                </a:pPr>
                <a14:m>
                  <m:oMath xmlns:m="http://schemas.openxmlformats.org/officeDocument/2006/math">
                    <m:r>
                      <a:rPr lang="en-GB" altLang="en-SE" sz="1600" b="0" i="0" dirty="0" smtClean="0">
                        <a:latin typeface="Cambria Math" panose="02040503050406030204" pitchFamily="18" charset="0"/>
                        <a:sym typeface="Symbol" panose="05050102010706020507" pitchFamily="18" charset="2"/>
                      </a:rPr>
                      <m:t>1+</m:t>
                    </m:r>
                    <m:r>
                      <a:rPr lang="en-GB" altLang="en-SE" sz="1600" dirty="0" smtClean="0">
                        <a:latin typeface="Cambria Math" panose="02040503050406030204" pitchFamily="18" charset="0"/>
                        <a:sym typeface="Symbol" panose="05050102010706020507" pitchFamily="18" charset="2"/>
                      </a:rPr>
                      <m:t>2</m:t>
                    </m:r>
                    <m:d>
                      <m:dPr>
                        <m:ctrlPr>
                          <a:rPr lang="en-GB" altLang="en-SE" sz="1600" i="1" dirty="0" smtClean="0">
                            <a:latin typeface="Cambria Math" panose="02040503050406030204" pitchFamily="18" charset="0"/>
                            <a:sym typeface="Symbol" panose="05050102010706020507" pitchFamily="18" charset="2"/>
                          </a:rPr>
                        </m:ctrlPr>
                      </m:dPr>
                      <m:e>
                        <m:r>
                          <a:rPr lang="en-GB" altLang="en-SE" sz="1600" b="0" i="1" dirty="0" smtClean="0">
                            <a:latin typeface="Cambria Math" panose="02040503050406030204" pitchFamily="18" charset="0"/>
                            <a:sym typeface="Symbol" panose="05050102010706020507" pitchFamily="18" charset="2"/>
                          </a:rPr>
                          <m:t>𝑡</m:t>
                        </m:r>
                        <m:r>
                          <a:rPr lang="en-GB" altLang="en-SE" sz="1600" b="0" i="1" dirty="0" smtClean="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m:t>
                    </m:r>
                    <m:r>
                      <m:rPr>
                        <m:nor/>
                      </m:rPr>
                      <a:rPr lang="en-US" altLang="en-SE" sz="1600" dirty="0"/>
                      <m:t>2</m:t>
                    </m:r>
                    <m:r>
                      <a:rPr lang="en-GB" altLang="en-SE" sz="1600" i="1" dirty="0">
                        <a:latin typeface="Cambria Math" panose="02040503050406030204" pitchFamily="18" charset="0"/>
                        <a:sym typeface="Symbol" panose="05050102010706020507" pitchFamily="18" charset="2"/>
                      </a:rPr>
                      <m:t>𝑡</m:t>
                    </m:r>
                    <m:d>
                      <m:dPr>
                        <m:ctrlPr>
                          <a:rPr lang="en-GB" altLang="en-SE" sz="1600" i="1" dirty="0">
                            <a:latin typeface="Cambria Math" panose="02040503050406030204" pitchFamily="18" charset="0"/>
                            <a:sym typeface="Symbol" panose="05050102010706020507" pitchFamily="18" charset="2"/>
                          </a:rPr>
                        </m:ctrlPr>
                      </m:dPr>
                      <m:e>
                        <m:r>
                          <a:rPr lang="en-GB" altLang="en-SE" sz="1600" i="1" dirty="0">
                            <a:latin typeface="Cambria Math" panose="02040503050406030204" pitchFamily="18" charset="0"/>
                            <a:sym typeface="Symbol" panose="05050102010706020507" pitchFamily="18" charset="2"/>
                          </a:rPr>
                          <m:t>𝑡</m:t>
                        </m:r>
                        <m:r>
                          <a:rPr lang="en-GB" altLang="en-SE" sz="1600" i="1" dirty="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m:t>
                    </m:r>
                    <m:r>
                      <a:rPr lang="de-DE" altLang="en-SE" sz="1600" i="1" dirty="0">
                        <a:latin typeface="Cambria Math" panose="02040503050406030204" pitchFamily="18" charset="0"/>
                      </a:rPr>
                      <m:t>…+</m:t>
                    </m:r>
                    <m:sSup>
                      <m:sSupPr>
                        <m:ctrlPr>
                          <a:rPr lang="en-GB" altLang="en-SE" sz="1600" i="1" dirty="0">
                            <a:latin typeface="Cambria Math" panose="02040503050406030204" pitchFamily="18" charset="0"/>
                            <a:sym typeface="Symbol" panose="05050102010706020507" pitchFamily="18" charset="2"/>
                          </a:rPr>
                        </m:ctrlPr>
                      </m:sSupPr>
                      <m:e>
                        <m:r>
                          <a:rPr lang="en-GB" altLang="en-SE" sz="1600" i="1" dirty="0">
                            <a:latin typeface="Cambria Math" panose="02040503050406030204" pitchFamily="18" charset="0"/>
                            <a:sym typeface="Symbol" panose="05050102010706020507" pitchFamily="18" charset="2"/>
                          </a:rPr>
                          <m:t>2</m:t>
                        </m:r>
                        <m:r>
                          <a:rPr lang="en-GB" altLang="en-SE" sz="1600" i="1" dirty="0">
                            <a:latin typeface="Cambria Math" panose="02040503050406030204" pitchFamily="18" charset="0"/>
                            <a:sym typeface="Symbol" panose="05050102010706020507" pitchFamily="18" charset="2"/>
                          </a:rPr>
                          <m:t>𝑡</m:t>
                        </m:r>
                      </m:e>
                      <m:sup>
                        <m:r>
                          <a:rPr lang="en-GB" altLang="en-SE" sz="1600" i="1" dirty="0">
                            <a:latin typeface="Cambria Math" panose="02040503050406030204" pitchFamily="18" charset="0"/>
                            <a:sym typeface="Symbol" panose="05050102010706020507" pitchFamily="18" charset="2"/>
                          </a:rPr>
                          <m:t>h</m:t>
                        </m:r>
                        <m:r>
                          <a:rPr lang="en-GB" altLang="en-SE" sz="1600" i="1" dirty="0">
                            <a:latin typeface="Cambria Math" panose="02040503050406030204" pitchFamily="18" charset="0"/>
                            <a:sym typeface="Symbol" panose="05050102010706020507" pitchFamily="18" charset="2"/>
                          </a:rPr>
                          <m:t>−1</m:t>
                        </m:r>
                      </m:sup>
                    </m:sSup>
                    <m:d>
                      <m:dPr>
                        <m:ctrlPr>
                          <a:rPr lang="en-GB" altLang="en-SE" sz="1600" i="1" dirty="0">
                            <a:latin typeface="Cambria Math" panose="02040503050406030204" pitchFamily="18" charset="0"/>
                            <a:sym typeface="Symbol" panose="05050102010706020507" pitchFamily="18" charset="2"/>
                          </a:rPr>
                        </m:ctrlPr>
                      </m:dPr>
                      <m:e>
                        <m:r>
                          <a:rPr lang="en-GB" altLang="en-SE" sz="1600" i="1" dirty="0">
                            <a:latin typeface="Cambria Math" panose="02040503050406030204" pitchFamily="18" charset="0"/>
                            <a:sym typeface="Symbol" panose="05050102010706020507" pitchFamily="18" charset="2"/>
                          </a:rPr>
                          <m:t>𝑡</m:t>
                        </m:r>
                        <m:r>
                          <a:rPr lang="en-GB" altLang="en-SE" sz="1600" i="1" dirty="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=1+2[</m:t>
                    </m:r>
                    <m:d>
                      <m:dPr>
                        <m:ctrlPr>
                          <a:rPr lang="en-GB" altLang="en-SE" sz="1600" b="0" i="1" dirty="0" smtClean="0">
                            <a:latin typeface="Cambria Math" panose="02040503050406030204" pitchFamily="18" charset="0"/>
                            <a:sym typeface="Symbol" panose="05050102010706020507" pitchFamily="18" charset="2"/>
                          </a:rPr>
                        </m:ctrlPr>
                      </m:dPr>
                      <m:e>
                        <m:sSup>
                          <m:sSupPr>
                            <m:ctrlPr>
                              <a:rPr lang="en-GB" altLang="en-SE" sz="1600" b="0" i="1" dirty="0" smtClean="0">
                                <a:latin typeface="Cambria Math" panose="02040503050406030204" pitchFamily="18" charset="0"/>
                                <a:sym typeface="Symbol" panose="05050102010706020507" pitchFamily="18" charset="2"/>
                              </a:rPr>
                            </m:ctrlPr>
                          </m:sSupPr>
                          <m:e>
                            <m:r>
                              <a:rPr lang="en-GB" altLang="en-SE" sz="1600" b="0" i="1" dirty="0" smtClean="0">
                                <a:latin typeface="Cambria Math" panose="02040503050406030204" pitchFamily="18" charset="0"/>
                                <a:sym typeface="Symbol" panose="05050102010706020507" pitchFamily="18" charset="2"/>
                              </a:rPr>
                              <m:t>𝑡</m:t>
                            </m:r>
                          </m:e>
                          <m:sup>
                            <m:r>
                              <a:rPr lang="en-GB" altLang="en-SE" sz="1600" b="0" i="1" dirty="0" smtClean="0">
                                <a:latin typeface="Cambria Math" panose="02040503050406030204" pitchFamily="18" charset="0"/>
                                <a:sym typeface="Symbol" panose="05050102010706020507" pitchFamily="18" charset="2"/>
                              </a:rPr>
                              <m:t>h</m:t>
                            </m:r>
                          </m:sup>
                        </m:sSup>
                        <m:r>
                          <a:rPr lang="en-GB" altLang="en-SE" sz="1600" b="0" i="1" dirty="0" smtClean="0">
                            <a:latin typeface="Cambria Math" panose="02040503050406030204" pitchFamily="18" charset="0"/>
                            <a:sym typeface="Symbol" panose="05050102010706020507" pitchFamily="18" charset="2"/>
                          </a:rPr>
                          <m:t>−1</m:t>
                        </m:r>
                      </m:e>
                    </m:d>
                    <m:r>
                      <a:rPr lang="de-DE" altLang="en-SE" sz="1600" i="1" dirty="0">
                        <a:latin typeface="Cambria Math" panose="02040503050406030204" pitchFamily="18" charset="0"/>
                      </a:rPr>
                      <m:t>/(</m:t>
                    </m:r>
                    <m:r>
                      <a:rPr lang="en-GB" altLang="en-SE" sz="1600" b="0" i="1" dirty="0" smtClean="0">
                        <a:latin typeface="Cambria Math" panose="02040503050406030204" pitchFamily="18" charset="0"/>
                      </a:rPr>
                      <m:t>𝑡</m:t>
                    </m:r>
                    <m:r>
                      <a:rPr lang="de-DE" altLang="en-SE" sz="1600" i="1" dirty="0">
                        <a:latin typeface="Cambria Math" panose="02040503050406030204" pitchFamily="18" charset="0"/>
                      </a:rPr>
                      <m:t> – 1)](</m:t>
                    </m:r>
                    <m:r>
                      <a:rPr lang="en-GB" altLang="en-SE" sz="1600" i="1" dirty="0">
                        <a:latin typeface="Cambria Math" panose="02040503050406030204" pitchFamily="18" charset="0"/>
                      </a:rPr>
                      <m:t>𝑡</m:t>
                    </m:r>
                    <m:r>
                      <a:rPr lang="de-DE" altLang="en-SE" sz="1600" i="1" dirty="0">
                        <a:latin typeface="Cambria Math" panose="02040503050406030204" pitchFamily="18" charset="0"/>
                      </a:rPr>
                      <m:t> – 1)</m:t>
                    </m:r>
                    <m:r>
                      <a:rPr lang="en-GB" altLang="en-SE" sz="1600" b="0" i="1" dirty="0" smtClean="0">
                        <a:latin typeface="Cambria Math" panose="02040503050406030204" pitchFamily="18" charset="0"/>
                        <a:sym typeface="Symbol" panose="05050102010706020507" pitchFamily="18" charset="2"/>
                      </a:rPr>
                      <m:t>=2</m:t>
                    </m:r>
                    <m:sSup>
                      <m:sSupPr>
                        <m:ctrlPr>
                          <a:rPr lang="en-GB" altLang="en-SE" sz="1600" i="1" dirty="0">
                            <a:latin typeface="Cambria Math" panose="02040503050406030204" pitchFamily="18" charset="0"/>
                            <a:sym typeface="Symbol" panose="05050102010706020507" pitchFamily="18" charset="2"/>
                          </a:rPr>
                        </m:ctrlPr>
                      </m:sSupPr>
                      <m:e>
                        <m:r>
                          <a:rPr lang="en-GB" altLang="en-SE" sz="1600" i="1" dirty="0">
                            <a:latin typeface="Cambria Math" panose="02040503050406030204" pitchFamily="18" charset="0"/>
                            <a:sym typeface="Symbol" panose="05050102010706020507" pitchFamily="18" charset="2"/>
                          </a:rPr>
                          <m:t>𝑡</m:t>
                        </m:r>
                      </m:e>
                      <m:sup>
                        <m:r>
                          <a:rPr lang="en-GB" altLang="en-SE" sz="1600" i="1" dirty="0">
                            <a:latin typeface="Cambria Math" panose="02040503050406030204" pitchFamily="18" charset="0"/>
                            <a:sym typeface="Symbol" panose="05050102010706020507" pitchFamily="18" charset="2"/>
                          </a:rPr>
                          <m:t>h</m:t>
                        </m:r>
                      </m:sup>
                    </m:sSup>
                    <m:r>
                      <a:rPr lang="en-GB" altLang="en-SE" sz="1600" b="0" i="1" dirty="0" smtClean="0">
                        <a:latin typeface="Cambria Math" panose="02040503050406030204" pitchFamily="18" charset="0"/>
                        <a:sym typeface="Symbol" panose="05050102010706020507" pitchFamily="18" charset="2"/>
                      </a:rPr>
                      <m:t>−1</m:t>
                    </m:r>
                  </m:oMath>
                </a14:m>
                <a:endParaRPr lang="en-GB" altLang="en-SE" i="1" dirty="0">
                  <a:latin typeface="Cambria Math" panose="02040503050406030204" pitchFamily="18" charset="0"/>
                </a:endParaRPr>
              </a:p>
              <a:p>
                <a:pPr algn="l">
                  <a:spcAft>
                    <a:spcPts val="300"/>
                  </a:spcAft>
                  <a:buFont typeface="Arial" panose="020B0604020202020204" pitchFamily="34" charset="0"/>
                  <a:buChar char="•"/>
                </a:pPr>
                <a:r>
                  <a:rPr lang="en-GB" altLang="en-SE" sz="1900" dirty="0"/>
                  <a:t>Examples: </a:t>
                </a:r>
              </a:p>
              <a:p>
                <a:pPr lvl="1">
                  <a:spcAft>
                    <a:spcPts val="300"/>
                  </a:spcAft>
                  <a:buFont typeface="Arial" panose="020B0604020202020204" pitchFamily="34" charset="0"/>
                  <a:buChar char="•"/>
                </a:pPr>
                <a:r>
                  <a:rPr lang="en-GB" sz="1500" dirty="0"/>
                  <a:t>For </a:t>
                </a:r>
                <a14:m>
                  <m:oMath xmlns:m="http://schemas.openxmlformats.org/officeDocument/2006/math">
                    <m:r>
                      <a:rPr lang="en-GB" sz="1500" i="1" dirty="0" smtClean="0">
                        <a:latin typeface="Cambria Math" panose="02040503050406030204" pitchFamily="18" charset="0"/>
                      </a:rPr>
                      <m:t>𝑀</m:t>
                    </m:r>
                    <m:r>
                      <a:rPr lang="en-GB" sz="1500" i="1" dirty="0" smtClean="0">
                        <a:latin typeface="Cambria Math" panose="02040503050406030204" pitchFamily="18" charset="0"/>
                      </a:rPr>
                      <m:t>=3, </m:t>
                    </m:r>
                    <m:r>
                      <a:rPr lang="en-GB" sz="1500" i="1" dirty="0">
                        <a:latin typeface="Cambria Math" panose="02040503050406030204" pitchFamily="18" charset="0"/>
                      </a:rPr>
                      <m:t>h</m:t>
                    </m:r>
                    <m:r>
                      <a:rPr lang="en-GB" sz="1500" i="1" dirty="0">
                        <a:latin typeface="Cambria Math" panose="02040503050406030204" pitchFamily="18" charset="0"/>
                      </a:rPr>
                      <m:t>=2</m:t>
                    </m:r>
                  </m:oMath>
                </a14:m>
                <a:r>
                  <a:rPr lang="en-GB" sz="1500" dirty="0"/>
                  <a:t>: Max: </a:t>
                </a:r>
                <a14:m>
                  <m:oMath xmlns:m="http://schemas.openxmlformats.org/officeDocument/2006/math">
                    <m:r>
                      <a:rPr lang="en-GB" sz="1500" i="1" dirty="0" smtClean="0">
                        <a:latin typeface="Cambria Math" panose="02040503050406030204" pitchFamily="18" charset="0"/>
                      </a:rPr>
                      <m:t>3^3</m:t>
                    </m:r>
                    <m:r>
                      <a:rPr lang="en-GB" sz="1500" i="1" dirty="0">
                        <a:latin typeface="Cambria Math" panose="02040503050406030204" pitchFamily="18" charset="0"/>
                      </a:rPr>
                      <m:t>−</m:t>
                    </m:r>
                    <m:r>
                      <a:rPr lang="en-GB" sz="1500" i="1" dirty="0" smtClean="0">
                        <a:latin typeface="Cambria Math" panose="02040503050406030204" pitchFamily="18" charset="0"/>
                      </a:rPr>
                      <m:t>1=26</m:t>
                    </m:r>
                  </m:oMath>
                </a14:m>
                <a:r>
                  <a:rPr lang="en-GB" sz="1500" dirty="0"/>
                  <a:t> keys; Min: </a:t>
                </a:r>
                <a14:m>
                  <m:oMath xmlns:m="http://schemas.openxmlformats.org/officeDocument/2006/math">
                    <m:r>
                      <a:rPr lang="en-GB" sz="1500" i="1" dirty="0" smtClean="0">
                        <a:latin typeface="Cambria Math" panose="02040503050406030204" pitchFamily="18" charset="0"/>
                      </a:rPr>
                      <m:t>2⋅</m:t>
                    </m:r>
                    <m:sSup>
                      <m:sSupPr>
                        <m:ctrlPr>
                          <a:rPr lang="en-GB" sz="1500" i="1" dirty="0" smtClean="0">
                            <a:latin typeface="Cambria Math" panose="02040503050406030204" pitchFamily="18" charset="0"/>
                          </a:rPr>
                        </m:ctrlPr>
                      </m:sSupPr>
                      <m:e>
                        <m:r>
                          <a:rPr lang="en-GB" sz="1500" i="1" dirty="0" smtClean="0">
                            <a:latin typeface="Cambria Math" panose="02040503050406030204" pitchFamily="18" charset="0"/>
                          </a:rPr>
                          <m:t>2</m:t>
                        </m:r>
                      </m:e>
                      <m:sup>
                        <m:r>
                          <a:rPr lang="en-GB" sz="1500" i="1" dirty="0" smtClean="0">
                            <a:latin typeface="Cambria Math" panose="02040503050406030204" pitchFamily="18" charset="0"/>
                          </a:rPr>
                          <m:t>2</m:t>
                        </m:r>
                      </m:sup>
                    </m:sSup>
                    <m:r>
                      <a:rPr lang="en-GB" sz="1500" i="1" dirty="0">
                        <a:latin typeface="Cambria Math" panose="02040503050406030204" pitchFamily="18" charset="0"/>
                      </a:rPr>
                      <m:t>−1</m:t>
                    </m:r>
                    <m:r>
                      <a:rPr lang="en-GB" sz="1500" b="0" i="1" dirty="0" smtClean="0">
                        <a:latin typeface="Cambria Math" panose="02040503050406030204" pitchFamily="18" charset="0"/>
                      </a:rPr>
                      <m:t>=7</m:t>
                    </m:r>
                  </m:oMath>
                </a14:m>
                <a:r>
                  <a:rPr lang="en-GB" sz="1500" dirty="0"/>
                  <a:t> keys</a:t>
                </a:r>
              </a:p>
              <a:p>
                <a:pPr lvl="1">
                  <a:spcBef>
                    <a:spcPts val="300"/>
                  </a:spcBef>
                  <a:spcAft>
                    <a:spcPts val="300"/>
                  </a:spcAft>
                  <a:buFont typeface="Arial" panose="020B0604020202020204" pitchFamily="34" charset="0"/>
                  <a:buChar char="•"/>
                </a:pPr>
                <a:r>
                  <a:rPr lang="en-GB" sz="1500" dirty="0"/>
                  <a:t>For </a:t>
                </a:r>
                <a14:m>
                  <m:oMath xmlns:m="http://schemas.openxmlformats.org/officeDocument/2006/math">
                    <m:r>
                      <a:rPr lang="en-GB" sz="1500" i="1" dirty="0" smtClean="0">
                        <a:latin typeface="Cambria Math" panose="02040503050406030204" pitchFamily="18" charset="0"/>
                      </a:rPr>
                      <m:t>𝑀</m:t>
                    </m:r>
                    <m:r>
                      <a:rPr lang="en-GB" sz="1500" i="1" dirty="0" smtClean="0">
                        <a:latin typeface="Cambria Math" panose="02040503050406030204" pitchFamily="18" charset="0"/>
                      </a:rPr>
                      <m:t>=4, </m:t>
                    </m:r>
                    <m:r>
                      <a:rPr lang="en-GB" sz="1500" i="1" dirty="0">
                        <a:latin typeface="Cambria Math" panose="02040503050406030204" pitchFamily="18" charset="0"/>
                      </a:rPr>
                      <m:t>h</m:t>
                    </m:r>
                    <m:r>
                      <a:rPr lang="en-GB" sz="1500" i="1" dirty="0">
                        <a:latin typeface="Cambria Math" panose="02040503050406030204" pitchFamily="18" charset="0"/>
                      </a:rPr>
                      <m:t>=1</m:t>
                    </m:r>
                  </m:oMath>
                </a14:m>
                <a:r>
                  <a:rPr lang="en-GB" sz="1500" dirty="0"/>
                  <a:t>: Max: </a:t>
                </a:r>
                <a14:m>
                  <m:oMath xmlns:m="http://schemas.openxmlformats.org/officeDocument/2006/math">
                    <m:r>
                      <a:rPr lang="en-GB" sz="1500" b="0" i="1" dirty="0" smtClean="0">
                        <a:latin typeface="Cambria Math" panose="02040503050406030204" pitchFamily="18" charset="0"/>
                      </a:rPr>
                      <m:t>4</m:t>
                    </m:r>
                    <m:r>
                      <a:rPr lang="en-GB" sz="1500" i="1" dirty="0" smtClean="0">
                        <a:latin typeface="Cambria Math" panose="02040503050406030204" pitchFamily="18" charset="0"/>
                      </a:rPr>
                      <m:t>^</m:t>
                    </m:r>
                    <m:r>
                      <a:rPr lang="en-GB" sz="1500" b="0" i="1" dirty="0" smtClean="0">
                        <a:latin typeface="Cambria Math" panose="02040503050406030204" pitchFamily="18" charset="0"/>
                      </a:rPr>
                      <m:t>2</m:t>
                    </m:r>
                    <m:r>
                      <a:rPr lang="en-GB" sz="1500" i="1" dirty="0">
                        <a:latin typeface="Cambria Math" panose="02040503050406030204" pitchFamily="18" charset="0"/>
                      </a:rPr>
                      <m:t>−</m:t>
                    </m:r>
                    <m:r>
                      <a:rPr lang="en-GB" sz="1500" i="1" dirty="0" smtClean="0">
                        <a:latin typeface="Cambria Math" panose="02040503050406030204" pitchFamily="18" charset="0"/>
                      </a:rPr>
                      <m:t>1=</m:t>
                    </m:r>
                    <m:r>
                      <a:rPr lang="en-GB" sz="1500" b="0" i="1" dirty="0" smtClean="0">
                        <a:latin typeface="Cambria Math" panose="02040503050406030204" pitchFamily="18" charset="0"/>
                      </a:rPr>
                      <m:t>15</m:t>
                    </m:r>
                  </m:oMath>
                </a14:m>
                <a:r>
                  <a:rPr lang="en-GB" sz="1500" dirty="0"/>
                  <a:t> keys; Min: </a:t>
                </a:r>
                <a14:m>
                  <m:oMath xmlns:m="http://schemas.openxmlformats.org/officeDocument/2006/math">
                    <m:r>
                      <a:rPr lang="en-GB" sz="1500" i="1" dirty="0" smtClean="0">
                        <a:latin typeface="Cambria Math" panose="02040503050406030204" pitchFamily="18" charset="0"/>
                      </a:rPr>
                      <m:t>2⋅</m:t>
                    </m:r>
                    <m:sSup>
                      <m:sSupPr>
                        <m:ctrlPr>
                          <a:rPr lang="en-GB" sz="1500" i="1" dirty="0" smtClean="0">
                            <a:latin typeface="Cambria Math" panose="02040503050406030204" pitchFamily="18" charset="0"/>
                          </a:rPr>
                        </m:ctrlPr>
                      </m:sSupPr>
                      <m:e>
                        <m:r>
                          <a:rPr lang="en-GB" sz="1500" i="1" dirty="0" smtClean="0">
                            <a:latin typeface="Cambria Math" panose="02040503050406030204" pitchFamily="18" charset="0"/>
                          </a:rPr>
                          <m:t>2</m:t>
                        </m:r>
                      </m:e>
                      <m:sup>
                        <m:r>
                          <a:rPr lang="en-GB" sz="1500" b="0" i="1" dirty="0" smtClean="0">
                            <a:latin typeface="Cambria Math" panose="02040503050406030204" pitchFamily="18" charset="0"/>
                          </a:rPr>
                          <m:t>1</m:t>
                        </m:r>
                      </m:sup>
                    </m:sSup>
                    <m:r>
                      <a:rPr lang="en-GB" sz="1500" i="1" dirty="0">
                        <a:latin typeface="Cambria Math" panose="02040503050406030204" pitchFamily="18" charset="0"/>
                      </a:rPr>
                      <m:t>−1</m:t>
                    </m:r>
                    <m:r>
                      <a:rPr lang="en-GB" sz="1500" b="0" i="1" dirty="0" smtClean="0">
                        <a:latin typeface="Cambria Math" panose="02040503050406030204" pitchFamily="18" charset="0"/>
                      </a:rPr>
                      <m:t>=3</m:t>
                    </m:r>
                  </m:oMath>
                </a14:m>
                <a:r>
                  <a:rPr lang="en-GB" sz="1500" dirty="0"/>
                  <a:t> keys</a:t>
                </a:r>
                <a:endParaRPr lang="en-SE" dirty="0"/>
              </a:p>
            </p:txBody>
          </p:sp>
        </mc:Choice>
        <mc:Fallback xmlns="">
          <p:sp>
            <p:nvSpPr>
              <p:cNvPr id="3" name="Content Placeholder 2">
                <a:extLst>
                  <a:ext uri="{FF2B5EF4-FFF2-40B4-BE49-F238E27FC236}">
                    <a16:creationId xmlns:a16="http://schemas.microsoft.com/office/drawing/2014/main" id="{42E41FB5-7A27-B5C6-2706-F13FD800453C}"/>
                  </a:ext>
                </a:extLst>
              </p:cNvPr>
              <p:cNvSpPr>
                <a:spLocks noGrp="1" noRot="1" noChangeAspect="1" noMove="1" noResize="1" noEditPoints="1" noAdjustHandles="1" noChangeArrowheads="1" noChangeShapeType="1" noTextEdit="1"/>
              </p:cNvSpPr>
              <p:nvPr>
                <p:ph idx="1"/>
              </p:nvPr>
            </p:nvSpPr>
            <p:spPr>
              <a:blipFill>
                <a:blip r:embed="rId2"/>
                <a:stretch>
                  <a:fillRect l="-444" t="-809"/>
                </a:stretch>
              </a:blipFill>
            </p:spPr>
            <p:txBody>
              <a:bodyPr/>
              <a:lstStyle/>
              <a:p>
                <a:r>
                  <a:rPr lang="en-SE">
                    <a:noFill/>
                  </a:rPr>
                  <a:t> </a:t>
                </a:r>
              </a:p>
            </p:txBody>
          </p:sp>
        </mc:Fallback>
      </mc:AlternateContent>
    </p:spTree>
    <p:extLst>
      <p:ext uri="{BB962C8B-B14F-4D97-AF65-F5344CB8AC3E}">
        <p14:creationId xmlns:p14="http://schemas.microsoft.com/office/powerpoint/2010/main" val="3012763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Recall: Height of a Binary Tree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sz="2400" dirty="0">
                    <a:effectLst/>
                    <a:latin typeface="Times New Roman" panose="02020603050405020304" pitchFamily="18" charset="0"/>
                    <a:cs typeface="Times New Roman" panose="02020603050405020304" pitchFamily="18" charset="0"/>
                  </a:rPr>
                  <a:t>A binary tree with height </a:t>
                </a:r>
                <a14:m>
                  <m:oMath xmlns:m="http://schemas.openxmlformats.org/officeDocument/2006/math">
                    <m:r>
                      <a:rPr lang="en-GB" sz="2400" i="1" dirty="0" smtClean="0">
                        <a:effectLst/>
                        <a:latin typeface="Cambria Math" panose="02040503050406030204" pitchFamily="18" charset="0"/>
                        <a:cs typeface="Times New Roman" panose="02020603050405020304" pitchFamily="18" charset="0"/>
                      </a:rPr>
                      <m:t>h</m:t>
                    </m:r>
                  </m:oMath>
                </a14:m>
                <a:r>
                  <a:rPr lang="en-GB" sz="2400" dirty="0">
                    <a:effectLst/>
                    <a:latin typeface="Times New Roman" panose="02020603050405020304" pitchFamily="18" charset="0"/>
                    <a:cs typeface="Times New Roman" panose="02020603050405020304" pitchFamily="18" charset="0"/>
                  </a:rPr>
                  <a:t> has maximum total number of nodes: </a:t>
                </a:r>
                <a14:m>
                  <m:oMath xmlns:m="http://schemas.openxmlformats.org/officeDocument/2006/math">
                    <m:r>
                      <a:rPr lang="en-GB" sz="2400" i="1" dirty="0" smtClean="0">
                        <a:effectLst/>
                        <a:latin typeface="Cambria Math" panose="02040503050406030204" pitchFamily="18" charset="0"/>
                        <a:cs typeface="Times New Roman" panose="02020603050405020304" pitchFamily="18" charset="0"/>
                      </a:rPr>
                      <m:t>𝑛</m:t>
                    </m:r>
                    <m:r>
                      <a:rPr lang="en-GB" sz="2400" i="1" dirty="0" smtClean="0">
                        <a:effectLst/>
                        <a:latin typeface="Cambria Math" panose="02040503050406030204" pitchFamily="18" charset="0"/>
                        <a:cs typeface="Times New Roman" panose="02020603050405020304" pitchFamily="18" charset="0"/>
                      </a:rPr>
                      <m:t>=</m:t>
                    </m:r>
                    <m:sSup>
                      <m:sSupPr>
                        <m:ctrlPr>
                          <a:rPr lang="en-GB" sz="2400" b="0" i="1" dirty="0" smtClean="0">
                            <a:effectLst/>
                            <a:latin typeface="Cambria Math" panose="02040503050406030204" pitchFamily="18" charset="0"/>
                            <a:cs typeface="Times New Roman" panose="02020603050405020304" pitchFamily="18" charset="0"/>
                          </a:rPr>
                        </m:ctrlPr>
                      </m:sSupPr>
                      <m:e>
                        <m:r>
                          <a:rPr lang="en-GB" sz="2400" i="1" dirty="0" smtClean="0">
                            <a:effectLst/>
                            <a:latin typeface="Cambria Math" panose="02040503050406030204" pitchFamily="18" charset="0"/>
                            <a:cs typeface="Times New Roman" panose="02020603050405020304" pitchFamily="18" charset="0"/>
                          </a:rPr>
                          <m:t>2</m:t>
                        </m:r>
                      </m:e>
                      <m:sup>
                        <m:r>
                          <a:rPr lang="en-GB" sz="2400" b="0" i="1" dirty="0" smtClean="0">
                            <a:effectLst/>
                            <a:latin typeface="Cambria Math" panose="02040503050406030204" pitchFamily="18" charset="0"/>
                            <a:cs typeface="Times New Roman" panose="02020603050405020304" pitchFamily="18" charset="0"/>
                          </a:rPr>
                          <m:t>h</m:t>
                        </m:r>
                        <m:r>
                          <a:rPr lang="en-GB" sz="2400" b="0" i="1" dirty="0" smtClean="0">
                            <a:effectLst/>
                            <a:latin typeface="Cambria Math" panose="02040503050406030204" pitchFamily="18" charset="0"/>
                            <a:cs typeface="Times New Roman" panose="02020603050405020304" pitchFamily="18" charset="0"/>
                          </a:rPr>
                          <m:t>+1</m:t>
                        </m:r>
                      </m:sup>
                    </m:sSup>
                    <m:r>
                      <a:rPr lang="en-GB" sz="2400" i="1" dirty="0" smtClean="0">
                        <a:effectLst/>
                        <a:latin typeface="Cambria Math" panose="02040503050406030204" pitchFamily="18" charset="0"/>
                        <a:cs typeface="Times New Roman" panose="02020603050405020304" pitchFamily="18" charset="0"/>
                      </a:rPr>
                      <m:t>−1</m:t>
                    </m:r>
                  </m:oMath>
                </a14:m>
                <a:endParaRPr lang="en-GB" dirty="0"/>
              </a:p>
              <a:p>
                <a:r>
                  <a:rPr lang="en-GB" dirty="0"/>
                  <a:t>For a binary tree with n nodes, the height h is bounded by: </a:t>
                </a:r>
                <a14:m>
                  <m:oMath xmlns:m="http://schemas.openxmlformats.org/officeDocument/2006/math">
                    <m:r>
                      <a:rPr lang="en-GB" i="1" dirty="0" smtClean="0">
                        <a:latin typeface="Cambria Math" panose="02040503050406030204" pitchFamily="18" charset="0"/>
                      </a:rPr>
                      <m:t>⌈</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₂(</m:t>
                    </m:r>
                    <m:r>
                      <a:rPr lang="en-GB" i="1" dirty="0" smtClean="0">
                        <a:latin typeface="Cambria Math" panose="02040503050406030204" pitchFamily="18" charset="0"/>
                      </a:rPr>
                      <m:t>𝑛</m:t>
                    </m:r>
                    <m:r>
                      <a:rPr lang="en-GB" i="1" dirty="0" smtClean="0">
                        <a:latin typeface="Cambria Math" panose="02040503050406030204" pitchFamily="18" charset="0"/>
                      </a:rPr>
                      <m:t>+1)⌉−1 ≤</m:t>
                    </m:r>
                    <m:r>
                      <a:rPr lang="en-GB" i="1" dirty="0" smtClean="0">
                        <a:latin typeface="Cambria Math" panose="02040503050406030204" pitchFamily="18" charset="0"/>
                      </a:rPr>
                      <m:t>h</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−1</m:t>
                    </m:r>
                  </m:oMath>
                </a14:m>
                <a:endParaRPr lang="en-GB" dirty="0"/>
              </a:p>
              <a:p>
                <a:pPr lvl="1"/>
                <a:r>
                  <a:rPr lang="en-GB" dirty="0"/>
                  <a:t>The lower bound represents a perfectly balanced tree, and the upper bound represents a degenerate tree (essentially a linked list).</a:t>
                </a:r>
              </a:p>
              <a:p>
                <a:pPr lvl="1"/>
                <a:r>
                  <a:rPr lang="en-US" altLang="zh-CN" dirty="0"/>
                  <a:t>T</a:t>
                </a:r>
                <a:r>
                  <a:rPr lang="en-GB" dirty="0"/>
                  <a:t>he minimum height of a binary tree with </a:t>
                </a:r>
                <a14:m>
                  <m:oMath xmlns:m="http://schemas.openxmlformats.org/officeDocument/2006/math">
                    <m:r>
                      <a:rPr lang="en-GB" i="1" dirty="0" smtClean="0">
                        <a:latin typeface="Cambria Math" panose="02040503050406030204" pitchFamily="18" charset="0"/>
                      </a:rPr>
                      <m:t>𝑛</m:t>
                    </m:r>
                  </m:oMath>
                </a14:m>
                <a:r>
                  <a:rPr lang="en-GB" dirty="0"/>
                  <a:t> nodes is </a:t>
                </a:r>
                <a14:m>
                  <m:oMath xmlns:m="http://schemas.openxmlformats.org/officeDocument/2006/math">
                    <m:r>
                      <a:rPr lang="en-GB" i="1" dirty="0" smtClean="0">
                        <a:latin typeface="Cambria Math" panose="02040503050406030204" pitchFamily="18" charset="0"/>
                      </a:rPr>
                      <m:t>⌈</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₂(</m:t>
                    </m:r>
                    <m:r>
                      <a:rPr lang="en-GB" i="1" dirty="0" smtClean="0">
                        <a:latin typeface="Cambria Math" panose="02040503050406030204" pitchFamily="18" charset="0"/>
                      </a:rPr>
                      <m:t>𝑛</m:t>
                    </m:r>
                    <m:r>
                      <a:rPr lang="en-GB" i="1" dirty="0" smtClean="0">
                        <a:latin typeface="Cambria Math" panose="02040503050406030204" pitchFamily="18" charset="0"/>
                      </a:rPr>
                      <m:t>+1)⌉− 1</m:t>
                    </m:r>
                  </m:oMath>
                </a14:m>
                <a:r>
                  <a:rPr lang="en-GB" dirty="0"/>
                  <a:t>, which occurs in the most balanced configuration</a:t>
                </a:r>
              </a:p>
              <a:p>
                <a:pPr lvl="1"/>
                <a:r>
                  <a:rPr lang="en-GB" dirty="0"/>
                  <a:t>The maximum height of a binary tree with n nodes is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−1</m:t>
                    </m:r>
                  </m:oMath>
                </a14:m>
                <a:r>
                  <a:rPr lang="en-GB" dirty="0"/>
                  <a:t>, which occurs in the case of a skewed tree (a linear chain or linked list).</a:t>
                </a:r>
              </a:p>
              <a:p>
                <a:endParaRPr lang="en-SE" dirty="0"/>
              </a:p>
            </p:txBody>
          </p:sp>
        </mc:Choice>
        <mc:Fallback xmlns="">
          <p:sp>
            <p:nvSpPr>
              <p:cNvPr id="3" name="Content Placeholder 2">
                <a:extLst>
                  <a:ext uri="{FF2B5EF4-FFF2-40B4-BE49-F238E27FC236}">
                    <a16:creationId xmlns:a16="http://schemas.microsoft.com/office/drawing/2014/main" id="{5FC3A74B-F8CC-05FD-1AD9-0527FCEFB65D}"/>
                  </a:ext>
                </a:extLst>
              </p:cNvPr>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SE">
                    <a:noFill/>
                  </a:rPr>
                  <a:t> </a:t>
                </a:r>
              </a:p>
            </p:txBody>
          </p:sp>
        </mc:Fallback>
      </mc:AlternateContent>
      <p:sp>
        <p:nvSpPr>
          <p:cNvPr id="4" name="Slide Number Placeholder 5">
            <a:extLst>
              <a:ext uri="{FF2B5EF4-FFF2-40B4-BE49-F238E27FC236}">
                <a16:creationId xmlns:a16="http://schemas.microsoft.com/office/drawing/2014/main" id="{DC158370-6CEC-0CCA-5D47-26617FAC71EA}"/>
              </a:ext>
            </a:extLst>
          </p:cNvPr>
          <p:cNvSpPr txBox="1">
            <a:spLocks/>
          </p:cNvSpPr>
          <p:nvPr/>
        </p:nvSpPr>
        <p:spPr>
          <a:xfrm>
            <a:off x="8571344" y="6492875"/>
            <a:ext cx="572655"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25BE2B7-23DB-644D-89A2-CA3C2E8FEF83}" type="slidenum">
              <a:rPr lang="en-US" smtClean="0"/>
              <a:pPr/>
              <a:t>33</a:t>
            </a:fld>
            <a:endParaRPr lang="en-US"/>
          </a:p>
        </p:txBody>
      </p:sp>
    </p:spTree>
    <p:extLst>
      <p:ext uri="{BB962C8B-B14F-4D97-AF65-F5344CB8AC3E}">
        <p14:creationId xmlns:p14="http://schemas.microsoft.com/office/powerpoint/2010/main" val="237015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FD3-3167-CA9D-D6E5-E1CD51CE27BC}"/>
              </a:ext>
            </a:extLst>
          </p:cNvPr>
          <p:cNvSpPr>
            <a:spLocks noGrp="1"/>
          </p:cNvSpPr>
          <p:nvPr>
            <p:ph type="title"/>
          </p:nvPr>
        </p:nvSpPr>
        <p:spPr/>
        <p:txBody>
          <a:bodyPr/>
          <a:lstStyle/>
          <a:p>
            <a:r>
              <a:rPr lang="en-GB" dirty="0"/>
              <a:t>Height of an </a:t>
            </a:r>
            <a:r>
              <a:rPr lang="en-GB" i="1" dirty="0"/>
              <a:t>M</a:t>
            </a:r>
            <a:r>
              <a:rPr lang="en-GB" dirty="0"/>
              <a:t>-way B Tree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0498ED-C51B-E664-6D6C-EBEB1867D7D2}"/>
                  </a:ext>
                </a:extLst>
              </p:cNvPr>
              <p:cNvSpPr>
                <a:spLocks noGrp="1"/>
              </p:cNvSpPr>
              <p:nvPr>
                <p:ph idx="1"/>
              </p:nvPr>
            </p:nvSpPr>
            <p:spPr>
              <a:xfrm>
                <a:off x="457200" y="1600201"/>
                <a:ext cx="8229600" cy="3806684"/>
              </a:xfrm>
            </p:spPr>
            <p:txBody>
              <a:bodyPr>
                <a:normAutofit fontScale="77500" lnSpcReduction="20000"/>
              </a:bodyPr>
              <a:lstStyle/>
              <a:p>
                <a:r>
                  <a:rPr lang="en-GB" dirty="0"/>
                  <a:t>Perfect balance: Every path from root to leaf has same length.</a:t>
                </a:r>
              </a:p>
              <a:p>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oMath>
                </a14:m>
                <a:endParaRPr lang="en-GB" sz="2400" dirty="0">
                  <a:effectLst/>
                  <a:latin typeface="Times New Roman" panose="02020603050405020304" pitchFamily="18" charset="0"/>
                  <a:cs typeface="Times New Roman" panose="02020603050405020304" pitchFamily="18" charset="0"/>
                </a:endParaRPr>
              </a:p>
              <a:p>
                <a:pPr lvl="1"/>
                <a:r>
                  <a:rPr lang="en-GB" dirty="0">
                    <a:effectLst/>
                    <a:latin typeface="Times New Roman" panose="02020603050405020304" pitchFamily="18" charset="0"/>
                    <a:cs typeface="Times New Roman" panose="02020603050405020304" pitchFamily="18" charset="0"/>
                  </a:rPr>
                  <a:t>This occurs when the tree is as full as possible</a:t>
                </a:r>
              </a:p>
              <a:p>
                <a:pPr lvl="1"/>
                <a:r>
                  <a:rPr lang="en-GB" dirty="0">
                    <a:latin typeface="Times New Roman" panose="02020603050405020304" pitchFamily="18" charset="0"/>
                    <a:cs typeface="Times New Roman" panose="02020603050405020304" pitchFamily="18" charset="0"/>
                  </a:rPr>
                  <a:t>Maximum total number of keys </a:t>
                </a:r>
                <a14:m>
                  <m:oMath xmlns:m="http://schemas.openxmlformats.org/officeDocument/2006/math">
                    <m:r>
                      <a:rPr lang="en-GB" altLang="en-SE" sz="2000" b="0" i="1" dirty="0" smtClean="0">
                        <a:latin typeface="Cambria Math" panose="02040503050406030204" pitchFamily="18" charset="0"/>
                      </a:rPr>
                      <m:t>𝑛</m:t>
                    </m:r>
                    <m:r>
                      <a:rPr lang="de-DE" altLang="en-SE" sz="2000" i="1" dirty="0" smtClean="0">
                        <a:latin typeface="Cambria Math" panose="02040503050406030204" pitchFamily="18" charset="0"/>
                      </a:rPr>
                      <m:t>=</m:t>
                    </m:r>
                    <m:sSup>
                      <m:sSupPr>
                        <m:ctrlPr>
                          <a:rPr lang="en-GB" altLang="en-SE" sz="2000" i="1" dirty="0">
                            <a:latin typeface="Cambria Math" panose="02040503050406030204" pitchFamily="18" charset="0"/>
                          </a:rPr>
                        </m:ctrlPr>
                      </m:sSupPr>
                      <m:e>
                        <m:r>
                          <a:rPr lang="de-DE" altLang="en-SE" sz="2000" i="1" dirty="0">
                            <a:latin typeface="Cambria Math" panose="02040503050406030204" pitchFamily="18" charset="0"/>
                          </a:rPr>
                          <m:t>𝑀</m:t>
                        </m:r>
                      </m:e>
                      <m:sup>
                        <m:r>
                          <a:rPr lang="en-GB" altLang="en-SE" sz="2000" i="1" dirty="0">
                            <a:latin typeface="Cambria Math" panose="02040503050406030204" pitchFamily="18" charset="0"/>
                          </a:rPr>
                          <m:t>h</m:t>
                        </m:r>
                        <m:r>
                          <a:rPr lang="en-GB" altLang="en-SE" sz="2000" i="1" dirty="0">
                            <a:latin typeface="Cambria Math" panose="02040503050406030204" pitchFamily="18" charset="0"/>
                          </a:rPr>
                          <m:t>+1</m:t>
                        </m:r>
                      </m:sup>
                    </m:sSup>
                    <m:r>
                      <a:rPr lang="de-DE" altLang="en-SE" sz="2000" i="1" dirty="0">
                        <a:latin typeface="Cambria Math" panose="02040503050406030204" pitchFamily="18" charset="0"/>
                      </a:rPr>
                      <m:t>–1</m:t>
                    </m:r>
                  </m:oMath>
                </a14:m>
                <a:endParaRPr lang="de-DE" altLang="en-SE" sz="2000" dirty="0"/>
              </a:p>
              <a:p>
                <a:pPr lvl="1"/>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r>
                      <a:rPr lang="en-GB" b="0" i="1" dirty="0" smtClean="0">
                        <a:latin typeface="Cambria Math" panose="02040503050406030204" pitchFamily="18" charset="0"/>
                      </a:rPr>
                      <m:t>=</m:t>
                    </m:r>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i="0" dirty="0">
                            <a:latin typeface="Cambria Math" panose="02040503050406030204" pitchFamily="18" charset="0"/>
                          </a:rPr>
                          <m:t>log</m:t>
                        </m:r>
                      </m:e>
                      <m:sub>
                        <m:r>
                          <a:rPr lang="en-GB" b="0" i="1" dirty="0" smtClean="0">
                            <a:latin typeface="Cambria Math" panose="02040503050406030204" pitchFamily="18" charset="0"/>
                          </a:rPr>
                          <m:t>𝑀</m:t>
                        </m:r>
                      </m:sub>
                    </m:sSub>
                    <m:r>
                      <a:rPr lang="en-GB" i="1" dirty="0">
                        <a:latin typeface="Cambria Math" panose="02040503050406030204" pitchFamily="18" charset="0"/>
                      </a:rPr>
                      <m:t>(</m:t>
                    </m:r>
                    <m:r>
                      <a:rPr lang="en-GB" i="1" dirty="0">
                        <a:latin typeface="Cambria Math" panose="02040503050406030204" pitchFamily="18" charset="0"/>
                      </a:rPr>
                      <m:t>𝑛</m:t>
                    </m:r>
                    <m:r>
                      <a:rPr lang="en-GB" i="1" dirty="0">
                        <a:latin typeface="Cambria Math" panose="02040503050406030204" pitchFamily="18" charset="0"/>
                      </a:rPr>
                      <m:t>+1)⌉−1</m:t>
                    </m:r>
                  </m:oMath>
                </a14:m>
                <a:endParaRPr lang="en-GB" dirty="0">
                  <a:effectLst/>
                  <a:latin typeface="Times New Roman" panose="02020603050405020304" pitchFamily="18" charset="0"/>
                  <a:cs typeface="Times New Roman" panose="02020603050405020304" pitchFamily="18" charset="0"/>
                </a:endParaRPr>
              </a:p>
              <a:p>
                <a:r>
                  <a:rPr lang="en-GB" dirty="0"/>
                  <a:t>Maximum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𝑚𝑎𝑥</m:t>
                        </m:r>
                      </m:sub>
                    </m:sSub>
                  </m:oMath>
                </a14:m>
                <a:endParaRPr lang="en-GB" sz="2400" dirty="0">
                  <a:effectLst/>
                  <a:latin typeface="Times New Roman" panose="02020603050405020304" pitchFamily="18" charset="0"/>
                  <a:cs typeface="Times New Roman" panose="02020603050405020304" pitchFamily="18" charset="0"/>
                </a:endParaRPr>
              </a:p>
              <a:p>
                <a:pPr lvl="1"/>
                <a:r>
                  <a:rPr lang="en-GB" dirty="0">
                    <a:effectLst/>
                    <a:latin typeface="Times New Roman" panose="02020603050405020304" pitchFamily="18" charset="0"/>
                    <a:cs typeface="Times New Roman" panose="02020603050405020304" pitchFamily="18" charset="0"/>
                  </a:rPr>
                  <a:t>This occurs when the tree is as sparse as possible</a:t>
                </a:r>
              </a:p>
              <a:p>
                <a:pPr lvl="1"/>
                <a:r>
                  <a:rPr lang="en-GB" dirty="0">
                    <a:latin typeface="Times New Roman" panose="02020603050405020304" pitchFamily="18" charset="0"/>
                    <a:cs typeface="Times New Roman" panose="02020603050405020304" pitchFamily="18" charset="0"/>
                  </a:rPr>
                  <a:t>Maximum total number of keys </a:t>
                </a:r>
                <a14:m>
                  <m:oMath xmlns:m="http://schemas.openxmlformats.org/officeDocument/2006/math">
                    <m:r>
                      <a:rPr lang="en-GB" altLang="en-SE" sz="2000" b="0" i="1" dirty="0" smtClean="0">
                        <a:latin typeface="Cambria Math" panose="02040503050406030204" pitchFamily="18" charset="0"/>
                      </a:rPr>
                      <m:t>𝑛</m:t>
                    </m:r>
                    <m:r>
                      <a:rPr lang="de-DE" altLang="en-SE" sz="2000" i="1" dirty="0" smtClean="0">
                        <a:latin typeface="Cambria Math" panose="02040503050406030204" pitchFamily="18" charset="0"/>
                      </a:rPr>
                      <m:t>=</m:t>
                    </m:r>
                    <m:r>
                      <a:rPr lang="en-GB" altLang="en-SE" i="1" dirty="0">
                        <a:latin typeface="Cambria Math" panose="02040503050406030204" pitchFamily="18" charset="0"/>
                        <a:sym typeface="Symbol" panose="05050102010706020507" pitchFamily="18" charset="2"/>
                      </a:rPr>
                      <m:t>2</m:t>
                    </m:r>
                    <m:sSup>
                      <m:sSupPr>
                        <m:ctrlPr>
                          <a:rPr lang="en-GB" altLang="en-SE" i="1" dirty="0">
                            <a:latin typeface="Cambria Math" panose="02040503050406030204" pitchFamily="18" charset="0"/>
                            <a:sym typeface="Symbol" panose="05050102010706020507" pitchFamily="18" charset="2"/>
                          </a:rPr>
                        </m:ctrlPr>
                      </m:sSupPr>
                      <m:e>
                        <m:r>
                          <a:rPr lang="en-GB" altLang="en-SE" i="1" dirty="0">
                            <a:latin typeface="Cambria Math" panose="02040503050406030204" pitchFamily="18" charset="0"/>
                            <a:sym typeface="Symbol" panose="05050102010706020507" pitchFamily="18" charset="2"/>
                          </a:rPr>
                          <m:t>⌈</m:t>
                        </m:r>
                        <m:r>
                          <a:rPr lang="en-GB" altLang="en-SE" i="1" dirty="0">
                            <a:latin typeface="Cambria Math" panose="02040503050406030204" pitchFamily="18" charset="0"/>
                            <a:sym typeface="Symbol" panose="05050102010706020507" pitchFamily="18" charset="2"/>
                          </a:rPr>
                          <m:t>𝑀</m:t>
                        </m:r>
                        <m:r>
                          <a:rPr lang="en-GB" altLang="en-SE" i="1" dirty="0">
                            <a:latin typeface="Cambria Math" panose="02040503050406030204" pitchFamily="18" charset="0"/>
                            <a:sym typeface="Symbol" panose="05050102010706020507" pitchFamily="18" charset="2"/>
                          </a:rPr>
                          <m:t>/2⌉</m:t>
                        </m:r>
                      </m:e>
                      <m:sup>
                        <m:r>
                          <a:rPr lang="en-GB" altLang="en-SE" i="1" dirty="0">
                            <a:latin typeface="Cambria Math" panose="02040503050406030204" pitchFamily="18" charset="0"/>
                            <a:sym typeface="Symbol" panose="05050102010706020507" pitchFamily="18" charset="2"/>
                          </a:rPr>
                          <m:t>h</m:t>
                        </m:r>
                      </m:sup>
                    </m:sSup>
                    <m:r>
                      <a:rPr lang="en-GB" altLang="en-SE" i="1" dirty="0">
                        <a:latin typeface="Cambria Math" panose="02040503050406030204" pitchFamily="18" charset="0"/>
                        <a:sym typeface="Symbol" panose="05050102010706020507" pitchFamily="18" charset="2"/>
                      </a:rPr>
                      <m:t>−1</m:t>
                    </m:r>
                  </m:oMath>
                </a14:m>
                <a:endParaRPr lang="de-DE" altLang="en-SE" sz="2000" dirty="0"/>
              </a:p>
              <a:p>
                <a:pPr lvl="1"/>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r>
                      <a:rPr lang="en-GB" b="0" i="1" dirty="0" smtClean="0">
                        <a:latin typeface="Cambria Math" panose="02040503050406030204" pitchFamily="18" charset="0"/>
                      </a:rPr>
                      <m:t>=</m:t>
                    </m:r>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i="0" dirty="0">
                            <a:latin typeface="Cambria Math" panose="02040503050406030204" pitchFamily="18" charset="0"/>
                          </a:rPr>
                          <m:t>log</m:t>
                        </m:r>
                      </m:e>
                      <m:sub>
                        <m:d>
                          <m:dPr>
                            <m:begChr m:val="⌈"/>
                            <m:endChr m:val="⌉"/>
                            <m:ctrlPr>
                              <a:rPr lang="en-GB" altLang="en-SE" b="0" i="1" dirty="0" smtClean="0">
                                <a:latin typeface="Cambria Math" panose="02040503050406030204" pitchFamily="18" charset="0"/>
                                <a:sym typeface="Symbol" panose="05050102010706020507" pitchFamily="18" charset="2"/>
                              </a:rPr>
                            </m:ctrlPr>
                          </m:dPr>
                          <m:e>
                            <m:f>
                              <m:fPr>
                                <m:ctrlPr>
                                  <a:rPr lang="en-GB" altLang="en-SE" b="0" i="1" dirty="0" smtClean="0">
                                    <a:latin typeface="Cambria Math" panose="02040503050406030204" pitchFamily="18" charset="0"/>
                                    <a:sym typeface="Symbol" panose="05050102010706020507" pitchFamily="18" charset="2"/>
                                  </a:rPr>
                                </m:ctrlPr>
                              </m:fPr>
                              <m:num>
                                <m:r>
                                  <a:rPr lang="en-GB" altLang="en-SE" b="0" i="1" dirty="0" smtClean="0">
                                    <a:latin typeface="Cambria Math" panose="02040503050406030204" pitchFamily="18" charset="0"/>
                                    <a:sym typeface="Symbol" panose="05050102010706020507" pitchFamily="18" charset="2"/>
                                  </a:rPr>
                                  <m:t>𝑀</m:t>
                                </m:r>
                              </m:num>
                              <m:den>
                                <m:r>
                                  <a:rPr lang="en-GB" altLang="en-SE" b="0" i="1" dirty="0" smtClean="0">
                                    <a:latin typeface="Cambria Math" panose="02040503050406030204" pitchFamily="18" charset="0"/>
                                    <a:sym typeface="Symbol" panose="05050102010706020507" pitchFamily="18" charset="2"/>
                                  </a:rPr>
                                  <m:t>2</m:t>
                                </m:r>
                              </m:den>
                            </m:f>
                          </m:e>
                        </m:d>
                      </m:sub>
                    </m:sSub>
                    <m:r>
                      <a:rPr lang="en-GB" i="1" dirty="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𝑛</m:t>
                        </m:r>
                        <m:r>
                          <a:rPr lang="en-GB" b="0" i="1" dirty="0" smtClean="0">
                            <a:latin typeface="Cambria Math" panose="02040503050406030204" pitchFamily="18" charset="0"/>
                          </a:rPr>
                          <m:t>+1</m:t>
                        </m:r>
                      </m:num>
                      <m:den>
                        <m:r>
                          <a:rPr lang="en-GB" b="0" i="1" dirty="0" smtClean="0">
                            <a:latin typeface="Cambria Math" panose="02040503050406030204" pitchFamily="18" charset="0"/>
                          </a:rPr>
                          <m:t>2</m:t>
                        </m:r>
                      </m:den>
                    </m:f>
                    <m:r>
                      <a:rPr lang="en-GB" b="0" i="1" dirty="0" smtClean="0">
                        <a:latin typeface="Cambria Math" panose="02040503050406030204" pitchFamily="18" charset="0"/>
                      </a:rPr>
                      <m:t>) </m:t>
                    </m:r>
                    <m:r>
                      <a:rPr lang="en-GB" i="1" dirty="0">
                        <a:latin typeface="Cambria Math" panose="02040503050406030204" pitchFamily="18" charset="0"/>
                      </a:rPr>
                      <m:t>⌉</m:t>
                    </m:r>
                  </m:oMath>
                </a14:m>
                <a:endParaRPr lang="en-GB" dirty="0">
                  <a:effectLst/>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It is not possible to have a </a:t>
                </a:r>
                <a:r>
                  <a:rPr lang="en-GB" dirty="0"/>
                  <a:t>linear chain since each non-leaf node must be at least “half-full” (with </a:t>
                </a:r>
                <a14:m>
                  <m:oMath xmlns:m="http://schemas.openxmlformats.org/officeDocument/2006/math">
                    <m:d>
                      <m:dPr>
                        <m:begChr m:val="⌈"/>
                        <m:endChr m:val="⌉"/>
                        <m:ctrlPr>
                          <a:rPr lang="en-GB" altLang="en-SE" sz="2000" i="1" dirty="0" smtClean="0">
                            <a:latin typeface="Cambria Math" panose="02040503050406030204" pitchFamily="18" charset="0"/>
                            <a:sym typeface="Symbol" panose="05050102010706020507" pitchFamily="18" charset="2"/>
                          </a:rPr>
                        </m:ctrlPr>
                      </m:dPr>
                      <m:e>
                        <m:r>
                          <a:rPr lang="en-GB" altLang="en-SE" sz="2000" b="0" i="1" dirty="0" smtClean="0">
                            <a:latin typeface="Cambria Math" panose="02040503050406030204" pitchFamily="18" charset="0"/>
                            <a:sym typeface="Symbol" panose="05050102010706020507" pitchFamily="18" charset="2"/>
                          </a:rPr>
                          <m:t>𝑀</m:t>
                        </m:r>
                        <m:r>
                          <a:rPr lang="en-GB" altLang="en-SE" sz="2000" b="0" i="1" dirty="0" smtClean="0">
                            <a:latin typeface="Cambria Math" panose="02040503050406030204" pitchFamily="18" charset="0"/>
                            <a:sym typeface="Symbol" panose="05050102010706020507" pitchFamily="18" charset="2"/>
                          </a:rPr>
                          <m:t>/2</m:t>
                        </m:r>
                      </m:e>
                    </m:d>
                    <m:r>
                      <a:rPr lang="en-GB" altLang="en-SE" sz="2000" b="0" i="1" dirty="0" smtClean="0">
                        <a:latin typeface="Cambria Math" panose="02040503050406030204" pitchFamily="18" charset="0"/>
                        <a:sym typeface="Symbol" panose="05050102010706020507" pitchFamily="18" charset="2"/>
                      </a:rPr>
                      <m:t>−1</m:t>
                    </m:r>
                  </m:oMath>
                </a14:m>
                <a:r>
                  <a:rPr lang="en-GB" sz="2000" dirty="0">
                    <a:effectLst/>
                    <a:latin typeface="Times New Roman" panose="02020603050405020304" pitchFamily="18" charset="0"/>
                    <a:cs typeface="Times New Roman" panose="02020603050405020304" pitchFamily="18" charset="0"/>
                  </a:rPr>
                  <a:t> keys</a:t>
                </a:r>
                <a:r>
                  <a:rPr lang="en-GB" dirty="0"/>
                  <a:t>)</a:t>
                </a:r>
              </a:p>
              <a:p>
                <a:r>
                  <a:rPr lang="en-GB" dirty="0">
                    <a:effectLst/>
                    <a:latin typeface="Times New Roman" panose="02020603050405020304" pitchFamily="18" charset="0"/>
                    <a:cs typeface="Times New Roman" panose="02020603050405020304" pitchFamily="18" charset="0"/>
                  </a:rPr>
                  <a:t>In big-O notation, tree height is O(log n)</a:t>
                </a:r>
              </a:p>
              <a:p>
                <a:r>
                  <a:rPr lang="en-GB" dirty="0">
                    <a:effectLst/>
                    <a:latin typeface="Times New Roman" panose="02020603050405020304" pitchFamily="18" charset="0"/>
                    <a:cs typeface="Times New Roman" panose="02020603050405020304" pitchFamily="18" charset="0"/>
                  </a:rPr>
                  <a:t>All operations (search, insert and delete) have cost proportional to the tree height, with complexity O(log n)</a:t>
                </a:r>
              </a:p>
              <a:p>
                <a:endParaRPr lang="en-GB" dirty="0">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90498ED-C51B-E664-6D6C-EBEB1867D7D2}"/>
                  </a:ext>
                </a:extLst>
              </p:cNvPr>
              <p:cNvSpPr>
                <a:spLocks noGrp="1" noRot="1" noChangeAspect="1" noMove="1" noResize="1" noEditPoints="1" noAdjustHandles="1" noChangeArrowheads="1" noChangeShapeType="1" noTextEdit="1"/>
              </p:cNvSpPr>
              <p:nvPr>
                <p:ph idx="1"/>
              </p:nvPr>
            </p:nvSpPr>
            <p:spPr>
              <a:xfrm>
                <a:off x="457200" y="1600201"/>
                <a:ext cx="8229600" cy="3806684"/>
              </a:xfrm>
              <a:blipFill>
                <a:blip r:embed="rId3"/>
                <a:stretch>
                  <a:fillRect l="-519" t="-2244" b="-2404"/>
                </a:stretch>
              </a:blipFill>
            </p:spPr>
            <p:txBody>
              <a:bodyPr/>
              <a:lstStyle/>
              <a:p>
                <a:r>
                  <a:rPr lang="en-SE">
                    <a:noFill/>
                  </a:rPr>
                  <a:t> </a:t>
                </a:r>
              </a:p>
            </p:txBody>
          </p:sp>
        </mc:Fallback>
      </mc:AlternateContent>
      <p:graphicFrame>
        <p:nvGraphicFramePr>
          <p:cNvPr id="18" name="Table 17">
            <a:extLst>
              <a:ext uri="{FF2B5EF4-FFF2-40B4-BE49-F238E27FC236}">
                <a16:creationId xmlns:a16="http://schemas.microsoft.com/office/drawing/2014/main" id="{7B148DAF-A72D-9E63-55AC-1C29680863D9}"/>
              </a:ext>
            </a:extLst>
          </p:cNvPr>
          <p:cNvGraphicFramePr>
            <a:graphicFrameLocks noGrp="1"/>
          </p:cNvGraphicFramePr>
          <p:nvPr>
            <p:extLst>
              <p:ext uri="{D42A27DB-BD31-4B8C-83A1-F6EECF244321}">
                <p14:modId xmlns:p14="http://schemas.microsoft.com/office/powerpoint/2010/main" val="171347902"/>
              </p:ext>
            </p:extLst>
          </p:nvPr>
        </p:nvGraphicFramePr>
        <p:xfrm>
          <a:off x="5906880" y="2421630"/>
          <a:ext cx="3168678" cy="1259840"/>
        </p:xfrm>
        <a:graphic>
          <a:graphicData uri="http://schemas.openxmlformats.org/drawingml/2006/table">
            <a:tbl>
              <a:tblPr firstRow="1" bandRow="1">
                <a:tableStyleId>{5C22544A-7EE6-4342-B048-85BDC9FD1C3A}</a:tableStyleId>
              </a:tblPr>
              <a:tblGrid>
                <a:gridCol w="690670">
                  <a:extLst>
                    <a:ext uri="{9D8B030D-6E8A-4147-A177-3AD203B41FA5}">
                      <a16:colId xmlns:a16="http://schemas.microsoft.com/office/drawing/2014/main" val="1789131187"/>
                    </a:ext>
                  </a:extLst>
                </a:gridCol>
                <a:gridCol w="790780">
                  <a:extLst>
                    <a:ext uri="{9D8B030D-6E8A-4147-A177-3AD203B41FA5}">
                      <a16:colId xmlns:a16="http://schemas.microsoft.com/office/drawing/2014/main" val="3769368385"/>
                    </a:ext>
                  </a:extLst>
                </a:gridCol>
                <a:gridCol w="867047">
                  <a:extLst>
                    <a:ext uri="{9D8B030D-6E8A-4147-A177-3AD203B41FA5}">
                      <a16:colId xmlns:a16="http://schemas.microsoft.com/office/drawing/2014/main" val="1455477475"/>
                    </a:ext>
                  </a:extLst>
                </a:gridCol>
                <a:gridCol w="820181">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err="1">
                          <a:latin typeface="Arial" panose="020B0604020202020204" pitchFamily="34" charset="0"/>
                          <a:cs typeface="Arial" panose="020B0604020202020204" pitchFamily="34" charset="0"/>
                        </a:rPr>
                        <a:t>BTree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grpSp>
        <p:nvGrpSpPr>
          <p:cNvPr id="124" name="Group 123">
            <a:extLst>
              <a:ext uri="{FF2B5EF4-FFF2-40B4-BE49-F238E27FC236}">
                <a16:creationId xmlns:a16="http://schemas.microsoft.com/office/drawing/2014/main" id="{7D3CF8BE-12B6-4908-9198-EA1700196F09}"/>
              </a:ext>
            </a:extLst>
          </p:cNvPr>
          <p:cNvGrpSpPr/>
          <p:nvPr/>
        </p:nvGrpSpPr>
        <p:grpSpPr>
          <a:xfrm>
            <a:off x="716517" y="5353252"/>
            <a:ext cx="7831534" cy="1230110"/>
            <a:chOff x="656233" y="1926459"/>
            <a:chExt cx="7831534" cy="1230110"/>
          </a:xfrm>
        </p:grpSpPr>
        <p:sp>
          <p:nvSpPr>
            <p:cNvPr id="19" name="object 10">
              <a:extLst>
                <a:ext uri="{FF2B5EF4-FFF2-40B4-BE49-F238E27FC236}">
                  <a16:creationId xmlns:a16="http://schemas.microsoft.com/office/drawing/2014/main" id="{8ABE589A-D5B8-5DE0-A214-C3F28790476C}"/>
                </a:ext>
              </a:extLst>
            </p:cNvPr>
            <p:cNvSpPr/>
            <p:nvPr/>
          </p:nvSpPr>
          <p:spPr>
            <a:xfrm>
              <a:off x="758162" y="2908067"/>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20" name="object 11">
              <a:extLst>
                <a:ext uri="{FF2B5EF4-FFF2-40B4-BE49-F238E27FC236}">
                  <a16:creationId xmlns:a16="http://schemas.microsoft.com/office/drawing/2014/main" id="{8FE76377-8A4B-8F71-44D0-33C3811D4F64}"/>
                </a:ext>
              </a:extLst>
            </p:cNvPr>
            <p:cNvSpPr/>
            <p:nvPr/>
          </p:nvSpPr>
          <p:spPr>
            <a:xfrm>
              <a:off x="883047" y="2908067"/>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21" name="object 12">
              <a:extLst>
                <a:ext uri="{FF2B5EF4-FFF2-40B4-BE49-F238E27FC236}">
                  <a16:creationId xmlns:a16="http://schemas.microsoft.com/office/drawing/2014/main" id="{E397764B-F153-B846-9C9B-02D5BC3BDABE}"/>
                </a:ext>
              </a:extLst>
            </p:cNvPr>
            <p:cNvSpPr/>
            <p:nvPr/>
          </p:nvSpPr>
          <p:spPr>
            <a:xfrm>
              <a:off x="1507414" y="2908067"/>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22" name="object 13">
              <a:extLst>
                <a:ext uri="{FF2B5EF4-FFF2-40B4-BE49-F238E27FC236}">
                  <a16:creationId xmlns:a16="http://schemas.microsoft.com/office/drawing/2014/main" id="{9E69F533-0B75-C64F-25D4-CE44F0EA78BF}"/>
                </a:ext>
              </a:extLst>
            </p:cNvPr>
            <p:cNvSpPr/>
            <p:nvPr/>
          </p:nvSpPr>
          <p:spPr>
            <a:xfrm>
              <a:off x="1413755" y="2908067"/>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23" name="object 14">
              <a:extLst>
                <a:ext uri="{FF2B5EF4-FFF2-40B4-BE49-F238E27FC236}">
                  <a16:creationId xmlns:a16="http://schemas.microsoft.com/office/drawing/2014/main" id="{403FABDA-0785-A0B9-0561-C872492221E7}"/>
                </a:ext>
              </a:extLst>
            </p:cNvPr>
            <p:cNvSpPr/>
            <p:nvPr/>
          </p:nvSpPr>
          <p:spPr>
            <a:xfrm>
              <a:off x="2006917" y="2598327"/>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24" name="object 15">
              <a:extLst>
                <a:ext uri="{FF2B5EF4-FFF2-40B4-BE49-F238E27FC236}">
                  <a16:creationId xmlns:a16="http://schemas.microsoft.com/office/drawing/2014/main" id="{17E3ADB6-640B-C560-30F8-51FC902979A5}"/>
                </a:ext>
              </a:extLst>
            </p:cNvPr>
            <p:cNvSpPr/>
            <p:nvPr/>
          </p:nvSpPr>
          <p:spPr>
            <a:xfrm>
              <a:off x="1827850" y="2598327"/>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25" name="object 16">
              <a:extLst>
                <a:ext uri="{FF2B5EF4-FFF2-40B4-BE49-F238E27FC236}">
                  <a16:creationId xmlns:a16="http://schemas.microsoft.com/office/drawing/2014/main" id="{AD982D38-7B9D-55E6-5DFD-0C793D4671CE}"/>
                </a:ext>
              </a:extLst>
            </p:cNvPr>
            <p:cNvSpPr/>
            <p:nvPr/>
          </p:nvSpPr>
          <p:spPr>
            <a:xfrm>
              <a:off x="4254665" y="2908067"/>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6" name="object 17">
              <a:extLst>
                <a:ext uri="{FF2B5EF4-FFF2-40B4-BE49-F238E27FC236}">
                  <a16:creationId xmlns:a16="http://schemas.microsoft.com/office/drawing/2014/main" id="{4D2E76B9-FD11-745D-F5B3-B39E2F243769}"/>
                </a:ext>
              </a:extLst>
            </p:cNvPr>
            <p:cNvSpPr/>
            <p:nvPr/>
          </p:nvSpPr>
          <p:spPr>
            <a:xfrm>
              <a:off x="4161006" y="2908067"/>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27" name="object 18">
              <a:extLst>
                <a:ext uri="{FF2B5EF4-FFF2-40B4-BE49-F238E27FC236}">
                  <a16:creationId xmlns:a16="http://schemas.microsoft.com/office/drawing/2014/main" id="{4EB20E92-C507-F728-8CA6-55EBA3A64BB3}"/>
                </a:ext>
              </a:extLst>
            </p:cNvPr>
            <p:cNvSpPr/>
            <p:nvPr/>
          </p:nvSpPr>
          <p:spPr>
            <a:xfrm>
              <a:off x="4879035" y="2598327"/>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8" name="object 19">
              <a:extLst>
                <a:ext uri="{FF2B5EF4-FFF2-40B4-BE49-F238E27FC236}">
                  <a16:creationId xmlns:a16="http://schemas.microsoft.com/office/drawing/2014/main" id="{CEFF7FF6-0994-54CA-7B85-38407F478B30}"/>
                </a:ext>
              </a:extLst>
            </p:cNvPr>
            <p:cNvSpPr/>
            <p:nvPr/>
          </p:nvSpPr>
          <p:spPr>
            <a:xfrm>
              <a:off x="4754127" y="2598327"/>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9" name="object 20">
              <a:extLst>
                <a:ext uri="{FF2B5EF4-FFF2-40B4-BE49-F238E27FC236}">
                  <a16:creationId xmlns:a16="http://schemas.microsoft.com/office/drawing/2014/main" id="{A3E6F8A0-0788-14B5-608B-A22D8C0D221A}"/>
                </a:ext>
              </a:extLst>
            </p:cNvPr>
            <p:cNvSpPr/>
            <p:nvPr/>
          </p:nvSpPr>
          <p:spPr>
            <a:xfrm>
              <a:off x="4754127" y="2908064"/>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30" name="object 21">
              <a:extLst>
                <a:ext uri="{FF2B5EF4-FFF2-40B4-BE49-F238E27FC236}">
                  <a16:creationId xmlns:a16="http://schemas.microsoft.com/office/drawing/2014/main" id="{07D6985B-D4E4-D5EB-3978-833DCF46E5CF}"/>
                </a:ext>
              </a:extLst>
            </p:cNvPr>
            <p:cNvSpPr/>
            <p:nvPr/>
          </p:nvSpPr>
          <p:spPr>
            <a:xfrm>
              <a:off x="4660491" y="2908064"/>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1" name="object 22">
              <a:extLst>
                <a:ext uri="{FF2B5EF4-FFF2-40B4-BE49-F238E27FC236}">
                  <a16:creationId xmlns:a16="http://schemas.microsoft.com/office/drawing/2014/main" id="{DA27FBAA-81BA-B266-2531-7BB0653644B0}"/>
                </a:ext>
              </a:extLst>
            </p:cNvPr>
            <p:cNvSpPr/>
            <p:nvPr/>
          </p:nvSpPr>
          <p:spPr>
            <a:xfrm>
              <a:off x="4504400" y="2908064"/>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32" name="object 23">
              <a:extLst>
                <a:ext uri="{FF2B5EF4-FFF2-40B4-BE49-F238E27FC236}">
                  <a16:creationId xmlns:a16="http://schemas.microsoft.com/office/drawing/2014/main" id="{1275F026-AD8F-C6A3-DBB7-33D37B8E1408}"/>
                </a:ext>
              </a:extLst>
            </p:cNvPr>
            <p:cNvSpPr/>
            <p:nvPr/>
          </p:nvSpPr>
          <p:spPr>
            <a:xfrm>
              <a:off x="4410741" y="2908064"/>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33" name="object 24">
              <a:extLst>
                <a:ext uri="{FF2B5EF4-FFF2-40B4-BE49-F238E27FC236}">
                  <a16:creationId xmlns:a16="http://schemas.microsoft.com/office/drawing/2014/main" id="{A618BF8E-1C40-257A-74A0-0408CDD4F368}"/>
                </a:ext>
              </a:extLst>
            </p:cNvPr>
            <p:cNvSpPr/>
            <p:nvPr/>
          </p:nvSpPr>
          <p:spPr>
            <a:xfrm>
              <a:off x="5503393" y="2598327"/>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34" name="object 25">
              <a:extLst>
                <a:ext uri="{FF2B5EF4-FFF2-40B4-BE49-F238E27FC236}">
                  <a16:creationId xmlns:a16="http://schemas.microsoft.com/office/drawing/2014/main" id="{909C6EA9-0CA6-EBC3-FFB9-734525CBF3E2}"/>
                </a:ext>
              </a:extLst>
            </p:cNvPr>
            <p:cNvSpPr/>
            <p:nvPr/>
          </p:nvSpPr>
          <p:spPr>
            <a:xfrm>
              <a:off x="5378529" y="2598327"/>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35" name="object 26">
              <a:extLst>
                <a:ext uri="{FF2B5EF4-FFF2-40B4-BE49-F238E27FC236}">
                  <a16:creationId xmlns:a16="http://schemas.microsoft.com/office/drawing/2014/main" id="{8F6C8738-696B-D984-AD4E-0F1E55161D40}"/>
                </a:ext>
              </a:extLst>
            </p:cNvPr>
            <p:cNvSpPr/>
            <p:nvPr/>
          </p:nvSpPr>
          <p:spPr>
            <a:xfrm>
              <a:off x="5378529" y="2908064"/>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27">
              <a:extLst>
                <a:ext uri="{FF2B5EF4-FFF2-40B4-BE49-F238E27FC236}">
                  <a16:creationId xmlns:a16="http://schemas.microsoft.com/office/drawing/2014/main" id="{3026062D-8E02-9F45-F189-92A846782CC4}"/>
                </a:ext>
              </a:extLst>
            </p:cNvPr>
            <p:cNvSpPr/>
            <p:nvPr/>
          </p:nvSpPr>
          <p:spPr>
            <a:xfrm>
              <a:off x="5284848" y="2908064"/>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37" name="object 28">
              <a:extLst>
                <a:ext uri="{FF2B5EF4-FFF2-40B4-BE49-F238E27FC236}">
                  <a16:creationId xmlns:a16="http://schemas.microsoft.com/office/drawing/2014/main" id="{256C6CBE-E8A7-A644-B66C-439B75ECBA3B}"/>
                </a:ext>
              </a:extLst>
            </p:cNvPr>
            <p:cNvSpPr/>
            <p:nvPr/>
          </p:nvSpPr>
          <p:spPr>
            <a:xfrm>
              <a:off x="6502413" y="2908067"/>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29">
              <a:extLst>
                <a:ext uri="{FF2B5EF4-FFF2-40B4-BE49-F238E27FC236}">
                  <a16:creationId xmlns:a16="http://schemas.microsoft.com/office/drawing/2014/main" id="{F31987AA-4BED-97A4-616C-C8CC30AC052B}"/>
                </a:ext>
              </a:extLst>
            </p:cNvPr>
            <p:cNvSpPr/>
            <p:nvPr/>
          </p:nvSpPr>
          <p:spPr>
            <a:xfrm>
              <a:off x="6408732"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0">
              <a:extLst>
                <a:ext uri="{FF2B5EF4-FFF2-40B4-BE49-F238E27FC236}">
                  <a16:creationId xmlns:a16="http://schemas.microsoft.com/office/drawing/2014/main" id="{2567AAF2-9A85-5D0B-6038-1AAC4F045FB2}"/>
                </a:ext>
              </a:extLst>
            </p:cNvPr>
            <p:cNvSpPr/>
            <p:nvPr/>
          </p:nvSpPr>
          <p:spPr>
            <a:xfrm>
              <a:off x="6377549" y="2598330"/>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40" name="object 31">
              <a:extLst>
                <a:ext uri="{FF2B5EF4-FFF2-40B4-BE49-F238E27FC236}">
                  <a16:creationId xmlns:a16="http://schemas.microsoft.com/office/drawing/2014/main" id="{1D8B9A00-94FE-4BD4-9F6D-8941BA4E4EA6}"/>
                </a:ext>
              </a:extLst>
            </p:cNvPr>
            <p:cNvSpPr/>
            <p:nvPr/>
          </p:nvSpPr>
          <p:spPr>
            <a:xfrm>
              <a:off x="6198481" y="2598330"/>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41" name="object 32">
              <a:extLst>
                <a:ext uri="{FF2B5EF4-FFF2-40B4-BE49-F238E27FC236}">
                  <a16:creationId xmlns:a16="http://schemas.microsoft.com/office/drawing/2014/main" id="{20A376C6-D6EB-DDEB-97A4-3CDDBCEE4D05}"/>
                </a:ext>
              </a:extLst>
            </p:cNvPr>
            <p:cNvSpPr/>
            <p:nvPr/>
          </p:nvSpPr>
          <p:spPr>
            <a:xfrm>
              <a:off x="7126758" y="2908067"/>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42" name="object 33">
              <a:extLst>
                <a:ext uri="{FF2B5EF4-FFF2-40B4-BE49-F238E27FC236}">
                  <a16:creationId xmlns:a16="http://schemas.microsoft.com/office/drawing/2014/main" id="{196FCC3E-328B-56AA-CCCD-553387FFFC04}"/>
                </a:ext>
              </a:extLst>
            </p:cNvPr>
            <p:cNvSpPr/>
            <p:nvPr/>
          </p:nvSpPr>
          <p:spPr>
            <a:xfrm>
              <a:off x="7033122" y="2908067"/>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43" name="object 34">
              <a:extLst>
                <a:ext uri="{FF2B5EF4-FFF2-40B4-BE49-F238E27FC236}">
                  <a16:creationId xmlns:a16="http://schemas.microsoft.com/office/drawing/2014/main" id="{CB46C3A5-46E7-C9A3-B0A1-E5E5DC6CA104}"/>
                </a:ext>
              </a:extLst>
            </p:cNvPr>
            <p:cNvSpPr/>
            <p:nvPr/>
          </p:nvSpPr>
          <p:spPr>
            <a:xfrm>
              <a:off x="7376516" y="2908067"/>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44" name="object 35">
              <a:extLst>
                <a:ext uri="{FF2B5EF4-FFF2-40B4-BE49-F238E27FC236}">
                  <a16:creationId xmlns:a16="http://schemas.microsoft.com/office/drawing/2014/main" id="{89DF6422-990A-1903-920C-F9EAAE8AF4E4}"/>
                </a:ext>
              </a:extLst>
            </p:cNvPr>
            <p:cNvSpPr/>
            <p:nvPr/>
          </p:nvSpPr>
          <p:spPr>
            <a:xfrm>
              <a:off x="7282834"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45" name="object 36">
              <a:extLst>
                <a:ext uri="{FF2B5EF4-FFF2-40B4-BE49-F238E27FC236}">
                  <a16:creationId xmlns:a16="http://schemas.microsoft.com/office/drawing/2014/main" id="{EC8A4632-1163-7FE9-CD88-77045BFF758C}"/>
                </a:ext>
              </a:extLst>
            </p:cNvPr>
            <p:cNvSpPr/>
            <p:nvPr/>
          </p:nvSpPr>
          <p:spPr>
            <a:xfrm>
              <a:off x="8000912" y="2908067"/>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46" name="object 37">
              <a:extLst>
                <a:ext uri="{FF2B5EF4-FFF2-40B4-BE49-F238E27FC236}">
                  <a16:creationId xmlns:a16="http://schemas.microsoft.com/office/drawing/2014/main" id="{43E8691A-92DC-66D7-FB9C-FFD1E7B8D251}"/>
                </a:ext>
              </a:extLst>
            </p:cNvPr>
            <p:cNvSpPr/>
            <p:nvPr/>
          </p:nvSpPr>
          <p:spPr>
            <a:xfrm>
              <a:off x="7907230"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47" name="object 38">
              <a:extLst>
                <a:ext uri="{FF2B5EF4-FFF2-40B4-BE49-F238E27FC236}">
                  <a16:creationId xmlns:a16="http://schemas.microsoft.com/office/drawing/2014/main" id="{7951D6B0-7917-A8FC-D3E0-E2BE06A4D657}"/>
                </a:ext>
              </a:extLst>
            </p:cNvPr>
            <p:cNvSpPr/>
            <p:nvPr/>
          </p:nvSpPr>
          <p:spPr>
            <a:xfrm>
              <a:off x="1453210" y="2853876"/>
              <a:ext cx="108407" cy="108407"/>
            </a:xfrm>
            <a:prstGeom prst="rect">
              <a:avLst/>
            </a:prstGeom>
            <a:blipFill>
              <a:blip r:embed="rId4" cstate="print"/>
              <a:stretch>
                <a:fillRect/>
              </a:stretch>
            </a:blipFill>
          </p:spPr>
          <p:txBody>
            <a:bodyPr wrap="square" lIns="0" tIns="0" rIns="0" bIns="0" rtlCol="0"/>
            <a:lstStyle/>
            <a:p>
              <a:endParaRPr/>
            </a:p>
          </p:txBody>
        </p:sp>
        <p:sp>
          <p:nvSpPr>
            <p:cNvPr id="48" name="object 39">
              <a:extLst>
                <a:ext uri="{FF2B5EF4-FFF2-40B4-BE49-F238E27FC236}">
                  <a16:creationId xmlns:a16="http://schemas.microsoft.com/office/drawing/2014/main" id="{9D2354A0-1E98-3657-0662-49BE7EC4DA8D}"/>
                </a:ext>
              </a:extLst>
            </p:cNvPr>
            <p:cNvSpPr/>
            <p:nvPr/>
          </p:nvSpPr>
          <p:spPr>
            <a:xfrm>
              <a:off x="1952726" y="2544136"/>
              <a:ext cx="108381" cy="108381"/>
            </a:xfrm>
            <a:prstGeom prst="rect">
              <a:avLst/>
            </a:prstGeom>
            <a:blipFill>
              <a:blip r:embed="rId5" cstate="print"/>
              <a:stretch>
                <a:fillRect/>
              </a:stretch>
            </a:blipFill>
          </p:spPr>
          <p:txBody>
            <a:bodyPr wrap="square" lIns="0" tIns="0" rIns="0" bIns="0" rtlCol="0"/>
            <a:lstStyle/>
            <a:p>
              <a:endParaRPr/>
            </a:p>
          </p:txBody>
        </p:sp>
        <p:sp>
          <p:nvSpPr>
            <p:cNvPr id="49" name="object 40">
              <a:extLst>
                <a:ext uri="{FF2B5EF4-FFF2-40B4-BE49-F238E27FC236}">
                  <a16:creationId xmlns:a16="http://schemas.microsoft.com/office/drawing/2014/main" id="{32C4B804-5AA0-E26A-7391-55C2BAC3B912}"/>
                </a:ext>
              </a:extLst>
            </p:cNvPr>
            <p:cNvSpPr/>
            <p:nvPr/>
          </p:nvSpPr>
          <p:spPr>
            <a:xfrm>
              <a:off x="4200474" y="2853876"/>
              <a:ext cx="108394" cy="108407"/>
            </a:xfrm>
            <a:prstGeom prst="rect">
              <a:avLst/>
            </a:prstGeom>
            <a:blipFill>
              <a:blip r:embed="rId6" cstate="print"/>
              <a:stretch>
                <a:fillRect/>
              </a:stretch>
            </a:blipFill>
          </p:spPr>
          <p:txBody>
            <a:bodyPr wrap="square" lIns="0" tIns="0" rIns="0" bIns="0" rtlCol="0"/>
            <a:lstStyle/>
            <a:p>
              <a:endParaRPr/>
            </a:p>
          </p:txBody>
        </p:sp>
        <p:sp>
          <p:nvSpPr>
            <p:cNvPr id="50" name="object 41">
              <a:extLst>
                <a:ext uri="{FF2B5EF4-FFF2-40B4-BE49-F238E27FC236}">
                  <a16:creationId xmlns:a16="http://schemas.microsoft.com/office/drawing/2014/main" id="{B5FF99B9-5944-D35D-3B08-5F5009012025}"/>
                </a:ext>
              </a:extLst>
            </p:cNvPr>
            <p:cNvSpPr/>
            <p:nvPr/>
          </p:nvSpPr>
          <p:spPr>
            <a:xfrm>
              <a:off x="4450207" y="2853876"/>
              <a:ext cx="108407" cy="108407"/>
            </a:xfrm>
            <a:prstGeom prst="rect">
              <a:avLst/>
            </a:prstGeom>
            <a:blipFill>
              <a:blip r:embed="rId7" cstate="print"/>
              <a:stretch>
                <a:fillRect/>
              </a:stretch>
            </a:blipFill>
          </p:spPr>
          <p:txBody>
            <a:bodyPr wrap="square" lIns="0" tIns="0" rIns="0" bIns="0" rtlCol="0"/>
            <a:lstStyle/>
            <a:p>
              <a:endParaRPr/>
            </a:p>
          </p:txBody>
        </p:sp>
        <p:sp>
          <p:nvSpPr>
            <p:cNvPr id="51" name="object 42">
              <a:extLst>
                <a:ext uri="{FF2B5EF4-FFF2-40B4-BE49-F238E27FC236}">
                  <a16:creationId xmlns:a16="http://schemas.microsoft.com/office/drawing/2014/main" id="{79E760CD-EC2B-069B-29DA-B3312373F13F}"/>
                </a:ext>
              </a:extLst>
            </p:cNvPr>
            <p:cNvSpPr/>
            <p:nvPr/>
          </p:nvSpPr>
          <p:spPr>
            <a:xfrm>
              <a:off x="4699965" y="2853876"/>
              <a:ext cx="108407" cy="108407"/>
            </a:xfrm>
            <a:prstGeom prst="rect">
              <a:avLst/>
            </a:prstGeom>
            <a:blipFill>
              <a:blip r:embed="rId6" cstate="print"/>
              <a:stretch>
                <a:fillRect/>
              </a:stretch>
            </a:blipFill>
          </p:spPr>
          <p:txBody>
            <a:bodyPr wrap="square" lIns="0" tIns="0" rIns="0" bIns="0" rtlCol="0"/>
            <a:lstStyle/>
            <a:p>
              <a:endParaRPr/>
            </a:p>
          </p:txBody>
        </p:sp>
        <p:sp>
          <p:nvSpPr>
            <p:cNvPr id="52" name="object 43">
              <a:extLst>
                <a:ext uri="{FF2B5EF4-FFF2-40B4-BE49-F238E27FC236}">
                  <a16:creationId xmlns:a16="http://schemas.microsoft.com/office/drawing/2014/main" id="{E8DA432B-2673-BB2F-3661-22D2F21F936A}"/>
                </a:ext>
              </a:extLst>
            </p:cNvPr>
            <p:cNvSpPr/>
            <p:nvPr/>
          </p:nvSpPr>
          <p:spPr>
            <a:xfrm>
              <a:off x="4824806" y="2544136"/>
              <a:ext cx="108407" cy="108381"/>
            </a:xfrm>
            <a:prstGeom prst="rect">
              <a:avLst/>
            </a:prstGeom>
            <a:blipFill>
              <a:blip r:embed="rId8" cstate="print"/>
              <a:stretch>
                <a:fillRect/>
              </a:stretch>
            </a:blipFill>
          </p:spPr>
          <p:txBody>
            <a:bodyPr wrap="square" lIns="0" tIns="0" rIns="0" bIns="0" rtlCol="0"/>
            <a:lstStyle/>
            <a:p>
              <a:endParaRPr/>
            </a:p>
          </p:txBody>
        </p:sp>
        <p:sp>
          <p:nvSpPr>
            <p:cNvPr id="53" name="object 44">
              <a:extLst>
                <a:ext uri="{FF2B5EF4-FFF2-40B4-BE49-F238E27FC236}">
                  <a16:creationId xmlns:a16="http://schemas.microsoft.com/office/drawing/2014/main" id="{A0DEAAD7-3220-DCC0-C71C-CF73B236C19C}"/>
                </a:ext>
              </a:extLst>
            </p:cNvPr>
            <p:cNvSpPr/>
            <p:nvPr/>
          </p:nvSpPr>
          <p:spPr>
            <a:xfrm>
              <a:off x="5324310" y="2853876"/>
              <a:ext cx="108432" cy="108407"/>
            </a:xfrm>
            <a:prstGeom prst="rect">
              <a:avLst/>
            </a:prstGeom>
            <a:blipFill>
              <a:blip r:embed="rId9" cstate="print"/>
              <a:stretch>
                <a:fillRect/>
              </a:stretch>
            </a:blipFill>
          </p:spPr>
          <p:txBody>
            <a:bodyPr wrap="square" lIns="0" tIns="0" rIns="0" bIns="0" rtlCol="0"/>
            <a:lstStyle/>
            <a:p>
              <a:endParaRPr/>
            </a:p>
          </p:txBody>
        </p:sp>
        <p:sp>
          <p:nvSpPr>
            <p:cNvPr id="54" name="object 45">
              <a:extLst>
                <a:ext uri="{FF2B5EF4-FFF2-40B4-BE49-F238E27FC236}">
                  <a16:creationId xmlns:a16="http://schemas.microsoft.com/office/drawing/2014/main" id="{5338D2D2-F780-68EF-D64D-7CD91A8072D1}"/>
                </a:ext>
              </a:extLst>
            </p:cNvPr>
            <p:cNvSpPr/>
            <p:nvPr/>
          </p:nvSpPr>
          <p:spPr>
            <a:xfrm>
              <a:off x="5449214" y="2544136"/>
              <a:ext cx="108407" cy="108381"/>
            </a:xfrm>
            <a:prstGeom prst="rect">
              <a:avLst/>
            </a:prstGeom>
            <a:blipFill>
              <a:blip r:embed="rId10" cstate="print"/>
              <a:stretch>
                <a:fillRect/>
              </a:stretch>
            </a:blipFill>
          </p:spPr>
          <p:txBody>
            <a:bodyPr wrap="square" lIns="0" tIns="0" rIns="0" bIns="0" rtlCol="0"/>
            <a:lstStyle/>
            <a:p>
              <a:endParaRPr/>
            </a:p>
          </p:txBody>
        </p:sp>
        <p:sp>
          <p:nvSpPr>
            <p:cNvPr id="55" name="object 46">
              <a:extLst>
                <a:ext uri="{FF2B5EF4-FFF2-40B4-BE49-F238E27FC236}">
                  <a16:creationId xmlns:a16="http://schemas.microsoft.com/office/drawing/2014/main" id="{595FFCB4-B0E0-3534-DEA5-5ABE10A59F4A}"/>
                </a:ext>
              </a:extLst>
            </p:cNvPr>
            <p:cNvSpPr/>
            <p:nvPr/>
          </p:nvSpPr>
          <p:spPr>
            <a:xfrm>
              <a:off x="6323305" y="2544136"/>
              <a:ext cx="108407" cy="108381"/>
            </a:xfrm>
            <a:prstGeom prst="rect">
              <a:avLst/>
            </a:prstGeom>
            <a:blipFill>
              <a:blip r:embed="rId11" cstate="print"/>
              <a:stretch>
                <a:fillRect/>
              </a:stretch>
            </a:blipFill>
          </p:spPr>
          <p:txBody>
            <a:bodyPr wrap="square" lIns="0" tIns="0" rIns="0" bIns="0" rtlCol="0"/>
            <a:lstStyle/>
            <a:p>
              <a:endParaRPr/>
            </a:p>
          </p:txBody>
        </p:sp>
        <p:sp>
          <p:nvSpPr>
            <p:cNvPr id="56" name="object 47">
              <a:extLst>
                <a:ext uri="{FF2B5EF4-FFF2-40B4-BE49-F238E27FC236}">
                  <a16:creationId xmlns:a16="http://schemas.microsoft.com/office/drawing/2014/main" id="{C5B704C6-752F-4728-703F-7F05EE3E898A}"/>
                </a:ext>
              </a:extLst>
            </p:cNvPr>
            <p:cNvSpPr/>
            <p:nvPr/>
          </p:nvSpPr>
          <p:spPr>
            <a:xfrm>
              <a:off x="6448184" y="2853876"/>
              <a:ext cx="108407" cy="108407"/>
            </a:xfrm>
            <a:prstGeom prst="rect">
              <a:avLst/>
            </a:prstGeom>
            <a:blipFill>
              <a:blip r:embed="rId12" cstate="print"/>
              <a:stretch>
                <a:fillRect/>
              </a:stretch>
            </a:blipFill>
          </p:spPr>
          <p:txBody>
            <a:bodyPr wrap="square" lIns="0" tIns="0" rIns="0" bIns="0" rtlCol="0"/>
            <a:lstStyle/>
            <a:p>
              <a:endParaRPr/>
            </a:p>
          </p:txBody>
        </p:sp>
        <p:sp>
          <p:nvSpPr>
            <p:cNvPr id="57" name="object 48">
              <a:extLst>
                <a:ext uri="{FF2B5EF4-FFF2-40B4-BE49-F238E27FC236}">
                  <a16:creationId xmlns:a16="http://schemas.microsoft.com/office/drawing/2014/main" id="{6E246BC2-312B-B82F-DC77-97B1EBDCE424}"/>
                </a:ext>
              </a:extLst>
            </p:cNvPr>
            <p:cNvSpPr/>
            <p:nvPr/>
          </p:nvSpPr>
          <p:spPr>
            <a:xfrm>
              <a:off x="7072553" y="2853876"/>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8" name="object 49">
              <a:extLst>
                <a:ext uri="{FF2B5EF4-FFF2-40B4-BE49-F238E27FC236}">
                  <a16:creationId xmlns:a16="http://schemas.microsoft.com/office/drawing/2014/main" id="{C00C9DC3-E95C-F8E9-D16C-8103CFE5C3D7}"/>
                </a:ext>
              </a:extLst>
            </p:cNvPr>
            <p:cNvSpPr/>
            <p:nvPr/>
          </p:nvSpPr>
          <p:spPr>
            <a:xfrm>
              <a:off x="7322350" y="2853876"/>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9" name="object 50">
              <a:extLst>
                <a:ext uri="{FF2B5EF4-FFF2-40B4-BE49-F238E27FC236}">
                  <a16:creationId xmlns:a16="http://schemas.microsoft.com/office/drawing/2014/main" id="{70FEBB77-4274-BE26-C644-5560AA0BE8C5}"/>
                </a:ext>
              </a:extLst>
            </p:cNvPr>
            <p:cNvSpPr/>
            <p:nvPr/>
          </p:nvSpPr>
          <p:spPr>
            <a:xfrm>
              <a:off x="7946695" y="2853876"/>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60" name="object 51">
              <a:extLst>
                <a:ext uri="{FF2B5EF4-FFF2-40B4-BE49-F238E27FC236}">
                  <a16:creationId xmlns:a16="http://schemas.microsoft.com/office/drawing/2014/main" id="{F718593A-014F-21FE-AD5B-2BEC4A8328BD}"/>
                </a:ext>
              </a:extLst>
            </p:cNvPr>
            <p:cNvSpPr/>
            <p:nvPr/>
          </p:nvSpPr>
          <p:spPr>
            <a:xfrm>
              <a:off x="700574" y="2854422"/>
              <a:ext cx="236575" cy="288381"/>
            </a:xfrm>
            <a:prstGeom prst="rect">
              <a:avLst/>
            </a:prstGeom>
            <a:blipFill>
              <a:blip r:embed="rId13" cstate="print"/>
              <a:stretch>
                <a:fillRect/>
              </a:stretch>
            </a:blipFill>
          </p:spPr>
          <p:txBody>
            <a:bodyPr wrap="square" lIns="0" tIns="0" rIns="0" bIns="0" rtlCol="0"/>
            <a:lstStyle/>
            <a:p>
              <a:endParaRPr/>
            </a:p>
          </p:txBody>
        </p:sp>
        <p:sp>
          <p:nvSpPr>
            <p:cNvPr id="61" name="object 52">
              <a:extLst>
                <a:ext uri="{FF2B5EF4-FFF2-40B4-BE49-F238E27FC236}">
                  <a16:creationId xmlns:a16="http://schemas.microsoft.com/office/drawing/2014/main" id="{07FBC887-9F49-D6F2-5A91-52BB9E64236E}"/>
                </a:ext>
              </a:extLst>
            </p:cNvPr>
            <p:cNvSpPr/>
            <p:nvPr/>
          </p:nvSpPr>
          <p:spPr>
            <a:xfrm>
              <a:off x="3300121" y="2858156"/>
              <a:ext cx="317550" cy="296597"/>
            </a:xfrm>
            <a:prstGeom prst="rect">
              <a:avLst/>
            </a:prstGeom>
            <a:blipFill>
              <a:blip r:embed="rId14" cstate="print"/>
              <a:stretch>
                <a:fillRect/>
              </a:stretch>
            </a:blipFill>
          </p:spPr>
          <p:txBody>
            <a:bodyPr wrap="square" lIns="0" tIns="0" rIns="0" bIns="0" rtlCol="0"/>
            <a:lstStyle/>
            <a:p>
              <a:endParaRPr/>
            </a:p>
          </p:txBody>
        </p:sp>
        <p:sp>
          <p:nvSpPr>
            <p:cNvPr id="62" name="object 53">
              <a:extLst>
                <a:ext uri="{FF2B5EF4-FFF2-40B4-BE49-F238E27FC236}">
                  <a16:creationId xmlns:a16="http://schemas.microsoft.com/office/drawing/2014/main" id="{BAF14644-15C4-E7A9-775B-2F554BCCF789}"/>
                </a:ext>
              </a:extLst>
            </p:cNvPr>
            <p:cNvSpPr/>
            <p:nvPr/>
          </p:nvSpPr>
          <p:spPr>
            <a:xfrm>
              <a:off x="3762871" y="2858156"/>
              <a:ext cx="317550" cy="296597"/>
            </a:xfrm>
            <a:prstGeom prst="rect">
              <a:avLst/>
            </a:prstGeom>
            <a:blipFill>
              <a:blip r:embed="rId15" cstate="print"/>
              <a:stretch>
                <a:fillRect/>
              </a:stretch>
            </a:blipFill>
          </p:spPr>
          <p:txBody>
            <a:bodyPr wrap="square" lIns="0" tIns="0" rIns="0" bIns="0" rtlCol="0"/>
            <a:lstStyle/>
            <a:p>
              <a:endParaRPr/>
            </a:p>
          </p:txBody>
        </p:sp>
        <p:sp>
          <p:nvSpPr>
            <p:cNvPr id="63" name="object 54">
              <a:extLst>
                <a:ext uri="{FF2B5EF4-FFF2-40B4-BE49-F238E27FC236}">
                  <a16:creationId xmlns:a16="http://schemas.microsoft.com/office/drawing/2014/main" id="{7A11FB4A-2AD1-E397-BFCE-9FF61DFADDD8}"/>
                </a:ext>
              </a:extLst>
            </p:cNvPr>
            <p:cNvSpPr/>
            <p:nvPr/>
          </p:nvSpPr>
          <p:spPr>
            <a:xfrm>
              <a:off x="4818446" y="2296181"/>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4" name="object 55">
              <a:extLst>
                <a:ext uri="{FF2B5EF4-FFF2-40B4-BE49-F238E27FC236}">
                  <a16:creationId xmlns:a16="http://schemas.microsoft.com/office/drawing/2014/main" id="{03D23DC5-8700-3AE8-7DEB-3500EEB2EC09}"/>
                </a:ext>
              </a:extLst>
            </p:cNvPr>
            <p:cNvSpPr/>
            <p:nvPr/>
          </p:nvSpPr>
          <p:spPr>
            <a:xfrm>
              <a:off x="4943310" y="2296181"/>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65" name="object 56">
              <a:extLst>
                <a:ext uri="{FF2B5EF4-FFF2-40B4-BE49-F238E27FC236}">
                  <a16:creationId xmlns:a16="http://schemas.microsoft.com/office/drawing/2014/main" id="{D8BAA20F-6055-F738-64FC-D5B195D9BD01}"/>
                </a:ext>
              </a:extLst>
            </p:cNvPr>
            <p:cNvSpPr/>
            <p:nvPr/>
          </p:nvSpPr>
          <p:spPr>
            <a:xfrm>
              <a:off x="4274954" y="2296181"/>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66" name="object 57">
              <a:extLst>
                <a:ext uri="{FF2B5EF4-FFF2-40B4-BE49-F238E27FC236}">
                  <a16:creationId xmlns:a16="http://schemas.microsoft.com/office/drawing/2014/main" id="{F04209E7-555D-9434-5F94-50117BB08F75}"/>
                </a:ext>
              </a:extLst>
            </p:cNvPr>
            <p:cNvSpPr/>
            <p:nvPr/>
          </p:nvSpPr>
          <p:spPr>
            <a:xfrm>
              <a:off x="4760874" y="2242536"/>
              <a:ext cx="236550" cy="110921"/>
            </a:xfrm>
            <a:prstGeom prst="rect">
              <a:avLst/>
            </a:prstGeom>
            <a:blipFill>
              <a:blip r:embed="rId16" cstate="print"/>
              <a:stretch>
                <a:fillRect/>
              </a:stretch>
            </a:blipFill>
          </p:spPr>
          <p:txBody>
            <a:bodyPr wrap="square" lIns="0" tIns="0" rIns="0" bIns="0" rtlCol="0"/>
            <a:lstStyle/>
            <a:p>
              <a:endParaRPr/>
            </a:p>
          </p:txBody>
        </p:sp>
        <p:sp>
          <p:nvSpPr>
            <p:cNvPr id="67" name="object 58">
              <a:extLst>
                <a:ext uri="{FF2B5EF4-FFF2-40B4-BE49-F238E27FC236}">
                  <a16:creationId xmlns:a16="http://schemas.microsoft.com/office/drawing/2014/main" id="{81BC1668-04CF-D114-80E7-3E9530F3A90D}"/>
                </a:ext>
              </a:extLst>
            </p:cNvPr>
            <p:cNvSpPr/>
            <p:nvPr/>
          </p:nvSpPr>
          <p:spPr>
            <a:xfrm>
              <a:off x="4879030" y="2292472"/>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8" name="object 59">
              <a:extLst>
                <a:ext uri="{FF2B5EF4-FFF2-40B4-BE49-F238E27FC236}">
                  <a16:creationId xmlns:a16="http://schemas.microsoft.com/office/drawing/2014/main" id="{15579EEB-D2CE-52CC-18C1-357739D0B2C3}"/>
                </a:ext>
              </a:extLst>
            </p:cNvPr>
            <p:cNvSpPr/>
            <p:nvPr/>
          </p:nvSpPr>
          <p:spPr>
            <a:xfrm>
              <a:off x="4201128" y="2603039"/>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9" name="object 60">
              <a:extLst>
                <a:ext uri="{FF2B5EF4-FFF2-40B4-BE49-F238E27FC236}">
                  <a16:creationId xmlns:a16="http://schemas.microsoft.com/office/drawing/2014/main" id="{5C616665-3D83-8A76-19A7-6EEB63A4C48F}"/>
                </a:ext>
              </a:extLst>
            </p:cNvPr>
            <p:cNvSpPr/>
            <p:nvPr/>
          </p:nvSpPr>
          <p:spPr>
            <a:xfrm>
              <a:off x="4326014" y="2603039"/>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70" name="object 61">
              <a:extLst>
                <a:ext uri="{FF2B5EF4-FFF2-40B4-BE49-F238E27FC236}">
                  <a16:creationId xmlns:a16="http://schemas.microsoft.com/office/drawing/2014/main" id="{E7F046F3-3AC3-F3A8-7857-5F3DCE578B24}"/>
                </a:ext>
              </a:extLst>
            </p:cNvPr>
            <p:cNvSpPr/>
            <p:nvPr/>
          </p:nvSpPr>
          <p:spPr>
            <a:xfrm>
              <a:off x="3901631" y="2603039"/>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71" name="object 62">
              <a:extLst>
                <a:ext uri="{FF2B5EF4-FFF2-40B4-BE49-F238E27FC236}">
                  <a16:creationId xmlns:a16="http://schemas.microsoft.com/office/drawing/2014/main" id="{4684AC71-8B63-C601-6816-BCF2D8AB910A}"/>
                </a:ext>
              </a:extLst>
            </p:cNvPr>
            <p:cNvSpPr/>
            <p:nvPr/>
          </p:nvSpPr>
          <p:spPr>
            <a:xfrm>
              <a:off x="4143553" y="2549406"/>
              <a:ext cx="236575" cy="110909"/>
            </a:xfrm>
            <a:prstGeom prst="rect">
              <a:avLst/>
            </a:prstGeom>
            <a:blipFill>
              <a:blip r:embed="rId17" cstate="print"/>
              <a:stretch>
                <a:fillRect/>
              </a:stretch>
            </a:blipFill>
          </p:spPr>
          <p:txBody>
            <a:bodyPr wrap="square" lIns="0" tIns="0" rIns="0" bIns="0" rtlCol="0"/>
            <a:lstStyle/>
            <a:p>
              <a:endParaRPr/>
            </a:p>
          </p:txBody>
        </p:sp>
        <p:sp>
          <p:nvSpPr>
            <p:cNvPr id="72" name="object 63">
              <a:extLst>
                <a:ext uri="{FF2B5EF4-FFF2-40B4-BE49-F238E27FC236}">
                  <a16:creationId xmlns:a16="http://schemas.microsoft.com/office/drawing/2014/main" id="{F6A12F06-AE1E-0CA9-29BC-641749079545}"/>
                </a:ext>
              </a:extLst>
            </p:cNvPr>
            <p:cNvSpPr/>
            <p:nvPr/>
          </p:nvSpPr>
          <p:spPr>
            <a:xfrm>
              <a:off x="4254646" y="2599343"/>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73" name="object 64">
              <a:extLst>
                <a:ext uri="{FF2B5EF4-FFF2-40B4-BE49-F238E27FC236}">
                  <a16:creationId xmlns:a16="http://schemas.microsoft.com/office/drawing/2014/main" id="{A3EE51FD-086C-5BB6-C6B8-593CCEBE06F7}"/>
                </a:ext>
              </a:extLst>
            </p:cNvPr>
            <p:cNvSpPr/>
            <p:nvPr/>
          </p:nvSpPr>
          <p:spPr>
            <a:xfrm>
              <a:off x="7154535" y="2288777"/>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4" name="object 65">
              <a:extLst>
                <a:ext uri="{FF2B5EF4-FFF2-40B4-BE49-F238E27FC236}">
                  <a16:creationId xmlns:a16="http://schemas.microsoft.com/office/drawing/2014/main" id="{D2F167AD-5F61-AC16-EFA6-2D76BFEC6238}"/>
                </a:ext>
              </a:extLst>
            </p:cNvPr>
            <p:cNvSpPr/>
            <p:nvPr/>
          </p:nvSpPr>
          <p:spPr>
            <a:xfrm>
              <a:off x="7279399" y="2288777"/>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75" name="object 66">
              <a:extLst>
                <a:ext uri="{FF2B5EF4-FFF2-40B4-BE49-F238E27FC236}">
                  <a16:creationId xmlns:a16="http://schemas.microsoft.com/office/drawing/2014/main" id="{B8475AC1-6285-B9A7-A568-3B2FF2E2AF6B}"/>
                </a:ext>
              </a:extLst>
            </p:cNvPr>
            <p:cNvSpPr/>
            <p:nvPr/>
          </p:nvSpPr>
          <p:spPr>
            <a:xfrm>
              <a:off x="6381888" y="2288777"/>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76" name="object 67">
              <a:extLst>
                <a:ext uri="{FF2B5EF4-FFF2-40B4-BE49-F238E27FC236}">
                  <a16:creationId xmlns:a16="http://schemas.microsoft.com/office/drawing/2014/main" id="{96C9EC7E-BD98-DC25-ED45-7CEAC05257D7}"/>
                </a:ext>
              </a:extLst>
            </p:cNvPr>
            <p:cNvSpPr/>
            <p:nvPr/>
          </p:nvSpPr>
          <p:spPr>
            <a:xfrm>
              <a:off x="7096976" y="2235145"/>
              <a:ext cx="236550" cy="110909"/>
            </a:xfrm>
            <a:prstGeom prst="rect">
              <a:avLst/>
            </a:prstGeom>
            <a:blipFill>
              <a:blip r:embed="rId18" cstate="print"/>
              <a:stretch>
                <a:fillRect/>
              </a:stretch>
            </a:blipFill>
          </p:spPr>
          <p:txBody>
            <a:bodyPr wrap="square" lIns="0" tIns="0" rIns="0" bIns="0" rtlCol="0"/>
            <a:lstStyle/>
            <a:p>
              <a:endParaRPr/>
            </a:p>
          </p:txBody>
        </p:sp>
        <p:sp>
          <p:nvSpPr>
            <p:cNvPr id="77" name="object 68">
              <a:extLst>
                <a:ext uri="{FF2B5EF4-FFF2-40B4-BE49-F238E27FC236}">
                  <a16:creationId xmlns:a16="http://schemas.microsoft.com/office/drawing/2014/main" id="{4A647339-89D9-9E6F-4EF9-49E87931B536}"/>
                </a:ext>
              </a:extLst>
            </p:cNvPr>
            <p:cNvSpPr/>
            <p:nvPr/>
          </p:nvSpPr>
          <p:spPr>
            <a:xfrm>
              <a:off x="7102689" y="2285081"/>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8" name="object 69">
              <a:extLst>
                <a:ext uri="{FF2B5EF4-FFF2-40B4-BE49-F238E27FC236}">
                  <a16:creationId xmlns:a16="http://schemas.microsoft.com/office/drawing/2014/main" id="{70BFF1FB-596D-0DDE-8A5F-4EA67A609E52}"/>
                </a:ext>
              </a:extLst>
            </p:cNvPr>
            <p:cNvSpPr/>
            <p:nvPr/>
          </p:nvSpPr>
          <p:spPr>
            <a:xfrm>
              <a:off x="7028859" y="2599343"/>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9" name="object 70">
              <a:extLst>
                <a:ext uri="{FF2B5EF4-FFF2-40B4-BE49-F238E27FC236}">
                  <a16:creationId xmlns:a16="http://schemas.microsoft.com/office/drawing/2014/main" id="{9F5DD47E-AB7E-12A3-64CB-77911A329902}"/>
                </a:ext>
              </a:extLst>
            </p:cNvPr>
            <p:cNvSpPr/>
            <p:nvPr/>
          </p:nvSpPr>
          <p:spPr>
            <a:xfrm>
              <a:off x="7153745" y="2599343"/>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80" name="object 71">
              <a:extLst>
                <a:ext uri="{FF2B5EF4-FFF2-40B4-BE49-F238E27FC236}">
                  <a16:creationId xmlns:a16="http://schemas.microsoft.com/office/drawing/2014/main" id="{4A3C3DDF-C7A5-FCD0-9DDC-7684D5FDC287}"/>
                </a:ext>
              </a:extLst>
            </p:cNvPr>
            <p:cNvSpPr/>
            <p:nvPr/>
          </p:nvSpPr>
          <p:spPr>
            <a:xfrm>
              <a:off x="6822793" y="2599343"/>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81" name="object 72">
              <a:extLst>
                <a:ext uri="{FF2B5EF4-FFF2-40B4-BE49-F238E27FC236}">
                  <a16:creationId xmlns:a16="http://schemas.microsoft.com/office/drawing/2014/main" id="{33DAE18E-FEA4-5F39-4493-D2F8F0AA8EE0}"/>
                </a:ext>
              </a:extLst>
            </p:cNvPr>
            <p:cNvSpPr/>
            <p:nvPr/>
          </p:nvSpPr>
          <p:spPr>
            <a:xfrm>
              <a:off x="6971297" y="2545710"/>
              <a:ext cx="236562" cy="110909"/>
            </a:xfrm>
            <a:prstGeom prst="rect">
              <a:avLst/>
            </a:prstGeom>
            <a:blipFill>
              <a:blip r:embed="rId19" cstate="print"/>
              <a:stretch>
                <a:fillRect/>
              </a:stretch>
            </a:blipFill>
          </p:spPr>
          <p:txBody>
            <a:bodyPr wrap="square" lIns="0" tIns="0" rIns="0" bIns="0" rtlCol="0"/>
            <a:lstStyle/>
            <a:p>
              <a:endParaRPr/>
            </a:p>
          </p:txBody>
        </p:sp>
        <p:sp>
          <p:nvSpPr>
            <p:cNvPr id="82" name="object 73">
              <a:extLst>
                <a:ext uri="{FF2B5EF4-FFF2-40B4-BE49-F238E27FC236}">
                  <a16:creationId xmlns:a16="http://schemas.microsoft.com/office/drawing/2014/main" id="{2BBA1550-4D07-5813-B030-5CED52CA9920}"/>
                </a:ext>
              </a:extLst>
            </p:cNvPr>
            <p:cNvSpPr/>
            <p:nvPr/>
          </p:nvSpPr>
          <p:spPr>
            <a:xfrm>
              <a:off x="7091604" y="2595647"/>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83" name="object 74">
              <a:extLst>
                <a:ext uri="{FF2B5EF4-FFF2-40B4-BE49-F238E27FC236}">
                  <a16:creationId xmlns:a16="http://schemas.microsoft.com/office/drawing/2014/main" id="{DF223774-4A53-9609-95D5-6A0D9CF2A895}"/>
                </a:ext>
              </a:extLst>
            </p:cNvPr>
            <p:cNvSpPr/>
            <p:nvPr/>
          </p:nvSpPr>
          <p:spPr>
            <a:xfrm>
              <a:off x="7934480" y="2595647"/>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84" name="object 75">
              <a:extLst>
                <a:ext uri="{FF2B5EF4-FFF2-40B4-BE49-F238E27FC236}">
                  <a16:creationId xmlns:a16="http://schemas.microsoft.com/office/drawing/2014/main" id="{EBCC4566-6B9E-E912-A4CC-3FA716BD930C}"/>
                </a:ext>
              </a:extLst>
            </p:cNvPr>
            <p:cNvSpPr/>
            <p:nvPr/>
          </p:nvSpPr>
          <p:spPr>
            <a:xfrm>
              <a:off x="8059344" y="2595647"/>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85" name="object 76">
              <a:extLst>
                <a:ext uri="{FF2B5EF4-FFF2-40B4-BE49-F238E27FC236}">
                  <a16:creationId xmlns:a16="http://schemas.microsoft.com/office/drawing/2014/main" id="{466B060C-0E0D-B4D4-AE4C-7404A5AAC0ED}"/>
                </a:ext>
              </a:extLst>
            </p:cNvPr>
            <p:cNvSpPr/>
            <p:nvPr/>
          </p:nvSpPr>
          <p:spPr>
            <a:xfrm>
              <a:off x="7708904" y="2595647"/>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86" name="object 77">
              <a:extLst>
                <a:ext uri="{FF2B5EF4-FFF2-40B4-BE49-F238E27FC236}">
                  <a16:creationId xmlns:a16="http://schemas.microsoft.com/office/drawing/2014/main" id="{5F21574D-E2CE-CB7D-7B19-9DAE17C9DF04}"/>
                </a:ext>
              </a:extLst>
            </p:cNvPr>
            <p:cNvSpPr/>
            <p:nvPr/>
          </p:nvSpPr>
          <p:spPr>
            <a:xfrm>
              <a:off x="7876921" y="2542002"/>
              <a:ext cx="236550" cy="110921"/>
            </a:xfrm>
            <a:prstGeom prst="rect">
              <a:avLst/>
            </a:prstGeom>
            <a:blipFill>
              <a:blip r:embed="rId20" cstate="print"/>
              <a:stretch>
                <a:fillRect/>
              </a:stretch>
            </a:blipFill>
          </p:spPr>
          <p:txBody>
            <a:bodyPr wrap="square" lIns="0" tIns="0" rIns="0" bIns="0" rtlCol="0"/>
            <a:lstStyle/>
            <a:p>
              <a:endParaRPr/>
            </a:p>
          </p:txBody>
        </p:sp>
        <p:sp>
          <p:nvSpPr>
            <p:cNvPr id="87" name="object 78">
              <a:extLst>
                <a:ext uri="{FF2B5EF4-FFF2-40B4-BE49-F238E27FC236}">
                  <a16:creationId xmlns:a16="http://schemas.microsoft.com/office/drawing/2014/main" id="{A7F5FE6B-0B22-E3F7-A1D5-3CDBB439800B}"/>
                </a:ext>
              </a:extLst>
            </p:cNvPr>
            <p:cNvSpPr/>
            <p:nvPr/>
          </p:nvSpPr>
          <p:spPr>
            <a:xfrm>
              <a:off x="7997228" y="2591938"/>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8" name="object 79">
              <a:extLst>
                <a:ext uri="{FF2B5EF4-FFF2-40B4-BE49-F238E27FC236}">
                  <a16:creationId xmlns:a16="http://schemas.microsoft.com/office/drawing/2014/main" id="{D6D3D98C-E7C5-0C79-3134-E8217DB87A2B}"/>
                </a:ext>
              </a:extLst>
            </p:cNvPr>
            <p:cNvSpPr/>
            <p:nvPr/>
          </p:nvSpPr>
          <p:spPr>
            <a:xfrm>
              <a:off x="8170218" y="2858156"/>
              <a:ext cx="317549" cy="296597"/>
            </a:xfrm>
            <a:prstGeom prst="rect">
              <a:avLst/>
            </a:prstGeom>
            <a:blipFill>
              <a:blip r:embed="rId21" cstate="print"/>
              <a:stretch>
                <a:fillRect/>
              </a:stretch>
            </a:blipFill>
          </p:spPr>
          <p:txBody>
            <a:bodyPr wrap="square" lIns="0" tIns="0" rIns="0" bIns="0" rtlCol="0"/>
            <a:lstStyle/>
            <a:p>
              <a:endParaRPr dirty="0"/>
            </a:p>
          </p:txBody>
        </p:sp>
        <p:sp>
          <p:nvSpPr>
            <p:cNvPr id="89" name="object 80">
              <a:extLst>
                <a:ext uri="{FF2B5EF4-FFF2-40B4-BE49-F238E27FC236}">
                  <a16:creationId xmlns:a16="http://schemas.microsoft.com/office/drawing/2014/main" id="{9E09217E-87E2-7949-07B4-42B611AD19A7}"/>
                </a:ext>
              </a:extLst>
            </p:cNvPr>
            <p:cNvSpPr/>
            <p:nvPr/>
          </p:nvSpPr>
          <p:spPr>
            <a:xfrm>
              <a:off x="7545854" y="2858156"/>
              <a:ext cx="317518" cy="296597"/>
            </a:xfrm>
            <a:prstGeom prst="rect">
              <a:avLst/>
            </a:prstGeom>
            <a:blipFill>
              <a:blip r:embed="rId22" cstate="print"/>
              <a:stretch>
                <a:fillRect/>
              </a:stretch>
            </a:blipFill>
          </p:spPr>
          <p:txBody>
            <a:bodyPr wrap="square" lIns="0" tIns="0" rIns="0" bIns="0" rtlCol="0"/>
            <a:lstStyle/>
            <a:p>
              <a:endParaRPr/>
            </a:p>
          </p:txBody>
        </p:sp>
        <p:sp>
          <p:nvSpPr>
            <p:cNvPr id="90" name="object 81">
              <a:extLst>
                <a:ext uri="{FF2B5EF4-FFF2-40B4-BE49-F238E27FC236}">
                  <a16:creationId xmlns:a16="http://schemas.microsoft.com/office/drawing/2014/main" id="{53EDFD36-99B9-5F21-7E5A-89AF0B78F242}"/>
                </a:ext>
              </a:extLst>
            </p:cNvPr>
            <p:cNvSpPr/>
            <p:nvPr/>
          </p:nvSpPr>
          <p:spPr>
            <a:xfrm>
              <a:off x="6671694" y="2858156"/>
              <a:ext cx="317550" cy="296597"/>
            </a:xfrm>
            <a:prstGeom prst="rect">
              <a:avLst/>
            </a:prstGeom>
            <a:blipFill>
              <a:blip r:embed="rId23" cstate="print"/>
              <a:stretch>
                <a:fillRect/>
              </a:stretch>
            </a:blipFill>
          </p:spPr>
          <p:txBody>
            <a:bodyPr wrap="square" lIns="0" tIns="0" rIns="0" bIns="0" rtlCol="0"/>
            <a:lstStyle/>
            <a:p>
              <a:endParaRPr/>
            </a:p>
          </p:txBody>
        </p:sp>
        <p:sp>
          <p:nvSpPr>
            <p:cNvPr id="91" name="object 82">
              <a:extLst>
                <a:ext uri="{FF2B5EF4-FFF2-40B4-BE49-F238E27FC236}">
                  <a16:creationId xmlns:a16="http://schemas.microsoft.com/office/drawing/2014/main" id="{D389A046-A4AA-322C-EC2A-92FCF0A4D98F}"/>
                </a:ext>
              </a:extLst>
            </p:cNvPr>
            <p:cNvSpPr/>
            <p:nvPr/>
          </p:nvSpPr>
          <p:spPr>
            <a:xfrm>
              <a:off x="6047369" y="2858156"/>
              <a:ext cx="317549" cy="296597"/>
            </a:xfrm>
            <a:prstGeom prst="rect">
              <a:avLst/>
            </a:prstGeom>
            <a:blipFill>
              <a:blip r:embed="rId24" cstate="print"/>
              <a:stretch>
                <a:fillRect/>
              </a:stretch>
            </a:blipFill>
          </p:spPr>
          <p:txBody>
            <a:bodyPr wrap="square" lIns="0" tIns="0" rIns="0" bIns="0" rtlCol="0"/>
            <a:lstStyle/>
            <a:p>
              <a:endParaRPr/>
            </a:p>
          </p:txBody>
        </p:sp>
        <p:sp>
          <p:nvSpPr>
            <p:cNvPr id="92" name="object 83">
              <a:extLst>
                <a:ext uri="{FF2B5EF4-FFF2-40B4-BE49-F238E27FC236}">
                  <a16:creationId xmlns:a16="http://schemas.microsoft.com/office/drawing/2014/main" id="{EF6C2814-1986-BE06-28C0-B42C5F278204}"/>
                </a:ext>
              </a:extLst>
            </p:cNvPr>
            <p:cNvSpPr/>
            <p:nvPr/>
          </p:nvSpPr>
          <p:spPr>
            <a:xfrm>
              <a:off x="5606120" y="2858156"/>
              <a:ext cx="317549" cy="296597"/>
            </a:xfrm>
            <a:prstGeom prst="rect">
              <a:avLst/>
            </a:prstGeom>
            <a:blipFill>
              <a:blip r:embed="rId24" cstate="print"/>
              <a:stretch>
                <a:fillRect/>
              </a:stretch>
            </a:blipFill>
          </p:spPr>
          <p:txBody>
            <a:bodyPr wrap="square" lIns="0" tIns="0" rIns="0" bIns="0" rtlCol="0"/>
            <a:lstStyle/>
            <a:p>
              <a:endParaRPr/>
            </a:p>
          </p:txBody>
        </p:sp>
        <p:sp>
          <p:nvSpPr>
            <p:cNvPr id="93" name="object 84">
              <a:extLst>
                <a:ext uri="{FF2B5EF4-FFF2-40B4-BE49-F238E27FC236}">
                  <a16:creationId xmlns:a16="http://schemas.microsoft.com/office/drawing/2014/main" id="{E24CD047-7B6D-78E3-3F93-5E262FE87406}"/>
                </a:ext>
              </a:extLst>
            </p:cNvPr>
            <p:cNvSpPr/>
            <p:nvPr/>
          </p:nvSpPr>
          <p:spPr>
            <a:xfrm>
              <a:off x="4923483" y="2858156"/>
              <a:ext cx="317562" cy="296597"/>
            </a:xfrm>
            <a:prstGeom prst="rect">
              <a:avLst/>
            </a:prstGeom>
            <a:blipFill>
              <a:blip r:embed="rId25" cstate="print"/>
              <a:stretch>
                <a:fillRect/>
              </a:stretch>
            </a:blipFill>
          </p:spPr>
          <p:txBody>
            <a:bodyPr wrap="square" lIns="0" tIns="0" rIns="0" bIns="0" rtlCol="0"/>
            <a:lstStyle/>
            <a:p>
              <a:endParaRPr/>
            </a:p>
          </p:txBody>
        </p:sp>
        <p:sp>
          <p:nvSpPr>
            <p:cNvPr id="94" name="object 85">
              <a:extLst>
                <a:ext uri="{FF2B5EF4-FFF2-40B4-BE49-F238E27FC236}">
                  <a16:creationId xmlns:a16="http://schemas.microsoft.com/office/drawing/2014/main" id="{4AF02616-5977-840A-1B7E-B3567D17990A}"/>
                </a:ext>
              </a:extLst>
            </p:cNvPr>
            <p:cNvSpPr/>
            <p:nvPr/>
          </p:nvSpPr>
          <p:spPr>
            <a:xfrm>
              <a:off x="2064995" y="2859972"/>
              <a:ext cx="317549" cy="296597"/>
            </a:xfrm>
            <a:prstGeom prst="rect">
              <a:avLst/>
            </a:prstGeom>
            <a:blipFill>
              <a:blip r:embed="rId26" cstate="print"/>
              <a:stretch>
                <a:fillRect/>
              </a:stretch>
            </a:blipFill>
          </p:spPr>
          <p:txBody>
            <a:bodyPr wrap="square" lIns="0" tIns="0" rIns="0" bIns="0" rtlCol="0"/>
            <a:lstStyle/>
            <a:p>
              <a:endParaRPr/>
            </a:p>
          </p:txBody>
        </p:sp>
        <p:sp>
          <p:nvSpPr>
            <p:cNvPr id="95" name="object 86">
              <a:extLst>
                <a:ext uri="{FF2B5EF4-FFF2-40B4-BE49-F238E27FC236}">
                  <a16:creationId xmlns:a16="http://schemas.microsoft.com/office/drawing/2014/main" id="{0E2CD432-13D5-7D19-9D07-78E746BFCDDC}"/>
                </a:ext>
              </a:extLst>
            </p:cNvPr>
            <p:cNvSpPr/>
            <p:nvPr/>
          </p:nvSpPr>
          <p:spPr>
            <a:xfrm>
              <a:off x="1107281" y="2595647"/>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6" name="object 87">
              <a:extLst>
                <a:ext uri="{FF2B5EF4-FFF2-40B4-BE49-F238E27FC236}">
                  <a16:creationId xmlns:a16="http://schemas.microsoft.com/office/drawing/2014/main" id="{C42F825A-F948-352C-1EEE-2E8BEE8A90FA}"/>
                </a:ext>
              </a:extLst>
            </p:cNvPr>
            <p:cNvSpPr/>
            <p:nvPr/>
          </p:nvSpPr>
          <p:spPr>
            <a:xfrm>
              <a:off x="1232166" y="2595647"/>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97" name="object 88">
              <a:extLst>
                <a:ext uri="{FF2B5EF4-FFF2-40B4-BE49-F238E27FC236}">
                  <a16:creationId xmlns:a16="http://schemas.microsoft.com/office/drawing/2014/main" id="{630BA4FE-3274-E5CB-B60E-DAD8870AE57E}"/>
                </a:ext>
              </a:extLst>
            </p:cNvPr>
            <p:cNvSpPr/>
            <p:nvPr/>
          </p:nvSpPr>
          <p:spPr>
            <a:xfrm>
              <a:off x="829950" y="2595647"/>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8" name="object 89">
              <a:extLst>
                <a:ext uri="{FF2B5EF4-FFF2-40B4-BE49-F238E27FC236}">
                  <a16:creationId xmlns:a16="http://schemas.microsoft.com/office/drawing/2014/main" id="{A35AEDEE-015A-C8AD-DC66-71983FD0EE52}"/>
                </a:ext>
              </a:extLst>
            </p:cNvPr>
            <p:cNvSpPr/>
            <p:nvPr/>
          </p:nvSpPr>
          <p:spPr>
            <a:xfrm>
              <a:off x="1049693" y="2542002"/>
              <a:ext cx="236562" cy="110921"/>
            </a:xfrm>
            <a:prstGeom prst="rect">
              <a:avLst/>
            </a:prstGeom>
            <a:blipFill>
              <a:blip r:embed="rId27" cstate="print"/>
              <a:stretch>
                <a:fillRect/>
              </a:stretch>
            </a:blipFill>
          </p:spPr>
          <p:txBody>
            <a:bodyPr wrap="square" lIns="0" tIns="0" rIns="0" bIns="0" rtlCol="0"/>
            <a:lstStyle/>
            <a:p>
              <a:endParaRPr/>
            </a:p>
          </p:txBody>
        </p:sp>
        <p:sp>
          <p:nvSpPr>
            <p:cNvPr id="99" name="object 90">
              <a:extLst>
                <a:ext uri="{FF2B5EF4-FFF2-40B4-BE49-F238E27FC236}">
                  <a16:creationId xmlns:a16="http://schemas.microsoft.com/office/drawing/2014/main" id="{5FAB60C9-F24C-C712-A018-8BCB1C7A0444}"/>
                </a:ext>
              </a:extLst>
            </p:cNvPr>
            <p:cNvSpPr/>
            <p:nvPr/>
          </p:nvSpPr>
          <p:spPr>
            <a:xfrm>
              <a:off x="1170013" y="2591938"/>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100" name="object 91">
              <a:extLst>
                <a:ext uri="{FF2B5EF4-FFF2-40B4-BE49-F238E27FC236}">
                  <a16:creationId xmlns:a16="http://schemas.microsoft.com/office/drawing/2014/main" id="{7524A118-7074-EC96-0755-E52350D0747A}"/>
                </a:ext>
              </a:extLst>
            </p:cNvPr>
            <p:cNvSpPr/>
            <p:nvPr/>
          </p:nvSpPr>
          <p:spPr>
            <a:xfrm>
              <a:off x="1942661" y="229248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01" name="object 92">
              <a:extLst>
                <a:ext uri="{FF2B5EF4-FFF2-40B4-BE49-F238E27FC236}">
                  <a16:creationId xmlns:a16="http://schemas.microsoft.com/office/drawing/2014/main" id="{80519ED2-04CB-542F-3222-5688F013BB13}"/>
                </a:ext>
              </a:extLst>
            </p:cNvPr>
            <p:cNvSpPr/>
            <p:nvPr/>
          </p:nvSpPr>
          <p:spPr>
            <a:xfrm>
              <a:off x="2067547" y="2292485"/>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102" name="object 93">
              <a:extLst>
                <a:ext uri="{FF2B5EF4-FFF2-40B4-BE49-F238E27FC236}">
                  <a16:creationId xmlns:a16="http://schemas.microsoft.com/office/drawing/2014/main" id="{EFEE56B0-9D38-6C26-AA0F-42E8CF371905}"/>
                </a:ext>
              </a:extLst>
            </p:cNvPr>
            <p:cNvSpPr/>
            <p:nvPr/>
          </p:nvSpPr>
          <p:spPr>
            <a:xfrm>
              <a:off x="1170014" y="2292485"/>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103" name="object 94">
              <a:extLst>
                <a:ext uri="{FF2B5EF4-FFF2-40B4-BE49-F238E27FC236}">
                  <a16:creationId xmlns:a16="http://schemas.microsoft.com/office/drawing/2014/main" id="{089977DE-E358-FC7E-166A-F2F081088F97}"/>
                </a:ext>
              </a:extLst>
            </p:cNvPr>
            <p:cNvSpPr/>
            <p:nvPr/>
          </p:nvSpPr>
          <p:spPr>
            <a:xfrm>
              <a:off x="1885074" y="2238840"/>
              <a:ext cx="236575" cy="110921"/>
            </a:xfrm>
            <a:prstGeom prst="rect">
              <a:avLst/>
            </a:prstGeom>
            <a:blipFill>
              <a:blip r:embed="rId19" cstate="print"/>
              <a:stretch>
                <a:fillRect/>
              </a:stretch>
            </a:blipFill>
          </p:spPr>
          <p:txBody>
            <a:bodyPr wrap="square" lIns="0" tIns="0" rIns="0" bIns="0" rtlCol="0"/>
            <a:lstStyle/>
            <a:p>
              <a:endParaRPr/>
            </a:p>
          </p:txBody>
        </p:sp>
        <p:sp>
          <p:nvSpPr>
            <p:cNvPr id="104" name="object 95">
              <a:extLst>
                <a:ext uri="{FF2B5EF4-FFF2-40B4-BE49-F238E27FC236}">
                  <a16:creationId xmlns:a16="http://schemas.microsoft.com/office/drawing/2014/main" id="{BA05B482-2DBE-F237-6705-5614CF6B1A4C}"/>
                </a:ext>
              </a:extLst>
            </p:cNvPr>
            <p:cNvSpPr/>
            <p:nvPr/>
          </p:nvSpPr>
          <p:spPr>
            <a:xfrm>
              <a:off x="2005393" y="2288777"/>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105" name="object 96">
              <a:extLst>
                <a:ext uri="{FF2B5EF4-FFF2-40B4-BE49-F238E27FC236}">
                  <a16:creationId xmlns:a16="http://schemas.microsoft.com/office/drawing/2014/main" id="{74DD6CD3-655A-D071-2F33-FD083792CCF7}"/>
                </a:ext>
              </a:extLst>
            </p:cNvPr>
            <p:cNvSpPr/>
            <p:nvPr/>
          </p:nvSpPr>
          <p:spPr>
            <a:xfrm>
              <a:off x="4702006" y="1980091"/>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106" name="object 97">
              <a:extLst>
                <a:ext uri="{FF2B5EF4-FFF2-40B4-BE49-F238E27FC236}">
                  <a16:creationId xmlns:a16="http://schemas.microsoft.com/office/drawing/2014/main" id="{24242B3E-29FD-08F6-9E1B-2F96EAB7AB19}"/>
                </a:ext>
              </a:extLst>
            </p:cNvPr>
            <p:cNvSpPr/>
            <p:nvPr/>
          </p:nvSpPr>
          <p:spPr>
            <a:xfrm>
              <a:off x="4826915" y="1980091"/>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107" name="object 98">
              <a:extLst>
                <a:ext uri="{FF2B5EF4-FFF2-40B4-BE49-F238E27FC236}">
                  <a16:creationId xmlns:a16="http://schemas.microsoft.com/office/drawing/2014/main" id="{639DBBA6-5A6A-1EF1-779D-0D7361DC6D96}"/>
                </a:ext>
              </a:extLst>
            </p:cNvPr>
            <p:cNvSpPr/>
            <p:nvPr/>
          </p:nvSpPr>
          <p:spPr>
            <a:xfrm>
              <a:off x="2003376" y="1980091"/>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8" name="object 99">
              <a:extLst>
                <a:ext uri="{FF2B5EF4-FFF2-40B4-BE49-F238E27FC236}">
                  <a16:creationId xmlns:a16="http://schemas.microsoft.com/office/drawing/2014/main" id="{FB084460-C470-A849-0316-6DDBC0ABD687}"/>
                </a:ext>
              </a:extLst>
            </p:cNvPr>
            <p:cNvSpPr/>
            <p:nvPr/>
          </p:nvSpPr>
          <p:spPr>
            <a:xfrm>
              <a:off x="4644440" y="1926459"/>
              <a:ext cx="236550" cy="110909"/>
            </a:xfrm>
            <a:prstGeom prst="rect">
              <a:avLst/>
            </a:prstGeom>
            <a:blipFill>
              <a:blip r:embed="rId19" cstate="print"/>
              <a:stretch>
                <a:fillRect/>
              </a:stretch>
            </a:blipFill>
          </p:spPr>
          <p:txBody>
            <a:bodyPr wrap="square" lIns="0" tIns="0" rIns="0" bIns="0" rtlCol="0"/>
            <a:lstStyle/>
            <a:p>
              <a:endParaRPr/>
            </a:p>
          </p:txBody>
        </p:sp>
        <p:sp>
          <p:nvSpPr>
            <p:cNvPr id="109" name="object 100">
              <a:extLst>
                <a:ext uri="{FF2B5EF4-FFF2-40B4-BE49-F238E27FC236}">
                  <a16:creationId xmlns:a16="http://schemas.microsoft.com/office/drawing/2014/main" id="{6B3D5D98-318C-C989-F567-595D3E2FE32C}"/>
                </a:ext>
              </a:extLst>
            </p:cNvPr>
            <p:cNvSpPr/>
            <p:nvPr/>
          </p:nvSpPr>
          <p:spPr>
            <a:xfrm>
              <a:off x="4764748" y="1976395"/>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10" name="object 101">
              <a:extLst>
                <a:ext uri="{FF2B5EF4-FFF2-40B4-BE49-F238E27FC236}">
                  <a16:creationId xmlns:a16="http://schemas.microsoft.com/office/drawing/2014/main" id="{09361DAB-26CC-159C-3D57-AB967FDCA133}"/>
                </a:ext>
              </a:extLst>
            </p:cNvPr>
            <p:cNvSpPr/>
            <p:nvPr/>
          </p:nvSpPr>
          <p:spPr>
            <a:xfrm>
              <a:off x="2428037" y="2852606"/>
              <a:ext cx="317549" cy="296654"/>
            </a:xfrm>
            <a:prstGeom prst="rect">
              <a:avLst/>
            </a:prstGeom>
            <a:blipFill>
              <a:blip r:embed="rId28" cstate="print"/>
              <a:stretch>
                <a:fillRect/>
              </a:stretch>
            </a:blipFill>
          </p:spPr>
          <p:txBody>
            <a:bodyPr wrap="square" lIns="0" tIns="0" rIns="0" bIns="0" rtlCol="0"/>
            <a:lstStyle/>
            <a:p>
              <a:endParaRPr/>
            </a:p>
          </p:txBody>
        </p:sp>
        <p:sp>
          <p:nvSpPr>
            <p:cNvPr id="111" name="object 102">
              <a:extLst>
                <a:ext uri="{FF2B5EF4-FFF2-40B4-BE49-F238E27FC236}">
                  <a16:creationId xmlns:a16="http://schemas.microsoft.com/office/drawing/2014/main" id="{49B4B096-5A38-C9CB-84D6-317F946AB19D}"/>
                </a:ext>
              </a:extLst>
            </p:cNvPr>
            <p:cNvSpPr/>
            <p:nvPr/>
          </p:nvSpPr>
          <p:spPr>
            <a:xfrm>
              <a:off x="2860510" y="2852606"/>
              <a:ext cx="317550" cy="296654"/>
            </a:xfrm>
            <a:prstGeom prst="rect">
              <a:avLst/>
            </a:prstGeom>
            <a:blipFill>
              <a:blip r:embed="rId29" cstate="print"/>
              <a:stretch>
                <a:fillRect/>
              </a:stretch>
            </a:blipFill>
          </p:spPr>
          <p:txBody>
            <a:bodyPr wrap="square" lIns="0" tIns="0" rIns="0" bIns="0" rtlCol="0"/>
            <a:lstStyle/>
            <a:p>
              <a:endParaRPr/>
            </a:p>
          </p:txBody>
        </p:sp>
        <p:sp>
          <p:nvSpPr>
            <p:cNvPr id="112" name="object 103">
              <a:extLst>
                <a:ext uri="{FF2B5EF4-FFF2-40B4-BE49-F238E27FC236}">
                  <a16:creationId xmlns:a16="http://schemas.microsoft.com/office/drawing/2014/main" id="{D0F78BD1-6BFA-80E5-9722-9D7E4C8ADBDB}"/>
                </a:ext>
              </a:extLst>
            </p:cNvPr>
            <p:cNvSpPr/>
            <p:nvPr/>
          </p:nvSpPr>
          <p:spPr>
            <a:xfrm>
              <a:off x="1676743" y="2858156"/>
              <a:ext cx="317550" cy="296597"/>
            </a:xfrm>
            <a:prstGeom prst="rect">
              <a:avLst/>
            </a:prstGeom>
            <a:blipFill>
              <a:blip r:embed="rId14" cstate="print"/>
              <a:stretch>
                <a:fillRect/>
              </a:stretch>
            </a:blipFill>
          </p:spPr>
          <p:txBody>
            <a:bodyPr wrap="square" lIns="0" tIns="0" rIns="0" bIns="0" rtlCol="0"/>
            <a:lstStyle/>
            <a:p>
              <a:endParaRPr/>
            </a:p>
          </p:txBody>
        </p:sp>
        <p:sp>
          <p:nvSpPr>
            <p:cNvPr id="113" name="object 104">
              <a:extLst>
                <a:ext uri="{FF2B5EF4-FFF2-40B4-BE49-F238E27FC236}">
                  <a16:creationId xmlns:a16="http://schemas.microsoft.com/office/drawing/2014/main" id="{F5714DAA-2E9A-D890-BB28-C1A58DFED0B5}"/>
                </a:ext>
              </a:extLst>
            </p:cNvPr>
            <p:cNvSpPr/>
            <p:nvPr/>
          </p:nvSpPr>
          <p:spPr>
            <a:xfrm>
              <a:off x="2944374" y="2599343"/>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14" name="object 105">
              <a:extLst>
                <a:ext uri="{FF2B5EF4-FFF2-40B4-BE49-F238E27FC236}">
                  <a16:creationId xmlns:a16="http://schemas.microsoft.com/office/drawing/2014/main" id="{00168960-5F1A-E44F-1CCF-C6A761EFBF8C}"/>
                </a:ext>
              </a:extLst>
            </p:cNvPr>
            <p:cNvSpPr/>
            <p:nvPr/>
          </p:nvSpPr>
          <p:spPr>
            <a:xfrm>
              <a:off x="3069260" y="2599343"/>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15" name="object 106">
              <a:extLst>
                <a:ext uri="{FF2B5EF4-FFF2-40B4-BE49-F238E27FC236}">
                  <a16:creationId xmlns:a16="http://schemas.microsoft.com/office/drawing/2014/main" id="{60328AE0-CC45-AEE8-F6B5-ECB3BC4D4B0F}"/>
                </a:ext>
              </a:extLst>
            </p:cNvPr>
            <p:cNvSpPr/>
            <p:nvPr/>
          </p:nvSpPr>
          <p:spPr>
            <a:xfrm>
              <a:off x="2579119" y="2599343"/>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16" name="object 107">
              <a:extLst>
                <a:ext uri="{FF2B5EF4-FFF2-40B4-BE49-F238E27FC236}">
                  <a16:creationId xmlns:a16="http://schemas.microsoft.com/office/drawing/2014/main" id="{9B194623-F05F-9295-5A12-A808A90810E5}"/>
                </a:ext>
              </a:extLst>
            </p:cNvPr>
            <p:cNvSpPr/>
            <p:nvPr/>
          </p:nvSpPr>
          <p:spPr>
            <a:xfrm>
              <a:off x="2886786" y="2545698"/>
              <a:ext cx="236575" cy="110909"/>
            </a:xfrm>
            <a:prstGeom prst="rect">
              <a:avLst/>
            </a:prstGeom>
            <a:blipFill>
              <a:blip r:embed="rId19" cstate="print"/>
              <a:stretch>
                <a:fillRect/>
              </a:stretch>
            </a:blipFill>
          </p:spPr>
          <p:txBody>
            <a:bodyPr wrap="square" lIns="0" tIns="0" rIns="0" bIns="0" rtlCol="0"/>
            <a:lstStyle/>
            <a:p>
              <a:endParaRPr/>
            </a:p>
          </p:txBody>
        </p:sp>
        <p:sp>
          <p:nvSpPr>
            <p:cNvPr id="117" name="object 108">
              <a:extLst>
                <a:ext uri="{FF2B5EF4-FFF2-40B4-BE49-F238E27FC236}">
                  <a16:creationId xmlns:a16="http://schemas.microsoft.com/office/drawing/2014/main" id="{AC88B620-B8DA-1D97-5DC5-E92AC15156C8}"/>
                </a:ext>
              </a:extLst>
            </p:cNvPr>
            <p:cNvSpPr/>
            <p:nvPr/>
          </p:nvSpPr>
          <p:spPr>
            <a:xfrm>
              <a:off x="3005921" y="2595634"/>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8" name="object 109">
              <a:extLst>
                <a:ext uri="{FF2B5EF4-FFF2-40B4-BE49-F238E27FC236}">
                  <a16:creationId xmlns:a16="http://schemas.microsoft.com/office/drawing/2014/main" id="{70A29562-B993-FE6C-88CE-78FDA46AF838}"/>
                </a:ext>
              </a:extLst>
            </p:cNvPr>
            <p:cNvSpPr/>
            <p:nvPr/>
          </p:nvSpPr>
          <p:spPr>
            <a:xfrm>
              <a:off x="1133151" y="2913604"/>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9" name="object 110">
              <a:extLst>
                <a:ext uri="{FF2B5EF4-FFF2-40B4-BE49-F238E27FC236}">
                  <a16:creationId xmlns:a16="http://schemas.microsoft.com/office/drawing/2014/main" id="{43951C8E-FAD9-D357-51F3-DBEBDE820DFE}"/>
                </a:ext>
              </a:extLst>
            </p:cNvPr>
            <p:cNvSpPr/>
            <p:nvPr/>
          </p:nvSpPr>
          <p:spPr>
            <a:xfrm>
              <a:off x="1258036" y="2913604"/>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20" name="object 111">
              <a:extLst>
                <a:ext uri="{FF2B5EF4-FFF2-40B4-BE49-F238E27FC236}">
                  <a16:creationId xmlns:a16="http://schemas.microsoft.com/office/drawing/2014/main" id="{AE58EF0B-903D-B16F-C9CE-F8337027982F}"/>
                </a:ext>
              </a:extLst>
            </p:cNvPr>
            <p:cNvSpPr/>
            <p:nvPr/>
          </p:nvSpPr>
          <p:spPr>
            <a:xfrm>
              <a:off x="1055437" y="2913604"/>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21" name="object 112">
              <a:extLst>
                <a:ext uri="{FF2B5EF4-FFF2-40B4-BE49-F238E27FC236}">
                  <a16:creationId xmlns:a16="http://schemas.microsoft.com/office/drawing/2014/main" id="{55EA6813-C19B-7B37-D16A-74F3385506D2}"/>
                </a:ext>
              </a:extLst>
            </p:cNvPr>
            <p:cNvSpPr/>
            <p:nvPr/>
          </p:nvSpPr>
          <p:spPr>
            <a:xfrm>
              <a:off x="656233" y="2913604"/>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22" name="object 113">
              <a:extLst>
                <a:ext uri="{FF2B5EF4-FFF2-40B4-BE49-F238E27FC236}">
                  <a16:creationId xmlns:a16="http://schemas.microsoft.com/office/drawing/2014/main" id="{87FA2933-B4D2-5691-C1CD-7797527F3553}"/>
                </a:ext>
              </a:extLst>
            </p:cNvPr>
            <p:cNvSpPr/>
            <p:nvPr/>
          </p:nvSpPr>
          <p:spPr>
            <a:xfrm>
              <a:off x="1075563" y="2859972"/>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23" name="object 114">
              <a:extLst>
                <a:ext uri="{FF2B5EF4-FFF2-40B4-BE49-F238E27FC236}">
                  <a16:creationId xmlns:a16="http://schemas.microsoft.com/office/drawing/2014/main" id="{994082A2-18EB-11DA-F364-36145B22D075}"/>
                </a:ext>
              </a:extLst>
            </p:cNvPr>
            <p:cNvSpPr/>
            <p:nvPr/>
          </p:nvSpPr>
          <p:spPr>
            <a:xfrm>
              <a:off x="1195895" y="2909883"/>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Tree>
    <p:extLst>
      <p:ext uri="{BB962C8B-B14F-4D97-AF65-F5344CB8AC3E}">
        <p14:creationId xmlns:p14="http://schemas.microsoft.com/office/powerpoint/2010/main" val="26676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dirty="0"/>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dirty="0"/>
              <a:t>B-Trees are always balanced, i.e., all leaf nodes are at the same level</a:t>
            </a:r>
          </a:p>
          <a:p>
            <a:pPr>
              <a:lnSpc>
                <a:spcPct val="90000"/>
              </a:lnSpc>
            </a:pPr>
            <a:r>
              <a:rPr lang="en-US" altLang="en-SE" dirty="0"/>
              <a:t>The cost of each disk read is high but does not depend much on the amount of data transferred, if consecutive keys are transferred and they fit within a memory page</a:t>
            </a:r>
          </a:p>
          <a:p>
            <a:pPr lvl="1">
              <a:lnSpc>
                <a:spcPct val="120000"/>
              </a:lnSpc>
            </a:pPr>
            <a:r>
              <a:rPr lang="en-US" altLang="en-SE" dirty="0"/>
              <a:t>e.g., </a:t>
            </a:r>
            <a:r>
              <a:rPr lang="en-US" altLang="en-SE" sz="2000" i="1" dirty="0"/>
              <a:t>M=101</a:t>
            </a:r>
            <a:r>
              <a:rPr lang="en-US" altLang="en-SE" sz="2000" dirty="0"/>
              <a:t> and </a:t>
            </a:r>
            <a:r>
              <a:rPr lang="en-US" altLang="en-SE" sz="2000" i="1" dirty="0"/>
              <a:t>h</a:t>
            </a:r>
            <a:r>
              <a:rPr lang="en-US" altLang="en-SE" sz="2000" dirty="0"/>
              <a:t> = 3  </a:t>
            </a:r>
            <a:r>
              <a:rPr lang="en-US" altLang="en-SE" sz="2000" dirty="0">
                <a:sym typeface="Wingdings" panose="05000000000000000000" pitchFamily="2" charset="2"/>
              </a:rPr>
              <a:t></a:t>
            </a:r>
            <a:r>
              <a:rPr lang="en-US" altLang="en-SE" sz="2000" dirty="0"/>
              <a:t> </a:t>
            </a:r>
            <a:r>
              <a:rPr lang="en-US" altLang="en-SE" sz="2000" i="1" dirty="0"/>
              <a:t>101</a:t>
            </a:r>
            <a:r>
              <a:rPr lang="en-US" altLang="en-SE" sz="2000" i="1" baseline="30000" dirty="0"/>
              <a:t>4</a:t>
            </a:r>
            <a:r>
              <a:rPr lang="en-US" altLang="en-SE" sz="2000" i="1" dirty="0"/>
              <a:t> – 1</a:t>
            </a:r>
            <a:r>
              <a:rPr lang="en-US" altLang="en-SE" sz="2000" dirty="0"/>
              <a:t> (~100 million)</a:t>
            </a:r>
          </a:p>
          <a:p>
            <a:pPr lvl="1">
              <a:lnSpc>
                <a:spcPct val="90000"/>
              </a:lnSpc>
            </a:pPr>
            <a:r>
              <a:rPr lang="en-US" altLang="en-SE" dirty="0"/>
              <a:t>A B-tree of order </a:t>
            </a:r>
            <a:r>
              <a:rPr lang="en-US" altLang="en-SE" i="1" dirty="0"/>
              <a:t>M=101</a:t>
            </a:r>
            <a:r>
              <a:rPr lang="en-US" altLang="en-SE" dirty="0"/>
              <a:t> and height 3 can hold ~100 million keys, and any key can be accessed with 3 disk reads (assuming each node fits within one memory page)</a:t>
            </a:r>
          </a:p>
        </p:txBody>
      </p:sp>
      <p:sp>
        <p:nvSpPr>
          <p:cNvPr id="4" name="Slide Number Placeholder 5">
            <a:extLst>
              <a:ext uri="{FF2B5EF4-FFF2-40B4-BE49-F238E27FC236}">
                <a16:creationId xmlns:a16="http://schemas.microsoft.com/office/drawing/2014/main" id="{0E139113-5170-78B3-4F58-E2B596AC289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dirty="0"/>
              <a:t>Binary trees</a:t>
            </a:r>
          </a:p>
          <a:p>
            <a:pPr lvl="1"/>
            <a:r>
              <a:rPr lang="en-GB" altLang="en-SE" dirty="0"/>
              <a:t>Can become </a:t>
            </a:r>
            <a:r>
              <a:rPr lang="en-GB" altLang="en-SE" i="1" dirty="0"/>
              <a:t>unbalanced</a:t>
            </a:r>
            <a:r>
              <a:rPr lang="en-GB" altLang="en-SE" dirty="0"/>
              <a:t> and </a:t>
            </a:r>
            <a:r>
              <a:rPr lang="en-GB" altLang="en-SE" i="1" dirty="0"/>
              <a:t>lose</a:t>
            </a:r>
            <a:r>
              <a:rPr lang="en-GB" altLang="en-SE" dirty="0"/>
              <a:t> their good time complexity (big O)</a:t>
            </a:r>
          </a:p>
          <a:p>
            <a:pPr lvl="1"/>
            <a:r>
              <a:rPr lang="en-GB" altLang="en-SE" dirty="0"/>
              <a:t>AVL trees are self-balancing BSTs</a:t>
            </a:r>
          </a:p>
          <a:p>
            <a:pPr lvl="1"/>
            <a:r>
              <a:rPr lang="en-GB" altLang="en-SE" dirty="0"/>
              <a:t>Heaps are balanced but only </a:t>
            </a:r>
            <a:r>
              <a:rPr lang="en-GB" altLang="en-SE" i="1" dirty="0"/>
              <a:t>prioritise</a:t>
            </a:r>
            <a:r>
              <a:rPr lang="en-GB" altLang="en-SE" dirty="0"/>
              <a:t> (not order) the keys</a:t>
            </a:r>
          </a:p>
          <a:p>
            <a:pPr lvl="1"/>
            <a:endParaRPr lang="en-GB" altLang="en-SE" dirty="0"/>
          </a:p>
          <a:p>
            <a:r>
              <a:rPr lang="en-GB" altLang="en-SE" dirty="0"/>
              <a:t>Multi-way trees</a:t>
            </a:r>
          </a:p>
          <a:p>
            <a:pPr lvl="1"/>
            <a:r>
              <a:rPr lang="en-GB" altLang="en-SE" dirty="0"/>
              <a:t>B-Trees can be </a:t>
            </a:r>
            <a:r>
              <a:rPr lang="en-GB" altLang="en-SE" i="1" dirty="0"/>
              <a:t>M</a:t>
            </a:r>
            <a:r>
              <a:rPr lang="en-GB" altLang="en-SE" dirty="0"/>
              <a:t>-way</a:t>
            </a:r>
          </a:p>
          <a:p>
            <a:pPr lvl="1"/>
            <a:r>
              <a:rPr lang="en-GB" altLang="en-SE" dirty="0"/>
              <a:t>2-3 tree is 3-way B-Tree. It approximates a balanced BST, replacing the AVL tree’s balancing operations with insertion and (more complex) deletion operations</a:t>
            </a:r>
          </a:p>
        </p:txBody>
      </p:sp>
      <p:sp>
        <p:nvSpPr>
          <p:cNvPr id="4" name="Slide Number Placeholder 5">
            <a:extLst>
              <a:ext uri="{FF2B5EF4-FFF2-40B4-BE49-F238E27FC236}">
                <a16:creationId xmlns:a16="http://schemas.microsoft.com/office/drawing/2014/main" id="{2B65A381-F3DF-25FC-F70F-87C991E5075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lnSpcReduction="10000"/>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as data structure stored in main memory.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 as data structure stored on disk.</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
        <p:nvSpPr>
          <p:cNvPr id="4" name="Slide Number Placeholder 5">
            <a:extLst>
              <a:ext uri="{FF2B5EF4-FFF2-40B4-BE49-F238E27FC236}">
                <a16:creationId xmlns:a16="http://schemas.microsoft.com/office/drawing/2014/main" id="{1F6BF3CF-84D4-6CCF-C9CF-45F4A3B4B00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37</a:t>
            </a:fld>
            <a:endParaRPr lang="en-US"/>
          </a:p>
        </p:txBody>
      </p:sp>
    </p:spTree>
    <p:extLst>
      <p:ext uri="{BB962C8B-B14F-4D97-AF65-F5344CB8AC3E}">
        <p14:creationId xmlns:p14="http://schemas.microsoft.com/office/powerpoint/2010/main" val="2565151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lnSpcReduction="10000"/>
          </a:bodyPr>
          <a:lstStyle/>
          <a:p>
            <a:r>
              <a:rPr lang="en-GB" dirty="0"/>
              <a:t>Understanding B-Trees: The Data Structure Behind Modern Databases, Spanning Tree</a:t>
            </a:r>
          </a:p>
          <a:p>
            <a:pPr lvl="1"/>
            <a:r>
              <a:rPr lang="en-GB" dirty="0">
                <a:hlinkClick r:id="rId3"/>
              </a:rPr>
              <a:t>https://www.youtube.com/watch?v=K1a2Bk8NrYQ</a:t>
            </a:r>
            <a:endParaRPr lang="en-GB" dirty="0"/>
          </a:p>
          <a:p>
            <a:pPr lvl="1"/>
            <a:r>
              <a:rPr lang="en-GB" dirty="0"/>
              <a:t>The example is a 3-5 tree</a:t>
            </a:r>
          </a:p>
          <a:p>
            <a:r>
              <a:rPr lang="en-GB" dirty="0"/>
              <a:t>The Most Elegant Search Structure | (</a:t>
            </a:r>
            <a:r>
              <a:rPr lang="en-GB" dirty="0" err="1"/>
              <a:t>a,b</a:t>
            </a:r>
            <a:r>
              <a:rPr lang="en-GB" dirty="0"/>
              <a:t>)-trees, Tom S</a:t>
            </a:r>
          </a:p>
          <a:p>
            <a:pPr lvl="1"/>
            <a:r>
              <a:rPr lang="en-GB" altLang="zh-CN" dirty="0">
                <a:hlinkClick r:id="rId4"/>
              </a:rPr>
              <a:t>https://www.youtube.com/watch?v=lifFgyB77zc</a:t>
            </a:r>
            <a:endParaRPr lang="en-GB" altLang="zh-CN" dirty="0"/>
          </a:p>
          <a:p>
            <a:pPr lvl="1"/>
            <a:r>
              <a:rPr lang="en-GB" dirty="0"/>
              <a:t>(</a:t>
            </a:r>
            <a:r>
              <a:rPr lang="en-GB" dirty="0" err="1"/>
              <a:t>a,b</a:t>
            </a:r>
            <a:r>
              <a:rPr lang="en-GB" dirty="0"/>
              <a:t>)-tree: a=</a:t>
            </a:r>
            <a:r>
              <a:rPr lang="en-US" altLang="en-SE" dirty="0">
                <a:sym typeface="Symbol" panose="05050102010706020507" pitchFamily="18" charset="2"/>
              </a:rPr>
              <a:t> </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 b=M&gt;=2a-1=</a:t>
            </a:r>
            <a:r>
              <a:rPr lang="en-GB" dirty="0"/>
              <a:t>2</a:t>
            </a:r>
            <a:r>
              <a:rPr lang="en-US" altLang="en-SE" dirty="0">
                <a:sym typeface="Symbol" panose="05050102010706020507" pitchFamily="18" charset="2"/>
              </a:rPr>
              <a:t> </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a:t>
            </a:r>
          </a:p>
          <a:p>
            <a:pPr lvl="1"/>
            <a:r>
              <a:rPr lang="en-GB" dirty="0"/>
              <a:t>The example is a 2-4 tree</a:t>
            </a:r>
          </a:p>
          <a:p>
            <a:r>
              <a:rPr lang="en-GB" dirty="0"/>
              <a:t>B Tree tutorials</a:t>
            </a:r>
          </a:p>
          <a:p>
            <a:pPr lvl="1"/>
            <a:r>
              <a:rPr lang="en-GB" dirty="0">
                <a:hlinkClick r:id="rId5"/>
              </a:rPr>
              <a:t>https://spetriuk.github.io/algorithms/B-Tree.%201.%20Introduction/</a:t>
            </a:r>
          </a:p>
          <a:p>
            <a:pPr lvl="1"/>
            <a:r>
              <a:rPr lang="en-GB" dirty="0">
                <a:hlinkClick r:id="rId5"/>
              </a:rPr>
              <a:t>https://spetriuk.github.io/algorithms/B-Tree.%202.%20Insert%20Operation/</a:t>
            </a:r>
          </a:p>
        </p:txBody>
      </p:sp>
      <p:sp>
        <p:nvSpPr>
          <p:cNvPr id="4" name="Slide Number Placeholder 5">
            <a:extLst>
              <a:ext uri="{FF2B5EF4-FFF2-40B4-BE49-F238E27FC236}">
                <a16:creationId xmlns:a16="http://schemas.microsoft.com/office/drawing/2014/main" id="{FF78727C-CB45-2653-FF41-15B7532EEB68}"/>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38</a:t>
            </a:fld>
            <a:endParaRPr lang="en-US"/>
          </a:p>
        </p:txBody>
      </p:sp>
    </p:spTree>
    <p:extLst>
      <p:ext uri="{BB962C8B-B14F-4D97-AF65-F5344CB8AC3E}">
        <p14:creationId xmlns:p14="http://schemas.microsoft.com/office/powerpoint/2010/main" val="138406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6C5E-192C-14F1-A34F-D8193F3322F1}"/>
              </a:ext>
            </a:extLst>
          </p:cNvPr>
          <p:cNvSpPr>
            <a:spLocks noGrp="1"/>
          </p:cNvSpPr>
          <p:nvPr>
            <p:ph type="title"/>
          </p:nvPr>
        </p:nvSpPr>
        <p:spPr/>
        <p:txBody>
          <a:bodyPr/>
          <a:lstStyle/>
          <a:p>
            <a:r>
              <a:rPr lang="en-GB" dirty="0"/>
              <a:t>Data Structure Visualizations</a:t>
            </a:r>
            <a:endParaRPr lang="en-SE" dirty="0"/>
          </a:p>
        </p:txBody>
      </p:sp>
      <p:sp>
        <p:nvSpPr>
          <p:cNvPr id="3" name="Content Placeholder 2">
            <a:extLst>
              <a:ext uri="{FF2B5EF4-FFF2-40B4-BE49-F238E27FC236}">
                <a16:creationId xmlns:a16="http://schemas.microsoft.com/office/drawing/2014/main" id="{ABBEE727-D557-2226-E2F9-EE216BF04C6E}"/>
              </a:ext>
            </a:extLst>
          </p:cNvPr>
          <p:cNvSpPr>
            <a:spLocks noGrp="1"/>
          </p:cNvSpPr>
          <p:nvPr>
            <p:ph idx="1"/>
          </p:nvPr>
        </p:nvSpPr>
        <p:spPr/>
        <p:txBody>
          <a:bodyPr/>
          <a:lstStyle/>
          <a:p>
            <a:r>
              <a:rPr lang="en-GB" dirty="0"/>
              <a:t>AVL Tree</a:t>
            </a:r>
          </a:p>
          <a:p>
            <a:pPr lvl="1"/>
            <a:r>
              <a:rPr lang="en-GB">
                <a:hlinkClick r:id="rId2"/>
              </a:rPr>
              <a:t>https://www.cs.usfca.edu/~galles/visualization/AVLtree.html</a:t>
            </a:r>
            <a:r>
              <a:rPr lang="en-GB"/>
              <a:t> </a:t>
            </a:r>
          </a:p>
          <a:p>
            <a:r>
              <a:rPr lang="en-GB" dirty="0"/>
              <a:t>Red/Black Tree</a:t>
            </a:r>
          </a:p>
          <a:p>
            <a:pPr lvl="1"/>
            <a:r>
              <a:rPr lang="en-GB" dirty="0">
                <a:hlinkClick r:id="rId3"/>
              </a:rPr>
              <a:t>https://www.cs.usfca.edu/~galles/visualization/RedBlack.html</a:t>
            </a:r>
            <a:endParaRPr lang="en-GB" dirty="0"/>
          </a:p>
          <a:p>
            <a:r>
              <a:rPr lang="en-GB" dirty="0"/>
              <a:t>B Tree</a:t>
            </a:r>
          </a:p>
          <a:p>
            <a:pPr lvl="1"/>
            <a:r>
              <a:rPr lang="en-GB" dirty="0">
                <a:hlinkClick r:id="rId4"/>
              </a:rPr>
              <a:t>https://www.cs.usfca.edu/~galles/visualization/BTree.html</a:t>
            </a:r>
            <a:r>
              <a:rPr lang="en-GB" dirty="0"/>
              <a:t> </a:t>
            </a:r>
          </a:p>
        </p:txBody>
      </p:sp>
    </p:spTree>
    <p:extLst>
      <p:ext uri="{BB962C8B-B14F-4D97-AF65-F5344CB8AC3E}">
        <p14:creationId xmlns:p14="http://schemas.microsoft.com/office/powerpoint/2010/main" val="190006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93E1A28F-0FF5-4CA0-231D-4E974753892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4</a:t>
            </a:fld>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dissolve">
                                      <p:cBhvr>
                                        <p:cTn id="38" dur="500"/>
                                        <p:tgtEl>
                                          <p:spTgt spid="9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dissolve">
                                      <p:cBhvr>
                                        <p:cTn id="41" dur="500"/>
                                        <p:tgtEl>
                                          <p:spTgt spid="9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dissolve">
                                      <p:cBhvr>
                                        <p:cTn id="44" dur="500"/>
                                        <p:tgtEl>
                                          <p:spTgt spid="9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dissolve">
                                      <p:cBhvr>
                                        <p:cTn id="47" dur="500"/>
                                        <p:tgtEl>
                                          <p:spTgt spid="9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dissolve">
                                      <p:cBhvr>
                                        <p:cTn id="50" dur="500"/>
                                        <p:tgtEl>
                                          <p:spTgt spid="11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dissolve">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dissolve">
                                      <p:cBhvr>
                                        <p:cTn id="75" dur="500"/>
                                        <p:tgtEl>
                                          <p:spTgt spid="12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dissolve">
                                      <p:cBhvr>
                                        <p:cTn id="80" dur="500"/>
                                        <p:tgtEl>
                                          <p:spTgt spid="7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24"/>
                                        </p:tgtEl>
                                        <p:attrNameLst>
                                          <p:attrName>style.visibility</p:attrName>
                                        </p:attrNameLst>
                                      </p:cBhvr>
                                      <p:to>
                                        <p:strVal val="visible"/>
                                      </p:to>
                                    </p:set>
                                    <p:animEffect transition="in" filter="dissolve">
                                      <p:cBhvr>
                                        <p:cTn id="85" dur="500"/>
                                        <p:tgtEl>
                                          <p:spTgt spid="12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dissolv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dissolve">
                                      <p:cBhvr>
                                        <p:cTn id="95" dur="500"/>
                                        <p:tgtEl>
                                          <p:spTgt spid="12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42"/>
                                        </p:tgtEl>
                                        <p:attrNameLst>
                                          <p:attrName>style.visibility</p:attrName>
                                        </p:attrNameLst>
                                      </p:cBhvr>
                                      <p:to>
                                        <p:strVal val="visible"/>
                                      </p:to>
                                    </p:set>
                                    <p:animEffect transition="in" filter="dissolve">
                                      <p:cBhvr>
                                        <p:cTn id="100" dur="500"/>
                                        <p:tgtEl>
                                          <p:spTgt spid="24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53"/>
                                        </p:tgtEl>
                                        <p:attrNameLst>
                                          <p:attrName>style.visibility</p:attrName>
                                        </p:attrNameLst>
                                      </p:cBhvr>
                                      <p:to>
                                        <p:strVal val="visible"/>
                                      </p:to>
                                    </p:set>
                                    <p:animEffect transition="in" filter="dissolve">
                                      <p:cBhvr>
                                        <p:cTn id="105" dur="500"/>
                                        <p:tgtEl>
                                          <p:spTgt spid="153"/>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dissolve">
                                      <p:cBhvr>
                                        <p:cTn id="108" dur="500"/>
                                        <p:tgtEl>
                                          <p:spTgt spid="15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55"/>
                                        </p:tgtEl>
                                        <p:attrNameLst>
                                          <p:attrName>style.visibility</p:attrName>
                                        </p:attrNameLst>
                                      </p:cBhvr>
                                      <p:to>
                                        <p:strVal val="visible"/>
                                      </p:to>
                                    </p:set>
                                    <p:animEffect transition="in" filter="dissolve">
                                      <p:cBhvr>
                                        <p:cTn id="111" dur="500"/>
                                        <p:tgtEl>
                                          <p:spTgt spid="155"/>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56"/>
                                        </p:tgtEl>
                                        <p:attrNameLst>
                                          <p:attrName>style.visibility</p:attrName>
                                        </p:attrNameLst>
                                      </p:cBhvr>
                                      <p:to>
                                        <p:strVal val="visible"/>
                                      </p:to>
                                    </p:set>
                                    <p:animEffect transition="in" filter="dissolve">
                                      <p:cBhvr>
                                        <p:cTn id="114" dur="500"/>
                                        <p:tgtEl>
                                          <p:spTgt spid="156"/>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60"/>
                                        </p:tgtEl>
                                        <p:attrNameLst>
                                          <p:attrName>style.visibility</p:attrName>
                                        </p:attrNameLst>
                                      </p:cBhvr>
                                      <p:to>
                                        <p:strVal val="visible"/>
                                      </p:to>
                                    </p:set>
                                    <p:animEffect transition="in" filter="dissolve">
                                      <p:cBhvr>
                                        <p:cTn id="117" dur="500"/>
                                        <p:tgtEl>
                                          <p:spTgt spid="160"/>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61"/>
                                        </p:tgtEl>
                                        <p:attrNameLst>
                                          <p:attrName>style.visibility</p:attrName>
                                        </p:attrNameLst>
                                      </p:cBhvr>
                                      <p:to>
                                        <p:strVal val="visible"/>
                                      </p:to>
                                    </p:set>
                                    <p:animEffect transition="in" filter="dissolve">
                                      <p:cBhvr>
                                        <p:cTn id="120" dur="500"/>
                                        <p:tgtEl>
                                          <p:spTgt spid="16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62"/>
                                        </p:tgtEl>
                                        <p:attrNameLst>
                                          <p:attrName>style.visibility</p:attrName>
                                        </p:attrNameLst>
                                      </p:cBhvr>
                                      <p:to>
                                        <p:strVal val="visible"/>
                                      </p:to>
                                    </p:set>
                                    <p:animEffect transition="in" filter="dissolve">
                                      <p:cBhvr>
                                        <p:cTn id="123" dur="500"/>
                                        <p:tgtEl>
                                          <p:spTgt spid="162"/>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73"/>
                                        </p:tgtEl>
                                        <p:attrNameLst>
                                          <p:attrName>style.visibility</p:attrName>
                                        </p:attrNameLst>
                                      </p:cBhvr>
                                      <p:to>
                                        <p:strVal val="visible"/>
                                      </p:to>
                                    </p:set>
                                    <p:animEffect transition="in" filter="dissolve">
                                      <p:cBhvr>
                                        <p:cTn id="126" dur="500"/>
                                        <p:tgtEl>
                                          <p:spTgt spid="17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74"/>
                                        </p:tgtEl>
                                        <p:attrNameLst>
                                          <p:attrName>style.visibility</p:attrName>
                                        </p:attrNameLst>
                                      </p:cBhvr>
                                      <p:to>
                                        <p:strVal val="visible"/>
                                      </p:to>
                                    </p:set>
                                    <p:animEffect transition="in" filter="dissolve">
                                      <p:cBhvr>
                                        <p:cTn id="129" dur="500"/>
                                        <p:tgtEl>
                                          <p:spTgt spid="17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dissolve">
                                      <p:cBhvr>
                                        <p:cTn id="132" dur="500"/>
                                        <p:tgtEl>
                                          <p:spTgt spid="17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dissolve">
                                      <p:cBhvr>
                                        <p:cTn id="135" dur="500"/>
                                        <p:tgtEl>
                                          <p:spTgt spid="17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78"/>
                                        </p:tgtEl>
                                        <p:attrNameLst>
                                          <p:attrName>style.visibility</p:attrName>
                                        </p:attrNameLst>
                                      </p:cBhvr>
                                      <p:to>
                                        <p:strVal val="visible"/>
                                      </p:to>
                                    </p:set>
                                    <p:animEffect transition="in" filter="dissolve">
                                      <p:cBhvr>
                                        <p:cTn id="138" dur="500"/>
                                        <p:tgtEl>
                                          <p:spTgt spid="178"/>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83"/>
                                        </p:tgtEl>
                                        <p:attrNameLst>
                                          <p:attrName>style.visibility</p:attrName>
                                        </p:attrNameLst>
                                      </p:cBhvr>
                                      <p:to>
                                        <p:strVal val="visible"/>
                                      </p:to>
                                    </p:set>
                                    <p:animEffect transition="in" filter="dissolve">
                                      <p:cBhvr>
                                        <p:cTn id="141" dur="500"/>
                                        <p:tgtEl>
                                          <p:spTgt spid="18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84"/>
                                        </p:tgtEl>
                                        <p:attrNameLst>
                                          <p:attrName>style.visibility</p:attrName>
                                        </p:attrNameLst>
                                      </p:cBhvr>
                                      <p:to>
                                        <p:strVal val="visible"/>
                                      </p:to>
                                    </p:set>
                                    <p:animEffect transition="in" filter="dissolve">
                                      <p:cBhvr>
                                        <p:cTn id="144" dur="500"/>
                                        <p:tgtEl>
                                          <p:spTgt spid="184"/>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85"/>
                                        </p:tgtEl>
                                        <p:attrNameLst>
                                          <p:attrName>style.visibility</p:attrName>
                                        </p:attrNameLst>
                                      </p:cBhvr>
                                      <p:to>
                                        <p:strVal val="visible"/>
                                      </p:to>
                                    </p:set>
                                    <p:animEffect transition="in" filter="dissolve">
                                      <p:cBhvr>
                                        <p:cTn id="147" dur="500"/>
                                        <p:tgtEl>
                                          <p:spTgt spid="18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86"/>
                                        </p:tgtEl>
                                        <p:attrNameLst>
                                          <p:attrName>style.visibility</p:attrName>
                                        </p:attrNameLst>
                                      </p:cBhvr>
                                      <p:to>
                                        <p:strVal val="visible"/>
                                      </p:to>
                                    </p:set>
                                    <p:animEffect transition="in" filter="dissolve">
                                      <p:cBhvr>
                                        <p:cTn id="150" dur="500"/>
                                        <p:tgtEl>
                                          <p:spTgt spid="186"/>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88"/>
                                        </p:tgtEl>
                                        <p:attrNameLst>
                                          <p:attrName>style.visibility</p:attrName>
                                        </p:attrNameLst>
                                      </p:cBhvr>
                                      <p:to>
                                        <p:strVal val="visible"/>
                                      </p:to>
                                    </p:set>
                                    <p:animEffect transition="in" filter="dissolve">
                                      <p:cBhvr>
                                        <p:cTn id="153" dur="500"/>
                                        <p:tgtEl>
                                          <p:spTgt spid="188"/>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89"/>
                                        </p:tgtEl>
                                        <p:attrNameLst>
                                          <p:attrName>style.visibility</p:attrName>
                                        </p:attrNameLst>
                                      </p:cBhvr>
                                      <p:to>
                                        <p:strVal val="visible"/>
                                      </p:to>
                                    </p:set>
                                    <p:animEffect transition="in" filter="dissolve">
                                      <p:cBhvr>
                                        <p:cTn id="156" dur="500"/>
                                        <p:tgtEl>
                                          <p:spTgt spid="189"/>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90"/>
                                        </p:tgtEl>
                                        <p:attrNameLst>
                                          <p:attrName>style.visibility</p:attrName>
                                        </p:attrNameLst>
                                      </p:cBhvr>
                                      <p:to>
                                        <p:strVal val="visible"/>
                                      </p:to>
                                    </p:set>
                                    <p:animEffect transition="in" filter="dissolve">
                                      <p:cBhvr>
                                        <p:cTn id="159" dur="500"/>
                                        <p:tgtEl>
                                          <p:spTgt spid="190"/>
                                        </p:tgtEl>
                                      </p:cBhvr>
                                    </p:animEffect>
                                  </p:childTnLst>
                                </p:cTn>
                              </p:par>
                              <p:par>
                                <p:cTn id="160" presetID="9" presetClass="entr" presetSubtype="0" fill="hold" nodeType="withEffect">
                                  <p:stCondLst>
                                    <p:cond delay="0"/>
                                  </p:stCondLst>
                                  <p:childTnLst>
                                    <p:set>
                                      <p:cBhvr>
                                        <p:cTn id="161" dur="1" fill="hold">
                                          <p:stCondLst>
                                            <p:cond delay="0"/>
                                          </p:stCondLst>
                                        </p:cTn>
                                        <p:tgtEl>
                                          <p:spTgt spid="192"/>
                                        </p:tgtEl>
                                        <p:attrNameLst>
                                          <p:attrName>style.visibility</p:attrName>
                                        </p:attrNameLst>
                                      </p:cBhvr>
                                      <p:to>
                                        <p:strVal val="visible"/>
                                      </p:to>
                                    </p:set>
                                    <p:animEffect transition="in" filter="dissolve">
                                      <p:cBhvr>
                                        <p:cTn id="162" dur="500"/>
                                        <p:tgtEl>
                                          <p:spTgt spid="19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6"/>
                                        </p:tgtEl>
                                        <p:attrNameLst>
                                          <p:attrName>style.visibility</p:attrName>
                                        </p:attrNameLst>
                                      </p:cBhvr>
                                      <p:to>
                                        <p:strVal val="visible"/>
                                      </p:to>
                                    </p:set>
                                    <p:animEffect transition="in" filter="dissolve">
                                      <p:cBhvr>
                                        <p:cTn id="165" dur="500"/>
                                        <p:tgtEl>
                                          <p:spTgt spid="6"/>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dissolve">
                                      <p:cBhvr>
                                        <p:cTn id="170" dur="500"/>
                                        <p:tgtEl>
                                          <p:spTgt spid="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44"/>
                                        </p:tgtEl>
                                        <p:attrNameLst>
                                          <p:attrName>style.visibility</p:attrName>
                                        </p:attrNameLst>
                                      </p:cBhvr>
                                      <p:to>
                                        <p:strVal val="visible"/>
                                      </p:to>
                                    </p:set>
                                    <p:animEffect transition="in" filter="dissolve">
                                      <p:cBhvr>
                                        <p:cTn id="175" dur="500"/>
                                        <p:tgtEl>
                                          <p:spTgt spid="244"/>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96"/>
                                        </p:tgtEl>
                                        <p:attrNameLst>
                                          <p:attrName>style.visibility</p:attrName>
                                        </p:attrNameLst>
                                      </p:cBhvr>
                                      <p:to>
                                        <p:strVal val="visible"/>
                                      </p:to>
                                    </p:set>
                                    <p:animEffect transition="in" filter="dissolve">
                                      <p:cBhvr>
                                        <p:cTn id="178" dur="500"/>
                                        <p:tgtEl>
                                          <p:spTgt spid="196"/>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95"/>
                                        </p:tgtEl>
                                        <p:attrNameLst>
                                          <p:attrName>style.visibility</p:attrName>
                                        </p:attrNameLst>
                                      </p:cBhvr>
                                      <p:to>
                                        <p:strVal val="visible"/>
                                      </p:to>
                                    </p:set>
                                    <p:animEffect transition="in" filter="dissolve">
                                      <p:cBhvr>
                                        <p:cTn id="181" dur="500"/>
                                        <p:tgtEl>
                                          <p:spTgt spid="195"/>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202"/>
                                        </p:tgtEl>
                                        <p:attrNameLst>
                                          <p:attrName>style.visibility</p:attrName>
                                        </p:attrNameLst>
                                      </p:cBhvr>
                                      <p:to>
                                        <p:strVal val="visible"/>
                                      </p:to>
                                    </p:set>
                                    <p:animEffect transition="in" filter="dissolve">
                                      <p:cBhvr>
                                        <p:cTn id="184" dur="500"/>
                                        <p:tgtEl>
                                          <p:spTgt spid="202"/>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203"/>
                                        </p:tgtEl>
                                        <p:attrNameLst>
                                          <p:attrName>style.visibility</p:attrName>
                                        </p:attrNameLst>
                                      </p:cBhvr>
                                      <p:to>
                                        <p:strVal val="visible"/>
                                      </p:to>
                                    </p:set>
                                    <p:animEffect transition="in" filter="dissolve">
                                      <p:cBhvr>
                                        <p:cTn id="187" dur="500"/>
                                        <p:tgtEl>
                                          <p:spTgt spid="203"/>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204"/>
                                        </p:tgtEl>
                                        <p:attrNameLst>
                                          <p:attrName>style.visibility</p:attrName>
                                        </p:attrNameLst>
                                      </p:cBhvr>
                                      <p:to>
                                        <p:strVal val="visible"/>
                                      </p:to>
                                    </p:set>
                                    <p:animEffect transition="in" filter="dissolve">
                                      <p:cBhvr>
                                        <p:cTn id="190" dur="500"/>
                                        <p:tgtEl>
                                          <p:spTgt spid="20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208"/>
                                        </p:tgtEl>
                                        <p:attrNameLst>
                                          <p:attrName>style.visibility</p:attrName>
                                        </p:attrNameLst>
                                      </p:cBhvr>
                                      <p:to>
                                        <p:strVal val="visible"/>
                                      </p:to>
                                    </p:set>
                                    <p:animEffect transition="in" filter="dissolve">
                                      <p:cBhvr>
                                        <p:cTn id="193" dur="500"/>
                                        <p:tgtEl>
                                          <p:spTgt spid="208"/>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209"/>
                                        </p:tgtEl>
                                        <p:attrNameLst>
                                          <p:attrName>style.visibility</p:attrName>
                                        </p:attrNameLst>
                                      </p:cBhvr>
                                      <p:to>
                                        <p:strVal val="visible"/>
                                      </p:to>
                                    </p:set>
                                    <p:animEffect transition="in" filter="dissolve">
                                      <p:cBhvr>
                                        <p:cTn id="196" dur="500"/>
                                        <p:tgtEl>
                                          <p:spTgt spid="209"/>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210"/>
                                        </p:tgtEl>
                                        <p:attrNameLst>
                                          <p:attrName>style.visibility</p:attrName>
                                        </p:attrNameLst>
                                      </p:cBhvr>
                                      <p:to>
                                        <p:strVal val="visible"/>
                                      </p:to>
                                    </p:set>
                                    <p:animEffect transition="in" filter="dissolve">
                                      <p:cBhvr>
                                        <p:cTn id="199" dur="500"/>
                                        <p:tgtEl>
                                          <p:spTgt spid="210"/>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212"/>
                                        </p:tgtEl>
                                        <p:attrNameLst>
                                          <p:attrName>style.visibility</p:attrName>
                                        </p:attrNameLst>
                                      </p:cBhvr>
                                      <p:to>
                                        <p:strVal val="visible"/>
                                      </p:to>
                                    </p:set>
                                    <p:animEffect transition="in" filter="dissolve">
                                      <p:cBhvr>
                                        <p:cTn id="202" dur="500"/>
                                        <p:tgtEl>
                                          <p:spTgt spid="212"/>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215"/>
                                        </p:tgtEl>
                                        <p:attrNameLst>
                                          <p:attrName>style.visibility</p:attrName>
                                        </p:attrNameLst>
                                      </p:cBhvr>
                                      <p:to>
                                        <p:strVal val="visible"/>
                                      </p:to>
                                    </p:set>
                                    <p:animEffect transition="in" filter="dissolve">
                                      <p:cBhvr>
                                        <p:cTn id="205" dur="500"/>
                                        <p:tgtEl>
                                          <p:spTgt spid="215"/>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216"/>
                                        </p:tgtEl>
                                        <p:attrNameLst>
                                          <p:attrName>style.visibility</p:attrName>
                                        </p:attrNameLst>
                                      </p:cBhvr>
                                      <p:to>
                                        <p:strVal val="visible"/>
                                      </p:to>
                                    </p:set>
                                    <p:animEffect transition="in" filter="dissolve">
                                      <p:cBhvr>
                                        <p:cTn id="208" dur="500"/>
                                        <p:tgtEl>
                                          <p:spTgt spid="216"/>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217"/>
                                        </p:tgtEl>
                                        <p:attrNameLst>
                                          <p:attrName>style.visibility</p:attrName>
                                        </p:attrNameLst>
                                      </p:cBhvr>
                                      <p:to>
                                        <p:strVal val="visible"/>
                                      </p:to>
                                    </p:set>
                                    <p:animEffect transition="in" filter="dissolve">
                                      <p:cBhvr>
                                        <p:cTn id="211" dur="500"/>
                                        <p:tgtEl>
                                          <p:spTgt spid="217"/>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218"/>
                                        </p:tgtEl>
                                        <p:attrNameLst>
                                          <p:attrName>style.visibility</p:attrName>
                                        </p:attrNameLst>
                                      </p:cBhvr>
                                      <p:to>
                                        <p:strVal val="visible"/>
                                      </p:to>
                                    </p:set>
                                    <p:animEffect transition="in" filter="dissolve">
                                      <p:cBhvr>
                                        <p:cTn id="214" dur="500"/>
                                        <p:tgtEl>
                                          <p:spTgt spid="218"/>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220"/>
                                        </p:tgtEl>
                                        <p:attrNameLst>
                                          <p:attrName>style.visibility</p:attrName>
                                        </p:attrNameLst>
                                      </p:cBhvr>
                                      <p:to>
                                        <p:strVal val="visible"/>
                                      </p:to>
                                    </p:set>
                                    <p:animEffect transition="in" filter="dissolve">
                                      <p:cBhvr>
                                        <p:cTn id="217" dur="500"/>
                                        <p:tgtEl>
                                          <p:spTgt spid="22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221"/>
                                        </p:tgtEl>
                                        <p:attrNameLst>
                                          <p:attrName>style.visibility</p:attrName>
                                        </p:attrNameLst>
                                      </p:cBhvr>
                                      <p:to>
                                        <p:strVal val="visible"/>
                                      </p:to>
                                    </p:set>
                                    <p:animEffect transition="in" filter="dissolve">
                                      <p:cBhvr>
                                        <p:cTn id="220" dur="500"/>
                                        <p:tgtEl>
                                          <p:spTgt spid="22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222"/>
                                        </p:tgtEl>
                                        <p:attrNameLst>
                                          <p:attrName>style.visibility</p:attrName>
                                        </p:attrNameLst>
                                      </p:cBhvr>
                                      <p:to>
                                        <p:strVal val="visible"/>
                                      </p:to>
                                    </p:set>
                                    <p:animEffect transition="in" filter="dissolve">
                                      <p:cBhvr>
                                        <p:cTn id="223" dur="500"/>
                                        <p:tgtEl>
                                          <p:spTgt spid="22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227"/>
                                        </p:tgtEl>
                                        <p:attrNameLst>
                                          <p:attrName>style.visibility</p:attrName>
                                        </p:attrNameLst>
                                      </p:cBhvr>
                                      <p:to>
                                        <p:strVal val="visible"/>
                                      </p:to>
                                    </p:set>
                                    <p:animEffect transition="in" filter="dissolve">
                                      <p:cBhvr>
                                        <p:cTn id="226" dur="500"/>
                                        <p:tgtEl>
                                          <p:spTgt spid="227"/>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230"/>
                                        </p:tgtEl>
                                        <p:attrNameLst>
                                          <p:attrName>style.visibility</p:attrName>
                                        </p:attrNameLst>
                                      </p:cBhvr>
                                      <p:to>
                                        <p:strVal val="visible"/>
                                      </p:to>
                                    </p:set>
                                    <p:animEffect transition="in" filter="dissolve">
                                      <p:cBhvr>
                                        <p:cTn id="229" dur="500"/>
                                        <p:tgtEl>
                                          <p:spTgt spid="230"/>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231"/>
                                        </p:tgtEl>
                                        <p:attrNameLst>
                                          <p:attrName>style.visibility</p:attrName>
                                        </p:attrNameLst>
                                      </p:cBhvr>
                                      <p:to>
                                        <p:strVal val="visible"/>
                                      </p:to>
                                    </p:set>
                                    <p:animEffect transition="in" filter="dissolve">
                                      <p:cBhvr>
                                        <p:cTn id="232" dur="500"/>
                                        <p:tgtEl>
                                          <p:spTgt spid="231"/>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232"/>
                                        </p:tgtEl>
                                        <p:attrNameLst>
                                          <p:attrName>style.visibility</p:attrName>
                                        </p:attrNameLst>
                                      </p:cBhvr>
                                      <p:to>
                                        <p:strVal val="visible"/>
                                      </p:to>
                                    </p:set>
                                    <p:animEffect transition="in" filter="dissolve">
                                      <p:cBhvr>
                                        <p:cTn id="235" dur="500"/>
                                        <p:tgtEl>
                                          <p:spTgt spid="232"/>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233"/>
                                        </p:tgtEl>
                                        <p:attrNameLst>
                                          <p:attrName>style.visibility</p:attrName>
                                        </p:attrNameLst>
                                      </p:cBhvr>
                                      <p:to>
                                        <p:strVal val="visible"/>
                                      </p:to>
                                    </p:set>
                                    <p:animEffect transition="in" filter="dissolve">
                                      <p:cBhvr>
                                        <p:cTn id="238" dur="500"/>
                                        <p:tgtEl>
                                          <p:spTgt spid="233"/>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235"/>
                                        </p:tgtEl>
                                        <p:attrNameLst>
                                          <p:attrName>style.visibility</p:attrName>
                                        </p:attrNameLst>
                                      </p:cBhvr>
                                      <p:to>
                                        <p:strVal val="visible"/>
                                      </p:to>
                                    </p:set>
                                    <p:animEffect transition="in" filter="dissolve">
                                      <p:cBhvr>
                                        <p:cTn id="241" dur="500"/>
                                        <p:tgtEl>
                                          <p:spTgt spid="23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37"/>
                                        </p:tgtEl>
                                        <p:attrNameLst>
                                          <p:attrName>style.visibility</p:attrName>
                                        </p:attrNameLst>
                                      </p:cBhvr>
                                      <p:to>
                                        <p:strVal val="visible"/>
                                      </p:to>
                                    </p:set>
                                    <p:animEffect transition="in" filter="dissolve">
                                      <p:cBhvr>
                                        <p:cTn id="244" dur="500"/>
                                        <p:tgtEl>
                                          <p:spTgt spid="237"/>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39"/>
                                        </p:tgtEl>
                                        <p:attrNameLst>
                                          <p:attrName>style.visibility</p:attrName>
                                        </p:attrNameLst>
                                      </p:cBhvr>
                                      <p:to>
                                        <p:strVal val="visible"/>
                                      </p:to>
                                    </p:set>
                                    <p:animEffect transition="in" filter="dissolve">
                                      <p:cBhvr>
                                        <p:cTn id="247" dur="500"/>
                                        <p:tgtEl>
                                          <p:spTgt spid="239"/>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40"/>
                                        </p:tgtEl>
                                        <p:attrNameLst>
                                          <p:attrName>style.visibility</p:attrName>
                                        </p:attrNameLst>
                                      </p:cBhvr>
                                      <p:to>
                                        <p:strVal val="visible"/>
                                      </p:to>
                                    </p:set>
                                    <p:animEffect transition="in" filter="dissolve">
                                      <p:cBhvr>
                                        <p:cTn id="250" dur="500"/>
                                        <p:tgtEl>
                                          <p:spTgt spid="24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41"/>
                                        </p:tgtEl>
                                        <p:attrNameLst>
                                          <p:attrName>style.visibility</p:attrName>
                                        </p:attrNameLst>
                                      </p:cBhvr>
                                      <p:to>
                                        <p:strVal val="visible"/>
                                      </p:to>
                                    </p:set>
                                    <p:animEffect transition="in" filter="dissolve">
                                      <p:cBhvr>
                                        <p:cTn id="253" dur="500"/>
                                        <p:tgtEl>
                                          <p:spTgt spid="24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36"/>
                                        </p:tgtEl>
                                        <p:attrNameLst>
                                          <p:attrName>style.visibility</p:attrName>
                                        </p:attrNameLst>
                                      </p:cBhvr>
                                      <p:to>
                                        <p:strVal val="visible"/>
                                      </p:to>
                                    </p:set>
                                    <p:animEffect transition="in" filter="dissolve">
                                      <p:cBhvr>
                                        <p:cTn id="256" dur="500"/>
                                        <p:tgtEl>
                                          <p:spTgt spid="236"/>
                                        </p:tgtEl>
                                      </p:cBhvr>
                                    </p:animEffec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243"/>
                                        </p:tgtEl>
                                        <p:attrNameLst>
                                          <p:attrName>style.visibility</p:attrName>
                                        </p:attrNameLst>
                                      </p:cBhvr>
                                      <p:to>
                                        <p:strVal val="visible"/>
                                      </p:to>
                                    </p:set>
                                    <p:animEffect transition="in" filter="dissolve">
                                      <p:cBhvr>
                                        <p:cTn id="261"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92" grpId="0" animBg="1"/>
      <p:bldP spid="93" grpId="0" animBg="1"/>
      <p:bldP spid="94" grpId="0"/>
      <p:bldP spid="95" grpId="0" animBg="1"/>
      <p:bldP spid="114" grpId="0" animBg="1"/>
      <p:bldP spid="115" grpId="0" animBg="1"/>
      <p:bldP spid="116" grpId="0"/>
      <p:bldP spid="120" grpId="0" animBg="1"/>
      <p:bldP spid="121" grpId="0" animBg="1"/>
      <p:bldP spid="122" grpId="0"/>
      <p:bldP spid="123" grpId="0" animBg="1"/>
      <p:bldP spid="124" grpId="0" animBg="1"/>
      <p:bldP spid="153" grpId="0" animBg="1"/>
      <p:bldP spid="154" grpId="0" animBg="1"/>
      <p:bldP spid="155" grpId="0" animBg="1"/>
      <p:bldP spid="156" grpId="0"/>
      <p:bldP spid="160" grpId="0" animBg="1"/>
      <p:bldP spid="161" grpId="0" animBg="1"/>
      <p:bldP spid="162" grpId="0"/>
      <p:bldP spid="173" grpId="0" animBg="1"/>
      <p:bldP spid="174" grpId="0" animBg="1"/>
      <p:bldP spid="175" grpId="0"/>
      <p:bldP spid="176" grpId="0" animBg="1"/>
      <p:bldP spid="178" grpId="0" animBg="1"/>
      <p:bldP spid="183" grpId="0" animBg="1"/>
      <p:bldP spid="184" grpId="0" animBg="1"/>
      <p:bldP spid="185" grpId="0"/>
      <p:bldP spid="186" grpId="0" animBg="1"/>
      <p:bldP spid="188" grpId="0" animBg="1"/>
      <p:bldP spid="189" grpId="0" animBg="1"/>
      <p:bldP spid="190" grpId="0"/>
      <p:bldP spid="195" grpId="0" animBg="1"/>
      <p:bldP spid="202" grpId="0" animBg="1"/>
      <p:bldP spid="203" grpId="0" animBg="1"/>
      <p:bldP spid="204" grpId="0"/>
      <p:bldP spid="208" grpId="0" animBg="1"/>
      <p:bldP spid="209" grpId="0" animBg="1"/>
      <p:bldP spid="210" grpId="0"/>
      <p:bldP spid="212" grpId="0" animBg="1"/>
      <p:bldP spid="215" grpId="0" animBg="1"/>
      <p:bldP spid="216" grpId="0" animBg="1"/>
      <p:bldP spid="217" grpId="0"/>
      <p:bldP spid="218" grpId="0" animBg="1"/>
      <p:bldP spid="220" grpId="0" animBg="1"/>
      <p:bldP spid="221" grpId="0" animBg="1"/>
      <p:bldP spid="222" grpId="0"/>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23330"/>
          </a:xfrm>
          <a:prstGeom prst="rect">
            <a:avLst/>
          </a:prstGeom>
          <a:ln>
            <a:solidFill>
              <a:schemeClr val="accent1"/>
            </a:solidFill>
          </a:ln>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Create a new root node, and height of the tree grows by one</a:t>
            </a:r>
          </a:p>
        </p:txBody>
      </p:sp>
      <p:sp>
        <p:nvSpPr>
          <p:cNvPr id="3" name="Slide Number Placeholder 5">
            <a:extLst>
              <a:ext uri="{FF2B5EF4-FFF2-40B4-BE49-F238E27FC236}">
                <a16:creationId xmlns:a16="http://schemas.microsoft.com/office/drawing/2014/main" id="{3B96197D-A941-967F-E099-2D75C02BE2B5}"/>
              </a:ext>
            </a:extLst>
          </p:cNvPr>
          <p:cNvSpPr>
            <a:spLocks noGrp="1"/>
          </p:cNvSpPr>
          <p:nvPr>
            <p:ph type="sldNum" sz="quarter" idx="12"/>
          </p:nvPr>
        </p:nvSpPr>
        <p:spPr>
          <a:xfrm>
            <a:off x="7051321" y="6547481"/>
            <a:ext cx="2133600" cy="365125"/>
          </a:xfrm>
        </p:spPr>
        <p:txBody>
          <a:bodyPr/>
          <a:lstStyle/>
          <a:p>
            <a:fld id="{325BE2B7-23DB-644D-89A2-CA3C2E8FEF83}" type="slidenum">
              <a:rPr lang="en-US" smtClean="0"/>
              <a:t>5</a:t>
            </a:fld>
            <a:endParaRPr lang="en-US" dirty="0"/>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dissolve">
                                      <p:cBhvr>
                                        <p:cTn id="27" dur="500"/>
                                        <p:tgtEl>
                                          <p:spTgt spid="3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dissolve">
                                      <p:cBhvr>
                                        <p:cTn id="57" dur="500"/>
                                        <p:tgtEl>
                                          <p:spTgt spid="53"/>
                                        </p:tgtEl>
                                      </p:cBhvr>
                                    </p:animEffect>
                                  </p:childTnLst>
                                </p:cTn>
                              </p:par>
                              <p:par>
                                <p:cTn id="58" presetID="9"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dissolve">
                                      <p:cBhvr>
                                        <p:cTn id="65" dur="500"/>
                                        <p:tgtEl>
                                          <p:spTgt spid="5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dissolve">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317"/>
                                        </p:tgtEl>
                                        <p:attrNameLst>
                                          <p:attrName>style.visibility</p:attrName>
                                        </p:attrNameLst>
                                      </p:cBhvr>
                                      <p:to>
                                        <p:strVal val="visible"/>
                                      </p:to>
                                    </p:set>
                                    <p:animEffect transition="in" filter="dissolve">
                                      <p:cBhvr>
                                        <p:cTn id="75" dur="500"/>
                                        <p:tgtEl>
                                          <p:spTgt spid="31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dissolve">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dissolv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18"/>
                                        </p:tgtEl>
                                        <p:attrNameLst>
                                          <p:attrName>style.visibility</p:attrName>
                                        </p:attrNameLst>
                                      </p:cBhvr>
                                      <p:to>
                                        <p:strVal val="visible"/>
                                      </p:to>
                                    </p:set>
                                    <p:animEffect transition="in" filter="dissolve">
                                      <p:cBhvr>
                                        <p:cTn id="95" dur="500"/>
                                        <p:tgtEl>
                                          <p:spTgt spid="318"/>
                                        </p:tgtEl>
                                      </p:cBhvr>
                                    </p:animEffect>
                                  </p:childTnLst>
                                </p:cTn>
                              </p:par>
                              <p:par>
                                <p:cTn id="96" presetID="9"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dissolve">
                                      <p:cBhvr>
                                        <p:cTn id="98" dur="500"/>
                                        <p:tgtEl>
                                          <p:spTgt spid="71"/>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76"/>
                                        </p:tgtEl>
                                        <p:attrNameLst>
                                          <p:attrName>style.visibility</p:attrName>
                                        </p:attrNameLst>
                                      </p:cBhvr>
                                      <p:to>
                                        <p:strVal val="visible"/>
                                      </p:to>
                                    </p:set>
                                    <p:animEffect transition="in" filter="dissolve">
                                      <p:cBhvr>
                                        <p:cTn id="103" dur="500"/>
                                        <p:tgtEl>
                                          <p:spTgt spid="76"/>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dissolve">
                                      <p:cBhvr>
                                        <p:cTn id="108" dur="500"/>
                                        <p:tgtEl>
                                          <p:spTgt spid="7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dissolve">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dissolve">
                                      <p:cBhvr>
                                        <p:cTn id="118" dur="500"/>
                                        <p:tgtEl>
                                          <p:spTgt spid="77"/>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dissolve">
                                      <p:cBhvr>
                                        <p:cTn id="123" dur="500"/>
                                        <p:tgtEl>
                                          <p:spTgt spid="89"/>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dissolve">
                                      <p:cBhvr>
                                        <p:cTn id="128" dur="500"/>
                                        <p:tgtEl>
                                          <p:spTgt spid="90"/>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Effect transition="in" filter="dissolve">
                                      <p:cBhvr>
                                        <p:cTn id="133" dur="500"/>
                                        <p:tgtEl>
                                          <p:spTgt spid="13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8"/>
                                        </p:tgtEl>
                                        <p:attrNameLst>
                                          <p:attrName>style.visibility</p:attrName>
                                        </p:attrNameLst>
                                      </p:cBhvr>
                                      <p:to>
                                        <p:strVal val="visible"/>
                                      </p:to>
                                    </p:set>
                                    <p:animEffect transition="in" filter="dissolve">
                                      <p:cBhvr>
                                        <p:cTn id="138" dur="500"/>
                                        <p:tgtEl>
                                          <p:spTgt spid="128"/>
                                        </p:tgtEl>
                                      </p:cBhvr>
                                    </p:animEffect>
                                  </p:childTnLst>
                                </p:cTn>
                              </p:par>
                              <p:par>
                                <p:cTn id="139" presetID="9" presetClass="entr" presetSubtype="0" fill="hold"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dissolve">
                                      <p:cBhvr>
                                        <p:cTn id="141" dur="500"/>
                                        <p:tgtEl>
                                          <p:spTgt spid="118"/>
                                        </p:tgtEl>
                                      </p:cBhvr>
                                    </p:animEffect>
                                  </p:childTnLst>
                                </p:cTn>
                              </p:par>
                              <p:par>
                                <p:cTn id="142" presetID="9" presetClass="entr" presetSubtype="0" fill="hold" nodeType="withEffect">
                                  <p:stCondLst>
                                    <p:cond delay="0"/>
                                  </p:stCondLst>
                                  <p:childTnLst>
                                    <p:set>
                                      <p:cBhvr>
                                        <p:cTn id="143" dur="1" fill="hold">
                                          <p:stCondLst>
                                            <p:cond delay="0"/>
                                          </p:stCondLst>
                                        </p:cTn>
                                        <p:tgtEl>
                                          <p:spTgt spid="125"/>
                                        </p:tgtEl>
                                        <p:attrNameLst>
                                          <p:attrName>style.visibility</p:attrName>
                                        </p:attrNameLst>
                                      </p:cBhvr>
                                      <p:to>
                                        <p:strVal val="visible"/>
                                      </p:to>
                                    </p:set>
                                    <p:animEffect transition="in" filter="dissolve">
                                      <p:cBhvr>
                                        <p:cTn id="144" dur="500"/>
                                        <p:tgtEl>
                                          <p:spTgt spid="125"/>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05"/>
                                        </p:tgtEl>
                                        <p:attrNameLst>
                                          <p:attrName>style.visibility</p:attrName>
                                        </p:attrNameLst>
                                      </p:cBhvr>
                                      <p:to>
                                        <p:strVal val="visible"/>
                                      </p:to>
                                    </p:set>
                                    <p:animEffect transition="in" filter="dissolve">
                                      <p:cBhvr>
                                        <p:cTn id="147" dur="500"/>
                                        <p:tgtEl>
                                          <p:spTgt spid="10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04"/>
                                        </p:tgtEl>
                                        <p:attrNameLst>
                                          <p:attrName>style.visibility</p:attrName>
                                        </p:attrNameLst>
                                      </p:cBhvr>
                                      <p:to>
                                        <p:strVal val="visible"/>
                                      </p:to>
                                    </p:set>
                                    <p:animEffect transition="in" filter="dissolve">
                                      <p:cBhvr>
                                        <p:cTn id="150" dur="500"/>
                                        <p:tgtEl>
                                          <p:spTgt spid="10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38"/>
                                        </p:tgtEl>
                                        <p:attrNameLst>
                                          <p:attrName>style.visibility</p:attrName>
                                        </p:attrNameLst>
                                      </p:cBhvr>
                                      <p:to>
                                        <p:strVal val="visible"/>
                                      </p:to>
                                    </p:set>
                                    <p:animEffect transition="in" filter="dissolve">
                                      <p:cBhvr>
                                        <p:cTn id="155" dur="500"/>
                                        <p:tgtEl>
                                          <p:spTgt spid="138"/>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37"/>
                                        </p:tgtEl>
                                        <p:attrNameLst>
                                          <p:attrName>style.visibility</p:attrName>
                                        </p:attrNameLst>
                                      </p:cBhvr>
                                      <p:to>
                                        <p:strVal val="visible"/>
                                      </p:to>
                                    </p:set>
                                    <p:animEffect transition="in" filter="dissolve">
                                      <p:cBhvr>
                                        <p:cTn id="160" dur="500"/>
                                        <p:tgtEl>
                                          <p:spTgt spid="13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319"/>
                                        </p:tgtEl>
                                        <p:attrNameLst>
                                          <p:attrName>style.visibility</p:attrName>
                                        </p:attrNameLst>
                                      </p:cBhvr>
                                      <p:to>
                                        <p:strVal val="visible"/>
                                      </p:to>
                                    </p:set>
                                    <p:animEffect transition="in" filter="dissolve">
                                      <p:cBhvr>
                                        <p:cTn id="165" dur="500"/>
                                        <p:tgtEl>
                                          <p:spTgt spid="31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139"/>
                                        </p:tgtEl>
                                        <p:attrNameLst>
                                          <p:attrName>style.visibility</p:attrName>
                                        </p:attrNameLst>
                                      </p:cBhvr>
                                      <p:to>
                                        <p:strVal val="visible"/>
                                      </p:to>
                                    </p:set>
                                    <p:animEffect transition="in" filter="dissolve">
                                      <p:cBhvr>
                                        <p:cTn id="170" dur="500"/>
                                        <p:tgtEl>
                                          <p:spTgt spid="139"/>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43"/>
                                        </p:tgtEl>
                                        <p:attrNameLst>
                                          <p:attrName>style.visibility</p:attrName>
                                        </p:attrNameLst>
                                      </p:cBhvr>
                                      <p:to>
                                        <p:strVal val="visible"/>
                                      </p:to>
                                    </p:set>
                                    <p:animEffect transition="in" filter="dissolve">
                                      <p:cBhvr>
                                        <p:cTn id="175" dur="500"/>
                                        <p:tgtEl>
                                          <p:spTgt spid="14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42"/>
                                        </p:tgtEl>
                                        <p:attrNameLst>
                                          <p:attrName>style.visibility</p:attrName>
                                        </p:attrNameLst>
                                      </p:cBhvr>
                                      <p:to>
                                        <p:strVal val="visible"/>
                                      </p:to>
                                    </p:set>
                                    <p:animEffect transition="in" filter="dissolve">
                                      <p:cBhvr>
                                        <p:cTn id="180" dur="500"/>
                                        <p:tgtEl>
                                          <p:spTgt spid="142"/>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320"/>
                                        </p:tgtEl>
                                        <p:attrNameLst>
                                          <p:attrName>style.visibility</p:attrName>
                                        </p:attrNameLst>
                                      </p:cBhvr>
                                      <p:to>
                                        <p:strVal val="visible"/>
                                      </p:to>
                                    </p:set>
                                    <p:animEffect transition="in" filter="dissolve">
                                      <p:cBhvr>
                                        <p:cTn id="185" dur="500"/>
                                        <p:tgtEl>
                                          <p:spTgt spid="32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60"/>
                                        </p:tgtEl>
                                        <p:attrNameLst>
                                          <p:attrName>style.visibility</p:attrName>
                                        </p:attrNameLst>
                                      </p:cBhvr>
                                      <p:to>
                                        <p:strVal val="visible"/>
                                      </p:to>
                                    </p:set>
                                    <p:animEffect transition="in" filter="dissolve">
                                      <p:cBhvr>
                                        <p:cTn id="190" dur="500"/>
                                        <p:tgtEl>
                                          <p:spTgt spid="60"/>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145"/>
                                        </p:tgtEl>
                                        <p:attrNameLst>
                                          <p:attrName>style.visibility</p:attrName>
                                        </p:attrNameLst>
                                      </p:cBhvr>
                                      <p:to>
                                        <p:strVal val="visible"/>
                                      </p:to>
                                    </p:set>
                                    <p:animEffect transition="in" filter="dissolve">
                                      <p:cBhvr>
                                        <p:cTn id="195" dur="500"/>
                                        <p:tgtEl>
                                          <p:spTgt spid="14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144"/>
                                        </p:tgtEl>
                                        <p:attrNameLst>
                                          <p:attrName>style.visibility</p:attrName>
                                        </p:attrNameLst>
                                      </p:cBhvr>
                                      <p:to>
                                        <p:strVal val="visible"/>
                                      </p:to>
                                    </p:set>
                                    <p:animEffect transition="in" filter="dissolve">
                                      <p:cBhvr>
                                        <p:cTn id="200" dur="500"/>
                                        <p:tgtEl>
                                          <p:spTgt spid="144"/>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216"/>
                                        </p:tgtEl>
                                        <p:attrNameLst>
                                          <p:attrName>style.visibility</p:attrName>
                                        </p:attrNameLst>
                                      </p:cBhvr>
                                      <p:to>
                                        <p:strVal val="visible"/>
                                      </p:to>
                                    </p:set>
                                    <p:animEffect transition="in" filter="dissolve">
                                      <p:cBhvr>
                                        <p:cTn id="205" dur="500"/>
                                        <p:tgtEl>
                                          <p:spTgt spid="21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146"/>
                                        </p:tgtEl>
                                        <p:attrNameLst>
                                          <p:attrName>style.visibility</p:attrName>
                                        </p:attrNameLst>
                                      </p:cBhvr>
                                      <p:to>
                                        <p:strVal val="visible"/>
                                      </p:to>
                                    </p:set>
                                    <p:animEffect transition="in" filter="dissolve">
                                      <p:cBhvr>
                                        <p:cTn id="210" dur="500"/>
                                        <p:tgtEl>
                                          <p:spTgt spid="146"/>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260"/>
                                        </p:tgtEl>
                                        <p:attrNameLst>
                                          <p:attrName>style.visibility</p:attrName>
                                        </p:attrNameLst>
                                      </p:cBhvr>
                                      <p:to>
                                        <p:strVal val="visible"/>
                                      </p:to>
                                    </p:set>
                                    <p:animEffect transition="in" filter="dissolve">
                                      <p:cBhvr>
                                        <p:cTn id="215" dur="500"/>
                                        <p:tgtEl>
                                          <p:spTgt spid="26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257"/>
                                        </p:tgtEl>
                                        <p:attrNameLst>
                                          <p:attrName>style.visibility</p:attrName>
                                        </p:attrNameLst>
                                      </p:cBhvr>
                                      <p:to>
                                        <p:strVal val="visible"/>
                                      </p:to>
                                    </p:set>
                                    <p:animEffect transition="in" filter="dissolve">
                                      <p:cBhvr>
                                        <p:cTn id="220" dur="500"/>
                                        <p:tgtEl>
                                          <p:spTgt spid="25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261"/>
                                        </p:tgtEl>
                                        <p:attrNameLst>
                                          <p:attrName>style.visibility</p:attrName>
                                        </p:attrNameLst>
                                      </p:cBhvr>
                                      <p:to>
                                        <p:strVal val="visible"/>
                                      </p:to>
                                    </p:set>
                                    <p:animEffect transition="in" filter="dissolve">
                                      <p:cBhvr>
                                        <p:cTn id="225" dur="500"/>
                                        <p:tgtEl>
                                          <p:spTgt spid="261"/>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268"/>
                                        </p:tgtEl>
                                        <p:attrNameLst>
                                          <p:attrName>style.visibility</p:attrName>
                                        </p:attrNameLst>
                                      </p:cBhvr>
                                      <p:to>
                                        <p:strVal val="visible"/>
                                      </p:to>
                                    </p:set>
                                    <p:animEffect transition="in" filter="dissolve">
                                      <p:cBhvr>
                                        <p:cTn id="230" dur="500"/>
                                        <p:tgtEl>
                                          <p:spTgt spid="268"/>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219"/>
                                        </p:tgtEl>
                                        <p:attrNameLst>
                                          <p:attrName>style.visibility</p:attrName>
                                        </p:attrNameLst>
                                      </p:cBhvr>
                                      <p:to>
                                        <p:strVal val="visible"/>
                                      </p:to>
                                    </p:set>
                                    <p:animEffect transition="in" filter="dissolve">
                                      <p:cBhvr>
                                        <p:cTn id="233" dur="500"/>
                                        <p:tgtEl>
                                          <p:spTgt spid="219"/>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228"/>
                                        </p:tgtEl>
                                        <p:attrNameLst>
                                          <p:attrName>style.visibility</p:attrName>
                                        </p:attrNameLst>
                                      </p:cBhvr>
                                      <p:to>
                                        <p:strVal val="visible"/>
                                      </p:to>
                                    </p:set>
                                    <p:animEffect transition="in" filter="dissolve">
                                      <p:cBhvr>
                                        <p:cTn id="236" dur="500"/>
                                        <p:tgtEl>
                                          <p:spTgt spid="228"/>
                                        </p:tgtEl>
                                      </p:cBhvr>
                                    </p:animEffect>
                                  </p:childTnLst>
                                </p:cTn>
                              </p:par>
                              <p:par>
                                <p:cTn id="237" presetID="9" presetClass="entr" presetSubtype="0" fill="hold" nodeType="withEffect">
                                  <p:stCondLst>
                                    <p:cond delay="0"/>
                                  </p:stCondLst>
                                  <p:childTnLst>
                                    <p:set>
                                      <p:cBhvr>
                                        <p:cTn id="238" dur="1" fill="hold">
                                          <p:stCondLst>
                                            <p:cond delay="0"/>
                                          </p:stCondLst>
                                        </p:cTn>
                                        <p:tgtEl>
                                          <p:spTgt spid="235"/>
                                        </p:tgtEl>
                                        <p:attrNameLst>
                                          <p:attrName>style.visibility</p:attrName>
                                        </p:attrNameLst>
                                      </p:cBhvr>
                                      <p:to>
                                        <p:strVal val="visible"/>
                                      </p:to>
                                    </p:set>
                                    <p:animEffect transition="in" filter="dissolve">
                                      <p:cBhvr>
                                        <p:cTn id="239" dur="500"/>
                                        <p:tgtEl>
                                          <p:spTgt spid="235"/>
                                        </p:tgtEl>
                                      </p:cBhvr>
                                    </p:animEffect>
                                  </p:childTnLst>
                                </p:cTn>
                              </p:par>
                              <p:par>
                                <p:cTn id="240" presetID="9" presetClass="entr" presetSubtype="0" fill="hold" nodeType="withEffect">
                                  <p:stCondLst>
                                    <p:cond delay="0"/>
                                  </p:stCondLst>
                                  <p:childTnLst>
                                    <p:set>
                                      <p:cBhvr>
                                        <p:cTn id="241" dur="1" fill="hold">
                                          <p:stCondLst>
                                            <p:cond delay="0"/>
                                          </p:stCondLst>
                                        </p:cTn>
                                        <p:tgtEl>
                                          <p:spTgt spid="238"/>
                                        </p:tgtEl>
                                        <p:attrNameLst>
                                          <p:attrName>style.visibility</p:attrName>
                                        </p:attrNameLst>
                                      </p:cBhvr>
                                      <p:to>
                                        <p:strVal val="visible"/>
                                      </p:to>
                                    </p:set>
                                    <p:animEffect transition="in" filter="dissolve">
                                      <p:cBhvr>
                                        <p:cTn id="242" dur="500"/>
                                        <p:tgtEl>
                                          <p:spTgt spid="238"/>
                                        </p:tgtEl>
                                      </p:cBhvr>
                                    </p:animEffect>
                                  </p:childTnLst>
                                </p:cTn>
                              </p:par>
                              <p:par>
                                <p:cTn id="243" presetID="9" presetClass="entr" presetSubtype="0" fill="hold" nodeType="withEffect">
                                  <p:stCondLst>
                                    <p:cond delay="0"/>
                                  </p:stCondLst>
                                  <p:childTnLst>
                                    <p:set>
                                      <p:cBhvr>
                                        <p:cTn id="244" dur="1" fill="hold">
                                          <p:stCondLst>
                                            <p:cond delay="0"/>
                                          </p:stCondLst>
                                        </p:cTn>
                                        <p:tgtEl>
                                          <p:spTgt spid="247"/>
                                        </p:tgtEl>
                                        <p:attrNameLst>
                                          <p:attrName>style.visibility</p:attrName>
                                        </p:attrNameLst>
                                      </p:cBhvr>
                                      <p:to>
                                        <p:strVal val="visible"/>
                                      </p:to>
                                    </p:set>
                                    <p:animEffect transition="in" filter="dissolve">
                                      <p:cBhvr>
                                        <p:cTn id="245" dur="500"/>
                                        <p:tgtEl>
                                          <p:spTgt spid="247"/>
                                        </p:tgtEl>
                                      </p:cBhvr>
                                    </p:animEffect>
                                  </p:childTnLst>
                                </p:cTn>
                              </p:par>
                              <p:par>
                                <p:cTn id="246" presetID="9" presetClass="entr" presetSubtype="0" fill="hold" nodeType="withEffect">
                                  <p:stCondLst>
                                    <p:cond delay="0"/>
                                  </p:stCondLst>
                                  <p:childTnLst>
                                    <p:set>
                                      <p:cBhvr>
                                        <p:cTn id="247" dur="1" fill="hold">
                                          <p:stCondLst>
                                            <p:cond delay="0"/>
                                          </p:stCondLst>
                                        </p:cTn>
                                        <p:tgtEl>
                                          <p:spTgt spid="253"/>
                                        </p:tgtEl>
                                        <p:attrNameLst>
                                          <p:attrName>style.visibility</p:attrName>
                                        </p:attrNameLst>
                                      </p:cBhvr>
                                      <p:to>
                                        <p:strVal val="visible"/>
                                      </p:to>
                                    </p:set>
                                    <p:animEffect transition="in" filter="dissolve">
                                      <p:cBhvr>
                                        <p:cTn id="248" dur="500"/>
                                        <p:tgtEl>
                                          <p:spTgt spid="253"/>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262"/>
                                        </p:tgtEl>
                                        <p:attrNameLst>
                                          <p:attrName>style.visibility</p:attrName>
                                        </p:attrNameLst>
                                      </p:cBhvr>
                                      <p:to>
                                        <p:strVal val="visible"/>
                                      </p:to>
                                    </p:set>
                                    <p:animEffect transition="in" filter="dissolve">
                                      <p:cBhvr>
                                        <p:cTn id="251" dur="500"/>
                                        <p:tgtEl>
                                          <p:spTgt spid="262"/>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265"/>
                                        </p:tgtEl>
                                        <p:attrNameLst>
                                          <p:attrName>style.visibility</p:attrName>
                                        </p:attrNameLst>
                                      </p:cBhvr>
                                      <p:to>
                                        <p:strVal val="visible"/>
                                      </p:to>
                                    </p:set>
                                    <p:animEffect transition="in" filter="dissolve">
                                      <p:cBhvr>
                                        <p:cTn id="254" dur="500"/>
                                        <p:tgtEl>
                                          <p:spTgt spid="265"/>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266"/>
                                        </p:tgtEl>
                                        <p:attrNameLst>
                                          <p:attrName>style.visibility</p:attrName>
                                        </p:attrNameLst>
                                      </p:cBhvr>
                                      <p:to>
                                        <p:strVal val="visible"/>
                                      </p:to>
                                    </p:set>
                                    <p:animEffect transition="in" filter="dissolve">
                                      <p:cBhvr>
                                        <p:cTn id="257" dur="500"/>
                                        <p:tgtEl>
                                          <p:spTgt spid="266"/>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267"/>
                                        </p:tgtEl>
                                        <p:attrNameLst>
                                          <p:attrName>style.visibility</p:attrName>
                                        </p:attrNameLst>
                                      </p:cBhvr>
                                      <p:to>
                                        <p:strVal val="visible"/>
                                      </p:to>
                                    </p:set>
                                    <p:animEffect transition="in" filter="dissolve">
                                      <p:cBhvr>
                                        <p:cTn id="260" dur="500"/>
                                        <p:tgtEl>
                                          <p:spTgt spid="267"/>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270"/>
                                        </p:tgtEl>
                                        <p:attrNameLst>
                                          <p:attrName>style.visibility</p:attrName>
                                        </p:attrNameLst>
                                      </p:cBhvr>
                                      <p:to>
                                        <p:strVal val="visible"/>
                                      </p:to>
                                    </p:set>
                                    <p:animEffect transition="in" filter="dissolve">
                                      <p:cBhvr>
                                        <p:cTn id="263" dur="500"/>
                                        <p:tgtEl>
                                          <p:spTgt spid="270"/>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271"/>
                                        </p:tgtEl>
                                        <p:attrNameLst>
                                          <p:attrName>style.visibility</p:attrName>
                                        </p:attrNameLst>
                                      </p:cBhvr>
                                      <p:to>
                                        <p:strVal val="visible"/>
                                      </p:to>
                                    </p:set>
                                    <p:animEffect transition="in" filter="dissolve">
                                      <p:cBhvr>
                                        <p:cTn id="266" dur="500"/>
                                        <p:tgtEl>
                                          <p:spTgt spid="271"/>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272"/>
                                        </p:tgtEl>
                                        <p:attrNameLst>
                                          <p:attrName>style.visibility</p:attrName>
                                        </p:attrNameLst>
                                      </p:cBhvr>
                                      <p:to>
                                        <p:strVal val="visible"/>
                                      </p:to>
                                    </p:set>
                                    <p:animEffect transition="in" filter="dissolve">
                                      <p:cBhvr>
                                        <p:cTn id="269" dur="500"/>
                                        <p:tgtEl>
                                          <p:spTgt spid="272"/>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147"/>
                                        </p:tgtEl>
                                        <p:attrNameLst>
                                          <p:attrName>style.visibility</p:attrName>
                                        </p:attrNameLst>
                                      </p:cBhvr>
                                      <p:to>
                                        <p:strVal val="visible"/>
                                      </p:to>
                                    </p:set>
                                    <p:animEffect transition="in" filter="dissolve">
                                      <p:cBhvr>
                                        <p:cTn id="274" dur="500"/>
                                        <p:tgtEl>
                                          <p:spTgt spid="147"/>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grpId="0" nodeType="clickEffect">
                                  <p:stCondLst>
                                    <p:cond delay="0"/>
                                  </p:stCondLst>
                                  <p:childTnLst>
                                    <p:set>
                                      <p:cBhvr>
                                        <p:cTn id="278" dur="1" fill="hold">
                                          <p:stCondLst>
                                            <p:cond delay="0"/>
                                          </p:stCondLst>
                                        </p:cTn>
                                        <p:tgtEl>
                                          <p:spTgt spid="274"/>
                                        </p:tgtEl>
                                        <p:attrNameLst>
                                          <p:attrName>style.visibility</p:attrName>
                                        </p:attrNameLst>
                                      </p:cBhvr>
                                      <p:to>
                                        <p:strVal val="visible"/>
                                      </p:to>
                                    </p:set>
                                    <p:animEffect transition="in" filter="dissolve">
                                      <p:cBhvr>
                                        <p:cTn id="279" dur="500"/>
                                        <p:tgtEl>
                                          <p:spTgt spid="274"/>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75"/>
                                        </p:tgtEl>
                                        <p:attrNameLst>
                                          <p:attrName>style.visibility</p:attrName>
                                        </p:attrNameLst>
                                      </p:cBhvr>
                                      <p:to>
                                        <p:strVal val="visible"/>
                                      </p:to>
                                    </p:set>
                                    <p:animEffect transition="in" filter="dissolve">
                                      <p:cBhvr>
                                        <p:cTn id="284" dur="500"/>
                                        <p:tgtEl>
                                          <p:spTgt spid="27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276"/>
                                        </p:tgtEl>
                                        <p:attrNameLst>
                                          <p:attrName>style.visibility</p:attrName>
                                        </p:attrNameLst>
                                      </p:cBhvr>
                                      <p:to>
                                        <p:strVal val="visible"/>
                                      </p:to>
                                    </p:set>
                                    <p:animEffect transition="in" filter="dissolve">
                                      <p:cBhvr>
                                        <p:cTn id="287" dur="500"/>
                                        <p:tgtEl>
                                          <p:spTgt spid="27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280"/>
                                        </p:tgtEl>
                                        <p:attrNameLst>
                                          <p:attrName>style.visibility</p:attrName>
                                        </p:attrNameLst>
                                      </p:cBhvr>
                                      <p:to>
                                        <p:strVal val="visible"/>
                                      </p:to>
                                    </p:set>
                                    <p:animEffect transition="in" filter="dissolve">
                                      <p:cBhvr>
                                        <p:cTn id="290" dur="500"/>
                                        <p:tgtEl>
                                          <p:spTgt spid="280"/>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281"/>
                                        </p:tgtEl>
                                        <p:attrNameLst>
                                          <p:attrName>style.visibility</p:attrName>
                                        </p:attrNameLst>
                                      </p:cBhvr>
                                      <p:to>
                                        <p:strVal val="visible"/>
                                      </p:to>
                                    </p:set>
                                    <p:animEffect transition="in" filter="dissolve">
                                      <p:cBhvr>
                                        <p:cTn id="293" dur="500"/>
                                        <p:tgtEl>
                                          <p:spTgt spid="281"/>
                                        </p:tgtEl>
                                      </p:cBhvr>
                                    </p:animEffect>
                                  </p:childTnLst>
                                </p:cTn>
                              </p:par>
                              <p:par>
                                <p:cTn id="294" presetID="9" presetClass="entr" presetSubtype="0" fill="hold" grpId="0" nodeType="withEffect">
                                  <p:stCondLst>
                                    <p:cond delay="0"/>
                                  </p:stCondLst>
                                  <p:childTnLst>
                                    <p:set>
                                      <p:cBhvr>
                                        <p:cTn id="295" dur="1" fill="hold">
                                          <p:stCondLst>
                                            <p:cond delay="0"/>
                                          </p:stCondLst>
                                        </p:cTn>
                                        <p:tgtEl>
                                          <p:spTgt spid="282"/>
                                        </p:tgtEl>
                                        <p:attrNameLst>
                                          <p:attrName>style.visibility</p:attrName>
                                        </p:attrNameLst>
                                      </p:cBhvr>
                                      <p:to>
                                        <p:strVal val="visible"/>
                                      </p:to>
                                    </p:set>
                                    <p:animEffect transition="in" filter="dissolve">
                                      <p:cBhvr>
                                        <p:cTn id="296" dur="500"/>
                                        <p:tgtEl>
                                          <p:spTgt spid="282"/>
                                        </p:tgtEl>
                                      </p:cBhvr>
                                    </p:animEffect>
                                  </p:childTnLst>
                                </p:cTn>
                              </p:par>
                              <p:par>
                                <p:cTn id="297" presetID="9" presetClass="entr" presetSubtype="0" fill="hold" grpId="0" nodeType="withEffect">
                                  <p:stCondLst>
                                    <p:cond delay="0"/>
                                  </p:stCondLst>
                                  <p:childTnLst>
                                    <p:set>
                                      <p:cBhvr>
                                        <p:cTn id="298" dur="1" fill="hold">
                                          <p:stCondLst>
                                            <p:cond delay="0"/>
                                          </p:stCondLst>
                                        </p:cTn>
                                        <p:tgtEl>
                                          <p:spTgt spid="286"/>
                                        </p:tgtEl>
                                        <p:attrNameLst>
                                          <p:attrName>style.visibility</p:attrName>
                                        </p:attrNameLst>
                                      </p:cBhvr>
                                      <p:to>
                                        <p:strVal val="visible"/>
                                      </p:to>
                                    </p:set>
                                    <p:animEffect transition="in" filter="dissolve">
                                      <p:cBhvr>
                                        <p:cTn id="299" dur="500"/>
                                        <p:tgtEl>
                                          <p:spTgt spid="286"/>
                                        </p:tgtEl>
                                      </p:cBhvr>
                                    </p:animEffect>
                                  </p:childTnLst>
                                </p:cTn>
                              </p:par>
                              <p:par>
                                <p:cTn id="300" presetID="9" presetClass="entr" presetSubtype="0" fill="hold" grpId="0" nodeType="withEffect">
                                  <p:stCondLst>
                                    <p:cond delay="0"/>
                                  </p:stCondLst>
                                  <p:childTnLst>
                                    <p:set>
                                      <p:cBhvr>
                                        <p:cTn id="301" dur="1" fill="hold">
                                          <p:stCondLst>
                                            <p:cond delay="0"/>
                                          </p:stCondLst>
                                        </p:cTn>
                                        <p:tgtEl>
                                          <p:spTgt spid="287"/>
                                        </p:tgtEl>
                                        <p:attrNameLst>
                                          <p:attrName>style.visibility</p:attrName>
                                        </p:attrNameLst>
                                      </p:cBhvr>
                                      <p:to>
                                        <p:strVal val="visible"/>
                                      </p:to>
                                    </p:set>
                                    <p:animEffect transition="in" filter="dissolve">
                                      <p:cBhvr>
                                        <p:cTn id="302" dur="500"/>
                                        <p:tgtEl>
                                          <p:spTgt spid="287"/>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288"/>
                                        </p:tgtEl>
                                        <p:attrNameLst>
                                          <p:attrName>style.visibility</p:attrName>
                                        </p:attrNameLst>
                                      </p:cBhvr>
                                      <p:to>
                                        <p:strVal val="visible"/>
                                      </p:to>
                                    </p:set>
                                    <p:animEffect transition="in" filter="dissolve">
                                      <p:cBhvr>
                                        <p:cTn id="305" dur="500"/>
                                        <p:tgtEl>
                                          <p:spTgt spid="288"/>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289"/>
                                        </p:tgtEl>
                                        <p:attrNameLst>
                                          <p:attrName>style.visibility</p:attrName>
                                        </p:attrNameLst>
                                      </p:cBhvr>
                                      <p:to>
                                        <p:strVal val="visible"/>
                                      </p:to>
                                    </p:set>
                                    <p:animEffect transition="in" filter="dissolve">
                                      <p:cBhvr>
                                        <p:cTn id="308" dur="500"/>
                                        <p:tgtEl>
                                          <p:spTgt spid="289"/>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292"/>
                                        </p:tgtEl>
                                        <p:attrNameLst>
                                          <p:attrName>style.visibility</p:attrName>
                                        </p:attrNameLst>
                                      </p:cBhvr>
                                      <p:to>
                                        <p:strVal val="visible"/>
                                      </p:to>
                                    </p:set>
                                    <p:animEffect transition="in" filter="dissolve">
                                      <p:cBhvr>
                                        <p:cTn id="311" dur="500"/>
                                        <p:tgtEl>
                                          <p:spTgt spid="292"/>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293"/>
                                        </p:tgtEl>
                                        <p:attrNameLst>
                                          <p:attrName>style.visibility</p:attrName>
                                        </p:attrNameLst>
                                      </p:cBhvr>
                                      <p:to>
                                        <p:strVal val="visible"/>
                                      </p:to>
                                    </p:set>
                                    <p:animEffect transition="in" filter="dissolve">
                                      <p:cBhvr>
                                        <p:cTn id="314" dur="500"/>
                                        <p:tgtEl>
                                          <p:spTgt spid="293"/>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294"/>
                                        </p:tgtEl>
                                        <p:attrNameLst>
                                          <p:attrName>style.visibility</p:attrName>
                                        </p:attrNameLst>
                                      </p:cBhvr>
                                      <p:to>
                                        <p:strVal val="visible"/>
                                      </p:to>
                                    </p:set>
                                    <p:animEffect transition="in" filter="dissolve">
                                      <p:cBhvr>
                                        <p:cTn id="317" dur="500"/>
                                        <p:tgtEl>
                                          <p:spTgt spid="294"/>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295"/>
                                        </p:tgtEl>
                                        <p:attrNameLst>
                                          <p:attrName>style.visibility</p:attrName>
                                        </p:attrNameLst>
                                      </p:cBhvr>
                                      <p:to>
                                        <p:strVal val="visible"/>
                                      </p:to>
                                    </p:set>
                                    <p:animEffect transition="in" filter="dissolve">
                                      <p:cBhvr>
                                        <p:cTn id="320" dur="500"/>
                                        <p:tgtEl>
                                          <p:spTgt spid="295"/>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297"/>
                                        </p:tgtEl>
                                        <p:attrNameLst>
                                          <p:attrName>style.visibility</p:attrName>
                                        </p:attrNameLst>
                                      </p:cBhvr>
                                      <p:to>
                                        <p:strVal val="visible"/>
                                      </p:to>
                                    </p:set>
                                    <p:animEffect transition="in" filter="dissolve">
                                      <p:cBhvr>
                                        <p:cTn id="323" dur="500"/>
                                        <p:tgtEl>
                                          <p:spTgt spid="29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98"/>
                                        </p:tgtEl>
                                        <p:attrNameLst>
                                          <p:attrName>style.visibility</p:attrName>
                                        </p:attrNameLst>
                                      </p:cBhvr>
                                      <p:to>
                                        <p:strVal val="visible"/>
                                      </p:to>
                                    </p:set>
                                    <p:animEffect transition="in" filter="dissolve">
                                      <p:cBhvr>
                                        <p:cTn id="326" dur="500"/>
                                        <p:tgtEl>
                                          <p:spTgt spid="29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99"/>
                                        </p:tgtEl>
                                        <p:attrNameLst>
                                          <p:attrName>style.visibility</p:attrName>
                                        </p:attrNameLst>
                                      </p:cBhvr>
                                      <p:to>
                                        <p:strVal val="visible"/>
                                      </p:to>
                                    </p:set>
                                    <p:animEffect transition="in" filter="dissolve">
                                      <p:cBhvr>
                                        <p:cTn id="329" dur="500"/>
                                        <p:tgtEl>
                                          <p:spTgt spid="29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301"/>
                                        </p:tgtEl>
                                        <p:attrNameLst>
                                          <p:attrName>style.visibility</p:attrName>
                                        </p:attrNameLst>
                                      </p:cBhvr>
                                      <p:to>
                                        <p:strVal val="visible"/>
                                      </p:to>
                                    </p:set>
                                    <p:animEffect transition="in" filter="dissolve">
                                      <p:cBhvr>
                                        <p:cTn id="332" dur="500"/>
                                        <p:tgtEl>
                                          <p:spTgt spid="301"/>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302"/>
                                        </p:tgtEl>
                                        <p:attrNameLst>
                                          <p:attrName>style.visibility</p:attrName>
                                        </p:attrNameLst>
                                      </p:cBhvr>
                                      <p:to>
                                        <p:strVal val="visible"/>
                                      </p:to>
                                    </p:set>
                                    <p:animEffect transition="in" filter="dissolve">
                                      <p:cBhvr>
                                        <p:cTn id="335" dur="500"/>
                                        <p:tgtEl>
                                          <p:spTgt spid="302"/>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303"/>
                                        </p:tgtEl>
                                        <p:attrNameLst>
                                          <p:attrName>style.visibility</p:attrName>
                                        </p:attrNameLst>
                                      </p:cBhvr>
                                      <p:to>
                                        <p:strVal val="visible"/>
                                      </p:to>
                                    </p:set>
                                    <p:animEffect transition="in" filter="dissolve">
                                      <p:cBhvr>
                                        <p:cTn id="338" dur="500"/>
                                        <p:tgtEl>
                                          <p:spTgt spid="303"/>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304"/>
                                        </p:tgtEl>
                                        <p:attrNameLst>
                                          <p:attrName>style.visibility</p:attrName>
                                        </p:attrNameLst>
                                      </p:cBhvr>
                                      <p:to>
                                        <p:strVal val="visible"/>
                                      </p:to>
                                    </p:set>
                                    <p:animEffect transition="in" filter="dissolve">
                                      <p:cBhvr>
                                        <p:cTn id="341" dur="500"/>
                                        <p:tgtEl>
                                          <p:spTgt spid="304"/>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305"/>
                                        </p:tgtEl>
                                        <p:attrNameLst>
                                          <p:attrName>style.visibility</p:attrName>
                                        </p:attrNameLst>
                                      </p:cBhvr>
                                      <p:to>
                                        <p:strVal val="visible"/>
                                      </p:to>
                                    </p:set>
                                    <p:animEffect transition="in" filter="dissolve">
                                      <p:cBhvr>
                                        <p:cTn id="344" dur="500"/>
                                        <p:tgtEl>
                                          <p:spTgt spid="305"/>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306"/>
                                        </p:tgtEl>
                                        <p:attrNameLst>
                                          <p:attrName>style.visibility</p:attrName>
                                        </p:attrNameLst>
                                      </p:cBhvr>
                                      <p:to>
                                        <p:strVal val="visible"/>
                                      </p:to>
                                    </p:set>
                                    <p:animEffect transition="in" filter="dissolve">
                                      <p:cBhvr>
                                        <p:cTn id="347" dur="500"/>
                                        <p:tgtEl>
                                          <p:spTgt spid="306"/>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307"/>
                                        </p:tgtEl>
                                        <p:attrNameLst>
                                          <p:attrName>style.visibility</p:attrName>
                                        </p:attrNameLst>
                                      </p:cBhvr>
                                      <p:to>
                                        <p:strVal val="visible"/>
                                      </p:to>
                                    </p:set>
                                    <p:animEffect transition="in" filter="dissolve">
                                      <p:cBhvr>
                                        <p:cTn id="350" dur="500"/>
                                        <p:tgtEl>
                                          <p:spTgt spid="307"/>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308"/>
                                        </p:tgtEl>
                                        <p:attrNameLst>
                                          <p:attrName>style.visibility</p:attrName>
                                        </p:attrNameLst>
                                      </p:cBhvr>
                                      <p:to>
                                        <p:strVal val="visible"/>
                                      </p:to>
                                    </p:set>
                                    <p:animEffect transition="in" filter="dissolve">
                                      <p:cBhvr>
                                        <p:cTn id="353" dur="500"/>
                                        <p:tgtEl>
                                          <p:spTgt spid="308"/>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309"/>
                                        </p:tgtEl>
                                        <p:attrNameLst>
                                          <p:attrName>style.visibility</p:attrName>
                                        </p:attrNameLst>
                                      </p:cBhvr>
                                      <p:to>
                                        <p:strVal val="visible"/>
                                      </p:to>
                                    </p:set>
                                    <p:animEffect transition="in" filter="dissolve">
                                      <p:cBhvr>
                                        <p:cTn id="356" dur="500"/>
                                        <p:tgtEl>
                                          <p:spTgt spid="30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310"/>
                                        </p:tgtEl>
                                        <p:attrNameLst>
                                          <p:attrName>style.visibility</p:attrName>
                                        </p:attrNameLst>
                                      </p:cBhvr>
                                      <p:to>
                                        <p:strVal val="visible"/>
                                      </p:to>
                                    </p:set>
                                    <p:animEffect transition="in" filter="dissolve">
                                      <p:cBhvr>
                                        <p:cTn id="359" dur="500"/>
                                        <p:tgtEl>
                                          <p:spTgt spid="310"/>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311"/>
                                        </p:tgtEl>
                                        <p:attrNameLst>
                                          <p:attrName>style.visibility</p:attrName>
                                        </p:attrNameLst>
                                      </p:cBhvr>
                                      <p:to>
                                        <p:strVal val="visible"/>
                                      </p:to>
                                    </p:set>
                                    <p:animEffect transition="in" filter="dissolve">
                                      <p:cBhvr>
                                        <p:cTn id="362" dur="500"/>
                                        <p:tgtEl>
                                          <p:spTgt spid="311"/>
                                        </p:tgtEl>
                                      </p:cBhvr>
                                    </p:animEffect>
                                  </p:childTnLst>
                                </p:cTn>
                              </p:par>
                            </p:childTnLst>
                          </p:cTn>
                        </p:par>
                      </p:childTnLst>
                    </p:cTn>
                  </p:par>
                  <p:par>
                    <p:cTn id="363" fill="hold">
                      <p:stCondLst>
                        <p:cond delay="indefinite"/>
                      </p:stCondLst>
                      <p:childTnLst>
                        <p:par>
                          <p:cTn id="364" fill="hold">
                            <p:stCondLst>
                              <p:cond delay="0"/>
                            </p:stCondLst>
                            <p:childTnLst>
                              <p:par>
                                <p:cTn id="365" presetID="9" presetClass="entr" presetSubtype="0" fill="hold" grpId="0" nodeType="clickEffect">
                                  <p:stCondLst>
                                    <p:cond delay="0"/>
                                  </p:stCondLst>
                                  <p:childTnLst>
                                    <p:set>
                                      <p:cBhvr>
                                        <p:cTn id="366" dur="1" fill="hold">
                                          <p:stCondLst>
                                            <p:cond delay="0"/>
                                          </p:stCondLst>
                                        </p:cTn>
                                        <p:tgtEl>
                                          <p:spTgt spid="325"/>
                                        </p:tgtEl>
                                        <p:attrNameLst>
                                          <p:attrName>style.visibility</p:attrName>
                                        </p:attrNameLst>
                                      </p:cBhvr>
                                      <p:to>
                                        <p:strVal val="visible"/>
                                      </p:to>
                                    </p:set>
                                    <p:animEffect transition="in" filter="dissolve">
                                      <p:cBhvr>
                                        <p:cTn id="36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128" grpId="0"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8" grpId="0" animBg="1"/>
      <p:bldP spid="260" grpId="0" animBg="1"/>
      <p:bldP spid="261" grpId="0" animBg="1"/>
      <p:bldP spid="262" grpId="0" animBg="1"/>
      <p:bldP spid="265" grpId="0" animBg="1"/>
      <p:bldP spid="266" grpId="0" animBg="1"/>
      <p:bldP spid="267" grpId="0"/>
      <p:bldP spid="270" grpId="0" animBg="1"/>
      <p:bldP spid="271" grpId="0" animBg="1"/>
      <p:bldP spid="272" grpId="0"/>
      <p:bldP spid="274" grpId="0" animBg="1"/>
      <p:bldP spid="275" grpId="0" animBg="1"/>
      <p:bldP spid="276" grpId="0" animBg="1"/>
      <p:bldP spid="280" grpId="0" animBg="1"/>
      <p:bldP spid="281" grpId="0" animBg="1"/>
      <p:bldP spid="282" grpId="0"/>
      <p:bldP spid="286" grpId="0" animBg="1"/>
      <p:bldP spid="287" grpId="0" animBg="1"/>
      <p:bldP spid="288" grpId="0"/>
      <p:bldP spid="289" grpId="0" animBg="1"/>
      <p:bldP spid="292" grpId="0" animBg="1"/>
      <p:bldP spid="293" grpId="0" animBg="1"/>
      <p:bldP spid="294" grpId="0"/>
      <p:bldP spid="295" grpId="0" animBg="1"/>
      <p:bldP spid="297" grpId="0" animBg="1"/>
      <p:bldP spid="298" grpId="0" animBg="1"/>
      <p:bldP spid="299" grpId="0"/>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These operations maintain </a:t>
            </a:r>
            <a:r>
              <a:rPr lang="en-US" sz="1600" dirty="0">
                <a:solidFill>
                  <a:srgbClr val="FFFF00"/>
                </a:solidFill>
                <a:latin typeface="Arial"/>
                <a:cs typeface="Arial"/>
              </a:rPr>
              <a:t>tree</a:t>
            </a:r>
            <a:r>
              <a:rPr lang="en-US" sz="1600" dirty="0">
                <a:solidFill>
                  <a:schemeClr val="bg1"/>
                </a:solidFill>
                <a:latin typeface="Arial"/>
                <a:cs typeface="Arial"/>
              </a:rPr>
              <a: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
        <p:nvSpPr>
          <p:cNvPr id="3" name="Slide Number Placeholder 5">
            <a:extLst>
              <a:ext uri="{FF2B5EF4-FFF2-40B4-BE49-F238E27FC236}">
                <a16:creationId xmlns:a16="http://schemas.microsoft.com/office/drawing/2014/main" id="{F95F5DE6-28C4-F25E-FB20-58226859AB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6</a:t>
            </a:fld>
            <a:endParaRPr lang="en-US"/>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
        <p:nvSpPr>
          <p:cNvPr id="50" name="Slide Number Placeholder 5">
            <a:extLst>
              <a:ext uri="{FF2B5EF4-FFF2-40B4-BE49-F238E27FC236}">
                <a16:creationId xmlns:a16="http://schemas.microsoft.com/office/drawing/2014/main" id="{E11DB743-60A6-5100-2CA2-2CA0347E049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7</a:t>
            </a:fld>
            <a:endParaRPr lang="en-US"/>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dissolve">
                                      <p:cBhvr>
                                        <p:cTn id="25" dur="500"/>
                                        <p:tgtEl>
                                          <p:spTgt spid="1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dissolve">
                                      <p:cBhvr>
                                        <p:cTn id="28" dur="500"/>
                                        <p:tgtEl>
                                          <p:spTgt spid="17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dissolve">
                                      <p:cBhvr>
                                        <p:cTn id="31" dur="500"/>
                                        <p:tgtEl>
                                          <p:spTgt spid="17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dissolve">
                                      <p:cBhvr>
                                        <p:cTn id="36" dur="500"/>
                                        <p:tgtEl>
                                          <p:spTgt spid="15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dissolve">
                                      <p:cBhvr>
                                        <p:cTn id="39" dur="500"/>
                                        <p:tgtEl>
                                          <p:spTgt spid="15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6"/>
                                        </p:tgtEl>
                                        <p:attrNameLst>
                                          <p:attrName>style.visibility</p:attrName>
                                        </p:attrNameLst>
                                      </p:cBhvr>
                                      <p:to>
                                        <p:strVal val="visible"/>
                                      </p:to>
                                    </p:set>
                                    <p:animEffect transition="in" filter="dissolve">
                                      <p:cBhvr>
                                        <p:cTn id="42" dur="500"/>
                                        <p:tgtEl>
                                          <p:spTgt spid="15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7"/>
                                        </p:tgtEl>
                                        <p:attrNameLst>
                                          <p:attrName>style.visibility</p:attrName>
                                        </p:attrNameLst>
                                      </p:cBhvr>
                                      <p:to>
                                        <p:strVal val="visible"/>
                                      </p:to>
                                    </p:set>
                                    <p:animEffect transition="in" filter="dissolve">
                                      <p:cBhvr>
                                        <p:cTn id="45" dur="500"/>
                                        <p:tgtEl>
                                          <p:spTgt spid="15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58"/>
                                        </p:tgtEl>
                                        <p:attrNameLst>
                                          <p:attrName>style.visibility</p:attrName>
                                        </p:attrNameLst>
                                      </p:cBhvr>
                                      <p:to>
                                        <p:strVal val="visible"/>
                                      </p:to>
                                    </p:set>
                                    <p:animEffect transition="in" filter="dissolve">
                                      <p:cBhvr>
                                        <p:cTn id="48" dur="500"/>
                                        <p:tgtEl>
                                          <p:spTgt spid="15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59"/>
                                        </p:tgtEl>
                                        <p:attrNameLst>
                                          <p:attrName>style.visibility</p:attrName>
                                        </p:attrNameLst>
                                      </p:cBhvr>
                                      <p:to>
                                        <p:strVal val="visible"/>
                                      </p:to>
                                    </p:set>
                                    <p:animEffect transition="in" filter="dissolve">
                                      <p:cBhvr>
                                        <p:cTn id="51" dur="500"/>
                                        <p:tgtEl>
                                          <p:spTgt spid="15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dissolve">
                                      <p:cBhvr>
                                        <p:cTn id="54" dur="500"/>
                                        <p:tgtEl>
                                          <p:spTgt spid="16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dissolve">
                                      <p:cBhvr>
                                        <p:cTn id="57" dur="500"/>
                                        <p:tgtEl>
                                          <p:spTgt spid="16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dissolve">
                                      <p:cBhvr>
                                        <p:cTn id="60" dur="500"/>
                                        <p:tgtEl>
                                          <p:spTgt spid="16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dissolve">
                                      <p:cBhvr>
                                        <p:cTn id="63" dur="500"/>
                                        <p:tgtEl>
                                          <p:spTgt spid="16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75"/>
                                        </p:tgtEl>
                                        <p:attrNameLst>
                                          <p:attrName>style.visibility</p:attrName>
                                        </p:attrNameLst>
                                      </p:cBhvr>
                                      <p:to>
                                        <p:strVal val="visible"/>
                                      </p:to>
                                    </p:set>
                                    <p:animEffect transition="in" filter="dissolve">
                                      <p:cBhvr>
                                        <p:cTn id="66" dur="500"/>
                                        <p:tgtEl>
                                          <p:spTgt spid="17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76"/>
                                        </p:tgtEl>
                                        <p:attrNameLst>
                                          <p:attrName>style.visibility</p:attrName>
                                        </p:attrNameLst>
                                      </p:cBhvr>
                                      <p:to>
                                        <p:strVal val="visible"/>
                                      </p:to>
                                    </p:set>
                                    <p:animEffect transition="in" filter="dissolve">
                                      <p:cBhvr>
                                        <p:cTn id="69" dur="500"/>
                                        <p:tgtEl>
                                          <p:spTgt spid="17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dissolve">
                                      <p:cBhvr>
                                        <p:cTn id="74" dur="500"/>
                                        <p:tgtEl>
                                          <p:spTgt spid="15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animEffect transition="in" filter="dissolve">
                                      <p:cBhvr>
                                        <p:cTn id="77" dur="500"/>
                                        <p:tgtEl>
                                          <p:spTgt spid="141"/>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dissolve">
                                      <p:cBhvr>
                                        <p:cTn id="80" dur="500"/>
                                        <p:tgtEl>
                                          <p:spTgt spid="142"/>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animEffect transition="in" filter="dissolve">
                                      <p:cBhvr>
                                        <p:cTn id="83" dur="500"/>
                                        <p:tgtEl>
                                          <p:spTgt spid="14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dissolve">
                                      <p:cBhvr>
                                        <p:cTn id="86" dur="500"/>
                                        <p:tgtEl>
                                          <p:spTgt spid="14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48"/>
                                        </p:tgtEl>
                                        <p:attrNameLst>
                                          <p:attrName>style.visibility</p:attrName>
                                        </p:attrNameLst>
                                      </p:cBhvr>
                                      <p:to>
                                        <p:strVal val="visible"/>
                                      </p:to>
                                    </p:set>
                                    <p:animEffect transition="in" filter="dissolve">
                                      <p:cBhvr>
                                        <p:cTn id="89" dur="500"/>
                                        <p:tgtEl>
                                          <p:spTgt spid="14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animEffect transition="in" filter="dissolve">
                                      <p:cBhvr>
                                        <p:cTn id="92" dur="500"/>
                                        <p:tgtEl>
                                          <p:spTgt spid="14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8"/>
                                        </p:tgtEl>
                                        <p:attrNameLst>
                                          <p:attrName>style.visibility</p:attrName>
                                        </p:attrNameLst>
                                      </p:cBhvr>
                                      <p:to>
                                        <p:strVal val="visible"/>
                                      </p:to>
                                    </p:set>
                                    <p:animEffect transition="in" filter="dissolve">
                                      <p:cBhvr>
                                        <p:cTn id="95" dur="500"/>
                                        <p:tgtEl>
                                          <p:spTgt spid="17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80"/>
                                        </p:tgtEl>
                                        <p:attrNameLst>
                                          <p:attrName>style.visibility</p:attrName>
                                        </p:attrNameLst>
                                      </p:cBhvr>
                                      <p:to>
                                        <p:strVal val="visible"/>
                                      </p:to>
                                    </p:set>
                                    <p:animEffect transition="in" filter="dissolve">
                                      <p:cBhvr>
                                        <p:cTn id="98" dur="500"/>
                                        <p:tgtEl>
                                          <p:spTgt spid="18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01"/>
                                        </p:tgtEl>
                                        <p:attrNameLst>
                                          <p:attrName>style.visibility</p:attrName>
                                        </p:attrNameLst>
                                      </p:cBhvr>
                                      <p:to>
                                        <p:strVal val="visible"/>
                                      </p:to>
                                    </p:set>
                                    <p:animEffect transition="in" filter="dissolve">
                                      <p:cBhvr>
                                        <p:cTn id="103" dur="500"/>
                                        <p:tgtEl>
                                          <p:spTgt spid="10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dissolve">
                                      <p:cBhvr>
                                        <p:cTn id="106" dur="500"/>
                                        <p:tgtEl>
                                          <p:spTgt spid="10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17"/>
                                        </p:tgtEl>
                                        <p:attrNameLst>
                                          <p:attrName>style.visibility</p:attrName>
                                        </p:attrNameLst>
                                      </p:cBhvr>
                                      <p:to>
                                        <p:strVal val="visible"/>
                                      </p:to>
                                    </p:set>
                                    <p:animEffect transition="in" filter="dissolve">
                                      <p:cBhvr>
                                        <p:cTn id="109" dur="500"/>
                                        <p:tgtEl>
                                          <p:spTgt spid="11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8"/>
                                        </p:tgtEl>
                                        <p:attrNameLst>
                                          <p:attrName>style.visibility</p:attrName>
                                        </p:attrNameLst>
                                      </p:cBhvr>
                                      <p:to>
                                        <p:strVal val="visible"/>
                                      </p:to>
                                    </p:set>
                                    <p:animEffect transition="in" filter="dissolve">
                                      <p:cBhvr>
                                        <p:cTn id="112" dur="500"/>
                                        <p:tgtEl>
                                          <p:spTgt spid="11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dissolve">
                                      <p:cBhvr>
                                        <p:cTn id="115" dur="500"/>
                                        <p:tgtEl>
                                          <p:spTgt spid="119"/>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24"/>
                                        </p:tgtEl>
                                        <p:attrNameLst>
                                          <p:attrName>style.visibility</p:attrName>
                                        </p:attrNameLst>
                                      </p:cBhvr>
                                      <p:to>
                                        <p:strVal val="visible"/>
                                      </p:to>
                                    </p:set>
                                    <p:animEffect transition="in" filter="dissolve">
                                      <p:cBhvr>
                                        <p:cTn id="118" dur="500"/>
                                        <p:tgtEl>
                                          <p:spTgt spid="12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animEffect transition="in" filter="dissolve">
                                      <p:cBhvr>
                                        <p:cTn id="121" dur="500"/>
                                        <p:tgtEl>
                                          <p:spTgt spid="12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26"/>
                                        </p:tgtEl>
                                        <p:attrNameLst>
                                          <p:attrName>style.visibility</p:attrName>
                                        </p:attrNameLst>
                                      </p:cBhvr>
                                      <p:to>
                                        <p:strVal val="visible"/>
                                      </p:to>
                                    </p:set>
                                    <p:animEffect transition="in" filter="dissolve">
                                      <p:cBhvr>
                                        <p:cTn id="124" dur="500"/>
                                        <p:tgtEl>
                                          <p:spTgt spid="12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animEffect transition="in" filter="dissolve">
                                      <p:cBhvr>
                                        <p:cTn id="127" dur="500"/>
                                        <p:tgtEl>
                                          <p:spTgt spid="127"/>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150"/>
                                        </p:tgtEl>
                                        <p:attrNameLst>
                                          <p:attrName>style.visibility</p:attrName>
                                        </p:attrNameLst>
                                      </p:cBhvr>
                                      <p:to>
                                        <p:strVal val="visible"/>
                                      </p:to>
                                    </p:set>
                                    <p:animEffect transition="in" filter="dissolve">
                                      <p:cBhvr>
                                        <p:cTn id="130" dur="500"/>
                                        <p:tgtEl>
                                          <p:spTgt spid="150"/>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51"/>
                                        </p:tgtEl>
                                        <p:attrNameLst>
                                          <p:attrName>style.visibility</p:attrName>
                                        </p:attrNameLst>
                                      </p:cBhvr>
                                      <p:to>
                                        <p:strVal val="visible"/>
                                      </p:to>
                                    </p:set>
                                    <p:animEffect transition="in" filter="dissolve">
                                      <p:cBhvr>
                                        <p:cTn id="133" dur="500"/>
                                        <p:tgtEl>
                                          <p:spTgt spid="151"/>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52"/>
                                        </p:tgtEl>
                                        <p:attrNameLst>
                                          <p:attrName>style.visibility</p:attrName>
                                        </p:attrNameLst>
                                      </p:cBhvr>
                                      <p:to>
                                        <p:strVal val="visible"/>
                                      </p:to>
                                    </p:set>
                                    <p:animEffect transition="in" filter="dissolve">
                                      <p:cBhvr>
                                        <p:cTn id="136" dur="500"/>
                                        <p:tgtEl>
                                          <p:spTgt spid="152"/>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03"/>
                                        </p:tgtEl>
                                        <p:attrNameLst>
                                          <p:attrName>style.visibility</p:attrName>
                                        </p:attrNameLst>
                                      </p:cBhvr>
                                      <p:to>
                                        <p:strVal val="visible"/>
                                      </p:to>
                                    </p:set>
                                    <p:animEffect transition="in" filter="dissolve">
                                      <p:cBhvr>
                                        <p:cTn id="145" dur="500"/>
                                        <p:tgtEl>
                                          <p:spTgt spid="10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28"/>
                                        </p:tgtEl>
                                        <p:attrNameLst>
                                          <p:attrName>style.visibility</p:attrName>
                                        </p:attrNameLst>
                                      </p:cBhvr>
                                      <p:to>
                                        <p:strVal val="visible"/>
                                      </p:to>
                                    </p:set>
                                    <p:animEffect transition="in" filter="dissolve">
                                      <p:cBhvr>
                                        <p:cTn id="148" dur="500"/>
                                        <p:tgtEl>
                                          <p:spTgt spid="12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30"/>
                                        </p:tgtEl>
                                        <p:attrNameLst>
                                          <p:attrName>style.visibility</p:attrName>
                                        </p:attrNameLst>
                                      </p:cBhvr>
                                      <p:to>
                                        <p:strVal val="visible"/>
                                      </p:to>
                                    </p:set>
                                    <p:animEffect transition="in" filter="dissolve">
                                      <p:cBhvr>
                                        <p:cTn id="154" dur="500"/>
                                        <p:tgtEl>
                                          <p:spTgt spid="1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36"/>
                                        </p:tgtEl>
                                        <p:attrNameLst>
                                          <p:attrName>style.visibility</p:attrName>
                                        </p:attrNameLst>
                                      </p:cBhvr>
                                      <p:to>
                                        <p:strVal val="visible"/>
                                      </p:to>
                                    </p:set>
                                    <p:animEffect transition="in" filter="dissolve">
                                      <p:cBhvr>
                                        <p:cTn id="157" dur="500"/>
                                        <p:tgtEl>
                                          <p:spTgt spid="136"/>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37"/>
                                        </p:tgtEl>
                                        <p:attrNameLst>
                                          <p:attrName>style.visibility</p:attrName>
                                        </p:attrNameLst>
                                      </p:cBhvr>
                                      <p:to>
                                        <p:strVal val="visible"/>
                                      </p:to>
                                    </p:set>
                                    <p:animEffect transition="in" filter="dissolve">
                                      <p:cBhvr>
                                        <p:cTn id="160" dur="500"/>
                                        <p:tgtEl>
                                          <p:spTgt spid="137"/>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38"/>
                                        </p:tgtEl>
                                        <p:attrNameLst>
                                          <p:attrName>style.visibility</p:attrName>
                                        </p:attrNameLst>
                                      </p:cBhvr>
                                      <p:to>
                                        <p:strVal val="visible"/>
                                      </p:to>
                                    </p:set>
                                    <p:animEffect transition="in" filter="dissolve">
                                      <p:cBhvr>
                                        <p:cTn id="163" dur="500"/>
                                        <p:tgtEl>
                                          <p:spTgt spid="138"/>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0"/>
                                        </p:tgtEl>
                                        <p:attrNameLst>
                                          <p:attrName>style.visibility</p:attrName>
                                        </p:attrNameLst>
                                      </p:cBhvr>
                                      <p:to>
                                        <p:strVal val="visible"/>
                                      </p:to>
                                    </p:set>
                                    <p:animEffect transition="in" filter="dissolve">
                                      <p:cBhvr>
                                        <p:cTn id="166" dur="500"/>
                                        <p:tgtEl>
                                          <p:spTgt spid="140"/>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99"/>
                                        </p:tgtEl>
                                        <p:attrNameLst>
                                          <p:attrName>style.visibility</p:attrName>
                                        </p:attrNameLst>
                                      </p:cBhvr>
                                      <p:to>
                                        <p:strVal val="visible"/>
                                      </p:to>
                                    </p:set>
                                    <p:animEffect transition="in" filter="dissolve">
                                      <p:cBhvr>
                                        <p:cTn id="171" dur="500"/>
                                        <p:tgtEl>
                                          <p:spTgt spid="99"/>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00"/>
                                        </p:tgtEl>
                                        <p:attrNameLst>
                                          <p:attrName>style.visibility</p:attrName>
                                        </p:attrNameLst>
                                      </p:cBhvr>
                                      <p:to>
                                        <p:strVal val="visible"/>
                                      </p:to>
                                    </p:set>
                                    <p:animEffect transition="in" filter="dissolve">
                                      <p:cBhvr>
                                        <p:cTn id="174" dur="500"/>
                                        <p:tgtEl>
                                          <p:spTgt spid="100"/>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09"/>
                                        </p:tgtEl>
                                        <p:attrNameLst>
                                          <p:attrName>style.visibility</p:attrName>
                                        </p:attrNameLst>
                                      </p:cBhvr>
                                      <p:to>
                                        <p:strVal val="visible"/>
                                      </p:to>
                                    </p:set>
                                    <p:animEffect transition="in" filter="dissolve">
                                      <p:cBhvr>
                                        <p:cTn id="177" dur="500"/>
                                        <p:tgtEl>
                                          <p:spTgt spid="10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10"/>
                                        </p:tgtEl>
                                        <p:attrNameLst>
                                          <p:attrName>style.visibility</p:attrName>
                                        </p:attrNameLst>
                                      </p:cBhvr>
                                      <p:to>
                                        <p:strVal val="visible"/>
                                      </p:to>
                                    </p:set>
                                    <p:animEffect transition="in" filter="dissolve">
                                      <p:cBhvr>
                                        <p:cTn id="180" dur="500"/>
                                        <p:tgtEl>
                                          <p:spTgt spid="11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Effect transition="in" filter="dissolve">
                                      <p:cBhvr>
                                        <p:cTn id="183" dur="500"/>
                                        <p:tgtEl>
                                          <p:spTgt spid="111"/>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20"/>
                                        </p:tgtEl>
                                        <p:attrNameLst>
                                          <p:attrName>style.visibility</p:attrName>
                                        </p:attrNameLst>
                                      </p:cBhvr>
                                      <p:to>
                                        <p:strVal val="visible"/>
                                      </p:to>
                                    </p:set>
                                    <p:animEffect transition="in" filter="dissolve">
                                      <p:cBhvr>
                                        <p:cTn id="186" dur="500"/>
                                        <p:tgtEl>
                                          <p:spTgt spid="12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dissolve">
                                      <p:cBhvr>
                                        <p:cTn id="189" dur="500"/>
                                        <p:tgtEl>
                                          <p:spTgt spid="12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22"/>
                                        </p:tgtEl>
                                        <p:attrNameLst>
                                          <p:attrName>style.visibility</p:attrName>
                                        </p:attrNameLst>
                                      </p:cBhvr>
                                      <p:to>
                                        <p:strVal val="visible"/>
                                      </p:to>
                                    </p:set>
                                    <p:animEffect transition="in" filter="dissolve">
                                      <p:cBhvr>
                                        <p:cTn id="192" dur="500"/>
                                        <p:tgtEl>
                                          <p:spTgt spid="12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animEffect transition="in" filter="dissolve">
                                      <p:cBhvr>
                                        <p:cTn id="195" dur="500"/>
                                        <p:tgtEl>
                                          <p:spTgt spid="12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31"/>
                                        </p:tgtEl>
                                        <p:attrNameLst>
                                          <p:attrName>style.visibility</p:attrName>
                                        </p:attrNameLst>
                                      </p:cBhvr>
                                      <p:to>
                                        <p:strVal val="visible"/>
                                      </p:to>
                                    </p:set>
                                    <p:animEffect transition="in" filter="dissolve">
                                      <p:cBhvr>
                                        <p:cTn id="198" dur="500"/>
                                        <p:tgtEl>
                                          <p:spTgt spid="131"/>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32"/>
                                        </p:tgtEl>
                                        <p:attrNameLst>
                                          <p:attrName>style.visibility</p:attrName>
                                        </p:attrNameLst>
                                      </p:cBhvr>
                                      <p:to>
                                        <p:strVal val="visible"/>
                                      </p:to>
                                    </p:set>
                                    <p:animEffect transition="in" filter="dissolve">
                                      <p:cBhvr>
                                        <p:cTn id="201" dur="500"/>
                                        <p:tgtEl>
                                          <p:spTgt spid="132"/>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39"/>
                                        </p:tgtEl>
                                        <p:attrNameLst>
                                          <p:attrName>style.visibility</p:attrName>
                                        </p:attrNameLst>
                                      </p:cBhvr>
                                      <p:to>
                                        <p:strVal val="visible"/>
                                      </p:to>
                                    </p:set>
                                    <p:animEffect transition="in" filter="dissolve">
                                      <p:cBhvr>
                                        <p:cTn id="204" dur="500"/>
                                        <p:tgtEl>
                                          <p:spTgt spid="139"/>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29"/>
                                        </p:tgtEl>
                                        <p:attrNameLst>
                                          <p:attrName>style.visibility</p:attrName>
                                        </p:attrNameLst>
                                      </p:cBhvr>
                                      <p:to>
                                        <p:strVal val="visible"/>
                                      </p:to>
                                    </p:set>
                                    <p:animEffect transition="in" filter="dissolve">
                                      <p:cBhvr>
                                        <p:cTn id="207" dur="500"/>
                                        <p:tgtEl>
                                          <p:spTgt spid="29"/>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30"/>
                                        </p:tgtEl>
                                        <p:attrNameLst>
                                          <p:attrName>style.visibility</p:attrName>
                                        </p:attrNameLst>
                                      </p:cBhvr>
                                      <p:to>
                                        <p:strVal val="visible"/>
                                      </p:to>
                                    </p:set>
                                    <p:animEffect transition="in" filter="dissolve">
                                      <p:cBhvr>
                                        <p:cTn id="210" dur="500"/>
                                        <p:tgtEl>
                                          <p:spTgt spid="3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31"/>
                                        </p:tgtEl>
                                        <p:attrNameLst>
                                          <p:attrName>style.visibility</p:attrName>
                                        </p:attrNameLst>
                                      </p:cBhvr>
                                      <p:to>
                                        <p:strVal val="visible"/>
                                      </p:to>
                                    </p:set>
                                    <p:animEffect transition="in" filter="dissolve">
                                      <p:cBhvr>
                                        <p:cTn id="213" dur="500"/>
                                        <p:tgtEl>
                                          <p:spTgt spid="31"/>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49"/>
                                        </p:tgtEl>
                                        <p:attrNameLst>
                                          <p:attrName>style.visibility</p:attrName>
                                        </p:attrNameLst>
                                      </p:cBhvr>
                                      <p:to>
                                        <p:strVal val="visible"/>
                                      </p:to>
                                    </p:set>
                                    <p:animEffect transition="in" filter="dissolve">
                                      <p:cBhvr>
                                        <p:cTn id="216" dur="500"/>
                                        <p:tgtEl>
                                          <p:spTgt spid="49"/>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59"/>
                                        </p:tgtEl>
                                        <p:attrNameLst>
                                          <p:attrName>style.visibility</p:attrName>
                                        </p:attrNameLst>
                                      </p:cBhvr>
                                      <p:to>
                                        <p:strVal val="visible"/>
                                      </p:to>
                                    </p:set>
                                    <p:animEffect transition="in" filter="dissolve">
                                      <p:cBhvr>
                                        <p:cTn id="219" dur="500"/>
                                        <p:tgtEl>
                                          <p:spTgt spid="59"/>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0"/>
                                        </p:tgtEl>
                                        <p:attrNameLst>
                                          <p:attrName>style.visibility</p:attrName>
                                        </p:attrNameLst>
                                      </p:cBhvr>
                                      <p:to>
                                        <p:strVal val="visible"/>
                                      </p:to>
                                    </p:set>
                                    <p:animEffect transition="in" filter="dissolve">
                                      <p:cBhvr>
                                        <p:cTn id="222" dur="500"/>
                                        <p:tgtEl>
                                          <p:spTgt spid="60"/>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0"/>
                                        </p:tgtEl>
                                        <p:attrNameLst>
                                          <p:attrName>style.visibility</p:attrName>
                                        </p:attrNameLst>
                                      </p:cBhvr>
                                      <p:to>
                                        <p:strVal val="visible"/>
                                      </p:to>
                                    </p:set>
                                    <p:animEffect transition="in" filter="dissolve">
                                      <p:cBhvr>
                                        <p:cTn id="225" dur="500"/>
                                        <p:tgtEl>
                                          <p:spTgt spid="9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1"/>
                                        </p:tgtEl>
                                        <p:attrNameLst>
                                          <p:attrName>style.visibility</p:attrName>
                                        </p:attrNameLst>
                                      </p:cBhvr>
                                      <p:to>
                                        <p:strVal val="visible"/>
                                      </p:to>
                                    </p:set>
                                    <p:animEffect transition="in" filter="dissolve">
                                      <p:cBhvr>
                                        <p:cTn id="228" dur="500"/>
                                        <p:tgtEl>
                                          <p:spTgt spid="91"/>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2"/>
                                        </p:tgtEl>
                                        <p:attrNameLst>
                                          <p:attrName>style.visibility</p:attrName>
                                        </p:attrNameLst>
                                      </p:cBhvr>
                                      <p:to>
                                        <p:strVal val="visible"/>
                                      </p:to>
                                    </p:set>
                                    <p:animEffect transition="in" filter="dissolve">
                                      <p:cBhvr>
                                        <p:cTn id="231" dur="500"/>
                                        <p:tgtEl>
                                          <p:spTgt spid="92"/>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3"/>
                                        </p:tgtEl>
                                        <p:attrNameLst>
                                          <p:attrName>style.visibility</p:attrName>
                                        </p:attrNameLst>
                                      </p:cBhvr>
                                      <p:to>
                                        <p:strVal val="visible"/>
                                      </p:to>
                                    </p:set>
                                    <p:animEffect transition="in" filter="dissolve">
                                      <p:cBhvr>
                                        <p:cTn id="234" dur="500"/>
                                        <p:tgtEl>
                                          <p:spTgt spid="93"/>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dissolve">
                                      <p:cBhvr>
                                        <p:cTn id="237" dur="500"/>
                                        <p:tgtEl>
                                          <p:spTgt spid="36"/>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37"/>
                                        </p:tgtEl>
                                        <p:attrNameLst>
                                          <p:attrName>style.visibility</p:attrName>
                                        </p:attrNameLst>
                                      </p:cBhvr>
                                      <p:to>
                                        <p:strVal val="visible"/>
                                      </p:to>
                                    </p:set>
                                    <p:animEffect transition="in" filter="dissolve">
                                      <p:cBhvr>
                                        <p:cTn id="240" dur="500"/>
                                        <p:tgtEl>
                                          <p:spTgt spid="37"/>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38"/>
                                        </p:tgtEl>
                                        <p:attrNameLst>
                                          <p:attrName>style.visibility</p:attrName>
                                        </p:attrNameLst>
                                      </p:cBhvr>
                                      <p:to>
                                        <p:strVal val="visible"/>
                                      </p:to>
                                    </p:set>
                                    <p:animEffect transition="in" filter="dissolve">
                                      <p:cBhvr>
                                        <p:cTn id="243" dur="500"/>
                                        <p:tgtEl>
                                          <p:spTgt spid="38"/>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39"/>
                                        </p:tgtEl>
                                        <p:attrNameLst>
                                          <p:attrName>style.visibility</p:attrName>
                                        </p:attrNameLst>
                                      </p:cBhvr>
                                      <p:to>
                                        <p:strVal val="visible"/>
                                      </p:to>
                                    </p:set>
                                    <p:animEffect transition="in" filter="dissolve">
                                      <p:cBhvr>
                                        <p:cTn id="246" dur="500"/>
                                        <p:tgtEl>
                                          <p:spTgt spid="39"/>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45"/>
                                        </p:tgtEl>
                                        <p:attrNameLst>
                                          <p:attrName>style.visibility</p:attrName>
                                        </p:attrNameLst>
                                      </p:cBhvr>
                                      <p:to>
                                        <p:strVal val="visible"/>
                                      </p:to>
                                    </p:set>
                                    <p:animEffect transition="in" filter="dissolve">
                                      <p:cBhvr>
                                        <p:cTn id="249" dur="500"/>
                                        <p:tgtEl>
                                          <p:spTgt spid="45"/>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46"/>
                                        </p:tgtEl>
                                        <p:attrNameLst>
                                          <p:attrName>style.visibility</p:attrName>
                                        </p:attrNameLst>
                                      </p:cBhvr>
                                      <p:to>
                                        <p:strVal val="visible"/>
                                      </p:to>
                                    </p:set>
                                    <p:animEffect transition="in" filter="dissolve">
                                      <p:cBhvr>
                                        <p:cTn id="252" dur="500"/>
                                        <p:tgtEl>
                                          <p:spTgt spid="46"/>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61"/>
                                        </p:tgtEl>
                                        <p:attrNameLst>
                                          <p:attrName>style.visibility</p:attrName>
                                        </p:attrNameLst>
                                      </p:cBhvr>
                                      <p:to>
                                        <p:strVal val="visible"/>
                                      </p:to>
                                    </p:set>
                                    <p:animEffect transition="in" filter="dissolve">
                                      <p:cBhvr>
                                        <p:cTn id="255" dur="500"/>
                                        <p:tgtEl>
                                          <p:spTgt spid="6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62"/>
                                        </p:tgtEl>
                                        <p:attrNameLst>
                                          <p:attrName>style.visibility</p:attrName>
                                        </p:attrNameLst>
                                      </p:cBhvr>
                                      <p:to>
                                        <p:strVal val="visible"/>
                                      </p:to>
                                    </p:set>
                                    <p:animEffect transition="in" filter="dissolve">
                                      <p:cBhvr>
                                        <p:cTn id="258" dur="500"/>
                                        <p:tgtEl>
                                          <p:spTgt spid="62"/>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94"/>
                                        </p:tgtEl>
                                        <p:attrNameLst>
                                          <p:attrName>style.visibility</p:attrName>
                                        </p:attrNameLst>
                                      </p:cBhvr>
                                      <p:to>
                                        <p:strVal val="visible"/>
                                      </p:to>
                                    </p:set>
                                    <p:animEffect transition="in" filter="dissolve">
                                      <p:cBhvr>
                                        <p:cTn id="261" dur="500"/>
                                        <p:tgtEl>
                                          <p:spTgt spid="94"/>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95"/>
                                        </p:tgtEl>
                                        <p:attrNameLst>
                                          <p:attrName>style.visibility</p:attrName>
                                        </p:attrNameLst>
                                      </p:cBhvr>
                                      <p:to>
                                        <p:strVal val="visible"/>
                                      </p:to>
                                    </p:set>
                                    <p:animEffect transition="in" filter="dissolve">
                                      <p:cBhvr>
                                        <p:cTn id="264" dur="500"/>
                                        <p:tgtEl>
                                          <p:spTgt spid="95"/>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96"/>
                                        </p:tgtEl>
                                        <p:attrNameLst>
                                          <p:attrName>style.visibility</p:attrName>
                                        </p:attrNameLst>
                                      </p:cBhvr>
                                      <p:to>
                                        <p:strVal val="visible"/>
                                      </p:to>
                                    </p:set>
                                    <p:animEffect transition="in" filter="dissolve">
                                      <p:cBhvr>
                                        <p:cTn id="267" dur="500"/>
                                        <p:tgtEl>
                                          <p:spTgt spid="96"/>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97"/>
                                        </p:tgtEl>
                                        <p:attrNameLst>
                                          <p:attrName>style.visibility</p:attrName>
                                        </p:attrNameLst>
                                      </p:cBhvr>
                                      <p:to>
                                        <p:strVal val="visible"/>
                                      </p:to>
                                    </p:set>
                                    <p:animEffect transition="in" filter="dissolve">
                                      <p:cBhvr>
                                        <p:cTn id="270" dur="500"/>
                                        <p:tgtEl>
                                          <p:spTgt spid="97"/>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98"/>
                                        </p:tgtEl>
                                        <p:attrNameLst>
                                          <p:attrName>style.visibility</p:attrName>
                                        </p:attrNameLst>
                                      </p:cBhvr>
                                      <p:to>
                                        <p:strVal val="visible"/>
                                      </p:to>
                                    </p:set>
                                    <p:animEffect transition="in" filter="dissolve">
                                      <p:cBhvr>
                                        <p:cTn id="273" dur="500"/>
                                        <p:tgtEl>
                                          <p:spTgt spid="98"/>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20"/>
                                        </p:tgtEl>
                                        <p:attrNameLst>
                                          <p:attrName>style.visibility</p:attrName>
                                        </p:attrNameLst>
                                      </p:cBhvr>
                                      <p:to>
                                        <p:strVal val="visible"/>
                                      </p:to>
                                    </p:set>
                                    <p:animEffect transition="in" filter="dissolve">
                                      <p:cBhvr>
                                        <p:cTn id="276" dur="500"/>
                                        <p:tgtEl>
                                          <p:spTgt spid="2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21"/>
                                        </p:tgtEl>
                                        <p:attrNameLst>
                                          <p:attrName>style.visibility</p:attrName>
                                        </p:attrNameLst>
                                      </p:cBhvr>
                                      <p:to>
                                        <p:strVal val="visible"/>
                                      </p:to>
                                    </p:set>
                                    <p:animEffect transition="in" filter="dissolve">
                                      <p:cBhvr>
                                        <p:cTn id="279" dur="500"/>
                                        <p:tgtEl>
                                          <p:spTgt spid="2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40"/>
                                        </p:tgtEl>
                                        <p:attrNameLst>
                                          <p:attrName>style.visibility</p:attrName>
                                        </p:attrNameLst>
                                      </p:cBhvr>
                                      <p:to>
                                        <p:strVal val="visible"/>
                                      </p:to>
                                    </p:set>
                                    <p:animEffect transition="in" filter="dissolve">
                                      <p:cBhvr>
                                        <p:cTn id="282" dur="500"/>
                                        <p:tgtEl>
                                          <p:spTgt spid="40"/>
                                        </p:tgtEl>
                                      </p:cBhvr>
                                    </p:animEffect>
                                  </p:childTnLst>
                                </p:cTn>
                              </p:par>
                              <p:par>
                                <p:cTn id="283" presetID="9" presetClass="entr" presetSubtype="0" fill="hold" grpId="0" nodeType="withEffect">
                                  <p:stCondLst>
                                    <p:cond delay="0"/>
                                  </p:stCondLst>
                                  <p:childTnLst>
                                    <p:set>
                                      <p:cBhvr>
                                        <p:cTn id="284" dur="1" fill="hold">
                                          <p:stCondLst>
                                            <p:cond delay="0"/>
                                          </p:stCondLst>
                                        </p:cTn>
                                        <p:tgtEl>
                                          <p:spTgt spid="48"/>
                                        </p:tgtEl>
                                        <p:attrNameLst>
                                          <p:attrName>style.visibility</p:attrName>
                                        </p:attrNameLst>
                                      </p:cBhvr>
                                      <p:to>
                                        <p:strVal val="visible"/>
                                      </p:to>
                                    </p:set>
                                    <p:animEffect transition="in" filter="dissolve">
                                      <p:cBhvr>
                                        <p:cTn id="285" dur="500"/>
                                        <p:tgtEl>
                                          <p:spTgt spid="48"/>
                                        </p:tgtEl>
                                      </p:cBhvr>
                                    </p:animEffect>
                                  </p:childTnLst>
                                </p:cTn>
                              </p:par>
                              <p:par>
                                <p:cTn id="286" presetID="9" presetClass="entr" presetSubtype="0" fill="hold" grpId="0" nodeType="withEffect">
                                  <p:stCondLst>
                                    <p:cond delay="0"/>
                                  </p:stCondLst>
                                  <p:childTnLst>
                                    <p:set>
                                      <p:cBhvr>
                                        <p:cTn id="287" dur="1" fill="hold">
                                          <p:stCondLst>
                                            <p:cond delay="0"/>
                                          </p:stCondLst>
                                        </p:cTn>
                                        <p:tgtEl>
                                          <p:spTgt spid="53"/>
                                        </p:tgtEl>
                                        <p:attrNameLst>
                                          <p:attrName>style.visibility</p:attrName>
                                        </p:attrNameLst>
                                      </p:cBhvr>
                                      <p:to>
                                        <p:strVal val="visible"/>
                                      </p:to>
                                    </p:set>
                                    <p:animEffect transition="in" filter="dissolve">
                                      <p:cBhvr>
                                        <p:cTn id="288" dur="500"/>
                                        <p:tgtEl>
                                          <p:spTgt spid="53"/>
                                        </p:tgtEl>
                                      </p:cBhvr>
                                    </p:animEffect>
                                  </p:childTnLst>
                                </p:cTn>
                              </p:par>
                              <p:par>
                                <p:cTn id="289" presetID="9" presetClass="entr" presetSubtype="0" fill="hold" grpId="0" nodeType="withEffect">
                                  <p:stCondLst>
                                    <p:cond delay="0"/>
                                  </p:stCondLst>
                                  <p:childTnLst>
                                    <p:set>
                                      <p:cBhvr>
                                        <p:cTn id="290" dur="1" fill="hold">
                                          <p:stCondLst>
                                            <p:cond delay="0"/>
                                          </p:stCondLst>
                                        </p:cTn>
                                        <p:tgtEl>
                                          <p:spTgt spid="54"/>
                                        </p:tgtEl>
                                        <p:attrNameLst>
                                          <p:attrName>style.visibility</p:attrName>
                                        </p:attrNameLst>
                                      </p:cBhvr>
                                      <p:to>
                                        <p:strVal val="visible"/>
                                      </p:to>
                                    </p:set>
                                    <p:animEffect transition="in" filter="dissolve">
                                      <p:cBhvr>
                                        <p:cTn id="291" dur="500"/>
                                        <p:tgtEl>
                                          <p:spTgt spid="54"/>
                                        </p:tgtEl>
                                      </p:cBhvr>
                                    </p:animEffect>
                                  </p:childTnLst>
                                </p:cTn>
                              </p:par>
                              <p:par>
                                <p:cTn id="292" presetID="9" presetClass="entr" presetSubtype="0" fill="hold" grpId="0" nodeType="withEffect">
                                  <p:stCondLst>
                                    <p:cond delay="0"/>
                                  </p:stCondLst>
                                  <p:childTnLst>
                                    <p:set>
                                      <p:cBhvr>
                                        <p:cTn id="293" dur="1" fill="hold">
                                          <p:stCondLst>
                                            <p:cond delay="0"/>
                                          </p:stCondLst>
                                        </p:cTn>
                                        <p:tgtEl>
                                          <p:spTgt spid="77"/>
                                        </p:tgtEl>
                                        <p:attrNameLst>
                                          <p:attrName>style.visibility</p:attrName>
                                        </p:attrNameLst>
                                      </p:cBhvr>
                                      <p:to>
                                        <p:strVal val="visible"/>
                                      </p:to>
                                    </p:set>
                                    <p:animEffect transition="in" filter="dissolve">
                                      <p:cBhvr>
                                        <p:cTn id="294" dur="500"/>
                                        <p:tgtEl>
                                          <p:spTgt spid="77"/>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8"/>
                                        </p:tgtEl>
                                        <p:attrNameLst>
                                          <p:attrName>style.visibility</p:attrName>
                                        </p:attrNameLst>
                                      </p:cBhvr>
                                      <p:to>
                                        <p:strVal val="visible"/>
                                      </p:to>
                                    </p:set>
                                    <p:animEffect transition="in" filter="dissolve">
                                      <p:cBhvr>
                                        <p:cTn id="297" dur="500"/>
                                        <p:tgtEl>
                                          <p:spTgt spid="78"/>
                                        </p:tgtEl>
                                      </p:cBhvr>
                                    </p:animEffect>
                                  </p:childTnLst>
                                </p:cTn>
                              </p:par>
                              <p:par>
                                <p:cTn id="298" presetID="9" presetClass="entr" presetSubtype="0" fill="hold" grpId="0" nodeType="withEffect">
                                  <p:stCondLst>
                                    <p:cond delay="0"/>
                                  </p:stCondLst>
                                  <p:childTnLst>
                                    <p:set>
                                      <p:cBhvr>
                                        <p:cTn id="299" dur="1" fill="hold">
                                          <p:stCondLst>
                                            <p:cond delay="0"/>
                                          </p:stCondLst>
                                        </p:cTn>
                                        <p:tgtEl>
                                          <p:spTgt spid="79"/>
                                        </p:tgtEl>
                                        <p:attrNameLst>
                                          <p:attrName>style.visibility</p:attrName>
                                        </p:attrNameLst>
                                      </p:cBhvr>
                                      <p:to>
                                        <p:strVal val="visible"/>
                                      </p:to>
                                    </p:set>
                                    <p:animEffect transition="in" filter="dissolve">
                                      <p:cBhvr>
                                        <p:cTn id="300" dur="500"/>
                                        <p:tgtEl>
                                          <p:spTgt spid="79"/>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24"/>
                                        </p:tgtEl>
                                        <p:attrNameLst>
                                          <p:attrName>style.visibility</p:attrName>
                                        </p:attrNameLst>
                                      </p:cBhvr>
                                      <p:to>
                                        <p:strVal val="visible"/>
                                      </p:to>
                                    </p:set>
                                    <p:animEffect transition="in" filter="dissolve">
                                      <p:cBhvr>
                                        <p:cTn id="306" dur="500"/>
                                        <p:tgtEl>
                                          <p:spTgt spid="24"/>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25"/>
                                        </p:tgtEl>
                                        <p:attrNameLst>
                                          <p:attrName>style.visibility</p:attrName>
                                        </p:attrNameLst>
                                      </p:cBhvr>
                                      <p:to>
                                        <p:strVal val="visible"/>
                                      </p:to>
                                    </p:set>
                                    <p:animEffect transition="in" filter="dissolve">
                                      <p:cBhvr>
                                        <p:cTn id="309" dur="500"/>
                                        <p:tgtEl>
                                          <p:spTgt spid="25"/>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26"/>
                                        </p:tgtEl>
                                        <p:attrNameLst>
                                          <p:attrName>style.visibility</p:attrName>
                                        </p:attrNameLst>
                                      </p:cBhvr>
                                      <p:to>
                                        <p:strVal val="visible"/>
                                      </p:to>
                                    </p:set>
                                    <p:animEffect transition="in" filter="dissolve">
                                      <p:cBhvr>
                                        <p:cTn id="312" dur="500"/>
                                        <p:tgtEl>
                                          <p:spTgt spid="26"/>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27"/>
                                        </p:tgtEl>
                                        <p:attrNameLst>
                                          <p:attrName>style.visibility</p:attrName>
                                        </p:attrNameLst>
                                      </p:cBhvr>
                                      <p:to>
                                        <p:strVal val="visible"/>
                                      </p:to>
                                    </p:set>
                                    <p:animEffect transition="in" filter="dissolve">
                                      <p:cBhvr>
                                        <p:cTn id="315" dur="500"/>
                                        <p:tgtEl>
                                          <p:spTgt spid="27"/>
                                        </p:tgtEl>
                                      </p:cBhvr>
                                    </p:animEffect>
                                  </p:childTnLst>
                                </p:cTn>
                              </p:par>
                              <p:par>
                                <p:cTn id="316" presetID="9" presetClass="entr" presetSubtype="0" fill="hold" grpId="0" nodeType="withEffect">
                                  <p:stCondLst>
                                    <p:cond delay="0"/>
                                  </p:stCondLst>
                                  <p:childTnLst>
                                    <p:set>
                                      <p:cBhvr>
                                        <p:cTn id="317" dur="1" fill="hold">
                                          <p:stCondLst>
                                            <p:cond delay="0"/>
                                          </p:stCondLst>
                                        </p:cTn>
                                        <p:tgtEl>
                                          <p:spTgt spid="43"/>
                                        </p:tgtEl>
                                        <p:attrNameLst>
                                          <p:attrName>style.visibility</p:attrName>
                                        </p:attrNameLst>
                                      </p:cBhvr>
                                      <p:to>
                                        <p:strVal val="visible"/>
                                      </p:to>
                                    </p:set>
                                    <p:animEffect transition="in" filter="dissolve">
                                      <p:cBhvr>
                                        <p:cTn id="318" dur="500"/>
                                        <p:tgtEl>
                                          <p:spTgt spid="43"/>
                                        </p:tgtEl>
                                      </p:cBhvr>
                                    </p:animEffect>
                                  </p:childTnLst>
                                </p:cTn>
                              </p:par>
                              <p:par>
                                <p:cTn id="319" presetID="9" presetClass="entr" presetSubtype="0" fill="hold" grpId="0" nodeType="withEffect">
                                  <p:stCondLst>
                                    <p:cond delay="0"/>
                                  </p:stCondLst>
                                  <p:childTnLst>
                                    <p:set>
                                      <p:cBhvr>
                                        <p:cTn id="320" dur="1" fill="hold">
                                          <p:stCondLst>
                                            <p:cond delay="0"/>
                                          </p:stCondLst>
                                        </p:cTn>
                                        <p:tgtEl>
                                          <p:spTgt spid="44"/>
                                        </p:tgtEl>
                                        <p:attrNameLst>
                                          <p:attrName>style.visibility</p:attrName>
                                        </p:attrNameLst>
                                      </p:cBhvr>
                                      <p:to>
                                        <p:strVal val="visible"/>
                                      </p:to>
                                    </p:set>
                                    <p:animEffect transition="in" filter="dissolve">
                                      <p:cBhvr>
                                        <p:cTn id="321" dur="500"/>
                                        <p:tgtEl>
                                          <p:spTgt spid="44"/>
                                        </p:tgtEl>
                                      </p:cBhvr>
                                    </p:animEffect>
                                  </p:childTnLst>
                                </p:cTn>
                              </p:par>
                              <p:par>
                                <p:cTn id="322" presetID="9" presetClass="entr" presetSubtype="0" fill="hold" grpId="0" nodeType="withEffect">
                                  <p:stCondLst>
                                    <p:cond delay="0"/>
                                  </p:stCondLst>
                                  <p:childTnLst>
                                    <p:set>
                                      <p:cBhvr>
                                        <p:cTn id="323" dur="1" fill="hold">
                                          <p:stCondLst>
                                            <p:cond delay="0"/>
                                          </p:stCondLst>
                                        </p:cTn>
                                        <p:tgtEl>
                                          <p:spTgt spid="57"/>
                                        </p:tgtEl>
                                        <p:attrNameLst>
                                          <p:attrName>style.visibility</p:attrName>
                                        </p:attrNameLst>
                                      </p:cBhvr>
                                      <p:to>
                                        <p:strVal val="visible"/>
                                      </p:to>
                                    </p:set>
                                    <p:animEffect transition="in" filter="dissolve">
                                      <p:cBhvr>
                                        <p:cTn id="324" dur="500"/>
                                        <p:tgtEl>
                                          <p:spTgt spid="57"/>
                                        </p:tgtEl>
                                      </p:cBhvr>
                                    </p:animEffect>
                                  </p:childTnLst>
                                </p:cTn>
                              </p:par>
                              <p:par>
                                <p:cTn id="325" presetID="9" presetClass="entr" presetSubtype="0" fill="hold" grpId="0" nodeType="withEffect">
                                  <p:stCondLst>
                                    <p:cond delay="0"/>
                                  </p:stCondLst>
                                  <p:childTnLst>
                                    <p:set>
                                      <p:cBhvr>
                                        <p:cTn id="326" dur="1" fill="hold">
                                          <p:stCondLst>
                                            <p:cond delay="0"/>
                                          </p:stCondLst>
                                        </p:cTn>
                                        <p:tgtEl>
                                          <p:spTgt spid="58"/>
                                        </p:tgtEl>
                                        <p:attrNameLst>
                                          <p:attrName>style.visibility</p:attrName>
                                        </p:attrNameLst>
                                      </p:cBhvr>
                                      <p:to>
                                        <p:strVal val="visible"/>
                                      </p:to>
                                    </p:set>
                                    <p:animEffect transition="in" filter="dissolve">
                                      <p:cBhvr>
                                        <p:cTn id="327" dur="500"/>
                                        <p:tgtEl>
                                          <p:spTgt spid="58"/>
                                        </p:tgtEl>
                                      </p:cBhvr>
                                    </p:animEffect>
                                  </p:childTnLst>
                                </p:cTn>
                              </p:par>
                              <p:par>
                                <p:cTn id="328" presetID="9" presetClass="entr" presetSubtype="0" fill="hold" grpId="0" nodeType="withEffect">
                                  <p:stCondLst>
                                    <p:cond delay="0"/>
                                  </p:stCondLst>
                                  <p:childTnLst>
                                    <p:set>
                                      <p:cBhvr>
                                        <p:cTn id="329" dur="1" fill="hold">
                                          <p:stCondLst>
                                            <p:cond delay="0"/>
                                          </p:stCondLst>
                                        </p:cTn>
                                        <p:tgtEl>
                                          <p:spTgt spid="65"/>
                                        </p:tgtEl>
                                        <p:attrNameLst>
                                          <p:attrName>style.visibility</p:attrName>
                                        </p:attrNameLst>
                                      </p:cBhvr>
                                      <p:to>
                                        <p:strVal val="visible"/>
                                      </p:to>
                                    </p:set>
                                    <p:animEffect transition="in" filter="dissolve">
                                      <p:cBhvr>
                                        <p:cTn id="330" dur="500"/>
                                        <p:tgtEl>
                                          <p:spTgt spid="65"/>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66"/>
                                        </p:tgtEl>
                                        <p:attrNameLst>
                                          <p:attrName>style.visibility</p:attrName>
                                        </p:attrNameLst>
                                      </p:cBhvr>
                                      <p:to>
                                        <p:strVal val="visible"/>
                                      </p:to>
                                    </p:set>
                                    <p:animEffect transition="in" filter="dissolve">
                                      <p:cBhvr>
                                        <p:cTn id="333" dur="500"/>
                                        <p:tgtEl>
                                          <p:spTgt spid="66"/>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84"/>
                                        </p:tgtEl>
                                        <p:attrNameLst>
                                          <p:attrName>style.visibility</p:attrName>
                                        </p:attrNameLst>
                                      </p:cBhvr>
                                      <p:to>
                                        <p:strVal val="visible"/>
                                      </p:to>
                                    </p:set>
                                    <p:animEffect transition="in" filter="dissolve">
                                      <p:cBhvr>
                                        <p:cTn id="336" dur="500"/>
                                        <p:tgtEl>
                                          <p:spTgt spid="84"/>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85"/>
                                        </p:tgtEl>
                                        <p:attrNameLst>
                                          <p:attrName>style.visibility</p:attrName>
                                        </p:attrNameLst>
                                      </p:cBhvr>
                                      <p:to>
                                        <p:strVal val="visible"/>
                                      </p:to>
                                    </p:set>
                                    <p:animEffect transition="in" filter="dissolve">
                                      <p:cBhvr>
                                        <p:cTn id="339" dur="500"/>
                                        <p:tgtEl>
                                          <p:spTgt spid="85"/>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86"/>
                                        </p:tgtEl>
                                        <p:attrNameLst>
                                          <p:attrName>style.visibility</p:attrName>
                                        </p:attrNameLst>
                                      </p:cBhvr>
                                      <p:to>
                                        <p:strVal val="visible"/>
                                      </p:to>
                                    </p:set>
                                    <p:animEffect transition="in" filter="dissolve">
                                      <p:cBhvr>
                                        <p:cTn id="342" dur="500"/>
                                        <p:tgtEl>
                                          <p:spTgt spid="86"/>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16"/>
                                        </p:tgtEl>
                                        <p:attrNameLst>
                                          <p:attrName>style.visibility</p:attrName>
                                        </p:attrNameLst>
                                      </p:cBhvr>
                                      <p:to>
                                        <p:strVal val="visible"/>
                                      </p:to>
                                    </p:set>
                                    <p:animEffect transition="in" filter="dissolve">
                                      <p:cBhvr>
                                        <p:cTn id="345" dur="500"/>
                                        <p:tgtEl>
                                          <p:spTgt spid="16"/>
                                        </p:tgtEl>
                                      </p:cBhvr>
                                    </p:animEffect>
                                  </p:childTnLst>
                                </p:cTn>
                              </p:par>
                              <p:par>
                                <p:cTn id="346" presetID="9" presetClass="entr" presetSubtype="0" fill="hold" grpId="0" nodeType="withEffect">
                                  <p:stCondLst>
                                    <p:cond delay="0"/>
                                  </p:stCondLst>
                                  <p:childTnLst>
                                    <p:set>
                                      <p:cBhvr>
                                        <p:cTn id="347" dur="1" fill="hold">
                                          <p:stCondLst>
                                            <p:cond delay="0"/>
                                          </p:stCondLst>
                                        </p:cTn>
                                        <p:tgtEl>
                                          <p:spTgt spid="17"/>
                                        </p:tgtEl>
                                        <p:attrNameLst>
                                          <p:attrName>style.visibility</p:attrName>
                                        </p:attrNameLst>
                                      </p:cBhvr>
                                      <p:to>
                                        <p:strVal val="visible"/>
                                      </p:to>
                                    </p:set>
                                    <p:animEffect transition="in" filter="dissolve">
                                      <p:cBhvr>
                                        <p:cTn id="348" dur="500"/>
                                        <p:tgtEl>
                                          <p:spTgt spid="17"/>
                                        </p:tgtEl>
                                      </p:cBhvr>
                                    </p:animEffect>
                                  </p:childTnLst>
                                </p:cTn>
                              </p:par>
                              <p:par>
                                <p:cTn id="349" presetID="9" presetClass="entr" presetSubtype="0" fill="hold" grpId="0" nodeType="withEffect">
                                  <p:stCondLst>
                                    <p:cond delay="0"/>
                                  </p:stCondLst>
                                  <p:childTnLst>
                                    <p:set>
                                      <p:cBhvr>
                                        <p:cTn id="350" dur="1" fill="hold">
                                          <p:stCondLst>
                                            <p:cond delay="0"/>
                                          </p:stCondLst>
                                        </p:cTn>
                                        <p:tgtEl>
                                          <p:spTgt spid="18"/>
                                        </p:tgtEl>
                                        <p:attrNameLst>
                                          <p:attrName>style.visibility</p:attrName>
                                        </p:attrNameLst>
                                      </p:cBhvr>
                                      <p:to>
                                        <p:strVal val="visible"/>
                                      </p:to>
                                    </p:set>
                                    <p:animEffect transition="in" filter="dissolve">
                                      <p:cBhvr>
                                        <p:cTn id="351" dur="500"/>
                                        <p:tgtEl>
                                          <p:spTgt spid="18"/>
                                        </p:tgtEl>
                                      </p:cBhvr>
                                    </p:animEffect>
                                  </p:childTnLst>
                                </p:cTn>
                              </p:par>
                              <p:par>
                                <p:cTn id="352" presetID="9" presetClass="entr" presetSubtype="0" fill="hold" grpId="0" nodeType="withEffect">
                                  <p:stCondLst>
                                    <p:cond delay="0"/>
                                  </p:stCondLst>
                                  <p:childTnLst>
                                    <p:set>
                                      <p:cBhvr>
                                        <p:cTn id="353" dur="1" fill="hold">
                                          <p:stCondLst>
                                            <p:cond delay="0"/>
                                          </p:stCondLst>
                                        </p:cTn>
                                        <p:tgtEl>
                                          <p:spTgt spid="47"/>
                                        </p:tgtEl>
                                        <p:attrNameLst>
                                          <p:attrName>style.visibility</p:attrName>
                                        </p:attrNameLst>
                                      </p:cBhvr>
                                      <p:to>
                                        <p:strVal val="visible"/>
                                      </p:to>
                                    </p:set>
                                    <p:animEffect transition="in" filter="dissolve">
                                      <p:cBhvr>
                                        <p:cTn id="354" dur="500"/>
                                        <p:tgtEl>
                                          <p:spTgt spid="47"/>
                                        </p:tgtEl>
                                      </p:cBhvr>
                                    </p:animEffect>
                                  </p:childTnLst>
                                </p:cTn>
                              </p:par>
                              <p:par>
                                <p:cTn id="355" presetID="9" presetClass="entr" presetSubtype="0" fill="hold" grpId="0" nodeType="withEffect">
                                  <p:stCondLst>
                                    <p:cond delay="0"/>
                                  </p:stCondLst>
                                  <p:childTnLst>
                                    <p:set>
                                      <p:cBhvr>
                                        <p:cTn id="356" dur="1" fill="hold">
                                          <p:stCondLst>
                                            <p:cond delay="0"/>
                                          </p:stCondLst>
                                        </p:cTn>
                                        <p:tgtEl>
                                          <p:spTgt spid="51"/>
                                        </p:tgtEl>
                                        <p:attrNameLst>
                                          <p:attrName>style.visibility</p:attrName>
                                        </p:attrNameLst>
                                      </p:cBhvr>
                                      <p:to>
                                        <p:strVal val="visible"/>
                                      </p:to>
                                    </p:set>
                                    <p:animEffect transition="in" filter="dissolve">
                                      <p:cBhvr>
                                        <p:cTn id="357" dur="500"/>
                                        <p:tgtEl>
                                          <p:spTgt spid="51"/>
                                        </p:tgtEl>
                                      </p:cBhvr>
                                    </p:animEffect>
                                  </p:childTnLst>
                                </p:cTn>
                              </p:par>
                              <p:par>
                                <p:cTn id="358" presetID="9" presetClass="entr" presetSubtype="0" fill="hold" grpId="0" nodeType="withEffect">
                                  <p:stCondLst>
                                    <p:cond delay="0"/>
                                  </p:stCondLst>
                                  <p:childTnLst>
                                    <p:set>
                                      <p:cBhvr>
                                        <p:cTn id="359" dur="1" fill="hold">
                                          <p:stCondLst>
                                            <p:cond delay="0"/>
                                          </p:stCondLst>
                                        </p:cTn>
                                        <p:tgtEl>
                                          <p:spTgt spid="52"/>
                                        </p:tgtEl>
                                        <p:attrNameLst>
                                          <p:attrName>style.visibility</p:attrName>
                                        </p:attrNameLst>
                                      </p:cBhvr>
                                      <p:to>
                                        <p:strVal val="visible"/>
                                      </p:to>
                                    </p:set>
                                    <p:animEffect transition="in" filter="dissolve">
                                      <p:cBhvr>
                                        <p:cTn id="360" dur="500"/>
                                        <p:tgtEl>
                                          <p:spTgt spid="52"/>
                                        </p:tgtEl>
                                      </p:cBhvr>
                                    </p:animEffect>
                                  </p:childTnLst>
                                </p:cTn>
                              </p:par>
                              <p:par>
                                <p:cTn id="361" presetID="9" presetClass="entr" presetSubtype="0" fill="hold" grpId="0" nodeType="withEffect">
                                  <p:stCondLst>
                                    <p:cond delay="0"/>
                                  </p:stCondLst>
                                  <p:childTnLst>
                                    <p:set>
                                      <p:cBhvr>
                                        <p:cTn id="362" dur="1" fill="hold">
                                          <p:stCondLst>
                                            <p:cond delay="0"/>
                                          </p:stCondLst>
                                        </p:cTn>
                                        <p:tgtEl>
                                          <p:spTgt spid="70"/>
                                        </p:tgtEl>
                                        <p:attrNameLst>
                                          <p:attrName>style.visibility</p:attrName>
                                        </p:attrNameLst>
                                      </p:cBhvr>
                                      <p:to>
                                        <p:strVal val="visible"/>
                                      </p:to>
                                    </p:set>
                                    <p:animEffect transition="in" filter="dissolve">
                                      <p:cBhvr>
                                        <p:cTn id="363" dur="500"/>
                                        <p:tgtEl>
                                          <p:spTgt spid="70"/>
                                        </p:tgtEl>
                                      </p:cBhvr>
                                    </p:animEffect>
                                  </p:childTnLst>
                                </p:cTn>
                              </p:par>
                              <p:par>
                                <p:cTn id="364" presetID="9" presetClass="entr" presetSubtype="0" fill="hold" grpId="0" nodeType="withEffect">
                                  <p:stCondLst>
                                    <p:cond delay="0"/>
                                  </p:stCondLst>
                                  <p:childTnLst>
                                    <p:set>
                                      <p:cBhvr>
                                        <p:cTn id="365" dur="1" fill="hold">
                                          <p:stCondLst>
                                            <p:cond delay="0"/>
                                          </p:stCondLst>
                                        </p:cTn>
                                        <p:tgtEl>
                                          <p:spTgt spid="71"/>
                                        </p:tgtEl>
                                        <p:attrNameLst>
                                          <p:attrName>style.visibility</p:attrName>
                                        </p:attrNameLst>
                                      </p:cBhvr>
                                      <p:to>
                                        <p:strVal val="visible"/>
                                      </p:to>
                                    </p:set>
                                    <p:animEffect transition="in" filter="dissolve">
                                      <p:cBhvr>
                                        <p:cTn id="366" dur="500"/>
                                        <p:tgtEl>
                                          <p:spTgt spid="71"/>
                                        </p:tgtEl>
                                      </p:cBhvr>
                                    </p:animEffect>
                                  </p:childTnLst>
                                </p:cTn>
                              </p:par>
                              <p:par>
                                <p:cTn id="367" presetID="9" presetClass="entr" presetSubtype="0" fill="hold" grpId="0" nodeType="withEffect">
                                  <p:stCondLst>
                                    <p:cond delay="0"/>
                                  </p:stCondLst>
                                  <p:childTnLst>
                                    <p:set>
                                      <p:cBhvr>
                                        <p:cTn id="368" dur="1" fill="hold">
                                          <p:stCondLst>
                                            <p:cond delay="0"/>
                                          </p:stCondLst>
                                        </p:cTn>
                                        <p:tgtEl>
                                          <p:spTgt spid="72"/>
                                        </p:tgtEl>
                                        <p:attrNameLst>
                                          <p:attrName>style.visibility</p:attrName>
                                        </p:attrNameLst>
                                      </p:cBhvr>
                                      <p:to>
                                        <p:strVal val="visible"/>
                                      </p:to>
                                    </p:set>
                                    <p:animEffect transition="in" filter="dissolve">
                                      <p:cBhvr>
                                        <p:cTn id="369" dur="500"/>
                                        <p:tgtEl>
                                          <p:spTgt spid="72"/>
                                        </p:tgtEl>
                                      </p:cBhvr>
                                    </p:animEffect>
                                  </p:childTnLst>
                                </p:cTn>
                              </p:par>
                              <p:par>
                                <p:cTn id="370" presetID="9" presetClass="entr" presetSubtype="0" fill="hold" grpId="0" nodeType="withEffect">
                                  <p:stCondLst>
                                    <p:cond delay="0"/>
                                  </p:stCondLst>
                                  <p:childTnLst>
                                    <p:set>
                                      <p:cBhvr>
                                        <p:cTn id="371" dur="1" fill="hold">
                                          <p:stCondLst>
                                            <p:cond delay="0"/>
                                          </p:stCondLst>
                                        </p:cTn>
                                        <p:tgtEl>
                                          <p:spTgt spid="73"/>
                                        </p:tgtEl>
                                        <p:attrNameLst>
                                          <p:attrName>style.visibility</p:attrName>
                                        </p:attrNameLst>
                                      </p:cBhvr>
                                      <p:to>
                                        <p:strVal val="visible"/>
                                      </p:to>
                                    </p:set>
                                    <p:animEffect transition="in" filter="dissolve">
                                      <p:cBhvr>
                                        <p:cTn id="372" dur="500"/>
                                        <p:tgtEl>
                                          <p:spTgt spid="73"/>
                                        </p:tgtEl>
                                      </p:cBhvr>
                                    </p:animEffect>
                                  </p:childTnLst>
                                </p:cTn>
                              </p:par>
                              <p:par>
                                <p:cTn id="373" presetID="9" presetClass="entr" presetSubtype="0" fill="hold" grpId="0" nodeType="withEffect">
                                  <p:stCondLst>
                                    <p:cond delay="0"/>
                                  </p:stCondLst>
                                  <p:childTnLst>
                                    <p:set>
                                      <p:cBhvr>
                                        <p:cTn id="374" dur="1" fill="hold">
                                          <p:stCondLst>
                                            <p:cond delay="0"/>
                                          </p:stCondLst>
                                        </p:cTn>
                                        <p:tgtEl>
                                          <p:spTgt spid="10"/>
                                        </p:tgtEl>
                                        <p:attrNameLst>
                                          <p:attrName>style.visibility</p:attrName>
                                        </p:attrNameLst>
                                      </p:cBhvr>
                                      <p:to>
                                        <p:strVal val="visible"/>
                                      </p:to>
                                    </p:set>
                                    <p:animEffect transition="in" filter="dissolve">
                                      <p:cBhvr>
                                        <p:cTn id="375" dur="500"/>
                                        <p:tgtEl>
                                          <p:spTgt spid="10"/>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1"/>
                                        </p:tgtEl>
                                        <p:attrNameLst>
                                          <p:attrName>style.visibility</p:attrName>
                                        </p:attrNameLst>
                                      </p:cBhvr>
                                      <p:to>
                                        <p:strVal val="visible"/>
                                      </p:to>
                                    </p:set>
                                    <p:animEffect transition="in" filter="dissolve">
                                      <p:cBhvr>
                                        <p:cTn id="378" dur="500"/>
                                        <p:tgtEl>
                                          <p:spTgt spid="11"/>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22"/>
                                        </p:tgtEl>
                                        <p:attrNameLst>
                                          <p:attrName>style.visibility</p:attrName>
                                        </p:attrNameLst>
                                      </p:cBhvr>
                                      <p:to>
                                        <p:strVal val="visible"/>
                                      </p:to>
                                    </p:set>
                                    <p:animEffect transition="in" filter="dissolve">
                                      <p:cBhvr>
                                        <p:cTn id="381" dur="500"/>
                                        <p:tgtEl>
                                          <p:spTgt spid="22"/>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23"/>
                                        </p:tgtEl>
                                        <p:attrNameLst>
                                          <p:attrName>style.visibility</p:attrName>
                                        </p:attrNameLst>
                                      </p:cBhvr>
                                      <p:to>
                                        <p:strVal val="visible"/>
                                      </p:to>
                                    </p:set>
                                    <p:animEffect transition="in" filter="dissolve">
                                      <p:cBhvr>
                                        <p:cTn id="384" dur="500"/>
                                        <p:tgtEl>
                                          <p:spTgt spid="23"/>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42"/>
                                        </p:tgtEl>
                                        <p:attrNameLst>
                                          <p:attrName>style.visibility</p:attrName>
                                        </p:attrNameLst>
                                      </p:cBhvr>
                                      <p:to>
                                        <p:strVal val="visible"/>
                                      </p:to>
                                    </p:set>
                                    <p:animEffect transition="in" filter="dissolve">
                                      <p:cBhvr>
                                        <p:cTn id="387" dur="500"/>
                                        <p:tgtEl>
                                          <p:spTgt spid="4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55"/>
                                        </p:tgtEl>
                                        <p:attrNameLst>
                                          <p:attrName>style.visibility</p:attrName>
                                        </p:attrNameLst>
                                      </p:cBhvr>
                                      <p:to>
                                        <p:strVal val="visible"/>
                                      </p:to>
                                    </p:set>
                                    <p:animEffect transition="in" filter="dissolve">
                                      <p:cBhvr>
                                        <p:cTn id="390" dur="500"/>
                                        <p:tgtEl>
                                          <p:spTgt spid="55"/>
                                        </p:tgtEl>
                                      </p:cBhvr>
                                    </p:animEffect>
                                  </p:childTnLst>
                                </p:cTn>
                              </p:par>
                              <p:par>
                                <p:cTn id="391" presetID="9" presetClass="entr" presetSubtype="0" fill="hold" grpId="0" nodeType="withEffect">
                                  <p:stCondLst>
                                    <p:cond delay="0"/>
                                  </p:stCondLst>
                                  <p:childTnLst>
                                    <p:set>
                                      <p:cBhvr>
                                        <p:cTn id="392" dur="1" fill="hold">
                                          <p:stCondLst>
                                            <p:cond delay="0"/>
                                          </p:stCondLst>
                                        </p:cTn>
                                        <p:tgtEl>
                                          <p:spTgt spid="56"/>
                                        </p:tgtEl>
                                        <p:attrNameLst>
                                          <p:attrName>style.visibility</p:attrName>
                                        </p:attrNameLst>
                                      </p:cBhvr>
                                      <p:to>
                                        <p:strVal val="visible"/>
                                      </p:to>
                                    </p:set>
                                    <p:animEffect transition="in" filter="dissolve">
                                      <p:cBhvr>
                                        <p:cTn id="393" dur="500"/>
                                        <p:tgtEl>
                                          <p:spTgt spid="56"/>
                                        </p:tgtEl>
                                      </p:cBhvr>
                                    </p:animEffect>
                                  </p:childTnLst>
                                </p:cTn>
                              </p:par>
                              <p:par>
                                <p:cTn id="394" presetID="9" presetClass="entr" presetSubtype="0" fill="hold" grpId="0" nodeType="withEffect">
                                  <p:stCondLst>
                                    <p:cond delay="0"/>
                                  </p:stCondLst>
                                  <p:childTnLst>
                                    <p:set>
                                      <p:cBhvr>
                                        <p:cTn id="395" dur="1" fill="hold">
                                          <p:stCondLst>
                                            <p:cond delay="0"/>
                                          </p:stCondLst>
                                        </p:cTn>
                                        <p:tgtEl>
                                          <p:spTgt spid="63"/>
                                        </p:tgtEl>
                                        <p:attrNameLst>
                                          <p:attrName>style.visibility</p:attrName>
                                        </p:attrNameLst>
                                      </p:cBhvr>
                                      <p:to>
                                        <p:strVal val="visible"/>
                                      </p:to>
                                    </p:set>
                                    <p:animEffect transition="in" filter="dissolve">
                                      <p:cBhvr>
                                        <p:cTn id="396" dur="500"/>
                                        <p:tgtEl>
                                          <p:spTgt spid="63"/>
                                        </p:tgtEl>
                                      </p:cBhvr>
                                    </p:animEffect>
                                  </p:childTnLst>
                                </p:cTn>
                              </p:par>
                              <p:par>
                                <p:cTn id="397" presetID="9" presetClass="entr" presetSubtype="0" fill="hold" grpId="0" nodeType="withEffect">
                                  <p:stCondLst>
                                    <p:cond delay="0"/>
                                  </p:stCondLst>
                                  <p:childTnLst>
                                    <p:set>
                                      <p:cBhvr>
                                        <p:cTn id="398" dur="1" fill="hold">
                                          <p:stCondLst>
                                            <p:cond delay="0"/>
                                          </p:stCondLst>
                                        </p:cTn>
                                        <p:tgtEl>
                                          <p:spTgt spid="64"/>
                                        </p:tgtEl>
                                        <p:attrNameLst>
                                          <p:attrName>style.visibility</p:attrName>
                                        </p:attrNameLst>
                                      </p:cBhvr>
                                      <p:to>
                                        <p:strVal val="visible"/>
                                      </p:to>
                                    </p:set>
                                    <p:animEffect transition="in" filter="dissolve">
                                      <p:cBhvr>
                                        <p:cTn id="399" dur="500"/>
                                        <p:tgtEl>
                                          <p:spTgt spid="64"/>
                                        </p:tgtEl>
                                      </p:cBhvr>
                                    </p:animEffect>
                                  </p:childTnLst>
                                </p:cTn>
                              </p:par>
                              <p:par>
                                <p:cTn id="400" presetID="9" presetClass="entr" presetSubtype="0" fill="hold" grpId="0" nodeType="withEffect">
                                  <p:stCondLst>
                                    <p:cond delay="0"/>
                                  </p:stCondLst>
                                  <p:childTnLst>
                                    <p:set>
                                      <p:cBhvr>
                                        <p:cTn id="401" dur="1" fill="hold">
                                          <p:stCondLst>
                                            <p:cond delay="0"/>
                                          </p:stCondLst>
                                        </p:cTn>
                                        <p:tgtEl>
                                          <p:spTgt spid="81"/>
                                        </p:tgtEl>
                                        <p:attrNameLst>
                                          <p:attrName>style.visibility</p:attrName>
                                        </p:attrNameLst>
                                      </p:cBhvr>
                                      <p:to>
                                        <p:strVal val="visible"/>
                                      </p:to>
                                    </p:set>
                                    <p:animEffect transition="in" filter="dissolve">
                                      <p:cBhvr>
                                        <p:cTn id="402" dur="500"/>
                                        <p:tgtEl>
                                          <p:spTgt spid="81"/>
                                        </p:tgtEl>
                                      </p:cBhvr>
                                    </p:animEffect>
                                  </p:childTnLst>
                                </p:cTn>
                              </p:par>
                              <p:par>
                                <p:cTn id="403" presetID="9" presetClass="entr" presetSubtype="0" fill="hold" grpId="0" nodeType="withEffect">
                                  <p:stCondLst>
                                    <p:cond delay="0"/>
                                  </p:stCondLst>
                                  <p:childTnLst>
                                    <p:set>
                                      <p:cBhvr>
                                        <p:cTn id="404" dur="1" fill="hold">
                                          <p:stCondLst>
                                            <p:cond delay="0"/>
                                          </p:stCondLst>
                                        </p:cTn>
                                        <p:tgtEl>
                                          <p:spTgt spid="82"/>
                                        </p:tgtEl>
                                        <p:attrNameLst>
                                          <p:attrName>style.visibility</p:attrName>
                                        </p:attrNameLst>
                                      </p:cBhvr>
                                      <p:to>
                                        <p:strVal val="visible"/>
                                      </p:to>
                                    </p:set>
                                    <p:animEffect transition="in" filter="dissolve">
                                      <p:cBhvr>
                                        <p:cTn id="405" dur="500"/>
                                        <p:tgtEl>
                                          <p:spTgt spid="82"/>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83"/>
                                        </p:tgtEl>
                                        <p:attrNameLst>
                                          <p:attrName>style.visibility</p:attrName>
                                        </p:attrNameLst>
                                      </p:cBhvr>
                                      <p:to>
                                        <p:strVal val="visible"/>
                                      </p:to>
                                    </p:set>
                                    <p:animEffect transition="in" filter="dissolve">
                                      <p:cBhvr>
                                        <p:cTn id="408" dur="500"/>
                                        <p:tgtEl>
                                          <p:spTgt spid="83"/>
                                        </p:tgtEl>
                                      </p:cBhvr>
                                    </p:animEffect>
                                  </p:childTnLst>
                                </p:cTn>
                              </p:par>
                              <p:par>
                                <p:cTn id="409" presetID="9" presetClass="entr" presetSubtype="0" fill="hold" grpId="0" nodeType="withEffect">
                                  <p:stCondLst>
                                    <p:cond delay="0"/>
                                  </p:stCondLst>
                                  <p:childTnLst>
                                    <p:set>
                                      <p:cBhvr>
                                        <p:cTn id="410" dur="1" fill="hold">
                                          <p:stCondLst>
                                            <p:cond delay="0"/>
                                          </p:stCondLst>
                                        </p:cTn>
                                        <p:tgtEl>
                                          <p:spTgt spid="41"/>
                                        </p:tgtEl>
                                        <p:attrNameLst>
                                          <p:attrName>style.visibility</p:attrName>
                                        </p:attrNameLst>
                                      </p:cBhvr>
                                      <p:to>
                                        <p:strVal val="visible"/>
                                      </p:to>
                                    </p:set>
                                    <p:animEffect transition="in" filter="dissolve">
                                      <p:cBhvr>
                                        <p:cTn id="411" dur="500"/>
                                        <p:tgtEl>
                                          <p:spTgt spid="41"/>
                                        </p:tgtEl>
                                      </p:cBhvr>
                                    </p:animEffect>
                                  </p:childTnLst>
                                </p:cTn>
                              </p:par>
                            </p:childTnLst>
                          </p:cTn>
                        </p:par>
                      </p:childTnLst>
                    </p:cTn>
                  </p:par>
                  <p:par>
                    <p:cTn id="412" fill="hold">
                      <p:stCondLst>
                        <p:cond delay="indefinite"/>
                      </p:stCondLst>
                      <p:childTnLst>
                        <p:par>
                          <p:cTn id="413" fill="hold">
                            <p:stCondLst>
                              <p:cond delay="0"/>
                            </p:stCondLst>
                            <p:childTnLst>
                              <p:par>
                                <p:cTn id="414" presetID="9" presetClass="entr" presetSubtype="0" fill="hold" grpId="0" nodeType="clickEffect">
                                  <p:stCondLst>
                                    <p:cond delay="0"/>
                                  </p:stCondLst>
                                  <p:childTnLst>
                                    <p:set>
                                      <p:cBhvr>
                                        <p:cTn id="415" dur="1" fill="hold">
                                          <p:stCondLst>
                                            <p:cond delay="0"/>
                                          </p:stCondLst>
                                        </p:cTn>
                                        <p:tgtEl>
                                          <p:spTgt spid="3"/>
                                        </p:tgtEl>
                                        <p:attrNameLst>
                                          <p:attrName>style.visibility</p:attrName>
                                        </p:attrNameLst>
                                      </p:cBhvr>
                                      <p:to>
                                        <p:strVal val="visible"/>
                                      </p:to>
                                    </p:set>
                                    <p:animEffect transition="in" filter="dissolve">
                                      <p:cBhvr>
                                        <p:cTn id="4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70" grpId="0" animBg="1"/>
      <p:bldP spid="71" grpId="0" animBg="1"/>
      <p:bldP spid="72" grpId="0"/>
      <p:bldP spid="73" grpId="0"/>
      <p:bldP spid="77" grpId="0" animBg="1"/>
      <p:bldP spid="78" grpId="0" animBg="1"/>
      <p:bldP spid="79" grpId="0"/>
      <p:bldP spid="80" grpId="0"/>
      <p:bldP spid="81" grpId="0" animBg="1"/>
      <p:bldP spid="82" grpId="0" animBg="1"/>
      <p:bldP spid="83" grpId="0"/>
      <p:bldP spid="84" grpId="0" animBg="1"/>
      <p:bldP spid="85" grpId="0" animBg="1"/>
      <p:bldP spid="86" grpId="0"/>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9" grpId="0" animBg="1"/>
      <p:bldP spid="110" grpId="0" animBg="1"/>
      <p:bldP spid="111"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6" grpId="0" animBg="1"/>
      <p:bldP spid="137" grpId="0" animBg="1"/>
      <p:bldP spid="138" grpId="0"/>
      <p:bldP spid="139" grpId="0"/>
      <p:bldP spid="140" grpId="0"/>
      <p:bldP spid="141" grpId="0" animBg="1"/>
      <p:bldP spid="142" grpId="0" animBg="1"/>
      <p:bldP spid="143"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5" grpId="0" animBg="1"/>
      <p:bldP spid="166" grpId="0" animBg="1"/>
      <p:bldP spid="167" grpId="0" animBg="1"/>
      <p:bldP spid="168"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A2A4-33CF-5771-C52C-BA69E125FB6B}"/>
              </a:ext>
            </a:extLst>
          </p:cNvPr>
          <p:cNvSpPr>
            <a:spLocks noGrp="1"/>
          </p:cNvSpPr>
          <p:nvPr>
            <p:ph type="title"/>
          </p:nvPr>
        </p:nvSpPr>
        <p:spPr/>
        <p:txBody>
          <a:bodyPr>
            <a:normAutofit/>
          </a:bodyPr>
          <a:lstStyle/>
          <a:p>
            <a:r>
              <a:rPr lang="en-GB" sz="2800" dirty="0"/>
              <a:t>EXAMPLE PROBLEM ON 2-3 TREE INSERTION</a:t>
            </a:r>
            <a:endParaRPr lang="en-SE" sz="2800" dirty="0"/>
          </a:p>
        </p:txBody>
      </p:sp>
      <p:sp>
        <p:nvSpPr>
          <p:cNvPr id="3" name="Content Placeholder 2">
            <a:extLst>
              <a:ext uri="{FF2B5EF4-FFF2-40B4-BE49-F238E27FC236}">
                <a16:creationId xmlns:a16="http://schemas.microsoft.com/office/drawing/2014/main" id="{E8C04318-54E9-5FA4-D20B-F114C6DC91B8}"/>
              </a:ext>
            </a:extLst>
          </p:cNvPr>
          <p:cNvSpPr>
            <a:spLocks noGrp="1"/>
          </p:cNvSpPr>
          <p:nvPr>
            <p:ph idx="1"/>
          </p:nvPr>
        </p:nvSpPr>
        <p:spPr>
          <a:xfrm>
            <a:off x="235974" y="6292977"/>
            <a:ext cx="8770374" cy="580769"/>
          </a:xfrm>
        </p:spPr>
        <p:txBody>
          <a:bodyPr>
            <a:normAutofit fontScale="77500" lnSpcReduction="20000"/>
          </a:bodyPr>
          <a:lstStyle/>
          <a:p>
            <a:r>
              <a:rPr lang="en-GB" dirty="0"/>
              <a:t>EXAMPLE PROBLEM ON 2-3 TREE INSERTION, DIVVELA SRINIVASA RAO</a:t>
            </a:r>
          </a:p>
          <a:p>
            <a:pPr lvl="1"/>
            <a:r>
              <a:rPr lang="en-GB" dirty="0">
                <a:hlinkClick r:id="rId2"/>
              </a:rPr>
              <a:t>https://www.youtube.com/watch?v=2S5Ld-FQ2dM</a:t>
            </a:r>
            <a:r>
              <a:rPr lang="en-GB" b="1" dirty="0"/>
              <a:t> </a:t>
            </a:r>
            <a:endParaRPr lang="en-SE" dirty="0"/>
          </a:p>
        </p:txBody>
      </p:sp>
      <p:pic>
        <p:nvPicPr>
          <p:cNvPr id="5" name="Picture 4">
            <a:extLst>
              <a:ext uri="{FF2B5EF4-FFF2-40B4-BE49-F238E27FC236}">
                <a16:creationId xmlns:a16="http://schemas.microsoft.com/office/drawing/2014/main" id="{C2D7EBFD-967D-0AC2-A0A6-7B0DD5BFFC5E}"/>
              </a:ext>
            </a:extLst>
          </p:cNvPr>
          <p:cNvPicPr>
            <a:picLocks noChangeAspect="1"/>
          </p:cNvPicPr>
          <p:nvPr/>
        </p:nvPicPr>
        <p:blipFill>
          <a:blip r:embed="rId3"/>
          <a:stretch>
            <a:fillRect/>
          </a:stretch>
        </p:blipFill>
        <p:spPr>
          <a:xfrm>
            <a:off x="744793" y="1077787"/>
            <a:ext cx="7806488" cy="5215190"/>
          </a:xfrm>
          <a:prstGeom prst="rect">
            <a:avLst/>
          </a:prstGeom>
        </p:spPr>
      </p:pic>
    </p:spTree>
    <p:extLst>
      <p:ext uri="{BB962C8B-B14F-4D97-AF65-F5344CB8AC3E}">
        <p14:creationId xmlns:p14="http://schemas.microsoft.com/office/powerpoint/2010/main" val="418376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5CFAB419-3D66-C12E-6133-D086A618A99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9</a:t>
            </a:fld>
            <a:endParaRPr lang="en-US"/>
          </a:p>
        </p:txBody>
      </p:sp>
    </p:spTree>
    <p:extLst>
      <p:ext uri="{BB962C8B-B14F-4D97-AF65-F5344CB8AC3E}">
        <p14:creationId xmlns:p14="http://schemas.microsoft.com/office/powerpoint/2010/main" val="123449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40420</TotalTime>
  <Words>4492</Words>
  <Application>Microsoft Office PowerPoint</Application>
  <PresentationFormat>On-screen Show (4:3)</PresentationFormat>
  <Paragraphs>729</Paragraphs>
  <Slides>39</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Courier</vt:lpstr>
      <vt:lpstr>DejaVu Sans Mono</vt:lpstr>
      <vt:lpstr>fkGroteskNeue</vt:lpstr>
      <vt:lpstr>Arial</vt:lpstr>
      <vt:lpstr>Calibri</vt:lpstr>
      <vt:lpstr>Cambria Math</vt:lpstr>
      <vt:lpstr>Helvetica</vt:lpstr>
      <vt:lpstr>Symbol</vt:lpstr>
      <vt:lpstr>Times</vt:lpstr>
      <vt:lpstr>Times New Roman</vt:lpstr>
      <vt:lpstr>Trebuchet MS</vt:lpstr>
      <vt:lpstr>Wingdings</vt:lpstr>
      <vt:lpstr>Office Theme</vt:lpstr>
      <vt:lpstr>Lecture 10 2-3 Trees B Trees</vt:lpstr>
      <vt:lpstr>2−3 Trees</vt:lpstr>
      <vt:lpstr>Insert in 2−3 Trees </vt:lpstr>
      <vt:lpstr>Insert in 2−3 Trees (Contd.) </vt:lpstr>
      <vt:lpstr>2−3 Trees Construction</vt:lpstr>
      <vt:lpstr>Local Transformations in a 2-3 Tree</vt:lpstr>
      <vt:lpstr>Global Properties in a 2-3 Tree</vt:lpstr>
      <vt:lpstr>EXAMPLE PROBLEM ON 2-3 TREE INSERTION</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Deletion from a B-tree</vt:lpstr>
      <vt:lpstr> Explanations: why a key’s predecessor or successor is guaranteed to be in a leaf </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 I</vt:lpstr>
      <vt:lpstr>Analysis of B-Trees II</vt:lpstr>
      <vt:lpstr>Recall: Height of a Binary Tree</vt:lpstr>
      <vt:lpstr>Height of an M-way B Tree</vt:lpstr>
      <vt:lpstr>Reasons for using B-Trees</vt:lpstr>
      <vt:lpstr>Comparing Trees</vt:lpstr>
      <vt:lpstr>Balanced Trees in the Wild</vt:lpstr>
      <vt:lpstr>References</vt:lpstr>
      <vt:lpstr>Data Structure 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1293</cp:revision>
  <dcterms:created xsi:type="dcterms:W3CDTF">2018-08-13T22:58:39Z</dcterms:created>
  <dcterms:modified xsi:type="dcterms:W3CDTF">2025-04-07T15:09:26Z</dcterms:modified>
</cp:coreProperties>
</file>