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3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307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05" r:id="rId32"/>
    <p:sldId id="297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  <p:sldId id="306" r:id="rId42"/>
  </p:sldIdLst>
  <p:sldSz cx="12192000" cy="6858000"/>
  <p:notesSz cx="6858000" cy="9144000"/>
  <p:embeddedFontLst>
    <p:embeddedFont>
      <p:font typeface="Helvetica" panose="020B0604020202020204" charset="0"/>
      <p:regular r:id="rId44"/>
      <p:bold r:id="rId45"/>
      <p:italic r:id="rId46"/>
      <p:boldItalic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GB" dirty="0"/>
              <a:t>Red-black trees are for maintaining ordered data with frequent updates and searches.</a:t>
            </a:r>
            <a:r>
              <a:rPr lang="en-GB" sz="1200" dirty="0"/>
              <a:t> The really amazing things about heaps over AVL implementations are the constant factors (e.g. 1.2n instead of 2n) and the sweet </a:t>
            </a:r>
            <a:r>
              <a:rPr lang="en-GB" sz="1200" dirty="0" err="1"/>
              <a:t>sweet</a:t>
            </a:r>
            <a:r>
              <a:rPr lang="en-GB" sz="1200" dirty="0"/>
              <a:t> O(1) in-practice `add`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The really amazing things about AVL implementations over heaps is that AVL trees are absolutely sorted, and they guarantee worst-case be able to find (contains/get) in O(log(n))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GB" sz="1200" dirty="0"/>
              <a:t>Heaps are stuck at O(n) runtime and we can’t do anything more clever…. aha, just kidding.. unless…?</a:t>
            </a:r>
          </a:p>
          <a:p>
            <a:pPr lvl="2"/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60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tnYxinKk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937-1695-CEEF-1D75-B6CDF89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A4C4B-E6CC-6A08-8264-F20CC922E529}"/>
              </a:ext>
            </a:extLst>
          </p:cNvPr>
          <p:cNvSpPr/>
          <p:nvPr/>
        </p:nvSpPr>
        <p:spPr>
          <a:xfrm>
            <a:off x="3834366" y="1473505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194AD9-D124-AFF0-2F59-A78F86609353}"/>
              </a:ext>
            </a:extLst>
          </p:cNvPr>
          <p:cNvSpPr/>
          <p:nvPr/>
        </p:nvSpPr>
        <p:spPr>
          <a:xfrm>
            <a:off x="3306572" y="1531867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2725BFE-B957-7385-7C17-F61C06350BFA}"/>
              </a:ext>
            </a:extLst>
          </p:cNvPr>
          <p:cNvSpPr/>
          <p:nvPr/>
        </p:nvSpPr>
        <p:spPr>
          <a:xfrm>
            <a:off x="4514225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CB5B3A-6578-1C9C-9077-8D69FF2B763C}"/>
              </a:ext>
            </a:extLst>
          </p:cNvPr>
          <p:cNvSpPr/>
          <p:nvPr/>
        </p:nvSpPr>
        <p:spPr>
          <a:xfrm>
            <a:off x="3973351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11DD9D-7631-1D22-241C-D42BE6AB4637}"/>
              </a:ext>
            </a:extLst>
          </p:cNvPr>
          <p:cNvSpPr/>
          <p:nvPr/>
        </p:nvSpPr>
        <p:spPr>
          <a:xfrm>
            <a:off x="4426131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1F3278-4276-5B83-98C1-E3C07CE940B7}"/>
              </a:ext>
            </a:extLst>
          </p:cNvPr>
          <p:cNvSpPr/>
          <p:nvPr/>
        </p:nvSpPr>
        <p:spPr>
          <a:xfrm>
            <a:off x="4426131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333F4C9-201F-757B-B183-29803B6C3F64}"/>
              </a:ext>
            </a:extLst>
          </p:cNvPr>
          <p:cNvSpPr/>
          <p:nvPr/>
        </p:nvSpPr>
        <p:spPr>
          <a:xfrm>
            <a:off x="3191516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196605-1FCC-5B87-F559-691C3ECAFEE2}"/>
              </a:ext>
            </a:extLst>
          </p:cNvPr>
          <p:cNvSpPr/>
          <p:nvPr/>
        </p:nvSpPr>
        <p:spPr>
          <a:xfrm>
            <a:off x="2650643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9633D59-391C-2DFB-5CE8-6F2E6774BAAD}"/>
              </a:ext>
            </a:extLst>
          </p:cNvPr>
          <p:cNvSpPr/>
          <p:nvPr/>
        </p:nvSpPr>
        <p:spPr>
          <a:xfrm>
            <a:off x="3612414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E1EC921-A532-BC74-DA4D-AD36A7C60BE8}"/>
              </a:ext>
            </a:extLst>
          </p:cNvPr>
          <p:cNvSpPr/>
          <p:nvPr/>
        </p:nvSpPr>
        <p:spPr>
          <a:xfrm>
            <a:off x="3612415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0099741-A461-4DD3-3D7A-E06D3CFE6311}"/>
              </a:ext>
            </a:extLst>
          </p:cNvPr>
          <p:cNvSpPr/>
          <p:nvPr/>
        </p:nvSpPr>
        <p:spPr>
          <a:xfrm>
            <a:off x="495298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7AF6B8D-9EAA-F01E-2775-071B7157D79F}"/>
              </a:ext>
            </a:extLst>
          </p:cNvPr>
          <p:cNvSpPr/>
          <p:nvPr/>
        </p:nvSpPr>
        <p:spPr>
          <a:xfrm>
            <a:off x="495298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6C541D3-93AA-CE70-AA27-94160C3CC186}"/>
              </a:ext>
            </a:extLst>
          </p:cNvPr>
          <p:cNvSpPr/>
          <p:nvPr/>
        </p:nvSpPr>
        <p:spPr>
          <a:xfrm>
            <a:off x="254085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A2716AC5-6F15-C528-5542-401BC1974DDF}"/>
              </a:ext>
            </a:extLst>
          </p:cNvPr>
          <p:cNvSpPr/>
          <p:nvPr/>
        </p:nvSpPr>
        <p:spPr>
          <a:xfrm>
            <a:off x="254085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B534F7B0-37AC-DD14-E3BF-A780CE3556F5}"/>
              </a:ext>
            </a:extLst>
          </p:cNvPr>
          <p:cNvSpPr/>
          <p:nvPr/>
        </p:nvSpPr>
        <p:spPr>
          <a:xfrm>
            <a:off x="3103422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2A4247F3-A76C-8D18-069A-6D6783CD61B5}"/>
              </a:ext>
            </a:extLst>
          </p:cNvPr>
          <p:cNvSpPr/>
          <p:nvPr/>
        </p:nvSpPr>
        <p:spPr>
          <a:xfrm>
            <a:off x="3103423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794D4D1F-34D3-1D79-87A5-3E0B6CF0AE45}"/>
              </a:ext>
            </a:extLst>
          </p:cNvPr>
          <p:cNvSpPr/>
          <p:nvPr/>
        </p:nvSpPr>
        <p:spPr>
          <a:xfrm>
            <a:off x="3746272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AE6CF39E-D906-EAA8-191E-8D6608DC44B9}"/>
              </a:ext>
            </a:extLst>
          </p:cNvPr>
          <p:cNvSpPr/>
          <p:nvPr/>
        </p:nvSpPr>
        <p:spPr>
          <a:xfrm>
            <a:off x="3746273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853DC7BC-9707-4644-B4F0-94DD58B7D2C9}"/>
              </a:ext>
            </a:extLst>
          </p:cNvPr>
          <p:cNvSpPr/>
          <p:nvPr/>
        </p:nvSpPr>
        <p:spPr>
          <a:xfrm>
            <a:off x="3872490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56">
            <a:extLst>
              <a:ext uri="{FF2B5EF4-FFF2-40B4-BE49-F238E27FC236}">
                <a16:creationId xmlns:a16="http://schemas.microsoft.com/office/drawing/2014/main" id="{ECBDEDAB-06B9-A90A-066B-2FD1C74826F5}"/>
              </a:ext>
            </a:extLst>
          </p:cNvPr>
          <p:cNvSpPr/>
          <p:nvPr/>
        </p:nvSpPr>
        <p:spPr>
          <a:xfrm>
            <a:off x="3872490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7DFB73-93D0-F5D1-4D07-099C849892D9}"/>
              </a:ext>
            </a:extLst>
          </p:cNvPr>
          <p:cNvSpPr/>
          <p:nvPr/>
        </p:nvSpPr>
        <p:spPr>
          <a:xfrm>
            <a:off x="6649144" y="149935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AEEA7C9-9BFF-004E-2C68-DA462DA5D622}"/>
              </a:ext>
            </a:extLst>
          </p:cNvPr>
          <p:cNvSpPr/>
          <p:nvPr/>
        </p:nvSpPr>
        <p:spPr>
          <a:xfrm>
            <a:off x="6121350" y="155771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2750836-4E62-4AA9-F4FE-3C9ABECBD057}"/>
              </a:ext>
            </a:extLst>
          </p:cNvPr>
          <p:cNvSpPr/>
          <p:nvPr/>
        </p:nvSpPr>
        <p:spPr>
          <a:xfrm>
            <a:off x="6788129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B6D0E7F9-3143-5915-3AA9-A6BF87F9D1F1}"/>
              </a:ext>
            </a:extLst>
          </p:cNvPr>
          <p:cNvSpPr/>
          <p:nvPr/>
        </p:nvSpPr>
        <p:spPr>
          <a:xfrm>
            <a:off x="7240909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A9F9BA45-AC00-2B2C-BFD9-D6529F93BC1B}"/>
              </a:ext>
            </a:extLst>
          </p:cNvPr>
          <p:cNvSpPr/>
          <p:nvPr/>
        </p:nvSpPr>
        <p:spPr>
          <a:xfrm>
            <a:off x="7240909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787DB121-7F47-D42B-B58B-41B640E49F28}"/>
              </a:ext>
            </a:extLst>
          </p:cNvPr>
          <p:cNvSpPr/>
          <p:nvPr/>
        </p:nvSpPr>
        <p:spPr>
          <a:xfrm>
            <a:off x="6006294" y="194583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1B9D9ACF-A3A7-BC0C-2870-B6ADE4C34126}"/>
              </a:ext>
            </a:extLst>
          </p:cNvPr>
          <p:cNvSpPr/>
          <p:nvPr/>
        </p:nvSpPr>
        <p:spPr>
          <a:xfrm>
            <a:off x="5465421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15B3F23-A293-96C7-3E44-1C9CA410127C}"/>
              </a:ext>
            </a:extLst>
          </p:cNvPr>
          <p:cNvSpPr/>
          <p:nvPr/>
        </p:nvSpPr>
        <p:spPr>
          <a:xfrm>
            <a:off x="6427192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1F79BCC-192A-C325-EC83-594601EF26F5}"/>
              </a:ext>
            </a:extLst>
          </p:cNvPr>
          <p:cNvSpPr/>
          <p:nvPr/>
        </p:nvSpPr>
        <p:spPr>
          <a:xfrm>
            <a:off x="6427193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0E4515A-EF33-33FC-7880-F168E97599EE}"/>
              </a:ext>
            </a:extLst>
          </p:cNvPr>
          <p:cNvSpPr/>
          <p:nvPr/>
        </p:nvSpPr>
        <p:spPr>
          <a:xfrm>
            <a:off x="5355630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9AB64C41-8FBB-AC13-5EEB-F3D34B30A1E8}"/>
              </a:ext>
            </a:extLst>
          </p:cNvPr>
          <p:cNvSpPr/>
          <p:nvPr/>
        </p:nvSpPr>
        <p:spPr>
          <a:xfrm>
            <a:off x="5355630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4EC1F107-6329-29D5-5331-364FC985E011}"/>
              </a:ext>
            </a:extLst>
          </p:cNvPr>
          <p:cNvSpPr/>
          <p:nvPr/>
        </p:nvSpPr>
        <p:spPr>
          <a:xfrm>
            <a:off x="5918200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DD6AD8D7-F40F-C248-56AA-0684DA348461}"/>
              </a:ext>
            </a:extLst>
          </p:cNvPr>
          <p:cNvSpPr/>
          <p:nvPr/>
        </p:nvSpPr>
        <p:spPr>
          <a:xfrm>
            <a:off x="5918201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5D861BC5-8230-08F5-0ED7-45F275CBE7DA}"/>
              </a:ext>
            </a:extLst>
          </p:cNvPr>
          <p:cNvSpPr/>
          <p:nvPr/>
        </p:nvSpPr>
        <p:spPr>
          <a:xfrm>
            <a:off x="6561050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52">
            <a:extLst>
              <a:ext uri="{FF2B5EF4-FFF2-40B4-BE49-F238E27FC236}">
                <a16:creationId xmlns:a16="http://schemas.microsoft.com/office/drawing/2014/main" id="{98800084-40E2-AF11-CAB6-21F99CDE9DB5}"/>
              </a:ext>
            </a:extLst>
          </p:cNvPr>
          <p:cNvSpPr/>
          <p:nvPr/>
        </p:nvSpPr>
        <p:spPr>
          <a:xfrm>
            <a:off x="6561051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55">
            <a:extLst>
              <a:ext uri="{FF2B5EF4-FFF2-40B4-BE49-F238E27FC236}">
                <a16:creationId xmlns:a16="http://schemas.microsoft.com/office/drawing/2014/main" id="{A3BEF117-7AC8-038C-0BE0-4539D7833BB5}"/>
              </a:ext>
            </a:extLst>
          </p:cNvPr>
          <p:cNvSpPr/>
          <p:nvPr/>
        </p:nvSpPr>
        <p:spPr>
          <a:xfrm>
            <a:off x="6687268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56">
            <a:extLst>
              <a:ext uri="{FF2B5EF4-FFF2-40B4-BE49-F238E27FC236}">
                <a16:creationId xmlns:a16="http://schemas.microsoft.com/office/drawing/2014/main" id="{02A60F23-383F-1219-8503-7ECA402F08B9}"/>
              </a:ext>
            </a:extLst>
          </p:cNvPr>
          <p:cNvSpPr/>
          <p:nvPr/>
        </p:nvSpPr>
        <p:spPr>
          <a:xfrm>
            <a:off x="6687268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FE96DF12-96AE-E1CA-8D59-B8B28981CE4A}"/>
              </a:ext>
            </a:extLst>
          </p:cNvPr>
          <p:cNvSpPr/>
          <p:nvPr/>
        </p:nvSpPr>
        <p:spPr>
          <a:xfrm>
            <a:off x="9020095" y="151948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A597049C-FA5C-9B39-829C-93FA923EE2B1}"/>
              </a:ext>
            </a:extLst>
          </p:cNvPr>
          <p:cNvSpPr/>
          <p:nvPr/>
        </p:nvSpPr>
        <p:spPr>
          <a:xfrm>
            <a:off x="8492301" y="157784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EFBB1B6-E99C-AC68-69C0-70BF0A601941}"/>
              </a:ext>
            </a:extLst>
          </p:cNvPr>
          <p:cNvSpPr/>
          <p:nvPr/>
        </p:nvSpPr>
        <p:spPr>
          <a:xfrm>
            <a:off x="9611860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E33AF554-739D-A4C5-E344-9D996F94C7F9}"/>
              </a:ext>
            </a:extLst>
          </p:cNvPr>
          <p:cNvSpPr/>
          <p:nvPr/>
        </p:nvSpPr>
        <p:spPr>
          <a:xfrm>
            <a:off x="9611860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B4AB1FB9-9FC0-6A3A-2425-4885B999459F}"/>
              </a:ext>
            </a:extLst>
          </p:cNvPr>
          <p:cNvSpPr/>
          <p:nvPr/>
        </p:nvSpPr>
        <p:spPr>
          <a:xfrm>
            <a:off x="8377245" y="196596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248E2C67-D6F5-E6BA-3BCA-CFA44DC21560}"/>
              </a:ext>
            </a:extLst>
          </p:cNvPr>
          <p:cNvSpPr/>
          <p:nvPr/>
        </p:nvSpPr>
        <p:spPr>
          <a:xfrm>
            <a:off x="7836372" y="196650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DB93A1FF-8EE3-A573-D014-66F8D5D80E18}"/>
              </a:ext>
            </a:extLst>
          </p:cNvPr>
          <p:cNvSpPr/>
          <p:nvPr/>
        </p:nvSpPr>
        <p:spPr>
          <a:xfrm>
            <a:off x="8798143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582C972A-7EAA-CD58-B975-0F0049323B05}"/>
              </a:ext>
            </a:extLst>
          </p:cNvPr>
          <p:cNvSpPr/>
          <p:nvPr/>
        </p:nvSpPr>
        <p:spPr>
          <a:xfrm>
            <a:off x="8798144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7147858F-6811-5A0A-8322-B34C155B53D8}"/>
              </a:ext>
            </a:extLst>
          </p:cNvPr>
          <p:cNvSpPr/>
          <p:nvPr/>
        </p:nvSpPr>
        <p:spPr>
          <a:xfrm>
            <a:off x="7726581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E71FE6D-8685-5AD1-DEBB-DD6AB7C9773E}"/>
              </a:ext>
            </a:extLst>
          </p:cNvPr>
          <p:cNvSpPr/>
          <p:nvPr/>
        </p:nvSpPr>
        <p:spPr>
          <a:xfrm>
            <a:off x="7726581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C8DD223-6970-BA9B-55BF-7A68D55FE690}"/>
              </a:ext>
            </a:extLst>
          </p:cNvPr>
          <p:cNvSpPr/>
          <p:nvPr/>
        </p:nvSpPr>
        <p:spPr>
          <a:xfrm>
            <a:off x="8289151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C17A4662-CD96-24E6-4E54-45CE615D66AE}"/>
              </a:ext>
            </a:extLst>
          </p:cNvPr>
          <p:cNvSpPr/>
          <p:nvPr/>
        </p:nvSpPr>
        <p:spPr>
          <a:xfrm>
            <a:off x="8289152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C7659DD-39AF-1DA3-D77B-98E2BA172745}"/>
              </a:ext>
            </a:extLst>
          </p:cNvPr>
          <p:cNvSpPr/>
          <p:nvPr/>
        </p:nvSpPr>
        <p:spPr>
          <a:xfrm>
            <a:off x="8932001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946132DA-B495-56A0-A142-C92EB5A3849A}"/>
              </a:ext>
            </a:extLst>
          </p:cNvPr>
          <p:cNvSpPr/>
          <p:nvPr/>
        </p:nvSpPr>
        <p:spPr>
          <a:xfrm>
            <a:off x="8932002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72158A73-5292-C564-8975-A19644DD215F}"/>
              </a:ext>
            </a:extLst>
          </p:cNvPr>
          <p:cNvSpPr/>
          <p:nvPr/>
        </p:nvSpPr>
        <p:spPr>
          <a:xfrm>
            <a:off x="4037516" y="2913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3BDCE93E-89E5-48AC-3AFB-F02A18348C44}"/>
              </a:ext>
            </a:extLst>
          </p:cNvPr>
          <p:cNvSpPr/>
          <p:nvPr/>
        </p:nvSpPr>
        <p:spPr>
          <a:xfrm>
            <a:off x="3509722" y="2972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DC79E090-AD60-44E0-8288-4FA8696E3B06}"/>
              </a:ext>
            </a:extLst>
          </p:cNvPr>
          <p:cNvSpPr/>
          <p:nvPr/>
        </p:nvSpPr>
        <p:spPr>
          <a:xfrm>
            <a:off x="4629281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9813DE7-D3B2-A82D-4932-9E3AABC91CFA}"/>
              </a:ext>
            </a:extLst>
          </p:cNvPr>
          <p:cNvSpPr/>
          <p:nvPr/>
        </p:nvSpPr>
        <p:spPr>
          <a:xfrm>
            <a:off x="4629281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8D0EF46-0967-FFAB-642D-1F6C4DCE9FB2}"/>
              </a:ext>
            </a:extLst>
          </p:cNvPr>
          <p:cNvSpPr/>
          <p:nvPr/>
        </p:nvSpPr>
        <p:spPr>
          <a:xfrm>
            <a:off x="2853793" y="3360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557814E4-DDEC-4C42-C1BB-A595C128CF98}"/>
              </a:ext>
            </a:extLst>
          </p:cNvPr>
          <p:cNvSpPr/>
          <p:nvPr/>
        </p:nvSpPr>
        <p:spPr>
          <a:xfrm>
            <a:off x="2744002" y="3691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F8E640C-E588-F40C-C0F1-844A1D5CCA0D}"/>
              </a:ext>
            </a:extLst>
          </p:cNvPr>
          <p:cNvSpPr/>
          <p:nvPr/>
        </p:nvSpPr>
        <p:spPr>
          <a:xfrm>
            <a:off x="2744002" y="3691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338FD1B-E4E7-D169-49D2-8E3FB70D82FE}"/>
              </a:ext>
            </a:extLst>
          </p:cNvPr>
          <p:cNvSpPr/>
          <p:nvPr/>
        </p:nvSpPr>
        <p:spPr>
          <a:xfrm>
            <a:off x="3306572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AD47E0E5-50FA-BF6F-FEF7-54542FD7C364}"/>
              </a:ext>
            </a:extLst>
          </p:cNvPr>
          <p:cNvSpPr/>
          <p:nvPr/>
        </p:nvSpPr>
        <p:spPr>
          <a:xfrm>
            <a:off x="3306573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470E886-1D39-04A0-4817-9748DD01B762}"/>
              </a:ext>
            </a:extLst>
          </p:cNvPr>
          <p:cNvSpPr/>
          <p:nvPr/>
        </p:nvSpPr>
        <p:spPr>
          <a:xfrm>
            <a:off x="3949422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7160F21-F0A8-AEFF-4C03-B7CD3B21FEC7}"/>
              </a:ext>
            </a:extLst>
          </p:cNvPr>
          <p:cNvSpPr/>
          <p:nvPr/>
        </p:nvSpPr>
        <p:spPr>
          <a:xfrm>
            <a:off x="3949423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5EBAB7DA-1EF6-562E-8597-C67DDE2E46B4}"/>
              </a:ext>
            </a:extLst>
          </p:cNvPr>
          <p:cNvSpPr/>
          <p:nvPr/>
        </p:nvSpPr>
        <p:spPr>
          <a:xfrm>
            <a:off x="4599838" y="4846472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4838F17C-DB2D-C8AC-404F-768AA7240AAA}"/>
              </a:ext>
            </a:extLst>
          </p:cNvPr>
          <p:cNvSpPr/>
          <p:nvPr/>
        </p:nvSpPr>
        <p:spPr>
          <a:xfrm>
            <a:off x="4072044" y="4904834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F8DB2794-E559-5545-D7AB-0BC5E15FCE8F}"/>
              </a:ext>
            </a:extLst>
          </p:cNvPr>
          <p:cNvSpPr/>
          <p:nvPr/>
        </p:nvSpPr>
        <p:spPr>
          <a:xfrm>
            <a:off x="5191603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B3FF5BC-05E7-E423-65D1-C0E1F015B0E8}"/>
              </a:ext>
            </a:extLst>
          </p:cNvPr>
          <p:cNvSpPr/>
          <p:nvPr/>
        </p:nvSpPr>
        <p:spPr>
          <a:xfrm>
            <a:off x="5191603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06D61E9E-F5B9-49AC-E4AB-0A5EA5B69F7A}"/>
              </a:ext>
            </a:extLst>
          </p:cNvPr>
          <p:cNvSpPr/>
          <p:nvPr/>
        </p:nvSpPr>
        <p:spPr>
          <a:xfrm>
            <a:off x="4641533" y="534135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6C25CD55-AC58-06ED-1737-3EFB808356B3}"/>
              </a:ext>
            </a:extLst>
          </p:cNvPr>
          <p:cNvSpPr/>
          <p:nvPr/>
        </p:nvSpPr>
        <p:spPr>
          <a:xfrm>
            <a:off x="4531742" y="56724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B665EDF9-9C12-7018-35D3-6FBF275B3B59}"/>
              </a:ext>
            </a:extLst>
          </p:cNvPr>
          <p:cNvSpPr/>
          <p:nvPr/>
        </p:nvSpPr>
        <p:spPr>
          <a:xfrm>
            <a:off x="4531742" y="56724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3B0E6636-EDB1-F5FE-1BD1-1F81B9BB9551}"/>
              </a:ext>
            </a:extLst>
          </p:cNvPr>
          <p:cNvSpPr/>
          <p:nvPr/>
        </p:nvSpPr>
        <p:spPr>
          <a:xfrm>
            <a:off x="3868894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4487BCD-AD6F-8FBD-A482-711ED25B22AE}"/>
              </a:ext>
            </a:extLst>
          </p:cNvPr>
          <p:cNvSpPr/>
          <p:nvPr/>
        </p:nvSpPr>
        <p:spPr>
          <a:xfrm>
            <a:off x="3868895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A77F0A4-AB9B-6FAB-30C8-31D5BA594AC7}"/>
              </a:ext>
            </a:extLst>
          </p:cNvPr>
          <p:cNvSpPr/>
          <p:nvPr/>
        </p:nvSpPr>
        <p:spPr>
          <a:xfrm>
            <a:off x="4511744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C8269866-4902-4F0B-059E-023906880578}"/>
              </a:ext>
            </a:extLst>
          </p:cNvPr>
          <p:cNvSpPr/>
          <p:nvPr/>
        </p:nvSpPr>
        <p:spPr>
          <a:xfrm>
            <a:off x="4511745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8DC01AA2-0C83-89F8-78F9-25D0427D731E}"/>
              </a:ext>
            </a:extLst>
          </p:cNvPr>
          <p:cNvSpPr/>
          <p:nvPr/>
        </p:nvSpPr>
        <p:spPr>
          <a:xfrm>
            <a:off x="6296350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16C96F6-30B9-26BA-0F79-FFDB9DCB2609}"/>
              </a:ext>
            </a:extLst>
          </p:cNvPr>
          <p:cNvSpPr/>
          <p:nvPr/>
        </p:nvSpPr>
        <p:spPr>
          <a:xfrm>
            <a:off x="5768556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3633A28A-572E-E412-4431-F10D3ECA973A}"/>
              </a:ext>
            </a:extLst>
          </p:cNvPr>
          <p:cNvSpPr/>
          <p:nvPr/>
        </p:nvSpPr>
        <p:spPr>
          <a:xfrm>
            <a:off x="6888115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5DD88E78-DC67-AB16-4DD3-3C2EDCC34270}"/>
              </a:ext>
            </a:extLst>
          </p:cNvPr>
          <p:cNvSpPr/>
          <p:nvPr/>
        </p:nvSpPr>
        <p:spPr>
          <a:xfrm>
            <a:off x="6888115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0128F611-2011-C5EB-EA58-1E9476C6A53F}"/>
              </a:ext>
            </a:extLst>
          </p:cNvPr>
          <p:cNvSpPr/>
          <p:nvPr/>
        </p:nvSpPr>
        <p:spPr>
          <a:xfrm>
            <a:off x="5565406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7AFC4FCA-4F64-AB3D-8549-A320F2737DA0}"/>
              </a:ext>
            </a:extLst>
          </p:cNvPr>
          <p:cNvSpPr/>
          <p:nvPr/>
        </p:nvSpPr>
        <p:spPr>
          <a:xfrm>
            <a:off x="5565407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2B903C4D-F0C7-2167-4DDD-9DF7A5D6EC80}"/>
              </a:ext>
            </a:extLst>
          </p:cNvPr>
          <p:cNvSpPr/>
          <p:nvPr/>
        </p:nvSpPr>
        <p:spPr>
          <a:xfrm>
            <a:off x="6208256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1190FC5-22E1-D38B-BB36-ECEAD7474583}"/>
              </a:ext>
            </a:extLst>
          </p:cNvPr>
          <p:cNvSpPr/>
          <p:nvPr/>
        </p:nvSpPr>
        <p:spPr>
          <a:xfrm>
            <a:off x="6208257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AFC03A90-0BB4-1CBD-86E7-6B5B05413979}"/>
              </a:ext>
            </a:extLst>
          </p:cNvPr>
          <p:cNvSpPr/>
          <p:nvPr/>
        </p:nvSpPr>
        <p:spPr>
          <a:xfrm>
            <a:off x="7076874" y="535455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3D69D127-A9EF-D7F3-4307-B66E26D3A199}"/>
              </a:ext>
            </a:extLst>
          </p:cNvPr>
          <p:cNvSpPr/>
          <p:nvPr/>
        </p:nvSpPr>
        <p:spPr>
          <a:xfrm>
            <a:off x="7515631" y="56861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34DEBA02-F927-83ED-EA30-7A9736CCE950}"/>
              </a:ext>
            </a:extLst>
          </p:cNvPr>
          <p:cNvSpPr/>
          <p:nvPr/>
        </p:nvSpPr>
        <p:spPr>
          <a:xfrm>
            <a:off x="7515631" y="56861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4CC8C5F5-91A9-96CB-6A08-1455B7EEB003}"/>
              </a:ext>
            </a:extLst>
          </p:cNvPr>
          <p:cNvSpPr/>
          <p:nvPr/>
        </p:nvSpPr>
        <p:spPr>
          <a:xfrm>
            <a:off x="9800333" y="4481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B9A0DC89-75A7-AB1A-A24C-FF839827D820}"/>
              </a:ext>
            </a:extLst>
          </p:cNvPr>
          <p:cNvSpPr/>
          <p:nvPr/>
        </p:nvSpPr>
        <p:spPr>
          <a:xfrm>
            <a:off x="9272539" y="4540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3A284235-88C9-1DA2-E86F-2B7462623D6D}"/>
              </a:ext>
            </a:extLst>
          </p:cNvPr>
          <p:cNvSpPr/>
          <p:nvPr/>
        </p:nvSpPr>
        <p:spPr>
          <a:xfrm>
            <a:off x="10392098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97C926F5-5532-7DC4-723C-F988C0161A79}"/>
              </a:ext>
            </a:extLst>
          </p:cNvPr>
          <p:cNvSpPr/>
          <p:nvPr/>
        </p:nvSpPr>
        <p:spPr>
          <a:xfrm>
            <a:off x="10392098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BAF17FE-CA02-F246-6AAF-6B6AD494E033}"/>
              </a:ext>
            </a:extLst>
          </p:cNvPr>
          <p:cNvSpPr/>
          <p:nvPr/>
        </p:nvSpPr>
        <p:spPr>
          <a:xfrm>
            <a:off x="9157483" y="492816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324A0B7-2764-2BD5-55DE-F6C404476EF7}"/>
              </a:ext>
            </a:extLst>
          </p:cNvPr>
          <p:cNvSpPr/>
          <p:nvPr/>
        </p:nvSpPr>
        <p:spPr>
          <a:xfrm>
            <a:off x="8616610" y="4928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14">
            <a:extLst>
              <a:ext uri="{FF2B5EF4-FFF2-40B4-BE49-F238E27FC236}">
                <a16:creationId xmlns:a16="http://schemas.microsoft.com/office/drawing/2014/main" id="{A6F2B7EC-7AAB-4A0F-9C65-E3183E8F664F}"/>
              </a:ext>
            </a:extLst>
          </p:cNvPr>
          <p:cNvSpPr/>
          <p:nvPr/>
        </p:nvSpPr>
        <p:spPr>
          <a:xfrm>
            <a:off x="9578381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object 15">
            <a:extLst>
              <a:ext uri="{FF2B5EF4-FFF2-40B4-BE49-F238E27FC236}">
                <a16:creationId xmlns:a16="http://schemas.microsoft.com/office/drawing/2014/main" id="{9F51A30E-5852-C54E-62AB-2B6334D32809}"/>
              </a:ext>
            </a:extLst>
          </p:cNvPr>
          <p:cNvSpPr/>
          <p:nvPr/>
        </p:nvSpPr>
        <p:spPr>
          <a:xfrm>
            <a:off x="9578382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AC83B992-CBA2-7F95-8291-6754B90ADD3C}"/>
              </a:ext>
            </a:extLst>
          </p:cNvPr>
          <p:cNvSpPr/>
          <p:nvPr/>
        </p:nvSpPr>
        <p:spPr>
          <a:xfrm>
            <a:off x="8506819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49">
            <a:extLst>
              <a:ext uri="{FF2B5EF4-FFF2-40B4-BE49-F238E27FC236}">
                <a16:creationId xmlns:a16="http://schemas.microsoft.com/office/drawing/2014/main" id="{CB989C8F-0325-BF62-4298-DA8AED816FBD}"/>
              </a:ext>
            </a:extLst>
          </p:cNvPr>
          <p:cNvSpPr/>
          <p:nvPr/>
        </p:nvSpPr>
        <p:spPr>
          <a:xfrm>
            <a:off x="9069389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50">
            <a:extLst>
              <a:ext uri="{FF2B5EF4-FFF2-40B4-BE49-F238E27FC236}">
                <a16:creationId xmlns:a16="http://schemas.microsoft.com/office/drawing/2014/main" id="{2B21F03C-8CE5-85C2-1931-B81D30A13579}"/>
              </a:ext>
            </a:extLst>
          </p:cNvPr>
          <p:cNvSpPr/>
          <p:nvPr/>
        </p:nvSpPr>
        <p:spPr>
          <a:xfrm>
            <a:off x="9069390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object 51">
            <a:extLst>
              <a:ext uri="{FF2B5EF4-FFF2-40B4-BE49-F238E27FC236}">
                <a16:creationId xmlns:a16="http://schemas.microsoft.com/office/drawing/2014/main" id="{6922D0A8-6F12-2EDA-904F-3B84FB37BB8B}"/>
              </a:ext>
            </a:extLst>
          </p:cNvPr>
          <p:cNvSpPr/>
          <p:nvPr/>
        </p:nvSpPr>
        <p:spPr>
          <a:xfrm>
            <a:off x="9712239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object 52">
            <a:extLst>
              <a:ext uri="{FF2B5EF4-FFF2-40B4-BE49-F238E27FC236}">
                <a16:creationId xmlns:a16="http://schemas.microsoft.com/office/drawing/2014/main" id="{2D96F6CC-6F09-52FC-726A-8B65B1CEFA14}"/>
              </a:ext>
            </a:extLst>
          </p:cNvPr>
          <p:cNvSpPr/>
          <p:nvPr/>
        </p:nvSpPr>
        <p:spPr>
          <a:xfrm>
            <a:off x="9712240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6FA9B1C-C0B7-F69C-4A76-D884A42959AF}"/>
              </a:ext>
            </a:extLst>
          </p:cNvPr>
          <p:cNvSpPr/>
          <p:nvPr/>
        </p:nvSpPr>
        <p:spPr>
          <a:xfrm>
            <a:off x="9838457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23C96353-B172-3BA1-9EC1-1E4273977CC1}"/>
              </a:ext>
            </a:extLst>
          </p:cNvPr>
          <p:cNvSpPr/>
          <p:nvPr/>
        </p:nvSpPr>
        <p:spPr>
          <a:xfrm>
            <a:off x="8572260" y="539387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04A4AF65-7A5C-F8D9-00AA-A896F68B2038}"/>
              </a:ext>
            </a:extLst>
          </p:cNvPr>
          <p:cNvSpPr/>
          <p:nvPr/>
        </p:nvSpPr>
        <p:spPr>
          <a:xfrm>
            <a:off x="8031387" y="53944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09A06D69-56A9-8872-BF46-8EDBDE6A3BEC}"/>
              </a:ext>
            </a:extLst>
          </p:cNvPr>
          <p:cNvSpPr/>
          <p:nvPr/>
        </p:nvSpPr>
        <p:spPr>
          <a:xfrm>
            <a:off x="8993158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69967B38-6A84-011F-DA1E-90941D0D42C1}"/>
              </a:ext>
            </a:extLst>
          </p:cNvPr>
          <p:cNvSpPr/>
          <p:nvPr/>
        </p:nvSpPr>
        <p:spPr>
          <a:xfrm>
            <a:off x="8993159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AFED2D28-0C3C-A0FF-6394-9530643160D6}"/>
              </a:ext>
            </a:extLst>
          </p:cNvPr>
          <p:cNvSpPr/>
          <p:nvPr/>
        </p:nvSpPr>
        <p:spPr>
          <a:xfrm>
            <a:off x="7921596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CA6931A8-E8D0-50C3-C180-7189E376FE95}"/>
              </a:ext>
            </a:extLst>
          </p:cNvPr>
          <p:cNvSpPr/>
          <p:nvPr/>
        </p:nvSpPr>
        <p:spPr>
          <a:xfrm>
            <a:off x="7921596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B3B9AA80-84A1-71B1-4348-C9783B59C23E}"/>
              </a:ext>
            </a:extLst>
          </p:cNvPr>
          <p:cNvSpPr/>
          <p:nvPr/>
        </p:nvSpPr>
        <p:spPr>
          <a:xfrm>
            <a:off x="8484166" y="527899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9CB02DE5-CA0C-1E46-FC1D-40AE96CECECB}"/>
              </a:ext>
            </a:extLst>
          </p:cNvPr>
          <p:cNvSpPr/>
          <p:nvPr/>
        </p:nvSpPr>
        <p:spPr>
          <a:xfrm>
            <a:off x="9253234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2B0F5CD7-8811-D605-E438-0A38AF8300F4}"/>
              </a:ext>
            </a:extLst>
          </p:cNvPr>
          <p:cNvSpPr/>
          <p:nvPr/>
        </p:nvSpPr>
        <p:spPr>
          <a:xfrm>
            <a:off x="8506819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121369D-55AC-CA9A-64CE-45202E0D09EA}"/>
              </a:ext>
            </a:extLst>
          </p:cNvPr>
          <p:cNvSpPr/>
          <p:nvPr/>
        </p:nvSpPr>
        <p:spPr>
          <a:xfrm>
            <a:off x="2653245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object 5">
            <a:extLst>
              <a:ext uri="{FF2B5EF4-FFF2-40B4-BE49-F238E27FC236}">
                <a16:creationId xmlns:a16="http://schemas.microsoft.com/office/drawing/2014/main" id="{C51C154F-BCEE-10B8-244D-93702E864DBD}"/>
              </a:ext>
            </a:extLst>
          </p:cNvPr>
          <p:cNvSpPr/>
          <p:nvPr/>
        </p:nvSpPr>
        <p:spPr>
          <a:xfrm>
            <a:off x="2125451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D7076D94-2E02-92FD-6702-121929B449DE}"/>
              </a:ext>
            </a:extLst>
          </p:cNvPr>
          <p:cNvSpPr/>
          <p:nvPr/>
        </p:nvSpPr>
        <p:spPr>
          <a:xfrm>
            <a:off x="3245010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51C8A48A-F20C-634B-E3EF-C9344ADA868C}"/>
              </a:ext>
            </a:extLst>
          </p:cNvPr>
          <p:cNvSpPr/>
          <p:nvPr/>
        </p:nvSpPr>
        <p:spPr>
          <a:xfrm>
            <a:off x="3245010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C22E9413-BBB1-B6EE-D5E6-9B327D0B282B}"/>
              </a:ext>
            </a:extLst>
          </p:cNvPr>
          <p:cNvSpPr/>
          <p:nvPr/>
        </p:nvSpPr>
        <p:spPr>
          <a:xfrm>
            <a:off x="2010395" y="530141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C4E83843-B984-C0ED-0CC0-1F73B26BA7E0}"/>
              </a:ext>
            </a:extLst>
          </p:cNvPr>
          <p:cNvSpPr/>
          <p:nvPr/>
        </p:nvSpPr>
        <p:spPr>
          <a:xfrm>
            <a:off x="2431293" y="56330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AE0FF8D0-1F24-A316-3F2F-2BD1320330CC}"/>
              </a:ext>
            </a:extLst>
          </p:cNvPr>
          <p:cNvSpPr/>
          <p:nvPr/>
        </p:nvSpPr>
        <p:spPr>
          <a:xfrm>
            <a:off x="2431294" y="56330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78DA3706-0C5F-444A-6BFB-81635E42C3B2}"/>
              </a:ext>
            </a:extLst>
          </p:cNvPr>
          <p:cNvSpPr/>
          <p:nvPr/>
        </p:nvSpPr>
        <p:spPr>
          <a:xfrm>
            <a:off x="1922301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object 50">
            <a:extLst>
              <a:ext uri="{FF2B5EF4-FFF2-40B4-BE49-F238E27FC236}">
                <a16:creationId xmlns:a16="http://schemas.microsoft.com/office/drawing/2014/main" id="{470A467D-BABD-A0CE-08C8-7B49E85AD2D7}"/>
              </a:ext>
            </a:extLst>
          </p:cNvPr>
          <p:cNvSpPr/>
          <p:nvPr/>
        </p:nvSpPr>
        <p:spPr>
          <a:xfrm>
            <a:off x="1922302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object 51">
            <a:extLst>
              <a:ext uri="{FF2B5EF4-FFF2-40B4-BE49-F238E27FC236}">
                <a16:creationId xmlns:a16="http://schemas.microsoft.com/office/drawing/2014/main" id="{78595199-7019-3A52-E06A-34145A79BEDA}"/>
              </a:ext>
            </a:extLst>
          </p:cNvPr>
          <p:cNvSpPr/>
          <p:nvPr/>
        </p:nvSpPr>
        <p:spPr>
          <a:xfrm>
            <a:off x="2565151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1" name="object 52">
            <a:extLst>
              <a:ext uri="{FF2B5EF4-FFF2-40B4-BE49-F238E27FC236}">
                <a16:creationId xmlns:a16="http://schemas.microsoft.com/office/drawing/2014/main" id="{ECDC03BE-925A-52A6-0A75-9EBC7D98695D}"/>
              </a:ext>
            </a:extLst>
          </p:cNvPr>
          <p:cNvSpPr/>
          <p:nvPr/>
        </p:nvSpPr>
        <p:spPr>
          <a:xfrm>
            <a:off x="2565152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40BE99-4B4C-60C9-0C52-D0A20081C187}"/>
              </a:ext>
            </a:extLst>
          </p:cNvPr>
          <p:cNvCxnSpPr/>
          <p:nvPr/>
        </p:nvCxnSpPr>
        <p:spPr>
          <a:xfrm flipV="1">
            <a:off x="2061452" y="3994278"/>
            <a:ext cx="8469796" cy="38415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716FAA4-1067-4C8D-782D-67628C3ED899}"/>
              </a:ext>
            </a:extLst>
          </p:cNvPr>
          <p:cNvSpPr txBox="1"/>
          <p:nvPr/>
        </p:nvSpPr>
        <p:spPr>
          <a:xfrm>
            <a:off x="6734551" y="36423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Above: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FCC57-545D-B053-D95C-3C80C43171E1}"/>
              </a:ext>
            </a:extLst>
          </p:cNvPr>
          <p:cNvSpPr txBox="1"/>
          <p:nvPr/>
        </p:nvSpPr>
        <p:spPr>
          <a:xfrm>
            <a:off x="6477376" y="3943673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Below: not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837C93-60A8-B1E6-BB84-C64A2C11C9C3}"/>
              </a:ext>
            </a:extLst>
          </p:cNvPr>
          <p:cNvSpPr txBox="1"/>
          <p:nvPr/>
        </p:nvSpPr>
        <p:spPr>
          <a:xfrm>
            <a:off x="3402194" y="6084585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Leaf level is not filled from left to right.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0C7D57-8657-5D34-C134-FE69E5AB17D5}"/>
              </a:ext>
            </a:extLst>
          </p:cNvPr>
          <p:cNvSpPr txBox="1"/>
          <p:nvPr/>
        </p:nvSpPr>
        <p:spPr>
          <a:xfrm>
            <a:off x="8591896" y="5948393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Non-leaf level is not completely filled.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6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3" y="1664050"/>
            <a:ext cx="93717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binary heap bounds our height at O(log(n)) because it’s complete </a:t>
            </a:r>
            <a:r>
              <a:rPr lang="en-US" dirty="0"/>
              <a:t>– and it’s actually a little stricter and better than AVL.</a:t>
            </a:r>
            <a:endParaRPr dirty="0"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3" name="Google Shape;983;p44"/>
          <p:cNvSpPr txBox="1"/>
          <p:nvPr/>
        </p:nvSpPr>
        <p:spPr>
          <a:xfrm>
            <a:off x="481953" y="2894249"/>
            <a:ext cx="33439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the runtime to traverse from root to leaf or leaf to root will be log(n) time.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</a:t>
            </a:r>
            <a:endParaRPr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 - percolateDown</a:t>
            </a: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 </a:t>
            </a:r>
            <a:r>
              <a:rPr lang="en-US"/>
              <a:t>removeMin()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But there’s a better way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isan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067858235"/>
              </p:ext>
            </p:extLst>
          </p:nvPr>
        </p:nvGraphicFramePr>
        <p:xfrm>
          <a:off x="4814721" y="1364515"/>
          <a:ext cx="7158100" cy="1295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5" name="Google Shape;715;p26"/>
          <p:cNvSpPr txBox="1"/>
          <p:nvPr/>
        </p:nvSpPr>
        <p:spPr>
          <a:xfrm>
            <a:off x="4714026" y="3005645"/>
            <a:ext cx="72588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US" sz="21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 of AVL trees. 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simpler to implement. 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A2-9C4A-EAAE-5077-3011D90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Heap vs. Binary Search Tree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881-36ED-F6CE-4862-457D2742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74" y="1379062"/>
            <a:ext cx="8804974" cy="5570378"/>
          </a:xfrm>
        </p:spPr>
        <p:txBody>
          <a:bodyPr/>
          <a:lstStyle/>
          <a:p>
            <a:r>
              <a:rPr lang="en-GB" sz="2400" dirty="0"/>
              <a:t>Binary Heap: the max-heap property</a:t>
            </a:r>
          </a:p>
          <a:p>
            <a:pPr lvl="1"/>
            <a:r>
              <a:rPr lang="en-GB" sz="2000" dirty="0"/>
              <a:t>Value of each node is less than or equal to the value of its parent, with the maximum-value element at the root.</a:t>
            </a:r>
          </a:p>
          <a:p>
            <a:pPr lvl="1"/>
            <a:r>
              <a:rPr lang="en-GB" sz="2000" dirty="0"/>
              <a:t>A heap is not a sorted structure and can be regarded as partially ordered. </a:t>
            </a:r>
          </a:p>
          <a:p>
            <a:r>
              <a:rPr lang="en-GB" sz="2400" dirty="0"/>
              <a:t>BST: Ordered, or sorted, binary trees</a:t>
            </a:r>
          </a:p>
          <a:p>
            <a:pPr lvl="1"/>
            <a:r>
              <a:rPr lang="en-GB" sz="2000" dirty="0"/>
              <a:t>Items to the left of a given node are smaller.</a:t>
            </a:r>
          </a:p>
          <a:p>
            <a:pPr lvl="1"/>
            <a:r>
              <a:rPr lang="en-GB" sz="2000" dirty="0"/>
              <a:t>Items to the right of a given node are larger.</a:t>
            </a:r>
          </a:p>
          <a:p>
            <a:r>
              <a:rPr lang="en-GB" sz="2400" dirty="0"/>
              <a:t>Both structures offer O(log n) time complexity for certain operations, they are used in different scenarios.</a:t>
            </a:r>
          </a:p>
          <a:p>
            <a:pPr lvl="1"/>
            <a:r>
              <a:rPr lang="en-GB" sz="2000" dirty="0"/>
              <a:t>Heapsort is used for efficient sorting and simple priority queue implementations</a:t>
            </a:r>
          </a:p>
          <a:p>
            <a:pPr lvl="1"/>
            <a:r>
              <a:rPr lang="en-GB" sz="2000" dirty="0"/>
              <a:t>BST can also be used for sorting, by insertions followed by in-order traversal, with O(n log(n)) average-case complexity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34CDAD-7CA5-2637-98FC-D95520A608E8}"/>
              </a:ext>
            </a:extLst>
          </p:cNvPr>
          <p:cNvSpPr/>
          <p:nvPr/>
        </p:nvSpPr>
        <p:spPr>
          <a:xfrm>
            <a:off x="10270913" y="136961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49FE9-E543-D66C-EEAD-2144A850FC17}"/>
              </a:ext>
            </a:extLst>
          </p:cNvPr>
          <p:cNvSpPr/>
          <p:nvPr/>
        </p:nvSpPr>
        <p:spPr>
          <a:xfrm>
            <a:off x="10774253" y="189123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4E0B49-B892-9E76-318D-65E00187DAD6}"/>
              </a:ext>
            </a:extLst>
          </p:cNvPr>
          <p:cNvSpPr/>
          <p:nvPr/>
        </p:nvSpPr>
        <p:spPr>
          <a:xfrm>
            <a:off x="9760581" y="189123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B070F-6519-1C3D-BDF4-B665BD0EAEEF}"/>
              </a:ext>
            </a:extLst>
          </p:cNvPr>
          <p:cNvSpPr/>
          <p:nvPr/>
        </p:nvSpPr>
        <p:spPr>
          <a:xfrm>
            <a:off x="9399854" y="2421139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F2A2DB-EC89-D732-BD81-743AC911D406}"/>
              </a:ext>
            </a:extLst>
          </p:cNvPr>
          <p:cNvSpPr/>
          <p:nvPr/>
        </p:nvSpPr>
        <p:spPr>
          <a:xfrm>
            <a:off x="10069576" y="2421139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5F9E99-3187-2F42-6856-B453FF11C8E1}"/>
              </a:ext>
            </a:extLst>
          </p:cNvPr>
          <p:cNvSpPr/>
          <p:nvPr/>
        </p:nvSpPr>
        <p:spPr>
          <a:xfrm>
            <a:off x="10598083" y="243087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FB82E-D5F6-745A-1564-37257B0714D3}"/>
              </a:ext>
            </a:extLst>
          </p:cNvPr>
          <p:cNvCxnSpPr>
            <a:stCxn id="31" idx="7"/>
            <a:endCxn id="29" idx="3"/>
          </p:cNvCxnSpPr>
          <p:nvPr/>
        </p:nvCxnSpPr>
        <p:spPr>
          <a:xfrm flipV="1">
            <a:off x="10061320" y="1670355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87B87D-B173-F1B8-6612-16BD905E9F48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9576023" y="2191974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357B7-B878-C42A-72B3-16A8874769DD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10571652" y="1670355"/>
            <a:ext cx="254200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A590E-80EC-E69E-037E-B77B0205144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74252" y="2243573"/>
            <a:ext cx="99403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1EB9FD-EBC0-5781-02A9-BE3A36F27FB4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10061320" y="2191974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110E9E-5311-531F-8DF0-D0530A7B6203}"/>
              </a:ext>
            </a:extLst>
          </p:cNvPr>
          <p:cNvSpPr/>
          <p:nvPr/>
        </p:nvSpPr>
        <p:spPr>
          <a:xfrm>
            <a:off x="10270913" y="3765217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801F70-25D6-A965-CB66-A081153C9D5E}"/>
              </a:ext>
            </a:extLst>
          </p:cNvPr>
          <p:cNvSpPr/>
          <p:nvPr/>
        </p:nvSpPr>
        <p:spPr>
          <a:xfrm>
            <a:off x="10774252" y="4286836"/>
            <a:ext cx="385895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1F83F3-2B07-860E-4D3D-3047CF4B0F13}"/>
              </a:ext>
            </a:extLst>
          </p:cNvPr>
          <p:cNvSpPr/>
          <p:nvPr/>
        </p:nvSpPr>
        <p:spPr>
          <a:xfrm>
            <a:off x="9760581" y="428683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2944E-3A68-7A4E-51EE-EF46DAD89B4A}"/>
              </a:ext>
            </a:extLst>
          </p:cNvPr>
          <p:cNvSpPr/>
          <p:nvPr/>
        </p:nvSpPr>
        <p:spPr>
          <a:xfrm>
            <a:off x="9399854" y="4816740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768D1-0585-3B9A-77D3-AA3196F06E21}"/>
              </a:ext>
            </a:extLst>
          </p:cNvPr>
          <p:cNvSpPr/>
          <p:nvPr/>
        </p:nvSpPr>
        <p:spPr>
          <a:xfrm>
            <a:off x="10069576" y="4816740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4B649-C702-A305-9FD5-ECC7E5B19502}"/>
              </a:ext>
            </a:extLst>
          </p:cNvPr>
          <p:cNvSpPr/>
          <p:nvPr/>
        </p:nvSpPr>
        <p:spPr>
          <a:xfrm>
            <a:off x="10598083" y="482647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66633F-C0A7-3F06-A4B6-3F7AA8D4EB4F}"/>
              </a:ext>
            </a:extLst>
          </p:cNvPr>
          <p:cNvCxnSpPr>
            <a:stCxn id="42" idx="7"/>
            <a:endCxn id="40" idx="3"/>
          </p:cNvCxnSpPr>
          <p:nvPr/>
        </p:nvCxnSpPr>
        <p:spPr>
          <a:xfrm flipV="1">
            <a:off x="10061320" y="4065956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0BFC74-E6A2-0E5F-AF67-1094A55D07B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9576023" y="4587575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37310D-576F-3A06-BB3D-0EC103146E08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10571652" y="4065956"/>
            <a:ext cx="259113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33422-D32B-1A71-9F35-ABAD67FBFDD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74252" y="4639174"/>
            <a:ext cx="176169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29A74-F6A3-1283-BEEF-D4F11C62EAA6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10061320" y="4587575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AE9818-B81F-5F05-548E-27E58473D7EF}"/>
              </a:ext>
            </a:extLst>
          </p:cNvPr>
          <p:cNvSpPr txBox="1"/>
          <p:nvPr/>
        </p:nvSpPr>
        <p:spPr>
          <a:xfrm>
            <a:off x="9801035" y="2796686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Heap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C2A0-52F3-D458-BCE5-29953A6226C9}"/>
              </a:ext>
            </a:extLst>
          </p:cNvPr>
          <p:cNvSpPr txBox="1"/>
          <p:nvPr/>
        </p:nvSpPr>
        <p:spPr>
          <a:xfrm>
            <a:off x="9234755" y="5243737"/>
            <a:ext cx="252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Search Tree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gives sorted list [1,5,7,8,9,10]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5B45C8-84F1-40AE-72DF-CB3131F81840}"/>
              </a:ext>
            </a:extLst>
          </p:cNvPr>
          <p:cNvSpPr txBox="1"/>
          <p:nvPr/>
        </p:nvSpPr>
        <p:spPr>
          <a:xfrm>
            <a:off x="10762709" y="42804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 err="1"/>
              <a:t>BuildHeap</a:t>
            </a:r>
            <a:endParaRPr dirty="0"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O(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nodes” </a:t>
            </a:r>
            <a:r>
              <a:rPr lang="en-US" altLang="zh-C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Is It Really Faster?</a:t>
            </a:r>
            <a:endParaRPr/>
          </a:p>
        </p:txBody>
      </p:sp>
      <p:sp>
        <p:nvSpPr>
          <p:cNvPr id="1307" name="Google Shape;1307;p40"/>
          <p:cNvSpPr txBox="1"/>
          <p:nvPr/>
        </p:nvSpPr>
        <p:spPr>
          <a:xfrm>
            <a:off x="5335650" y="456575"/>
            <a:ext cx="56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percolateDown() has worst case log n in general, but for most of these nodes, it has a much smaller worst case!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etc…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are log </a:t>
            </a:r>
            <a:r>
              <a:rPr lang="en-US" sz="25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levels, each level does a smaller and smaller amount of work. Even with infinite levels, as we sum smaller and smaller values (think 1/2ⁱ) we converge to a constant factor of n.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994-6662-6B17-EFB9-6EEC722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8AC-EBB2-76D8-2B23-00ABB761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46507"/>
          </a:xfrm>
        </p:spPr>
        <p:txBody>
          <a:bodyPr/>
          <a:lstStyle/>
          <a:p>
            <a:r>
              <a:rPr lang="en-GB" dirty="0"/>
              <a:t>Can we represent a tree with an array? - Inside code</a:t>
            </a:r>
          </a:p>
          <a:p>
            <a:pPr lvl="1"/>
            <a:r>
              <a:rPr lang="en-GB" dirty="0">
                <a:hlinkClick r:id="rId2"/>
              </a:rPr>
              <a:t>https://www.youtube.com/watch?v=EitnYxinKkw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18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3747</Words>
  <Application>Microsoft Office PowerPoint</Application>
  <PresentationFormat>Widescreen</PresentationFormat>
  <Paragraphs>937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Times New Roman</vt:lpstr>
      <vt:lpstr>Calibri</vt:lpstr>
      <vt:lpstr>Gill Sans Light</vt:lpstr>
      <vt:lpstr>Quattrocento Sans</vt:lpstr>
      <vt:lpstr>Twentieth Century</vt:lpstr>
      <vt:lpstr>Courier New</vt:lpstr>
      <vt:lpstr>Helvetica</vt:lpstr>
      <vt:lpstr>Arial</vt:lpstr>
      <vt:lpstr>Wingdings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Binary Heap invariants</vt:lpstr>
      <vt:lpstr>Quiz - Are these valid heaps?</vt:lpstr>
      <vt:lpstr>Quiz - Are these valid heaps?</vt:lpstr>
      <vt:lpstr>Complete Binary Tree or Not?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Binary Heap vs. Binary Search Tree</vt:lpstr>
      <vt:lpstr>PowerPoint Presentation</vt:lpstr>
      <vt:lpstr>BuildHeap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Is It Really Faster?</vt:lpstr>
      <vt:lpstr>Optional Slide  Floyd’s buildHeap Summation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10</cp:revision>
  <dcterms:modified xsi:type="dcterms:W3CDTF">2025-04-07T18:30:16Z</dcterms:modified>
</cp:coreProperties>
</file>