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21" r:id="rId3"/>
    <p:sldId id="286" r:id="rId4"/>
    <p:sldId id="275" r:id="rId5"/>
    <p:sldId id="276" r:id="rId6"/>
    <p:sldId id="285" r:id="rId7"/>
    <p:sldId id="290" r:id="rId8"/>
    <p:sldId id="291" r:id="rId9"/>
    <p:sldId id="493" r:id="rId10"/>
    <p:sldId id="494" r:id="rId11"/>
    <p:sldId id="495" r:id="rId12"/>
    <p:sldId id="303" r:id="rId13"/>
    <p:sldId id="304" r:id="rId14"/>
    <p:sldId id="327" r:id="rId15"/>
    <p:sldId id="278" r:id="rId16"/>
    <p:sldId id="279" r:id="rId17"/>
    <p:sldId id="301" r:id="rId18"/>
    <p:sldId id="302" r:id="rId19"/>
    <p:sldId id="313" r:id="rId20"/>
    <p:sldId id="300" r:id="rId21"/>
    <p:sldId id="294" r:id="rId22"/>
    <p:sldId id="292" r:id="rId23"/>
    <p:sldId id="295" r:id="rId24"/>
    <p:sldId id="296" r:id="rId25"/>
    <p:sldId id="297" r:id="rId26"/>
    <p:sldId id="307" r:id="rId27"/>
    <p:sldId id="496" r:id="rId28"/>
    <p:sldId id="299" r:id="rId29"/>
    <p:sldId id="298" r:id="rId30"/>
    <p:sldId id="288" r:id="rId31"/>
    <p:sldId id="308" r:id="rId32"/>
    <p:sldId id="309" r:id="rId33"/>
    <p:sldId id="310" r:id="rId34"/>
    <p:sldId id="311" r:id="rId35"/>
    <p:sldId id="287" r:id="rId36"/>
    <p:sldId id="312" r:id="rId37"/>
    <p:sldId id="322" r:id="rId38"/>
    <p:sldId id="323" r:id="rId39"/>
    <p:sldId id="324" r:id="rId40"/>
    <p:sldId id="325" r:id="rId41"/>
    <p:sldId id="271" r:id="rId42"/>
    <p:sldId id="272" r:id="rId43"/>
    <p:sldId id="273" r:id="rId44"/>
    <p:sldId id="49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326" r:id="rId58"/>
    <p:sldId id="306" r:id="rId59"/>
    <p:sldId id="315" r:id="rId60"/>
    <p:sldId id="316" r:id="rId61"/>
    <p:sldId id="317" r:id="rId62"/>
    <p:sldId id="314" r:id="rId63"/>
    <p:sldId id="320" r:id="rId64"/>
    <p:sldId id="318" r:id="rId65"/>
    <p:sldId id="319" r:id="rId66"/>
    <p:sldId id="497" r:id="rId67"/>
    <p:sldId id="373" r:id="rId68"/>
    <p:sldId id="49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411CD-180B-4976-9C9C-AFDCB2E148FD}" v="167" dt="2025-09-22T19:32:14.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p:restoredTop sz="80654" autoAdjust="0"/>
  </p:normalViewPr>
  <p:slideViewPr>
    <p:cSldViewPr>
      <p:cViewPr varScale="1">
        <p:scale>
          <a:sx n="66" d="100"/>
          <a:sy n="66" d="100"/>
        </p:scale>
        <p:origin x="1517" y="62"/>
      </p:cViewPr>
      <p:guideLst>
        <p:guide orient="horz" pos="2160"/>
        <p:guide pos="2880"/>
      </p:guideLst>
    </p:cSldViewPr>
  </p:slideViewPr>
  <p:notesTextViewPr>
    <p:cViewPr>
      <p:scale>
        <a:sx n="1" d="1"/>
        <a:sy n="1" d="1"/>
      </p:scale>
      <p:origin x="0" y="0"/>
    </p:cViewPr>
  </p:notesTextViewPr>
  <p:sorterViewPr>
    <p:cViewPr>
      <p:scale>
        <a:sx n="100" d="100"/>
        <a:sy n="100" d="100"/>
      </p:scale>
      <p:origin x="0" y="-131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23T17:24:58.423" v="777" actId="108"/>
      <pc:docMkLst>
        <pc:docMk/>
      </pc:docMkLst>
      <pc:sldChg chg="modSp mod">
        <pc:chgData name="Zonghua Gu" userId="9a7e1853e1951ef5" providerId="LiveId" clId="{CF1FAA12-072C-4ED5-BA76-0FFFAEFDB88A}" dt="2025-09-21T20:44:19.934" v="9" actId="20577"/>
        <pc:sldMkLst>
          <pc:docMk/>
          <pc:sldMk cId="1683281344" sldId="256"/>
        </pc:sldMkLst>
        <pc:spChg chg="mod">
          <ac:chgData name="Zonghua Gu" userId="9a7e1853e1951ef5" providerId="LiveId" clId="{CF1FAA12-072C-4ED5-BA76-0FFFAEFDB88A}" dt="2025-09-21T20:44:13.903" v="4" actId="20577"/>
          <ac:spMkLst>
            <pc:docMk/>
            <pc:sldMk cId="1683281344" sldId="256"/>
            <ac:spMk id="2" creationId="{00000000-0000-0000-0000-000000000000}"/>
          </ac:spMkLst>
        </pc:spChg>
        <pc:spChg chg="mod">
          <ac:chgData name="Zonghua Gu" userId="9a7e1853e1951ef5" providerId="LiveId" clId="{CF1FAA12-072C-4ED5-BA76-0FFFAEFDB88A}" dt="2025-09-21T20:44:19.934" v="9" actId="20577"/>
          <ac:spMkLst>
            <pc:docMk/>
            <pc:sldMk cId="1683281344" sldId="256"/>
            <ac:spMk id="3" creationId="{00000000-0000-0000-0000-000000000000}"/>
          </ac:spMkLst>
        </pc:spChg>
      </pc:sldChg>
      <pc:sldChg chg="modSp mod">
        <pc:chgData name="Zonghua Gu" userId="9a7e1853e1951ef5" providerId="LiveId" clId="{CF1FAA12-072C-4ED5-BA76-0FFFAEFDB88A}" dt="2025-09-21T22:27:49.601" v="729" actId="207"/>
        <pc:sldMkLst>
          <pc:docMk/>
          <pc:sldMk cId="1641096878" sldId="261"/>
        </pc:sldMkLst>
        <pc:spChg chg="mod">
          <ac:chgData name="Zonghua Gu" userId="9a7e1853e1951ef5" providerId="LiveId" clId="{CF1FAA12-072C-4ED5-BA76-0FFFAEFDB88A}" dt="2025-09-21T22:27:49.601" v="729" actId="207"/>
          <ac:spMkLst>
            <pc:docMk/>
            <pc:sldMk cId="1641096878" sldId="261"/>
            <ac:spMk id="9" creationId="{00000000-0000-0000-0000-000000000000}"/>
          </ac:spMkLst>
        </pc:spChg>
      </pc:sldChg>
      <pc:sldChg chg="addSp delSp modSp mod">
        <pc:chgData name="Zonghua Gu" userId="9a7e1853e1951ef5" providerId="LiveId" clId="{CF1FAA12-072C-4ED5-BA76-0FFFAEFDB88A}" dt="2025-09-21T22:28:46.457" v="743" actId="21"/>
        <pc:sldMkLst>
          <pc:docMk/>
          <pc:sldMk cId="3286259995" sldId="268"/>
        </pc:sldMkLst>
      </pc:sldChg>
      <pc:sldChg chg="addSp delSp modSp mod">
        <pc:chgData name="Zonghua Gu" userId="9a7e1853e1951ef5" providerId="LiveId" clId="{CF1FAA12-072C-4ED5-BA76-0FFFAEFDB88A}" dt="2025-09-21T22:28:50.391" v="745"/>
        <pc:sldMkLst>
          <pc:docMk/>
          <pc:sldMk cId="1530356126" sldId="269"/>
        </pc:sldMkLst>
        <pc:spChg chg="add mod">
          <ac:chgData name="Zonghua Gu" userId="9a7e1853e1951ef5" providerId="LiveId" clId="{CF1FAA12-072C-4ED5-BA76-0FFFAEFDB88A}" dt="2025-09-21T22:28:50.391" v="745"/>
          <ac:spMkLst>
            <pc:docMk/>
            <pc:sldMk cId="1530356126" sldId="269"/>
            <ac:spMk id="9" creationId="{A321D38A-CEB0-78DC-489E-6764952839B9}"/>
          </ac:spMkLst>
        </pc:spChg>
      </pc:sldChg>
      <pc:sldChg chg="ord">
        <pc:chgData name="Zonghua Gu" userId="9a7e1853e1951ef5" providerId="LiveId" clId="{CF1FAA12-072C-4ED5-BA76-0FFFAEFDB88A}" dt="2025-09-21T20:57:02.860" v="137"/>
        <pc:sldMkLst>
          <pc:docMk/>
          <pc:sldMk cId="3971200486" sldId="271"/>
        </pc:sldMkLst>
      </pc:sldChg>
      <pc:sldChg chg="modSp mod">
        <pc:chgData name="Zonghua Gu" userId="9a7e1853e1951ef5" providerId="LiveId" clId="{CF1FAA12-072C-4ED5-BA76-0FFFAEFDB88A}" dt="2025-09-22T19:32:03.533" v="765" actId="20577"/>
        <pc:sldMkLst>
          <pc:docMk/>
          <pc:sldMk cId="1120632604" sldId="278"/>
        </pc:sldMkLst>
        <pc:spChg chg="mod">
          <ac:chgData name="Zonghua Gu" userId="9a7e1853e1951ef5" providerId="LiveId" clId="{CF1FAA12-072C-4ED5-BA76-0FFFAEFDB88A}" dt="2025-09-22T19:32:03.533" v="765" actId="20577"/>
          <ac:spMkLst>
            <pc:docMk/>
            <pc:sldMk cId="1120632604" sldId="278"/>
            <ac:spMk id="13" creationId="{00000000-0000-0000-0000-000000000000}"/>
          </ac:spMkLst>
        </pc:spChg>
      </pc:sldChg>
      <pc:sldChg chg="modSp mod">
        <pc:chgData name="Zonghua Gu" userId="9a7e1853e1951ef5" providerId="LiveId" clId="{CF1FAA12-072C-4ED5-BA76-0FFFAEFDB88A}" dt="2025-09-22T19:32:24.930" v="770" actId="1076"/>
        <pc:sldMkLst>
          <pc:docMk/>
          <pc:sldMk cId="424972285" sldId="279"/>
        </pc:sldMkLst>
        <pc:spChg chg="mod">
          <ac:chgData name="Zonghua Gu" userId="9a7e1853e1951ef5" providerId="LiveId" clId="{CF1FAA12-072C-4ED5-BA76-0FFFAEFDB88A}" dt="2025-09-22T19:32:24.930" v="770" actId="1076"/>
          <ac:spMkLst>
            <pc:docMk/>
            <pc:sldMk cId="424972285" sldId="279"/>
            <ac:spMk id="6" creationId="{00000000-0000-0000-0000-000000000000}"/>
          </ac:spMkLst>
        </pc:spChg>
      </pc:sldChg>
      <pc:sldChg chg="delSp modSp mod delAnim">
        <pc:chgData name="Zonghua Gu" userId="9a7e1853e1951ef5" providerId="LiveId" clId="{CF1FAA12-072C-4ED5-BA76-0FFFAEFDB88A}" dt="2025-09-21T21:13:16.694" v="156" actId="478"/>
        <pc:sldMkLst>
          <pc:docMk/>
          <pc:sldMk cId="3421137010" sldId="307"/>
        </pc:sldMkLst>
        <pc:spChg chg="mod">
          <ac:chgData name="Zonghua Gu" userId="9a7e1853e1951ef5" providerId="LiveId" clId="{CF1FAA12-072C-4ED5-BA76-0FFFAEFDB88A}" dt="2025-09-21T21:12:57.225" v="148" actId="20577"/>
          <ac:spMkLst>
            <pc:docMk/>
            <pc:sldMk cId="3421137010" sldId="307"/>
            <ac:spMk id="4" creationId="{00000000-0000-0000-0000-000000000000}"/>
          </ac:spMkLst>
        </pc:spChg>
      </pc:sldChg>
      <pc:sldChg chg="addSp modSp mod">
        <pc:chgData name="Zonghua Gu" userId="9a7e1853e1951ef5" providerId="LiveId" clId="{CF1FAA12-072C-4ED5-BA76-0FFFAEFDB88A}" dt="2025-09-21T22:08:17.462" v="424" actId="20577"/>
        <pc:sldMkLst>
          <pc:docMk/>
          <pc:sldMk cId="1341131936" sldId="314"/>
        </pc:sldMkLst>
        <pc:spChg chg="mod">
          <ac:chgData name="Zonghua Gu" userId="9a7e1853e1951ef5" providerId="LiveId" clId="{CF1FAA12-072C-4ED5-BA76-0FFFAEFDB88A}" dt="2025-09-21T22:08:17.462" v="424" actId="20577"/>
          <ac:spMkLst>
            <pc:docMk/>
            <pc:sldMk cId="1341131936" sldId="314"/>
            <ac:spMk id="2" creationId="{00000000-0000-0000-0000-000000000000}"/>
          </ac:spMkLst>
        </pc:spChg>
        <pc:spChg chg="add mod">
          <ac:chgData name="Zonghua Gu" userId="9a7e1853e1951ef5" providerId="LiveId" clId="{CF1FAA12-072C-4ED5-BA76-0FFFAEFDB88A}" dt="2025-09-21T21:55:18.089" v="365" actId="20577"/>
          <ac:spMkLst>
            <pc:docMk/>
            <pc:sldMk cId="1341131936" sldId="314"/>
            <ac:spMk id="4" creationId="{4CB50F10-C2EB-B31F-8F96-69AD382E5ED6}"/>
          </ac:spMkLst>
        </pc:spChg>
      </pc:sldChg>
      <pc:sldChg chg="addSp modSp mod">
        <pc:chgData name="Zonghua Gu" userId="9a7e1853e1951ef5" providerId="LiveId" clId="{CF1FAA12-072C-4ED5-BA76-0FFFAEFDB88A}" dt="2025-09-21T22:11:52.832" v="547" actId="20577"/>
        <pc:sldMkLst>
          <pc:docMk/>
          <pc:sldMk cId="855341220" sldId="318"/>
        </pc:sldMkLst>
        <pc:spChg chg="add mod">
          <ac:chgData name="Zonghua Gu" userId="9a7e1853e1951ef5" providerId="LiveId" clId="{CF1FAA12-072C-4ED5-BA76-0FFFAEFDB88A}" dt="2025-09-21T22:11:52.832" v="547" actId="20577"/>
          <ac:spMkLst>
            <pc:docMk/>
            <pc:sldMk cId="855341220" sldId="318"/>
            <ac:spMk id="4" creationId="{C9E882FA-5C30-AE26-AE62-84E18845C35C}"/>
          </ac:spMkLst>
        </pc:spChg>
        <pc:spChg chg="mod">
          <ac:chgData name="Zonghua Gu" userId="9a7e1853e1951ef5" providerId="LiveId" clId="{CF1FAA12-072C-4ED5-BA76-0FFFAEFDB88A}" dt="2025-09-21T21:57:22.075" v="384" actId="1036"/>
          <ac:spMkLst>
            <pc:docMk/>
            <pc:sldMk cId="855341220" sldId="318"/>
            <ac:spMk id="7" creationId="{00000000-0000-0000-0000-000000000000}"/>
          </ac:spMkLst>
        </pc:spChg>
        <pc:spChg chg="mod">
          <ac:chgData name="Zonghua Gu" userId="9a7e1853e1951ef5" providerId="LiveId" clId="{CF1FAA12-072C-4ED5-BA76-0FFFAEFDB88A}" dt="2025-09-21T21:57:22.075" v="384" actId="1036"/>
          <ac:spMkLst>
            <pc:docMk/>
            <pc:sldMk cId="855341220" sldId="318"/>
            <ac:spMk id="8" creationId="{00000000-0000-0000-0000-000000000000}"/>
          </ac:spMkLst>
        </pc:spChg>
        <pc:spChg chg="mod">
          <ac:chgData name="Zonghua Gu" userId="9a7e1853e1951ef5" providerId="LiveId" clId="{CF1FAA12-072C-4ED5-BA76-0FFFAEFDB88A}" dt="2025-09-21T21:57:22.075" v="384" actId="1036"/>
          <ac:spMkLst>
            <pc:docMk/>
            <pc:sldMk cId="855341220" sldId="318"/>
            <ac:spMk id="9" creationId="{00000000-0000-0000-0000-000000000000}"/>
          </ac:spMkLst>
        </pc:spChg>
        <pc:spChg chg="mod">
          <ac:chgData name="Zonghua Gu" userId="9a7e1853e1951ef5" providerId="LiveId" clId="{CF1FAA12-072C-4ED5-BA76-0FFFAEFDB88A}" dt="2025-09-21T21:57:22.075" v="384" actId="1036"/>
          <ac:spMkLst>
            <pc:docMk/>
            <pc:sldMk cId="855341220" sldId="318"/>
            <ac:spMk id="10" creationId="{00000000-0000-0000-0000-000000000000}"/>
          </ac:spMkLst>
        </pc:spChg>
      </pc:sldChg>
      <pc:sldChg chg="modSp mod">
        <pc:chgData name="Zonghua Gu" userId="9a7e1853e1951ef5" providerId="LiveId" clId="{CF1FAA12-072C-4ED5-BA76-0FFFAEFDB88A}" dt="2025-09-21T22:09:28.364" v="460" actId="20577"/>
        <pc:sldMkLst>
          <pc:docMk/>
          <pc:sldMk cId="96042344" sldId="319"/>
        </pc:sldMkLst>
        <pc:spChg chg="mod">
          <ac:chgData name="Zonghua Gu" userId="9a7e1853e1951ef5" providerId="LiveId" clId="{CF1FAA12-072C-4ED5-BA76-0FFFAEFDB88A}" dt="2025-09-21T22:09:28.364" v="460" actId="20577"/>
          <ac:spMkLst>
            <pc:docMk/>
            <pc:sldMk cId="96042344" sldId="319"/>
            <ac:spMk id="2" creationId="{00000000-0000-0000-0000-000000000000}"/>
          </ac:spMkLst>
        </pc:spChg>
      </pc:sldChg>
      <pc:sldChg chg="ord">
        <pc:chgData name="Zonghua Gu" userId="9a7e1853e1951ef5" providerId="LiveId" clId="{CF1FAA12-072C-4ED5-BA76-0FFFAEFDB88A}" dt="2025-09-21T21:58:11.426" v="391"/>
        <pc:sldMkLst>
          <pc:docMk/>
          <pc:sldMk cId="2289735267" sldId="320"/>
        </pc:sldMkLst>
      </pc:sldChg>
      <pc:sldChg chg="addSp delSp modSp mod">
        <pc:chgData name="Zonghua Gu" userId="9a7e1853e1951ef5" providerId="LiveId" clId="{CF1FAA12-072C-4ED5-BA76-0FFFAEFDB88A}" dt="2025-09-21T20:51:57.891" v="32" actId="21"/>
        <pc:sldMkLst>
          <pc:docMk/>
          <pc:sldMk cId="476600642" sldId="322"/>
        </pc:sldMkLst>
      </pc:sldChg>
      <pc:sldChg chg="addSp modSp mod">
        <pc:chgData name="Zonghua Gu" userId="9a7e1853e1951ef5" providerId="LiveId" clId="{CF1FAA12-072C-4ED5-BA76-0FFFAEFDB88A}" dt="2025-09-21T20:52:02.190" v="35" actId="20577"/>
        <pc:sldMkLst>
          <pc:docMk/>
          <pc:sldMk cId="3306065771" sldId="323"/>
        </pc:sldMkLst>
        <pc:spChg chg="add mod">
          <ac:chgData name="Zonghua Gu" userId="9a7e1853e1951ef5" providerId="LiveId" clId="{CF1FAA12-072C-4ED5-BA76-0FFFAEFDB88A}" dt="2025-09-21T20:52:02.190" v="35" actId="20577"/>
          <ac:spMkLst>
            <pc:docMk/>
            <pc:sldMk cId="3306065771" sldId="323"/>
            <ac:spMk id="4" creationId="{4271E786-50AB-E19D-5679-E453D9927070}"/>
          </ac:spMkLst>
        </pc:spChg>
      </pc:sldChg>
      <pc:sldChg chg="addSp delSp modSp mod">
        <pc:chgData name="Zonghua Gu" userId="9a7e1853e1951ef5" providerId="LiveId" clId="{CF1FAA12-072C-4ED5-BA76-0FFFAEFDB88A}" dt="2025-09-21T20:56:08.420" v="128" actId="20577"/>
        <pc:sldMkLst>
          <pc:docMk/>
          <pc:sldMk cId="3063241732" sldId="324"/>
        </pc:sldMkLst>
        <pc:spChg chg="add mod">
          <ac:chgData name="Zonghua Gu" userId="9a7e1853e1951ef5" providerId="LiveId" clId="{CF1FAA12-072C-4ED5-BA76-0FFFAEFDB88A}" dt="2025-09-21T20:56:08.420" v="128" actId="20577"/>
          <ac:spMkLst>
            <pc:docMk/>
            <pc:sldMk cId="3063241732" sldId="324"/>
            <ac:spMk id="8" creationId="{756A6ECD-EB24-5A38-01FE-2F6824A2AFB9}"/>
          </ac:spMkLst>
        </pc:spChg>
      </pc:sldChg>
      <pc:sldChg chg="addSp modSp mod">
        <pc:chgData name="Zonghua Gu" userId="9a7e1853e1951ef5" providerId="LiveId" clId="{CF1FAA12-072C-4ED5-BA76-0FFFAEFDB88A}" dt="2025-09-21T20:56:27.511" v="135" actId="1076"/>
        <pc:sldMkLst>
          <pc:docMk/>
          <pc:sldMk cId="134474321" sldId="325"/>
        </pc:sldMkLst>
        <pc:spChg chg="add mod">
          <ac:chgData name="Zonghua Gu" userId="9a7e1853e1951ef5" providerId="LiveId" clId="{CF1FAA12-072C-4ED5-BA76-0FFFAEFDB88A}" dt="2025-09-21T20:56:27.511" v="135" actId="1076"/>
          <ac:spMkLst>
            <pc:docMk/>
            <pc:sldMk cId="134474321" sldId="325"/>
            <ac:spMk id="4" creationId="{79CC2765-6579-CD90-7160-BF9223AB58F3}"/>
          </ac:spMkLst>
        </pc:spChg>
      </pc:sldChg>
      <pc:sldChg chg="delSp mod">
        <pc:chgData name="Zonghua Gu" userId="9a7e1853e1951ef5" providerId="LiveId" clId="{CF1FAA12-072C-4ED5-BA76-0FFFAEFDB88A}" dt="2025-09-21T21:20:00.561" v="336" actId="478"/>
        <pc:sldMkLst>
          <pc:docMk/>
          <pc:sldMk cId="1620409446" sldId="327"/>
        </pc:sldMkLst>
      </pc:sldChg>
      <pc:sldChg chg="addSp modSp add mod">
        <pc:chgData name="Zonghua Gu" userId="9a7e1853e1951ef5" providerId="LiveId" clId="{CF1FAA12-072C-4ED5-BA76-0FFFAEFDB88A}" dt="2025-09-23T17:24:58.423" v="777" actId="108"/>
        <pc:sldMkLst>
          <pc:docMk/>
          <pc:sldMk cId="4175052033" sldId="493"/>
        </pc:sldMkLst>
        <pc:spChg chg="mod">
          <ac:chgData name="Zonghua Gu" userId="9a7e1853e1951ef5" providerId="LiveId" clId="{CF1FAA12-072C-4ED5-BA76-0FFFAEFDB88A}" dt="2025-09-23T17:24:58.423" v="777" actId="108"/>
          <ac:spMkLst>
            <pc:docMk/>
            <pc:sldMk cId="4175052033" sldId="493"/>
            <ac:spMk id="4" creationId="{00000000-0000-0000-0000-000000000000}"/>
          </ac:spMkLst>
        </pc:spChg>
        <pc:spChg chg="add mod">
          <ac:chgData name="Zonghua Gu" userId="9a7e1853e1951ef5" providerId="LiveId" clId="{CF1FAA12-072C-4ED5-BA76-0FFFAEFDB88A}" dt="2025-09-21T21:01:26.538" v="141"/>
          <ac:spMkLst>
            <pc:docMk/>
            <pc:sldMk cId="4175052033" sldId="493"/>
            <ac:spMk id="5" creationId="{EC3EF25D-BC5D-D5EE-B978-11044EA94C64}"/>
          </ac:spMkLst>
        </pc:spChg>
      </pc:sldChg>
      <pc:sldChg chg="addSp modSp add">
        <pc:chgData name="Zonghua Gu" userId="9a7e1853e1951ef5" providerId="LiveId" clId="{CF1FAA12-072C-4ED5-BA76-0FFFAEFDB88A}" dt="2025-09-21T21:01:28.336" v="142"/>
        <pc:sldMkLst>
          <pc:docMk/>
          <pc:sldMk cId="1620255952" sldId="494"/>
        </pc:sldMkLst>
        <pc:spChg chg="add mod">
          <ac:chgData name="Zonghua Gu" userId="9a7e1853e1951ef5" providerId="LiveId" clId="{CF1FAA12-072C-4ED5-BA76-0FFFAEFDB88A}" dt="2025-09-21T21:01:28.336" v="142"/>
          <ac:spMkLst>
            <pc:docMk/>
            <pc:sldMk cId="1620255952" sldId="494"/>
            <ac:spMk id="4" creationId="{772AF118-C69E-34A7-EBDE-325ACF0A265A}"/>
          </ac:spMkLst>
        </pc:spChg>
      </pc:sldChg>
      <pc:sldChg chg="addSp modSp add">
        <pc:chgData name="Zonghua Gu" userId="9a7e1853e1951ef5" providerId="LiveId" clId="{CF1FAA12-072C-4ED5-BA76-0FFFAEFDB88A}" dt="2025-09-21T21:01:29.917" v="143"/>
        <pc:sldMkLst>
          <pc:docMk/>
          <pc:sldMk cId="146821145" sldId="495"/>
        </pc:sldMkLst>
        <pc:spChg chg="add mod">
          <ac:chgData name="Zonghua Gu" userId="9a7e1853e1951ef5" providerId="LiveId" clId="{CF1FAA12-072C-4ED5-BA76-0FFFAEFDB88A}" dt="2025-09-21T21:01:29.917" v="143"/>
          <ac:spMkLst>
            <pc:docMk/>
            <pc:sldMk cId="146821145" sldId="495"/>
            <ac:spMk id="4" creationId="{1115B818-7EB9-5A8A-6071-BEE0D5B46AF2}"/>
          </ac:spMkLst>
        </pc:spChg>
      </pc:sldChg>
      <pc:sldChg chg="add del">
        <pc:chgData name="Zonghua Gu" userId="9a7e1853e1951ef5" providerId="LiveId" clId="{CF1FAA12-072C-4ED5-BA76-0FFFAEFDB88A}" dt="2025-09-21T21:01:12.094" v="140"/>
        <pc:sldMkLst>
          <pc:docMk/>
          <pc:sldMk cId="1202303304" sldId="496"/>
        </pc:sldMkLst>
      </pc:sldChg>
      <pc:sldChg chg="addSp modSp add mod modAnim">
        <pc:chgData name="Zonghua Gu" userId="9a7e1853e1951ef5" providerId="LiveId" clId="{CF1FAA12-072C-4ED5-BA76-0FFFAEFDB88A}" dt="2025-09-21T21:19:21.506" v="335" actId="571"/>
        <pc:sldMkLst>
          <pc:docMk/>
          <pc:sldMk cId="2603293405" sldId="496"/>
        </pc:sldMkLst>
        <pc:spChg chg="mod">
          <ac:chgData name="Zonghua Gu" userId="9a7e1853e1951ef5" providerId="LiveId" clId="{CF1FAA12-072C-4ED5-BA76-0FFFAEFDB88A}" dt="2025-09-21T21:13:05.277" v="153" actId="20577"/>
          <ac:spMkLst>
            <pc:docMk/>
            <pc:sldMk cId="2603293405" sldId="496"/>
            <ac:spMk id="2" creationId="{1AA80043-F7FC-B5B1-8D1D-959593ACF803}"/>
          </ac:spMkLst>
        </pc:spChg>
        <pc:spChg chg="mod">
          <ac:chgData name="Zonghua Gu" userId="9a7e1853e1951ef5" providerId="LiveId" clId="{CF1FAA12-072C-4ED5-BA76-0FFFAEFDB88A}" dt="2025-09-21T21:13:25.540" v="159" actId="20577"/>
          <ac:spMkLst>
            <pc:docMk/>
            <pc:sldMk cId="2603293405" sldId="496"/>
            <ac:spMk id="4" creationId="{69AF2D53-1EC1-5761-A35F-0B6B5DAF392F}"/>
          </ac:spMkLst>
        </pc:spChg>
        <pc:spChg chg="add mod">
          <ac:chgData name="Zonghua Gu" userId="9a7e1853e1951ef5" providerId="LiveId" clId="{CF1FAA12-072C-4ED5-BA76-0FFFAEFDB88A}" dt="2025-09-21T21:18:18.936" v="304" actId="1076"/>
          <ac:spMkLst>
            <pc:docMk/>
            <pc:sldMk cId="2603293405" sldId="496"/>
            <ac:spMk id="5" creationId="{19052A7F-36E6-4E5F-0848-CF78B030608E}"/>
          </ac:spMkLst>
        </pc:spChg>
        <pc:spChg chg="mod">
          <ac:chgData name="Zonghua Gu" userId="9a7e1853e1951ef5" providerId="LiveId" clId="{CF1FAA12-072C-4ED5-BA76-0FFFAEFDB88A}" dt="2025-09-21T21:18:12.907" v="303" actId="20577"/>
          <ac:spMkLst>
            <pc:docMk/>
            <pc:sldMk cId="2603293405" sldId="496"/>
            <ac:spMk id="6" creationId="{380273EB-4B57-381E-F70A-0D66C1219528}"/>
          </ac:spMkLst>
        </pc:spChg>
        <pc:spChg chg="add mod">
          <ac:chgData name="Zonghua Gu" userId="9a7e1853e1951ef5" providerId="LiveId" clId="{CF1FAA12-072C-4ED5-BA76-0FFFAEFDB88A}" dt="2025-09-21T21:18:18.936" v="304" actId="1076"/>
          <ac:spMkLst>
            <pc:docMk/>
            <pc:sldMk cId="2603293405" sldId="496"/>
            <ac:spMk id="7" creationId="{1E2C47F5-85D7-D3FB-1FC0-CE59F6B30AAE}"/>
          </ac:spMkLst>
        </pc:spChg>
        <pc:spChg chg="add mod">
          <ac:chgData name="Zonghua Gu" userId="9a7e1853e1951ef5" providerId="LiveId" clId="{CF1FAA12-072C-4ED5-BA76-0FFFAEFDB88A}" dt="2025-09-21T21:18:18.936" v="304" actId="1076"/>
          <ac:spMkLst>
            <pc:docMk/>
            <pc:sldMk cId="2603293405" sldId="496"/>
            <ac:spMk id="8" creationId="{0FD9DDB1-2BBF-4AE6-4315-7D7983358F4D}"/>
          </ac:spMkLst>
        </pc:spChg>
        <pc:spChg chg="add mod">
          <ac:chgData name="Zonghua Gu" userId="9a7e1853e1951ef5" providerId="LiveId" clId="{CF1FAA12-072C-4ED5-BA76-0FFFAEFDB88A}" dt="2025-09-21T21:19:17.774" v="334" actId="1076"/>
          <ac:spMkLst>
            <pc:docMk/>
            <pc:sldMk cId="2603293405" sldId="496"/>
            <ac:spMk id="9" creationId="{462C51E3-901F-31DF-FBBF-EDBE682FB596}"/>
          </ac:spMkLst>
        </pc:spChg>
        <pc:spChg chg="add mod">
          <ac:chgData name="Zonghua Gu" userId="9a7e1853e1951ef5" providerId="LiveId" clId="{CF1FAA12-072C-4ED5-BA76-0FFFAEFDB88A}" dt="2025-09-21T21:19:21.506" v="335" actId="571"/>
          <ac:spMkLst>
            <pc:docMk/>
            <pc:sldMk cId="2603293405" sldId="496"/>
            <ac:spMk id="10" creationId="{D2172FDB-8610-0658-A256-E2A4E80E120C}"/>
          </ac:spMkLst>
        </pc:spChg>
      </pc:sldChg>
      <pc:sldChg chg="add del">
        <pc:chgData name="Zonghua Gu" userId="9a7e1853e1951ef5" providerId="LiveId" clId="{CF1FAA12-072C-4ED5-BA76-0FFFAEFDB88A}" dt="2025-09-21T21:01:12.094" v="140"/>
        <pc:sldMkLst>
          <pc:docMk/>
          <pc:sldMk cId="158305027" sldId="497"/>
        </pc:sldMkLst>
      </pc:sldChg>
      <pc:sldChg chg="modSp new mod modNotesTx">
        <pc:chgData name="Zonghua Gu" userId="9a7e1853e1951ef5" providerId="LiveId" clId="{CF1FAA12-072C-4ED5-BA76-0FFFAEFDB88A}" dt="2025-09-21T22:14:48.154" v="599" actId="27636"/>
        <pc:sldMkLst>
          <pc:docMk/>
          <pc:sldMk cId="2892536266" sldId="497"/>
        </pc:sldMkLst>
        <pc:spChg chg="mod">
          <ac:chgData name="Zonghua Gu" userId="9a7e1853e1951ef5" providerId="LiveId" clId="{CF1FAA12-072C-4ED5-BA76-0FFFAEFDB88A}" dt="2025-09-21T22:14:48.154" v="599" actId="27636"/>
          <ac:spMkLst>
            <pc:docMk/>
            <pc:sldMk cId="2892536266" sldId="497"/>
            <ac:spMk id="2" creationId="{D43449FA-72D8-07A1-7FF9-F95469533B93}"/>
          </ac:spMkLst>
        </pc:spChg>
        <pc:spChg chg="mod">
          <ac:chgData name="Zonghua Gu" userId="9a7e1853e1951ef5" providerId="LiveId" clId="{CF1FAA12-072C-4ED5-BA76-0FFFAEFDB88A}" dt="2025-09-21T22:13:42.233" v="586" actId="20577"/>
          <ac:spMkLst>
            <pc:docMk/>
            <pc:sldMk cId="2892536266" sldId="497"/>
            <ac:spMk id="4" creationId="{909131E8-3059-996B-4BB2-0B62D2D1FFA7}"/>
          </ac:spMkLst>
        </pc:spChg>
      </pc:sldChg>
      <pc:sldChg chg="add del">
        <pc:chgData name="Zonghua Gu" userId="9a7e1853e1951ef5" providerId="LiveId" clId="{CF1FAA12-072C-4ED5-BA76-0FFFAEFDB88A}" dt="2025-09-21T21:01:12.094" v="140"/>
        <pc:sldMkLst>
          <pc:docMk/>
          <pc:sldMk cId="361405183" sldId="498"/>
        </pc:sldMkLst>
      </pc:sldChg>
      <pc:sldChg chg="add">
        <pc:chgData name="Zonghua Gu" userId="9a7e1853e1951ef5" providerId="LiveId" clId="{CF1FAA12-072C-4ED5-BA76-0FFFAEFDB88A}" dt="2025-09-22T00:06:13.848" v="746"/>
        <pc:sldMkLst>
          <pc:docMk/>
          <pc:sldMk cId="2744124248" sldId="498"/>
        </pc:sldMkLst>
      </pc:sldChg>
      <pc:sldChg chg="modSp new mod">
        <pc:chgData name="Zonghua Gu" userId="9a7e1853e1951ef5" providerId="LiveId" clId="{CF1FAA12-072C-4ED5-BA76-0FFFAEFDB88A}" dt="2025-09-22T00:11:48.502" v="755" actId="20577"/>
        <pc:sldMkLst>
          <pc:docMk/>
          <pc:sldMk cId="4080456623" sldId="499"/>
        </pc:sldMkLst>
        <pc:spChg chg="mod">
          <ac:chgData name="Zonghua Gu" userId="9a7e1853e1951ef5" providerId="LiveId" clId="{CF1FAA12-072C-4ED5-BA76-0FFFAEFDB88A}" dt="2025-09-22T00:11:33.433" v="749"/>
          <ac:spMkLst>
            <pc:docMk/>
            <pc:sldMk cId="4080456623" sldId="499"/>
            <ac:spMk id="2" creationId="{89010799-7D57-2CD0-5351-88508A8455D9}"/>
          </ac:spMkLst>
        </pc:spChg>
        <pc:spChg chg="mod">
          <ac:chgData name="Zonghua Gu" userId="9a7e1853e1951ef5" providerId="LiveId" clId="{CF1FAA12-072C-4ED5-BA76-0FFFAEFDB88A}" dt="2025-09-22T00:11:48.502" v="755" actId="20577"/>
          <ac:spMkLst>
            <pc:docMk/>
            <pc:sldMk cId="4080456623" sldId="499"/>
            <ac:spMk id="4" creationId="{90A08B0E-A3CB-0F43-CE18-3FB873100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9/23/2025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stackoverflow.com/questions/70008529/i-cannot-understand-how-the-arm-stack-operations-work" TargetMode="External"/><Relationship Id="rId13" Type="http://schemas.openxmlformats.org/officeDocument/2006/relationships/hyperlink" Target="https://www.embeddedrelated.com/showthread/comp.arch.embedded/200819-1.php" TargetMode="External"/><Relationship Id="rId18" Type="http://schemas.openxmlformats.org/officeDocument/2006/relationships/hyperlink" Target="http://www-mdp.eng.cam.ac.uk/web/library/enginfo/mdp_micro/lecture5/lecture5-4-2.html" TargetMode="External"/><Relationship Id="rId3" Type="http://schemas.openxmlformats.org/officeDocument/2006/relationships/hyperlink" Target="https://duetorun.com/blog/20230614/arm-stack-modes/" TargetMode="External"/><Relationship Id="rId21" Type="http://schemas.openxmlformats.org/officeDocument/2006/relationships/hyperlink" Target="http://homepage.cs.uiowa.edu/~jones/compiler/notes/27.shtml" TargetMode="External"/><Relationship Id="rId7" Type="http://schemas.openxmlformats.org/officeDocument/2006/relationships/hyperlink" Target="https://developer.arm.com/documentation/dui0801/a/Cacbgchh" TargetMode="External"/><Relationship Id="rId12" Type="http://schemas.openxmlformats.org/officeDocument/2006/relationships/hyperlink" Target="https://developer.arm.com/documentation/dui0489/e/arm-and-thumb-instructions/memory-access-instructions/push-and-pop" TargetMode="External"/><Relationship Id="rId17" Type="http://schemas.openxmlformats.org/officeDocument/2006/relationships/hyperlink" Target="https://azeria-labs.com/functions-and-the-stack-part-7/" TargetMode="External"/><Relationship Id="rId2" Type="http://schemas.openxmlformats.org/officeDocument/2006/relationships/slide" Target="../slides/slide15.xml"/><Relationship Id="rId16" Type="http://schemas.openxmlformats.org/officeDocument/2006/relationships/hyperlink" Target="https://stackoverflow.com/questions/57031401/why-push-first-decreases-the-stack-pointer" TargetMode="External"/><Relationship Id="rId20" Type="http://schemas.openxmlformats.org/officeDocument/2006/relationships/hyperlink" Target="https://users.ece.utexas.edu/~valvano/mspm0/Arm_Architecture_v6m_Reference_Manual.pdf" TargetMode="External"/><Relationship Id="rId1" Type="http://schemas.openxmlformats.org/officeDocument/2006/relationships/notesMaster" Target="../notesMasters/notesMaster1.xml"/><Relationship Id="rId6" Type="http://schemas.openxmlformats.org/officeDocument/2006/relationships/hyperlink" Target="https://developer.arm.com/documentation/107656/latest/Registers/Registers-in-the-register-bank/R13--Stack-Pointer--SP-/Stack-memory" TargetMode="External"/><Relationship Id="rId11" Type="http://schemas.openxmlformats.org/officeDocument/2006/relationships/hyperlink" Target="https://shankarrajagopal.github.io/theory/Module_5_good_one.pdf" TargetMode="External"/><Relationship Id="rId5" Type="http://schemas.openxmlformats.org/officeDocument/2006/relationships/hyperlink" Target="https://developer.arm.com/documentation/dui0231/latest/thumb-instruction-reference/thumb-memory-access-instructions/push-and-pop" TargetMode="External"/><Relationship Id="rId15" Type="http://schemas.openxmlformats.org/officeDocument/2006/relationships/hyperlink" Target="https://bob.cs.sonoma.edu/testing/sec-stack.html" TargetMode="External"/><Relationship Id="rId10" Type="http://schemas.openxmlformats.org/officeDocument/2006/relationships/hyperlink" Target="https://stackoverflow.com/questions/47109767/push-and-pop-order-in-arm/47109995" TargetMode="External"/><Relationship Id="rId19" Type="http://schemas.openxmlformats.org/officeDocument/2006/relationships/hyperlink" Target="https://web.eecs.umich.edu/~prabal/teaching/eecs373-f10/readings/ARMv7-M_ARM.pdf" TargetMode="External"/><Relationship Id="rId4" Type="http://schemas.openxmlformats.org/officeDocument/2006/relationships/hyperlink" Target="https://documentation-service.arm.com/static/65798111b52744113be5cda1?token=" TargetMode="External"/><Relationship Id="rId9" Type="http://schemas.openxmlformats.org/officeDocument/2006/relationships/hyperlink" Target="https://www.scs.stanford.edu/~zyedidia/docs/arm/extras/annot/subroutines.hohl-arm-asm.pdf" TargetMode="External"/><Relationship Id="rId14" Type="http://schemas.openxmlformats.org/officeDocument/2006/relationships/hyperlink" Target="http://www.cs.emory.edu/~cheung/Courses/255/Syllabus/7-ARM/SLIDES/s53.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8</a:t>
            </a:fld>
            <a:endParaRPr lang="en-US"/>
          </a:p>
        </p:txBody>
      </p:sp>
    </p:spTree>
    <p:extLst>
      <p:ext uri="{BB962C8B-B14F-4D97-AF65-F5344CB8AC3E}">
        <p14:creationId xmlns:p14="http://schemas.microsoft.com/office/powerpoint/2010/main" val="23709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For a standard full-descending ARM/Thumb-2 stack, SP is decremented before each store during PUSH (pre-decrement), and incremented after each load during POP (post-increment); slides should reflect SP moving down before writing and up after reading.</a:t>
            </a:r>
            <a:r>
              <a:rPr lang="en-US" dirty="0">
                <a:hlinkClick r:id="rId3"/>
              </a:rPr>
              <a:t>duetorun+1</a:t>
            </a:r>
            <a:endParaRPr lang="en-US" dirty="0"/>
          </a:p>
          <a:p>
            <a:r>
              <a:rPr lang="en-US" b="1" dirty="0"/>
              <a:t>Correct rule to apply</a:t>
            </a:r>
          </a:p>
          <a:p>
            <a:r>
              <a:rPr lang="en-US" dirty="0"/>
              <a:t>PUSH: STMDB/STMFD </a:t>
            </a:r>
            <a:r>
              <a:rPr lang="en-US" dirty="0" err="1"/>
              <a:t>sp</a:t>
            </a:r>
            <a:r>
              <a:rPr lang="en-US" dirty="0"/>
              <a:t>!, {...} semantics — SP moves down first, then values are stored starting at the new SP; lowest-numbered register goes to the lowest address.</a:t>
            </a:r>
            <a:r>
              <a:rPr lang="en-US" dirty="0">
                <a:effectLst/>
                <a:hlinkClick r:id="rId4"/>
              </a:rPr>
              <a:t>documentation-service.arm</a:t>
            </a:r>
            <a:r>
              <a:rPr lang="en-US" dirty="0">
                <a:hlinkClick r:id="rId4"/>
              </a:rPr>
              <a:t>+1</a:t>
            </a:r>
            <a:endParaRPr lang="en-US" dirty="0"/>
          </a:p>
          <a:p>
            <a:r>
              <a:rPr lang="en-US" dirty="0"/>
              <a:t>POP: LDMIA/LDMFD </a:t>
            </a:r>
            <a:r>
              <a:rPr lang="en-US" dirty="0" err="1"/>
              <a:t>sp</a:t>
            </a:r>
            <a:r>
              <a:rPr lang="en-US" dirty="0"/>
              <a:t>!, {...} semantics — values are read starting at SP, then SP moves up after the block; lowest-numbered register is loaded from the lowest address.</a:t>
            </a:r>
            <a:r>
              <a:rPr lang="en-US" dirty="0">
                <a:hlinkClick r:id="rId5"/>
              </a:rPr>
              <a:t>developer.arm+1</a:t>
            </a:r>
            <a:endParaRPr lang="en-US" dirty="0"/>
          </a:p>
          <a:p>
            <a:r>
              <a:rPr lang="en-US" dirty="0">
                <a:hlinkClick r:id="rId3"/>
              </a:rPr>
              <a:t>https://duetorun.com/blog/20230614/arm-stack-modes/</a:t>
            </a:r>
            <a:endParaRPr lang="en-US" dirty="0"/>
          </a:p>
          <a:p>
            <a:r>
              <a:rPr lang="en-US" dirty="0">
                <a:hlinkClick r:id="rId6"/>
              </a:rPr>
              <a:t>https://developer.arm.com/documentation/107656/latest/Registers/Registers-in-the-register-bank/R13--Stack-Pointer--SP-/Stack-memory</a:t>
            </a:r>
            <a:endParaRPr lang="en-US" dirty="0"/>
          </a:p>
          <a:p>
            <a:r>
              <a:rPr lang="en-US" dirty="0">
                <a:hlinkClick r:id="rId4"/>
              </a:rPr>
              <a:t>https://documentation-service.arm.com/static/65798111b52744113be5cda1?token=</a:t>
            </a:r>
            <a:endParaRPr lang="en-US" dirty="0"/>
          </a:p>
          <a:p>
            <a:r>
              <a:rPr lang="en-US" dirty="0">
                <a:hlinkClick r:id="rId5"/>
              </a:rPr>
              <a:t>https://developer.arm.com/documentation/dui0231/latest/thumb-instruction-reference/thumb-memory-access-instructions/push-and-pop</a:t>
            </a:r>
            <a:endParaRPr lang="en-US" dirty="0"/>
          </a:p>
          <a:p>
            <a:r>
              <a:rPr lang="en-US" dirty="0">
                <a:hlinkClick r:id="rId7"/>
              </a:rPr>
              <a:t>https://developer.arm.com/documentation/dui0801/a/Cacbgchh</a:t>
            </a:r>
            <a:endParaRPr lang="en-US" dirty="0"/>
          </a:p>
          <a:p>
            <a:r>
              <a:rPr lang="en-US" dirty="0">
                <a:hlinkClick r:id="rId8"/>
              </a:rPr>
              <a:t>https://stackoverflow.com/questions/70008529/i-cannot-understand-how-the-arm-stack-operations-work</a:t>
            </a:r>
            <a:endParaRPr lang="en-US" dirty="0"/>
          </a:p>
          <a:p>
            <a:r>
              <a:rPr lang="en-US" dirty="0">
                <a:hlinkClick r:id="rId9"/>
              </a:rPr>
              <a:t>https://www.scs.stanford.edu/~zyedidia/docs/arm/extras/annot/subroutines.hohl-arm-asm.pdf</a:t>
            </a:r>
            <a:endParaRPr lang="en-US" dirty="0"/>
          </a:p>
          <a:p>
            <a:r>
              <a:rPr lang="en-US" dirty="0">
                <a:hlinkClick r:id="rId10"/>
              </a:rPr>
              <a:t>https://stackoverflow.com/questions/47109767/push-and-pop-order-in-arm/47109995</a:t>
            </a:r>
            <a:endParaRPr lang="en-US" dirty="0"/>
          </a:p>
          <a:p>
            <a:r>
              <a:rPr lang="en-US" dirty="0">
                <a:hlinkClick r:id="rId11"/>
              </a:rPr>
              <a:t>https://shankarrajagopal.github.io/theory/Module_5_good_one.pdf</a:t>
            </a:r>
            <a:endParaRPr lang="en-US" dirty="0"/>
          </a:p>
          <a:p>
            <a:r>
              <a:rPr lang="en-US" dirty="0">
                <a:hlinkClick r:id="rId12"/>
              </a:rPr>
              <a:t>https://developer.arm.com/documentation/dui0489/e/arm-and-thumb-instructions/memory-access-instructions/push-and-pop</a:t>
            </a:r>
            <a:endParaRPr lang="en-US" dirty="0"/>
          </a:p>
          <a:p>
            <a:r>
              <a:rPr lang="en-US" dirty="0">
                <a:hlinkClick r:id="rId13"/>
              </a:rPr>
              <a:t>https://www.embeddedrelated.com/showthread/comp.arch.embedded/200819-1.php</a:t>
            </a:r>
            <a:endParaRPr lang="en-US" dirty="0"/>
          </a:p>
          <a:p>
            <a:r>
              <a:rPr lang="en-US" dirty="0">
                <a:hlinkClick r:id="rId14"/>
              </a:rPr>
              <a:t>http://www.cs.emory.edu/~cheung/Courses/255/Syllabus/7-ARM/SLIDES/s53.html</a:t>
            </a:r>
            <a:endParaRPr lang="en-US" dirty="0"/>
          </a:p>
          <a:p>
            <a:r>
              <a:rPr lang="en-US" dirty="0">
                <a:hlinkClick r:id="rId15"/>
              </a:rPr>
              <a:t>https://bob.cs.sonoma.edu/testing/sec-stack.html</a:t>
            </a:r>
            <a:endParaRPr lang="en-US" dirty="0"/>
          </a:p>
          <a:p>
            <a:r>
              <a:rPr lang="en-US" dirty="0">
                <a:hlinkClick r:id="rId16"/>
              </a:rPr>
              <a:t>https://stackoverflow.com/questions/57031401/why-push-first-decreases-the-stack-pointer</a:t>
            </a:r>
            <a:endParaRPr lang="en-US" dirty="0"/>
          </a:p>
          <a:p>
            <a:r>
              <a:rPr lang="en-US" dirty="0">
                <a:hlinkClick r:id="rId17"/>
              </a:rPr>
              <a:t>https://azeria-labs.com/functions-and-the-stack-part-7/</a:t>
            </a:r>
            <a:endParaRPr lang="en-US" dirty="0"/>
          </a:p>
          <a:p>
            <a:r>
              <a:rPr lang="en-US" dirty="0">
                <a:hlinkClick r:id="rId18"/>
              </a:rPr>
              <a:t>http://www-mdp.eng.cam.ac.uk/web/library/enginfo/mdp_micro/lecture5/lecture5-4-2.html</a:t>
            </a:r>
            <a:endParaRPr lang="en-US" dirty="0"/>
          </a:p>
          <a:p>
            <a:r>
              <a:rPr lang="en-US" dirty="0">
                <a:hlinkClick r:id="rId19"/>
              </a:rPr>
              <a:t>https://web.eecs.umich.edu/~prabal/teaching/eecs373-f10/readings/ARMv7-M_ARM.pdf</a:t>
            </a:r>
            <a:endParaRPr lang="en-US" dirty="0"/>
          </a:p>
          <a:p>
            <a:r>
              <a:rPr lang="en-US" dirty="0">
                <a:hlinkClick r:id="rId20"/>
              </a:rPr>
              <a:t>https://users.ece.utexas.edu/~valvano/mspm0/Arm_Architecture_v6m_Reference_Manual.pdf</a:t>
            </a:r>
            <a:endParaRPr lang="en-US" dirty="0"/>
          </a:p>
          <a:p>
            <a:r>
              <a:rPr lang="en-US" dirty="0">
                <a:hlinkClick r:id="rId21"/>
              </a:rPr>
              <a:t>http://homepage.cs.uiowa.edu/~jones/compiler/notes/27.shtml</a:t>
            </a:r>
            <a:endParaRPr lang="en-US" dirty="0"/>
          </a:p>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15</a:t>
            </a:fld>
            <a:endParaRPr lang="en-US"/>
          </a:p>
        </p:txBody>
      </p:sp>
    </p:spTree>
    <p:extLst>
      <p:ext uri="{BB962C8B-B14F-4D97-AF65-F5344CB8AC3E}">
        <p14:creationId xmlns:p14="http://schemas.microsoft.com/office/powerpoint/2010/main" val="110455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19</a:t>
            </a:fld>
            <a:endParaRPr lang="en-US"/>
          </a:p>
        </p:txBody>
      </p:sp>
    </p:spTree>
    <p:extLst>
      <p:ext uri="{BB962C8B-B14F-4D97-AF65-F5344CB8AC3E}">
        <p14:creationId xmlns:p14="http://schemas.microsoft.com/office/powerpoint/2010/main" val="124689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26</a:t>
            </a:fld>
            <a:endParaRPr lang="en-US"/>
          </a:p>
        </p:txBody>
      </p:sp>
    </p:spTree>
    <p:extLst>
      <p:ext uri="{BB962C8B-B14F-4D97-AF65-F5344CB8AC3E}">
        <p14:creationId xmlns:p14="http://schemas.microsoft.com/office/powerpoint/2010/main" val="191877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9A449-D231-080F-ABD6-17AD757894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ECAAF-488D-20D3-7DE3-739E27492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6B542-8169-B7CA-7BE6-B2C54CB4CA4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a:extLst>
              <a:ext uri="{FF2B5EF4-FFF2-40B4-BE49-F238E27FC236}">
                <a16:creationId xmlns:a16="http://schemas.microsoft.com/office/drawing/2014/main" id="{80CF8404-AA71-028C-29EE-EF78A89CE47E}"/>
              </a:ext>
            </a:extLst>
          </p:cNvPr>
          <p:cNvSpPr>
            <a:spLocks noGrp="1"/>
          </p:cNvSpPr>
          <p:nvPr>
            <p:ph type="sldNum" sz="quarter" idx="5"/>
          </p:nvPr>
        </p:nvSpPr>
        <p:spPr/>
        <p:txBody>
          <a:bodyPr/>
          <a:lstStyle/>
          <a:p>
            <a:fld id="{61B2AF1D-1787-4F45-8D94-E7435950448C}" type="slidenum">
              <a:rPr lang="en-US" smtClean="0"/>
              <a:pPr/>
              <a:t>27</a:t>
            </a:fld>
            <a:endParaRPr lang="en-US"/>
          </a:p>
        </p:txBody>
      </p:sp>
    </p:spTree>
    <p:extLst>
      <p:ext uri="{BB962C8B-B14F-4D97-AF65-F5344CB8AC3E}">
        <p14:creationId xmlns:p14="http://schemas.microsoft.com/office/powerpoint/2010/main" val="214694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993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65</a:t>
            </a:fld>
            <a:endParaRPr lang="en-US"/>
          </a:p>
        </p:txBody>
      </p:sp>
    </p:spTree>
    <p:extLst>
      <p:ext uri="{BB962C8B-B14F-4D97-AF65-F5344CB8AC3E}">
        <p14:creationId xmlns:p14="http://schemas.microsoft.com/office/powerpoint/2010/main" val="345185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callee does not explicitly push/pop any registers beyond handling arguments. </a:t>
            </a:r>
          </a:p>
          <a:p>
            <a:r>
              <a:rPr lang="en-US" dirty="0"/>
              <a:t>It then adds the first four arguments from registers r0-r3, loads the extra arguments from the stack offsets using LDRD into r5 and r6, and adds them. Finally,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benefit of slide 63 is that it demonstrates a </a:t>
            </a:r>
            <a:r>
              <a:rPr lang="en-US" sz="1200" b="0" i="1" kern="1200" dirty="0">
                <a:solidFill>
                  <a:schemeClr val="tx1"/>
                </a:solidFill>
                <a:effectLst/>
                <a:latin typeface="+mn-lt"/>
                <a:ea typeface="+mn-ea"/>
                <a:cs typeface="+mn-cs"/>
              </a:rPr>
              <a:t>proper and safe</a:t>
            </a:r>
            <a:r>
              <a:rPr lang="en-US" sz="1200" b="0" i="0" kern="1200" dirty="0">
                <a:solidFill>
                  <a:schemeClr val="tx1"/>
                </a:solidFill>
                <a:effectLst/>
                <a:latin typeface="+mn-lt"/>
                <a:ea typeface="+mn-ea"/>
                <a:cs typeface="+mn-cs"/>
              </a:rPr>
              <a:t> callee function implementation that preserves the caller's environment by saving important registers (r5, r6, and LR) onto the stack at the start and restoring them before returning. This ensures that the subroutine does not unintentionally overwrite or lose the caller's data and return address, maintaining program correctness during and after the function call.</a:t>
            </a:r>
          </a:p>
          <a:p>
            <a:r>
              <a:rPr lang="en-US" sz="1200" b="0" i="0" kern="1200" dirty="0">
                <a:solidFill>
                  <a:schemeClr val="tx1"/>
                </a:solidFill>
                <a:effectLst/>
                <a:latin typeface="+mn-lt"/>
                <a:ea typeface="+mn-ea"/>
                <a:cs typeface="+mn-cs"/>
              </a:rPr>
              <a:t>In contrast to slide 61, which only shows how extra arguments can be accessed from the stack, slide 63 adds critical register preservation and proper return handling, which is essential for reliable function calls in ARM assembly programming.</a:t>
            </a:r>
          </a:p>
          <a:p>
            <a:r>
              <a:rPr lang="en-US" sz="1200" b="0" i="0" kern="1200" dirty="0">
                <a:solidFill>
                  <a:schemeClr val="tx1"/>
                </a:solidFill>
                <a:effectLst/>
                <a:latin typeface="+mn-lt"/>
                <a:ea typeface="+mn-ea"/>
                <a:cs typeface="+mn-cs"/>
              </a:rPr>
              <a:t>Thus, slide 63 exemplifies good programming practice for subroutines that modify registers and use stack-passed arguments, preventing bugs and data corruption in real applications</a:t>
            </a:r>
          </a:p>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66</a:t>
            </a:fld>
            <a:endParaRPr lang="en-US"/>
          </a:p>
        </p:txBody>
      </p:sp>
    </p:spTree>
    <p:extLst>
      <p:ext uri="{BB962C8B-B14F-4D97-AF65-F5344CB8AC3E}">
        <p14:creationId xmlns:p14="http://schemas.microsoft.com/office/powerpoint/2010/main" val="153979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DFAD6F50-E977-4162-8DF4-4DA1E6F19796}" type="datetime1">
              <a:rPr lang="en-US" smtClean="0"/>
              <a:pPr eaLnBrk="1" latinLnBrk="0" hangingPunct="1"/>
              <a:t>9/23/2025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362A8F80-F1FC-4E19-AF0E-2AEA7F0226D7}" type="datetime1">
              <a:rPr lang="en-US" smtClean="0"/>
              <a:pPr eaLnBrk="1" latinLnBrk="0" hangingPunct="1"/>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4EF3758-DF7B-4347-89DE-ED0416D762CD}" type="datetime1">
              <a:rPr lang="en-US" smtClean="0"/>
              <a:pPr eaLnBrk="1" latinLnBrk="0" hangingPunct="1"/>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2A4D53F-573F-4718-BBA0-A86965028093}" type="datetime1">
              <a:rPr lang="en-US" smtClean="0"/>
              <a:pPr eaLnBrk="1" latinLnBrk="0" hangingPunct="1"/>
              <a:t>9/23/2025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9B206E1-2545-4E30-92FD-1E4787463A36}" type="datetime1">
              <a:rPr lang="en-US" smtClean="0"/>
              <a:pPr eaLnBrk="1" latinLnBrk="0" hangingPunct="1"/>
              <a:t>9/23/2025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BD37D9B0-1E14-464D-94B0-F2A8C2E324E7}"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17A47E1E-3281-48F5-9487-561BBC0DE61A}" type="datetime1">
              <a:rPr lang="en-US" smtClean="0"/>
              <a:pPr eaLnBrk="1" latinLnBrk="0" hangingPunct="1"/>
              <a:t>9/23/2025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457778AC-3F47-4322-9871-235CA71C9FB7}" type="datetime1">
              <a:rPr lang="en-US" smtClean="0"/>
              <a:pPr eaLnBrk="1" latinLnBrk="0" hangingPunct="1"/>
              <a:t>9/23/2025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C852DA-BC9D-4962-84E0-49DDC95967D0}" type="datetime1">
              <a:rPr lang="en-US" smtClean="0"/>
              <a:pPr eaLnBrk="1" latinLnBrk="0" hangingPunct="1"/>
              <a:t>9/23/2025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8CDB30-0989-475F-BD84-F28125E3B4A3}"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3D268D79-62AD-4C50-8718-03ED52036E43}" type="datetime1">
              <a:rPr lang="en-US" smtClean="0"/>
              <a:pPr eaLnBrk="1" latinLnBrk="0" hangingPunct="1"/>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A1DC5B07-A42E-4D40-A069-384595D56939}" type="datetime1">
              <a:rPr lang="en-US" smtClean="0"/>
              <a:pPr eaLnBrk="1" latinLnBrk="0" hangingPunct="1"/>
              <a:t>9/23/2025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DGKjFKjxAYs&amp;list=PLRJhV4hUhIymmp5CCeIFPyxbknsdcXCc8&amp;index=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3505200" y="1828800"/>
            <a:ext cx="4764195" cy="830997"/>
          </a:xfrm>
          <a:prstGeom prst="rect">
            <a:avLst/>
          </a:prstGeom>
          <a:noFill/>
        </p:spPr>
        <p:txBody>
          <a:bodyPr wrap="square" rtlCol="0">
            <a:spAutoFit/>
          </a:bodyPr>
          <a:lstStyle/>
          <a:p>
            <a:pPr algn="r"/>
            <a:r>
              <a:rPr lang="en-US" sz="2400" b="1" dirty="0">
                <a:solidFill>
                  <a:srgbClr val="C00000"/>
                </a:solidFill>
              </a:rPr>
              <a:t>Chapter 10</a:t>
            </a:r>
          </a:p>
          <a:p>
            <a:pPr algn="r"/>
            <a:r>
              <a:rPr lang="en-US" sz="2400" b="1" dirty="0">
                <a:solidFill>
                  <a:srgbClr val="C00000"/>
                </a:solidFill>
              </a:rPr>
              <a:t>Preserve Environment via Stack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10</a:t>
            </a:fld>
            <a:endParaRPr lang="en-US"/>
          </a:p>
        </p:txBody>
      </p:sp>
      <p:pic>
        <p:nvPicPr>
          <p:cNvPr id="5" name="Picture 4"/>
          <p:cNvPicPr>
            <a:picLocks noChangeAspect="1"/>
          </p:cNvPicPr>
          <p:nvPr/>
        </p:nvPicPr>
        <p:blipFill>
          <a:blip r:embed="rId2"/>
          <a:stretch>
            <a:fillRect/>
          </a:stretch>
        </p:blipFill>
        <p:spPr>
          <a:xfrm>
            <a:off x="105749" y="1340459"/>
            <a:ext cx="8932501" cy="4612501"/>
          </a:xfrm>
          <a:prstGeom prst="rect">
            <a:avLst/>
          </a:prstGeom>
        </p:spPr>
      </p:pic>
      <p:sp>
        <p:nvSpPr>
          <p:cNvPr id="4" name="Horizontal Scroll 14">
            <a:extLst>
              <a:ext uri="{FF2B5EF4-FFF2-40B4-BE49-F238E27FC236}">
                <a16:creationId xmlns:a16="http://schemas.microsoft.com/office/drawing/2014/main" id="{772AF118-C69E-34A7-EBDE-325ACF0A265A}"/>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2025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11</a:t>
            </a:fld>
            <a:endParaRPr lang="en-US"/>
          </a:p>
        </p:txBody>
      </p:sp>
      <p:pic>
        <p:nvPicPr>
          <p:cNvPr id="6" name="Picture 5"/>
          <p:cNvPicPr>
            <a:picLocks noChangeAspect="1"/>
          </p:cNvPicPr>
          <p:nvPr/>
        </p:nvPicPr>
        <p:blipFill>
          <a:blip r:embed="rId2"/>
          <a:stretch>
            <a:fillRect/>
          </a:stretch>
        </p:blipFill>
        <p:spPr>
          <a:xfrm>
            <a:off x="120263" y="1331918"/>
            <a:ext cx="8932501" cy="4803751"/>
          </a:xfrm>
          <a:prstGeom prst="rect">
            <a:avLst/>
          </a:prstGeom>
        </p:spPr>
      </p:pic>
      <p:sp>
        <p:nvSpPr>
          <p:cNvPr id="4" name="Horizontal Scroll 14">
            <a:extLst>
              <a:ext uri="{FF2B5EF4-FFF2-40B4-BE49-F238E27FC236}">
                <a16:creationId xmlns:a16="http://schemas.microsoft.com/office/drawing/2014/main" id="{1115B818-7EB9-5A8A-6071-BEE0D5B46AF2}"/>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4682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4" name="Picture 3"/>
          <p:cNvPicPr>
            <a:picLocks noChangeAspect="1"/>
          </p:cNvPicPr>
          <p:nvPr/>
        </p:nvPicPr>
        <p:blipFill>
          <a:blip r:embed="rId2"/>
          <a:stretch>
            <a:fillRect/>
          </a:stretch>
        </p:blipFill>
        <p:spPr>
          <a:xfrm>
            <a:off x="990600" y="1420874"/>
            <a:ext cx="7592592" cy="4681442"/>
          </a:xfrm>
          <a:prstGeom prst="rect">
            <a:avLst/>
          </a:prstGeom>
        </p:spPr>
      </p:pic>
    </p:spTree>
    <p:extLst>
      <p:ext uri="{BB962C8B-B14F-4D97-AF65-F5344CB8AC3E}">
        <p14:creationId xmlns:p14="http://schemas.microsoft.com/office/powerpoint/2010/main" val="257308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76876629"/>
              </p:ext>
            </p:extLst>
          </p:nvPr>
        </p:nvGraphicFramePr>
        <p:xfrm>
          <a:off x="76200" y="1371600"/>
          <a:ext cx="8991600" cy="4871720"/>
        </p:xfrm>
        <a:graphic>
          <a:graphicData uri="http://schemas.openxmlformats.org/drawingml/2006/table">
            <a:tbl>
              <a:tblPr firstRow="1" firstCol="1" bandRow="1">
                <a:tableStyleId>{5C22544A-7EE6-4342-B048-85BDC9FD1C3A}</a:tableStyleId>
              </a:tblPr>
              <a:tblGrid>
                <a:gridCol w="2263295">
                  <a:extLst>
                    <a:ext uri="{9D8B030D-6E8A-4147-A177-3AD203B41FA5}">
                      <a16:colId xmlns:a16="http://schemas.microsoft.com/office/drawing/2014/main" val="20000"/>
                    </a:ext>
                  </a:extLst>
                </a:gridCol>
                <a:gridCol w="1686437">
                  <a:extLst>
                    <a:ext uri="{9D8B030D-6E8A-4147-A177-3AD203B41FA5}">
                      <a16:colId xmlns:a16="http://schemas.microsoft.com/office/drawing/2014/main" val="20001"/>
                    </a:ext>
                  </a:extLst>
                </a:gridCol>
                <a:gridCol w="1662830">
                  <a:extLst>
                    <a:ext uri="{9D8B030D-6E8A-4147-A177-3AD203B41FA5}">
                      <a16:colId xmlns:a16="http://schemas.microsoft.com/office/drawing/2014/main" val="20002"/>
                    </a:ext>
                  </a:extLst>
                </a:gridCol>
                <a:gridCol w="1689519">
                  <a:extLst>
                    <a:ext uri="{9D8B030D-6E8A-4147-A177-3AD203B41FA5}">
                      <a16:colId xmlns:a16="http://schemas.microsoft.com/office/drawing/2014/main" val="20003"/>
                    </a:ext>
                  </a:extLst>
                </a:gridCol>
                <a:gridCol w="1689519">
                  <a:extLst>
                    <a:ext uri="{9D8B030D-6E8A-4147-A177-3AD203B41FA5}">
                      <a16:colId xmlns:a16="http://schemas.microsoft.com/office/drawing/2014/main" val="20004"/>
                    </a:ext>
                  </a:extLst>
                </a:gridCol>
              </a:tblGrid>
              <a:tr h="533400">
                <a:tc rowSpan="2">
                  <a:txBody>
                    <a:bodyPr/>
                    <a:lstStyle/>
                    <a:p>
                      <a:pPr marL="0" marR="0" algn="l">
                        <a:spcBef>
                          <a:spcPts val="0"/>
                        </a:spcBef>
                        <a:spcAft>
                          <a:spcPts val="0"/>
                        </a:spcAft>
                      </a:pPr>
                      <a:r>
                        <a:rPr lang="en-US" sz="1800" dirty="0">
                          <a:effectLst/>
                          <a:latin typeface="Consolas" panose="020B0609020204030204" pitchFamily="49" charset="0"/>
                          <a:cs typeface="Consolas" panose="020B0609020204030204" pitchFamily="49" charset="0"/>
                        </a:rPr>
                        <a:t>Stock Name</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Push</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Pop</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19760">
                <a:tc vMerge="1">
                  <a:txBody>
                    <a:bodyPr/>
                    <a:lstStyle/>
                    <a:p>
                      <a:endParaRPr lang="en-US"/>
                    </a:p>
                  </a:txBody>
                  <a:tcP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Equivalent</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Equivalent</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Descending(FD)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STMFD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LDMFD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Descending(ED)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LDMED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Ascending(FA)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STMFA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LDMFA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Ascending(EA)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2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5802-2AC1-0C44-997F-44538CE04D8A}"/>
              </a:ext>
            </a:extLst>
          </p:cNvPr>
          <p:cNvSpPr>
            <a:spLocks noGrp="1"/>
          </p:cNvSpPr>
          <p:nvPr>
            <p:ph type="title"/>
          </p:nvPr>
        </p:nvSpPr>
        <p:spPr/>
        <p:txBody>
          <a:bodyPr/>
          <a:lstStyle/>
          <a:p>
            <a:r>
              <a:rPr lang="en-US" dirty="0"/>
              <a:t>Typical Usage of Stack</a:t>
            </a:r>
          </a:p>
        </p:txBody>
      </p:sp>
      <p:sp>
        <p:nvSpPr>
          <p:cNvPr id="3" name="Slide Number Placeholder 2">
            <a:extLst>
              <a:ext uri="{FF2B5EF4-FFF2-40B4-BE49-F238E27FC236}">
                <a16:creationId xmlns:a16="http://schemas.microsoft.com/office/drawing/2014/main" id="{7B5A7AA9-63CC-E340-96C9-C9B66089B993}"/>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Content Placeholder 3">
            <a:extLst>
              <a:ext uri="{FF2B5EF4-FFF2-40B4-BE49-F238E27FC236}">
                <a16:creationId xmlns:a16="http://schemas.microsoft.com/office/drawing/2014/main" id="{B7E82954-DF96-564B-9A88-CC388580C3EC}"/>
              </a:ext>
            </a:extLst>
          </p:cNvPr>
          <p:cNvSpPr>
            <a:spLocks noGrp="1"/>
          </p:cNvSpPr>
          <p:nvPr>
            <p:ph sz="quarter" idx="1"/>
          </p:nvPr>
        </p:nvSpPr>
        <p:spPr>
          <a:xfrm>
            <a:off x="457200" y="1219200"/>
            <a:ext cx="8229600" cy="2895600"/>
          </a:xfrm>
        </p:spPr>
        <p:txBody>
          <a:bodyPr/>
          <a:lstStyle/>
          <a:p>
            <a:r>
              <a:rPr lang="en-US" dirty="0"/>
              <a:t>Why need stack? </a:t>
            </a:r>
          </a:p>
          <a:p>
            <a:pPr lvl="1"/>
            <a:r>
              <a:rPr lang="en-US" dirty="0"/>
              <a:t>Saving the original contents of processor’s registers at the beginning a subroutine (Contents are restored at the end of a subroutine)</a:t>
            </a:r>
          </a:p>
          <a:p>
            <a:pPr lvl="1"/>
            <a:r>
              <a:rPr lang="en-US" dirty="0"/>
              <a:t>Storing local variables in a subroutine</a:t>
            </a:r>
          </a:p>
          <a:p>
            <a:pPr lvl="1"/>
            <a:r>
              <a:rPr lang="en-US" dirty="0"/>
              <a:t>Passing extra arguments to a subroutine</a:t>
            </a:r>
          </a:p>
          <a:p>
            <a:pPr lvl="1"/>
            <a:r>
              <a:rPr lang="en-US" dirty="0"/>
              <a:t>Saving processor’s registers upon an interrupt </a:t>
            </a:r>
          </a:p>
        </p:txBody>
      </p:sp>
    </p:spTree>
    <p:extLst>
      <p:ext uri="{BB962C8B-B14F-4D97-AF65-F5344CB8AC3E}">
        <p14:creationId xmlns:p14="http://schemas.microsoft.com/office/powerpoint/2010/main" val="162040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a:xfrm>
            <a:off x="457200" y="1219200"/>
            <a:ext cx="8229600" cy="3200400"/>
          </a:xfrm>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-4   </a:t>
            </a:r>
            <a:r>
              <a:rPr lang="en-GB" sz="2400" dirty="0">
                <a:latin typeface="Cambria Math"/>
                <a:ea typeface="Cambria Math"/>
                <a:cs typeface="Consolas" panose="020B0609020204030204" pitchFamily="49" charset="0"/>
              </a:rPr>
              <a:t>⟶    descending stack</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full stack</a:t>
            </a:r>
          </a:p>
          <a:p>
            <a:pPr marL="0" indent="0">
              <a:buNone/>
            </a:pPr>
            <a:endParaRPr lang="en-GB" sz="2700" i="1"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a:p>
            <a:pPr marL="0" indent="0">
              <a:buNone/>
            </a:pPr>
            <a:endParaRPr lang="en-GB" sz="2800" dirty="0"/>
          </a:p>
          <a:p>
            <a:endParaRPr lang="en-GB" sz="2400" dirty="0"/>
          </a:p>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5" name="Rectangle 4"/>
          <p:cNvSpPr/>
          <p:nvPr/>
        </p:nvSpPr>
        <p:spPr>
          <a:xfrm>
            <a:off x="410688" y="3848146"/>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3465945"/>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7040088" y="3568140"/>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3848146"/>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397634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3930864"/>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58953" y="4504339"/>
            <a:ext cx="7772399" cy="1938992"/>
          </a:xfrm>
          <a:prstGeom prst="rect">
            <a:avLst/>
          </a:prstGeom>
        </p:spPr>
        <p:txBody>
          <a:bodyPr wrap="square">
            <a:spAutoFit/>
          </a:bodyPr>
          <a:lstStyle/>
          <a:p>
            <a:pPr marL="285750" indent="-285750">
              <a:buFont typeface="Arial" panose="020B0604020202020204" pitchFamily="34" charset="0"/>
              <a:buChar char="•"/>
            </a:pPr>
            <a:r>
              <a:rPr lang="en-US" sz="2000" dirty="0"/>
              <a:t>SP is decremented before PUSH (pre-decrement), and incremented after POP (post-increment). </a:t>
            </a:r>
          </a:p>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pushing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 </a:t>
            </a:r>
            <a:r>
              <a:rPr lang="en-US" sz="2000" dirty="0"/>
              <a:t>is stored to the lowest memory address, </a:t>
            </a:r>
            <a:r>
              <a:rPr lang="en-US" sz="2000" i="1" dirty="0"/>
              <a:t>i.e. </a:t>
            </a:r>
            <a:r>
              <a:rPr lang="en-US" sz="2000" dirty="0">
                <a:solidFill>
                  <a:srgbClr val="3333FF"/>
                </a:solidFill>
              </a:rPr>
              <a:t>is stored last</a:t>
            </a:r>
            <a:r>
              <a:rPr lang="en-US" sz="2000" dirty="0"/>
              <a:t>. </a:t>
            </a:r>
          </a:p>
        </p:txBody>
      </p:sp>
    </p:spTree>
    <p:extLst>
      <p:ext uri="{BB962C8B-B14F-4D97-AF65-F5344CB8AC3E}">
        <p14:creationId xmlns:p14="http://schemas.microsoft.com/office/powerpoint/2010/main" val="112063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a:t>
            </a:r>
            <a:r>
              <a:rPr lang="en-GB" sz="2400" dirty="0">
                <a:latin typeface="Cambria Math"/>
                <a:ea typeface="Cambria Math"/>
                <a:cs typeface="Consolas" panose="020B0609020204030204" pitchFamily="49" charset="0"/>
              </a:rPr>
              <a:t>⟶    full stack</a:t>
            </a:r>
            <a:endParaRPr lang="en-GB" sz="2400" dirty="0">
              <a:latin typeface="Consolas" panose="020B0609020204030204" pitchFamily="49" charset="0"/>
              <a:cs typeface="Consolas" panose="020B0609020204030204" pitchFamily="49" charset="0"/>
            </a:endParaRP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+ 4   </a:t>
            </a:r>
            <a:r>
              <a:rPr lang="en-GB" sz="2400" dirty="0">
                <a:latin typeface="Cambria Math"/>
                <a:ea typeface="Cambria Math"/>
                <a:cs typeface="Consolas" panose="020B0609020204030204" pitchFamily="49" charset="0"/>
              </a:rPr>
              <a:t>⟶    Stack shrinks</a:t>
            </a:r>
          </a:p>
          <a:p>
            <a:pPr lvl="1"/>
            <a:endParaRPr lang="en-GB" sz="2700"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Pop multiple registers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5" name="Rectangle 4"/>
          <p:cNvSpPr/>
          <p:nvPr/>
        </p:nvSpPr>
        <p:spPr>
          <a:xfrm>
            <a:off x="3733800" y="3909536"/>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7" name="TextBox 6"/>
          <p:cNvSpPr txBox="1"/>
          <p:nvPr/>
        </p:nvSpPr>
        <p:spPr>
          <a:xfrm>
            <a:off x="3680557" y="3475672"/>
            <a:ext cx="1969129" cy="369332"/>
          </a:xfrm>
          <a:prstGeom prst="rect">
            <a:avLst/>
          </a:prstGeom>
          <a:noFill/>
        </p:spPr>
        <p:txBody>
          <a:bodyPr wrap="none" rtlCol="0">
            <a:spAutoFit/>
          </a:bodyPr>
          <a:lstStyle/>
          <a:p>
            <a:r>
              <a:rPr lang="en-US" i="1" dirty="0"/>
              <a:t>They are equivalent. </a:t>
            </a:r>
          </a:p>
        </p:txBody>
      </p:sp>
      <p:sp>
        <p:nvSpPr>
          <p:cNvPr id="9" name="Rectangle 8"/>
          <p:cNvSpPr/>
          <p:nvPr/>
        </p:nvSpPr>
        <p:spPr>
          <a:xfrm>
            <a:off x="6955636" y="3660338"/>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0" name="Rectangle 9"/>
          <p:cNvSpPr/>
          <p:nvPr/>
        </p:nvSpPr>
        <p:spPr>
          <a:xfrm>
            <a:off x="608538" y="3909536"/>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2971800" y="402606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48400" y="398058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8953" y="4538568"/>
            <a:ext cx="7772399" cy="1938992"/>
          </a:xfrm>
          <a:prstGeom prst="rect">
            <a:avLst/>
          </a:prstGeom>
        </p:spPr>
        <p:txBody>
          <a:bodyPr wrap="square">
            <a:spAutoFit/>
          </a:bodyPr>
          <a:lstStyle/>
          <a:p>
            <a:pPr marL="285750" indent="-285750">
              <a:buFont typeface="Arial" panose="020B0604020202020204" pitchFamily="34" charset="0"/>
              <a:buChar char="•"/>
            </a:pPr>
            <a:r>
              <a:rPr lang="en-US" sz="2000" dirty="0"/>
              <a:t>SP is decremented before PUSH (pre-decrement), and incremented after POP (post-increment). </a:t>
            </a:r>
          </a:p>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popping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a:t>
            </a:r>
            <a:r>
              <a:rPr lang="en-US" sz="2000" dirty="0"/>
              <a:t> is loaded from the lowest memory address, </a:t>
            </a:r>
            <a:r>
              <a:rPr lang="en-US" sz="2000" i="1" dirty="0"/>
              <a:t>i.e. </a:t>
            </a:r>
            <a:r>
              <a:rPr lang="en-US" sz="2000" dirty="0">
                <a:solidFill>
                  <a:srgbClr val="3333FF"/>
                </a:solidFill>
              </a:rPr>
              <a:t>is loaded first</a:t>
            </a:r>
            <a:r>
              <a:rPr lang="en-US" sz="2000" dirty="0"/>
              <a:t>. </a:t>
            </a:r>
          </a:p>
        </p:txBody>
      </p:sp>
    </p:spTree>
    <p:extLst>
      <p:ext uri="{BB962C8B-B14F-4D97-AF65-F5344CB8AC3E}">
        <p14:creationId xmlns:p14="http://schemas.microsoft.com/office/powerpoint/2010/main" val="42497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7" name="Rectangle 6"/>
          <p:cNvSpPr/>
          <p:nvPr/>
        </p:nvSpPr>
        <p:spPr>
          <a:xfrm>
            <a:off x="2209800" y="1676400"/>
            <a:ext cx="22860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5" name="TextBox 4">
            <a:extLst>
              <a:ext uri="{FF2B5EF4-FFF2-40B4-BE49-F238E27FC236}">
                <a16:creationId xmlns:a16="http://schemas.microsoft.com/office/drawing/2014/main" id="{B640A889-16C3-AD44-9C80-46AC1F3A68C6}"/>
              </a:ext>
            </a:extLst>
          </p:cNvPr>
          <p:cNvSpPr txBox="1"/>
          <p:nvPr/>
        </p:nvSpPr>
        <p:spPr>
          <a:xfrm>
            <a:off x="3952733" y="4038600"/>
            <a:ext cx="2743200" cy="646331"/>
          </a:xfrm>
          <a:prstGeom prst="rect">
            <a:avLst/>
          </a:prstGeom>
          <a:noFill/>
        </p:spPr>
        <p:txBody>
          <a:bodyPr wrap="square" rtlCol="0">
            <a:spAutoFit/>
          </a:bodyPr>
          <a:lstStyle/>
          <a:p>
            <a:pPr algn="ctr"/>
            <a:r>
              <a:rPr lang="en-US" b="1" dirty="0">
                <a:solidFill>
                  <a:srgbClr val="C00000"/>
                </a:solidFill>
              </a:rPr>
              <a:t>Largest-numbered register is pushed first.</a:t>
            </a:r>
          </a:p>
        </p:txBody>
      </p:sp>
    </p:spTree>
    <p:extLst>
      <p:ext uri="{BB962C8B-B14F-4D97-AF65-F5344CB8AC3E}">
        <p14:creationId xmlns:p14="http://schemas.microsoft.com/office/powerpoint/2010/main" val="69220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84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lstStyle/>
          <a:p>
            <a:r>
              <a:rPr lang="en-US" dirty="0"/>
              <a:t>How to call a subroutine?</a:t>
            </a:r>
          </a:p>
          <a:p>
            <a:r>
              <a:rPr lang="en-US" dirty="0"/>
              <a:t>How to return the control back to the caller?</a:t>
            </a:r>
          </a:p>
          <a:p>
            <a:r>
              <a:rPr lang="en-US" dirty="0"/>
              <a:t>How to pass arguments into a subroutine?</a:t>
            </a:r>
          </a:p>
          <a:p>
            <a:r>
              <a:rPr lang="en-US" dirty="0"/>
              <a:t>How to return a value in a subroutine?</a:t>
            </a:r>
          </a:p>
          <a:p>
            <a:r>
              <a:rPr lang="en-US" dirty="0"/>
              <a:t>How to preserve the running environment for the caller?</a:t>
            </a:r>
          </a:p>
        </p:txBody>
      </p:sp>
    </p:spTree>
    <p:extLst>
      <p:ext uri="{BB962C8B-B14F-4D97-AF65-F5344CB8AC3E}">
        <p14:creationId xmlns:p14="http://schemas.microsoft.com/office/powerpoint/2010/main" val="427931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TextBox 8">
            <a:extLst>
              <a:ext uri="{FF2B5EF4-FFF2-40B4-BE49-F238E27FC236}">
                <a16:creationId xmlns:a16="http://schemas.microsoft.com/office/drawing/2014/main" id="{E2878B90-E730-8A4E-BD9B-57503F52A009}"/>
              </a:ext>
            </a:extLst>
          </p:cNvPr>
          <p:cNvSpPr txBox="1"/>
          <p:nvPr/>
        </p:nvSpPr>
        <p:spPr>
          <a:xfrm>
            <a:off x="4982717" y="5510629"/>
            <a:ext cx="2743200" cy="646331"/>
          </a:xfrm>
          <a:prstGeom prst="rect">
            <a:avLst/>
          </a:prstGeom>
          <a:noFill/>
        </p:spPr>
        <p:txBody>
          <a:bodyPr wrap="square" rtlCol="0">
            <a:spAutoFit/>
          </a:bodyPr>
          <a:lstStyle/>
          <a:p>
            <a:pPr algn="ctr"/>
            <a:r>
              <a:rPr lang="en-US" b="1" dirty="0">
                <a:solidFill>
                  <a:srgbClr val="C00000"/>
                </a:solidFill>
              </a:rPr>
              <a:t>Smallest-numbered register is popped first.</a:t>
            </a:r>
          </a:p>
        </p:txBody>
      </p:sp>
    </p:spTree>
    <p:extLst>
      <p:ext uri="{BB962C8B-B14F-4D97-AF65-F5344CB8AC3E}">
        <p14:creationId xmlns:p14="http://schemas.microsoft.com/office/powerpoint/2010/main" val="38710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226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24</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25</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44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Tree>
    <p:extLst>
      <p:ext uri="{BB962C8B-B14F-4D97-AF65-F5344CB8AC3E}">
        <p14:creationId xmlns:p14="http://schemas.microsoft.com/office/powerpoint/2010/main" val="3421137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8C717-9D28-1871-C6A9-8AFD10A74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80043-F7FC-B5B1-8D1D-959593ACF803}"/>
              </a:ext>
            </a:extLst>
          </p:cNvPr>
          <p:cNvSpPr>
            <a:spLocks noGrp="1"/>
          </p:cNvSpPr>
          <p:nvPr>
            <p:ph type="title"/>
          </p:nvPr>
        </p:nvSpPr>
        <p:spPr/>
        <p:txBody>
          <a:bodyPr/>
          <a:lstStyle/>
          <a:p>
            <a:r>
              <a:rPr lang="en-US" dirty="0"/>
              <a:t>Quiz ANS</a:t>
            </a:r>
          </a:p>
        </p:txBody>
      </p:sp>
      <p:sp>
        <p:nvSpPr>
          <p:cNvPr id="3" name="Slide Number Placeholder 2">
            <a:extLst>
              <a:ext uri="{FF2B5EF4-FFF2-40B4-BE49-F238E27FC236}">
                <a16:creationId xmlns:a16="http://schemas.microsoft.com/office/drawing/2014/main" id="{1763287D-E007-3CAA-CBD8-4F5198DE7734}"/>
              </a:ext>
            </a:extLst>
          </p:cNvPr>
          <p:cNvSpPr>
            <a:spLocks noGrp="1"/>
          </p:cNvSpPr>
          <p:nvPr>
            <p:ph type="sldNum" sz="quarter" idx="12"/>
          </p:nvPr>
        </p:nvSpPr>
        <p:spPr/>
        <p:txBody>
          <a:bodyPr/>
          <a:lstStyle/>
          <a:p>
            <a:fld id="{EA7C8D44-3667-46F6-9772-CC52308E2A7F}" type="slidenum">
              <a:rPr kumimoji="0" lang="en-US" smtClean="0"/>
              <a:pPr/>
              <a:t>27</a:t>
            </a:fld>
            <a:endParaRPr kumimoji="0" lang="en-US"/>
          </a:p>
        </p:txBody>
      </p:sp>
      <p:sp>
        <p:nvSpPr>
          <p:cNvPr id="4" name="Content Placeholder 3">
            <a:extLst>
              <a:ext uri="{FF2B5EF4-FFF2-40B4-BE49-F238E27FC236}">
                <a16:creationId xmlns:a16="http://schemas.microsoft.com/office/drawing/2014/main" id="{69AF2D53-1EC1-5761-A35F-0B6B5DAF392F}"/>
              </a:ext>
            </a:extLst>
          </p:cNvPr>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
        <p:nvSpPr>
          <p:cNvPr id="6" name="TextBox 5">
            <a:extLst>
              <a:ext uri="{FF2B5EF4-FFF2-40B4-BE49-F238E27FC236}">
                <a16:creationId xmlns:a16="http://schemas.microsoft.com/office/drawing/2014/main" id="{380273EB-4B57-381E-F70A-0D66C1219528}"/>
              </a:ext>
            </a:extLst>
          </p:cNvPr>
          <p:cNvSpPr txBox="1"/>
          <p:nvPr/>
        </p:nvSpPr>
        <p:spPr>
          <a:xfrm>
            <a:off x="3483200" y="1676400"/>
            <a:ext cx="2765200" cy="4601260"/>
          </a:xfrm>
          <a:prstGeom prst="rect">
            <a:avLst/>
          </a:prstGeom>
          <a:noFill/>
        </p:spPr>
        <p:txBody>
          <a:bodyPr wrap="square" rtlCol="0">
            <a:spAutoFit/>
          </a:bodyPr>
          <a:lstStyle/>
          <a:p>
            <a:r>
              <a:rPr lang="en-US" dirty="0">
                <a:solidFill>
                  <a:srgbClr val="FF0000"/>
                </a:solidFill>
              </a:rPr>
              <a:t>Answer: No. </a:t>
            </a:r>
            <a:r>
              <a:rPr lang="en-US" dirty="0"/>
              <a:t>It is equivalent to below, which preserves values of R1 and R2. </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a:p>
            <a:endParaRPr lang="en-US" dirty="0">
              <a:solidFill>
                <a:srgbClr val="FF0000"/>
              </a:solidFill>
            </a:endParaRPr>
          </a:p>
          <a:p>
            <a:r>
              <a:rPr lang="en-US" dirty="0">
                <a:solidFill>
                  <a:srgbClr val="FF0000"/>
                </a:solidFill>
              </a:rPr>
              <a:t>These are correct:</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
        <p:nvSpPr>
          <p:cNvPr id="5" name="TextBox 4">
            <a:extLst>
              <a:ext uri="{FF2B5EF4-FFF2-40B4-BE49-F238E27FC236}">
                <a16:creationId xmlns:a16="http://schemas.microsoft.com/office/drawing/2014/main" id="{19052A7F-36E6-4E5F-0848-CF78B030608E}"/>
              </a:ext>
            </a:extLst>
          </p:cNvPr>
          <p:cNvSpPr txBox="1"/>
          <p:nvPr/>
        </p:nvSpPr>
        <p:spPr>
          <a:xfrm>
            <a:off x="6332933" y="3967133"/>
            <a:ext cx="2765200" cy="2662267"/>
          </a:xfrm>
          <a:prstGeom prst="rect">
            <a:avLst/>
          </a:prstGeom>
          <a:noFill/>
        </p:spPr>
        <p:txBody>
          <a:bodyPr wrap="square" rtlCol="0">
            <a:spAutoFit/>
          </a:bodyPr>
          <a:lstStyle/>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p:txBody>
      </p:sp>
      <p:sp>
        <p:nvSpPr>
          <p:cNvPr id="7" name="Arrow: Left-Right 6">
            <a:extLst>
              <a:ext uri="{FF2B5EF4-FFF2-40B4-BE49-F238E27FC236}">
                <a16:creationId xmlns:a16="http://schemas.microsoft.com/office/drawing/2014/main" id="{1E2C47F5-85D7-D3FB-1FC0-CE59F6B30AAE}"/>
              </a:ext>
            </a:extLst>
          </p:cNvPr>
          <p:cNvSpPr/>
          <p:nvPr/>
        </p:nvSpPr>
        <p:spPr>
          <a:xfrm>
            <a:off x="5642033" y="45462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0FD9DDB1-2BBF-4AE6-4315-7D7983358F4D}"/>
              </a:ext>
            </a:extLst>
          </p:cNvPr>
          <p:cNvSpPr/>
          <p:nvPr/>
        </p:nvSpPr>
        <p:spPr>
          <a:xfrm>
            <a:off x="5642998" y="56130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2C51E3-901F-31DF-FBBF-EDBE682FB596}"/>
              </a:ext>
            </a:extLst>
          </p:cNvPr>
          <p:cNvSpPr txBox="1"/>
          <p:nvPr/>
        </p:nvSpPr>
        <p:spPr>
          <a:xfrm>
            <a:off x="5609238" y="4734252"/>
            <a:ext cx="1130438" cy="369332"/>
          </a:xfrm>
          <a:prstGeom prst="rect">
            <a:avLst/>
          </a:prstGeom>
          <a:noFill/>
        </p:spPr>
        <p:txBody>
          <a:bodyPr wrap="none" rtlCol="0">
            <a:spAutoFit/>
          </a:bodyPr>
          <a:lstStyle/>
          <a:p>
            <a:r>
              <a:rPr lang="en-US" dirty="0"/>
              <a:t>equivalent</a:t>
            </a:r>
          </a:p>
        </p:txBody>
      </p:sp>
      <p:sp>
        <p:nvSpPr>
          <p:cNvPr id="10" name="TextBox 9">
            <a:extLst>
              <a:ext uri="{FF2B5EF4-FFF2-40B4-BE49-F238E27FC236}">
                <a16:creationId xmlns:a16="http://schemas.microsoft.com/office/drawing/2014/main" id="{D2172FDB-8610-0658-A256-E2A4E80E120C}"/>
              </a:ext>
            </a:extLst>
          </p:cNvPr>
          <p:cNvSpPr txBox="1"/>
          <p:nvPr/>
        </p:nvSpPr>
        <p:spPr>
          <a:xfrm>
            <a:off x="5646645" y="5826110"/>
            <a:ext cx="1130438" cy="369332"/>
          </a:xfrm>
          <a:prstGeom prst="rect">
            <a:avLst/>
          </a:prstGeom>
          <a:noFill/>
        </p:spPr>
        <p:txBody>
          <a:bodyPr wrap="none" rtlCol="0">
            <a:spAutoFit/>
          </a:bodyPr>
          <a:lstStyle/>
          <a:p>
            <a:r>
              <a:rPr lang="en-US" dirty="0"/>
              <a:t>equivalent</a:t>
            </a:r>
          </a:p>
        </p:txBody>
      </p:sp>
    </p:spTree>
    <p:extLst>
      <p:ext uri="{BB962C8B-B14F-4D97-AF65-F5344CB8AC3E}">
        <p14:creationId xmlns:p14="http://schemas.microsoft.com/office/powerpoint/2010/main" val="26032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Subroutine</a:t>
            </a:r>
          </a:p>
        </p:txBody>
      </p:sp>
      <p:sp>
        <p:nvSpPr>
          <p:cNvPr id="3" name="Content Placeholder 2"/>
          <p:cNvSpPr>
            <a:spLocks noGrp="1"/>
          </p:cNvSpPr>
          <p:nvPr>
            <p:ph idx="1"/>
          </p:nvPr>
        </p:nvSpPr>
        <p:spPr/>
        <p:txBody>
          <a:bodyPr>
            <a:noAutofit/>
          </a:bodyPr>
          <a:lstStyle/>
          <a:p>
            <a:r>
              <a:rPr lang="en-GB" sz="2800" dirty="0"/>
              <a:t>A subroutines, also called a function or a procedure, </a:t>
            </a:r>
          </a:p>
          <a:p>
            <a:pPr lvl="1"/>
            <a:r>
              <a:rPr lang="en-GB" sz="2400" dirty="0"/>
              <a:t>single-entry, single-exit</a:t>
            </a:r>
          </a:p>
          <a:p>
            <a:pPr lvl="1"/>
            <a:r>
              <a:rPr lang="en-GB" sz="2400" dirty="0"/>
              <a:t>Return to caller after it exits</a:t>
            </a:r>
          </a:p>
          <a:p>
            <a:r>
              <a:rPr lang="en-GB" sz="2400" dirty="0">
                <a:cs typeface="Courier New" pitchFamily="49" charset="0"/>
              </a:rPr>
              <a:t>When a subroutine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subroutine exits.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707886"/>
          </a:xfrm>
          <a:prstGeom prst="rect">
            <a:avLst/>
          </a:prstGeom>
          <a:noFill/>
        </p:spPr>
        <p:txBody>
          <a:bodyPr wrap="square" rtlCol="0">
            <a:spAutoFit/>
          </a:bodyPr>
          <a:lstStyle/>
          <a:p>
            <a:r>
              <a:rPr lang="en-US" sz="2000" dirty="0">
                <a:solidFill>
                  <a:srgbClr val="3333FF"/>
                </a:solidFill>
              </a:rPr>
              <a:t>Link Register (LR) holds the return address of the current subroutine call. </a:t>
            </a:r>
          </a:p>
        </p:txBody>
      </p:sp>
    </p:spTree>
    <p:extLst>
      <p:ext uri="{BB962C8B-B14F-4D97-AF65-F5344CB8AC3E}">
        <p14:creationId xmlns:p14="http://schemas.microsoft.com/office/powerpoint/2010/main" val="347761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memory model</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b="1" dirty="0">
                <a:latin typeface="Consolas" panose="020B0609020204030204" pitchFamily="49" charset="0"/>
                <a:cs typeface="Consolas" panose="020B0609020204030204" pitchFamily="49" charset="0"/>
              </a:rPr>
              <a:t>push</a:t>
            </a:r>
            <a:r>
              <a:rPr lang="en-US" altLang="en-US" sz="2000" dirty="0"/>
              <a:t> (add item to stack)</a:t>
            </a:r>
          </a:p>
          <a:p>
            <a:pPr lvl="1" eaLnBrk="1" hangingPunct="1"/>
            <a:r>
              <a:rPr lang="en-US" altLang="en-US" sz="2000" b="1" dirty="0">
                <a:latin typeface="Consolas" panose="020B0609020204030204" pitchFamily="49" charset="0"/>
                <a:cs typeface="Consolas" panose="020B0609020204030204" pitchFamily="49" charset="0"/>
              </a:rPr>
              <a:t>pop</a:t>
            </a:r>
            <a:r>
              <a:rPr lang="en-US" altLang="en-US" sz="2000" dirty="0"/>
              <a:t>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1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256905707"/>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036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Subroutine</a:t>
            </a:r>
          </a:p>
        </p:txBody>
      </p:sp>
      <p:sp>
        <p:nvSpPr>
          <p:cNvPr id="3" name="Content Placeholder 2"/>
          <p:cNvSpPr>
            <a:spLocks noGrp="1"/>
          </p:cNvSpPr>
          <p:nvPr>
            <p:ph idx="1"/>
          </p:nvPr>
        </p:nvSpPr>
        <p:spPr>
          <a:xfrm>
            <a:off x="228600" y="1447800"/>
            <a:ext cx="5105400" cy="4525963"/>
          </a:xfrm>
        </p:spPr>
        <p:txBody>
          <a:bodyPr>
            <a:normAutofit/>
          </a:bodyPr>
          <a:lstStyle/>
          <a:p>
            <a:pPr>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i="1" dirty="0">
                <a:solidFill>
                  <a:srgbClr val="FF0000"/>
                </a:solidFill>
              </a:rPr>
              <a:t>label</a:t>
            </a:r>
            <a:endParaRPr lang="en-GB" b="1" dirty="0">
              <a:solidFill>
                <a:srgbClr val="FF0000"/>
              </a:solidFill>
            </a:endParaRPr>
          </a:p>
          <a:p>
            <a:r>
              <a:rPr lang="en-GB" dirty="0">
                <a:latin typeface="Consolas" panose="020B0609020204030204" pitchFamily="49" charset="0"/>
                <a:cs typeface="Consolas" panose="020B0609020204030204" pitchFamily="49" charset="0"/>
              </a:rPr>
              <a:t>Step 1: </a:t>
            </a:r>
            <a:r>
              <a:rPr lang="en-GB" dirty="0" err="1">
                <a:latin typeface="Consolas" panose="020B0609020204030204" pitchFamily="49" charset="0"/>
                <a:cs typeface="Consolas" panose="020B0609020204030204" pitchFamily="49" charset="0"/>
              </a:rPr>
              <a:t>LR</a:t>
            </a:r>
            <a:r>
              <a:rPr lang="en-GB" dirty="0">
                <a:latin typeface="Consolas" panose="020B0609020204030204" pitchFamily="49" charset="0"/>
                <a:cs typeface="Consolas" panose="020B0609020204030204" pitchFamily="49" charset="0"/>
              </a:rPr>
              <a:t> = PC + 4</a:t>
            </a:r>
          </a:p>
          <a:p>
            <a:r>
              <a:rPr lang="en-GB" dirty="0">
                <a:latin typeface="Consolas" panose="020B0609020204030204" pitchFamily="49" charset="0"/>
                <a:cs typeface="Consolas" panose="020B0609020204030204" pitchFamily="49" charset="0"/>
              </a:rPr>
              <a:t>Step 2: PC = label</a:t>
            </a: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subroutine</a:t>
            </a:r>
          </a:p>
          <a:p>
            <a:pPr lvl="1"/>
            <a:r>
              <a:rPr lang="en-GB" dirty="0"/>
              <a:t>Compiler translates label to memory address</a:t>
            </a:r>
          </a:p>
          <a:p>
            <a:pPr lvl="1"/>
            <a:r>
              <a:rPr lang="en-GB" dirty="0">
                <a:cs typeface="Courier New" pitchFamily="49" charset="0"/>
              </a:rPr>
              <a:t>After call, LR</a:t>
            </a:r>
            <a:r>
              <a:rPr lang="en-GB" dirty="0"/>
              <a:t> holds return address (the instruction following the call)</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31</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BX    </a:t>
                      </a:r>
                      <a:r>
                        <a:rPr lang="en-US" sz="1600" b="0" dirty="0" err="1">
                          <a:solidFill>
                            <a:schemeClr val="tx1"/>
                          </a:solidFill>
                          <a:effectLst/>
                          <a:latin typeface="Consolas" panose="020B0609020204030204" pitchFamily="49" charset="0"/>
                          <a:cs typeface="Consolas" panose="020B0609020204030204" pitchFamily="49" charset="0"/>
                        </a:rPr>
                        <a:t>LR</a:t>
                      </a:r>
                      <a:endParaRPr lang="en-US" sz="1600" b="0" dirty="0">
                        <a:solidFill>
                          <a:schemeClr val="tx1"/>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60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Exiting a Subroutine</a:t>
            </a:r>
          </a:p>
        </p:txBody>
      </p:sp>
      <p:sp>
        <p:nvSpPr>
          <p:cNvPr id="3" name="Content Placeholder 2"/>
          <p:cNvSpPr>
            <a:spLocks noGrp="1"/>
          </p:cNvSpPr>
          <p:nvPr>
            <p:ph idx="1"/>
          </p:nvPr>
        </p:nvSpPr>
        <p:spPr>
          <a:xfrm>
            <a:off x="3124200" y="4318767"/>
            <a:ext cx="2514600" cy="1554163"/>
          </a:xfrm>
        </p:spPr>
        <p:txBody>
          <a:bodyPr>
            <a:normAutofit/>
          </a:bodyPr>
          <a:lstStyle/>
          <a:p>
            <a:pPr>
              <a:buNone/>
            </a:pPr>
            <a:r>
              <a:rPr lang="en-GB" sz="2000" dirty="0">
                <a:cs typeface="Courier New" pitchFamily="49" charset="0"/>
              </a:rPr>
              <a:t>Branch and Exchange</a:t>
            </a:r>
          </a:p>
          <a:p>
            <a:pPr>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i="1" dirty="0">
                <a:solidFill>
                  <a:srgbClr val="FF0000"/>
                </a:solidFill>
              </a:rPr>
              <a:t>LR</a:t>
            </a:r>
            <a:endParaRPr lang="en-GB" b="1" dirty="0">
              <a:solidFill>
                <a:srgbClr val="FF0000"/>
              </a:solidFill>
            </a:endParaRPr>
          </a:p>
          <a:p>
            <a:r>
              <a:rPr lang="en-GB" dirty="0">
                <a:latin typeface="Consolas" panose="020B0609020204030204" pitchFamily="49" charset="0"/>
                <a:cs typeface="Consolas" panose="020B0609020204030204" pitchFamily="49" charset="0"/>
              </a:rPr>
              <a:t>PC = </a:t>
            </a:r>
            <a:r>
              <a:rPr lang="en-GB" dirty="0" err="1">
                <a:latin typeface="Consolas" panose="020B0609020204030204" pitchFamily="49" charset="0"/>
                <a:cs typeface="Consolas" panose="020B0609020204030204" pitchFamily="49" charset="0"/>
              </a:rPr>
              <a:t>LR</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b="1" dirty="0">
                          <a:solidFill>
                            <a:schemeClr val="tx1"/>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FF0000"/>
                          </a:solidFill>
                          <a:effectLst/>
                          <a:latin typeface="Consolas" panose="020B0609020204030204" pitchFamily="49" charset="0"/>
                          <a:cs typeface="Consolas" panose="020B0609020204030204" pitchFamily="49" charset="0"/>
                        </a:rPr>
                        <a:t>BX    </a:t>
                      </a:r>
                      <a:r>
                        <a:rPr lang="en-US" sz="1600" b="1" dirty="0" err="1">
                          <a:solidFill>
                            <a:srgbClr val="FF0000"/>
                          </a:solidFill>
                          <a:effectLst/>
                          <a:latin typeface="Consolas" panose="020B0609020204030204" pitchFamily="49" charset="0"/>
                          <a:cs typeface="Consolas" panose="020B0609020204030204" pitchFamily="49" charset="0"/>
                        </a:rPr>
                        <a:t>LR</a:t>
                      </a:r>
                      <a:endParaRPr lang="en-US" sz="16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596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ARM Procedure Call Standard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374232523"/>
              </p:ext>
            </p:extLst>
          </p:nvPr>
        </p:nvGraphicFramePr>
        <p:xfrm>
          <a:off x="76201" y="1219201"/>
          <a:ext cx="8991599" cy="5001678"/>
        </p:xfrm>
        <a:graphic>
          <a:graphicData uri="http://schemas.openxmlformats.org/drawingml/2006/table">
            <a:tbl>
              <a:tblPr firstRow="1" firstCol="1" bandRow="1">
                <a:tableStyleId>{5940675A-B579-460E-94D1-54222C63F5DA}</a:tableStyleId>
              </a:tblPr>
              <a:tblGrid>
                <a:gridCol w="1065199">
                  <a:extLst>
                    <a:ext uri="{9D8B030D-6E8A-4147-A177-3AD203B41FA5}">
                      <a16:colId xmlns:a16="http://schemas.microsoft.com/office/drawing/2014/main" val="20000"/>
                    </a:ext>
                  </a:extLst>
                </a:gridCol>
                <a:gridCol w="2440000">
                  <a:extLst>
                    <a:ext uri="{9D8B030D-6E8A-4147-A177-3AD203B41FA5}">
                      <a16:colId xmlns:a16="http://schemas.microsoft.com/office/drawing/2014/main" val="20001"/>
                    </a:ext>
                  </a:extLst>
                </a:gridCol>
                <a:gridCol w="1158616">
                  <a:extLst>
                    <a:ext uri="{9D8B030D-6E8A-4147-A177-3AD203B41FA5}">
                      <a16:colId xmlns:a16="http://schemas.microsoft.com/office/drawing/2014/main" val="20002"/>
                    </a:ext>
                  </a:extLst>
                </a:gridCol>
                <a:gridCol w="4327784">
                  <a:extLst>
                    <a:ext uri="{9D8B030D-6E8A-4147-A177-3AD203B41FA5}">
                      <a16:colId xmlns:a16="http://schemas.microsoft.com/office/drawing/2014/main" val="20003"/>
                    </a:ext>
                  </a:extLst>
                </a:gridCol>
              </a:tblGrid>
              <a:tr h="367808">
                <a:tc>
                  <a:txBody>
                    <a:bodyPr/>
                    <a:lstStyle/>
                    <a:p>
                      <a:pPr marL="0" marR="0" algn="just">
                        <a:spcBef>
                          <a:spcPts val="0"/>
                        </a:spcBef>
                        <a:spcAft>
                          <a:spcPts val="0"/>
                        </a:spcAft>
                      </a:pPr>
                      <a:r>
                        <a:rPr lang="en-US" sz="1400" b="1" dirty="0">
                          <a:solidFill>
                            <a:schemeClr val="bg1"/>
                          </a:solidFill>
                          <a:effectLst/>
                        </a:rPr>
                        <a:t>Register</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Usage</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just">
                        <a:spcBef>
                          <a:spcPts val="0"/>
                        </a:spcBef>
                        <a:spcAft>
                          <a:spcPts val="0"/>
                        </a:spcAft>
                      </a:pPr>
                      <a:r>
                        <a:rPr lang="en-US" sz="1400" b="1" dirty="0">
                          <a:solidFill>
                            <a:schemeClr val="bg1"/>
                          </a:solidFill>
                          <a:effectLst/>
                        </a:rPr>
                        <a:t>Subroutine Preserved</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Notes</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extLst>
                  <a:ext uri="{0D108BD9-81ED-4DB2-BD59-A6C34878D82A}">
                    <a16:rowId xmlns:a16="http://schemas.microsoft.com/office/drawing/2014/main" val="10000"/>
                  </a:ext>
                </a:extLst>
              </a:tr>
              <a:tr h="367808">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r0</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1</a:t>
                      </a:r>
                      <a:r>
                        <a:rPr lang="en-US" sz="1400" b="0" dirty="0">
                          <a:solidFill>
                            <a:srgbClr val="FF0000"/>
                          </a:solidFill>
                          <a:effectLst/>
                        </a:rPr>
                        <a:t> </a:t>
                      </a:r>
                      <a:r>
                        <a:rPr lang="en-US" sz="1400" b="0" dirty="0">
                          <a:effectLst/>
                        </a:rPr>
                        <a:t>and </a:t>
                      </a:r>
                      <a:r>
                        <a:rPr lang="en-US" sz="1400" b="0" dirty="0">
                          <a:solidFill>
                            <a:srgbClr val="FF0000"/>
                          </a:solidFill>
                          <a:effectLst/>
                        </a:rPr>
                        <a:t>return value</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return has 64 bits, then r0:r1 hold it. If argument 1 has 64 bits, r0:r1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r1</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2 </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183904">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r2</a:t>
                      </a:r>
                      <a:endParaRPr lang="en-US" sz="1800" b="1">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i="0" dirty="0">
                          <a:solidFill>
                            <a:srgbClr val="FF0000"/>
                          </a:solidFill>
                          <a:effectLst/>
                          <a:latin typeface="Consolas" panose="020B0609020204030204" pitchFamily="49" charset="0"/>
                        </a:rPr>
                        <a:t>3</a:t>
                      </a:r>
                      <a:endParaRPr lang="en-US" sz="1800" b="1" i="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the return has 128 bits, r0-r3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r3</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4</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more than 4 arguments, use the stack</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r h="271262">
                <a:tc>
                  <a:txBody>
                    <a:bodyPr/>
                    <a:lstStyle/>
                    <a:p>
                      <a:pPr marL="0" marR="0" algn="ctr">
                        <a:spcBef>
                          <a:spcPts val="0"/>
                        </a:spcBef>
                        <a:spcAft>
                          <a:spcPts val="0"/>
                        </a:spcAft>
                      </a:pPr>
                      <a:r>
                        <a:rPr lang="en-US" sz="1400" b="1" dirty="0" err="1">
                          <a:effectLst/>
                          <a:latin typeface="Consolas" panose="020B0609020204030204" pitchFamily="49" charset="0"/>
                          <a:cs typeface="Consolas" panose="020B0609020204030204" pitchFamily="49" charset="0"/>
                        </a:rPr>
                        <a:t>r4</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V1</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1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r5</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V2</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2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6"/>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r6</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V3</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3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7"/>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r7</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V4</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4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8"/>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r8</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V5</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5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9"/>
                  </a:ext>
                </a:extLst>
              </a:tr>
              <a:tr h="183904">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r9</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Platform specific/V6 </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dirty="0">
                          <a:effectLst/>
                        </a:rPr>
                        <a:t>Yes/No</a:t>
                      </a:r>
                      <a:endParaRPr lang="en-US" sz="1800" b="0" dirty="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Usage is platform-dependent.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0"/>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r10</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V7</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7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1"/>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r11</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V8</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8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2"/>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r12 (IP)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Intra-procedure-call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It holds intermediate values between a procedure and the sub-procedure it calls.</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3"/>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r13 (SP)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Stack pointer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SP has to be the same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4"/>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r14 (LR)</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Link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LR does not have to contain the same value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r15 (PC)</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Program counter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N/A</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Do not directly change PC</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4817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Caller-saved Registers </a:t>
            </a:r>
            <a:r>
              <a:rPr lang="en-US" i="1" dirty="0"/>
              <a:t>vs</a:t>
            </a:r>
            <a:r>
              <a:rPr lang="en-US" dirty="0"/>
              <a:t> </a:t>
            </a:r>
            <a:br>
              <a:rPr lang="en-US" dirty="0"/>
            </a:br>
            <a:r>
              <a:rPr lang="en-US" dirty="0" err="1"/>
              <a:t>Callee</a:t>
            </a:r>
            <a:r>
              <a:rPr lang="en-US" dirty="0"/>
              <a:t>-saved Registers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9648145"/>
              </p:ext>
            </p:extLst>
          </p:nvPr>
        </p:nvGraphicFramePr>
        <p:xfrm>
          <a:off x="15240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4862245" y="1888288"/>
            <a:ext cx="35433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FF"/>
                </a:solidFill>
              </a:rPr>
              <a:t>Not saved by subroutine </a:t>
            </a:r>
          </a:p>
          <a:p>
            <a:pPr marL="342900" indent="-342900">
              <a:buFont typeface="Arial" panose="020B0604020202020204" pitchFamily="34" charset="0"/>
              <a:buChar char="•"/>
            </a:pPr>
            <a:r>
              <a:rPr lang="en-US" sz="2000" dirty="0">
                <a:solidFill>
                  <a:srgbClr val="0000FF"/>
                </a:solidFill>
              </a:rPr>
              <a:t>Hold arguments/result</a:t>
            </a:r>
          </a:p>
        </p:txBody>
      </p:sp>
      <p:sp>
        <p:nvSpPr>
          <p:cNvPr id="4" name="Rounded Rectangle 3"/>
          <p:cNvSpPr/>
          <p:nvPr/>
        </p:nvSpPr>
        <p:spPr>
          <a:xfrm>
            <a:off x="533400" y="1828800"/>
            <a:ext cx="40386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3400" y="3048000"/>
            <a:ext cx="40386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62245" y="3048000"/>
            <a:ext cx="334381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Caller </a:t>
            </a:r>
            <a:r>
              <a:rPr lang="en-US">
                <a:solidFill>
                  <a:srgbClr val="FF0000"/>
                </a:solidFill>
              </a:rPr>
              <a:t>expects their </a:t>
            </a:r>
            <a:r>
              <a:rPr lang="en-US" dirty="0">
                <a:solidFill>
                  <a:srgbClr val="FF0000"/>
                </a:solidFill>
              </a:rPr>
              <a:t>values are retained</a:t>
            </a:r>
          </a:p>
          <a:p>
            <a:pPr marL="285750" indent="-285750">
              <a:buFont typeface="Arial" panose="020B0604020202020204" pitchFamily="34" charset="0"/>
              <a:buChar char="•"/>
            </a:pPr>
            <a:r>
              <a:rPr lang="en-US" dirty="0" err="1">
                <a:solidFill>
                  <a:srgbClr val="FF0000"/>
                </a:solidFill>
              </a:rPr>
              <a:t>Callee</a:t>
            </a:r>
            <a:r>
              <a:rPr lang="en-US" dirty="0">
                <a:solidFill>
                  <a:srgbClr val="FF0000"/>
                </a:solidFill>
              </a:rPr>
              <a:t> must save and store it if </a:t>
            </a:r>
            <a:r>
              <a:rPr lang="en-US" dirty="0" err="1">
                <a:solidFill>
                  <a:srgbClr val="FF0000"/>
                </a:solidFill>
              </a:rPr>
              <a:t>callee</a:t>
            </a:r>
            <a:r>
              <a:rPr lang="en-US" dirty="0">
                <a:solidFill>
                  <a:srgbClr val="FF0000"/>
                </a:solidFill>
              </a:rPr>
              <a:t> modifies it</a:t>
            </a:r>
          </a:p>
        </p:txBody>
      </p:sp>
      <p:sp>
        <p:nvSpPr>
          <p:cNvPr id="11" name="TextBox 10">
            <a:extLst>
              <a:ext uri="{FF2B5EF4-FFF2-40B4-BE49-F238E27FC236}">
                <a16:creationId xmlns:a16="http://schemas.microsoft.com/office/drawing/2014/main" id="{664735F9-F0EA-1648-83D6-C63C3D9D1247}"/>
              </a:ext>
            </a:extLst>
          </p:cNvPr>
          <p:cNvSpPr txBox="1"/>
          <p:nvPr/>
        </p:nvSpPr>
        <p:spPr>
          <a:xfrm>
            <a:off x="22860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6172200" y="6280367"/>
            <a:ext cx="1736373" cy="369332"/>
          </a:xfrm>
          <a:prstGeom prst="rect">
            <a:avLst/>
          </a:prstGeom>
          <a:noFill/>
        </p:spPr>
        <p:txBody>
          <a:bodyPr wrap="none" rtlCol="0">
            <a:spAutoFit/>
          </a:bodyPr>
          <a:lstStyle/>
          <a:p>
            <a:r>
              <a:rPr lang="en-US" dirty="0"/>
              <a:t>Special Registers</a:t>
            </a:r>
          </a:p>
        </p:txBody>
      </p:sp>
      <p:sp>
        <p:nvSpPr>
          <p:cNvPr id="6" name="Rectangle 5">
            <a:extLst>
              <a:ext uri="{FF2B5EF4-FFF2-40B4-BE49-F238E27FC236}">
                <a16:creationId xmlns:a16="http://schemas.microsoft.com/office/drawing/2014/main" id="{C6F34341-A96C-BF42-BFBB-DD5124009476}"/>
              </a:ext>
            </a:extLst>
          </p:cNvPr>
          <p:cNvSpPr/>
          <p:nvPr/>
        </p:nvSpPr>
        <p:spPr>
          <a:xfrm>
            <a:off x="727208" y="2018179"/>
            <a:ext cx="1718521" cy="646331"/>
          </a:xfrm>
          <a:prstGeom prst="rect">
            <a:avLst/>
          </a:prstGeom>
        </p:spPr>
        <p:txBody>
          <a:bodyPr wrap="square">
            <a:spAutoFit/>
          </a:bodyPr>
          <a:lstStyle/>
          <a:p>
            <a:r>
              <a:rPr lang="en-US" b="1" dirty="0">
                <a:solidFill>
                  <a:srgbClr val="0000FF"/>
                </a:solidFill>
              </a:rPr>
              <a:t>Caller-saved registers</a:t>
            </a:r>
          </a:p>
        </p:txBody>
      </p:sp>
      <p:sp>
        <p:nvSpPr>
          <p:cNvPr id="7" name="Rectangle 6">
            <a:extLst>
              <a:ext uri="{FF2B5EF4-FFF2-40B4-BE49-F238E27FC236}">
                <a16:creationId xmlns:a16="http://schemas.microsoft.com/office/drawing/2014/main" id="{1BE789D2-D3AD-144A-ABB7-7A9039427F4C}"/>
              </a:ext>
            </a:extLst>
          </p:cNvPr>
          <p:cNvSpPr/>
          <p:nvPr/>
        </p:nvSpPr>
        <p:spPr>
          <a:xfrm>
            <a:off x="727208" y="3375853"/>
            <a:ext cx="1718521" cy="646331"/>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
        <p:nvSpPr>
          <p:cNvPr id="14" name="Rounded Rectangle 13">
            <a:extLst>
              <a:ext uri="{FF2B5EF4-FFF2-40B4-BE49-F238E27FC236}">
                <a16:creationId xmlns:a16="http://schemas.microsoft.com/office/drawing/2014/main" id="{AC2AE156-76D1-F549-8AF9-9D781B757237}"/>
              </a:ext>
            </a:extLst>
          </p:cNvPr>
          <p:cNvSpPr/>
          <p:nvPr/>
        </p:nvSpPr>
        <p:spPr>
          <a:xfrm>
            <a:off x="157750" y="5687121"/>
            <a:ext cx="4414250" cy="2681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3C88C4-EAF8-6E4D-87AB-F97C99FCE7FF}"/>
              </a:ext>
            </a:extLst>
          </p:cNvPr>
          <p:cNvSpPr/>
          <p:nvPr/>
        </p:nvSpPr>
        <p:spPr>
          <a:xfrm>
            <a:off x="157750" y="5632750"/>
            <a:ext cx="2892552" cy="369332"/>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Tree>
    <p:extLst>
      <p:ext uri="{BB962C8B-B14F-4D97-AF65-F5344CB8AC3E}">
        <p14:creationId xmlns:p14="http://schemas.microsoft.com/office/powerpoint/2010/main" val="39773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69246213"/>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r>
                        <a:rPr lang="en-US" sz="1600" dirty="0">
                          <a:solidFill>
                            <a:schemeClr val="bg1">
                              <a:lumMod val="50000"/>
                            </a:schemeClr>
                          </a:solidFill>
                          <a:effectLst/>
                          <a:latin typeface="Consolas" panose="020B0609020204030204" pitchFamily="49" charset="0"/>
                          <a:cs typeface="Consolas" panose="020B0609020204030204" pitchFamily="49" charset="0"/>
                        </a:rPr>
                        <a:t> = 101, not 11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preserve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r>
                        <a:rPr lang="en-US" sz="1600" dirty="0">
                          <a:solidFill>
                            <a:schemeClr val="bg1">
                              <a:lumMod val="50000"/>
                            </a:schemeClr>
                          </a:solidFill>
                          <a:effectLst/>
                          <a:latin typeface="Consolas" panose="020B0609020204030204" pitchFamily="49" charset="0"/>
                          <a:cs typeface="Consolas" panose="020B0609020204030204" pitchFamily="49" charset="0"/>
                        </a:rPr>
                        <a:t>; foo changes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Recover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5562600" y="5410200"/>
            <a:ext cx="300838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err="1">
                <a:solidFill>
                  <a:srgbClr val="3333FF"/>
                </a:solidFill>
              </a:rPr>
              <a:t>Callee</a:t>
            </a:r>
            <a:r>
              <a:rPr lang="en-US" b="1" dirty="0">
                <a:solidFill>
                  <a:srgbClr val="3333FF"/>
                </a:solidFill>
              </a:rPr>
              <a:t> should preserve </a:t>
            </a:r>
            <a:r>
              <a:rPr lang="en-US" b="1" dirty="0">
                <a:solidFill>
                  <a:srgbClr val="3333FF"/>
                </a:solidFill>
                <a:latin typeface="Consolas" panose="020B0609020204030204" pitchFamily="49" charset="0"/>
              </a:rPr>
              <a:t>r4</a:t>
            </a:r>
            <a:r>
              <a:rPr lang="en-US" b="1" dirty="0">
                <a:solidFill>
                  <a:srgbClr val="3333FF"/>
                </a:solidFill>
              </a:rPr>
              <a:t>!</a:t>
            </a:r>
          </a:p>
        </p:txBody>
      </p:sp>
      <p:sp>
        <p:nvSpPr>
          <p:cNvPr id="6" name="TextBox 5"/>
          <p:cNvSpPr txBox="1"/>
          <p:nvPr/>
        </p:nvSpPr>
        <p:spPr>
          <a:xfrm>
            <a:off x="259080" y="5413772"/>
            <a:ext cx="4557017"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solidFill>
                  <a:srgbClr val="3333FF"/>
                </a:solidFill>
              </a:rPr>
              <a:t>Caller expects </a:t>
            </a:r>
            <a:r>
              <a:rPr lang="en-US" b="1" dirty="0" err="1">
                <a:solidFill>
                  <a:srgbClr val="3333FF"/>
                </a:solidFill>
              </a:rPr>
              <a:t>callee</a:t>
            </a:r>
            <a:r>
              <a:rPr lang="en-US" b="1" dirty="0">
                <a:solidFill>
                  <a:srgbClr val="3333FF"/>
                </a:solidFill>
              </a:rPr>
              <a:t> does not modify r4!</a:t>
            </a:r>
          </a:p>
        </p:txBody>
      </p:sp>
    </p:spTree>
    <p:extLst>
      <p:ext uri="{BB962C8B-B14F-4D97-AF65-F5344CB8AC3E}">
        <p14:creationId xmlns:p14="http://schemas.microsoft.com/office/powerpoint/2010/main" val="336239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4036825084"/>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endParaRPr lang="en-US" sz="1600" dirty="0">
                        <a:effectLst/>
                        <a:latin typeface="Consolas" panose="020B0609020204030204" pitchFamily="49" charset="0"/>
                        <a:ea typeface="宋体"/>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ea typeface="宋体"/>
                          <a:cs typeface="Consolas" panose="020B0609020204030204" pitchFamily="49" charset="0"/>
                        </a:rPr>
                        <a:t>Caller should save these registers if callers needs to re-use their original values: </a:t>
                      </a:r>
                    </a:p>
                    <a:p>
                      <a:pPr marL="285750" marR="0" indent="-285750" algn="just">
                        <a:spcBef>
                          <a:spcPts val="0"/>
                        </a:spcBef>
                        <a:spcAft>
                          <a:spcPts val="0"/>
                        </a:spcAft>
                        <a:buFont typeface="Arial" panose="020B0604020202020204" pitchFamily="34" charset="0"/>
                        <a:buChar char="•"/>
                      </a:pPr>
                      <a:r>
                        <a:rPr lang="en-US" sz="1600" dirty="0">
                          <a:solidFill>
                            <a:srgbClr val="FF0000"/>
                          </a:solidFill>
                          <a:effectLst/>
                          <a:latin typeface="Consolas" panose="020B0609020204030204" pitchFamily="49" charset="0"/>
                          <a:ea typeface="宋体"/>
                          <a:cs typeface="Consolas" panose="020B0609020204030204" pitchFamily="49" charset="0"/>
                        </a:rPr>
                        <a:t>R0</a:t>
                      </a:r>
                      <a:r>
                        <a:rPr lang="en-US" sz="1600" baseline="0" dirty="0">
                          <a:solidFill>
                            <a:srgbClr val="FF0000"/>
                          </a:solidFill>
                          <a:effectLst/>
                          <a:latin typeface="Consolas" panose="020B0609020204030204" pitchFamily="49" charset="0"/>
                          <a:ea typeface="宋体"/>
                          <a:cs typeface="Consolas" panose="020B0609020204030204" pitchFamily="49" charset="0"/>
                        </a:rPr>
                        <a:t> – R3</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R12</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CPSR</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Callee</a:t>
                      </a:r>
                      <a:r>
                        <a:rPr lang="en-US" sz="1600" dirty="0">
                          <a:effectLst/>
                          <a:latin typeface="Consolas" panose="020B0609020204030204" pitchFamily="49" charset="0"/>
                          <a:cs typeface="Consolas" panose="020B0609020204030204" pitchFamily="49" charset="0"/>
                        </a:rPr>
                        <a:t> should</a:t>
                      </a:r>
                      <a:r>
                        <a:rPr lang="en-US" sz="1600" baseline="0" dirty="0">
                          <a:effectLst/>
                          <a:latin typeface="Consolas" panose="020B0609020204030204" pitchFamily="49" charset="0"/>
                          <a:cs typeface="Consolas" panose="020B0609020204030204" pitchFamily="49" charset="0"/>
                        </a:rPr>
                        <a:t> Preserve</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R4 – R11</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R14 (LR)</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R13 (SP)</a:t>
                      </a:r>
                      <a:endParaRPr lang="en-US" sz="1600" dirty="0">
                        <a:solidFill>
                          <a:srgbClr val="FF0000"/>
                        </a:solidFill>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688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5929077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a:t>
            </a:r>
            <a:r>
              <a:rPr lang="en-US" sz="2400" dirty="0">
                <a:latin typeface="Consolas" panose="020B0609020204030204" pitchFamily="49" charset="0"/>
                <a:cs typeface="Consolas" panose="020B0609020204030204" pitchFamily="49" charset="0"/>
              </a:rPr>
              <a:t>foo</a:t>
            </a:r>
            <a:r>
              <a:rPr lang="en-US" sz="2400" dirty="0"/>
              <a:t>()?</a:t>
            </a:r>
          </a:p>
        </p:txBody>
      </p:sp>
    </p:spTree>
    <p:extLst>
      <p:ext uri="{BB962C8B-B14F-4D97-AF65-F5344CB8AC3E}">
        <p14:creationId xmlns:p14="http://schemas.microsoft.com/office/powerpoint/2010/main" val="47660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foo()?</a:t>
            </a:r>
          </a:p>
        </p:txBody>
      </p:sp>
      <p:cxnSp>
        <p:nvCxnSpPr>
          <p:cNvPr id="9" name="Straight Arrow Connector 8"/>
          <p:cNvCxnSpPr/>
          <p:nvPr/>
        </p:nvCxnSpPr>
        <p:spPr>
          <a:xfrm>
            <a:off x="4419600" y="4267200"/>
            <a:ext cx="6172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733800"/>
            <a:ext cx="7620" cy="533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43400" y="3733800"/>
            <a:ext cx="685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71E786-50AB-E19D-5679-E453D9927070}"/>
              </a:ext>
            </a:extLst>
          </p:cNvPr>
          <p:cNvSpPr txBox="1"/>
          <p:nvPr/>
        </p:nvSpPr>
        <p:spPr>
          <a:xfrm>
            <a:off x="259080" y="4934068"/>
            <a:ext cx="8625840" cy="175432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code shows a caller program calling subroutine foo, which pushes register r4 to preserve its value, modifies r4, calls another subroutine bar, then restores r4 and returns.</a:t>
            </a:r>
          </a:p>
          <a:p>
            <a:r>
              <a:rPr lang="en-US" dirty="0"/>
              <a:t>The problem is that foo does not preserve LR, which holds the return address. When foo calls bar with BL bar, LR is overwritten. This means after bar returns, when foo tries to return with BX LR, it uses the LR value overwritten by bar, causing incorrect behavior.</a:t>
            </a:r>
          </a:p>
        </p:txBody>
      </p:sp>
    </p:spTree>
    <p:extLst>
      <p:ext uri="{BB962C8B-B14F-4D97-AF65-F5344CB8AC3E}">
        <p14:creationId xmlns:p14="http://schemas.microsoft.com/office/powerpoint/2010/main" val="3306065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823850046"/>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LR}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936480" cy="461665"/>
          </a:xfrm>
          <a:prstGeom prst="rect">
            <a:avLst/>
          </a:prstGeom>
          <a:noFill/>
        </p:spPr>
        <p:txBody>
          <a:bodyPr wrap="none" rtlCol="0">
            <a:spAutoFit/>
          </a:bodyPr>
          <a:lstStyle/>
          <a:p>
            <a:r>
              <a:rPr lang="en-US" sz="2400" dirty="0"/>
              <a:t>What is wrong  in foo()? </a:t>
            </a:r>
            <a:r>
              <a:rPr lang="en-US" sz="2400" dirty="0">
                <a:solidFill>
                  <a:srgbClr val="3333FF"/>
                </a:solidFill>
              </a:rPr>
              <a:t>Solution </a:t>
            </a:r>
            <a:r>
              <a:rPr lang="en-US" sz="2400" dirty="0">
                <a:solidFill>
                  <a:srgbClr val="3333FF"/>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a:t>
            </a:r>
          </a:p>
        </p:txBody>
      </p:sp>
      <p:sp>
        <p:nvSpPr>
          <p:cNvPr id="8" name="TextBox 7">
            <a:extLst>
              <a:ext uri="{FF2B5EF4-FFF2-40B4-BE49-F238E27FC236}">
                <a16:creationId xmlns:a16="http://schemas.microsoft.com/office/drawing/2014/main" id="{756A6ECD-EB24-5A38-01FE-2F6824A2AFB9}"/>
              </a:ext>
            </a:extLst>
          </p:cNvPr>
          <p:cNvSpPr txBox="1"/>
          <p:nvPr/>
        </p:nvSpPr>
        <p:spPr>
          <a:xfrm>
            <a:off x="259080" y="4934068"/>
            <a:ext cx="8625840"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both r4 and LR at the start and pop them before returning. This preserves the original return address in LR across the call to bar. The subroutine foo now: Saves r4 and LR on entry; Modifies r4, calls bar; Restores r4 and LR; Returns correctly via the restored LR. This ensures both the callee-saved register (r4) and the link register are preserved properly. </a:t>
            </a:r>
          </a:p>
        </p:txBody>
      </p:sp>
    </p:spTree>
    <p:extLst>
      <p:ext uri="{BB962C8B-B14F-4D97-AF65-F5344CB8AC3E}">
        <p14:creationId xmlns:p14="http://schemas.microsoft.com/office/powerpoint/2010/main" val="306324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849861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PC}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strike="sngStrike" baseline="0" dirty="0">
                          <a:solidFill>
                            <a:schemeClr val="bg1">
                              <a:lumMod val="50000"/>
                            </a:schemeClr>
                          </a:solidFill>
                          <a:effectLst/>
                          <a:latin typeface="Consolas" panose="020B0609020204030204" pitchFamily="49" charset="0"/>
                          <a:cs typeface="Consolas" panose="020B0609020204030204" pitchFamily="49" charset="0"/>
                        </a:rPr>
                        <a:t>BX    </a:t>
                      </a:r>
                      <a:r>
                        <a:rPr lang="en-US" sz="1600" strike="sngStrike" baseline="0" dirty="0" err="1">
                          <a:solidFill>
                            <a:schemeClr val="bg1">
                              <a:lumMod val="50000"/>
                            </a:schemeClr>
                          </a:solidFill>
                          <a:effectLst/>
                          <a:latin typeface="Consolas" panose="020B0609020204030204" pitchFamily="49" charset="0"/>
                          <a:cs typeface="Consolas" panose="020B0609020204030204" pitchFamily="49" charset="0"/>
                        </a:rPr>
                        <a:t>LR</a:t>
                      </a:r>
                      <a:endParaRPr lang="en-US" sz="1600" strike="sngStrike" baseline="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845109" cy="461665"/>
          </a:xfrm>
          <a:prstGeom prst="rect">
            <a:avLst/>
          </a:prstGeom>
          <a:noFill/>
        </p:spPr>
        <p:txBody>
          <a:bodyPr wrap="none" rtlCol="0">
            <a:spAutoFit/>
          </a:bodyPr>
          <a:lstStyle/>
          <a:p>
            <a:r>
              <a:rPr lang="en-US" sz="2400" dirty="0"/>
              <a:t>What is wrong  in foo()? </a:t>
            </a:r>
            <a:r>
              <a:rPr lang="en-US" sz="2400" dirty="0">
                <a:solidFill>
                  <a:srgbClr val="3333FF"/>
                </a:solidFill>
              </a:rPr>
              <a:t>Solution #2</a:t>
            </a:r>
            <a:r>
              <a:rPr lang="en-US" sz="2400" dirty="0"/>
              <a:t> </a:t>
            </a:r>
          </a:p>
        </p:txBody>
      </p:sp>
      <p:sp>
        <p:nvSpPr>
          <p:cNvPr id="4" name="TextBox 3">
            <a:extLst>
              <a:ext uri="{FF2B5EF4-FFF2-40B4-BE49-F238E27FC236}">
                <a16:creationId xmlns:a16="http://schemas.microsoft.com/office/drawing/2014/main" id="{79CC2765-6579-CD90-7160-BF9223AB58F3}"/>
              </a:ext>
            </a:extLst>
          </p:cNvPr>
          <p:cNvSpPr txBox="1"/>
          <p:nvPr/>
        </p:nvSpPr>
        <p:spPr>
          <a:xfrm>
            <a:off x="251460" y="5101384"/>
            <a:ext cx="8625840" cy="120032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{r4, LR} but pops {r4, PC} instead of {r4, LR}. Popping into PC (Program Counter) directly performs the return by loading the return address into PC. This method eliminates the need for an explicit BX LR instruction because popping PC causes an immediate return. </a:t>
            </a:r>
          </a:p>
        </p:txBody>
      </p:sp>
    </p:spTree>
    <p:extLst>
      <p:ext uri="{BB962C8B-B14F-4D97-AF65-F5344CB8AC3E}">
        <p14:creationId xmlns:p14="http://schemas.microsoft.com/office/powerpoint/2010/main" val="13447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TW" dirty="0"/>
              <a:t>Stacks and Subroutines</a:t>
            </a:r>
            <a:endParaRPr lang="zh-TW" altLang="en-US" sz="3600" baseline="-2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1447801"/>
            <a:ext cx="9188091" cy="42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2004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ENDL	...</a:t>
            </a:r>
          </a:p>
        </p:txBody>
      </p:sp>
      <p:sp>
        <p:nvSpPr>
          <p:cNvPr id="6" name="Content Placeholder 3"/>
          <p:cNvSpPr txBox="1">
            <a:spLocks/>
          </p:cNvSpPr>
          <p:nvPr/>
        </p:nvSpPr>
        <p:spPr>
          <a:xfrm>
            <a:off x="3429000" y="2057400"/>
            <a:ext cx="2386608" cy="1905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7" name="Content Placeholder 3"/>
          <p:cNvSpPr txBox="1">
            <a:spLocks/>
          </p:cNvSpPr>
          <p:nvPr/>
        </p:nvSpPr>
        <p:spPr>
          <a:xfrm>
            <a:off x="6629400" y="2438400"/>
            <a:ext cx="2386608" cy="1219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MUL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8" name="Right Arrow 7"/>
          <p:cNvSpPr/>
          <p:nvPr/>
        </p:nvSpPr>
        <p:spPr>
          <a:xfrm>
            <a:off x="27432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ight Arrow 8"/>
          <p:cNvSpPr/>
          <p:nvPr/>
        </p:nvSpPr>
        <p:spPr>
          <a:xfrm>
            <a:off x="59436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191000"/>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55541" y="3962400"/>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429000" y="20574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629400" y="2438400"/>
            <a:ext cx="23866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MUL</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538561"/>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09382" y="4070866"/>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752600" y="22860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752600" y="3048000"/>
            <a:ext cx="2590800" cy="9144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181600" y="26289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257800" y="33117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81600" y="26670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44106" y="33528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600200"/>
            <a:ext cx="2386608" cy="4525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MUL R0,R0</a:t>
            </a:r>
          </a:p>
        </p:txBody>
      </p:sp>
      <p:grpSp>
        <p:nvGrpSpPr>
          <p:cNvPr id="60" name="Group 66"/>
          <p:cNvGrpSpPr/>
          <p:nvPr/>
        </p:nvGrpSpPr>
        <p:grpSpPr>
          <a:xfrm>
            <a:off x="3779912" y="1752600"/>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3696816"/>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grpSp>
        <p:nvGrpSpPr>
          <p:cNvPr id="73" name="Group 82"/>
          <p:cNvGrpSpPr/>
          <p:nvPr/>
        </p:nvGrpSpPr>
        <p:grpSpPr>
          <a:xfrm>
            <a:off x="3779912" y="3336776"/>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2976736"/>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b="1" dirty="0">
                <a:latin typeface="Consolas" panose="020B0609020204030204" pitchFamily="49" charset="0"/>
                <a:cs typeface="Consolas" panose="020B0609020204030204" pitchFamily="49" charset="0"/>
              </a:rPr>
              <a:t>SQ</a:t>
            </a:r>
          </a:p>
        </p:txBody>
      </p:sp>
      <p:sp>
        <p:nvSpPr>
          <p:cNvPr id="63" name="TextBox 62"/>
          <p:cNvSpPr txBox="1"/>
          <p:nvPr/>
        </p:nvSpPr>
        <p:spPr>
          <a:xfrm>
            <a:off x="5257800" y="4365104"/>
            <a:ext cx="990600" cy="369332"/>
          </a:xfrm>
          <a:prstGeom prst="rect">
            <a:avLst/>
          </a:prstGeom>
          <a:noFill/>
        </p:spPr>
        <p:txBody>
          <a:bodyPr wrap="square" rtlCol="0">
            <a:spAutoFit/>
          </a:bodyPr>
          <a:lstStyle/>
          <a:p>
            <a:pPr algn="r"/>
            <a:r>
              <a:rPr lang="en-GB" b="1" dirty="0">
                <a:latin typeface="Consolas" panose="020B0609020204030204" pitchFamily="49" charset="0"/>
                <a:cs typeface="Consolas" panose="020B0609020204030204" pitchFamily="49" charset="0"/>
              </a:rPr>
              <a:t>QUAD</a:t>
            </a:r>
            <a:endParaRPr lang="en-GB" sz="1600" b="1" dirty="0">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a:p>
        </p:txBody>
      </p:sp>
      <p:sp>
        <p:nvSpPr>
          <p:cNvPr id="5" name="Rectangle 4"/>
          <p:cNvSpPr/>
          <p:nvPr/>
        </p:nvSpPr>
        <p:spPr>
          <a:xfrm>
            <a:off x="3132348" y="4930318"/>
            <a:ext cx="2843808" cy="861774"/>
          </a:xfrm>
          <a:prstGeom prst="rect">
            <a:avLst/>
          </a:prstGeom>
        </p:spPr>
        <p:txBody>
          <a:bodyPr wrap="square">
            <a:spAutoFit/>
          </a:bodyPr>
          <a:lstStyle/>
          <a:p>
            <a:r>
              <a:rPr lang="en-US" sz="1600" b="1" dirty="0"/>
              <a:t>Initially</a:t>
            </a:r>
          </a:p>
          <a:p>
            <a:r>
              <a:rPr lang="en-US" sz="1600" b="1" dirty="0">
                <a:latin typeface="Consolas" panose="020B0609020204030204" pitchFamily="49" charset="0"/>
                <a:cs typeface="Consolas" panose="020B0609020204030204" pitchFamily="49" charset="0"/>
              </a:rPr>
              <a:t>SP = 0x20000200</a:t>
            </a:r>
          </a:p>
          <a:p>
            <a:r>
              <a:rPr lang="en-US" sz="1600" b="1" dirty="0">
                <a:latin typeface="Consolas" panose="020B0609020204030204" pitchFamily="49" charset="0"/>
                <a:cs typeface="Consolas" panose="020B0609020204030204" pitchFamily="49" charset="0"/>
              </a:rPr>
              <a:t>PC = 0x08000138</a:t>
            </a:r>
          </a:p>
        </p:txBody>
      </p:sp>
      <p:grpSp>
        <p:nvGrpSpPr>
          <p:cNvPr id="50" name="Group 49"/>
          <p:cNvGrpSpPr/>
          <p:nvPr/>
        </p:nvGrpSpPr>
        <p:grpSpPr>
          <a:xfrm>
            <a:off x="7524328" y="2564904"/>
            <a:ext cx="1391072" cy="3578914"/>
            <a:chOff x="7524328" y="2564904"/>
            <a:chExt cx="1391072" cy="3578914"/>
          </a:xfrm>
        </p:grpSpPr>
        <p:sp>
          <p:nvSpPr>
            <p:cNvPr id="64" name="TextBox 63"/>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5" name="TextBox 64"/>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69" name="TextBox 68"/>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0" name="TextBox 69"/>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1" name="TextBox 70"/>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2" name="TextBox 71"/>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76" name="TextBox 75"/>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77" name="TextBox 76"/>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78" name="TextBox 77"/>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82" name="TextBox 81"/>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74412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5" name="Group 4"/>
          <p:cNvGrpSpPr/>
          <p:nvPr/>
        </p:nvGrpSpPr>
        <p:grpSpPr>
          <a:xfrm>
            <a:off x="7524328" y="2564904"/>
            <a:ext cx="1391072" cy="3578914"/>
            <a:chOff x="7524328" y="2564904"/>
            <a:chExt cx="1391072" cy="3578914"/>
          </a:xfrm>
        </p:grpSpPr>
        <p:sp>
          <p:nvSpPr>
            <p:cNvPr id="31" name="TextBox 30"/>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32" name="TextBox 31"/>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33" name="TextBox 32"/>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41" name="TextBox 40"/>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42" name="TextBox 41"/>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43" name="TextBox 42"/>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52" name="TextBox 51"/>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53" name="TextBox 52"/>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57" name="TextBox 56"/>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58" name="TextBox 57"/>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Tree>
    <p:extLst>
      <p:ext uri="{BB962C8B-B14F-4D97-AF65-F5344CB8AC3E}">
        <p14:creationId xmlns:p14="http://schemas.microsoft.com/office/powerpoint/2010/main" val="958803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59" name="TextBox 58">
            <a:extLst>
              <a:ext uri="{FF2B5EF4-FFF2-40B4-BE49-F238E27FC236}">
                <a16:creationId xmlns:a16="http://schemas.microsoft.com/office/drawing/2014/main" id="{9D4F64B8-4590-4670-91F5-33B474FC98D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13A84AD-A3B2-421C-841E-6337CE3419D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7B768E99-2B81-4D82-862D-ADF1FB751571}"/>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3341553C-4D07-4DEC-BC7A-98D4173E7F4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979AF177-52C4-4560-955A-90DFC85959E4}"/>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6" name="TextBox 65">
              <a:extLst>
                <a:ext uri="{FF2B5EF4-FFF2-40B4-BE49-F238E27FC236}">
                  <a16:creationId xmlns:a16="http://schemas.microsoft.com/office/drawing/2014/main" id="{A1FE4E79-B05A-44A4-9A76-C37D622D425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0" name="TextBox 69">
              <a:extLst>
                <a:ext uri="{FF2B5EF4-FFF2-40B4-BE49-F238E27FC236}">
                  <a16:creationId xmlns:a16="http://schemas.microsoft.com/office/drawing/2014/main" id="{2BF208CA-86D9-4181-8A18-835E8C46CE8C}"/>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1" name="TextBox 70">
              <a:extLst>
                <a:ext uri="{FF2B5EF4-FFF2-40B4-BE49-F238E27FC236}">
                  <a16:creationId xmlns:a16="http://schemas.microsoft.com/office/drawing/2014/main" id="{DCCB09B1-3BE1-449F-BC5B-63D669C3CD7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2" name="TextBox 71">
              <a:extLst>
                <a:ext uri="{FF2B5EF4-FFF2-40B4-BE49-F238E27FC236}">
                  <a16:creationId xmlns:a16="http://schemas.microsoft.com/office/drawing/2014/main" id="{14828A84-E974-4620-B1F3-D0CA655781DA}"/>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3" name="TextBox 72">
              <a:extLst>
                <a:ext uri="{FF2B5EF4-FFF2-40B4-BE49-F238E27FC236}">
                  <a16:creationId xmlns:a16="http://schemas.microsoft.com/office/drawing/2014/main" id="{9CFF465A-937C-414A-9C65-324D95140B01}"/>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89" name="TextBox 88">
              <a:extLst>
                <a:ext uri="{FF2B5EF4-FFF2-40B4-BE49-F238E27FC236}">
                  <a16:creationId xmlns:a16="http://schemas.microsoft.com/office/drawing/2014/main" id="{35DB694B-F7FF-409A-8F54-B7ADBEFF1735}"/>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0" name="TextBox 89">
              <a:extLst>
                <a:ext uri="{FF2B5EF4-FFF2-40B4-BE49-F238E27FC236}">
                  <a16:creationId xmlns:a16="http://schemas.microsoft.com/office/drawing/2014/main" id="{A28D894F-66E1-4280-B9A2-41FFAD11DAA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1" name="TextBox 90">
              <a:extLst>
                <a:ext uri="{FF2B5EF4-FFF2-40B4-BE49-F238E27FC236}">
                  <a16:creationId xmlns:a16="http://schemas.microsoft.com/office/drawing/2014/main" id="{97E66925-BBED-419B-BE99-D1D3164AE19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2" name="TextBox 91">
              <a:extLst>
                <a:ext uri="{FF2B5EF4-FFF2-40B4-BE49-F238E27FC236}">
                  <a16:creationId xmlns:a16="http://schemas.microsoft.com/office/drawing/2014/main" id="{C1A4862A-3CA6-4BDF-A25B-B377AD58528A}"/>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182196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47</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48" y="490516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PUSH(LR): Preserve Link Register (LR) 0x08000140 on the stack, which points to the next instruction after function call to QUAD</a:t>
            </a:r>
          </a:p>
        </p:txBody>
      </p:sp>
      <p:sp>
        <p:nvSpPr>
          <p:cNvPr id="59" name="TextBox 58">
            <a:extLst>
              <a:ext uri="{FF2B5EF4-FFF2-40B4-BE49-F238E27FC236}">
                <a16:creationId xmlns:a16="http://schemas.microsoft.com/office/drawing/2014/main" id="{7B7D1593-DC89-413C-9064-93815FE6F57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B4C7D0A-12F9-44D5-BF3D-340E4EC712E7}"/>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29749B29-1A24-4965-BEF9-FA29D403895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A5AFBC52-C623-43E7-A5FF-7162A51A53E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FD566E2B-381A-435E-ACFC-280D92A2C63D}"/>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0" name="TextBox 69">
              <a:extLst>
                <a:ext uri="{FF2B5EF4-FFF2-40B4-BE49-F238E27FC236}">
                  <a16:creationId xmlns:a16="http://schemas.microsoft.com/office/drawing/2014/main" id="{868E164D-C5D0-4459-A755-F7019926427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2" name="TextBox 71">
              <a:extLst>
                <a:ext uri="{FF2B5EF4-FFF2-40B4-BE49-F238E27FC236}">
                  <a16:creationId xmlns:a16="http://schemas.microsoft.com/office/drawing/2014/main" id="{6941CFD5-98CA-4B3D-A762-57D39BB9F9EF}"/>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3" name="TextBox 72">
              <a:extLst>
                <a:ext uri="{FF2B5EF4-FFF2-40B4-BE49-F238E27FC236}">
                  <a16:creationId xmlns:a16="http://schemas.microsoft.com/office/drawing/2014/main" id="{80FC1476-82CD-4479-B4AF-1AA5D3BDFCC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6" name="TextBox 75">
              <a:extLst>
                <a:ext uri="{FF2B5EF4-FFF2-40B4-BE49-F238E27FC236}">
                  <a16:creationId xmlns:a16="http://schemas.microsoft.com/office/drawing/2014/main" id="{84DD3EF4-468C-4D55-859E-CA6CC1531B33}"/>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7" name="TextBox 76">
              <a:extLst>
                <a:ext uri="{FF2B5EF4-FFF2-40B4-BE49-F238E27FC236}">
                  <a16:creationId xmlns:a16="http://schemas.microsoft.com/office/drawing/2014/main" id="{C505FE23-3218-49F1-82C7-D3511B3DDC17}"/>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1" name="TextBox 90">
              <a:extLst>
                <a:ext uri="{FF2B5EF4-FFF2-40B4-BE49-F238E27FC236}">
                  <a16:creationId xmlns:a16="http://schemas.microsoft.com/office/drawing/2014/main" id="{BB44E353-B37A-4081-A23B-F08D8D18EB0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2" name="TextBox 91">
              <a:extLst>
                <a:ext uri="{FF2B5EF4-FFF2-40B4-BE49-F238E27FC236}">
                  <a16:creationId xmlns:a16="http://schemas.microsoft.com/office/drawing/2014/main" id="{B3607A30-5317-45CB-9D01-54E3C1876334}"/>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3" name="TextBox 92">
              <a:extLst>
                <a:ext uri="{FF2B5EF4-FFF2-40B4-BE49-F238E27FC236}">
                  <a16:creationId xmlns:a16="http://schemas.microsoft.com/office/drawing/2014/main" id="{B59350E1-F032-4583-A35D-D5F5AD6F715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4" name="TextBox 93">
              <a:extLst>
                <a:ext uri="{FF2B5EF4-FFF2-40B4-BE49-F238E27FC236}">
                  <a16:creationId xmlns:a16="http://schemas.microsoft.com/office/drawing/2014/main" id="{C8D31463-A76A-45E6-AA08-F44B91A3ACB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641096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48</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9A66B22-0A6D-4773-8162-99A5B7A078DB}"/>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EB9BF32A-D813-4B2B-88F3-A8898A6CC8C0}"/>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C2A04A5-79DC-45A1-9F17-8D5A1CEF958C}"/>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EE71B39-87EE-4FE9-8AC7-24315A18C43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5ACCA103-C613-4C7A-A385-363B0B94C3DC}"/>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528AAFE-E958-46C3-B60A-B4AD9BF7DFC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63D1594-EA9F-4D77-B419-7E42B0B3781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3DB1959-4927-4C47-A7A4-1B4F5237AF6E}"/>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3D1054C-61A2-421F-98B8-80769725FE0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6345395-6CA4-40FC-8803-103E8AC60C5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2" name="TextBox 91">
              <a:extLst>
                <a:ext uri="{FF2B5EF4-FFF2-40B4-BE49-F238E27FC236}">
                  <a16:creationId xmlns:a16="http://schemas.microsoft.com/office/drawing/2014/main" id="{B886E181-9CDD-4066-BDDF-42099847AFA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3" name="TextBox 92">
              <a:extLst>
                <a:ext uri="{FF2B5EF4-FFF2-40B4-BE49-F238E27FC236}">
                  <a16:creationId xmlns:a16="http://schemas.microsoft.com/office/drawing/2014/main" id="{27D52CF1-4E5C-4E34-B852-5C57C5761D4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4" name="TextBox 93">
              <a:extLst>
                <a:ext uri="{FF2B5EF4-FFF2-40B4-BE49-F238E27FC236}">
                  <a16:creationId xmlns:a16="http://schemas.microsoft.com/office/drawing/2014/main" id="{FB429FA9-97AB-4ECC-B6A4-A2EAEED5B48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5" name="TextBox 94">
              <a:extLst>
                <a:ext uri="{FF2B5EF4-FFF2-40B4-BE49-F238E27FC236}">
                  <a16:creationId xmlns:a16="http://schemas.microsoft.com/office/drawing/2014/main" id="{95B29276-BF9E-4D30-BEC7-BBCD4F13BE6B}"/>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4271079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9C1735E-E89B-4E73-B32D-D4FB17E67586}"/>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0876DD54-8272-43AC-855B-017773A1631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B7A17C5B-79F4-43FF-AA81-0EC8EC3A8306}"/>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9B6E2238-D071-4CDA-A305-4FE6F8D73CB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968F712-7281-4491-9D26-232994E09A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BDA27FFB-0AFF-4696-A4A2-A86A912613D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9CC753B1-99C4-4587-BB6F-D977D403329D}"/>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FE86DCC9-048C-4566-B28F-74DAF8118B84}"/>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0A51DD00-9625-4FD8-AB55-DFD0C6F8FED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AAE16BC-3A5C-4DCF-BC77-5326D1FA1030}"/>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0373792-8E4D-41DC-9DC9-0B0B25ED3B40}"/>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E76176F-AB51-47B3-8039-B958F89439E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BB8474DC-E961-4EF7-9A92-2DA304EA9D78}"/>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6221244-89C0-41DC-9606-65C40D8612B7}"/>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9731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1C9B2DC-90CB-45EE-B917-F4C7A6DCAE9F}"/>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A741BE7-B4AA-434B-9402-E792BB2F6D8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DFC2DAE1-F445-4E18-919B-2578C194F1C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B3F13A75-AA1E-4C40-ADB3-50DE867DA5A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02D68A5-E456-4193-88BE-CD9C25687C6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6FF3311F-DDDD-4D35-BFEA-5DD8519D810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1244C0F2-41D1-418F-98B9-66ACB45BB623}"/>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BC1EA6FB-A60A-42B1-926C-A3B71C486B9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BFD1BD4-9830-4F52-BB96-BDB5ECFC9C25}"/>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2301D681-C86E-4C19-B0C7-2CBB78CA610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682536F7-F74F-4A29-8A0D-A2FE87BD93C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80C567E-FF90-42BE-81D9-7F09BF1CC9BF}"/>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17705A0F-3CF2-4CF9-AD78-A378CEE113E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44A3042-A439-4313-80B1-D6E4B89E284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792032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32FCC07-D7ED-44A0-88CD-DE1AD152F0C8}"/>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50142AD1-2511-43E8-BD9F-2303506B3E2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EAE4FF4-A39E-411B-BB34-7448ACCED91D}"/>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FB7A9CEE-0D33-47FC-B3ED-C308075C4B85}"/>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2443C3CD-1900-4BE2-84A3-1DC6DC4D03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4DEAA2E1-AFA1-40DD-993A-91C073DCCC3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2F49DCA-D1EC-4A78-8907-8D87D2199ABB}"/>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41D54BEC-CFB6-4F64-88E6-5726F18C0DE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C63F724B-84CE-4545-8853-8C8AF1532998}"/>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27FBF14-7CDD-47C9-AAE1-D2389698865A}"/>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B01EC01-0F22-4205-ADAA-916EDC573F3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957B09DF-3471-4198-BDCC-D97DF806266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2FBA7745-85A7-4E0D-B958-41C16C653BEF}"/>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EDB48EA-D7B6-45E6-9B2B-2D79A714BE5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30166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F515F16-BAA6-4EE4-8898-D44A077309AA}"/>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21B0FE17-82E2-4C1B-83D2-738E8B929C0F}"/>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408F68C-E54B-43FA-9406-A895F9C1F653}"/>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1FAD8EB8-DEF3-4CC2-B233-3BBF44311B9C}"/>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A8A636A-9804-45A0-B127-6F69E09555D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79813D18-415D-4414-AAD6-0F11E8DAD995}"/>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47D41E5-D1EB-4476-B487-9903FBBC96B4}"/>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7DAA098F-4E78-498A-9593-5C6726FEBA9C}"/>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F40753D-EA6E-42A5-BEDD-88805FE49DE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88723A6-A3C6-4804-B433-ED185B08F28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39EF7E7F-BC5A-4355-9E90-22920B9EBF5E}"/>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2D2E5787-3345-449D-BC14-743429B1271A}"/>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C35E2688-7B7D-49C1-B587-CA834498E1D3}"/>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A167B7D7-5170-418F-9BC6-D3F5C2F31293}"/>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865720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58FCE05-DD0B-4D92-83AF-526904E90D1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AFE4143C-0199-471B-9CE9-7923DCF00941}"/>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0A86C6C-5729-4E71-A43E-70E1DC0028D2}"/>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71959EE-7D6B-486F-81A8-787FFF3F2E62}"/>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F1E7B18-C758-4E37-A401-695CE251AA19}"/>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EB76558-54EE-414E-B34C-0EA2F9B64DE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0609C608-C91D-4AD0-B55A-1C893BCF9C55}"/>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52D3678-22D9-42D8-A301-A503E6E7984D}"/>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1F406360-82D6-49B9-87AF-B1295550D1F4}"/>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DB80CFE8-6266-4739-882D-E14D0B0C9A3C}"/>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0EB3987-5D0E-4A28-9F60-4047E1F1337C}"/>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E34D38BD-91E8-4E67-93ED-FC7F1170628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9619F259-F157-4932-8122-8492C55DA840}"/>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BD9F8D0D-D30B-426E-BD7F-8DFAB90C3DE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470229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54</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D2EE3B0-6272-460E-97E0-018F8A5638A3}"/>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BDD1130C-ACD0-4A8C-B6C2-534E0E31C1A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F39B201D-2280-4489-8486-94FB6135D974}"/>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0F79E7F3-12B0-451B-8F3E-32D29CDC6EBF}"/>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333BB1F5-236F-48E8-A2FD-6BED5D2F685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A9E182-813D-4744-8E12-21EDA7B79B18}"/>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E07EA42-4FD6-4D07-ACFC-93E683A49DC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504E568-B3A8-450D-B89B-39031986FB8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66F669D8-779A-4FB8-A446-74DF12B1A4C7}"/>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66B7920A-2DCF-4FA7-8EF2-7D8F34A0F77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50DBAB2-0621-4504-820B-0AFF8C790C8B}"/>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00A25A7-4C41-49D0-8ABC-E9C6FA58452B}"/>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EC2E505B-DCF7-4BA0-AD4C-FE5538715626}"/>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0D3FBAB-4992-4714-89C5-9FC05A61F64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2862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55</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9" name="TextBox 58">
            <a:extLst>
              <a:ext uri="{FF2B5EF4-FFF2-40B4-BE49-F238E27FC236}">
                <a16:creationId xmlns:a16="http://schemas.microsoft.com/office/drawing/2014/main" id="{70487B36-9E67-49F2-B969-48C183E56455}"/>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97FDBE6-2BFC-4BC1-9179-2FE25BB0F28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73ED348-8DF7-406A-8D5B-785E4307264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8202D1C3-A022-4FC1-AED0-EB966EA3A4E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13FAE1EC-E1C8-470C-9334-CAB8E3061A4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B3C8B1-EBD5-4D90-80D7-903E629F1629}"/>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C8D3A3CF-6D2D-4784-A3A4-D65868F6FA4A}"/>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1E069287-258A-412E-B3A2-39BA4FF22A1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51A7D9DE-5874-42C6-AD35-5115262EC85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513B8999-D3D9-4F43-8C9E-82438250D77F}"/>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4" name="TextBox 93">
              <a:extLst>
                <a:ext uri="{FF2B5EF4-FFF2-40B4-BE49-F238E27FC236}">
                  <a16:creationId xmlns:a16="http://schemas.microsoft.com/office/drawing/2014/main" id="{3C2573E0-C40D-4E41-BD5F-1D172D666C08}"/>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5" name="TextBox 94">
              <a:extLst>
                <a:ext uri="{FF2B5EF4-FFF2-40B4-BE49-F238E27FC236}">
                  <a16:creationId xmlns:a16="http://schemas.microsoft.com/office/drawing/2014/main" id="{DD22831F-0EF8-44F3-9C8E-2A612AADC3B1}"/>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6" name="TextBox 95">
              <a:extLst>
                <a:ext uri="{FF2B5EF4-FFF2-40B4-BE49-F238E27FC236}">
                  <a16:creationId xmlns:a16="http://schemas.microsoft.com/office/drawing/2014/main" id="{92B3A8F5-3F2E-425C-B12A-3663AC19A6EB}"/>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7" name="TextBox 96">
              <a:extLst>
                <a:ext uri="{FF2B5EF4-FFF2-40B4-BE49-F238E27FC236}">
                  <a16:creationId xmlns:a16="http://schemas.microsoft.com/office/drawing/2014/main" id="{01A5F5F8-827C-4C56-A65B-7F7AB55856C1}"/>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
        <p:nvSpPr>
          <p:cNvPr id="9" name="TextBox 8">
            <a:extLst>
              <a:ext uri="{FF2B5EF4-FFF2-40B4-BE49-F238E27FC236}">
                <a16:creationId xmlns:a16="http://schemas.microsoft.com/office/drawing/2014/main" id="{A321D38A-CEB0-78DC-489E-6764952839B9}"/>
              </a:ext>
            </a:extLst>
          </p:cNvPr>
          <p:cNvSpPr txBox="1"/>
          <p:nvPr/>
        </p:nvSpPr>
        <p:spPr>
          <a:xfrm>
            <a:off x="2975348" y="504511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POP (LR): Restore Link Register (LR) 0x08000140 on the stack, which points to the next instruction after function call to QUAD</a:t>
            </a:r>
          </a:p>
        </p:txBody>
      </p:sp>
    </p:spTree>
    <p:extLst>
      <p:ext uri="{BB962C8B-B14F-4D97-AF65-F5344CB8AC3E}">
        <p14:creationId xmlns:p14="http://schemas.microsoft.com/office/powerpoint/2010/main" val="1530356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56</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BDE6CD-F5AA-40C2-AC23-02036D0F8E7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47E82F90-78FE-47A5-AE2E-12FDEE40014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357A402-1752-4A9C-BB00-F5F0112A9DB0}"/>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D5185DC4-0456-4C04-BDD8-3572CAF761B4}"/>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829AC72C-7995-4F39-B746-3414B942AD5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0A9962CF-E7D0-4F6C-8644-ED7D2849EAC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716A8AE-0DCB-4427-B0CA-C5797575B307}"/>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C2F8510-A4D0-47E2-9339-0473C4F8AEC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A64AC91-285F-4DC4-8E2B-73D1728EBA6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A293533D-9D6D-4E2F-A786-9884BA063732}"/>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2EA7062-46C5-46FA-AA1C-8FA051B06EA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730CB7C-BC39-4B74-A05F-39687A7D744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02402CA8-C329-4DE5-BA4A-11DE69B4947A}"/>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229B8A75-D3CD-401D-95FF-38D81F4120D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554278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a:t>
            </a:r>
            <a:r>
              <a:rPr lang="en-US" dirty="0">
                <a:latin typeface="Consolas" panose="020B0609020204030204" pitchFamily="49" charset="0"/>
                <a:cs typeface="Consolas" panose="020B0609020204030204" pitchFamily="49" charset="0"/>
              </a:rPr>
              <a:t>SP</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863766"/>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ounded Rectangle 9"/>
          <p:cNvSpPr/>
          <p:nvPr/>
        </p:nvSpPr>
        <p:spPr>
          <a:xfrm>
            <a:off x="1371600" y="5334000"/>
            <a:ext cx="4114800" cy="457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06586" y="1282700"/>
            <a:ext cx="5791200" cy="1754326"/>
          </a:xfrm>
          <a:prstGeom prst="rect">
            <a:avLst/>
          </a:prstGeom>
        </p:spPr>
        <p:txBody>
          <a:bodyPr wrap="square">
            <a:spAutoFit/>
          </a:bodyPr>
          <a:lstStyle/>
          <a:p>
            <a:pPr marL="285750" indent="-285750">
              <a:buFont typeface="Arial" panose="020B0604020202020204" pitchFamily="34" charset="0"/>
              <a:buChar char="•"/>
            </a:pPr>
            <a:r>
              <a:rPr lang="en-US" dirty="0"/>
              <a:t>SP is the shadow of </a:t>
            </a:r>
            <a:r>
              <a:rPr lang="en-US" dirty="0">
                <a:solidFill>
                  <a:srgbClr val="3333FF"/>
                </a:solidFill>
              </a:rPr>
              <a:t>MSP</a:t>
            </a:r>
            <a:r>
              <a:rPr lang="en-US" dirty="0"/>
              <a:t> (Main SP) or </a:t>
            </a:r>
            <a:r>
              <a:rPr lang="en-US" dirty="0">
                <a:solidFill>
                  <a:srgbClr val="3333FF"/>
                </a:solidFill>
              </a:rPr>
              <a:t>PSP</a:t>
            </a:r>
            <a:r>
              <a:rPr lang="en-US" dirty="0"/>
              <a:t> (Process SP)</a:t>
            </a:r>
          </a:p>
          <a:p>
            <a:pPr marL="285750" indent="-285750">
              <a:buFont typeface="Arial" panose="020B0604020202020204" pitchFamily="34" charset="0"/>
              <a:buChar char="•"/>
            </a:pPr>
            <a:r>
              <a:rPr lang="en-US" dirty="0"/>
              <a:t>If there is no embedded OS, PSP is not used</a:t>
            </a:r>
          </a:p>
          <a:p>
            <a:pPr marL="285750" indent="-285750">
              <a:buFont typeface="Arial" panose="020B0604020202020204" pitchFamily="34" charset="0"/>
              <a:buChar char="•"/>
            </a:pPr>
            <a:r>
              <a:rPr lang="en-US" dirty="0"/>
              <a:t>Determined by the ASP (Active SP) bit in the CONTROL register (ASP is always 0 in handler mode). </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0 = MSP</a:t>
            </a:r>
            <a:r>
              <a:rPr lang="en-US" dirty="0">
                <a:cs typeface="Consolas" panose="020B0609020204030204" pitchFamily="49" charset="0"/>
              </a:rPr>
              <a:t> (default)</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1 = PSP</a:t>
            </a:r>
          </a:p>
        </p:txBody>
      </p:sp>
      <p:sp>
        <p:nvSpPr>
          <p:cNvPr id="11" name="TextBox 10">
            <a:extLst>
              <a:ext uri="{FF2B5EF4-FFF2-40B4-BE49-F238E27FC236}">
                <a16:creationId xmlns:a16="http://schemas.microsoft.com/office/drawing/2014/main" id="{664735F9-F0EA-1648-83D6-C63C3D9D1247}"/>
              </a:ext>
            </a:extLst>
          </p:cNvPr>
          <p:cNvSpPr txBox="1"/>
          <p:nvPr/>
        </p:nvSpPr>
        <p:spPr>
          <a:xfrm>
            <a:off x="14478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5334000" y="6280367"/>
            <a:ext cx="1736373" cy="369332"/>
          </a:xfrm>
          <a:prstGeom prst="rect">
            <a:avLst/>
          </a:prstGeom>
          <a:noFill/>
        </p:spPr>
        <p:txBody>
          <a:bodyPr wrap="none" rtlCol="0">
            <a:spAutoFit/>
          </a:bodyPr>
          <a:lstStyle/>
          <a:p>
            <a:r>
              <a:rPr lang="en-US" dirty="0"/>
              <a:t>Special Registers</a:t>
            </a:r>
          </a:p>
        </p:txBody>
      </p:sp>
      <p:sp>
        <p:nvSpPr>
          <p:cNvPr id="14" name="Rounded Rectangle 13">
            <a:extLst>
              <a:ext uri="{FF2B5EF4-FFF2-40B4-BE49-F238E27FC236}">
                <a16:creationId xmlns:a16="http://schemas.microsoft.com/office/drawing/2014/main" id="{6C5C8ED3-BE23-9B43-A643-F02A331C773C}"/>
              </a:ext>
            </a:extLst>
          </p:cNvPr>
          <p:cNvSpPr/>
          <p:nvPr/>
        </p:nvSpPr>
        <p:spPr>
          <a:xfrm>
            <a:off x="5562599" y="5961470"/>
            <a:ext cx="1295401" cy="318897"/>
          </a:xfrm>
          <a:prstGeom prst="roundRect">
            <a:avLst/>
          </a:prstGeom>
          <a:noFill/>
          <a:ln w="571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FF"/>
              </a:solidFill>
            </a:endParaRPr>
          </a:p>
        </p:txBody>
      </p:sp>
      <p:graphicFrame>
        <p:nvGraphicFramePr>
          <p:cNvPr id="6" name="Table 5">
            <a:extLst>
              <a:ext uri="{FF2B5EF4-FFF2-40B4-BE49-F238E27FC236}">
                <a16:creationId xmlns:a16="http://schemas.microsoft.com/office/drawing/2014/main" id="{A0C49FD7-C3A9-B74E-B53B-265DDAA2BF10}"/>
              </a:ext>
            </a:extLst>
          </p:cNvPr>
          <p:cNvGraphicFramePr>
            <a:graphicFrameLocks noGrp="1"/>
          </p:cNvGraphicFramePr>
          <p:nvPr>
            <p:extLst>
              <p:ext uri="{D42A27DB-BD31-4B8C-83A1-F6EECF244321}">
                <p14:modId xmlns:p14="http://schemas.microsoft.com/office/powerpoint/2010/main" val="3762648495"/>
              </p:ext>
            </p:extLst>
          </p:nvPr>
        </p:nvGraphicFramePr>
        <p:xfrm>
          <a:off x="4110743" y="3012776"/>
          <a:ext cx="4800600" cy="109728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776230609"/>
                    </a:ext>
                  </a:extLst>
                </a:gridCol>
                <a:gridCol w="533400">
                  <a:extLst>
                    <a:ext uri="{9D8B030D-6E8A-4147-A177-3AD203B41FA5}">
                      <a16:colId xmlns:a16="http://schemas.microsoft.com/office/drawing/2014/main" val="805487009"/>
                    </a:ext>
                  </a:extLst>
                </a:gridCol>
                <a:gridCol w="609600">
                  <a:extLst>
                    <a:ext uri="{9D8B030D-6E8A-4147-A177-3AD203B41FA5}">
                      <a16:colId xmlns:a16="http://schemas.microsoft.com/office/drawing/2014/main" val="1123975044"/>
                    </a:ext>
                  </a:extLst>
                </a:gridCol>
                <a:gridCol w="457200">
                  <a:extLst>
                    <a:ext uri="{9D8B030D-6E8A-4147-A177-3AD203B41FA5}">
                      <a16:colId xmlns:a16="http://schemas.microsoft.com/office/drawing/2014/main" val="3223866430"/>
                    </a:ext>
                  </a:extLst>
                </a:gridCol>
              </a:tblGrid>
              <a:tr h="352941">
                <a:tc>
                  <a:txBody>
                    <a:bodyPr/>
                    <a:lstStyle/>
                    <a:p>
                      <a:pPr algn="ctr"/>
                      <a:r>
                        <a:rPr lang="en-US" dirty="0">
                          <a:latin typeface="Consolas" panose="020B0609020204030204" pitchFamily="49" charset="0"/>
                          <a:cs typeface="Consolas" panose="020B0609020204030204" pitchFamily="49" charset="0"/>
                        </a:rPr>
                        <a:t>Bit 31 - 3</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2</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342699"/>
                  </a:ext>
                </a:extLst>
              </a:tr>
              <a:tr h="352941">
                <a:tc>
                  <a:txBody>
                    <a:bodyPr/>
                    <a:lstStyle/>
                    <a:p>
                      <a:pPr algn="ctr"/>
                      <a:r>
                        <a:rPr lang="en-US" dirty="0">
                          <a:latin typeface="Consolas" panose="020B0609020204030204" pitchFamily="49" charset="0"/>
                          <a:cs typeface="Consolas" panose="020B0609020204030204" pitchFamily="49" charset="0"/>
                        </a:rPr>
                        <a:t>Reserved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Consolas" panose="020B0609020204030204" pitchFamily="49" charset="0"/>
                          <a:cs typeface="Consolas" panose="020B0609020204030204" pitchFamily="49" charset="0"/>
                        </a:rPr>
                        <a:t>ASP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40217"/>
                  </a:ext>
                </a:extLst>
              </a:tr>
              <a:tr h="352941">
                <a:tc gridSpan="4">
                  <a:txBody>
                    <a:bodyPr/>
                    <a:lstStyle/>
                    <a:p>
                      <a:pPr algn="ctr"/>
                      <a:r>
                        <a:rPr lang="en-US" dirty="0">
                          <a:latin typeface="Consolas" panose="020B0609020204030204" pitchFamily="49" charset="0"/>
                          <a:cs typeface="Consolas" panose="020B0609020204030204" pitchFamily="49" charset="0"/>
                        </a:rPr>
                        <a:t>CONTROL Register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solidFill>
                          <a:srgbClr val="FF0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154715"/>
                  </a:ext>
                </a:extLst>
              </a:tr>
            </a:tbl>
          </a:graphicData>
        </a:graphic>
      </p:graphicFrame>
    </p:spTree>
    <p:extLst>
      <p:ext uri="{BB962C8B-B14F-4D97-AF65-F5344CB8AC3E}">
        <p14:creationId xmlns:p14="http://schemas.microsoft.com/office/powerpoint/2010/main" val="921626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stack pointer (SP)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 name="Content Placeholder 3"/>
          <p:cNvSpPr>
            <a:spLocks noGrp="1"/>
          </p:cNvSpPr>
          <p:nvPr>
            <p:ph sz="quarter" idx="1"/>
          </p:nvPr>
        </p:nvSpPr>
        <p:spPr/>
        <p:txBody>
          <a:bodyPr/>
          <a:lstStyle/>
          <a:p>
            <a:r>
              <a:rPr lang="en-US" dirty="0"/>
              <a:t>Before using the stack, software has to define stack space and initialize the stack pointer (SP).</a:t>
            </a:r>
          </a:p>
          <a:p>
            <a:r>
              <a:rPr lang="en-US" dirty="0"/>
              <a:t>The assembly file </a:t>
            </a:r>
            <a:r>
              <a:rPr lang="en-US" dirty="0" err="1">
                <a:solidFill>
                  <a:srgbClr val="C00000"/>
                </a:solidFill>
              </a:rPr>
              <a:t>startup.s</a:t>
            </a:r>
            <a:r>
              <a:rPr lang="en-US" dirty="0"/>
              <a:t> defines stack space and initialize SP.</a:t>
            </a:r>
          </a:p>
          <a:p>
            <a:endParaRPr lang="en-US" dirty="0"/>
          </a:p>
        </p:txBody>
      </p:sp>
    </p:spTree>
    <p:extLst>
      <p:ext uri="{BB962C8B-B14F-4D97-AF65-F5344CB8AC3E}">
        <p14:creationId xmlns:p14="http://schemas.microsoft.com/office/powerpoint/2010/main" val="30408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9800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Ascending </a:t>
            </a:r>
            <a:r>
              <a:rPr lang="en-US" i="1" dirty="0">
                <a:solidFill>
                  <a:srgbClr val="C00000"/>
                </a:solidFill>
              </a:rPr>
              <a:t>vs</a:t>
            </a:r>
            <a:r>
              <a:rPr lang="en-US" dirty="0">
                <a:solidFill>
                  <a:srgbClr val="C00000"/>
                </a:solidFill>
              </a:rPr>
              <a:t> Descending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Descending stack</a:t>
            </a:r>
            <a:r>
              <a:rPr lang="en-US" dirty="0"/>
              <a:t>: Stack grows towards low memory address</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Ascending stack</a:t>
            </a:r>
            <a:r>
              <a:rPr lang="en-US" dirty="0"/>
              <a:t>: Stack grows towards high memory address</a:t>
            </a:r>
          </a:p>
        </p:txBody>
      </p:sp>
      <p:pic>
        <p:nvPicPr>
          <p:cNvPr id="4" name="Picture 3"/>
          <p:cNvPicPr>
            <a:picLocks noChangeAspect="1"/>
          </p:cNvPicPr>
          <p:nvPr/>
        </p:nvPicPr>
        <p:blipFill>
          <a:blip r:embed="rId2"/>
          <a:stretch>
            <a:fillRect/>
          </a:stretch>
        </p:blipFill>
        <p:spPr>
          <a:xfrm>
            <a:off x="1402541" y="1194885"/>
            <a:ext cx="2383043" cy="4372696"/>
          </a:xfrm>
          <a:prstGeom prst="rect">
            <a:avLst/>
          </a:prstGeom>
        </p:spPr>
      </p:pic>
      <p:pic>
        <p:nvPicPr>
          <p:cNvPr id="5" name="Picture 4"/>
          <p:cNvPicPr>
            <a:picLocks noChangeAspect="1"/>
          </p:cNvPicPr>
          <p:nvPr/>
        </p:nvPicPr>
        <p:blipFill>
          <a:blip r:embed="rId3"/>
          <a:stretch>
            <a:fillRect/>
          </a:stretch>
        </p:blipFill>
        <p:spPr>
          <a:xfrm>
            <a:off x="5486400" y="1194884"/>
            <a:ext cx="2420224" cy="4357911"/>
          </a:xfrm>
          <a:prstGeom prst="rect">
            <a:avLst/>
          </a:prstGeom>
        </p:spPr>
      </p:pic>
    </p:spTree>
    <p:extLst>
      <p:ext uri="{BB962C8B-B14F-4D97-AF65-F5344CB8AC3E}">
        <p14:creationId xmlns:p14="http://schemas.microsoft.com/office/powerpoint/2010/main" val="1147762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5" name="Rectangle 4"/>
          <p:cNvSpPr/>
          <p:nvPr/>
        </p:nvSpPr>
        <p:spPr>
          <a:xfrm>
            <a:off x="12192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a16</a:t>
            </a:r>
          </a:p>
        </p:txBody>
      </p:sp>
      <p:sp>
        <p:nvSpPr>
          <p:cNvPr id="6" name="Rectangle 5"/>
          <p:cNvSpPr/>
          <p:nvPr/>
        </p:nvSpPr>
        <p:spPr>
          <a:xfrm>
            <a:off x="29718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b16</a:t>
            </a:r>
          </a:p>
        </p:txBody>
      </p:sp>
      <p:sp>
        <p:nvSpPr>
          <p:cNvPr id="7" name="Rectangle 6"/>
          <p:cNvSpPr/>
          <p:nvPr/>
        </p:nvSpPr>
        <p:spPr>
          <a:xfrm>
            <a:off x="47244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c8</a:t>
            </a:r>
          </a:p>
        </p:txBody>
      </p:sp>
      <p:sp>
        <p:nvSpPr>
          <p:cNvPr id="8" name="Rectangle 7"/>
          <p:cNvSpPr/>
          <p:nvPr/>
        </p:nvSpPr>
        <p:spPr>
          <a:xfrm>
            <a:off x="64389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d32</a:t>
            </a:r>
          </a:p>
        </p:txBody>
      </p:sp>
      <p:sp>
        <p:nvSpPr>
          <p:cNvPr id="9" name="Rectangle 8"/>
          <p:cNvSpPr/>
          <p:nvPr/>
        </p:nvSpPr>
        <p:spPr>
          <a:xfrm>
            <a:off x="2308438" y="4053483"/>
            <a:ext cx="449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a:t>
            </a:r>
          </a:p>
        </p:txBody>
      </p:sp>
      <p:sp>
        <p:nvSpPr>
          <p:cNvPr id="10" name="TextBox 9"/>
          <p:cNvSpPr txBox="1"/>
          <p:nvPr/>
        </p:nvSpPr>
        <p:spPr>
          <a:xfrm>
            <a:off x="1298041" y="29442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2" name="TextBox 11"/>
          <p:cNvSpPr txBox="1"/>
          <p:nvPr/>
        </p:nvSpPr>
        <p:spPr>
          <a:xfrm>
            <a:off x="3060750"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R1</a:t>
            </a:r>
          </a:p>
        </p:txBody>
      </p:sp>
      <p:sp>
        <p:nvSpPr>
          <p:cNvPr id="13" name="TextBox 12"/>
          <p:cNvSpPr txBox="1"/>
          <p:nvPr/>
        </p:nvSpPr>
        <p:spPr>
          <a:xfrm>
            <a:off x="4814152"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R2</a:t>
            </a:r>
          </a:p>
        </p:txBody>
      </p:sp>
      <p:sp>
        <p:nvSpPr>
          <p:cNvPr id="14" name="TextBox 13"/>
          <p:cNvSpPr txBox="1"/>
          <p:nvPr/>
        </p:nvSpPr>
        <p:spPr>
          <a:xfrm>
            <a:off x="6527850" y="2971800"/>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R3</a:t>
            </a:r>
          </a:p>
        </p:txBody>
      </p:sp>
      <p:cxnSp>
        <p:nvCxnSpPr>
          <p:cNvPr id="16" name="Straight Arrow Connector 15"/>
          <p:cNvCxnSpPr/>
          <p:nvPr/>
        </p:nvCxnSpPr>
        <p:spPr>
          <a:xfrm>
            <a:off x="1940328" y="3285966"/>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261151" y="3296225"/>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05159" y="334113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055068" y="332704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48100" y="548961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 </a:t>
            </a:r>
          </a:p>
        </p:txBody>
      </p:sp>
      <p:cxnSp>
        <p:nvCxnSpPr>
          <p:cNvPr id="26" name="Straight Arrow Connector 25"/>
          <p:cNvCxnSpPr/>
          <p:nvPr/>
        </p:nvCxnSpPr>
        <p:spPr>
          <a:xfrm>
            <a:off x="4556338" y="5000090"/>
            <a:ext cx="15661" cy="45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37050" y="58500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1" name="Rectangle 10"/>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1253179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4 Arguments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sp>
        <p:nvSpPr>
          <p:cNvPr id="4" name="TextBox 3"/>
          <p:cNvSpPr txBox="1"/>
          <p:nvPr/>
        </p:nvSpPr>
        <p:spPr>
          <a:xfrm>
            <a:off x="459769" y="3148251"/>
            <a:ext cx="750526" cy="369332"/>
          </a:xfrm>
          <a:prstGeom prst="rect">
            <a:avLst/>
          </a:prstGeom>
          <a:noFill/>
        </p:spPr>
        <p:txBody>
          <a:bodyPr wrap="none" rtlCol="0">
            <a:spAutoFit/>
          </a:bodyPr>
          <a:lstStyle/>
          <a:p>
            <a:r>
              <a:rPr lang="en-US" dirty="0"/>
              <a:t>Caller</a:t>
            </a:r>
          </a:p>
        </p:txBody>
      </p:sp>
      <p:sp>
        <p:nvSpPr>
          <p:cNvPr id="23" name="Rectangle 22"/>
          <p:cNvSpPr/>
          <p:nvPr/>
        </p:nvSpPr>
        <p:spPr>
          <a:xfrm>
            <a:off x="33528" y="2251948"/>
            <a:ext cx="916305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a:t>
            </a:r>
          </a:p>
        </p:txBody>
      </p:sp>
      <p:sp>
        <p:nvSpPr>
          <p:cNvPr id="15" name="TextBox 14"/>
          <p:cNvSpPr txBox="1"/>
          <p:nvPr/>
        </p:nvSpPr>
        <p:spPr>
          <a:xfrm>
            <a:off x="688369" y="3657600"/>
            <a:ext cx="2590774"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  MOVS r0, #1 </a:t>
            </a:r>
            <a:r>
              <a:rPr lang="en-US" dirty="0">
                <a:solidFill>
                  <a:schemeClr val="bg1">
                    <a:lumMod val="50000"/>
                  </a:schemeClr>
                </a:solidFill>
                <a:latin typeface="Consolas" panose="020B0609020204030204" pitchFamily="49" charset="0"/>
              </a:rPr>
              <a:t>; a16</a:t>
            </a:r>
          </a:p>
          <a:p>
            <a:r>
              <a:rPr lang="en-US" dirty="0">
                <a:latin typeface="Consolas" panose="020B0609020204030204" pitchFamily="49" charset="0"/>
              </a:rPr>
              <a:t>  MOVS r1, #2 </a:t>
            </a:r>
            <a:r>
              <a:rPr lang="en-US" dirty="0">
                <a:solidFill>
                  <a:schemeClr val="bg1">
                    <a:lumMod val="50000"/>
                  </a:schemeClr>
                </a:solidFill>
                <a:latin typeface="Consolas" panose="020B0609020204030204" pitchFamily="49" charset="0"/>
              </a:rPr>
              <a:t>; b16</a:t>
            </a:r>
          </a:p>
          <a:p>
            <a:r>
              <a:rPr lang="en-US" dirty="0">
                <a:latin typeface="Consolas" panose="020B0609020204030204" pitchFamily="49" charset="0"/>
              </a:rPr>
              <a:t>  MOVS r2, #3 </a:t>
            </a:r>
            <a:r>
              <a:rPr lang="en-US" dirty="0">
                <a:solidFill>
                  <a:schemeClr val="bg1">
                    <a:lumMod val="50000"/>
                  </a:schemeClr>
                </a:solidFill>
                <a:latin typeface="Consolas" panose="020B0609020204030204" pitchFamily="49" charset="0"/>
              </a:rPr>
              <a:t>; c8</a:t>
            </a:r>
          </a:p>
          <a:p>
            <a:r>
              <a:rPr lang="en-US" dirty="0">
                <a:latin typeface="Consolas" panose="020B0609020204030204" pitchFamily="49" charset="0"/>
              </a:rPr>
              <a:t>  MOVS r3, #4 </a:t>
            </a:r>
            <a:r>
              <a:rPr lang="en-US" dirty="0">
                <a:solidFill>
                  <a:schemeClr val="bg1">
                    <a:lumMod val="50000"/>
                  </a:schemeClr>
                </a:solidFill>
                <a:latin typeface="Consolas" panose="020B0609020204030204" pitchFamily="49" charset="0"/>
              </a:rPr>
              <a:t>; d32</a:t>
            </a:r>
          </a:p>
          <a:p>
            <a:r>
              <a:rPr lang="en-US" dirty="0">
                <a:latin typeface="Consolas" panose="020B0609020204030204" pitchFamily="49" charset="0"/>
              </a:rPr>
              <a:t>  BL   sum</a:t>
            </a:r>
          </a:p>
        </p:txBody>
      </p:sp>
      <p:sp>
        <p:nvSpPr>
          <p:cNvPr id="27" name="TextBox 26"/>
          <p:cNvSpPr txBox="1"/>
          <p:nvPr/>
        </p:nvSpPr>
        <p:spPr>
          <a:xfrm>
            <a:off x="4117369" y="3148251"/>
            <a:ext cx="769763" cy="369332"/>
          </a:xfrm>
          <a:prstGeom prst="rect">
            <a:avLst/>
          </a:prstGeom>
          <a:noFill/>
        </p:spPr>
        <p:txBody>
          <a:bodyPr wrap="none" rtlCol="0">
            <a:spAutoFit/>
          </a:bodyPr>
          <a:lstStyle/>
          <a:p>
            <a:r>
              <a:rPr lang="en-US" dirty="0" err="1"/>
              <a:t>Callee</a:t>
            </a:r>
            <a:endParaRPr lang="en-US" dirty="0"/>
          </a:p>
        </p:txBody>
      </p:sp>
      <p:sp>
        <p:nvSpPr>
          <p:cNvPr id="28" name="TextBox 27"/>
          <p:cNvSpPr txBox="1"/>
          <p:nvPr/>
        </p:nvSpPr>
        <p:spPr>
          <a:xfrm>
            <a:off x="4117369" y="3657600"/>
            <a:ext cx="3730508"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sum PROC  </a:t>
            </a:r>
          </a:p>
          <a:p>
            <a:r>
              <a:rPr lang="en-US" dirty="0">
                <a:latin typeface="Consolas" panose="020B0609020204030204" pitchFamily="49" charset="0"/>
              </a:rPr>
              <a:t>  ADD r0, r0, r1 </a:t>
            </a:r>
            <a:r>
              <a:rPr lang="en-US" dirty="0">
                <a:solidFill>
                  <a:schemeClr val="bg1">
                    <a:lumMod val="50000"/>
                  </a:schemeClr>
                </a:solidFill>
                <a:latin typeface="Consolas" panose="020B0609020204030204" pitchFamily="49" charset="0"/>
              </a:rPr>
              <a:t>; a16 + b16</a:t>
            </a:r>
          </a:p>
          <a:p>
            <a:r>
              <a:rPr lang="en-US" dirty="0">
                <a:latin typeface="Consolas" panose="020B0609020204030204" pitchFamily="49" charset="0"/>
              </a:rPr>
              <a:t>  ADD r0, r0, r2 </a:t>
            </a:r>
            <a:r>
              <a:rPr lang="en-US" dirty="0">
                <a:solidFill>
                  <a:schemeClr val="bg1">
                    <a:lumMod val="50000"/>
                  </a:schemeClr>
                </a:solidFill>
                <a:latin typeface="Consolas" panose="020B0609020204030204" pitchFamily="49" charset="0"/>
              </a:rPr>
              <a:t>; add c8</a:t>
            </a:r>
          </a:p>
          <a:p>
            <a:r>
              <a:rPr lang="en-US" dirty="0">
                <a:latin typeface="Consolas" panose="020B0609020204030204" pitchFamily="49" charset="0"/>
              </a:rPr>
              <a:t>  ADD r0, r0, r3 </a:t>
            </a:r>
            <a:r>
              <a:rPr lang="en-US" dirty="0">
                <a:solidFill>
                  <a:schemeClr val="bg1">
                    <a:lumMod val="50000"/>
                  </a:schemeClr>
                </a:solidFill>
                <a:latin typeface="Consolas" panose="020B0609020204030204" pitchFamily="49" charset="0"/>
              </a:rPr>
              <a:t>; add d32</a:t>
            </a:r>
          </a:p>
          <a:p>
            <a:r>
              <a:rPr lang="en-US" dirty="0">
                <a:latin typeface="Consolas" panose="020B0609020204030204" pitchFamily="49" charset="0"/>
              </a:rPr>
              <a:t>  BX  LR         </a:t>
            </a:r>
            <a:r>
              <a:rPr lang="en-US" dirty="0">
                <a:solidFill>
                  <a:schemeClr val="bg1">
                    <a:lumMod val="50000"/>
                  </a:schemeClr>
                </a:solidFill>
                <a:latin typeface="Consolas" panose="020B0609020204030204" pitchFamily="49" charset="0"/>
              </a:rPr>
              <a:t>; return</a:t>
            </a:r>
          </a:p>
          <a:p>
            <a:r>
              <a:rPr lang="en-US" dirty="0">
                <a:latin typeface="Consolas" panose="020B0609020204030204" pitchFamily="49" charset="0"/>
              </a:rPr>
              <a:t>  ENDP</a:t>
            </a:r>
          </a:p>
        </p:txBody>
      </p:sp>
      <p:sp>
        <p:nvSpPr>
          <p:cNvPr id="11" name="Rectangle 10">
            <a:extLst>
              <a:ext uri="{FF2B5EF4-FFF2-40B4-BE49-F238E27FC236}">
                <a16:creationId xmlns:a16="http://schemas.microsoft.com/office/drawing/2014/main" id="{EC2E1C95-1D78-5148-9696-BD1A663253EA}"/>
              </a:ext>
            </a:extLst>
          </p:cNvPr>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3266295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Simple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43754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823896"/>
            <a:ext cx="594360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a:t>
            </a:r>
            <a:r>
              <a:rPr lang="en-US" sz="1600" dirty="0" err="1">
                <a:solidFill>
                  <a:schemeClr val="bg1">
                    <a:lumMod val="50000"/>
                  </a:schemeClr>
                </a:solidFill>
                <a:latin typeface="Consolas" panose="020B0609020204030204" pitchFamily="49" charset="0"/>
              </a:rPr>
              <a:t>sp</a:t>
            </a:r>
            <a:r>
              <a:rPr lang="en-US" sz="1600" dirty="0">
                <a:solidFill>
                  <a:schemeClr val="bg1">
                    <a:lumMod val="50000"/>
                  </a:schemeClr>
                </a:solidFill>
                <a:latin typeface="Consolas" panose="020B0609020204030204" pitchFamily="49" charset="0"/>
              </a:rPr>
              <a:t>],r2=mem[sp+4]</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#8]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r1=mem[sp+8],r2=mem[sp+12]</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k</a:t>
            </a:r>
          </a:p>
          <a:p>
            <a:r>
              <a:rPr lang="en-US" sz="1600" dirty="0">
                <a:latin typeface="Consolas" panose="020B0609020204030204" pitchFamily="49" charset="0"/>
              </a:rPr>
              <a:t>  BX  LR</a:t>
            </a:r>
          </a:p>
          <a:p>
            <a:r>
              <a:rPr lang="en-US" sz="1600" dirty="0">
                <a:latin typeface="Consolas" panose="020B0609020204030204" pitchFamily="49" charset="0"/>
              </a:rPr>
              <a:t>  ENDP</a:t>
            </a:r>
          </a:p>
        </p:txBody>
      </p:sp>
      <p:sp>
        <p:nvSpPr>
          <p:cNvPr id="12" name="Rectangle 11"/>
          <p:cNvSpPr/>
          <p:nvPr/>
        </p:nvSpPr>
        <p:spPr>
          <a:xfrm>
            <a:off x="5000197" y="6171684"/>
            <a:ext cx="3983783" cy="369332"/>
          </a:xfrm>
          <a:prstGeom prst="rect">
            <a:avLst/>
          </a:prstGeom>
          <a:solidFill>
            <a:srgbClr val="C00000"/>
          </a:solidFill>
        </p:spPr>
        <p:txBody>
          <a:bodyPr wrap="none">
            <a:spAutoFit/>
          </a:bodyPr>
          <a:lstStyle/>
          <a:p>
            <a:r>
              <a:rPr lang="en-US" b="1" dirty="0">
                <a:solidFill>
                  <a:schemeClr val="bg1"/>
                </a:solidFill>
                <a:latin typeface="Consolas" panose="020B0609020204030204" pitchFamily="49" charset="0"/>
              </a:rPr>
              <a:t>LDRD: Load Register Doubleword</a:t>
            </a:r>
            <a:endParaRPr lang="en-US" dirty="0">
              <a:solidFill>
                <a:schemeClr val="bg1"/>
              </a:solidFill>
            </a:endParaRPr>
          </a:p>
        </p:txBody>
      </p:sp>
      <p:sp>
        <p:nvSpPr>
          <p:cNvPr id="4" name="TextBox 3">
            <a:extLst>
              <a:ext uri="{FF2B5EF4-FFF2-40B4-BE49-F238E27FC236}">
                <a16:creationId xmlns:a16="http://schemas.microsoft.com/office/drawing/2014/main" id="{4CB50F10-C2EB-B31F-8F96-69AD382E5ED6}"/>
              </a:ext>
            </a:extLst>
          </p:cNvPr>
          <p:cNvSpPr txBox="1"/>
          <p:nvPr/>
        </p:nvSpPr>
        <p:spPr>
          <a:xfrm>
            <a:off x="4572001" y="1973639"/>
            <a:ext cx="4516132" cy="13234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8 arguments are passed: Registers r0-r3 hold the first 4 arguments (a, b, c, d with values 1, 2, 3, 4). The last 4 arguments (h, </a:t>
            </a:r>
            <a:r>
              <a:rPr lang="en-US" sz="1600" dirty="0" err="1"/>
              <a:t>i</a:t>
            </a:r>
            <a:r>
              <a:rPr lang="en-US" sz="1600" dirty="0"/>
              <a:t>, j, k with values 5, 6, 7, 8) are pushed onto the stack by the caller before calling the function.  </a:t>
            </a:r>
          </a:p>
        </p:txBody>
      </p:sp>
    </p:spTree>
    <p:extLst>
      <p:ext uri="{BB962C8B-B14F-4D97-AF65-F5344CB8AC3E}">
        <p14:creationId xmlns:p14="http://schemas.microsoft.com/office/powerpoint/2010/main" val="1341131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#5</a:t>
            </a:r>
          </a:p>
          <a:p>
            <a:r>
              <a:rPr lang="en-US" sz="1600" dirty="0">
                <a:latin typeface="Consolas" panose="020B0609020204030204" pitchFamily="49" charset="0"/>
              </a:rPr>
              <a:t>  MOVS r1, #6</a:t>
            </a:r>
          </a:p>
          <a:p>
            <a:r>
              <a:rPr lang="en-US" sz="1600" dirty="0">
                <a:latin typeface="Consolas" panose="020B0609020204030204" pitchFamily="49" charset="0"/>
              </a:rPr>
              <a:t>  MOVS r2, #7</a:t>
            </a:r>
          </a:p>
          <a:p>
            <a:r>
              <a:rPr lang="en-US" sz="1600" dirty="0">
                <a:latin typeface="Consolas" panose="020B0609020204030204" pitchFamily="49" charset="0"/>
              </a:rPr>
              <a:t>  MOVS r3, #8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graphicFrame>
        <p:nvGraphicFramePr>
          <p:cNvPr id="11" name="Table 10"/>
          <p:cNvGraphicFramePr>
            <a:graphicFrameLocks noGrp="1"/>
          </p:cNvGraphicFramePr>
          <p:nvPr>
            <p:extLst>
              <p:ext uri="{D42A27DB-BD31-4B8C-83A1-F6EECF244321}">
                <p14:modId xmlns:p14="http://schemas.microsoft.com/office/powerpoint/2010/main" val="1731379688"/>
              </p:ext>
            </p:extLst>
          </p:nvPr>
        </p:nvGraphicFramePr>
        <p:xfrm>
          <a:off x="3657600" y="2812970"/>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9" name="TextBox 8">
            <a:extLst>
              <a:ext uri="{FF2B5EF4-FFF2-40B4-BE49-F238E27FC236}">
                <a16:creationId xmlns:a16="http://schemas.microsoft.com/office/drawing/2014/main" id="{998320B7-1673-A249-985B-309333E06F0F}"/>
              </a:ext>
            </a:extLst>
          </p:cNvPr>
          <p:cNvSpPr txBox="1"/>
          <p:nvPr/>
        </p:nvSpPr>
        <p:spPr>
          <a:xfrm>
            <a:off x="4876800" y="2443638"/>
            <a:ext cx="1526286"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2289735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557312"/>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943550"/>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551219"/>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937570"/>
            <a:ext cx="602742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sp>
        <p:nvSpPr>
          <p:cNvPr id="4" name="TextBox 3">
            <a:extLst>
              <a:ext uri="{FF2B5EF4-FFF2-40B4-BE49-F238E27FC236}">
                <a16:creationId xmlns:a16="http://schemas.microsoft.com/office/drawing/2014/main" id="{C9E882FA-5C30-AE26-AE62-84E18845C35C}"/>
              </a:ext>
            </a:extLst>
          </p:cNvPr>
          <p:cNvSpPr txBox="1"/>
          <p:nvPr/>
        </p:nvSpPr>
        <p:spPr>
          <a:xfrm>
            <a:off x="4593246" y="1862889"/>
            <a:ext cx="4463994" cy="159473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In callee (subroutine) code, the subroutine saves registers r5, r6, and the link register LR via push at the start. It adds the first 4 arguments from registers r0-r3. It then loads the extra arguments from specific stack offsets with LDRD instructions (load register double), adding these to the result. The subroutine ends by popping saved registers r5, r6 and PC (program counter) to return.</a:t>
            </a:r>
          </a:p>
        </p:txBody>
      </p:sp>
    </p:spTree>
    <p:extLst>
      <p:ext uri="{BB962C8B-B14F-4D97-AF65-F5344CB8AC3E}">
        <p14:creationId xmlns:p14="http://schemas.microsoft.com/office/powerpoint/2010/main" val="855341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Better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65</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9" name="TextBox 8"/>
          <p:cNvSpPr txBox="1"/>
          <p:nvPr/>
        </p:nvSpPr>
        <p:spPr>
          <a:xfrm>
            <a:off x="2724912" y="235778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2724912" y="2823896"/>
            <a:ext cx="634288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graphicFrame>
        <p:nvGraphicFramePr>
          <p:cNvPr id="4" name="Table 3"/>
          <p:cNvGraphicFramePr>
            <a:graphicFrameLocks noGrp="1"/>
          </p:cNvGraphicFramePr>
          <p:nvPr>
            <p:extLst>
              <p:ext uri="{D42A27DB-BD31-4B8C-83A1-F6EECF244321}">
                <p14:modId xmlns:p14="http://schemas.microsoft.com/office/powerpoint/2010/main" val="1633431378"/>
              </p:ext>
            </p:extLst>
          </p:nvPr>
        </p:nvGraphicFramePr>
        <p:xfrm>
          <a:off x="-228600" y="2852691"/>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SP+24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SP+20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SP+16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a:solidFill>
                            <a:srgbClr val="3333FF"/>
                          </a:solidFill>
                          <a:latin typeface="Consolas" panose="020B0609020204030204" pitchFamily="49" charset="0"/>
                        </a:rPr>
                        <a:t>lr</a:t>
                      </a:r>
                      <a:endParaRPr lang="en-US" b="1" dirty="0">
                        <a:solidFill>
                          <a:srgbClr val="3333FF"/>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pPr algn="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11" name="TextBox 10">
            <a:extLst>
              <a:ext uri="{FF2B5EF4-FFF2-40B4-BE49-F238E27FC236}">
                <a16:creationId xmlns:a16="http://schemas.microsoft.com/office/drawing/2014/main" id="{0F3E23F3-7B52-2544-AFFF-69221F0A193A}"/>
              </a:ext>
            </a:extLst>
          </p:cNvPr>
          <p:cNvSpPr txBox="1"/>
          <p:nvPr/>
        </p:nvSpPr>
        <p:spPr>
          <a:xfrm>
            <a:off x="995172" y="2483359"/>
            <a:ext cx="1521713"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96042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49FA-72D8-07A1-7FF9-F95469533B93}"/>
              </a:ext>
            </a:extLst>
          </p:cNvPr>
          <p:cNvSpPr>
            <a:spLocks noGrp="1"/>
          </p:cNvSpPr>
          <p:nvPr>
            <p:ph type="title"/>
          </p:nvPr>
        </p:nvSpPr>
        <p:spPr/>
        <p:txBody>
          <a:bodyPr>
            <a:normAutofit fontScale="90000"/>
          </a:bodyPr>
          <a:lstStyle/>
          <a:p>
            <a:r>
              <a:rPr lang="en-US" dirty="0"/>
              <a:t>Simple Implementation vs. </a:t>
            </a:r>
            <a:r>
              <a:rPr lang="en-US"/>
              <a:t>Better implementation</a:t>
            </a:r>
            <a:endParaRPr lang="en-US" dirty="0"/>
          </a:p>
        </p:txBody>
      </p:sp>
      <p:sp>
        <p:nvSpPr>
          <p:cNvPr id="3" name="Slide Number Placeholder 2">
            <a:extLst>
              <a:ext uri="{FF2B5EF4-FFF2-40B4-BE49-F238E27FC236}">
                <a16:creationId xmlns:a16="http://schemas.microsoft.com/office/drawing/2014/main" id="{B53995E6-A8A8-8514-BC3E-4AE81DBAAB0F}"/>
              </a:ext>
            </a:extLst>
          </p:cNvPr>
          <p:cNvSpPr>
            <a:spLocks noGrp="1"/>
          </p:cNvSpPr>
          <p:nvPr>
            <p:ph type="sldNum" sz="quarter" idx="12"/>
          </p:nvPr>
        </p:nvSpPr>
        <p:spPr/>
        <p:txBody>
          <a:bodyPr/>
          <a:lstStyle/>
          <a:p>
            <a:fld id="{EA7C8D44-3667-46F6-9772-CC52308E2A7F}" type="slidenum">
              <a:rPr kumimoji="0" lang="en-US" smtClean="0"/>
              <a:pPr/>
              <a:t>66</a:t>
            </a:fld>
            <a:endParaRPr kumimoji="0" lang="en-US" dirty="0"/>
          </a:p>
        </p:txBody>
      </p:sp>
      <p:sp>
        <p:nvSpPr>
          <p:cNvPr id="4" name="Content Placeholder 3">
            <a:extLst>
              <a:ext uri="{FF2B5EF4-FFF2-40B4-BE49-F238E27FC236}">
                <a16:creationId xmlns:a16="http://schemas.microsoft.com/office/drawing/2014/main" id="{909131E8-3059-996B-4BB2-0B62D2D1FFA7}"/>
              </a:ext>
            </a:extLst>
          </p:cNvPr>
          <p:cNvSpPr>
            <a:spLocks noGrp="1"/>
          </p:cNvSpPr>
          <p:nvPr>
            <p:ph sz="quarter" idx="1"/>
          </p:nvPr>
        </p:nvSpPr>
        <p:spPr/>
        <p:txBody>
          <a:bodyPr>
            <a:normAutofit fontScale="92500" lnSpcReduction="10000"/>
          </a:bodyPr>
          <a:lstStyle/>
          <a:p>
            <a:r>
              <a:rPr lang="en-US" dirty="0"/>
              <a:t>Caller pushes extra arguments (5th to 8th) onto the stack before calling the function.</a:t>
            </a:r>
          </a:p>
          <a:p>
            <a:r>
              <a:rPr lang="en-US" dirty="0"/>
              <a:t>Simple Implementation: Callee accesses those extra arguments directly from the stack using LDRD instructions at specific offsets from SP. It demonstrates the basic mechanism for handling extra arguments on the stack.</a:t>
            </a:r>
          </a:p>
          <a:p>
            <a:r>
              <a:rPr lang="en-US" dirty="0"/>
              <a:t>Better implementation: Callee begins by pushing registers r5, r6, and the link register (LR) onto the stack to preserve them. After addition operations, it pops r5, r6, and the program counter (PC) to return, restoring the preserved registers and the return address. This ensures that the subroutine does not unintentionally overwrite or lose the caller's data and return address, maintaining program correctness during and after the function call.</a:t>
            </a:r>
          </a:p>
        </p:txBody>
      </p:sp>
    </p:spTree>
    <p:extLst>
      <p:ext uri="{BB962C8B-B14F-4D97-AF65-F5344CB8AC3E}">
        <p14:creationId xmlns:p14="http://schemas.microsoft.com/office/powerpoint/2010/main" val="28925362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67</a:t>
            </a:fld>
            <a:endParaRPr kumimoji="0" lang="en-US" dirty="0"/>
          </a:p>
        </p:txBody>
      </p:sp>
      <p:sp>
        <p:nvSpPr>
          <p:cNvPr id="4" name="Content Placeholder 3"/>
          <p:cNvSpPr>
            <a:spLocks noGrp="1"/>
          </p:cNvSpPr>
          <p:nvPr>
            <p:ph sz="quarter" idx="1"/>
          </p:nvPr>
        </p:nvSpPr>
        <p:spPr/>
        <p:txBody>
          <a:bodyPr/>
          <a:lstStyle/>
          <a:p>
            <a:r>
              <a:rPr lang="en-US" dirty="0"/>
              <a:t>ARM Cortex-M uses full descending stack</a:t>
            </a:r>
          </a:p>
          <a:p>
            <a:r>
              <a:rPr lang="en-US" dirty="0"/>
              <a:t>How to pass arguments into a subroutine?</a:t>
            </a:r>
          </a:p>
          <a:p>
            <a:pPr lvl="1"/>
            <a:r>
              <a:rPr lang="en-US" dirty="0"/>
              <a:t>Each 8-, 16- or 32-bit variables is passed via </a:t>
            </a:r>
            <a:r>
              <a:rPr lang="en-US" dirty="0">
                <a:latin typeface="Consolas" panose="020B0609020204030204" pitchFamily="49" charset="0"/>
                <a:cs typeface="Consolas" panose="020B0609020204030204" pitchFamily="49" charset="0"/>
              </a:rPr>
              <a:t>r0</a:t>
            </a:r>
            <a:r>
              <a:rPr lang="en-US" dirty="0"/>
              <a:t>, </a:t>
            </a:r>
            <a:r>
              <a:rPr lang="en-US" dirty="0">
                <a:latin typeface="Consolas" panose="020B0609020204030204" pitchFamily="49" charset="0"/>
                <a:cs typeface="Consolas" panose="020B0609020204030204" pitchFamily="49" charset="0"/>
              </a:rPr>
              <a:t>r1</a:t>
            </a:r>
            <a:r>
              <a:rPr lang="en-US" dirty="0"/>
              <a:t>, </a:t>
            </a:r>
            <a:r>
              <a:rPr lang="en-US" dirty="0">
                <a:latin typeface="Consolas" panose="020B0609020204030204" pitchFamily="49" charset="0"/>
                <a:cs typeface="Consolas" panose="020B0609020204030204" pitchFamily="49" charset="0"/>
              </a:rPr>
              <a:t>r2</a:t>
            </a:r>
            <a:r>
              <a:rPr lang="en-US" dirty="0"/>
              <a:t>, </a:t>
            </a:r>
            <a:r>
              <a:rPr lang="en-US" dirty="0">
                <a:latin typeface="Consolas" panose="020B0609020204030204" pitchFamily="49" charset="0"/>
                <a:cs typeface="Consolas" panose="020B0609020204030204" pitchFamily="49" charset="0"/>
              </a:rPr>
              <a:t>r3</a:t>
            </a:r>
          </a:p>
          <a:p>
            <a:pPr lvl="1"/>
            <a:r>
              <a:rPr lang="en-US" dirty="0"/>
              <a:t>Extra parameters are passed via stack</a:t>
            </a:r>
          </a:p>
          <a:p>
            <a:r>
              <a:rPr lang="en-US" dirty="0"/>
              <a:t>What registers should be preserved?</a:t>
            </a:r>
          </a:p>
          <a:p>
            <a:pPr lvl="1"/>
            <a:r>
              <a:rPr lang="en-US" dirty="0"/>
              <a:t>Caller-saved registers </a:t>
            </a:r>
            <a:r>
              <a:rPr lang="en-US" i="1" dirty="0"/>
              <a:t>vs</a:t>
            </a:r>
            <a:r>
              <a:rPr lang="en-US" dirty="0"/>
              <a:t> </a:t>
            </a:r>
            <a:r>
              <a:rPr lang="en-US" dirty="0" err="1"/>
              <a:t>callee</a:t>
            </a:r>
            <a:r>
              <a:rPr lang="en-US" dirty="0"/>
              <a:t>-saved registers</a:t>
            </a:r>
            <a:endParaRPr lang="en-US" dirty="0">
              <a:latin typeface="Consolas" panose="020B0609020204030204" pitchFamily="49" charset="0"/>
              <a:cs typeface="Consolas" panose="020B0609020204030204" pitchFamily="49" charset="0"/>
            </a:endParaRPr>
          </a:p>
          <a:p>
            <a:r>
              <a:rPr lang="en-US" dirty="0"/>
              <a:t>How to preserve the running environment for the caller?</a:t>
            </a:r>
          </a:p>
          <a:p>
            <a:pPr lvl="1"/>
            <a:r>
              <a:rPr lang="en-US" dirty="0"/>
              <a:t>Via stack</a:t>
            </a:r>
          </a:p>
        </p:txBody>
      </p:sp>
    </p:spTree>
    <p:extLst>
      <p:ext uri="{BB962C8B-B14F-4D97-AF65-F5344CB8AC3E}">
        <p14:creationId xmlns:p14="http://schemas.microsoft.com/office/powerpoint/2010/main" val="767828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0799-7D57-2CD0-5351-88508A8455D9}"/>
              </a:ext>
            </a:extLst>
          </p:cNvPr>
          <p:cNvSpPr>
            <a:spLocks noGrp="1"/>
          </p:cNvSpPr>
          <p:nvPr>
            <p:ph type="title"/>
          </p:nvPr>
        </p:nvSpPr>
        <p:spPr/>
        <p:txBody>
          <a:bodyPr/>
          <a:lstStyle/>
          <a:p>
            <a:r>
              <a:rPr lang="en-US" altLang="zh-CN" dirty="0"/>
              <a:t>References</a:t>
            </a:r>
            <a:endParaRPr lang="en-US" dirty="0"/>
          </a:p>
        </p:txBody>
      </p:sp>
      <p:sp>
        <p:nvSpPr>
          <p:cNvPr id="3" name="Slide Number Placeholder 2">
            <a:extLst>
              <a:ext uri="{FF2B5EF4-FFF2-40B4-BE49-F238E27FC236}">
                <a16:creationId xmlns:a16="http://schemas.microsoft.com/office/drawing/2014/main" id="{9E373D26-7F76-8335-14F4-44DD6B7BAF0E}"/>
              </a:ext>
            </a:extLst>
          </p:cNvPr>
          <p:cNvSpPr>
            <a:spLocks noGrp="1"/>
          </p:cNvSpPr>
          <p:nvPr>
            <p:ph type="sldNum" sz="quarter" idx="12"/>
          </p:nvPr>
        </p:nvSpPr>
        <p:spPr/>
        <p:txBody>
          <a:bodyPr/>
          <a:lstStyle/>
          <a:p>
            <a:fld id="{EA7C8D44-3667-46F6-9772-CC52308E2A7F}" type="slidenum">
              <a:rPr kumimoji="0" lang="en-US" smtClean="0"/>
              <a:pPr/>
              <a:t>68</a:t>
            </a:fld>
            <a:endParaRPr kumimoji="0" lang="en-US" dirty="0"/>
          </a:p>
        </p:txBody>
      </p:sp>
      <p:sp>
        <p:nvSpPr>
          <p:cNvPr id="4" name="Content Placeholder 3">
            <a:extLst>
              <a:ext uri="{FF2B5EF4-FFF2-40B4-BE49-F238E27FC236}">
                <a16:creationId xmlns:a16="http://schemas.microsoft.com/office/drawing/2014/main" id="{90A08B0E-A3CB-0F43-CE18-3FB8731006D5}"/>
              </a:ext>
            </a:extLst>
          </p:cNvPr>
          <p:cNvSpPr>
            <a:spLocks noGrp="1"/>
          </p:cNvSpPr>
          <p:nvPr>
            <p:ph sz="quarter" idx="1"/>
          </p:nvPr>
        </p:nvSpPr>
        <p:spPr/>
        <p:txBody>
          <a:bodyPr/>
          <a:lstStyle/>
          <a:p>
            <a:r>
              <a:rPr lang="en-US" dirty="0"/>
              <a:t>Lecture 31. Preserving registers in a Subroutine</a:t>
            </a:r>
          </a:p>
          <a:p>
            <a:pPr lvl="1"/>
            <a:r>
              <a:rPr lang="en-US">
                <a:hlinkClick r:id="rId2"/>
              </a:rPr>
              <a:t>https://www.youtube.com/watch?v=DGKjFKjxAYs&amp;list=PLRJhV4hUhIymmp5CCeIFPyxbknsdcXCc8&amp;index=31</a:t>
            </a:r>
            <a:r>
              <a:rPr lang="en-US"/>
              <a:t> 	</a:t>
            </a:r>
          </a:p>
        </p:txBody>
      </p:sp>
    </p:spTree>
    <p:extLst>
      <p:ext uri="{BB962C8B-B14F-4D97-AF65-F5344CB8AC3E}">
        <p14:creationId xmlns:p14="http://schemas.microsoft.com/office/powerpoint/2010/main" val="40804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Full </a:t>
            </a:r>
            <a:r>
              <a:rPr lang="en-US" i="1" dirty="0">
                <a:solidFill>
                  <a:srgbClr val="C00000"/>
                </a:solidFill>
              </a:rPr>
              <a:t>vs</a:t>
            </a:r>
            <a:r>
              <a:rPr lang="en-US" dirty="0">
                <a:solidFill>
                  <a:srgbClr val="C00000"/>
                </a:solidFill>
              </a:rPr>
              <a:t> Empty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Full stack</a:t>
            </a:r>
            <a:r>
              <a:rPr lang="en-US" dirty="0"/>
              <a:t>: </a:t>
            </a:r>
            <a:r>
              <a:rPr lang="en-US" dirty="0" err="1"/>
              <a:t>SP</a:t>
            </a:r>
            <a:r>
              <a:rPr lang="en-US" dirty="0"/>
              <a:t> points to the last item pushed onto the stack</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Empty stack</a:t>
            </a:r>
            <a:r>
              <a:rPr lang="en-US" dirty="0"/>
              <a:t>: SP points to the next free space on the stack</a:t>
            </a:r>
          </a:p>
        </p:txBody>
      </p:sp>
      <p:pic>
        <p:nvPicPr>
          <p:cNvPr id="9" name="Picture 8"/>
          <p:cNvPicPr>
            <a:picLocks noChangeAspect="1"/>
          </p:cNvPicPr>
          <p:nvPr/>
        </p:nvPicPr>
        <p:blipFill>
          <a:blip r:embed="rId2"/>
          <a:stretch>
            <a:fillRect/>
          </a:stretch>
        </p:blipFill>
        <p:spPr>
          <a:xfrm>
            <a:off x="914400" y="1371600"/>
            <a:ext cx="3581400" cy="4105750"/>
          </a:xfrm>
          <a:prstGeom prst="rect">
            <a:avLst/>
          </a:prstGeom>
        </p:spPr>
      </p:pic>
      <p:pic>
        <p:nvPicPr>
          <p:cNvPr id="10" name="Picture 9"/>
          <p:cNvPicPr>
            <a:picLocks noChangeAspect="1"/>
          </p:cNvPicPr>
          <p:nvPr/>
        </p:nvPicPr>
        <p:blipFill>
          <a:blip r:embed="rId3"/>
          <a:stretch>
            <a:fillRect/>
          </a:stretch>
        </p:blipFill>
        <p:spPr>
          <a:xfrm>
            <a:off x="4876800" y="1371600"/>
            <a:ext cx="3581400" cy="4105750"/>
          </a:xfrm>
          <a:prstGeom prst="rect">
            <a:avLst/>
          </a:prstGeom>
        </p:spPr>
      </p:pic>
    </p:spTree>
    <p:extLst>
      <p:ext uri="{BB962C8B-B14F-4D97-AF65-F5344CB8AC3E}">
        <p14:creationId xmlns:p14="http://schemas.microsoft.com/office/powerpoint/2010/main" val="36151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 Stack</a:t>
            </a:r>
          </a:p>
        </p:txBody>
      </p:sp>
      <p:sp>
        <p:nvSpPr>
          <p:cNvPr id="3" name="Content Placeholder 2"/>
          <p:cNvSpPr>
            <a:spLocks noGrp="1"/>
          </p:cNvSpPr>
          <p:nvPr>
            <p:ph idx="1"/>
          </p:nvPr>
        </p:nvSpPr>
        <p:spPr>
          <a:xfrm>
            <a:off x="152400" y="1295399"/>
            <a:ext cx="5715000" cy="4937760"/>
          </a:xfrm>
        </p:spPr>
        <p:txBody>
          <a:bodyPr>
            <a:normAutofit fontScale="92500" lnSpcReduction="10000"/>
          </a:bodyPr>
          <a:lstStyle/>
          <a:p>
            <a:r>
              <a:rPr lang="en-US" sz="2800" dirty="0"/>
              <a:t>Cortex-M uses </a:t>
            </a:r>
            <a:r>
              <a:rPr lang="en-US" sz="2800" b="1" i="1" dirty="0">
                <a:solidFill>
                  <a:srgbClr val="C00000"/>
                </a:solidFill>
              </a:rPr>
              <a:t>full descending stack</a:t>
            </a:r>
          </a:p>
          <a:p>
            <a:r>
              <a:rPr lang="en-US" sz="2800" dirty="0"/>
              <a:t>Example: </a:t>
            </a:r>
          </a:p>
          <a:p>
            <a:pPr marL="0" indent="0">
              <a:buNone/>
            </a:pPr>
            <a:r>
              <a:rPr lang="en-US" sz="2800" b="1" i="1" dirty="0">
                <a:solidFill>
                  <a:srgbClr val="C00000"/>
                </a:solidFill>
                <a:latin typeface="Consolas" panose="020B0609020204030204" pitchFamily="49" charset="0"/>
                <a:cs typeface="Consolas" panose="020B0609020204030204" pitchFamily="49" charset="0"/>
              </a:rPr>
              <a:t>     </a:t>
            </a:r>
            <a:r>
              <a:rPr lang="en-US" sz="2800" b="1" dirty="0">
                <a:solidFill>
                  <a:srgbClr val="C00000"/>
                </a:solidFill>
                <a:latin typeface="Consolas" panose="020B0609020204030204" pitchFamily="49" charset="0"/>
                <a:cs typeface="Consolas" panose="020B0609020204030204" pitchFamily="49" charset="0"/>
              </a:rPr>
              <a:t>PUSH/POP {r0,r6,r3}</a:t>
            </a:r>
          </a:p>
          <a:p>
            <a:r>
              <a:rPr lang="en-GB" sz="2800" dirty="0">
                <a:cs typeface="Courier New" pitchFamily="49" charset="0"/>
              </a:rPr>
              <a:t>Stack pointer (SP, aka </a:t>
            </a:r>
            <a:r>
              <a:rPr lang="en-GB" sz="2800" dirty="0">
                <a:latin typeface="Consolas" panose="020B0609020204030204" pitchFamily="49" charset="0"/>
                <a:cs typeface="Consolas" panose="020B0609020204030204" pitchFamily="49" charset="0"/>
              </a:rPr>
              <a:t>R13</a:t>
            </a:r>
            <a:r>
              <a:rPr lang="en-GB" sz="2800" dirty="0">
                <a:cs typeface="Courier New" pitchFamily="49" charset="0"/>
              </a:rPr>
              <a:t>)</a:t>
            </a:r>
          </a:p>
          <a:p>
            <a:pPr lvl="1"/>
            <a:r>
              <a:rPr lang="en-GB" sz="2400" dirty="0">
                <a:cs typeface="Courier New" pitchFamily="49" charset="0"/>
              </a:rPr>
              <a:t>decremented on </a:t>
            </a:r>
            <a:r>
              <a:rPr lang="en-GB" sz="2400" b="1" dirty="0">
                <a:solidFill>
                  <a:srgbClr val="C00000"/>
                </a:solidFill>
                <a:cs typeface="Courier New" pitchFamily="49" charset="0"/>
              </a:rPr>
              <a:t>PUSH</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sz="2400" dirty="0">
                <a:cs typeface="Courier New" pitchFamily="49" charset="0"/>
              </a:rPr>
              <a:t>incremented on </a:t>
            </a:r>
            <a:r>
              <a:rPr lang="en-GB" sz="2400" b="1" dirty="0">
                <a:solidFill>
                  <a:srgbClr val="C00000"/>
                </a:solidFill>
                <a:cs typeface="Courier New" pitchFamily="49" charset="0"/>
              </a:rPr>
              <a:t>POP</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dirty="0"/>
              <a:t>SP starts at </a:t>
            </a:r>
            <a:r>
              <a:rPr lang="en-GB" b="1" dirty="0">
                <a:solidFill>
                  <a:srgbClr val="C00000"/>
                </a:solidFill>
                <a:latin typeface="Consolas" panose="020B0609020204030204" pitchFamily="49" charset="0"/>
                <a:cs typeface="Consolas" panose="020B0609020204030204" pitchFamily="49" charset="0"/>
              </a:rPr>
              <a:t>0x20000200</a:t>
            </a:r>
            <a:r>
              <a:rPr lang="en-GB" dirty="0">
                <a:solidFill>
                  <a:srgbClr val="C00000"/>
                </a:solidFill>
              </a:rPr>
              <a:t> </a:t>
            </a:r>
            <a:r>
              <a:rPr lang="en-GB" dirty="0"/>
              <a:t>for STM32-Discovery by default (can be changed in </a:t>
            </a:r>
            <a:r>
              <a:rPr lang="en-GB" dirty="0" err="1"/>
              <a:t>startup.s</a:t>
            </a:r>
            <a:r>
              <a:rPr lang="en-GB" dirty="0"/>
              <a: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9</a:t>
            </a:fld>
            <a:endParaRPr lang="en-US"/>
          </a:p>
        </p:txBody>
      </p:sp>
      <p:sp>
        <p:nvSpPr>
          <p:cNvPr id="4" name="Content Placeholder 3"/>
          <p:cNvSpPr>
            <a:spLocks noGrp="1"/>
          </p:cNvSpPr>
          <p:nvPr>
            <p:ph sz="quarter" idx="1"/>
          </p:nvPr>
        </p:nvSpPr>
        <p:spPr/>
        <p:txBody>
          <a:bodyPr/>
          <a:lstStyle/>
          <a:p>
            <a:r>
              <a:rPr lang="en-US" dirty="0"/>
              <a:t>The following are synonyms.</a:t>
            </a:r>
          </a:p>
          <a:p>
            <a:pPr lvl="1"/>
            <a:r>
              <a:rPr lang="en-US" b="1" dirty="0">
                <a:latin typeface="Consolas" panose="020B0609020204030204" pitchFamily="49" charset="0"/>
                <a:cs typeface="Consolas" panose="020B0609020204030204" pitchFamily="49" charset="0"/>
              </a:rPr>
              <a:t>STM</a:t>
            </a:r>
            <a:r>
              <a:rPr lang="en-US" dirty="0"/>
              <a:t> = </a:t>
            </a:r>
            <a:r>
              <a:rPr lang="en-US" b="1" dirty="0">
                <a:latin typeface="Consolas" panose="020B0609020204030204" pitchFamily="49" charset="0"/>
              </a:rPr>
              <a:t>STMIA</a:t>
            </a:r>
            <a:r>
              <a:rPr lang="en-US" dirty="0"/>
              <a:t> (Increment After) = </a:t>
            </a:r>
            <a:r>
              <a:rPr lang="en-US" b="1" dirty="0">
                <a:latin typeface="Consolas" panose="020B0609020204030204" pitchFamily="49" charset="0"/>
              </a:rPr>
              <a:t>STMEA</a:t>
            </a:r>
            <a:r>
              <a:rPr lang="en-US" dirty="0"/>
              <a:t> (Empty Ascending)</a:t>
            </a:r>
          </a:p>
          <a:p>
            <a:pPr lvl="1"/>
            <a:r>
              <a:rPr lang="en-US" b="1" dirty="0">
                <a:latin typeface="Consolas" panose="020B0609020204030204" pitchFamily="49" charset="0"/>
                <a:cs typeface="Consolas" panose="020B0609020204030204" pitchFamily="49" charset="0"/>
              </a:rPr>
              <a:t>LDM</a:t>
            </a:r>
            <a:r>
              <a:rPr lang="en-US" dirty="0"/>
              <a:t> = </a:t>
            </a:r>
            <a:r>
              <a:rPr lang="en-US" b="1" dirty="0">
                <a:latin typeface="Consolas" panose="020B0609020204030204" pitchFamily="49" charset="0"/>
              </a:rPr>
              <a:t>LDMIA</a:t>
            </a:r>
            <a:r>
              <a:rPr lang="en-US" dirty="0"/>
              <a:t> (Increment After) = </a:t>
            </a:r>
            <a:r>
              <a:rPr lang="en-US" b="1" dirty="0">
                <a:latin typeface="Consolas" panose="020B0609020204030204" pitchFamily="49" charset="0"/>
              </a:rPr>
              <a:t>LDMFD</a:t>
            </a:r>
            <a:r>
              <a:rPr lang="en-US" dirty="0"/>
              <a:t> (Full Descending)</a:t>
            </a:r>
          </a:p>
          <a:p>
            <a:pPr lvl="1"/>
            <a:endParaRPr lang="en-US" dirty="0"/>
          </a:p>
          <a:p>
            <a:r>
              <a:rPr lang="en-US" dirty="0"/>
              <a:t>The order in which registers are listed does not matter</a:t>
            </a:r>
          </a:p>
          <a:p>
            <a:pPr lvl="1"/>
            <a:r>
              <a:rPr lang="en-US" dirty="0"/>
              <a:t>For STM/LDM, the lowest-numbered register is stored/loaded at the lowest memory address.</a:t>
            </a:r>
          </a:p>
        </p:txBody>
      </p:sp>
      <p:sp>
        <p:nvSpPr>
          <p:cNvPr id="5" name="Horizontal Scroll 14">
            <a:extLst>
              <a:ext uri="{FF2B5EF4-FFF2-40B4-BE49-F238E27FC236}">
                <a16:creationId xmlns:a16="http://schemas.microsoft.com/office/drawing/2014/main" id="{EC3EF25D-BC5D-D5EE-B978-11044EA94C64}"/>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1750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2221</TotalTime>
  <Words>6568</Words>
  <Application>Microsoft Office PowerPoint</Application>
  <PresentationFormat>On-screen Show (4:3)</PresentationFormat>
  <Paragraphs>1511</Paragraphs>
  <Slides>68</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81" baseType="lpstr">
      <vt:lpstr>Bookman Old Style (Headings)</vt:lpstr>
      <vt:lpstr>Arial</vt:lpstr>
      <vt:lpstr>Bookman Old Style</vt:lpstr>
      <vt:lpstr>Calibri</vt:lpstr>
      <vt:lpstr>Cambria Math</vt:lpstr>
      <vt:lpstr>Consolas</vt:lpstr>
      <vt:lpstr>Courier New</vt:lpstr>
      <vt:lpstr>Gill Sans MT</vt:lpstr>
      <vt:lpstr>Palatino Linotype</vt:lpstr>
      <vt:lpstr>Wingdings</vt:lpstr>
      <vt:lpstr>Wingdings 3</vt:lpstr>
      <vt:lpstr>Origin</vt:lpstr>
      <vt:lpstr>Visio</vt:lpstr>
      <vt:lpstr>Z. Gu</vt:lpstr>
      <vt:lpstr>Overview</vt:lpstr>
      <vt:lpstr>Stack</vt:lpstr>
      <vt:lpstr>Tower of Hanoi</vt:lpstr>
      <vt:lpstr>Tower of Hanoi</vt:lpstr>
      <vt:lpstr>Stack Growth Convention: Ascending vs Descending</vt:lpstr>
      <vt:lpstr>Stack Growth Convention: Full vs Empty</vt:lpstr>
      <vt:lpstr>Cortex-M Stack</vt:lpstr>
      <vt:lpstr>Load/Store Multiple Registers</vt:lpstr>
      <vt:lpstr>Store Multiple Registers</vt:lpstr>
      <vt:lpstr>Load Multiple Registers</vt:lpstr>
      <vt:lpstr>Full Descending Stack</vt:lpstr>
      <vt:lpstr>Stack Implementation</vt:lpstr>
      <vt:lpstr>Typical Usage of Stack</vt:lpstr>
      <vt:lpstr>Stack</vt:lpstr>
      <vt:lpstr>Stack</vt:lpstr>
      <vt:lpstr>Full Descending Stack</vt:lpstr>
      <vt:lpstr>Full Descending Stack</vt:lpstr>
      <vt:lpstr>Full Descending Stack</vt:lpstr>
      <vt:lpstr>Full Descending Stack</vt:lpstr>
      <vt:lpstr>Example: swap R1 &amp; R2</vt:lpstr>
      <vt:lpstr>Example: swap R1 &amp; R2</vt:lpstr>
      <vt:lpstr>Example: swap R1 &amp; R2</vt:lpstr>
      <vt:lpstr>Example: swap R1 &amp; R2</vt:lpstr>
      <vt:lpstr>Example: swap R1 &amp; R2</vt:lpstr>
      <vt:lpstr>Quiz</vt:lpstr>
      <vt:lpstr>Quiz ANS</vt:lpstr>
      <vt:lpstr>Subroutine</vt:lpstr>
      <vt:lpstr>Link Register</vt:lpstr>
      <vt:lpstr>Call a Subroutine</vt:lpstr>
      <vt:lpstr>Calling a Subroutine</vt:lpstr>
      <vt:lpstr>Exiting a Subroutine</vt:lpstr>
      <vt:lpstr>ARM Procedure Call Standard</vt:lpstr>
      <vt:lpstr>Caller-saved Registers vs  Callee-saved Registers</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Stacks and Subroutines</vt:lpstr>
      <vt:lpstr>Subroutine Calling Another Subroutine</vt:lpstr>
      <vt:lpstr>Subroutine Calling Another Subroutine</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Stack Pointer (SP)</vt:lpstr>
      <vt:lpstr>Initializing the stack pointer (SP)</vt:lpstr>
      <vt:lpstr>Passing Arguments into a Subroutine</vt:lpstr>
      <vt:lpstr>Passing Arguments into a Subroutine</vt:lpstr>
      <vt:lpstr>Passing 4 Arguments</vt:lpstr>
      <vt:lpstr>Passing Extra Arguments via Stack: Simple Implementation</vt:lpstr>
      <vt:lpstr>Passing Extra Arguments via Stack</vt:lpstr>
      <vt:lpstr>Passing Extra Arguments via Stack</vt:lpstr>
      <vt:lpstr>Passing Extra Arguments via Stack: Better Implementation</vt:lpstr>
      <vt:lpstr>Simple Implementation vs. Better implementation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231</cp:revision>
  <dcterms:created xsi:type="dcterms:W3CDTF">2013-04-23T02:37:35Z</dcterms:created>
  <dcterms:modified xsi:type="dcterms:W3CDTF">2025-09-23T17:25:02Z</dcterms:modified>
</cp:coreProperties>
</file>