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398" r:id="rId3"/>
    <p:sldId id="412" r:id="rId4"/>
    <p:sldId id="403" r:id="rId5"/>
    <p:sldId id="404" r:id="rId6"/>
    <p:sldId id="408" r:id="rId7"/>
    <p:sldId id="409" r:id="rId8"/>
    <p:sldId id="396" r:id="rId9"/>
    <p:sldId id="405" r:id="rId10"/>
    <p:sldId id="399" r:id="rId11"/>
    <p:sldId id="402" r:id="rId12"/>
    <p:sldId id="401" r:id="rId13"/>
    <p:sldId id="407" r:id="rId14"/>
    <p:sldId id="410" r:id="rId15"/>
    <p:sldId id="41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0066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3" autoAdjust="0"/>
    <p:restoredTop sz="75233" autoAdjust="0"/>
  </p:normalViewPr>
  <p:slideViewPr>
    <p:cSldViewPr>
      <p:cViewPr>
        <p:scale>
          <a:sx n="75" d="100"/>
          <a:sy n="75" d="100"/>
        </p:scale>
        <p:origin x="1352" y="6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4F56A7-3CDE-194F-B9AF-D598FBBF1989}" type="datetimeFigureOut">
              <a:rPr lang="en-US" smtClean="0"/>
              <a:pPr/>
              <a:t>3/9/20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52AD58-60CE-E948-9CBA-0BD7030FC28E}" type="datetimeFigureOut">
              <a:rPr lang="en-US" smtClean="0"/>
              <a:pPr/>
              <a:t>3/9/20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{{Pause=3}} This short video will explain how the system timer work.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a:t>
            </a:fld>
            <a:endParaRPr lang="en-US"/>
          </a:p>
        </p:txBody>
      </p:sp>
    </p:spTree>
    <p:extLst>
      <p:ext uri="{BB962C8B-B14F-4D97-AF65-F5344CB8AC3E}">
        <p14:creationId xmlns:p14="http://schemas.microsoft.com/office/powerpoint/2010/main" val="50082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{{Pause=2}} Even though the reload value register has 32 bits, the top, 8 bits are not used. It can hold a 24-bit value, with a maximum value of FFFFFF in hex, or 16777215 in decimal. {{Pause=0.5}} The counter counts down, from the reload value, to 0. {{Pause=0.5}} Writing 0 to the reload value register, disables the counter, on the next wrap, independently of the timer enable bit (TICK I N T). The </a:t>
            </a:r>
            <a:r>
              <a:rPr lang="en-US" dirty="0" err="1"/>
              <a:t>SysTick</a:t>
            </a:r>
            <a:r>
              <a:rPr lang="en-US" dirty="0"/>
              <a:t> counter logic maintains this counter value of zero after the wrap.  {{Pause=0.5}} The interval of two consecutive </a:t>
            </a:r>
            <a:r>
              <a:rPr lang="en-US" dirty="0" err="1"/>
              <a:t>SysTick</a:t>
            </a:r>
            <a:r>
              <a:rPr lang="en-US" dirty="0"/>
              <a:t> interrupts is, reload plus 1, times, the source clock period.  For example, if 100 clock cycles are needed between two consecutive </a:t>
            </a:r>
            <a:r>
              <a:rPr lang="en-US" dirty="0" err="1"/>
              <a:t>SysTick</a:t>
            </a:r>
            <a:r>
              <a:rPr lang="en-US" dirty="0"/>
              <a:t> interrupts, the reload value should be 99.</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10</a:t>
            </a:fld>
            <a:endParaRPr lang="en-US"/>
          </a:p>
        </p:txBody>
      </p:sp>
    </p:spTree>
    <p:extLst>
      <p:ext uri="{BB962C8B-B14F-4D97-AF65-F5344CB8AC3E}">
        <p14:creationId xmlns:p14="http://schemas.microsoft.com/office/powerpoint/2010/main" val="3608845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{{Pause=2}} Here is the, current value register. Reading this register returns the value of the counter, at the time the register is accessed.  When the counter makes a </a:t>
            </a:r>
            <a:r>
              <a:rPr lang="en-US" dirty="0" err="1"/>
              <a:t>transistion</a:t>
            </a:r>
            <a:r>
              <a:rPr lang="en-US" dirty="0"/>
              <a:t> from 1 to 0, the system timer generates a </a:t>
            </a:r>
            <a:r>
              <a:rPr lang="en-US" dirty="0" err="1"/>
              <a:t>SysTick</a:t>
            </a:r>
            <a:r>
              <a:rPr lang="en-US" dirty="0"/>
              <a:t> interrupt.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{{Pause=0.5}} Writing any value to the current value register, clears this register, and also clears the COUNTFLAG bit in the control and status register.  This causes the system timer to reload from the reload value register, on the next timer clock. {{Pause=0.5}}  Writing to the current value register does not trigger </a:t>
            </a:r>
            <a:r>
              <a:rPr lang="en-US" dirty="0" err="1"/>
              <a:t>SysTick</a:t>
            </a:r>
            <a:r>
              <a:rPr lang="en-US" dirty="0"/>
              <a:t> interrupts.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{{Pause=0.5}}  Pay attention. The counter has a random value on reset. Therefore, software should always clear the counter to zero in the initialization code. This can be achieved, by writing 0 to the current value register.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11</a:t>
            </a:fld>
            <a:endParaRPr lang="en-US"/>
          </a:p>
        </p:txBody>
      </p:sp>
    </p:spTree>
    <p:extLst>
      <p:ext uri="{BB962C8B-B14F-4D97-AF65-F5344CB8AC3E}">
        <p14:creationId xmlns:p14="http://schemas.microsoft.com/office/powerpoint/2010/main" val="3427216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a:t>
            </a:r>
            <a:r>
              <a:rPr lang="en-US" dirty="0" err="1"/>
              <a:t>SysTick</a:t>
            </a:r>
            <a:r>
              <a:rPr lang="en-US" dirty="0"/>
              <a:t> calibration register is a read-only register. It contains the value T E N M S, which holds the reload value yielding a period of 10 milliseconds.  T E N M S stands for ten milliseconds. However, many chips do not implement this feature, or have a different definition in this field. For example, STM32L4 defines this field as the reload value for 1 millisecond, instead of 10 milliseconds.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12</a:t>
            </a:fld>
            <a:endParaRPr lang="en-US"/>
          </a:p>
        </p:txBody>
      </p:sp>
    </p:spTree>
    <p:extLst>
      <p:ext uri="{BB962C8B-B14F-4D97-AF65-F5344CB8AC3E}">
        <p14:creationId xmlns:p14="http://schemas.microsoft.com/office/powerpoint/2010/main" val="4071356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Here is the example code, which initializes and enables the system timer.  {{Pause=0.5}}  First, software disables </a:t>
            </a:r>
            <a:r>
              <a:rPr lang="en-US" dirty="0" err="1"/>
              <a:t>SysTick</a:t>
            </a:r>
            <a:r>
              <a:rPr lang="en-US" dirty="0"/>
              <a:t> by clearing the control and status register.  {{Pause=0.5}} Then, software initializes the reload value register, based on the function’s input argument, ticks. In order to have, N, ticks between two consecutive </a:t>
            </a:r>
            <a:r>
              <a:rPr lang="en-US" dirty="0" err="1"/>
              <a:t>SysTick</a:t>
            </a:r>
            <a:r>
              <a:rPr lang="en-US" dirty="0"/>
              <a:t> interrupts, the reload value should be, N minus 1.  {{Pause=0.5}}  Next, we give the </a:t>
            </a:r>
            <a:r>
              <a:rPr lang="en-US" dirty="0" err="1"/>
              <a:t>SysTick</a:t>
            </a:r>
            <a:r>
              <a:rPr lang="en-US" dirty="0"/>
              <a:t> interrupts the largest priority value, making the </a:t>
            </a:r>
            <a:r>
              <a:rPr lang="en-US" dirty="0" err="1"/>
              <a:t>systick</a:t>
            </a:r>
            <a:r>
              <a:rPr lang="en-US" dirty="0"/>
              <a:t> interrupt the least urgent.  {{Pause=0.5}}  Then, software clears the current value register. The </a:t>
            </a:r>
            <a:r>
              <a:rPr lang="en-US" dirty="0" err="1"/>
              <a:t>SysTick</a:t>
            </a:r>
            <a:r>
              <a:rPr lang="en-US" dirty="0"/>
              <a:t> counter has a random value on reset. Software should always clear the counter during the initialization. {{Pause=0.5}}   Then, we select the processor clock as the source clock of the </a:t>
            </a:r>
            <a:r>
              <a:rPr lang="en-US" dirty="0" err="1"/>
              <a:t>SysTick</a:t>
            </a:r>
            <a:r>
              <a:rPr lang="en-US" dirty="0"/>
              <a:t> counter. We can use  either the processor clock or the external clock. {{Pause=0.5}}  After that, software has to enable the </a:t>
            </a:r>
            <a:r>
              <a:rPr lang="en-US" dirty="0" err="1"/>
              <a:t>SysTick</a:t>
            </a:r>
            <a:r>
              <a:rPr lang="en-US" dirty="0"/>
              <a:t> interrupts, by setting the TICK I N T bit, in the control and status register. {{Pause=0.5}}  At the end, software enables </a:t>
            </a:r>
            <a:r>
              <a:rPr lang="en-US" dirty="0" err="1"/>
              <a:t>SysTick</a:t>
            </a:r>
            <a:r>
              <a:rPr lang="en-US" dirty="0"/>
              <a:t>, by setting the enable bit to 1, in the control and status register.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13</a:t>
            </a:fld>
            <a:endParaRPr lang="en-US"/>
          </a:p>
        </p:txBody>
      </p:sp>
    </p:spTree>
    <p:extLst>
      <p:ext uri="{BB962C8B-B14F-4D97-AF65-F5344CB8AC3E}">
        <p14:creationId xmlns:p14="http://schemas.microsoft.com/office/powerpoint/2010/main" val="1557189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This example demos, how to use the </a:t>
            </a:r>
            <a:r>
              <a:rPr lang="en-US" dirty="0" err="1"/>
              <a:t>SysTick</a:t>
            </a:r>
            <a:r>
              <a:rPr lang="en-US" dirty="0"/>
              <a:t> to implement a delay function. We first define a global, volatile variable, named </a:t>
            </a:r>
            <a:r>
              <a:rPr lang="en-US" dirty="0" err="1"/>
              <a:t>TimeDelay</a:t>
            </a:r>
            <a:r>
              <a:rPr lang="en-US" dirty="0"/>
              <a:t>. {{Pause=1}} The interrupt service routine of system timer, </a:t>
            </a:r>
            <a:r>
              <a:rPr lang="en-US" dirty="0" err="1"/>
              <a:t>SysTick</a:t>
            </a:r>
            <a:r>
              <a:rPr lang="en-US" dirty="0"/>
              <a:t> Handler, decrements the </a:t>
            </a:r>
            <a:r>
              <a:rPr lang="en-US" dirty="0" err="1"/>
              <a:t>TimeDelay</a:t>
            </a:r>
            <a:r>
              <a:rPr lang="en-US" dirty="0"/>
              <a:t> variable by one, each time a </a:t>
            </a:r>
            <a:r>
              <a:rPr lang="en-US" dirty="0" err="1"/>
              <a:t>SysTick</a:t>
            </a:r>
            <a:r>
              <a:rPr lang="en-US" dirty="0"/>
              <a:t> interrupt takes place. {{Pause=1}} The Delay function initializes the </a:t>
            </a:r>
            <a:r>
              <a:rPr lang="en-US" dirty="0" err="1"/>
              <a:t>TimeDelay</a:t>
            </a:r>
            <a:r>
              <a:rPr lang="en-US" dirty="0"/>
              <a:t> variable, and waits until </a:t>
            </a:r>
            <a:r>
              <a:rPr lang="en-US" dirty="0" err="1"/>
              <a:t>TimeDelay</a:t>
            </a:r>
            <a:r>
              <a:rPr lang="en-US" dirty="0"/>
              <a:t> is decremented to zero by </a:t>
            </a:r>
            <a:r>
              <a:rPr lang="en-US" dirty="0" err="1"/>
              <a:t>SysTick</a:t>
            </a:r>
            <a:r>
              <a:rPr lang="en-US" dirty="0"/>
              <a:t> Handler. </a:t>
            </a:r>
            <a:endParaRPr lang="en-US" baseline="0"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14</a:t>
            </a:fld>
            <a:endParaRPr lang="en-US"/>
          </a:p>
        </p:txBody>
      </p:sp>
    </p:spTree>
    <p:extLst>
      <p:ext uri="{BB962C8B-B14F-4D97-AF65-F5344CB8AC3E}">
        <p14:creationId xmlns:p14="http://schemas.microsoft.com/office/powerpoint/2010/main" val="1557973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the clock source that drives the timer counter has a frequency of 80 </a:t>
            </a:r>
            <a:r>
              <a:rPr lang="en-US" dirty="0" err="1"/>
              <a:t>MHz.</a:t>
            </a:r>
            <a:r>
              <a:rPr lang="en-US" dirty="0"/>
              <a:t> We want to generate a </a:t>
            </a:r>
            <a:r>
              <a:rPr lang="en-US" dirty="0" err="1"/>
              <a:t>SysTick</a:t>
            </a:r>
            <a:r>
              <a:rPr lang="en-US" dirty="0"/>
              <a:t> interrupt every 10 milliseconds. What is the reload value? {{Pause=2}} Here is the diagram of </a:t>
            </a:r>
            <a:r>
              <a:rPr lang="en-US" dirty="0" err="1"/>
              <a:t>SysTicks</a:t>
            </a:r>
            <a:r>
              <a:rPr lang="en-US" dirty="0"/>
              <a:t>. {{Pause=0.5}} This is the clock signal, which has a frequency of 80 </a:t>
            </a:r>
            <a:r>
              <a:rPr lang="en-US" dirty="0" err="1"/>
              <a:t>MHz.</a:t>
            </a:r>
            <a:r>
              <a:rPr lang="en-US" dirty="0"/>
              <a:t> A </a:t>
            </a:r>
            <a:r>
              <a:rPr lang="en-US" dirty="0" err="1"/>
              <a:t>SysTick</a:t>
            </a:r>
            <a:r>
              <a:rPr lang="en-US" dirty="0"/>
              <a:t> interrupt is generated every 10 milliseconds. {{Pause=0.5}} An interrupt is generated when the counter makes the transition from 1 to 0.  {{Pause=1} It takes a total of, reload plus 1, cycles to count down from the reload value to 0. {{Pause=0.5}} The reload value is calculated in this way. Reload value equals to 10 milliseconds, divided by the clock period, minus 1.  This is equivalent to 10 milliseconds, multiply the clock frequency, minus 1.  {{Pause=0.5}} The final result is 799999.</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15</a:t>
            </a:fld>
            <a:endParaRPr lang="en-US"/>
          </a:p>
        </p:txBody>
      </p:sp>
    </p:spTree>
    <p:extLst>
      <p:ext uri="{BB962C8B-B14F-4D97-AF65-F5344CB8AC3E}">
        <p14:creationId xmlns:p14="http://schemas.microsoft.com/office/powerpoint/2010/main" val="1732067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system timer, also called System Tick, or, </a:t>
            </a:r>
            <a:r>
              <a:rPr lang="en-US" dirty="0" err="1"/>
              <a:t>SysTick</a:t>
            </a:r>
            <a:r>
              <a:rPr lang="en-US" dirty="0"/>
              <a:t>, is to generate </a:t>
            </a:r>
            <a:r>
              <a:rPr lang="en-US" dirty="0" err="1"/>
              <a:t>SysTick</a:t>
            </a:r>
            <a:r>
              <a:rPr lang="en-US" dirty="0"/>
              <a:t> interrupts at a fixed time interval.  {{Pause=1}} Here I give two example applications of the system timer. {{Pause=1}} The first example is that, the system timer can measure time elapsed. For instance, software can use the system timer, to implement a time delay function. {{Pause=1}} The second example is that we can execute some specific tasks periodically. For instance, we can use system timer, to implement periodic polling, to check peripheral status, or read external inputs, with a regular timed interval. In addition, operating systems rely on the system timer to implement CPU scheduler. In order to support multitasking and improve the CPU utilization, the CPU scheduler periodically selects a new process, from the ready queue, to run next.</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a:t>
            </a:fld>
            <a:endParaRPr lang="en-US"/>
          </a:p>
        </p:txBody>
      </p:sp>
    </p:spTree>
    <p:extLst>
      <p:ext uri="{BB962C8B-B14F-4D97-AF65-F5344CB8AC3E}">
        <p14:creationId xmlns:p14="http://schemas.microsoft.com/office/powerpoint/2010/main" val="386429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a:t>
            </a:fld>
            <a:endParaRPr lang="en-US"/>
          </a:p>
        </p:txBody>
      </p:sp>
    </p:spTree>
    <p:extLst>
      <p:ext uri="{BB962C8B-B14F-4D97-AF65-F5344CB8AC3E}">
        <p14:creationId xmlns:p14="http://schemas.microsoft.com/office/powerpoint/2010/main" val="2915203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system timer is a standard hardware component, built into ARM Cortex processors. Almost all ARM Cortex processors have the system timer component.  If enabled, the system timer can periodically generate </a:t>
            </a:r>
            <a:r>
              <a:rPr lang="en-US" dirty="0" err="1"/>
              <a:t>SysTick</a:t>
            </a:r>
            <a:r>
              <a:rPr lang="en-US" dirty="0"/>
              <a:t> interrupt requests. The Nested Vectored Interrupt Controller (NVIC) monitors and handles all interrupt requests based on their priority levels. For </a:t>
            </a:r>
            <a:r>
              <a:rPr lang="en-US" dirty="0" err="1"/>
              <a:t>SysTick</a:t>
            </a:r>
            <a:r>
              <a:rPr lang="en-US" dirty="0"/>
              <a:t> interrupts, N V I C forces the core to execute, the interrupt service routine named </a:t>
            </a:r>
            <a:r>
              <a:rPr lang="en-US" dirty="0" err="1"/>
              <a:t>SysTick</a:t>
            </a:r>
            <a:r>
              <a:rPr lang="en-US" dirty="0"/>
              <a:t> Handler.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a:t>
            </a:fld>
            <a:endParaRPr lang="en-US"/>
          </a:p>
        </p:txBody>
      </p:sp>
    </p:spTree>
    <p:extLst>
      <p:ext uri="{BB962C8B-B14F-4D97-AF65-F5344CB8AC3E}">
        <p14:creationId xmlns:p14="http://schemas.microsoft.com/office/powerpoint/2010/main" val="258432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{{Pause=2}} The system timer is a 24-bit, down counter.  The counter decrements, from the reload value, to zero. After the counter reaches zero, the system timer copies, the reload value, stored in the reload value register. Then, the system timer starts to count down again.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a:t>
            </a:fld>
            <a:endParaRPr lang="en-US"/>
          </a:p>
        </p:txBody>
      </p:sp>
    </p:spTree>
    <p:extLst>
      <p:ext uri="{BB962C8B-B14F-4D97-AF65-F5344CB8AC3E}">
        <p14:creationId xmlns:p14="http://schemas.microsoft.com/office/powerpoint/2010/main" val="4134197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This diagram shows, how the counter value change, when the reload value is 6. The reload value is stored in the </a:t>
            </a:r>
            <a:r>
              <a:rPr lang="en-US" dirty="0" err="1"/>
              <a:t>SysTick</a:t>
            </a:r>
            <a:r>
              <a:rPr lang="en-US" dirty="0"/>
              <a:t> load register. The counter counts down, from 6, to 0. The counter has a total of, 7 unique values.   When the counter makes transition from 1 to 0, the system timer generates an interrupt request. On the next clock cycle, the counter is re-initialized to 6. The counter counts down again on subsequent clock cycles. This counting process repeats. {{Pause=1}} The interval of the system timer interrupts equals to, the reload value plus 1, times the period of the source clock.</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a:t>
            </a:fld>
            <a:endParaRPr lang="en-US"/>
          </a:p>
        </p:txBody>
      </p:sp>
    </p:spTree>
    <p:extLst>
      <p:ext uri="{BB962C8B-B14F-4D97-AF65-F5344CB8AC3E}">
        <p14:creationId xmlns:p14="http://schemas.microsoft.com/office/powerpoint/2010/main" val="4044983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{{Pause=2}} Let’s first take a look at the </a:t>
            </a:r>
            <a:r>
              <a:rPr lang="en-US" dirty="0" err="1"/>
              <a:t>SysTick</a:t>
            </a:r>
            <a:r>
              <a:rPr lang="en-US" dirty="0"/>
              <a:t> control and status register. In this register, only four bits are used, including one status bit, and three control bit. The status bit is the count flag bit. The three control bits include the clock source selection bit, {{Pause=0.5}} the tick interrupt enable bit, and{{Pause=0.5}} the timer enable bit.  {{Pause=1}} As discussed previously, the 24-bit counter counters down, from the reload value, to 0. {{Pause=1}}  When the counter decrements from 1 to 0, the count flag is set to 1.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7</a:t>
            </a:fld>
            <a:endParaRPr lang="en-US"/>
          </a:p>
        </p:txBody>
      </p:sp>
    </p:spTree>
    <p:extLst>
      <p:ext uri="{BB962C8B-B14F-4D97-AF65-F5344CB8AC3E}">
        <p14:creationId xmlns:p14="http://schemas.microsoft.com/office/powerpoint/2010/main" val="2366958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{{Pause=2}} Now, let’s take a look at the control bits, in the </a:t>
            </a:r>
            <a:r>
              <a:rPr lang="en-US" dirty="0" err="1"/>
              <a:t>SysTick</a:t>
            </a:r>
            <a:r>
              <a:rPr lang="en-US" dirty="0"/>
              <a:t> control and status register. {{Pause=1}} First of all, the clock source bit, selects the clock source, for the counter. {{Pause=0.5}} If the clock source bit is 1, the processor clock is selected. If the clock source bit is 0, the external clock is selected. For STM32L4, the processor clock is the AHB clock. The external clock is the AHB clock slowed down by a frequency divider, 8.  {{Pause=1}} Next, let's take a close look at the enable bit. Software can set or clear this bit to enable or disable the system timer. Specifically, the enable bit can enable or disable the clock signal, by using this </a:t>
            </a:r>
            <a:r>
              <a:rPr lang="en-US" dirty="0" err="1"/>
              <a:t>ænd</a:t>
            </a:r>
            <a:r>
              <a:rPr lang="en-US" dirty="0"/>
              <a:t> gate. If the enable bit is one, the system timer is enabled, because the signal of the clock source, can pass through the </a:t>
            </a:r>
            <a:r>
              <a:rPr lang="en-US" dirty="0" err="1"/>
              <a:t>ænd</a:t>
            </a:r>
            <a:r>
              <a:rPr lang="en-US" dirty="0"/>
              <a:t> gate. {{Pause=1}} The interrupt enable bit (Tick I N T)  enables the interrupt. A </a:t>
            </a:r>
            <a:r>
              <a:rPr lang="en-US" dirty="0" err="1"/>
              <a:t>SysTick</a:t>
            </a:r>
            <a:r>
              <a:rPr lang="en-US" dirty="0"/>
              <a:t> interrupt request is generated, if, both the interrupt enable bit, and the Count flag bit, are 1. In other words, if the interrupt enable bit is 1, a </a:t>
            </a:r>
            <a:r>
              <a:rPr lang="en-US" dirty="0" err="1"/>
              <a:t>SysTick</a:t>
            </a:r>
            <a:r>
              <a:rPr lang="en-US" dirty="0"/>
              <a:t> interrupt request is generated, every time the time counter decrements from 1 to 0.</a:t>
            </a:r>
          </a:p>
        </p:txBody>
      </p:sp>
      <p:sp>
        <p:nvSpPr>
          <p:cNvPr id="4" name="Slide Number Placeholder 3"/>
          <p:cNvSpPr>
            <a:spLocks noGrp="1"/>
          </p:cNvSpPr>
          <p:nvPr>
            <p:ph type="sldNum" sz="quarter" idx="10"/>
          </p:nvPr>
        </p:nvSpPr>
        <p:spPr/>
        <p:txBody>
          <a:bodyPr/>
          <a:lstStyle/>
          <a:p>
            <a:fld id="{D624DF53-3DD3-9F45-9E7E-472B96F1AB81}" type="slidenum">
              <a:rPr lang="en-US" smtClean="0"/>
              <a:pPr/>
              <a:t>8</a:t>
            </a:fld>
            <a:endParaRPr lang="en-US"/>
          </a:p>
        </p:txBody>
      </p:sp>
    </p:spTree>
    <p:extLst>
      <p:ext uri="{BB962C8B-B14F-4D97-AF65-F5344CB8AC3E}">
        <p14:creationId xmlns:p14="http://schemas.microsoft.com/office/powerpoint/2010/main" val="2903238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system timer is controlled by four registers, including the control and status register we just described,  the reload value register (</a:t>
            </a:r>
            <a:r>
              <a:rPr lang="en-US" dirty="0" err="1"/>
              <a:t>SysTick</a:t>
            </a:r>
            <a:r>
              <a:rPr lang="en-US" dirty="0"/>
              <a:t> Load), the current-value register (</a:t>
            </a:r>
            <a:r>
              <a:rPr lang="en-US" dirty="0" err="1"/>
              <a:t>SysTick</a:t>
            </a:r>
            <a:r>
              <a:rPr lang="en-US" dirty="0"/>
              <a:t> V A L), and the calibration register (</a:t>
            </a:r>
            <a:r>
              <a:rPr lang="en-US" dirty="0" err="1"/>
              <a:t>SysTick</a:t>
            </a:r>
            <a:r>
              <a:rPr lang="en-US" dirty="0"/>
              <a:t> C A L I B).  Next, we will take a close look at these registers.</a:t>
            </a:r>
          </a:p>
        </p:txBody>
      </p:sp>
      <p:sp>
        <p:nvSpPr>
          <p:cNvPr id="4" name="Slide Number Placeholder 3"/>
          <p:cNvSpPr>
            <a:spLocks noGrp="1"/>
          </p:cNvSpPr>
          <p:nvPr>
            <p:ph type="sldNum" sz="quarter" idx="10"/>
          </p:nvPr>
        </p:nvSpPr>
        <p:spPr/>
        <p:txBody>
          <a:bodyPr/>
          <a:lstStyle/>
          <a:p>
            <a:fld id="{D624DF53-3DD3-9F45-9E7E-472B96F1AB81}" type="slidenum">
              <a:rPr lang="en-US" smtClean="0"/>
              <a:pPr/>
              <a:t>9</a:t>
            </a:fld>
            <a:endParaRPr lang="en-US"/>
          </a:p>
        </p:txBody>
      </p:sp>
    </p:spTree>
    <p:extLst>
      <p:ext uri="{BB962C8B-B14F-4D97-AF65-F5344CB8AC3E}">
        <p14:creationId xmlns:p14="http://schemas.microsoft.com/office/powerpoint/2010/main" val="2735036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eaLnBrk="1" latinLnBrk="0" hangingPunct="1"/>
            <a:fld id="{8E8B2B42-CBC2-7D4E-BA50-0E7F29B4DAAB}" type="datetime1">
              <a:rPr lang="en-US" smtClean="0"/>
              <a:t>3/9/20</a:t>
            </a:fld>
            <a:endParaRPr lang="en-US" sz="1600" dirty="0"/>
          </a:p>
        </p:txBody>
      </p:sp>
      <p:sp>
        <p:nvSpPr>
          <p:cNvPr id="17" name="Footer Placeholder 16"/>
          <p:cNvSpPr>
            <a:spLocks noGrp="1"/>
          </p:cNvSpPr>
          <p:nvPr>
            <p:ph type="ftr" sz="quarter" idx="11"/>
          </p:nvPr>
        </p:nvSpPr>
        <p:spPr>
          <a:xfrm>
            <a:off x="3864864" y="6355080"/>
            <a:ext cx="4632960" cy="365760"/>
          </a:xfrm>
        </p:spPr>
        <p:txBody>
          <a:bodyPr/>
          <a:lstStyle/>
          <a:p>
            <a:endParaRPr kumimoji="0" lang="en-US" dirty="0"/>
          </a:p>
        </p:txBody>
      </p:sp>
      <p:sp>
        <p:nvSpPr>
          <p:cNvPr id="29" name="Slide Number Placeholder 28"/>
          <p:cNvSpPr>
            <a:spLocks noGrp="1"/>
          </p:cNvSpPr>
          <p:nvPr>
            <p:ph type="sldNum" sz="quarter" idx="12"/>
          </p:nvPr>
        </p:nvSpPr>
        <p:spPr>
          <a:xfrm>
            <a:off x="1621536" y="6355080"/>
            <a:ext cx="16256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3/9/20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3/9/20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3/9/20</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eaLnBrk="1" latinLnBrk="0" hangingPunct="1"/>
            <a:fld id="{34C82E41-DA7E-CA4C-823B-C759BEA16CE8}" type="datetime1">
              <a:rPr lang="en-US" smtClean="0"/>
              <a:t>3/9/20</a:t>
            </a:fld>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kumimoji="0" lang="en-US" dirty="0"/>
          </a:p>
        </p:txBody>
      </p:sp>
      <p:sp>
        <p:nvSpPr>
          <p:cNvPr id="6" name="Slide Number Placeholder 5"/>
          <p:cNvSpPr>
            <a:spLocks noGrp="1"/>
          </p:cNvSpPr>
          <p:nvPr>
            <p:ph type="sldNum" sz="quarter" idx="12"/>
          </p:nvPr>
        </p:nvSpPr>
        <p:spPr>
          <a:xfrm>
            <a:off x="1426464" y="6355080"/>
            <a:ext cx="2027936"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3/9/20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3/9/20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3/9/20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3/9/20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3/9/20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3/9/20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CDD18CD8-E404-844E-A4BD-DF69B8E5881E}" type="datetime1">
              <a:rPr lang="en-US" smtClean="0"/>
              <a:t>3/9/20</a:t>
            </a:fld>
            <a:endParaRPr lang="en-US" sz="1400" dirty="0">
              <a:solidFill>
                <a:schemeClr val="tx2"/>
              </a:solidFill>
            </a:endParaRPr>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0.emf"/><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5181600"/>
            <a:ext cx="6858000" cy="381000"/>
          </a:xfrm>
        </p:spPr>
        <p:txBody>
          <a:bodyPr>
            <a:noAutofit/>
          </a:bodyPr>
          <a:lstStyle/>
          <a:p>
            <a:r>
              <a:rPr lang="en-US" sz="2400" dirty="0"/>
              <a:t>Dr. Yifeng Zhu</a:t>
            </a:r>
          </a:p>
        </p:txBody>
      </p:sp>
      <p:sp>
        <p:nvSpPr>
          <p:cNvPr id="6" name="TextBox 5"/>
          <p:cNvSpPr txBox="1"/>
          <p:nvPr/>
        </p:nvSpPr>
        <p:spPr>
          <a:xfrm>
            <a:off x="1562100" y="925821"/>
            <a:ext cx="9372600" cy="1508105"/>
          </a:xfrm>
          <a:prstGeom prst="rect">
            <a:avLst/>
          </a:prstGeom>
          <a:noFill/>
        </p:spPr>
        <p:txBody>
          <a:bodyPr wrap="square" rtlCol="0">
            <a:spAutoFit/>
          </a:bodyPr>
          <a:lstStyle/>
          <a:p>
            <a:pPr algn="r"/>
            <a:r>
              <a:rPr lang="en-US" sz="4400" b="1" dirty="0">
                <a:solidFill>
                  <a:srgbClr val="C00000"/>
                </a:solidFill>
              </a:rPr>
              <a:t>ARM Cortex-M </a:t>
            </a:r>
          </a:p>
          <a:p>
            <a:pPr algn="r"/>
            <a:r>
              <a:rPr lang="en-US" sz="4800" b="1" dirty="0">
                <a:solidFill>
                  <a:srgbClr val="0000FF"/>
                </a:solidFill>
              </a:rPr>
              <a:t>System Timer (SysTick)</a:t>
            </a:r>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
        <p:nvSpPr>
          <p:cNvPr id="4" name="Subtitle 3"/>
          <p:cNvSpPr>
            <a:spLocks noGrp="1"/>
          </p:cNvSpPr>
          <p:nvPr>
            <p:ph type="subTitle" idx="1"/>
          </p:nvPr>
        </p:nvSpPr>
        <p:spPr>
          <a:xfrm>
            <a:off x="2438400" y="3657600"/>
            <a:ext cx="7315200" cy="1295400"/>
          </a:xfrm>
        </p:spPr>
        <p:txBody>
          <a:bodyPr>
            <a:noAutofit/>
          </a:bodyPr>
          <a:lstStyle/>
          <a:p>
            <a:r>
              <a:rPr lang="en-US" sz="2400" dirty="0"/>
              <a:t>Embedded Systems with ARM Cortex-M </a:t>
            </a:r>
          </a:p>
          <a:p>
            <a:r>
              <a:rPr lang="en-US" sz="2400" dirty="0"/>
              <a:t>Microcontrollers in Assembly Language and C</a:t>
            </a:r>
          </a:p>
        </p:txBody>
      </p:sp>
      <p:sp>
        <p:nvSpPr>
          <p:cNvPr id="3" name="TextBox 2"/>
          <p:cNvSpPr txBox="1"/>
          <p:nvPr/>
        </p:nvSpPr>
        <p:spPr>
          <a:xfrm>
            <a:off x="2810023" y="5892244"/>
            <a:ext cx="6713569" cy="461665"/>
          </a:xfrm>
          <a:prstGeom prst="rect">
            <a:avLst/>
          </a:prstGeom>
          <a:noFill/>
        </p:spPr>
        <p:txBody>
          <a:bodyPr wrap="none" rtlCol="0">
            <a:spAutoFit/>
          </a:bodyPr>
          <a:lstStyle/>
          <a:p>
            <a:r>
              <a:rPr lang="en-US" sz="2400" dirty="0"/>
              <a:t>Visit book website:  web.eece.maine.edu/~zhu/book/</a:t>
            </a:r>
          </a:p>
        </p:txBody>
      </p:sp>
    </p:spTree>
    <p:extLst>
      <p:ext uri="{BB962C8B-B14F-4D97-AF65-F5344CB8AC3E}">
        <p14:creationId xmlns:p14="http://schemas.microsoft.com/office/powerpoint/2010/main" val="1683281344"/>
      </p:ext>
    </p:extLst>
  </p:cSld>
  <p:clrMapOvr>
    <a:masterClrMapping/>
  </p:clrMapOvr>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 of System Timer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10</a:t>
            </a:fld>
            <a:endParaRPr kumimoji="0" lang="en-US" dirty="0"/>
          </a:p>
        </p:txBody>
      </p:sp>
      <p:grpSp>
        <p:nvGrpSpPr>
          <p:cNvPr id="12" name="Group 11"/>
          <p:cNvGrpSpPr/>
          <p:nvPr/>
        </p:nvGrpSpPr>
        <p:grpSpPr>
          <a:xfrm>
            <a:off x="3200400" y="1447800"/>
            <a:ext cx="4976812" cy="1268479"/>
            <a:chOff x="6148388" y="1478546"/>
            <a:chExt cx="4976812" cy="1268479"/>
          </a:xfrm>
        </p:grpSpPr>
        <p:pic>
          <p:nvPicPr>
            <p:cNvPr id="6" name="Picture 5"/>
            <p:cNvPicPr>
              <a:picLocks noChangeAspect="1"/>
            </p:cNvPicPr>
            <p:nvPr/>
          </p:nvPicPr>
          <p:blipFill>
            <a:blip r:embed="rId4"/>
            <a:stretch>
              <a:fillRect/>
            </a:stretch>
          </p:blipFill>
          <p:spPr>
            <a:xfrm>
              <a:off x="6529388" y="2007825"/>
              <a:ext cx="4365563" cy="739200"/>
            </a:xfrm>
            <a:prstGeom prst="rect">
              <a:avLst/>
            </a:prstGeom>
          </p:spPr>
        </p:pic>
        <p:sp>
          <p:nvSpPr>
            <p:cNvPr id="9" name="Rectangle 8"/>
            <p:cNvSpPr/>
            <p:nvPr/>
          </p:nvSpPr>
          <p:spPr>
            <a:xfrm>
              <a:off x="6148388" y="1478546"/>
              <a:ext cx="4976812" cy="369332"/>
            </a:xfrm>
            <a:prstGeom prst="rect">
              <a:avLst/>
            </a:prstGeom>
          </p:spPr>
          <p:txBody>
            <a:bodyPr wrap="none">
              <a:spAutoFit/>
            </a:bodyPr>
            <a:lstStyle/>
            <a:p>
              <a:pPr lvl="1"/>
              <a:r>
                <a:rPr lang="en-US" dirty="0" err="1"/>
                <a:t>SysTick</a:t>
              </a:r>
              <a:r>
                <a:rPr lang="en-US" dirty="0"/>
                <a:t> reload value register (</a:t>
              </a:r>
              <a:r>
                <a:rPr lang="en-US" dirty="0" err="1"/>
                <a:t>SysTick_LOAD</a:t>
              </a:r>
              <a:r>
                <a:rPr lang="en-US" dirty="0"/>
                <a:t>)</a:t>
              </a:r>
            </a:p>
          </p:txBody>
        </p:sp>
      </p:grpSp>
      <p:sp>
        <p:nvSpPr>
          <p:cNvPr id="18" name="Content Placeholder 15"/>
          <p:cNvSpPr txBox="1">
            <a:spLocks/>
          </p:cNvSpPr>
          <p:nvPr/>
        </p:nvSpPr>
        <p:spPr>
          <a:xfrm>
            <a:off x="609600" y="3124200"/>
            <a:ext cx="10972800" cy="306451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dirty="0"/>
              <a:t>24 bits, maximum value </a:t>
            </a:r>
            <a:r>
              <a:rPr lang="en-US" sz="2400" dirty="0">
                <a:latin typeface="Consolas" panose="020B0609020204030204" pitchFamily="49" charset="0"/>
                <a:cs typeface="Arial" panose="020B0604020202020204" pitchFamily="34" charset="0"/>
              </a:rPr>
              <a:t>0x00FF</a:t>
            </a:r>
            <a:r>
              <a:rPr lang="en-US" sz="2400" dirty="0">
                <a:latin typeface="Arial" panose="020B0604020202020204" pitchFamily="34" charset="0"/>
                <a:cs typeface="Arial" panose="020B0604020202020204" pitchFamily="34" charset="0"/>
              </a:rPr>
              <a:t>.</a:t>
            </a:r>
            <a:r>
              <a:rPr lang="en-US" sz="2400" dirty="0">
                <a:latin typeface="Consolas" panose="020B0609020204030204" pitchFamily="49" charset="0"/>
                <a:cs typeface="Arial" panose="020B0604020202020204" pitchFamily="34" charset="0"/>
              </a:rPr>
              <a:t>FFFF</a:t>
            </a:r>
            <a:r>
              <a:rPr lang="en-US" sz="2400" dirty="0"/>
              <a:t> (</a:t>
            </a:r>
            <a:r>
              <a:rPr lang="en-US" sz="2400" dirty="0">
                <a:latin typeface="Arial" panose="020B0604020202020204" pitchFamily="34" charset="0"/>
                <a:cs typeface="Arial" panose="020B0604020202020204" pitchFamily="34" charset="0"/>
              </a:rPr>
              <a:t>16,777,215</a:t>
            </a:r>
            <a:r>
              <a:rPr lang="en-US" sz="2400" dirty="0"/>
              <a:t>)</a:t>
            </a:r>
          </a:p>
          <a:p>
            <a:r>
              <a:rPr lang="en-US" sz="2400" dirty="0"/>
              <a:t>Counter counts down from RELOAD value to 0.</a:t>
            </a:r>
          </a:p>
          <a:p>
            <a:r>
              <a:rPr lang="en-US" sz="2400" dirty="0"/>
              <a:t>Writing RELOAD to 0 disables </a:t>
            </a:r>
            <a:r>
              <a:rPr lang="en-US" sz="2400" dirty="0" err="1"/>
              <a:t>SysTick</a:t>
            </a:r>
            <a:r>
              <a:rPr lang="en-US" sz="2400" dirty="0"/>
              <a:t>, independently of  TICKINT</a:t>
            </a:r>
          </a:p>
          <a:p>
            <a:r>
              <a:rPr lang="en-US" sz="2400" dirty="0"/>
              <a:t>Time interval between two </a:t>
            </a:r>
            <a:r>
              <a:rPr lang="en-US" sz="2400" dirty="0" err="1"/>
              <a:t>SysTick</a:t>
            </a:r>
            <a:r>
              <a:rPr lang="en-US" sz="2400" dirty="0"/>
              <a:t> interrupts</a:t>
            </a:r>
          </a:p>
          <a:p>
            <a:endParaRPr lang="en-US" sz="2400" dirty="0"/>
          </a:p>
          <a:p>
            <a:r>
              <a:rPr lang="en-US" sz="2400" dirty="0"/>
              <a:t>If </a:t>
            </a:r>
            <a:r>
              <a:rPr lang="en-US" sz="2400" dirty="0">
                <a:latin typeface="Consolas" panose="020B0609020204030204" pitchFamily="49" charset="0"/>
              </a:rPr>
              <a:t>100</a:t>
            </a:r>
            <a:r>
              <a:rPr lang="en-US" sz="2400" dirty="0"/>
              <a:t> clock periods between two </a:t>
            </a:r>
            <a:r>
              <a:rPr lang="en-US" sz="2400" dirty="0" err="1"/>
              <a:t>SysTick</a:t>
            </a:r>
            <a:r>
              <a:rPr lang="en-US" sz="2400" dirty="0"/>
              <a:t> interrupts</a:t>
            </a:r>
          </a:p>
        </p:txBody>
      </p:sp>
      <p:sp>
        <p:nvSpPr>
          <p:cNvPr id="19" name="Rectangle 18"/>
          <p:cNvSpPr/>
          <p:nvPr/>
        </p:nvSpPr>
        <p:spPr>
          <a:xfrm>
            <a:off x="3615690" y="4953000"/>
            <a:ext cx="7181774" cy="430887"/>
          </a:xfrm>
          <a:prstGeom prst="rect">
            <a:avLst/>
          </a:prstGeom>
        </p:spPr>
        <p:txBody>
          <a:bodyPr wrap="none">
            <a:spAutoFit/>
          </a:bodyPr>
          <a:lstStyle/>
          <a:p>
            <a:r>
              <a:rPr lang="en-US" sz="2200" b="1" dirty="0">
                <a:solidFill>
                  <a:srgbClr val="C00000"/>
                </a:solidFill>
                <a:latin typeface="Consolas" panose="020B0609020204030204" pitchFamily="49" charset="0"/>
              </a:rPr>
              <a:t>Interval = (RELOAD + 1) × </a:t>
            </a:r>
            <a:r>
              <a:rPr lang="en-US" sz="2200" b="1" dirty="0" err="1">
                <a:solidFill>
                  <a:srgbClr val="C00000"/>
                </a:solidFill>
                <a:latin typeface="Consolas" panose="020B0609020204030204" pitchFamily="49" charset="0"/>
              </a:rPr>
              <a:t>Source_Clock_Period</a:t>
            </a:r>
            <a:endParaRPr lang="en-US" sz="2200" b="1" dirty="0">
              <a:solidFill>
                <a:srgbClr val="C00000"/>
              </a:solidFill>
              <a:latin typeface="Consolas" panose="020B0609020204030204" pitchFamily="49" charset="0"/>
            </a:endParaRPr>
          </a:p>
        </p:txBody>
      </p:sp>
      <p:sp>
        <p:nvSpPr>
          <p:cNvPr id="20" name="Rectangle 19"/>
          <p:cNvSpPr/>
          <p:nvPr/>
        </p:nvSpPr>
        <p:spPr>
          <a:xfrm>
            <a:off x="3940196" y="5867400"/>
            <a:ext cx="1895071" cy="430887"/>
          </a:xfrm>
          <a:prstGeom prst="rect">
            <a:avLst/>
          </a:prstGeom>
        </p:spPr>
        <p:txBody>
          <a:bodyPr wrap="none">
            <a:spAutoFit/>
          </a:bodyPr>
          <a:lstStyle/>
          <a:p>
            <a:r>
              <a:rPr lang="en-US" sz="2200" b="1" dirty="0">
                <a:solidFill>
                  <a:srgbClr val="C00000"/>
                </a:solidFill>
                <a:latin typeface="Consolas" panose="020B0609020204030204" pitchFamily="49" charset="0"/>
              </a:rPr>
              <a:t>RELOAD = 99</a:t>
            </a:r>
          </a:p>
        </p:txBody>
      </p:sp>
    </p:spTree>
    <p:custDataLst>
      <p:tags r:id="rId1"/>
    </p:custDataLst>
    <p:extLst>
      <p:ext uri="{BB962C8B-B14F-4D97-AF65-F5344CB8AC3E}">
        <p14:creationId xmlns:p14="http://schemas.microsoft.com/office/powerpoint/2010/main" val="172387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 of System Timer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16" name="Content Placeholder 15"/>
          <p:cNvSpPr>
            <a:spLocks noGrp="1"/>
          </p:cNvSpPr>
          <p:nvPr>
            <p:ph sz="quarter" idx="1"/>
          </p:nvPr>
        </p:nvSpPr>
        <p:spPr>
          <a:xfrm>
            <a:off x="628650" y="3048000"/>
            <a:ext cx="10972800" cy="3079750"/>
          </a:xfrm>
        </p:spPr>
        <p:txBody>
          <a:bodyPr>
            <a:normAutofit/>
          </a:bodyPr>
          <a:lstStyle/>
          <a:p>
            <a:r>
              <a:rPr lang="en-US" sz="2400" dirty="0"/>
              <a:t>Reading it returns the current value of the counter</a:t>
            </a:r>
          </a:p>
          <a:p>
            <a:r>
              <a:rPr lang="en-US" sz="2400" dirty="0"/>
              <a:t>When it transits from </a:t>
            </a:r>
            <a:r>
              <a:rPr lang="en-US" sz="2400" dirty="0">
                <a:latin typeface="Consolas" panose="020B0609020204030204" pitchFamily="49" charset="0"/>
                <a:cs typeface="Arial" panose="020B0604020202020204" pitchFamily="34" charset="0"/>
              </a:rPr>
              <a:t>1</a:t>
            </a:r>
            <a:r>
              <a:rPr lang="en-US" sz="2400" dirty="0"/>
              <a:t> to </a:t>
            </a:r>
            <a:r>
              <a:rPr lang="en-US" sz="2400" dirty="0">
                <a:latin typeface="Consolas" panose="020B0609020204030204" pitchFamily="49" charset="0"/>
              </a:rPr>
              <a:t>0</a:t>
            </a:r>
            <a:r>
              <a:rPr lang="en-US" sz="2400" dirty="0"/>
              <a:t>, it generates an interrupt</a:t>
            </a:r>
          </a:p>
          <a:p>
            <a:r>
              <a:rPr lang="en-US" sz="2400" dirty="0"/>
              <a:t>Writing to </a:t>
            </a:r>
            <a:r>
              <a:rPr lang="en-US" sz="2400" dirty="0" err="1"/>
              <a:t>SysTick_VAL</a:t>
            </a:r>
            <a:r>
              <a:rPr lang="en-US" sz="2400" dirty="0"/>
              <a:t> clears the counter and COUNTFLAG to zero</a:t>
            </a:r>
          </a:p>
          <a:p>
            <a:pPr lvl="1"/>
            <a:r>
              <a:rPr lang="en-US" sz="2100" dirty="0"/>
              <a:t>Cause the counter to reload on the next timer clock</a:t>
            </a:r>
          </a:p>
          <a:p>
            <a:pPr lvl="1"/>
            <a:r>
              <a:rPr lang="en-US" sz="2100" dirty="0"/>
              <a:t>But, does not trigger an </a:t>
            </a:r>
            <a:r>
              <a:rPr lang="en-US" sz="2100" dirty="0" err="1"/>
              <a:t>SysTick</a:t>
            </a:r>
            <a:r>
              <a:rPr lang="en-US" sz="2100" dirty="0"/>
              <a:t> interrupt</a:t>
            </a:r>
          </a:p>
          <a:p>
            <a:r>
              <a:rPr lang="en-US" dirty="0"/>
              <a:t>It has random value on reset. </a:t>
            </a:r>
          </a:p>
          <a:p>
            <a:pPr lvl="1"/>
            <a:r>
              <a:rPr lang="en-US" dirty="0"/>
              <a:t>Always clear it before enabling the timer</a:t>
            </a:r>
          </a:p>
        </p:txBody>
      </p:sp>
      <p:grpSp>
        <p:nvGrpSpPr>
          <p:cNvPr id="13" name="Group 12"/>
          <p:cNvGrpSpPr/>
          <p:nvPr/>
        </p:nvGrpSpPr>
        <p:grpSpPr>
          <a:xfrm>
            <a:off x="3124200" y="1524000"/>
            <a:ext cx="4848315" cy="1186991"/>
            <a:chOff x="255436" y="4071209"/>
            <a:chExt cx="4848315" cy="1186991"/>
          </a:xfrm>
        </p:grpSpPr>
        <p:pic>
          <p:nvPicPr>
            <p:cNvPr id="7" name="Picture 6"/>
            <p:cNvPicPr>
              <a:picLocks noChangeAspect="1"/>
            </p:cNvPicPr>
            <p:nvPr/>
          </p:nvPicPr>
          <p:blipFill>
            <a:blip r:embed="rId4"/>
            <a:stretch>
              <a:fillRect/>
            </a:stretch>
          </p:blipFill>
          <p:spPr>
            <a:xfrm>
              <a:off x="738188" y="4519000"/>
              <a:ext cx="4365563" cy="739200"/>
            </a:xfrm>
            <a:prstGeom prst="rect">
              <a:avLst/>
            </a:prstGeom>
          </p:spPr>
        </p:pic>
        <p:sp>
          <p:nvSpPr>
            <p:cNvPr id="10" name="Rectangle 9"/>
            <p:cNvSpPr/>
            <p:nvPr/>
          </p:nvSpPr>
          <p:spPr>
            <a:xfrm>
              <a:off x="255436" y="4071209"/>
              <a:ext cx="4848315" cy="369332"/>
            </a:xfrm>
            <a:prstGeom prst="rect">
              <a:avLst/>
            </a:prstGeom>
          </p:spPr>
          <p:txBody>
            <a:bodyPr wrap="none">
              <a:spAutoFit/>
            </a:bodyPr>
            <a:lstStyle/>
            <a:p>
              <a:pPr lvl="1"/>
              <a:r>
                <a:rPr lang="en-US" dirty="0" err="1"/>
                <a:t>SysTick</a:t>
              </a:r>
              <a:r>
                <a:rPr lang="en-US" dirty="0"/>
                <a:t> current value register (</a:t>
              </a:r>
              <a:r>
                <a:rPr lang="en-US" dirty="0" err="1"/>
                <a:t>SysTick_VAL</a:t>
              </a:r>
              <a:r>
                <a:rPr lang="en-US" dirty="0"/>
                <a:t>)</a:t>
              </a:r>
            </a:p>
          </p:txBody>
        </p:sp>
      </p:grpSp>
    </p:spTree>
    <p:custDataLst>
      <p:tags r:id="rId1"/>
    </p:custDataLst>
    <p:extLst>
      <p:ext uri="{BB962C8B-B14F-4D97-AF65-F5344CB8AC3E}">
        <p14:creationId xmlns:p14="http://schemas.microsoft.com/office/powerpoint/2010/main" val="370367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 of System Timer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grpSp>
        <p:nvGrpSpPr>
          <p:cNvPr id="14" name="Group 13"/>
          <p:cNvGrpSpPr/>
          <p:nvPr/>
        </p:nvGrpSpPr>
        <p:grpSpPr>
          <a:xfrm>
            <a:off x="3581400" y="1621555"/>
            <a:ext cx="4365563" cy="2128120"/>
            <a:chOff x="6681786" y="3891680"/>
            <a:chExt cx="4365563" cy="2128120"/>
          </a:xfrm>
        </p:grpSpPr>
        <p:pic>
          <p:nvPicPr>
            <p:cNvPr id="8" name="Picture 7"/>
            <p:cNvPicPr>
              <a:picLocks noChangeAspect="1"/>
            </p:cNvPicPr>
            <p:nvPr/>
          </p:nvPicPr>
          <p:blipFill>
            <a:blip r:embed="rId3"/>
            <a:stretch>
              <a:fillRect/>
            </a:stretch>
          </p:blipFill>
          <p:spPr>
            <a:xfrm>
              <a:off x="6681786" y="4519000"/>
              <a:ext cx="4365563" cy="1500800"/>
            </a:xfrm>
            <a:prstGeom prst="rect">
              <a:avLst/>
            </a:prstGeom>
          </p:spPr>
        </p:pic>
        <p:sp>
          <p:nvSpPr>
            <p:cNvPr id="11" name="Rectangle 10"/>
            <p:cNvSpPr/>
            <p:nvPr/>
          </p:nvSpPr>
          <p:spPr>
            <a:xfrm>
              <a:off x="6681786" y="3891680"/>
              <a:ext cx="4363246" cy="369332"/>
            </a:xfrm>
            <a:prstGeom prst="rect">
              <a:avLst/>
            </a:prstGeom>
          </p:spPr>
          <p:txBody>
            <a:bodyPr wrap="none">
              <a:spAutoFit/>
            </a:bodyPr>
            <a:lstStyle/>
            <a:p>
              <a:r>
                <a:rPr lang="en-US" dirty="0" err="1"/>
                <a:t>SysTick</a:t>
              </a:r>
              <a:r>
                <a:rPr lang="en-US" dirty="0"/>
                <a:t> calibration register (</a:t>
              </a:r>
              <a:r>
                <a:rPr lang="en-US" dirty="0" err="1"/>
                <a:t>SysTick_CALIB</a:t>
              </a:r>
              <a:r>
                <a:rPr lang="en-US" dirty="0"/>
                <a:t>)</a:t>
              </a:r>
            </a:p>
          </p:txBody>
        </p:sp>
      </p:grpSp>
      <p:sp>
        <p:nvSpPr>
          <p:cNvPr id="16" name="Content Placeholder 15"/>
          <p:cNvSpPr>
            <a:spLocks noGrp="1"/>
          </p:cNvSpPr>
          <p:nvPr>
            <p:ph sz="quarter" idx="1"/>
          </p:nvPr>
        </p:nvSpPr>
        <p:spPr>
          <a:xfrm>
            <a:off x="1371600" y="4267200"/>
            <a:ext cx="9715500" cy="1722120"/>
          </a:xfrm>
        </p:spPr>
        <p:txBody>
          <a:bodyPr>
            <a:normAutofit/>
          </a:bodyPr>
          <a:lstStyle/>
          <a:p>
            <a:r>
              <a:rPr lang="en-US" sz="2000" dirty="0"/>
              <a:t>A read-only register</a:t>
            </a:r>
          </a:p>
          <a:p>
            <a:r>
              <a:rPr lang="en-US" sz="2000" dirty="0"/>
              <a:t>TENMS (</a:t>
            </a:r>
            <a:r>
              <a:rPr lang="en-US" sz="2000" dirty="0">
                <a:latin typeface="Consolas" panose="020B0609020204030204" pitchFamily="49" charset="0"/>
              </a:rPr>
              <a:t>10 </a:t>
            </a:r>
            <a:r>
              <a:rPr lang="en-US" sz="2000" dirty="0" err="1">
                <a:latin typeface="Consolas" panose="020B0609020204030204" pitchFamily="49" charset="0"/>
              </a:rPr>
              <a:t>ms</a:t>
            </a:r>
            <a:r>
              <a:rPr lang="en-US" sz="2000" dirty="0"/>
              <a:t>) holds the reload value, which will yield a 10ms period</a:t>
            </a:r>
          </a:p>
          <a:p>
            <a:r>
              <a:rPr lang="en-US" sz="2000" dirty="0"/>
              <a:t>May not be implemented or may be defined differently by chip designers</a:t>
            </a:r>
          </a:p>
        </p:txBody>
      </p:sp>
    </p:spTree>
    <p:extLst>
      <p:ext uri="{BB962C8B-B14F-4D97-AF65-F5344CB8AC3E}">
        <p14:creationId xmlns:p14="http://schemas.microsoft.com/office/powerpoint/2010/main" val="3085463428"/>
      </p:ext>
    </p:extLst>
  </p:cSld>
  <p:clrMapOvr>
    <a:masterClrMapping/>
  </p:clrMapOvr>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a:p>
        </p:txBody>
      </p:sp>
      <p:sp>
        <p:nvSpPr>
          <p:cNvPr id="4" name="Content Placeholder 3"/>
          <p:cNvSpPr>
            <a:spLocks noGrp="1"/>
          </p:cNvSpPr>
          <p:nvPr>
            <p:ph sz="quarter" idx="1"/>
          </p:nvPr>
        </p:nvSpPr>
        <p:spPr>
          <a:xfrm>
            <a:off x="1295400" y="1219200"/>
            <a:ext cx="10155936" cy="5029200"/>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1600" b="1" dirty="0">
                <a:latin typeface="Consolas" panose="020B0609020204030204" pitchFamily="49" charset="0"/>
              </a:rPr>
              <a:t>void </a:t>
            </a:r>
            <a:r>
              <a:rPr lang="en-US" sz="1600" b="1" dirty="0" err="1">
                <a:solidFill>
                  <a:srgbClr val="C00000"/>
                </a:solidFill>
                <a:latin typeface="Consolas" panose="020B0609020204030204" pitchFamily="49" charset="0"/>
              </a:rPr>
              <a:t>SysTick_Initialize</a:t>
            </a:r>
            <a:r>
              <a:rPr lang="en-US" sz="1600" b="1" dirty="0">
                <a:latin typeface="Consolas" panose="020B0609020204030204" pitchFamily="49" charset="0"/>
              </a:rPr>
              <a:t> (uint32_t ticks) {</a:t>
            </a:r>
          </a:p>
          <a:p>
            <a:pPr marL="0" indent="0">
              <a:buNone/>
            </a:pPr>
            <a:endParaRPr lang="en-US" sz="100" b="1" dirty="0">
              <a:latin typeface="Consolas" panose="020B0609020204030204" pitchFamily="49" charset="0"/>
            </a:endParaRPr>
          </a:p>
          <a:p>
            <a:pPr marL="0" indent="0">
              <a:buNone/>
            </a:pPr>
            <a:r>
              <a:rPr lang="en-US" sz="1600" b="1" dirty="0">
                <a:latin typeface="Consolas" panose="020B0609020204030204" pitchFamily="49" charset="0"/>
              </a:rPr>
              <a:t>    </a:t>
            </a:r>
            <a:r>
              <a:rPr lang="en-US" sz="1600" b="1" dirty="0" err="1">
                <a:latin typeface="Consolas" panose="020B0609020204030204" pitchFamily="49" charset="0"/>
              </a:rPr>
              <a:t>SysTick</a:t>
            </a:r>
            <a:r>
              <a:rPr lang="en-US" sz="1600" b="1" dirty="0">
                <a:latin typeface="Consolas" panose="020B0609020204030204" pitchFamily="49" charset="0"/>
              </a:rPr>
              <a:t>-&gt;CTRL = 0;            </a:t>
            </a:r>
            <a:r>
              <a:rPr lang="en-US" sz="1600" b="1" dirty="0">
                <a:solidFill>
                  <a:schemeClr val="bg1">
                    <a:lumMod val="50000"/>
                  </a:schemeClr>
                </a:solidFill>
                <a:latin typeface="Consolas" panose="020B0609020204030204" pitchFamily="49" charset="0"/>
              </a:rPr>
              <a:t>// Disable </a:t>
            </a:r>
            <a:r>
              <a:rPr lang="en-US" sz="1600" b="1" dirty="0" err="1">
                <a:solidFill>
                  <a:schemeClr val="bg1">
                    <a:lumMod val="50000"/>
                  </a:schemeClr>
                </a:solidFill>
                <a:latin typeface="Consolas" panose="020B0609020204030204" pitchFamily="49" charset="0"/>
              </a:rPr>
              <a:t>SysTick</a:t>
            </a:r>
            <a:endParaRPr lang="en-US" sz="1600" b="1" dirty="0">
              <a:solidFill>
                <a:schemeClr val="bg1">
                  <a:lumMod val="50000"/>
                </a:schemeClr>
              </a:solidFill>
              <a:latin typeface="Consolas" panose="020B0609020204030204" pitchFamily="49" charset="0"/>
            </a:endParaRPr>
          </a:p>
          <a:p>
            <a:pPr marL="0" indent="0">
              <a:buNone/>
            </a:pPr>
            <a:endParaRPr lang="en-US" sz="100" b="1" dirty="0">
              <a:latin typeface="Consolas" panose="020B0609020204030204" pitchFamily="49" charset="0"/>
            </a:endParaRPr>
          </a:p>
          <a:p>
            <a:pPr marL="0" indent="0">
              <a:buNone/>
            </a:pPr>
            <a:r>
              <a:rPr lang="en-US" sz="1600" b="1" dirty="0">
                <a:latin typeface="Consolas" panose="020B0609020204030204" pitchFamily="49" charset="0"/>
              </a:rPr>
              <a:t>    </a:t>
            </a:r>
            <a:r>
              <a:rPr lang="en-US" sz="1600" b="1" dirty="0" err="1">
                <a:latin typeface="Consolas" panose="020B0609020204030204" pitchFamily="49" charset="0"/>
              </a:rPr>
              <a:t>SysTick</a:t>
            </a:r>
            <a:r>
              <a:rPr lang="en-US" sz="1600" b="1" dirty="0">
                <a:latin typeface="Consolas" panose="020B0609020204030204" pitchFamily="49" charset="0"/>
              </a:rPr>
              <a:t>-&gt;LOAD = ticks - 1;    </a:t>
            </a:r>
            <a:r>
              <a:rPr lang="en-US" sz="1600" b="1" dirty="0">
                <a:solidFill>
                  <a:schemeClr val="bg1">
                    <a:lumMod val="50000"/>
                  </a:schemeClr>
                </a:solidFill>
                <a:latin typeface="Consolas" panose="020B0609020204030204" pitchFamily="49" charset="0"/>
              </a:rPr>
              <a:t>// Set reload register</a:t>
            </a:r>
          </a:p>
          <a:p>
            <a:pPr marL="0" indent="0">
              <a:buNone/>
            </a:pPr>
            <a:endParaRPr lang="en-US" sz="100" b="1" dirty="0">
              <a:latin typeface="Consolas" panose="020B0609020204030204" pitchFamily="49" charset="0"/>
            </a:endParaRPr>
          </a:p>
          <a:p>
            <a:pPr marL="0" indent="0">
              <a:buNone/>
            </a:pPr>
            <a:r>
              <a:rPr lang="en-US" sz="1600" b="1" dirty="0">
                <a:solidFill>
                  <a:schemeClr val="bg1">
                    <a:lumMod val="50000"/>
                  </a:schemeClr>
                </a:solidFill>
                <a:latin typeface="Consolas" panose="020B0609020204030204" pitchFamily="49" charset="0"/>
              </a:rPr>
              <a:t>    // Set interrupt priority of </a:t>
            </a:r>
            <a:r>
              <a:rPr lang="en-US" sz="1600" b="1" dirty="0" err="1">
                <a:solidFill>
                  <a:schemeClr val="bg1">
                    <a:lumMod val="50000"/>
                  </a:schemeClr>
                </a:solidFill>
                <a:latin typeface="Consolas" panose="020B0609020204030204" pitchFamily="49" charset="0"/>
              </a:rPr>
              <a:t>SysTick</a:t>
            </a:r>
            <a:r>
              <a:rPr lang="en-US" sz="1600" b="1" dirty="0">
                <a:solidFill>
                  <a:schemeClr val="bg1">
                    <a:lumMod val="50000"/>
                  </a:schemeClr>
                </a:solidFill>
                <a:latin typeface="Consolas" panose="020B0609020204030204" pitchFamily="49" charset="0"/>
              </a:rPr>
              <a:t> to least urgency (i.e., largest priority value)</a:t>
            </a:r>
          </a:p>
          <a:p>
            <a:pPr marL="0" indent="0">
              <a:buNone/>
            </a:pPr>
            <a:r>
              <a:rPr lang="en-US" sz="1600" b="1" dirty="0">
                <a:solidFill>
                  <a:schemeClr val="bg1">
                    <a:lumMod val="50000"/>
                  </a:schemeClr>
                </a:solidFill>
                <a:latin typeface="Consolas" panose="020B0609020204030204" pitchFamily="49" charset="0"/>
              </a:rPr>
              <a:t>    </a:t>
            </a:r>
            <a:r>
              <a:rPr lang="en-US" sz="1600" b="1" dirty="0" err="1">
                <a:latin typeface="Consolas" panose="020B0609020204030204" pitchFamily="49" charset="0"/>
              </a:rPr>
              <a:t>NVIC_SetPriority</a:t>
            </a:r>
            <a:r>
              <a:rPr lang="en-US" sz="1600" b="1" dirty="0">
                <a:latin typeface="Consolas" panose="020B0609020204030204" pitchFamily="49" charset="0"/>
              </a:rPr>
              <a:t> (</a:t>
            </a:r>
            <a:r>
              <a:rPr lang="en-US" sz="1600" b="1" dirty="0" err="1">
                <a:latin typeface="Consolas" panose="020B0609020204030204" pitchFamily="49" charset="0"/>
              </a:rPr>
              <a:t>SysTick_IRQn</a:t>
            </a:r>
            <a:r>
              <a:rPr lang="en-US" sz="1600" b="1" dirty="0">
                <a:latin typeface="Consolas" panose="020B0609020204030204" pitchFamily="49" charset="0"/>
              </a:rPr>
              <a:t>, (1&lt;&lt;__NVIC_PRIO_BITS) - 1);</a:t>
            </a:r>
          </a:p>
          <a:p>
            <a:pPr marL="0" indent="0">
              <a:buNone/>
            </a:pPr>
            <a:endParaRPr lang="en-US" sz="100" b="1" dirty="0">
              <a:latin typeface="Consolas" panose="020B0609020204030204" pitchFamily="49" charset="0"/>
            </a:endParaRPr>
          </a:p>
          <a:p>
            <a:pPr marL="0" indent="0">
              <a:buNone/>
            </a:pPr>
            <a:r>
              <a:rPr lang="en-US" sz="1600" b="1" dirty="0">
                <a:latin typeface="Consolas" panose="020B0609020204030204" pitchFamily="49" charset="0"/>
              </a:rPr>
              <a:t>    </a:t>
            </a:r>
            <a:r>
              <a:rPr lang="en-US" sz="1600" b="1" dirty="0" err="1">
                <a:latin typeface="Consolas" panose="020B0609020204030204" pitchFamily="49" charset="0"/>
              </a:rPr>
              <a:t>SysTick</a:t>
            </a:r>
            <a:r>
              <a:rPr lang="en-US" sz="1600" b="1" dirty="0">
                <a:latin typeface="Consolas" panose="020B0609020204030204" pitchFamily="49" charset="0"/>
              </a:rPr>
              <a:t>-&gt;VAL = 0;             </a:t>
            </a:r>
            <a:r>
              <a:rPr lang="en-US" sz="1600" b="1" dirty="0">
                <a:solidFill>
                  <a:schemeClr val="bg1">
                    <a:lumMod val="50000"/>
                  </a:schemeClr>
                </a:solidFill>
                <a:latin typeface="Consolas" panose="020B0609020204030204" pitchFamily="49" charset="0"/>
              </a:rPr>
              <a:t>// Reset the </a:t>
            </a:r>
            <a:r>
              <a:rPr lang="en-US" sz="1600" b="1" dirty="0" err="1">
                <a:solidFill>
                  <a:schemeClr val="bg1">
                    <a:lumMod val="50000"/>
                  </a:schemeClr>
                </a:solidFill>
                <a:latin typeface="Consolas" panose="020B0609020204030204" pitchFamily="49" charset="0"/>
              </a:rPr>
              <a:t>SysTick</a:t>
            </a:r>
            <a:r>
              <a:rPr lang="en-US" sz="1600" b="1" dirty="0">
                <a:solidFill>
                  <a:schemeClr val="bg1">
                    <a:lumMod val="50000"/>
                  </a:schemeClr>
                </a:solidFill>
                <a:latin typeface="Consolas" panose="020B0609020204030204" pitchFamily="49" charset="0"/>
              </a:rPr>
              <a:t> counter value</a:t>
            </a:r>
            <a:endParaRPr lang="en-US" sz="1600" b="1" dirty="0">
              <a:latin typeface="Consolas" panose="020B0609020204030204" pitchFamily="49" charset="0"/>
            </a:endParaRPr>
          </a:p>
          <a:p>
            <a:pPr marL="0" indent="0">
              <a:buNone/>
            </a:pPr>
            <a:endParaRPr lang="en-US" sz="100" b="1" dirty="0">
              <a:latin typeface="Consolas" panose="020B0609020204030204" pitchFamily="49" charset="0"/>
            </a:endParaRPr>
          </a:p>
          <a:p>
            <a:pPr marL="0" indent="0">
              <a:buNone/>
            </a:pPr>
            <a:r>
              <a:rPr lang="en-US" sz="1600" b="1" dirty="0">
                <a:solidFill>
                  <a:schemeClr val="bg1">
                    <a:lumMod val="50000"/>
                  </a:schemeClr>
                </a:solidFill>
                <a:latin typeface="Consolas" panose="020B0609020204030204" pitchFamily="49" charset="0"/>
              </a:rPr>
              <a:t>    // Select processor clock: 1 = processor clock; 0 = external clock</a:t>
            </a:r>
          </a:p>
          <a:p>
            <a:pPr marL="0" indent="0">
              <a:buNone/>
            </a:pPr>
            <a:r>
              <a:rPr lang="en-US" sz="1600" b="1" dirty="0">
                <a:latin typeface="Consolas" panose="020B0609020204030204" pitchFamily="49" charset="0"/>
              </a:rPr>
              <a:t>    </a:t>
            </a:r>
            <a:r>
              <a:rPr lang="en-US" sz="1600" b="1" dirty="0" err="1">
                <a:latin typeface="Consolas" panose="020B0609020204030204" pitchFamily="49" charset="0"/>
              </a:rPr>
              <a:t>SysTick</a:t>
            </a:r>
            <a:r>
              <a:rPr lang="en-US" sz="1600" b="1" dirty="0">
                <a:latin typeface="Consolas" panose="020B0609020204030204" pitchFamily="49" charset="0"/>
              </a:rPr>
              <a:t>-&gt;CTRL |= </a:t>
            </a:r>
            <a:r>
              <a:rPr lang="en-US" sz="1600" b="1" dirty="0" err="1">
                <a:latin typeface="Consolas" panose="020B0609020204030204" pitchFamily="49" charset="0"/>
              </a:rPr>
              <a:t>SysTick_CTRL_CLKSOURCE</a:t>
            </a:r>
            <a:r>
              <a:rPr lang="en-US" sz="1600" b="1" dirty="0">
                <a:latin typeface="Consolas" panose="020B0609020204030204" pitchFamily="49" charset="0"/>
              </a:rPr>
              <a:t>;</a:t>
            </a:r>
          </a:p>
          <a:p>
            <a:pPr marL="0" indent="0">
              <a:buNone/>
            </a:pPr>
            <a:endParaRPr lang="en-US" sz="100" b="1" dirty="0">
              <a:latin typeface="Consolas" panose="020B0609020204030204" pitchFamily="49" charset="0"/>
            </a:endParaRPr>
          </a:p>
          <a:p>
            <a:pPr marL="0" indent="0">
              <a:buNone/>
            </a:pPr>
            <a:r>
              <a:rPr lang="en-US" sz="1600" b="1" dirty="0">
                <a:solidFill>
                  <a:schemeClr val="bg1">
                    <a:lumMod val="50000"/>
                  </a:schemeClr>
                </a:solidFill>
                <a:latin typeface="Consolas" panose="020B0609020204030204" pitchFamily="49" charset="0"/>
              </a:rPr>
              <a:t>    // Enables </a:t>
            </a:r>
            <a:r>
              <a:rPr lang="en-US" sz="1600" b="1" dirty="0" err="1">
                <a:solidFill>
                  <a:schemeClr val="bg1">
                    <a:lumMod val="50000"/>
                  </a:schemeClr>
                </a:solidFill>
                <a:latin typeface="Consolas" panose="020B0609020204030204" pitchFamily="49" charset="0"/>
              </a:rPr>
              <a:t>SysTick</a:t>
            </a:r>
            <a:r>
              <a:rPr lang="en-US" sz="1600" b="1" dirty="0">
                <a:solidFill>
                  <a:schemeClr val="bg1">
                    <a:lumMod val="50000"/>
                  </a:schemeClr>
                </a:solidFill>
                <a:latin typeface="Consolas" panose="020B0609020204030204" pitchFamily="49" charset="0"/>
              </a:rPr>
              <a:t> interrupt, 1 = Enable, 0 = Disable</a:t>
            </a:r>
          </a:p>
          <a:p>
            <a:pPr marL="0" indent="0">
              <a:buNone/>
            </a:pPr>
            <a:r>
              <a:rPr lang="en-US" sz="1600" b="1" dirty="0">
                <a:latin typeface="Consolas" panose="020B0609020204030204" pitchFamily="49" charset="0"/>
              </a:rPr>
              <a:t>    </a:t>
            </a:r>
            <a:r>
              <a:rPr lang="en-US" sz="1600" b="1" dirty="0" err="1">
                <a:latin typeface="Consolas" panose="020B0609020204030204" pitchFamily="49" charset="0"/>
              </a:rPr>
              <a:t>SysTick</a:t>
            </a:r>
            <a:r>
              <a:rPr lang="en-US" sz="1600" b="1" dirty="0">
                <a:latin typeface="Consolas" panose="020B0609020204030204" pitchFamily="49" charset="0"/>
              </a:rPr>
              <a:t>-&gt;CTRL |= </a:t>
            </a:r>
            <a:r>
              <a:rPr lang="en-US" sz="1600" b="1" dirty="0" err="1">
                <a:latin typeface="Consolas" panose="020B0609020204030204" pitchFamily="49" charset="0"/>
              </a:rPr>
              <a:t>SysTick_CTRL_TICKINT</a:t>
            </a:r>
            <a:r>
              <a:rPr lang="en-US" sz="1600" b="1" dirty="0">
                <a:latin typeface="Consolas" panose="020B0609020204030204" pitchFamily="49" charset="0"/>
              </a:rPr>
              <a:t>;</a:t>
            </a:r>
          </a:p>
          <a:p>
            <a:pPr marL="0" indent="0">
              <a:buNone/>
            </a:pPr>
            <a:endParaRPr lang="en-US" sz="100" b="1" dirty="0">
              <a:latin typeface="Consolas" panose="020B0609020204030204" pitchFamily="49" charset="0"/>
            </a:endParaRPr>
          </a:p>
          <a:p>
            <a:pPr marL="0" indent="0">
              <a:buNone/>
            </a:pPr>
            <a:r>
              <a:rPr lang="en-US" sz="1600" b="1" dirty="0">
                <a:latin typeface="Consolas" panose="020B0609020204030204" pitchFamily="49" charset="0"/>
              </a:rPr>
              <a:t>    </a:t>
            </a:r>
            <a:r>
              <a:rPr lang="en-US" sz="1600" b="1" dirty="0">
                <a:solidFill>
                  <a:schemeClr val="bg1">
                    <a:lumMod val="50000"/>
                  </a:schemeClr>
                </a:solidFill>
                <a:latin typeface="Consolas" panose="020B0609020204030204" pitchFamily="49" charset="0"/>
              </a:rPr>
              <a:t>// Enable </a:t>
            </a:r>
            <a:r>
              <a:rPr lang="en-US" sz="1600" b="1" dirty="0" err="1">
                <a:solidFill>
                  <a:schemeClr val="bg1">
                    <a:lumMod val="50000"/>
                  </a:schemeClr>
                </a:solidFill>
                <a:latin typeface="Consolas" panose="020B0609020204030204" pitchFamily="49" charset="0"/>
              </a:rPr>
              <a:t>SysTick</a:t>
            </a:r>
            <a:endParaRPr lang="en-US" sz="1600" b="1" dirty="0">
              <a:solidFill>
                <a:schemeClr val="bg1">
                  <a:lumMod val="50000"/>
                </a:schemeClr>
              </a:solidFill>
              <a:latin typeface="Consolas" panose="020B0609020204030204" pitchFamily="49" charset="0"/>
            </a:endParaRPr>
          </a:p>
          <a:p>
            <a:pPr marL="0" indent="0">
              <a:buNone/>
            </a:pPr>
            <a:r>
              <a:rPr lang="en-US" sz="1600" b="1" dirty="0">
                <a:latin typeface="Consolas" panose="020B0609020204030204" pitchFamily="49" charset="0"/>
              </a:rPr>
              <a:t>    </a:t>
            </a:r>
            <a:r>
              <a:rPr lang="en-US" sz="1600" b="1" dirty="0" err="1">
                <a:latin typeface="Consolas" panose="020B0609020204030204" pitchFamily="49" charset="0"/>
              </a:rPr>
              <a:t>SysTick</a:t>
            </a:r>
            <a:r>
              <a:rPr lang="en-US" sz="1600" b="1" dirty="0">
                <a:latin typeface="Consolas" panose="020B0609020204030204" pitchFamily="49" charset="0"/>
              </a:rPr>
              <a:t>-&gt;CTRL |= </a:t>
            </a:r>
            <a:r>
              <a:rPr lang="en-US" sz="1600" b="1" dirty="0" err="1">
                <a:latin typeface="Consolas" panose="020B0609020204030204" pitchFamily="49" charset="0"/>
              </a:rPr>
              <a:t>SysTick_CTRL_ENABLE</a:t>
            </a:r>
            <a:r>
              <a:rPr lang="en-US" sz="1600" b="1" dirty="0">
                <a:latin typeface="Consolas" panose="020B0609020204030204" pitchFamily="49" charset="0"/>
              </a:rPr>
              <a:t>;</a:t>
            </a:r>
          </a:p>
          <a:p>
            <a:pPr marL="0" indent="0">
              <a:buNone/>
            </a:pPr>
            <a:r>
              <a:rPr lang="en-US" sz="1600" b="1" dirty="0">
                <a:latin typeface="Consolas" panose="020B0609020204030204" pitchFamily="49" charset="0"/>
              </a:rPr>
              <a:t>}</a:t>
            </a:r>
          </a:p>
        </p:txBody>
      </p:sp>
    </p:spTree>
    <p:custDataLst>
      <p:tags r:id="rId1"/>
    </p:custDataLst>
    <p:extLst>
      <p:ext uri="{BB962C8B-B14F-4D97-AF65-F5344CB8AC3E}">
        <p14:creationId xmlns:p14="http://schemas.microsoft.com/office/powerpoint/2010/main" val="202392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Delay Function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
        <p:nvSpPr>
          <p:cNvPr id="5" name="TextBox 4"/>
          <p:cNvSpPr txBox="1"/>
          <p:nvPr/>
        </p:nvSpPr>
        <p:spPr>
          <a:xfrm>
            <a:off x="1524000" y="1212205"/>
            <a:ext cx="9372600" cy="507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solidFill>
                  <a:srgbClr val="C00000"/>
                </a:solidFill>
                <a:latin typeface="Consolas" panose="020B0609020204030204" pitchFamily="49" charset="0"/>
              </a:rPr>
              <a:t>volatile int32_t </a:t>
            </a:r>
            <a:r>
              <a:rPr lang="en-US" b="1" dirty="0" err="1">
                <a:solidFill>
                  <a:srgbClr val="C00000"/>
                </a:solidFill>
                <a:latin typeface="Consolas" panose="020B0609020204030204" pitchFamily="49" charset="0"/>
              </a:rPr>
              <a:t>TimeDelay</a:t>
            </a:r>
            <a:r>
              <a:rPr lang="en-US" dirty="0">
                <a:solidFill>
                  <a:srgbClr val="C00000"/>
                </a:solidFill>
                <a:latin typeface="Consolas" panose="020B0609020204030204" pitchFamily="49" charset="0"/>
              </a:rPr>
              <a:t>;</a:t>
            </a:r>
          </a:p>
          <a:p>
            <a:endParaRPr lang="en-US" dirty="0">
              <a:solidFill>
                <a:schemeClr val="tx1"/>
              </a:solidFill>
              <a:latin typeface="Consolas" panose="020B0609020204030204" pitchFamily="49" charset="0"/>
            </a:endParaRPr>
          </a:p>
          <a:p>
            <a:r>
              <a:rPr lang="en-US" dirty="0" err="1">
                <a:solidFill>
                  <a:schemeClr val="tx1"/>
                </a:solidFill>
                <a:latin typeface="Consolas" panose="020B0609020204030204" pitchFamily="49" charset="0"/>
              </a:rPr>
              <a:t>int</a:t>
            </a:r>
            <a:r>
              <a:rPr lang="en-US" dirty="0">
                <a:solidFill>
                  <a:schemeClr val="tx1"/>
                </a:solidFill>
                <a:latin typeface="Consolas" panose="020B0609020204030204" pitchFamily="49" charset="0"/>
              </a:rPr>
              <a:t> </a:t>
            </a:r>
            <a:r>
              <a:rPr lang="en-US" b="1" dirty="0">
                <a:solidFill>
                  <a:srgbClr val="0000FF"/>
                </a:solidFill>
                <a:latin typeface="Consolas" panose="020B0609020204030204" pitchFamily="49" charset="0"/>
              </a:rPr>
              <a:t>main</a:t>
            </a:r>
            <a:r>
              <a:rPr lang="en-US" dirty="0">
                <a:solidFill>
                  <a:schemeClr val="tx1"/>
                </a:solidFill>
                <a:latin typeface="Consolas" panose="020B0609020204030204" pitchFamily="49" charset="0"/>
              </a:rPr>
              <a:t> (void {</a:t>
            </a:r>
          </a:p>
          <a:p>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SysTick_Initialize</a:t>
            </a:r>
            <a:r>
              <a:rPr lang="en-US" dirty="0">
                <a:solidFill>
                  <a:schemeClr val="tx1"/>
                </a:solidFill>
                <a:latin typeface="Consolas" panose="020B0609020204030204" pitchFamily="49" charset="0"/>
              </a:rPr>
              <a:t>(1000);  </a:t>
            </a:r>
            <a:r>
              <a:rPr lang="en-US" dirty="0">
                <a:solidFill>
                  <a:schemeClr val="bg1">
                    <a:lumMod val="50000"/>
                  </a:schemeClr>
                </a:solidFill>
                <a:latin typeface="Consolas" panose="020B0609020204030204" pitchFamily="49" charset="0"/>
              </a:rPr>
              <a:t>// Interrupt period = 1000 cycles</a:t>
            </a:r>
          </a:p>
          <a:p>
            <a:r>
              <a:rPr lang="en-US" dirty="0">
                <a:solidFill>
                  <a:schemeClr val="tx1"/>
                </a:solidFill>
                <a:latin typeface="Consolas" panose="020B0609020204030204" pitchFamily="49" charset="0"/>
              </a:rPr>
              <a:t>  </a:t>
            </a:r>
            <a:r>
              <a:rPr lang="en-US" dirty="0">
                <a:solidFill>
                  <a:srgbClr val="C00000"/>
                </a:solidFill>
                <a:latin typeface="Consolas" panose="020B0609020204030204" pitchFamily="49" charset="0"/>
              </a:rPr>
              <a:t>Delay(100);                </a:t>
            </a:r>
            <a:r>
              <a:rPr lang="en-US" dirty="0">
                <a:solidFill>
                  <a:schemeClr val="bg1">
                    <a:lumMod val="50000"/>
                  </a:schemeClr>
                </a:solidFill>
                <a:latin typeface="Consolas" panose="020B0609020204030204" pitchFamily="49" charset="0"/>
              </a:rPr>
              <a:t>// Delay 100 ticks</a:t>
            </a:r>
          </a:p>
          <a:p>
            <a:r>
              <a:rPr lang="en-US" dirty="0">
                <a:solidFill>
                  <a:schemeClr val="tx1"/>
                </a:solidFill>
                <a:latin typeface="Consolas" panose="020B0609020204030204" pitchFamily="49" charset="0"/>
              </a:rPr>
              <a:t>  ...</a:t>
            </a:r>
          </a:p>
          <a:p>
            <a:r>
              <a:rPr lang="en-US" dirty="0">
                <a:solidFill>
                  <a:schemeClr val="tx1"/>
                </a:solidFill>
                <a:latin typeface="Consolas" panose="020B0609020204030204" pitchFamily="49" charset="0"/>
              </a:rPr>
              <a:t>}</a:t>
            </a:r>
          </a:p>
          <a:p>
            <a:endParaRPr lang="en-US" dirty="0">
              <a:solidFill>
                <a:schemeClr val="tx1"/>
              </a:solidFill>
              <a:latin typeface="Consolas" panose="020B0609020204030204" pitchFamily="49" charset="0"/>
            </a:endParaRPr>
          </a:p>
          <a:p>
            <a:r>
              <a:rPr lang="en-US" dirty="0">
                <a:solidFill>
                  <a:schemeClr val="tx1"/>
                </a:solidFill>
                <a:latin typeface="Consolas" panose="020B0609020204030204" pitchFamily="49" charset="0"/>
              </a:rPr>
              <a:t>void </a:t>
            </a:r>
            <a:r>
              <a:rPr lang="en-US" b="1" dirty="0" err="1">
                <a:solidFill>
                  <a:srgbClr val="0000FF"/>
                </a:solidFill>
                <a:latin typeface="Consolas" panose="020B0609020204030204" pitchFamily="49" charset="0"/>
              </a:rPr>
              <a:t>SysTick_Handler</a:t>
            </a:r>
            <a:r>
              <a:rPr lang="en-US" dirty="0">
                <a:solidFill>
                  <a:schemeClr val="tx1"/>
                </a:solidFill>
                <a:latin typeface="Consolas" panose="020B0609020204030204" pitchFamily="49" charset="0"/>
              </a:rPr>
              <a:t> (void) { </a:t>
            </a:r>
            <a:r>
              <a:rPr lang="en-US" dirty="0">
                <a:solidFill>
                  <a:schemeClr val="bg1">
                    <a:lumMod val="50000"/>
                  </a:schemeClr>
                </a:solidFill>
                <a:latin typeface="Consolas" panose="020B0609020204030204" pitchFamily="49" charset="0"/>
              </a:rPr>
              <a:t>// </a:t>
            </a:r>
            <a:r>
              <a:rPr lang="en-US" dirty="0" err="1">
                <a:solidFill>
                  <a:schemeClr val="bg1">
                    <a:lumMod val="50000"/>
                  </a:schemeClr>
                </a:solidFill>
                <a:latin typeface="Consolas" panose="020B0609020204030204" pitchFamily="49" charset="0"/>
              </a:rPr>
              <a:t>SysTick</a:t>
            </a:r>
            <a:r>
              <a:rPr lang="en-US" dirty="0">
                <a:solidFill>
                  <a:schemeClr val="bg1">
                    <a:lumMod val="50000"/>
                  </a:schemeClr>
                </a:solidFill>
                <a:latin typeface="Consolas" panose="020B0609020204030204" pitchFamily="49" charset="0"/>
              </a:rPr>
              <a:t> interrupt service routine </a:t>
            </a:r>
          </a:p>
          <a:p>
            <a:r>
              <a:rPr lang="en-US" dirty="0">
                <a:solidFill>
                  <a:schemeClr val="tx1"/>
                </a:solidFill>
                <a:latin typeface="Consolas" panose="020B0609020204030204" pitchFamily="49" charset="0"/>
              </a:rPr>
              <a:t>  if (</a:t>
            </a:r>
            <a:r>
              <a:rPr lang="en-US" dirty="0" err="1">
                <a:solidFill>
                  <a:schemeClr val="tx1"/>
                </a:solidFill>
                <a:latin typeface="Consolas" panose="020B0609020204030204" pitchFamily="49" charset="0"/>
              </a:rPr>
              <a:t>TimeDelay</a:t>
            </a:r>
            <a:r>
              <a:rPr lang="en-US" dirty="0">
                <a:solidFill>
                  <a:schemeClr val="tx1"/>
                </a:solidFill>
                <a:latin typeface="Consolas" panose="020B0609020204030204" pitchFamily="49" charset="0"/>
              </a:rPr>
              <a:t> &gt; 0)    </a:t>
            </a:r>
            <a:r>
              <a:rPr lang="en-US" dirty="0">
                <a:solidFill>
                  <a:schemeClr val="bg1">
                    <a:lumMod val="50000"/>
                  </a:schemeClr>
                </a:solidFill>
                <a:latin typeface="Consolas" panose="020B0609020204030204" pitchFamily="49" charset="0"/>
              </a:rPr>
              <a:t>// Prevent it from being negative </a:t>
            </a:r>
          </a:p>
          <a:p>
            <a:r>
              <a:rPr lang="en-US" dirty="0">
                <a:solidFill>
                  <a:schemeClr val="tx1"/>
                </a:solidFill>
                <a:latin typeface="Consolas" panose="020B0609020204030204" pitchFamily="49" charset="0"/>
              </a:rPr>
              <a:t>    </a:t>
            </a:r>
            <a:r>
              <a:rPr lang="en-US" dirty="0" err="1">
                <a:solidFill>
                  <a:srgbClr val="C00000"/>
                </a:solidFill>
                <a:latin typeface="Consolas" panose="020B0609020204030204" pitchFamily="49" charset="0"/>
              </a:rPr>
              <a:t>TimeDelay</a:t>
            </a:r>
            <a:r>
              <a:rPr lang="en-US" dirty="0">
                <a:solidFill>
                  <a:srgbClr val="C00000"/>
                </a:solidFill>
                <a:latin typeface="Consolas" panose="020B0609020204030204" pitchFamily="49" charset="0"/>
              </a:rPr>
              <a:t>--;        </a:t>
            </a:r>
            <a:r>
              <a:rPr lang="en-US" dirty="0">
                <a:solidFill>
                  <a:schemeClr val="bg1">
                    <a:lumMod val="50000"/>
                  </a:schemeClr>
                </a:solidFill>
                <a:latin typeface="Consolas" panose="020B0609020204030204" pitchFamily="49" charset="0"/>
              </a:rPr>
              <a:t>// </a:t>
            </a:r>
            <a:r>
              <a:rPr lang="en-US" dirty="0" err="1">
                <a:solidFill>
                  <a:schemeClr val="bg1">
                    <a:lumMod val="50000"/>
                  </a:schemeClr>
                </a:solidFill>
                <a:latin typeface="Consolas" panose="020B0609020204030204" pitchFamily="49" charset="0"/>
              </a:rPr>
              <a:t>TimeDelay</a:t>
            </a:r>
            <a:r>
              <a:rPr lang="en-US" dirty="0">
                <a:solidFill>
                  <a:schemeClr val="bg1">
                    <a:lumMod val="50000"/>
                  </a:schemeClr>
                </a:solidFill>
                <a:latin typeface="Consolas" panose="020B0609020204030204" pitchFamily="49" charset="0"/>
              </a:rPr>
              <a:t> is a global volatile variable </a:t>
            </a:r>
          </a:p>
          <a:p>
            <a:r>
              <a:rPr lang="en-US" dirty="0">
                <a:solidFill>
                  <a:schemeClr val="tx1"/>
                </a:solidFill>
                <a:latin typeface="Consolas" panose="020B0609020204030204" pitchFamily="49" charset="0"/>
              </a:rPr>
              <a:t>} 	</a:t>
            </a:r>
          </a:p>
          <a:p>
            <a:endParaRPr lang="en-US" dirty="0">
              <a:solidFill>
                <a:schemeClr val="tx1"/>
              </a:solidFill>
              <a:latin typeface="Consolas" panose="020B0609020204030204" pitchFamily="49" charset="0"/>
            </a:endParaRPr>
          </a:p>
          <a:p>
            <a:r>
              <a:rPr lang="en-US" dirty="0">
                <a:solidFill>
                  <a:schemeClr val="tx1"/>
                </a:solidFill>
                <a:latin typeface="Consolas" panose="020B0609020204030204" pitchFamily="49" charset="0"/>
              </a:rPr>
              <a:t>void </a:t>
            </a:r>
            <a:r>
              <a:rPr lang="en-US" b="1" dirty="0">
                <a:solidFill>
                  <a:srgbClr val="0000FF"/>
                </a:solidFill>
                <a:latin typeface="Consolas" panose="020B0609020204030204" pitchFamily="49" charset="0"/>
              </a:rPr>
              <a:t>Delay</a:t>
            </a:r>
            <a:r>
              <a:rPr lang="en-US" dirty="0">
                <a:solidFill>
                  <a:srgbClr val="0000FF"/>
                </a:solidFill>
                <a:latin typeface="Consolas" panose="020B0609020204030204" pitchFamily="49" charset="0"/>
              </a:rPr>
              <a:t> </a:t>
            </a:r>
            <a:r>
              <a:rPr lang="en-US" dirty="0">
                <a:solidFill>
                  <a:schemeClr val="tx1"/>
                </a:solidFill>
                <a:latin typeface="Consolas" panose="020B0609020204030204" pitchFamily="49" charset="0"/>
              </a:rPr>
              <a:t>(uint32_t </a:t>
            </a:r>
            <a:r>
              <a:rPr lang="en-US" dirty="0" err="1">
                <a:solidFill>
                  <a:schemeClr val="tx1"/>
                </a:solidFill>
                <a:latin typeface="Consolas" panose="020B0609020204030204" pitchFamily="49" charset="0"/>
              </a:rPr>
              <a:t>nTime</a:t>
            </a:r>
            <a:r>
              <a:rPr lang="en-US" dirty="0">
                <a:solidFill>
                  <a:schemeClr val="tx1"/>
                </a:solidFill>
                <a:latin typeface="Consolas" panose="020B0609020204030204" pitchFamily="49" charset="0"/>
              </a:rPr>
              <a:t>) {</a:t>
            </a:r>
          </a:p>
          <a:p>
            <a:r>
              <a:rPr lang="en-US" dirty="0">
                <a:solidFill>
                  <a:schemeClr val="bg1">
                    <a:lumMod val="50000"/>
                  </a:schemeClr>
                </a:solidFill>
                <a:latin typeface="Consolas" panose="020B0609020204030204" pitchFamily="49" charset="0"/>
              </a:rPr>
              <a:t>  // </a:t>
            </a:r>
            <a:r>
              <a:rPr lang="en-US" dirty="0" err="1">
                <a:solidFill>
                  <a:schemeClr val="bg1">
                    <a:lumMod val="50000"/>
                  </a:schemeClr>
                </a:solidFill>
                <a:latin typeface="Consolas" panose="020B0609020204030204" pitchFamily="49" charset="0"/>
              </a:rPr>
              <a:t>nTime</a:t>
            </a:r>
            <a:r>
              <a:rPr lang="en-US" dirty="0">
                <a:solidFill>
                  <a:schemeClr val="bg1">
                    <a:lumMod val="50000"/>
                  </a:schemeClr>
                </a:solidFill>
                <a:latin typeface="Consolas" panose="020B0609020204030204" pitchFamily="49" charset="0"/>
              </a:rPr>
              <a:t>: specifies the delay time length</a:t>
            </a:r>
          </a:p>
          <a:p>
            <a:r>
              <a:rPr lang="en-US" dirty="0">
                <a:solidFill>
                  <a:schemeClr val="tx1"/>
                </a:solidFill>
                <a:latin typeface="Consolas" panose="020B0609020204030204" pitchFamily="49" charset="0"/>
              </a:rPr>
              <a:t>  </a:t>
            </a:r>
            <a:r>
              <a:rPr lang="en-US" dirty="0" err="1">
                <a:solidFill>
                  <a:srgbClr val="C00000"/>
                </a:solidFill>
                <a:latin typeface="Consolas" panose="020B0609020204030204" pitchFamily="49" charset="0"/>
              </a:rPr>
              <a:t>TimeDelay</a:t>
            </a:r>
            <a:r>
              <a:rPr lang="en-US" dirty="0">
                <a:solidFill>
                  <a:srgbClr val="C00000"/>
                </a:solidFill>
                <a:latin typeface="Consolas" panose="020B0609020204030204" pitchFamily="49" charset="0"/>
              </a:rPr>
              <a:t> = </a:t>
            </a:r>
            <a:r>
              <a:rPr lang="en-US" dirty="0" err="1">
                <a:solidFill>
                  <a:srgbClr val="C00000"/>
                </a:solidFill>
                <a:latin typeface="Consolas" panose="020B0609020204030204" pitchFamily="49" charset="0"/>
              </a:rPr>
              <a:t>nTime</a:t>
            </a:r>
            <a:r>
              <a:rPr lang="en-US" dirty="0">
                <a:solidFill>
                  <a:srgbClr val="C00000"/>
                </a:solidFill>
                <a:latin typeface="Consolas" panose="020B0609020204030204" pitchFamily="49" charset="0"/>
              </a:rPr>
              <a:t>;      </a:t>
            </a:r>
            <a:r>
              <a:rPr lang="en-US" dirty="0">
                <a:solidFill>
                  <a:schemeClr val="bg1">
                    <a:lumMod val="50000"/>
                  </a:schemeClr>
                </a:solidFill>
                <a:latin typeface="Consolas" panose="020B0609020204030204" pitchFamily="49" charset="0"/>
              </a:rPr>
              <a:t>// </a:t>
            </a:r>
            <a:r>
              <a:rPr lang="en-US" dirty="0" err="1">
                <a:solidFill>
                  <a:schemeClr val="bg1">
                    <a:lumMod val="50000"/>
                  </a:schemeClr>
                </a:solidFill>
                <a:latin typeface="Consolas" panose="020B0609020204030204" pitchFamily="49" charset="0"/>
              </a:rPr>
              <a:t>TimeDelay</a:t>
            </a:r>
            <a:r>
              <a:rPr lang="en-US" dirty="0">
                <a:solidFill>
                  <a:schemeClr val="bg1">
                    <a:lumMod val="50000"/>
                  </a:schemeClr>
                </a:solidFill>
                <a:latin typeface="Consolas" panose="020B0609020204030204" pitchFamily="49" charset="0"/>
              </a:rPr>
              <a:t> must be declared as volatile</a:t>
            </a:r>
          </a:p>
          <a:p>
            <a:r>
              <a:rPr lang="en-US" dirty="0">
                <a:solidFill>
                  <a:schemeClr val="tx1"/>
                </a:solidFill>
                <a:latin typeface="Consolas" panose="020B0609020204030204" pitchFamily="49" charset="0"/>
              </a:rPr>
              <a:t>  </a:t>
            </a:r>
            <a:r>
              <a:rPr lang="en-US" dirty="0">
                <a:solidFill>
                  <a:srgbClr val="C00000"/>
                </a:solidFill>
                <a:latin typeface="Consolas" panose="020B0609020204030204" pitchFamily="49" charset="0"/>
              </a:rPr>
              <a:t>while(</a:t>
            </a:r>
            <a:r>
              <a:rPr lang="en-US" dirty="0" err="1">
                <a:solidFill>
                  <a:srgbClr val="C00000"/>
                </a:solidFill>
                <a:latin typeface="Consolas" panose="020B0609020204030204" pitchFamily="49" charset="0"/>
              </a:rPr>
              <a:t>TimeDelay</a:t>
            </a:r>
            <a:r>
              <a:rPr lang="en-US" dirty="0">
                <a:solidFill>
                  <a:srgbClr val="C00000"/>
                </a:solidFill>
                <a:latin typeface="Consolas" panose="020B0609020204030204" pitchFamily="49" charset="0"/>
              </a:rPr>
              <a:t> != 0);  </a:t>
            </a:r>
            <a:r>
              <a:rPr lang="en-US" dirty="0">
                <a:solidFill>
                  <a:schemeClr val="bg1">
                    <a:lumMod val="50000"/>
                  </a:schemeClr>
                </a:solidFill>
                <a:latin typeface="Consolas" panose="020B0609020204030204" pitchFamily="49" charset="0"/>
              </a:rPr>
              <a:t>// Busy wait</a:t>
            </a:r>
          </a:p>
          <a:p>
            <a:r>
              <a:rPr lang="en-US"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1937059590"/>
      </p:ext>
    </p:extLst>
  </p:cSld>
  <p:clrMapOvr>
    <a:masterClrMapping/>
  </p:clrMapOvr>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Reload Value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
        <p:nvSpPr>
          <p:cNvPr id="4" name="Content Placeholder 3"/>
          <p:cNvSpPr>
            <a:spLocks noGrp="1"/>
          </p:cNvSpPr>
          <p:nvPr>
            <p:ph sz="quarter" idx="1"/>
          </p:nvPr>
        </p:nvSpPr>
        <p:spPr>
          <a:xfrm>
            <a:off x="609600" y="1295400"/>
            <a:ext cx="4876800" cy="1447800"/>
          </a:xfrm>
        </p:spPr>
        <p:txBody>
          <a:bodyPr>
            <a:normAutofit/>
          </a:bodyPr>
          <a:lstStyle/>
          <a:p>
            <a:r>
              <a:rPr lang="en-US" sz="2400" dirty="0"/>
              <a:t>Suppose clock source = </a:t>
            </a:r>
            <a:r>
              <a:rPr lang="en-US" sz="2400" dirty="0">
                <a:latin typeface="Consolas" panose="020B0609020204030204" pitchFamily="49" charset="0"/>
              </a:rPr>
              <a:t>80MHz</a:t>
            </a:r>
          </a:p>
          <a:p>
            <a:r>
              <a:rPr lang="en-US" sz="2400" dirty="0"/>
              <a:t>Goal: </a:t>
            </a:r>
            <a:r>
              <a:rPr lang="en-US" sz="2400" dirty="0" err="1"/>
              <a:t>SysTick</a:t>
            </a:r>
            <a:r>
              <a:rPr lang="en-US" sz="2400" dirty="0"/>
              <a:t> Interval = </a:t>
            </a:r>
            <a:r>
              <a:rPr lang="en-US" sz="2400" dirty="0">
                <a:latin typeface="Consolas" panose="020B0609020204030204" pitchFamily="49" charset="0"/>
              </a:rPr>
              <a:t>10ms</a:t>
            </a:r>
          </a:p>
          <a:p>
            <a:r>
              <a:rPr lang="en-US" sz="2400" dirty="0"/>
              <a:t>What is RELOAD value?</a:t>
            </a:r>
          </a:p>
        </p:txBody>
      </p:sp>
      <p:pic>
        <p:nvPicPr>
          <p:cNvPr id="5" name="Picture 4"/>
          <p:cNvPicPr>
            <a:picLocks noChangeAspect="1"/>
          </p:cNvPicPr>
          <p:nvPr/>
        </p:nvPicPr>
        <p:blipFill>
          <a:blip r:embed="rId4"/>
          <a:stretch>
            <a:fillRect/>
          </a:stretch>
        </p:blipFill>
        <p:spPr>
          <a:xfrm>
            <a:off x="6248400" y="1219200"/>
            <a:ext cx="5105400" cy="5116679"/>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850379" y="2890292"/>
                <a:ext cx="4395242" cy="3831818"/>
              </a:xfrm>
              <a:prstGeom prst="rect">
                <a:avLst/>
              </a:prstGeom>
              <a:noFill/>
            </p:spPr>
            <p:txBody>
              <a:bodyPr wrap="none" lIns="0" tIns="0" rIns="0" bIns="0" rtlCol="0">
                <a:spAutoFit/>
              </a:bodyPr>
              <a:lstStyle/>
              <a:p>
                <a:pPr>
                  <a:lnSpc>
                    <a:spcPts val="4500"/>
                  </a:lnSpc>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rPr>
                        <m:t>𝑅𝑒𝑙𝑜𝑎𝑑</m:t>
                      </m:r>
                      <m:r>
                        <a:rPr lang="en-US" sz="2400" b="0" i="1" smtClean="0">
                          <a:solidFill>
                            <a:srgbClr val="C00000"/>
                          </a:solidFill>
                          <a:latin typeface="Cambria Math" panose="02040503050406030204" pitchFamily="18" charset="0"/>
                        </a:rPr>
                        <m:t>= </m:t>
                      </m:r>
                      <m:f>
                        <m:fPr>
                          <m:ctrlPr>
                            <a:rPr lang="en-US" sz="2400" b="0" i="1" smtClean="0">
                              <a:solidFill>
                                <a:srgbClr val="C00000"/>
                              </a:solidFill>
                              <a:latin typeface="Cambria Math" panose="02040503050406030204" pitchFamily="18" charset="0"/>
                            </a:rPr>
                          </m:ctrlPr>
                        </m:fPr>
                        <m:num>
                          <m:r>
                            <a:rPr lang="en-US" sz="2400" b="0" i="1" smtClean="0">
                              <a:solidFill>
                                <a:srgbClr val="C00000"/>
                              </a:solidFill>
                              <a:latin typeface="Cambria Math" panose="02040503050406030204" pitchFamily="18" charset="0"/>
                            </a:rPr>
                            <m:t>10 </m:t>
                          </m:r>
                          <m:r>
                            <a:rPr lang="en-US" sz="2400" b="0" i="1" smtClean="0">
                              <a:solidFill>
                                <a:srgbClr val="C00000"/>
                              </a:solidFill>
                              <a:latin typeface="Cambria Math" panose="02040503050406030204" pitchFamily="18" charset="0"/>
                            </a:rPr>
                            <m:t>𝑚𝑠</m:t>
                          </m:r>
                        </m:num>
                        <m:den>
                          <m:r>
                            <a:rPr lang="en-US" sz="2400" b="0" i="1" smtClean="0">
                              <a:solidFill>
                                <a:srgbClr val="C00000"/>
                              </a:solidFill>
                              <a:latin typeface="Cambria Math" panose="02040503050406030204" pitchFamily="18" charset="0"/>
                            </a:rPr>
                            <m:t>𝐶𝑙𝑜𝑐𝑘</m:t>
                          </m:r>
                          <m:r>
                            <a:rPr lang="en-US" sz="2400" b="0" i="1" smtClean="0">
                              <a:solidFill>
                                <a:srgbClr val="C00000"/>
                              </a:solidFill>
                              <a:latin typeface="Cambria Math" panose="02040503050406030204" pitchFamily="18" charset="0"/>
                            </a:rPr>
                            <m:t> </m:t>
                          </m:r>
                          <m:r>
                            <a:rPr lang="en-US" sz="2400" b="0" i="1" smtClean="0">
                              <a:solidFill>
                                <a:srgbClr val="C00000"/>
                              </a:solidFill>
                              <a:latin typeface="Cambria Math" panose="02040503050406030204" pitchFamily="18" charset="0"/>
                            </a:rPr>
                            <m:t>𝑃𝑒𝑟𝑖𝑜𝑑</m:t>
                          </m:r>
                        </m:den>
                      </m:f>
                      <m:r>
                        <a:rPr lang="en-US" sz="2400" b="0" i="1" smtClean="0">
                          <a:solidFill>
                            <a:srgbClr val="C00000"/>
                          </a:solidFill>
                          <a:latin typeface="Cambria Math" panose="02040503050406030204" pitchFamily="18" charset="0"/>
                        </a:rPr>
                        <m:t>−1</m:t>
                      </m:r>
                    </m:oMath>
                  </m:oMathPara>
                </a14:m>
                <a:endParaRPr lang="en-US" sz="2400" b="0" i="1" dirty="0">
                  <a:solidFill>
                    <a:srgbClr val="C00000"/>
                  </a:solidFill>
                  <a:latin typeface="Cambria Math" panose="02040503050406030204" pitchFamily="18" charset="0"/>
                </a:endParaRPr>
              </a:p>
              <a:p>
                <a:pPr>
                  <a:lnSpc>
                    <a:spcPts val="4500"/>
                  </a:lnSpc>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rPr>
                        <m:t>=10</m:t>
                      </m:r>
                      <m:r>
                        <a:rPr lang="en-US" sz="2400" b="0" i="1" smtClean="0">
                          <a:solidFill>
                            <a:srgbClr val="C00000"/>
                          </a:solidFill>
                          <a:latin typeface="Cambria Math" panose="02040503050406030204" pitchFamily="18" charset="0"/>
                        </a:rPr>
                        <m:t>𝑚𝑠</m:t>
                      </m:r>
                      <m:r>
                        <a:rPr lang="en-US" sz="2400" b="0" i="1" smtClean="0">
                          <a:solidFill>
                            <a:srgbClr val="C00000"/>
                          </a:solidFill>
                          <a:latin typeface="Cambria Math" panose="02040503050406030204" pitchFamily="18" charset="0"/>
                          <a:ea typeface="Cambria Math" panose="02040503050406030204" pitchFamily="18" charset="0"/>
                        </a:rPr>
                        <m:t>×</m:t>
                      </m:r>
                      <m:r>
                        <a:rPr lang="en-US" sz="2400" b="0" i="1" smtClean="0">
                          <a:solidFill>
                            <a:srgbClr val="C00000"/>
                          </a:solidFill>
                          <a:latin typeface="Cambria Math" panose="02040503050406030204" pitchFamily="18" charset="0"/>
                          <a:ea typeface="Cambria Math" panose="02040503050406030204" pitchFamily="18" charset="0"/>
                        </a:rPr>
                        <m:t>𝐶𝑙𝑜𝑐𝑘</m:t>
                      </m:r>
                      <m:r>
                        <a:rPr lang="en-US" sz="2400" b="0" i="1" smtClean="0">
                          <a:solidFill>
                            <a:srgbClr val="C00000"/>
                          </a:solidFill>
                          <a:latin typeface="Cambria Math" panose="02040503050406030204" pitchFamily="18" charset="0"/>
                          <a:ea typeface="Cambria Math" panose="02040503050406030204" pitchFamily="18" charset="0"/>
                        </a:rPr>
                        <m:t> </m:t>
                      </m:r>
                      <m:r>
                        <a:rPr lang="en-US" sz="2400" b="0" i="1" smtClean="0">
                          <a:solidFill>
                            <a:srgbClr val="C00000"/>
                          </a:solidFill>
                          <a:latin typeface="Cambria Math" panose="02040503050406030204" pitchFamily="18" charset="0"/>
                          <a:ea typeface="Cambria Math" panose="02040503050406030204" pitchFamily="18" charset="0"/>
                        </a:rPr>
                        <m:t>𝐹𝑟𝑒𝑞𝑢𝑒𝑛𝑐𝑦</m:t>
                      </m:r>
                      <m:r>
                        <a:rPr lang="en-US" sz="2400" b="0" i="1" smtClean="0">
                          <a:solidFill>
                            <a:srgbClr val="C00000"/>
                          </a:solidFill>
                          <a:latin typeface="Cambria Math" panose="02040503050406030204" pitchFamily="18" charset="0"/>
                          <a:ea typeface="Cambria Math" panose="02040503050406030204" pitchFamily="18" charset="0"/>
                        </a:rPr>
                        <m:t> −1</m:t>
                      </m:r>
                    </m:oMath>
                  </m:oMathPara>
                </a14:m>
                <a:endParaRPr lang="en-US" sz="2400" b="0" i="1" dirty="0">
                  <a:solidFill>
                    <a:srgbClr val="C00000"/>
                  </a:solidFill>
                  <a:latin typeface="Cambria Math" panose="02040503050406030204" pitchFamily="18" charset="0"/>
                  <a:ea typeface="Cambria Math" panose="02040503050406030204" pitchFamily="18" charset="0"/>
                </a:endParaRPr>
              </a:p>
              <a:p>
                <a:pPr>
                  <a:lnSpc>
                    <a:spcPts val="4500"/>
                  </a:lnSpc>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ea typeface="Cambria Math" panose="02040503050406030204" pitchFamily="18" charset="0"/>
                        </a:rPr>
                        <m:t>=10</m:t>
                      </m:r>
                      <m:r>
                        <a:rPr lang="en-US" sz="2400" b="0" i="1" smtClean="0">
                          <a:solidFill>
                            <a:srgbClr val="C00000"/>
                          </a:solidFill>
                          <a:latin typeface="Cambria Math" panose="02040503050406030204" pitchFamily="18" charset="0"/>
                          <a:ea typeface="Cambria Math" panose="02040503050406030204" pitchFamily="18" charset="0"/>
                        </a:rPr>
                        <m:t>𝑚𝑠</m:t>
                      </m:r>
                      <m:r>
                        <a:rPr lang="en-US" sz="2400" b="0" i="1" smtClean="0">
                          <a:solidFill>
                            <a:srgbClr val="C00000"/>
                          </a:solidFill>
                          <a:latin typeface="Cambria Math" panose="02040503050406030204" pitchFamily="18" charset="0"/>
                          <a:ea typeface="Cambria Math" panose="02040503050406030204" pitchFamily="18" charset="0"/>
                        </a:rPr>
                        <m:t>×80</m:t>
                      </m:r>
                      <m:r>
                        <a:rPr lang="en-US" sz="2400" b="0" i="1" smtClean="0">
                          <a:solidFill>
                            <a:srgbClr val="C00000"/>
                          </a:solidFill>
                          <a:latin typeface="Cambria Math" panose="02040503050406030204" pitchFamily="18" charset="0"/>
                          <a:ea typeface="Cambria Math" panose="02040503050406030204" pitchFamily="18" charset="0"/>
                        </a:rPr>
                        <m:t>𝑀𝐻𝑧</m:t>
                      </m:r>
                      <m:r>
                        <a:rPr lang="en-US" sz="2400" b="0" i="1" smtClean="0">
                          <a:solidFill>
                            <a:srgbClr val="C00000"/>
                          </a:solidFill>
                          <a:latin typeface="Cambria Math" panose="02040503050406030204" pitchFamily="18" charset="0"/>
                          <a:ea typeface="Cambria Math" panose="02040503050406030204" pitchFamily="18" charset="0"/>
                        </a:rPr>
                        <m:t>−1</m:t>
                      </m:r>
                    </m:oMath>
                  </m:oMathPara>
                </a14:m>
                <a:endParaRPr lang="en-US" sz="2400" b="0" i="1" dirty="0">
                  <a:solidFill>
                    <a:srgbClr val="C00000"/>
                  </a:solidFill>
                  <a:latin typeface="Cambria Math" panose="02040503050406030204" pitchFamily="18" charset="0"/>
                  <a:ea typeface="Cambria Math" panose="02040503050406030204" pitchFamily="18" charset="0"/>
                </a:endParaRPr>
              </a:p>
              <a:p>
                <a:pPr>
                  <a:lnSpc>
                    <a:spcPts val="4500"/>
                  </a:lnSpc>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ea typeface="Cambria Math" panose="02040503050406030204" pitchFamily="18" charset="0"/>
                        </a:rPr>
                        <m:t>=10×</m:t>
                      </m:r>
                      <m:sSup>
                        <m:sSupPr>
                          <m:ctrlPr>
                            <a:rPr lang="en-US" sz="2400" b="0" i="1" smtClean="0">
                              <a:solidFill>
                                <a:srgbClr val="C00000"/>
                              </a:solidFill>
                              <a:latin typeface="Cambria Math" panose="02040503050406030204" pitchFamily="18" charset="0"/>
                              <a:ea typeface="Cambria Math" panose="02040503050406030204" pitchFamily="18" charset="0"/>
                            </a:rPr>
                          </m:ctrlPr>
                        </m:sSupPr>
                        <m:e>
                          <m:r>
                            <a:rPr lang="en-US" sz="2400" b="0" i="1" smtClean="0">
                              <a:solidFill>
                                <a:srgbClr val="C00000"/>
                              </a:solidFill>
                              <a:latin typeface="Cambria Math" panose="02040503050406030204" pitchFamily="18" charset="0"/>
                              <a:ea typeface="Cambria Math" panose="02040503050406030204" pitchFamily="18" charset="0"/>
                            </a:rPr>
                            <m:t>10</m:t>
                          </m:r>
                        </m:e>
                        <m:sup>
                          <m:r>
                            <a:rPr lang="en-US" sz="2400" b="0" i="1" smtClean="0">
                              <a:solidFill>
                                <a:srgbClr val="C00000"/>
                              </a:solidFill>
                              <a:latin typeface="Cambria Math" panose="02040503050406030204" pitchFamily="18" charset="0"/>
                              <a:ea typeface="Cambria Math" panose="02040503050406030204" pitchFamily="18" charset="0"/>
                            </a:rPr>
                            <m:t>−3</m:t>
                          </m:r>
                        </m:sup>
                      </m:sSup>
                      <m:r>
                        <a:rPr lang="en-US" sz="2400" b="0" i="1" smtClean="0">
                          <a:solidFill>
                            <a:srgbClr val="C00000"/>
                          </a:solidFill>
                          <a:latin typeface="Cambria Math" panose="02040503050406030204" pitchFamily="18" charset="0"/>
                          <a:ea typeface="Cambria Math" panose="02040503050406030204" pitchFamily="18" charset="0"/>
                        </a:rPr>
                        <m:t>×80×</m:t>
                      </m:r>
                      <m:sSup>
                        <m:sSupPr>
                          <m:ctrlPr>
                            <a:rPr lang="en-US" sz="2400" b="0" i="1" smtClean="0">
                              <a:solidFill>
                                <a:srgbClr val="C00000"/>
                              </a:solidFill>
                              <a:latin typeface="Cambria Math" panose="02040503050406030204" pitchFamily="18" charset="0"/>
                              <a:ea typeface="Cambria Math" panose="02040503050406030204" pitchFamily="18" charset="0"/>
                            </a:rPr>
                          </m:ctrlPr>
                        </m:sSupPr>
                        <m:e>
                          <m:r>
                            <a:rPr lang="en-US" sz="2400" b="0" i="1" smtClean="0">
                              <a:solidFill>
                                <a:srgbClr val="C00000"/>
                              </a:solidFill>
                              <a:latin typeface="Cambria Math" panose="02040503050406030204" pitchFamily="18" charset="0"/>
                              <a:ea typeface="Cambria Math" panose="02040503050406030204" pitchFamily="18" charset="0"/>
                            </a:rPr>
                            <m:t>10</m:t>
                          </m:r>
                        </m:e>
                        <m:sup>
                          <m:r>
                            <a:rPr lang="en-US" sz="2400" b="0" i="1" smtClean="0">
                              <a:solidFill>
                                <a:srgbClr val="C00000"/>
                              </a:solidFill>
                              <a:latin typeface="Cambria Math" panose="02040503050406030204" pitchFamily="18" charset="0"/>
                              <a:ea typeface="Cambria Math" panose="02040503050406030204" pitchFamily="18" charset="0"/>
                            </a:rPr>
                            <m:t>6</m:t>
                          </m:r>
                        </m:sup>
                      </m:sSup>
                      <m:r>
                        <a:rPr lang="en-US" sz="2400" b="0" i="1" smtClean="0">
                          <a:solidFill>
                            <a:srgbClr val="C00000"/>
                          </a:solidFill>
                          <a:latin typeface="Cambria Math" panose="02040503050406030204" pitchFamily="18" charset="0"/>
                          <a:ea typeface="Cambria Math" panose="02040503050406030204" pitchFamily="18" charset="0"/>
                        </a:rPr>
                        <m:t>−1</m:t>
                      </m:r>
                    </m:oMath>
                  </m:oMathPara>
                </a14:m>
                <a:endParaRPr lang="en-US" sz="2400" b="0" i="1" dirty="0">
                  <a:solidFill>
                    <a:srgbClr val="C00000"/>
                  </a:solidFill>
                  <a:latin typeface="Cambria Math" panose="02040503050406030204" pitchFamily="18" charset="0"/>
                  <a:ea typeface="Cambria Math" panose="02040503050406030204" pitchFamily="18" charset="0"/>
                </a:endParaRPr>
              </a:p>
              <a:p>
                <a:pPr>
                  <a:lnSpc>
                    <a:spcPts val="4500"/>
                  </a:lnSpc>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ea typeface="Cambria Math" panose="02040503050406030204" pitchFamily="18" charset="0"/>
                        </a:rPr>
                        <m:t>=800000−1</m:t>
                      </m:r>
                    </m:oMath>
                  </m:oMathPara>
                </a14:m>
                <a:endParaRPr lang="en-US" sz="2400" b="0" i="1" dirty="0">
                  <a:solidFill>
                    <a:srgbClr val="C00000"/>
                  </a:solidFill>
                  <a:latin typeface="Cambria Math" panose="02040503050406030204" pitchFamily="18" charset="0"/>
                  <a:ea typeface="Cambria Math" panose="02040503050406030204" pitchFamily="18" charset="0"/>
                </a:endParaRPr>
              </a:p>
              <a:p>
                <a:pPr>
                  <a:lnSpc>
                    <a:spcPts val="4500"/>
                  </a:lnSpc>
                </a:pPr>
                <a14:m>
                  <m:oMathPara xmlns:m="http://schemas.openxmlformats.org/officeDocument/2006/math">
                    <m:oMathParaPr>
                      <m:jc m:val="left"/>
                    </m:oMathParaPr>
                    <m:oMath xmlns:m="http://schemas.openxmlformats.org/officeDocument/2006/math">
                      <m:r>
                        <a:rPr lang="en-US" sz="2400" b="0" i="1" smtClean="0">
                          <a:solidFill>
                            <a:srgbClr val="C00000"/>
                          </a:solidFill>
                          <a:latin typeface="Cambria Math" panose="02040503050406030204" pitchFamily="18" charset="0"/>
                          <a:ea typeface="Cambria Math" panose="02040503050406030204" pitchFamily="18" charset="0"/>
                        </a:rPr>
                        <m:t>=799999</m:t>
                      </m:r>
                    </m:oMath>
                  </m:oMathPara>
                </a14:m>
                <a:endParaRPr lang="en-US" sz="2400" b="0" dirty="0">
                  <a:solidFill>
                    <a:srgbClr val="C00000"/>
                  </a:solidFill>
                </a:endParaRPr>
              </a:p>
              <a:p>
                <a:endParaRPr lang="en-US" sz="2400" dirty="0">
                  <a:solidFill>
                    <a:srgbClr val="C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50379" y="2890292"/>
                <a:ext cx="4395242" cy="3831818"/>
              </a:xfrm>
              <a:prstGeom prst="rect">
                <a:avLst/>
              </a:prstGeom>
              <a:blipFill>
                <a:blip r:embed="rId9"/>
                <a:stretch>
                  <a:fillRect t="-1113"/>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86079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Timer (</a:t>
            </a:r>
            <a:r>
              <a:rPr lang="en-US" dirty="0" err="1"/>
              <a:t>SysTick</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a:p>
        </p:txBody>
      </p:sp>
      <p:sp>
        <p:nvSpPr>
          <p:cNvPr id="44" name="Content Placeholder 43"/>
          <p:cNvSpPr>
            <a:spLocks noGrp="1"/>
          </p:cNvSpPr>
          <p:nvPr>
            <p:ph sz="quarter" idx="1"/>
          </p:nvPr>
        </p:nvSpPr>
        <p:spPr>
          <a:xfrm>
            <a:off x="609600" y="1219200"/>
            <a:ext cx="10668000" cy="4876800"/>
          </a:xfrm>
        </p:spPr>
        <p:txBody>
          <a:bodyPr>
            <a:normAutofit/>
          </a:bodyPr>
          <a:lstStyle/>
          <a:p>
            <a:r>
              <a:rPr lang="en-US" dirty="0"/>
              <a:t>Generate </a:t>
            </a:r>
            <a:r>
              <a:rPr lang="en-US" dirty="0" err="1">
                <a:solidFill>
                  <a:srgbClr val="0000FF"/>
                </a:solidFill>
              </a:rPr>
              <a:t>SysTick</a:t>
            </a:r>
            <a:r>
              <a:rPr lang="en-US" dirty="0">
                <a:solidFill>
                  <a:srgbClr val="0000FF"/>
                </a:solidFill>
              </a:rPr>
              <a:t> interrupts </a:t>
            </a:r>
            <a:r>
              <a:rPr lang="en-US" dirty="0"/>
              <a:t>at a fixed time interval</a:t>
            </a:r>
          </a:p>
          <a:p>
            <a:endParaRPr lang="en-US" dirty="0"/>
          </a:p>
          <a:p>
            <a:endParaRPr lang="en-US" dirty="0"/>
          </a:p>
          <a:p>
            <a:endParaRPr lang="en-US" dirty="0"/>
          </a:p>
          <a:p>
            <a:endParaRPr lang="en-US" dirty="0"/>
          </a:p>
          <a:p>
            <a:endParaRPr lang="en-US" dirty="0"/>
          </a:p>
          <a:p>
            <a:endParaRPr lang="en-US" dirty="0"/>
          </a:p>
          <a:p>
            <a:r>
              <a:rPr lang="en-US" dirty="0"/>
              <a:t>Example Usages: </a:t>
            </a:r>
          </a:p>
          <a:p>
            <a:pPr lvl="1"/>
            <a:r>
              <a:rPr lang="en-US" dirty="0"/>
              <a:t>Measuring time elapsed, such as time delay function</a:t>
            </a:r>
          </a:p>
          <a:p>
            <a:pPr lvl="1"/>
            <a:r>
              <a:rPr lang="en-US" dirty="0"/>
              <a:t>Executing tasks periodically, such as periodic polling, and OS CPU scheduling</a:t>
            </a:r>
          </a:p>
        </p:txBody>
      </p:sp>
      <p:pic>
        <p:nvPicPr>
          <p:cNvPr id="33" name="Picture 4" descr="http://www.gifmania.com.de/Animierte-Gifs-Technologie/Bilder-Uhren/Gif-Animationen-Sanduhren/Sanduhren-89484.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9277350" y="1400849"/>
            <a:ext cx="2762250" cy="276225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1127761" y="2043499"/>
            <a:ext cx="7559039" cy="2223701"/>
            <a:chOff x="902971" y="3598647"/>
            <a:chExt cx="7559039" cy="2223701"/>
          </a:xfrm>
        </p:grpSpPr>
        <p:cxnSp>
          <p:nvCxnSpPr>
            <p:cNvPr id="12" name="Straight Arrow Connector 11"/>
            <p:cNvCxnSpPr/>
            <p:nvPr/>
          </p:nvCxnSpPr>
          <p:spPr>
            <a:xfrm>
              <a:off x="1066800" y="4756183"/>
              <a:ext cx="71555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451610" y="4208179"/>
              <a:ext cx="5970270" cy="699770"/>
              <a:chOff x="1299210" y="3796030"/>
              <a:chExt cx="5970270" cy="1096011"/>
            </a:xfrm>
          </p:grpSpPr>
          <p:cxnSp>
            <p:nvCxnSpPr>
              <p:cNvPr id="34" name="Straight Connector 33"/>
              <p:cNvCxnSpPr/>
              <p:nvPr/>
            </p:nvCxnSpPr>
            <p:spPr>
              <a:xfrm>
                <a:off x="2286000" y="379603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299210" y="379603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276600" y="379603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273040" y="379603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297680" y="380365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269480" y="3811271"/>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282690" y="3811271"/>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Left Brace 36"/>
            <p:cNvSpPr/>
            <p:nvPr/>
          </p:nvSpPr>
          <p:spPr>
            <a:xfrm rot="16200000">
              <a:off x="1756348" y="4725242"/>
              <a:ext cx="381127" cy="990600"/>
            </a:xfrm>
            <a:prstGeom prst="lef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969264" y="5453016"/>
              <a:ext cx="1928733" cy="369332"/>
            </a:xfrm>
            <a:prstGeom prst="rect">
              <a:avLst/>
            </a:prstGeom>
            <a:noFill/>
          </p:spPr>
          <p:txBody>
            <a:bodyPr wrap="none" rtlCol="0">
              <a:spAutoFit/>
            </a:bodyPr>
            <a:lstStyle/>
            <a:p>
              <a:r>
                <a:rPr lang="en-US" dirty="0">
                  <a:solidFill>
                    <a:srgbClr val="C00000"/>
                  </a:solidFill>
                </a:rPr>
                <a:t>Fixed time interval</a:t>
              </a:r>
            </a:p>
          </p:txBody>
        </p:sp>
        <p:sp>
          <p:nvSpPr>
            <p:cNvPr id="51" name="TextBox 50"/>
            <p:cNvSpPr txBox="1"/>
            <p:nvPr/>
          </p:nvSpPr>
          <p:spPr>
            <a:xfrm>
              <a:off x="7860563" y="4337123"/>
              <a:ext cx="601447" cy="369332"/>
            </a:xfrm>
            <a:prstGeom prst="rect">
              <a:avLst/>
            </a:prstGeom>
            <a:noFill/>
          </p:spPr>
          <p:txBody>
            <a:bodyPr wrap="none" rtlCol="0">
              <a:spAutoFit/>
            </a:bodyPr>
            <a:lstStyle/>
            <a:p>
              <a:r>
                <a:rPr lang="en-US" dirty="0"/>
                <a:t>time</a:t>
              </a:r>
            </a:p>
          </p:txBody>
        </p:sp>
        <p:sp>
          <p:nvSpPr>
            <p:cNvPr id="52" name="TextBox 51"/>
            <p:cNvSpPr txBox="1"/>
            <p:nvPr/>
          </p:nvSpPr>
          <p:spPr>
            <a:xfrm flipH="1">
              <a:off x="902971" y="3598647"/>
              <a:ext cx="1120140" cy="646331"/>
            </a:xfrm>
            <a:prstGeom prst="rect">
              <a:avLst/>
            </a:prstGeom>
            <a:noFill/>
          </p:spPr>
          <p:txBody>
            <a:bodyPr wrap="square" rtlCol="0">
              <a:spAutoFit/>
            </a:bodyPr>
            <a:lstStyle/>
            <a:p>
              <a:pPr algn="ctr"/>
              <a:r>
                <a:rPr lang="en-US" dirty="0" err="1">
                  <a:solidFill>
                    <a:srgbClr val="C00000"/>
                  </a:solidFill>
                </a:rPr>
                <a:t>SysTick</a:t>
              </a:r>
              <a:r>
                <a:rPr lang="en-US" dirty="0">
                  <a:solidFill>
                    <a:srgbClr val="C00000"/>
                  </a:solidFill>
                </a:rPr>
                <a:t> interrupts</a:t>
              </a:r>
            </a:p>
          </p:txBody>
        </p:sp>
      </p:grpSp>
    </p:spTree>
    <p:custDataLst>
      <p:tags r:id="rId1"/>
    </p:custDataLst>
    <p:extLst>
      <p:ext uri="{BB962C8B-B14F-4D97-AF65-F5344CB8AC3E}">
        <p14:creationId xmlns:p14="http://schemas.microsoft.com/office/powerpoint/2010/main" val="198739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Timer (</a:t>
            </a:r>
            <a:r>
              <a:rPr lang="en-US" dirty="0" err="1"/>
              <a:t>SysTick</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a:p>
        </p:txBody>
      </p:sp>
      <p:cxnSp>
        <p:nvCxnSpPr>
          <p:cNvPr id="12" name="Straight Arrow Connector 11"/>
          <p:cNvCxnSpPr>
            <a:cxnSpLocks/>
          </p:cNvCxnSpPr>
          <p:nvPr/>
        </p:nvCxnSpPr>
        <p:spPr>
          <a:xfrm>
            <a:off x="2719640" y="4822510"/>
            <a:ext cx="753606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471744" y="4274506"/>
            <a:ext cx="0" cy="690039"/>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484954" y="4274506"/>
            <a:ext cx="0" cy="690039"/>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AC791AF4-CB49-D341-9882-3006E16B5D45}"/>
              </a:ext>
            </a:extLst>
          </p:cNvPr>
          <p:cNvGrpSpPr/>
          <p:nvPr/>
        </p:nvGrpSpPr>
        <p:grpSpPr>
          <a:xfrm>
            <a:off x="2971800" y="5319990"/>
            <a:ext cx="1928733" cy="792370"/>
            <a:chOff x="3002608" y="5096305"/>
            <a:chExt cx="1928733" cy="792370"/>
          </a:xfrm>
        </p:grpSpPr>
        <p:sp>
          <p:nvSpPr>
            <p:cNvPr id="37" name="Left Brace 36"/>
            <p:cNvSpPr/>
            <p:nvPr/>
          </p:nvSpPr>
          <p:spPr>
            <a:xfrm rot="16200000">
              <a:off x="3789692" y="4791569"/>
              <a:ext cx="381127" cy="990600"/>
            </a:xfrm>
            <a:prstGeom prst="lef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3002608" y="5519343"/>
              <a:ext cx="1928733" cy="369332"/>
            </a:xfrm>
            <a:prstGeom prst="rect">
              <a:avLst/>
            </a:prstGeom>
            <a:noFill/>
          </p:spPr>
          <p:txBody>
            <a:bodyPr wrap="none" rtlCol="0">
              <a:spAutoFit/>
            </a:bodyPr>
            <a:lstStyle/>
            <a:p>
              <a:r>
                <a:rPr lang="en-US" dirty="0">
                  <a:solidFill>
                    <a:srgbClr val="C00000"/>
                  </a:solidFill>
                </a:rPr>
                <a:t>Fixed time interval</a:t>
              </a:r>
            </a:p>
          </p:txBody>
        </p:sp>
      </p:grpSp>
      <p:sp>
        <p:nvSpPr>
          <p:cNvPr id="51" name="TextBox 50"/>
          <p:cNvSpPr txBox="1"/>
          <p:nvPr/>
        </p:nvSpPr>
        <p:spPr>
          <a:xfrm>
            <a:off x="10362186" y="4588270"/>
            <a:ext cx="601447" cy="369332"/>
          </a:xfrm>
          <a:prstGeom prst="rect">
            <a:avLst/>
          </a:prstGeom>
          <a:noFill/>
        </p:spPr>
        <p:txBody>
          <a:bodyPr wrap="none" rtlCol="0">
            <a:spAutoFit/>
          </a:bodyPr>
          <a:lstStyle/>
          <a:p>
            <a:r>
              <a:rPr lang="en-US" dirty="0"/>
              <a:t>time</a:t>
            </a:r>
          </a:p>
        </p:txBody>
      </p:sp>
      <p:sp>
        <p:nvSpPr>
          <p:cNvPr id="52" name="TextBox 51"/>
          <p:cNvSpPr txBox="1"/>
          <p:nvPr/>
        </p:nvSpPr>
        <p:spPr>
          <a:xfrm flipH="1">
            <a:off x="531484" y="4595213"/>
            <a:ext cx="2192199" cy="400110"/>
          </a:xfrm>
          <a:prstGeom prst="rect">
            <a:avLst/>
          </a:prstGeom>
          <a:noFill/>
        </p:spPr>
        <p:txBody>
          <a:bodyPr wrap="square" rtlCol="0">
            <a:spAutoFit/>
          </a:bodyPr>
          <a:lstStyle/>
          <a:p>
            <a:pPr algn="ctr"/>
            <a:r>
              <a:rPr lang="en-US" sz="2000" dirty="0" err="1"/>
              <a:t>SysTick</a:t>
            </a:r>
            <a:r>
              <a:rPr lang="en-US" sz="2000" dirty="0"/>
              <a:t> interrupts</a:t>
            </a:r>
          </a:p>
        </p:txBody>
      </p:sp>
      <p:sp>
        <p:nvSpPr>
          <p:cNvPr id="8" name="Rectangle 7">
            <a:extLst>
              <a:ext uri="{FF2B5EF4-FFF2-40B4-BE49-F238E27FC236}">
                <a16:creationId xmlns:a16="http://schemas.microsoft.com/office/drawing/2014/main" id="{0DF3553D-6D6F-F346-A174-56D837EFDE3A}"/>
              </a:ext>
            </a:extLst>
          </p:cNvPr>
          <p:cNvSpPr/>
          <p:nvPr/>
        </p:nvSpPr>
        <p:spPr>
          <a:xfrm>
            <a:off x="2719640" y="3268342"/>
            <a:ext cx="762001" cy="768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27ADEB7-B0A2-4B4E-9CFD-5EEB477DA36E}"/>
              </a:ext>
            </a:extLst>
          </p:cNvPr>
          <p:cNvSpPr/>
          <p:nvPr/>
        </p:nvSpPr>
        <p:spPr>
          <a:xfrm>
            <a:off x="3481641" y="2212818"/>
            <a:ext cx="224789" cy="76803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34D922-9C8B-9741-91D6-5C1F0BB4A8EA}"/>
              </a:ext>
            </a:extLst>
          </p:cNvPr>
          <p:cNvSpPr/>
          <p:nvPr/>
        </p:nvSpPr>
        <p:spPr>
          <a:xfrm>
            <a:off x="3706430" y="3276600"/>
            <a:ext cx="762001" cy="768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55DDE-BC37-4149-A295-CAD599DF7138}"/>
              </a:ext>
            </a:extLst>
          </p:cNvPr>
          <p:cNvSpPr/>
          <p:nvPr/>
        </p:nvSpPr>
        <p:spPr>
          <a:xfrm>
            <a:off x="4475556" y="2212818"/>
            <a:ext cx="224789" cy="76803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0BD778A-B28A-3140-B804-FCA18AC47400}"/>
              </a:ext>
            </a:extLst>
          </p:cNvPr>
          <p:cNvSpPr/>
          <p:nvPr/>
        </p:nvSpPr>
        <p:spPr>
          <a:xfrm>
            <a:off x="4700345" y="3276600"/>
            <a:ext cx="762001" cy="768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D128E83-1A8C-0744-8616-2E9204659232}"/>
              </a:ext>
            </a:extLst>
          </p:cNvPr>
          <p:cNvGrpSpPr/>
          <p:nvPr/>
        </p:nvGrpSpPr>
        <p:grpSpPr>
          <a:xfrm>
            <a:off x="5459031" y="2204560"/>
            <a:ext cx="4996729" cy="2769716"/>
            <a:chOff x="5459031" y="2204560"/>
            <a:chExt cx="4996729" cy="2769716"/>
          </a:xfrm>
        </p:grpSpPr>
        <p:cxnSp>
          <p:nvCxnSpPr>
            <p:cNvPr id="40" name="Straight Connector 39"/>
            <p:cNvCxnSpPr/>
            <p:nvPr/>
          </p:nvCxnSpPr>
          <p:spPr>
            <a:xfrm>
              <a:off x="5462344" y="4274506"/>
              <a:ext cx="0" cy="690039"/>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458784" y="4274506"/>
              <a:ext cx="0" cy="690039"/>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483424" y="4279371"/>
              <a:ext cx="0" cy="690039"/>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455224" y="4284237"/>
              <a:ext cx="0" cy="690039"/>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468434" y="4284237"/>
              <a:ext cx="0" cy="690039"/>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F801AB8-9049-AB46-9E08-B2384D3E5F65}"/>
                </a:ext>
              </a:extLst>
            </p:cNvPr>
            <p:cNvSpPr/>
            <p:nvPr/>
          </p:nvSpPr>
          <p:spPr>
            <a:xfrm>
              <a:off x="5459031" y="2204560"/>
              <a:ext cx="224789" cy="76803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A536BC-C909-F147-9D65-3260B83B14E4}"/>
                </a:ext>
              </a:extLst>
            </p:cNvPr>
            <p:cNvSpPr/>
            <p:nvPr/>
          </p:nvSpPr>
          <p:spPr>
            <a:xfrm>
              <a:off x="5683820" y="3268342"/>
              <a:ext cx="762001" cy="768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3392852-AA85-FB41-8030-9B44C2F2C94E}"/>
                </a:ext>
              </a:extLst>
            </p:cNvPr>
            <p:cNvSpPr/>
            <p:nvPr/>
          </p:nvSpPr>
          <p:spPr>
            <a:xfrm>
              <a:off x="6452946" y="2204560"/>
              <a:ext cx="224789" cy="76803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730A9F0-AAE3-914F-9451-EFAFCD367171}"/>
                </a:ext>
              </a:extLst>
            </p:cNvPr>
            <p:cNvSpPr/>
            <p:nvPr/>
          </p:nvSpPr>
          <p:spPr>
            <a:xfrm>
              <a:off x="6677735" y="3268342"/>
              <a:ext cx="762001" cy="768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9F3611C-92AF-B344-A96D-BB9737AA66F3}"/>
                </a:ext>
              </a:extLst>
            </p:cNvPr>
            <p:cNvSpPr/>
            <p:nvPr/>
          </p:nvSpPr>
          <p:spPr>
            <a:xfrm>
              <a:off x="7458784" y="2217737"/>
              <a:ext cx="224789" cy="76803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DE03232-68EC-164D-B1FE-D14B2086A717}"/>
                </a:ext>
              </a:extLst>
            </p:cNvPr>
            <p:cNvSpPr/>
            <p:nvPr/>
          </p:nvSpPr>
          <p:spPr>
            <a:xfrm>
              <a:off x="7683573" y="3281519"/>
              <a:ext cx="762001" cy="768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A0BD5E8-C42B-9642-99FB-63D8EDA6FC56}"/>
                </a:ext>
              </a:extLst>
            </p:cNvPr>
            <p:cNvSpPr/>
            <p:nvPr/>
          </p:nvSpPr>
          <p:spPr>
            <a:xfrm>
              <a:off x="8452699" y="2217737"/>
              <a:ext cx="224789" cy="76803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01ED5E0-375D-9544-AD41-B61C550189D9}"/>
                </a:ext>
              </a:extLst>
            </p:cNvPr>
            <p:cNvSpPr/>
            <p:nvPr/>
          </p:nvSpPr>
          <p:spPr>
            <a:xfrm>
              <a:off x="8677488" y="3281519"/>
              <a:ext cx="762001" cy="768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E15B084-6FFC-454B-B75A-3626D15C1E60}"/>
                </a:ext>
              </a:extLst>
            </p:cNvPr>
            <p:cNvSpPr/>
            <p:nvPr/>
          </p:nvSpPr>
          <p:spPr>
            <a:xfrm>
              <a:off x="9468970" y="2212818"/>
              <a:ext cx="224789" cy="76803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533FAD6-F44C-364C-BD29-949F4D229D50}"/>
                </a:ext>
              </a:extLst>
            </p:cNvPr>
            <p:cNvSpPr/>
            <p:nvPr/>
          </p:nvSpPr>
          <p:spPr>
            <a:xfrm>
              <a:off x="9693759" y="3276600"/>
              <a:ext cx="762001" cy="768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D8D1AE3D-8328-2B4B-A83A-12B0702919FE}"/>
              </a:ext>
            </a:extLst>
          </p:cNvPr>
          <p:cNvSpPr txBox="1"/>
          <p:nvPr/>
        </p:nvSpPr>
        <p:spPr>
          <a:xfrm>
            <a:off x="1398706" y="3460563"/>
            <a:ext cx="1031051" cy="400110"/>
          </a:xfrm>
          <a:prstGeom prst="rect">
            <a:avLst/>
          </a:prstGeom>
          <a:noFill/>
        </p:spPr>
        <p:txBody>
          <a:bodyPr wrap="none" rtlCol="0">
            <a:spAutoFit/>
          </a:bodyPr>
          <a:lstStyle/>
          <a:p>
            <a:r>
              <a:rPr lang="en-US" sz="2000" b="1" dirty="0">
                <a:latin typeface="Consolas" panose="020B0609020204030204" pitchFamily="49" charset="0"/>
                <a:cs typeface="Consolas" panose="020B0609020204030204" pitchFamily="49" charset="0"/>
              </a:rPr>
              <a:t>main()</a:t>
            </a:r>
          </a:p>
        </p:txBody>
      </p:sp>
      <p:sp>
        <p:nvSpPr>
          <p:cNvPr id="55" name="TextBox 54">
            <a:extLst>
              <a:ext uri="{FF2B5EF4-FFF2-40B4-BE49-F238E27FC236}">
                <a16:creationId xmlns:a16="http://schemas.microsoft.com/office/drawing/2014/main" id="{25696069-8017-F04C-B8EB-3E2CEA28EE65}"/>
              </a:ext>
            </a:extLst>
          </p:cNvPr>
          <p:cNvSpPr txBox="1"/>
          <p:nvPr/>
        </p:nvSpPr>
        <p:spPr>
          <a:xfrm>
            <a:off x="622852" y="2390778"/>
            <a:ext cx="2582758" cy="400110"/>
          </a:xfrm>
          <a:prstGeom prst="rect">
            <a:avLst/>
          </a:prstGeom>
          <a:noFill/>
        </p:spPr>
        <p:txBody>
          <a:bodyPr wrap="none" rtlCol="0">
            <a:spAutoFit/>
          </a:bodyPr>
          <a:lstStyle/>
          <a:p>
            <a:r>
              <a:rPr lang="en-US" sz="2000" b="1" dirty="0" err="1">
                <a:latin typeface="Consolas" panose="020B0609020204030204" pitchFamily="49" charset="0"/>
                <a:cs typeface="Consolas" panose="020B0609020204030204" pitchFamily="49" charset="0"/>
              </a:rPr>
              <a:t>SysTick_Handler</a:t>
            </a:r>
            <a:r>
              <a:rPr lang="en-US" sz="2000" b="1" dirty="0">
                <a:latin typeface="Consolas" panose="020B0609020204030204" pitchFamily="49" charset="0"/>
                <a:cs typeface="Consolas" panose="020B0609020204030204" pitchFamily="49" charset="0"/>
              </a:rPr>
              <a:t>()</a:t>
            </a:r>
          </a:p>
        </p:txBody>
      </p:sp>
      <p:sp>
        <p:nvSpPr>
          <p:cNvPr id="17" name="TextBox 16">
            <a:extLst>
              <a:ext uri="{FF2B5EF4-FFF2-40B4-BE49-F238E27FC236}">
                <a16:creationId xmlns:a16="http://schemas.microsoft.com/office/drawing/2014/main" id="{CB340097-2382-3247-A0CF-E6021781E7F5}"/>
              </a:ext>
            </a:extLst>
          </p:cNvPr>
          <p:cNvSpPr txBox="1"/>
          <p:nvPr/>
        </p:nvSpPr>
        <p:spPr>
          <a:xfrm>
            <a:off x="4244352" y="4950658"/>
            <a:ext cx="417511" cy="369332"/>
          </a:xfrm>
          <a:prstGeom prst="rect">
            <a:avLst/>
          </a:prstGeom>
          <a:noFill/>
        </p:spPr>
        <p:txBody>
          <a:bodyPr wrap="square" rtlCol="0">
            <a:spAutoFit/>
          </a:bodyPr>
          <a:lstStyle/>
          <a:p>
            <a:pPr algn="ctr"/>
            <a:r>
              <a:rPr lang="en-US" dirty="0"/>
              <a:t>T</a:t>
            </a:r>
          </a:p>
        </p:txBody>
      </p:sp>
      <p:sp>
        <p:nvSpPr>
          <p:cNvPr id="56" name="TextBox 55">
            <a:extLst>
              <a:ext uri="{FF2B5EF4-FFF2-40B4-BE49-F238E27FC236}">
                <a16:creationId xmlns:a16="http://schemas.microsoft.com/office/drawing/2014/main" id="{5DE15294-F0E3-EB4D-B44C-53F03304B2F0}"/>
              </a:ext>
            </a:extLst>
          </p:cNvPr>
          <p:cNvSpPr txBox="1"/>
          <p:nvPr/>
        </p:nvSpPr>
        <p:spPr>
          <a:xfrm>
            <a:off x="3270484" y="4957602"/>
            <a:ext cx="417511" cy="369332"/>
          </a:xfrm>
          <a:prstGeom prst="rect">
            <a:avLst/>
          </a:prstGeom>
          <a:noFill/>
        </p:spPr>
        <p:txBody>
          <a:bodyPr wrap="square" rtlCol="0">
            <a:spAutoFit/>
          </a:bodyPr>
          <a:lstStyle/>
          <a:p>
            <a:pPr algn="ctr"/>
            <a:r>
              <a:rPr lang="en-US" dirty="0"/>
              <a:t>0</a:t>
            </a:r>
          </a:p>
        </p:txBody>
      </p:sp>
      <p:grpSp>
        <p:nvGrpSpPr>
          <p:cNvPr id="18" name="Group 17">
            <a:extLst>
              <a:ext uri="{FF2B5EF4-FFF2-40B4-BE49-F238E27FC236}">
                <a16:creationId xmlns:a16="http://schemas.microsoft.com/office/drawing/2014/main" id="{10233841-9F00-C24A-9729-793E2294B0C5}"/>
              </a:ext>
            </a:extLst>
          </p:cNvPr>
          <p:cNvGrpSpPr/>
          <p:nvPr/>
        </p:nvGrpSpPr>
        <p:grpSpPr>
          <a:xfrm>
            <a:off x="5204145" y="4939626"/>
            <a:ext cx="4559610" cy="394251"/>
            <a:chOff x="5204145" y="4939626"/>
            <a:chExt cx="4559610" cy="394251"/>
          </a:xfrm>
        </p:grpSpPr>
        <p:sp>
          <p:nvSpPr>
            <p:cNvPr id="57" name="TextBox 56">
              <a:extLst>
                <a:ext uri="{FF2B5EF4-FFF2-40B4-BE49-F238E27FC236}">
                  <a16:creationId xmlns:a16="http://schemas.microsoft.com/office/drawing/2014/main" id="{32C9E8A7-FB9C-D24F-80D4-B957DC9C339F}"/>
                </a:ext>
              </a:extLst>
            </p:cNvPr>
            <p:cNvSpPr txBox="1"/>
            <p:nvPr/>
          </p:nvSpPr>
          <p:spPr>
            <a:xfrm>
              <a:off x="5204145" y="4946478"/>
              <a:ext cx="525627" cy="369332"/>
            </a:xfrm>
            <a:prstGeom prst="rect">
              <a:avLst/>
            </a:prstGeom>
            <a:noFill/>
          </p:spPr>
          <p:txBody>
            <a:bodyPr wrap="square" rtlCol="0">
              <a:spAutoFit/>
            </a:bodyPr>
            <a:lstStyle/>
            <a:p>
              <a:pPr algn="ctr"/>
              <a:r>
                <a:rPr lang="en-US" dirty="0"/>
                <a:t>2T</a:t>
              </a:r>
            </a:p>
          </p:txBody>
        </p:sp>
        <p:sp>
          <p:nvSpPr>
            <p:cNvPr id="58" name="TextBox 57">
              <a:extLst>
                <a:ext uri="{FF2B5EF4-FFF2-40B4-BE49-F238E27FC236}">
                  <a16:creationId xmlns:a16="http://schemas.microsoft.com/office/drawing/2014/main" id="{D2E8E765-B967-C548-8611-AC4F556DAF07}"/>
                </a:ext>
              </a:extLst>
            </p:cNvPr>
            <p:cNvSpPr txBox="1"/>
            <p:nvPr/>
          </p:nvSpPr>
          <p:spPr>
            <a:xfrm>
              <a:off x="6220610" y="4964545"/>
              <a:ext cx="525627" cy="369332"/>
            </a:xfrm>
            <a:prstGeom prst="rect">
              <a:avLst/>
            </a:prstGeom>
            <a:noFill/>
          </p:spPr>
          <p:txBody>
            <a:bodyPr wrap="square" rtlCol="0">
              <a:spAutoFit/>
            </a:bodyPr>
            <a:lstStyle/>
            <a:p>
              <a:pPr algn="ctr"/>
              <a:r>
                <a:rPr lang="en-US" dirty="0"/>
                <a:t>3T</a:t>
              </a:r>
            </a:p>
          </p:txBody>
        </p:sp>
        <p:sp>
          <p:nvSpPr>
            <p:cNvPr id="59" name="TextBox 58">
              <a:extLst>
                <a:ext uri="{FF2B5EF4-FFF2-40B4-BE49-F238E27FC236}">
                  <a16:creationId xmlns:a16="http://schemas.microsoft.com/office/drawing/2014/main" id="{0F33E12C-C601-CF49-95AF-A0FA5E4243C7}"/>
                </a:ext>
              </a:extLst>
            </p:cNvPr>
            <p:cNvSpPr txBox="1"/>
            <p:nvPr/>
          </p:nvSpPr>
          <p:spPr>
            <a:xfrm>
              <a:off x="7212927" y="4949644"/>
              <a:ext cx="525627" cy="369332"/>
            </a:xfrm>
            <a:prstGeom prst="rect">
              <a:avLst/>
            </a:prstGeom>
            <a:noFill/>
          </p:spPr>
          <p:txBody>
            <a:bodyPr wrap="square" rtlCol="0">
              <a:spAutoFit/>
            </a:bodyPr>
            <a:lstStyle/>
            <a:p>
              <a:pPr algn="ctr"/>
              <a:r>
                <a:rPr lang="en-US" dirty="0"/>
                <a:t>4T</a:t>
              </a:r>
            </a:p>
          </p:txBody>
        </p:sp>
        <p:sp>
          <p:nvSpPr>
            <p:cNvPr id="60" name="TextBox 59">
              <a:extLst>
                <a:ext uri="{FF2B5EF4-FFF2-40B4-BE49-F238E27FC236}">
                  <a16:creationId xmlns:a16="http://schemas.microsoft.com/office/drawing/2014/main" id="{B7863228-29F8-514A-BD6A-7EEBFF817FC8}"/>
                </a:ext>
              </a:extLst>
            </p:cNvPr>
            <p:cNvSpPr txBox="1"/>
            <p:nvPr/>
          </p:nvSpPr>
          <p:spPr>
            <a:xfrm>
              <a:off x="8217050" y="4939626"/>
              <a:ext cx="525627" cy="369332"/>
            </a:xfrm>
            <a:prstGeom prst="rect">
              <a:avLst/>
            </a:prstGeom>
            <a:noFill/>
          </p:spPr>
          <p:txBody>
            <a:bodyPr wrap="square" rtlCol="0">
              <a:spAutoFit/>
            </a:bodyPr>
            <a:lstStyle/>
            <a:p>
              <a:pPr algn="ctr"/>
              <a:r>
                <a:rPr lang="en-US" dirty="0"/>
                <a:t>5T</a:t>
              </a:r>
            </a:p>
          </p:txBody>
        </p:sp>
        <p:sp>
          <p:nvSpPr>
            <p:cNvPr id="61" name="TextBox 60">
              <a:extLst>
                <a:ext uri="{FF2B5EF4-FFF2-40B4-BE49-F238E27FC236}">
                  <a16:creationId xmlns:a16="http://schemas.microsoft.com/office/drawing/2014/main" id="{83A7C252-C5AF-254E-9996-5FD8EBEC2616}"/>
                </a:ext>
              </a:extLst>
            </p:cNvPr>
            <p:cNvSpPr txBox="1"/>
            <p:nvPr/>
          </p:nvSpPr>
          <p:spPr>
            <a:xfrm>
              <a:off x="9238128" y="4964545"/>
              <a:ext cx="525627" cy="369332"/>
            </a:xfrm>
            <a:prstGeom prst="rect">
              <a:avLst/>
            </a:prstGeom>
            <a:noFill/>
          </p:spPr>
          <p:txBody>
            <a:bodyPr wrap="square" rtlCol="0">
              <a:spAutoFit/>
            </a:bodyPr>
            <a:lstStyle/>
            <a:p>
              <a:pPr algn="ctr"/>
              <a:r>
                <a:rPr lang="en-US" dirty="0"/>
                <a:t>6T</a:t>
              </a:r>
            </a:p>
          </p:txBody>
        </p:sp>
      </p:grpSp>
    </p:spTree>
    <p:custDataLst>
      <p:tags r:id="rId1"/>
    </p:custDataLst>
    <p:extLst>
      <p:ext uri="{BB962C8B-B14F-4D97-AF65-F5344CB8AC3E}">
        <p14:creationId xmlns:p14="http://schemas.microsoft.com/office/powerpoint/2010/main" val="136896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9" grpId="0" animBg="1"/>
      <p:bldP spid="30" grpId="0" animBg="1"/>
      <p:bldP spid="17" grpId="0"/>
      <p:bldP spid="56" grpId="0"/>
    </p:bld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7021286" y="1686282"/>
            <a:ext cx="4561114" cy="3962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System Timer (</a:t>
            </a:r>
            <a:r>
              <a:rPr lang="en-US" dirty="0" err="1"/>
              <a:t>SysTick</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44" name="Content Placeholder 43"/>
          <p:cNvSpPr>
            <a:spLocks noGrp="1"/>
          </p:cNvSpPr>
          <p:nvPr>
            <p:ph sz="quarter" idx="1"/>
          </p:nvPr>
        </p:nvSpPr>
        <p:spPr>
          <a:xfrm>
            <a:off x="609600" y="1219200"/>
            <a:ext cx="3849252" cy="2524482"/>
          </a:xfrm>
        </p:spPr>
        <p:txBody>
          <a:bodyPr>
            <a:normAutofit lnSpcReduction="10000"/>
          </a:bodyPr>
          <a:lstStyle/>
          <a:p>
            <a:r>
              <a:rPr lang="en-US" sz="2200" dirty="0"/>
              <a:t>System timer is a </a:t>
            </a:r>
            <a:r>
              <a:rPr lang="en-US" sz="2200" dirty="0">
                <a:solidFill>
                  <a:srgbClr val="FF00FF"/>
                </a:solidFill>
              </a:rPr>
              <a:t>standard</a:t>
            </a:r>
            <a:r>
              <a:rPr lang="en-US" sz="2200" dirty="0"/>
              <a:t> hardware component built into ARM Cortex-M.</a:t>
            </a:r>
          </a:p>
          <a:p>
            <a:endParaRPr lang="en-US" sz="2200" dirty="0"/>
          </a:p>
          <a:p>
            <a:r>
              <a:rPr lang="en-US" sz="2200" dirty="0"/>
              <a:t>This hardware </a:t>
            </a:r>
            <a:r>
              <a:rPr lang="en-US" sz="2200" dirty="0">
                <a:solidFill>
                  <a:srgbClr val="FF00FF"/>
                </a:solidFill>
              </a:rPr>
              <a:t>periodically</a:t>
            </a:r>
            <a:r>
              <a:rPr lang="en-US" sz="2200" dirty="0"/>
              <a:t> forces the processor to execute the following ISR:</a:t>
            </a:r>
          </a:p>
        </p:txBody>
      </p:sp>
      <p:sp>
        <p:nvSpPr>
          <p:cNvPr id="4" name="Rectangle 3"/>
          <p:cNvSpPr/>
          <p:nvPr/>
        </p:nvSpPr>
        <p:spPr>
          <a:xfrm>
            <a:off x="9488156" y="2073851"/>
            <a:ext cx="1676400" cy="235563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p>
          <a:p>
            <a:pPr algn="ctr"/>
            <a:r>
              <a:rPr lang="en-US" dirty="0"/>
              <a:t>Core</a:t>
            </a:r>
          </a:p>
        </p:txBody>
      </p:sp>
      <p:sp>
        <p:nvSpPr>
          <p:cNvPr id="5" name="Rectangle 4"/>
          <p:cNvSpPr/>
          <p:nvPr/>
        </p:nvSpPr>
        <p:spPr>
          <a:xfrm>
            <a:off x="7315200" y="2067282"/>
            <a:ext cx="1524000" cy="236220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NVIC</a:t>
            </a:r>
          </a:p>
        </p:txBody>
      </p:sp>
      <p:sp>
        <p:nvSpPr>
          <p:cNvPr id="6" name="Rectangle 5"/>
          <p:cNvSpPr/>
          <p:nvPr/>
        </p:nvSpPr>
        <p:spPr>
          <a:xfrm>
            <a:off x="5029200" y="1914882"/>
            <a:ext cx="14478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Peripherals</a:t>
            </a:r>
          </a:p>
        </p:txBody>
      </p:sp>
      <p:sp>
        <p:nvSpPr>
          <p:cNvPr id="7" name="Rectangle 6"/>
          <p:cNvSpPr/>
          <p:nvPr/>
        </p:nvSpPr>
        <p:spPr>
          <a:xfrm>
            <a:off x="5040086" y="3318232"/>
            <a:ext cx="14478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I/O pins</a:t>
            </a:r>
          </a:p>
        </p:txBody>
      </p:sp>
      <p:cxnSp>
        <p:nvCxnSpPr>
          <p:cNvPr id="9" name="Straight Arrow Connector 8"/>
          <p:cNvCxnSpPr>
            <a:stCxn id="6" idx="3"/>
          </p:cNvCxnSpPr>
          <p:nvPr/>
        </p:nvCxnSpPr>
        <p:spPr>
          <a:xfrm>
            <a:off x="6477000" y="2524482"/>
            <a:ext cx="834856"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487886" y="2753082"/>
            <a:ext cx="827314"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477000" y="2295882"/>
            <a:ext cx="849086"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477000" y="1957328"/>
            <a:ext cx="606256" cy="338554"/>
          </a:xfrm>
          <a:prstGeom prst="rect">
            <a:avLst/>
          </a:prstGeom>
          <a:noFill/>
          <a:ln>
            <a:noFill/>
          </a:ln>
        </p:spPr>
        <p:txBody>
          <a:bodyPr wrap="none" rtlCol="0">
            <a:spAutoFit/>
          </a:bodyPr>
          <a:lstStyle/>
          <a:p>
            <a:r>
              <a:rPr lang="en-US" sz="1600" dirty="0"/>
              <a:t>IRQs</a:t>
            </a:r>
          </a:p>
        </p:txBody>
      </p:sp>
      <p:sp>
        <p:nvSpPr>
          <p:cNvPr id="14" name="TextBox 13"/>
          <p:cNvSpPr txBox="1"/>
          <p:nvPr/>
        </p:nvSpPr>
        <p:spPr>
          <a:xfrm>
            <a:off x="6477000" y="3498205"/>
            <a:ext cx="834856" cy="338554"/>
          </a:xfrm>
          <a:prstGeom prst="rect">
            <a:avLst/>
          </a:prstGeom>
          <a:noFill/>
          <a:ln>
            <a:noFill/>
          </a:ln>
        </p:spPr>
        <p:txBody>
          <a:bodyPr wrap="square" rtlCol="0">
            <a:spAutoFit/>
          </a:bodyPr>
          <a:lstStyle/>
          <a:p>
            <a:r>
              <a:rPr lang="en-US" sz="1600" dirty="0"/>
              <a:t>IRQs</a:t>
            </a:r>
          </a:p>
        </p:txBody>
      </p:sp>
      <p:cxnSp>
        <p:nvCxnSpPr>
          <p:cNvPr id="15" name="Straight Arrow Connector 14"/>
          <p:cNvCxnSpPr/>
          <p:nvPr/>
        </p:nvCxnSpPr>
        <p:spPr>
          <a:xfrm>
            <a:off x="6487886" y="4038600"/>
            <a:ext cx="827314" cy="80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477000" y="4258119"/>
            <a:ext cx="838200" cy="908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487886" y="3836759"/>
            <a:ext cx="816428"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8839200" y="3972282"/>
            <a:ext cx="6096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839200" y="4200882"/>
            <a:ext cx="6096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850086" y="3743682"/>
            <a:ext cx="6096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486385" y="3630751"/>
            <a:ext cx="1200970" cy="646331"/>
          </a:xfrm>
          <a:prstGeom prst="rect">
            <a:avLst/>
          </a:prstGeom>
          <a:noFill/>
        </p:spPr>
        <p:txBody>
          <a:bodyPr wrap="none" rtlCol="0">
            <a:spAutoFit/>
          </a:bodyPr>
          <a:lstStyle/>
          <a:p>
            <a:r>
              <a:rPr lang="en-US" dirty="0"/>
              <a:t>System</a:t>
            </a:r>
          </a:p>
          <a:p>
            <a:r>
              <a:rPr lang="en-US" dirty="0"/>
              <a:t>Exceptions</a:t>
            </a:r>
          </a:p>
        </p:txBody>
      </p:sp>
      <p:sp>
        <p:nvSpPr>
          <p:cNvPr id="22" name="Rectangle 21"/>
          <p:cNvSpPr/>
          <p:nvPr/>
        </p:nvSpPr>
        <p:spPr>
          <a:xfrm>
            <a:off x="7311856" y="4886682"/>
            <a:ext cx="1527344" cy="381000"/>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Timer</a:t>
            </a:r>
          </a:p>
        </p:txBody>
      </p:sp>
      <p:sp>
        <p:nvSpPr>
          <p:cNvPr id="29" name="Rectangle 28"/>
          <p:cNvSpPr/>
          <p:nvPr/>
        </p:nvSpPr>
        <p:spPr>
          <a:xfrm>
            <a:off x="8075528" y="4517350"/>
            <a:ext cx="1334020" cy="369332"/>
          </a:xfrm>
          <a:prstGeom prst="rect">
            <a:avLst/>
          </a:prstGeom>
        </p:spPr>
        <p:txBody>
          <a:bodyPr wrap="none">
            <a:spAutoFit/>
          </a:bodyPr>
          <a:lstStyle/>
          <a:p>
            <a:r>
              <a:rPr lang="en-US" dirty="0" err="1">
                <a:solidFill>
                  <a:srgbClr val="FF00FF"/>
                </a:solidFill>
              </a:rPr>
              <a:t>SysTick</a:t>
            </a:r>
            <a:r>
              <a:rPr lang="en-US" dirty="0">
                <a:solidFill>
                  <a:srgbClr val="FF00FF"/>
                </a:solidFill>
              </a:rPr>
              <a:t> IRQ</a:t>
            </a:r>
          </a:p>
        </p:txBody>
      </p:sp>
      <p:cxnSp>
        <p:nvCxnSpPr>
          <p:cNvPr id="23" name="Straight Arrow Connector 22"/>
          <p:cNvCxnSpPr>
            <a:stCxn id="22" idx="0"/>
            <a:endCxn id="5" idx="2"/>
          </p:cNvCxnSpPr>
          <p:nvPr/>
        </p:nvCxnSpPr>
        <p:spPr>
          <a:xfrm flipV="1">
            <a:off x="8075528" y="4429482"/>
            <a:ext cx="1672" cy="45720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1" name="Left-Right Arrow 30"/>
          <p:cNvSpPr/>
          <p:nvPr/>
        </p:nvSpPr>
        <p:spPr>
          <a:xfrm>
            <a:off x="8839200" y="2524482"/>
            <a:ext cx="647185"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9254045" y="5077182"/>
            <a:ext cx="1665649" cy="369332"/>
          </a:xfrm>
          <a:prstGeom prst="rect">
            <a:avLst/>
          </a:prstGeom>
          <a:noFill/>
        </p:spPr>
        <p:txBody>
          <a:bodyPr wrap="none" rtlCol="0">
            <a:spAutoFit/>
          </a:bodyPr>
          <a:lstStyle/>
          <a:p>
            <a:r>
              <a:rPr lang="en-US" dirty="0"/>
              <a:t>ARM Cortex-M</a:t>
            </a:r>
          </a:p>
        </p:txBody>
      </p:sp>
      <p:sp>
        <p:nvSpPr>
          <p:cNvPr id="42" name="Rectangle 41"/>
          <p:cNvSpPr/>
          <p:nvPr/>
        </p:nvSpPr>
        <p:spPr>
          <a:xfrm>
            <a:off x="4800600" y="1295400"/>
            <a:ext cx="7010400" cy="487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686419" y="5710741"/>
            <a:ext cx="1665521" cy="369332"/>
          </a:xfrm>
          <a:prstGeom prst="rect">
            <a:avLst/>
          </a:prstGeom>
          <a:noFill/>
        </p:spPr>
        <p:txBody>
          <a:bodyPr wrap="none" rtlCol="0">
            <a:spAutoFit/>
          </a:bodyPr>
          <a:lstStyle/>
          <a:p>
            <a:r>
              <a:rPr lang="en-US" dirty="0"/>
              <a:t>Microcontroller</a:t>
            </a:r>
          </a:p>
        </p:txBody>
      </p:sp>
      <p:sp>
        <p:nvSpPr>
          <p:cNvPr id="8" name="Rectangle 7"/>
          <p:cNvSpPr/>
          <p:nvPr/>
        </p:nvSpPr>
        <p:spPr>
          <a:xfrm>
            <a:off x="626380" y="4042410"/>
            <a:ext cx="3603872" cy="923330"/>
          </a:xfrm>
          <a:prstGeom prst="rect">
            <a:avLst/>
          </a:prstGeom>
        </p:spPr>
        <p:txBody>
          <a:bodyPr wrap="none">
            <a:spAutoFit/>
          </a:bodyPr>
          <a:lstStyle/>
          <a:p>
            <a:r>
              <a:rPr lang="en-US" dirty="0">
                <a:solidFill>
                  <a:srgbClr val="C00000"/>
                </a:solidFill>
                <a:latin typeface="Consolas" panose="020B0609020204030204" pitchFamily="49" charset="0"/>
              </a:rPr>
              <a:t>void </a:t>
            </a:r>
            <a:r>
              <a:rPr lang="en-US" dirty="0" err="1">
                <a:solidFill>
                  <a:srgbClr val="C00000"/>
                </a:solidFill>
                <a:latin typeface="Consolas" panose="020B0609020204030204" pitchFamily="49" charset="0"/>
              </a:rPr>
              <a:t>SysTick_Handler</a:t>
            </a:r>
            <a:r>
              <a:rPr lang="en-US" dirty="0">
                <a:solidFill>
                  <a:srgbClr val="C00000"/>
                </a:solidFill>
                <a:latin typeface="Consolas" panose="020B0609020204030204" pitchFamily="49" charset="0"/>
              </a:rPr>
              <a:t>(void){</a:t>
            </a:r>
          </a:p>
          <a:p>
            <a:r>
              <a:rPr lang="en-US" dirty="0">
                <a:solidFill>
                  <a:srgbClr val="C00000"/>
                </a:solidFill>
                <a:latin typeface="Consolas" panose="020B0609020204030204" pitchFamily="49" charset="0"/>
              </a:rPr>
              <a:t>  ...</a:t>
            </a:r>
          </a:p>
          <a:p>
            <a:r>
              <a:rPr lang="en-US" dirty="0">
                <a:solidFill>
                  <a:srgbClr val="C00000"/>
                </a:solidFill>
                <a:latin typeface="Consolas" panose="020B0609020204030204" pitchFamily="49" charset="0"/>
              </a:rPr>
              <a:t>}</a:t>
            </a:r>
          </a:p>
        </p:txBody>
      </p:sp>
    </p:spTree>
    <p:extLst>
      <p:ext uri="{BB962C8B-B14F-4D97-AF65-F5344CB8AC3E}">
        <p14:creationId xmlns:p14="http://schemas.microsoft.com/office/powerpoint/2010/main" val="103890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8052"/>
            <a:ext cx="10972800" cy="914400"/>
          </a:xfrm>
        </p:spPr>
        <p:txBody>
          <a:bodyPr/>
          <a:lstStyle/>
          <a:p>
            <a:r>
              <a:rPr lang="en-US" dirty="0"/>
              <a:t>Diagram of System Timer (</a:t>
            </a:r>
            <a:r>
              <a:rPr lang="en-US" dirty="0" err="1"/>
              <a:t>SysTick</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a:p>
        </p:txBody>
      </p:sp>
      <p:grpSp>
        <p:nvGrpSpPr>
          <p:cNvPr id="7" name="Group 6"/>
          <p:cNvGrpSpPr/>
          <p:nvPr/>
        </p:nvGrpSpPr>
        <p:grpSpPr>
          <a:xfrm>
            <a:off x="5042262" y="2642598"/>
            <a:ext cx="2001927" cy="762000"/>
            <a:chOff x="5864904" y="2812413"/>
            <a:chExt cx="2001927" cy="762000"/>
          </a:xfrm>
        </p:grpSpPr>
        <p:sp>
          <p:nvSpPr>
            <p:cNvPr id="8" name="Rectangle 4"/>
            <p:cNvSpPr>
              <a:spLocks noChangeArrowheads="1"/>
            </p:cNvSpPr>
            <p:nvPr/>
          </p:nvSpPr>
          <p:spPr bwMode="auto">
            <a:xfrm>
              <a:off x="5864905" y="2812413"/>
              <a:ext cx="2001926" cy="762000"/>
            </a:xfrm>
            <a:prstGeom prst="rect">
              <a:avLst/>
            </a:prstGeom>
            <a:solidFill>
              <a:schemeClr val="tx2"/>
            </a:solidFill>
            <a:ln w="9525">
              <a:solidFill>
                <a:schemeClr val="tx1"/>
              </a:solidFill>
              <a:miter lim="800000"/>
              <a:headEnd/>
              <a:tailEnd/>
            </a:ln>
          </p:spPr>
          <p:txBody>
            <a:bodyPr wrap="none" anchor="ctr"/>
            <a:lstStyle/>
            <a:p>
              <a:pPr algn="ctr"/>
              <a:r>
                <a:rPr lang="en-US" b="1" dirty="0">
                  <a:solidFill>
                    <a:schemeClr val="bg1"/>
                  </a:solidFill>
                  <a:latin typeface="Arial" charset="0"/>
                  <a:cs typeface="Arial" charset="0"/>
                </a:rPr>
                <a:t>Hardware</a:t>
              </a:r>
            </a:p>
            <a:p>
              <a:pPr algn="ctr"/>
              <a:r>
                <a:rPr lang="en-US" b="1" dirty="0">
                  <a:solidFill>
                    <a:schemeClr val="bg1"/>
                  </a:solidFill>
                  <a:latin typeface="Arial" charset="0"/>
                  <a:cs typeface="Arial" charset="0"/>
                </a:rPr>
                <a:t>Counter</a:t>
              </a:r>
            </a:p>
          </p:txBody>
        </p:sp>
        <p:sp>
          <p:nvSpPr>
            <p:cNvPr id="9" name="AutoShape 5"/>
            <p:cNvSpPr>
              <a:spLocks noChangeArrowheads="1"/>
            </p:cNvSpPr>
            <p:nvPr/>
          </p:nvSpPr>
          <p:spPr bwMode="auto">
            <a:xfrm rot="5400000">
              <a:off x="5828551" y="3071017"/>
              <a:ext cx="311150" cy="23844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sp>
        <p:nvSpPr>
          <p:cNvPr id="27" name="Text Box 17"/>
          <p:cNvSpPr txBox="1">
            <a:spLocks noChangeArrowheads="1"/>
          </p:cNvSpPr>
          <p:nvPr/>
        </p:nvSpPr>
        <p:spPr bwMode="auto">
          <a:xfrm>
            <a:off x="5042262" y="1524000"/>
            <a:ext cx="1990622" cy="369332"/>
          </a:xfrm>
          <a:prstGeom prst="rect">
            <a:avLst/>
          </a:prstGeom>
          <a:solidFill>
            <a:schemeClr val="tx2"/>
          </a:solidFill>
          <a:ln w="9525">
            <a:solidFill>
              <a:schemeClr val="tx1"/>
            </a:solidFill>
            <a:miter lim="800000"/>
            <a:headEnd/>
            <a:tailEnd/>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b="1" dirty="0">
                <a:solidFill>
                  <a:schemeClr val="bg1"/>
                </a:solidFill>
                <a:latin typeface="Arial" pitchFamily="34" charset="0"/>
                <a:cs typeface="Arial" pitchFamily="34" charset="0"/>
              </a:rPr>
              <a:t>Reload Value</a:t>
            </a:r>
            <a:endParaRPr lang="en-US" sz="2000" b="1" dirty="0">
              <a:solidFill>
                <a:schemeClr val="bg1"/>
              </a:solidFill>
              <a:latin typeface="Arial" pitchFamily="34" charset="0"/>
              <a:cs typeface="Arial" pitchFamily="34" charset="0"/>
            </a:endParaRPr>
          </a:p>
        </p:txBody>
      </p:sp>
      <p:cxnSp>
        <p:nvCxnSpPr>
          <p:cNvPr id="28" name="AutoShape 21"/>
          <p:cNvCxnSpPr>
            <a:cxnSpLocks noChangeShapeType="1"/>
            <a:stCxn id="8" idx="3"/>
            <a:endCxn id="41" idx="1"/>
          </p:cNvCxnSpPr>
          <p:nvPr/>
        </p:nvCxnSpPr>
        <p:spPr bwMode="auto">
          <a:xfrm>
            <a:off x="7044189" y="3023598"/>
            <a:ext cx="529580" cy="6988"/>
          </a:xfrm>
          <a:prstGeom prst="straightConnector1">
            <a:avLst/>
          </a:prstGeom>
          <a:noFill/>
          <a:ln w="19050">
            <a:solidFill>
              <a:schemeClr val="tx1"/>
            </a:solidFill>
            <a:prstDash val="solid"/>
            <a:miter lim="800000"/>
            <a:headEnd/>
            <a:tailEnd type="triangle" w="med" len="med"/>
          </a:ln>
          <a:extLst>
            <a:ext uri="{909E8E84-426E-40DD-AFC4-6F175D3DCCD1}">
              <a14:hiddenFill xmlns:a14="http://schemas.microsoft.com/office/drawing/2010/main">
                <a:noFill/>
              </a14:hiddenFill>
            </a:ext>
          </a:extLst>
        </p:spPr>
      </p:cxnSp>
      <p:grpSp>
        <p:nvGrpSpPr>
          <p:cNvPr id="13" name="Group 37"/>
          <p:cNvGrpSpPr>
            <a:grpSpLocks/>
          </p:cNvGrpSpPr>
          <p:nvPr/>
        </p:nvGrpSpPr>
        <p:grpSpPr bwMode="auto">
          <a:xfrm>
            <a:off x="3757309" y="2661483"/>
            <a:ext cx="914400" cy="228600"/>
            <a:chOff x="144" y="1440"/>
            <a:chExt cx="576" cy="144"/>
          </a:xfrm>
        </p:grpSpPr>
        <p:sp>
          <p:nvSpPr>
            <p:cNvPr id="14" name="Freeform 27"/>
            <p:cNvSpPr>
              <a:spLocks/>
            </p:cNvSpPr>
            <p:nvPr/>
          </p:nvSpPr>
          <p:spPr bwMode="auto">
            <a:xfrm>
              <a:off x="14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28"/>
            <p:cNvSpPr>
              <a:spLocks/>
            </p:cNvSpPr>
            <p:nvPr/>
          </p:nvSpPr>
          <p:spPr bwMode="auto">
            <a:xfrm>
              <a:off x="24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29"/>
            <p:cNvSpPr>
              <a:spLocks/>
            </p:cNvSpPr>
            <p:nvPr/>
          </p:nvSpPr>
          <p:spPr bwMode="auto">
            <a:xfrm>
              <a:off x="33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30"/>
            <p:cNvSpPr>
              <a:spLocks/>
            </p:cNvSpPr>
            <p:nvPr/>
          </p:nvSpPr>
          <p:spPr bwMode="auto">
            <a:xfrm>
              <a:off x="43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31"/>
            <p:cNvSpPr>
              <a:spLocks/>
            </p:cNvSpPr>
            <p:nvPr/>
          </p:nvSpPr>
          <p:spPr bwMode="auto">
            <a:xfrm>
              <a:off x="52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32"/>
            <p:cNvSpPr>
              <a:spLocks/>
            </p:cNvSpPr>
            <p:nvPr/>
          </p:nvSpPr>
          <p:spPr bwMode="auto">
            <a:xfrm>
              <a:off x="62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8" name="TextBox 37"/>
          <p:cNvSpPr txBox="1"/>
          <p:nvPr/>
        </p:nvSpPr>
        <p:spPr>
          <a:xfrm>
            <a:off x="5042262" y="3409482"/>
            <a:ext cx="2001927" cy="369332"/>
          </a:xfrm>
          <a:prstGeom prst="rect">
            <a:avLst/>
          </a:prstGeom>
          <a:noFill/>
        </p:spPr>
        <p:txBody>
          <a:bodyPr wrap="square" rtlCol="0">
            <a:spAutoFit/>
          </a:bodyPr>
          <a:lstStyle/>
          <a:p>
            <a:pPr algn="ctr"/>
            <a:r>
              <a:rPr lang="en-US" i="1" dirty="0">
                <a:solidFill>
                  <a:srgbClr val="C00000"/>
                </a:solidFill>
              </a:rPr>
              <a:t>24-bit down counter</a:t>
            </a:r>
          </a:p>
        </p:txBody>
      </p:sp>
      <p:sp>
        <p:nvSpPr>
          <p:cNvPr id="41" name="Diamond 40"/>
          <p:cNvSpPr/>
          <p:nvPr/>
        </p:nvSpPr>
        <p:spPr>
          <a:xfrm>
            <a:off x="7573769" y="2601110"/>
            <a:ext cx="1594293" cy="858952"/>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panose="020B0604020202020204" pitchFamily="34" charset="0"/>
                <a:cs typeface="Arial" panose="020B0604020202020204" pitchFamily="34" charset="0"/>
              </a:rPr>
              <a:t>Is it zero?</a:t>
            </a:r>
          </a:p>
        </p:txBody>
      </p:sp>
      <p:cxnSp>
        <p:nvCxnSpPr>
          <p:cNvPr id="55" name="AutoShape 21"/>
          <p:cNvCxnSpPr>
            <a:cxnSpLocks noChangeShapeType="1"/>
          </p:cNvCxnSpPr>
          <p:nvPr/>
        </p:nvCxnSpPr>
        <p:spPr bwMode="auto">
          <a:xfrm>
            <a:off x="9458451" y="3020422"/>
            <a:ext cx="770379" cy="0"/>
          </a:xfrm>
          <a:prstGeom prst="straightConnector1">
            <a:avLst/>
          </a:prstGeom>
          <a:noFill/>
          <a:ln w="19050">
            <a:solidFill>
              <a:schemeClr val="bg1"/>
            </a:solidFill>
            <a:prstDash val="solid"/>
            <a:miter lim="800000"/>
            <a:headEnd/>
            <a:tailEnd type="triangle" w="med" len="med"/>
          </a:ln>
          <a:extLst>
            <a:ext uri="{909E8E84-426E-40DD-AFC4-6F175D3DCCD1}">
              <a14:hiddenFill xmlns:a14="http://schemas.microsoft.com/office/drawing/2010/main">
                <a:noFill/>
              </a14:hiddenFill>
            </a:ext>
          </a:extLst>
        </p:spPr>
      </p:cxnSp>
      <p:cxnSp>
        <p:nvCxnSpPr>
          <p:cNvPr id="56" name="AutoShape 21"/>
          <p:cNvCxnSpPr>
            <a:cxnSpLocks noChangeShapeType="1"/>
            <a:stCxn id="27" idx="2"/>
            <a:endCxn id="8" idx="0"/>
          </p:cNvCxnSpPr>
          <p:nvPr/>
        </p:nvCxnSpPr>
        <p:spPr bwMode="auto">
          <a:xfrm>
            <a:off x="6037573" y="1893332"/>
            <a:ext cx="5653" cy="749266"/>
          </a:xfrm>
          <a:prstGeom prst="straightConnector1">
            <a:avLst/>
          </a:prstGeom>
          <a:noFill/>
          <a:ln w="19050">
            <a:solidFill>
              <a:schemeClr val="tx1"/>
            </a:solidFill>
            <a:prstDash val="solid"/>
            <a:miter lim="800000"/>
            <a:headEnd/>
            <a:tailEnd type="triangle" w="med" len="med"/>
          </a:ln>
          <a:extLst>
            <a:ext uri="{909E8E84-426E-40DD-AFC4-6F175D3DCCD1}">
              <a14:hiddenFill xmlns:a14="http://schemas.microsoft.com/office/drawing/2010/main">
                <a:noFill/>
              </a14:hiddenFill>
            </a:ext>
          </a:extLst>
        </p:spPr>
      </p:cxnSp>
      <p:cxnSp>
        <p:nvCxnSpPr>
          <p:cNvPr id="59" name="AutoShape 21"/>
          <p:cNvCxnSpPr>
            <a:cxnSpLocks noChangeShapeType="1"/>
          </p:cNvCxnSpPr>
          <p:nvPr/>
        </p:nvCxnSpPr>
        <p:spPr bwMode="auto">
          <a:xfrm flipH="1">
            <a:off x="7044189" y="1708666"/>
            <a:ext cx="2320513" cy="0"/>
          </a:xfrm>
          <a:prstGeom prst="straightConnector1">
            <a:avLst/>
          </a:prstGeom>
          <a:noFill/>
          <a:ln w="19050">
            <a:solidFill>
              <a:schemeClr val="tx1"/>
            </a:solidFill>
            <a:prstDash val="solid"/>
            <a:miter lim="800000"/>
            <a:headEnd/>
            <a:tailEnd type="triangle" w="med" len="med"/>
          </a:ln>
          <a:extLst>
            <a:ext uri="{909E8E84-426E-40DD-AFC4-6F175D3DCCD1}">
              <a14:hiddenFill xmlns:a14="http://schemas.microsoft.com/office/drawing/2010/main">
                <a:noFill/>
              </a14:hiddenFill>
            </a:ext>
          </a:extLst>
        </p:spPr>
      </p:cxnSp>
      <p:cxnSp>
        <p:nvCxnSpPr>
          <p:cNvPr id="61" name="AutoShape 21"/>
          <p:cNvCxnSpPr>
            <a:cxnSpLocks noChangeShapeType="1"/>
          </p:cNvCxnSpPr>
          <p:nvPr/>
        </p:nvCxnSpPr>
        <p:spPr bwMode="auto">
          <a:xfrm flipH="1">
            <a:off x="9464358" y="1844932"/>
            <a:ext cx="770379" cy="0"/>
          </a:xfrm>
          <a:prstGeom prst="straightConnector1">
            <a:avLst/>
          </a:prstGeom>
          <a:noFill/>
          <a:ln w="19050">
            <a:solidFill>
              <a:schemeClr val="bg1"/>
            </a:solidFill>
            <a:prstDash val="solid"/>
            <a:miter lim="800000"/>
            <a:headEnd/>
            <a:tailEnd type="triangle" w="med" len="med"/>
          </a:ln>
          <a:extLst>
            <a:ext uri="{909E8E84-426E-40DD-AFC4-6F175D3DCCD1}">
              <a14:hiddenFill xmlns:a14="http://schemas.microsoft.com/office/drawing/2010/main">
                <a:noFill/>
              </a14:hiddenFill>
            </a:ext>
          </a:extLst>
        </p:spPr>
      </p:cxnSp>
      <p:cxnSp>
        <p:nvCxnSpPr>
          <p:cNvPr id="66" name="AutoShape 21"/>
          <p:cNvCxnSpPr>
            <a:cxnSpLocks noChangeShapeType="1"/>
          </p:cNvCxnSpPr>
          <p:nvPr/>
        </p:nvCxnSpPr>
        <p:spPr bwMode="auto">
          <a:xfrm flipV="1">
            <a:off x="10241210" y="1844422"/>
            <a:ext cx="0" cy="1176000"/>
          </a:xfrm>
          <a:prstGeom prst="straightConnector1">
            <a:avLst/>
          </a:prstGeom>
          <a:noFill/>
          <a:ln w="19050">
            <a:solidFill>
              <a:schemeClr val="bg1"/>
            </a:solidFill>
            <a:prstDash val="solid"/>
            <a:miter lim="800000"/>
            <a:headEnd/>
            <a:tailEnd type="triangle" w="med" len="med"/>
          </a:ln>
          <a:extLst>
            <a:ext uri="{909E8E84-426E-40DD-AFC4-6F175D3DCCD1}">
              <a14:hiddenFill xmlns:a14="http://schemas.microsoft.com/office/drawing/2010/main">
                <a:noFill/>
              </a14:hiddenFill>
            </a:ext>
          </a:extLst>
        </p:spPr>
      </p:cxnSp>
      <p:cxnSp>
        <p:nvCxnSpPr>
          <p:cNvPr id="72" name="AutoShape 21"/>
          <p:cNvCxnSpPr>
            <a:cxnSpLocks noChangeShapeType="1"/>
            <a:stCxn id="41" idx="3"/>
          </p:cNvCxnSpPr>
          <p:nvPr/>
        </p:nvCxnSpPr>
        <p:spPr bwMode="auto">
          <a:xfrm>
            <a:off x="9168062" y="3030586"/>
            <a:ext cx="433138" cy="0"/>
          </a:xfrm>
          <a:prstGeom prst="straightConnector1">
            <a:avLst/>
          </a:prstGeom>
          <a:noFill/>
          <a:ln w="19050">
            <a:solidFill>
              <a:schemeClr val="tx1"/>
            </a:solidFill>
            <a:prstDash val="solid"/>
            <a:miter lim="800000"/>
            <a:headEnd/>
            <a:tailEnd type="triangle" w="med" len="med"/>
          </a:ln>
          <a:extLst>
            <a:ext uri="{909E8E84-426E-40DD-AFC4-6F175D3DCCD1}">
              <a14:hiddenFill xmlns:a14="http://schemas.microsoft.com/office/drawing/2010/main">
                <a:noFill/>
              </a14:hiddenFill>
            </a:ext>
          </a:extLst>
        </p:spPr>
      </p:cxnSp>
      <p:sp>
        <p:nvSpPr>
          <p:cNvPr id="79" name="TextBox 78"/>
          <p:cNvSpPr txBox="1"/>
          <p:nvPr/>
        </p:nvSpPr>
        <p:spPr>
          <a:xfrm>
            <a:off x="8838564" y="2561282"/>
            <a:ext cx="561051" cy="369332"/>
          </a:xfrm>
          <a:prstGeom prst="rect">
            <a:avLst/>
          </a:prstGeom>
          <a:noFill/>
          <a:ln w="19050">
            <a:noFill/>
          </a:ln>
        </p:spPr>
        <p:txBody>
          <a:bodyPr wrap="none" rtlCol="0">
            <a:spAutoFit/>
          </a:bodyPr>
          <a:lstStyle/>
          <a:p>
            <a:r>
              <a:rPr lang="en-US" dirty="0">
                <a:latin typeface="Arial" panose="020B0604020202020204" pitchFamily="34" charset="0"/>
                <a:cs typeface="Arial" panose="020B0604020202020204" pitchFamily="34" charset="0"/>
              </a:rPr>
              <a:t>Yes</a:t>
            </a:r>
          </a:p>
        </p:txBody>
      </p:sp>
      <p:sp>
        <p:nvSpPr>
          <p:cNvPr id="80" name="TextBox 79"/>
          <p:cNvSpPr txBox="1"/>
          <p:nvPr/>
        </p:nvSpPr>
        <p:spPr>
          <a:xfrm>
            <a:off x="5434132" y="2052623"/>
            <a:ext cx="620554" cy="369332"/>
          </a:xfrm>
          <a:prstGeom prst="rect">
            <a:avLst/>
          </a:prstGeom>
          <a:noFill/>
        </p:spPr>
        <p:txBody>
          <a:bodyPr wrap="none" rtlCol="0">
            <a:spAutoFit/>
          </a:bodyPr>
          <a:lstStyle/>
          <a:p>
            <a:r>
              <a:rPr lang="en-US" dirty="0"/>
              <a:t>copy</a:t>
            </a:r>
          </a:p>
        </p:txBody>
      </p:sp>
      <p:cxnSp>
        <p:nvCxnSpPr>
          <p:cNvPr id="81" name="AutoShape 21"/>
          <p:cNvCxnSpPr>
            <a:cxnSpLocks noChangeShapeType="1"/>
          </p:cNvCxnSpPr>
          <p:nvPr/>
        </p:nvCxnSpPr>
        <p:spPr bwMode="auto">
          <a:xfrm flipV="1">
            <a:off x="9364702" y="1708666"/>
            <a:ext cx="0" cy="1318426"/>
          </a:xfrm>
          <a:prstGeom prst="straightConnector1">
            <a:avLst/>
          </a:prstGeom>
          <a:noFill/>
          <a:ln w="19050">
            <a:solidFill>
              <a:schemeClr val="tx1"/>
            </a:solidFill>
            <a:prstDash val="solid"/>
            <a:miter lim="800000"/>
            <a:headEnd type="none" w="med" len="med"/>
            <a:tailEnd type="none" w="med" len="med"/>
          </a:ln>
          <a:extLst>
            <a:ext uri="{909E8E84-426E-40DD-AFC4-6F175D3DCCD1}">
              <a14:hiddenFill xmlns:a14="http://schemas.microsoft.com/office/drawing/2010/main">
                <a:noFill/>
              </a14:hiddenFill>
            </a:ext>
          </a:extLst>
        </p:spPr>
      </p:cxnSp>
      <p:cxnSp>
        <p:nvCxnSpPr>
          <p:cNvPr id="96" name="Straight Arrow Connector 95"/>
          <p:cNvCxnSpPr>
            <a:endCxn id="9" idx="3"/>
          </p:cNvCxnSpPr>
          <p:nvPr/>
        </p:nvCxnSpPr>
        <p:spPr>
          <a:xfrm flipV="1">
            <a:off x="4666401" y="3020424"/>
            <a:ext cx="375862" cy="23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848600" y="4876800"/>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633849"/>
      </p:ext>
    </p:extLst>
  </p:cSld>
  <p:clrMapOvr>
    <a:masterClrMapping/>
  </p:clrMapOvr>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Timer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grpSp>
        <p:nvGrpSpPr>
          <p:cNvPr id="14" name="Group 13"/>
          <p:cNvGrpSpPr/>
          <p:nvPr/>
        </p:nvGrpSpPr>
        <p:grpSpPr>
          <a:xfrm>
            <a:off x="1143000" y="1489295"/>
            <a:ext cx="10114596" cy="4606705"/>
            <a:chOff x="1143000" y="1489295"/>
            <a:chExt cx="10114596" cy="4606705"/>
          </a:xfrm>
        </p:grpSpPr>
        <p:sp>
          <p:nvSpPr>
            <p:cNvPr id="6" name="Lightning Bolt 5"/>
            <p:cNvSpPr/>
            <p:nvPr/>
          </p:nvSpPr>
          <p:spPr>
            <a:xfrm flipH="1">
              <a:off x="4244898" y="4419600"/>
              <a:ext cx="304800" cy="533400"/>
            </a:xfrm>
            <a:prstGeom prst="lightningBol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ightning Bolt 6"/>
            <p:cNvSpPr/>
            <p:nvPr/>
          </p:nvSpPr>
          <p:spPr>
            <a:xfrm flipH="1">
              <a:off x="7287322" y="4419600"/>
              <a:ext cx="304800" cy="533400"/>
            </a:xfrm>
            <a:prstGeom prst="lightningBol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ightning Bolt 7"/>
            <p:cNvSpPr/>
            <p:nvPr/>
          </p:nvSpPr>
          <p:spPr>
            <a:xfrm flipH="1">
              <a:off x="10342755" y="4400085"/>
              <a:ext cx="304800" cy="533400"/>
            </a:xfrm>
            <a:prstGeom prst="lightningBol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1143000" y="1489295"/>
              <a:ext cx="10114596" cy="4606705"/>
            </a:xfrm>
            <a:prstGeom prst="rect">
              <a:avLst/>
            </a:prstGeom>
          </p:spPr>
        </p:pic>
        <p:sp>
          <p:nvSpPr>
            <p:cNvPr id="10" name="TextBox 9"/>
            <p:cNvSpPr txBox="1"/>
            <p:nvPr/>
          </p:nvSpPr>
          <p:spPr>
            <a:xfrm>
              <a:off x="3638550" y="3834825"/>
              <a:ext cx="1143000" cy="584775"/>
            </a:xfrm>
            <a:prstGeom prst="rect">
              <a:avLst/>
            </a:prstGeom>
            <a:noFill/>
          </p:spPr>
          <p:txBody>
            <a:bodyPr wrap="square" rtlCol="0">
              <a:spAutoFit/>
            </a:bodyPr>
            <a:lstStyle/>
            <a:p>
              <a:pPr algn="ctr"/>
              <a:r>
                <a:rPr lang="en-US" sz="1600" dirty="0" err="1">
                  <a:solidFill>
                    <a:srgbClr val="FF0000"/>
                  </a:solidFill>
                </a:rPr>
                <a:t>SysTick</a:t>
              </a:r>
              <a:r>
                <a:rPr lang="en-US" sz="1600" dirty="0">
                  <a:solidFill>
                    <a:srgbClr val="FF0000"/>
                  </a:solidFill>
                </a:rPr>
                <a:t> Interrupt</a:t>
              </a:r>
            </a:p>
          </p:txBody>
        </p:sp>
        <p:sp>
          <p:nvSpPr>
            <p:cNvPr id="11" name="TextBox 10"/>
            <p:cNvSpPr txBox="1"/>
            <p:nvPr/>
          </p:nvSpPr>
          <p:spPr>
            <a:xfrm>
              <a:off x="9982200" y="3834825"/>
              <a:ext cx="1143000" cy="584775"/>
            </a:xfrm>
            <a:prstGeom prst="rect">
              <a:avLst/>
            </a:prstGeom>
            <a:noFill/>
          </p:spPr>
          <p:txBody>
            <a:bodyPr wrap="square" rtlCol="0">
              <a:spAutoFit/>
            </a:bodyPr>
            <a:lstStyle/>
            <a:p>
              <a:pPr algn="ctr"/>
              <a:r>
                <a:rPr lang="en-US" sz="1600" dirty="0" err="1">
                  <a:solidFill>
                    <a:srgbClr val="FF0000"/>
                  </a:solidFill>
                </a:rPr>
                <a:t>SysTick</a:t>
              </a:r>
              <a:r>
                <a:rPr lang="en-US" sz="1600" dirty="0">
                  <a:solidFill>
                    <a:srgbClr val="FF0000"/>
                  </a:solidFill>
                </a:rPr>
                <a:t> Interrupt</a:t>
              </a:r>
            </a:p>
          </p:txBody>
        </p:sp>
        <p:sp>
          <p:nvSpPr>
            <p:cNvPr id="12" name="TextBox 11"/>
            <p:cNvSpPr txBox="1"/>
            <p:nvPr/>
          </p:nvSpPr>
          <p:spPr>
            <a:xfrm>
              <a:off x="6781800" y="3810000"/>
              <a:ext cx="945067" cy="584775"/>
            </a:xfrm>
            <a:prstGeom prst="rect">
              <a:avLst/>
            </a:prstGeom>
            <a:noFill/>
          </p:spPr>
          <p:txBody>
            <a:bodyPr wrap="square" rtlCol="0">
              <a:spAutoFit/>
            </a:bodyPr>
            <a:lstStyle/>
            <a:p>
              <a:pPr algn="ctr"/>
              <a:r>
                <a:rPr lang="en-US" sz="1600" dirty="0" err="1">
                  <a:solidFill>
                    <a:srgbClr val="FF0000"/>
                  </a:solidFill>
                </a:rPr>
                <a:t>SysTick</a:t>
              </a:r>
              <a:r>
                <a:rPr lang="en-US" sz="1600" dirty="0">
                  <a:solidFill>
                    <a:srgbClr val="FF0000"/>
                  </a:solidFill>
                </a:rPr>
                <a:t> Interrupt</a:t>
              </a:r>
            </a:p>
          </p:txBody>
        </p:sp>
      </p:grpSp>
    </p:spTree>
    <p:custDataLst>
      <p:tags r:id="rId1"/>
    </p:custDataLst>
    <p:extLst>
      <p:ext uri="{BB962C8B-B14F-4D97-AF65-F5344CB8AC3E}">
        <p14:creationId xmlns:p14="http://schemas.microsoft.com/office/powerpoint/2010/main" val="37180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8052"/>
            <a:ext cx="10972800" cy="914400"/>
          </a:xfrm>
        </p:spPr>
        <p:txBody>
          <a:bodyPr/>
          <a:lstStyle/>
          <a:p>
            <a:r>
              <a:rPr lang="en-US" dirty="0"/>
              <a:t>Diagram of System Timer (</a:t>
            </a:r>
            <a:r>
              <a:rPr lang="en-US" dirty="0" err="1"/>
              <a:t>SysTick</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a:p>
        </p:txBody>
      </p:sp>
      <p:cxnSp>
        <p:nvCxnSpPr>
          <p:cNvPr id="55" name="AutoShape 21"/>
          <p:cNvCxnSpPr>
            <a:cxnSpLocks noChangeShapeType="1"/>
          </p:cNvCxnSpPr>
          <p:nvPr/>
        </p:nvCxnSpPr>
        <p:spPr bwMode="auto">
          <a:xfrm>
            <a:off x="9458451" y="3020422"/>
            <a:ext cx="770379" cy="0"/>
          </a:xfrm>
          <a:prstGeom prst="straightConnector1">
            <a:avLst/>
          </a:prstGeom>
          <a:noFill/>
          <a:ln w="19050">
            <a:solidFill>
              <a:schemeClr val="bg1"/>
            </a:solidFill>
            <a:prstDash val="solid"/>
            <a:miter lim="800000"/>
            <a:headEnd/>
            <a:tailEnd type="triangle" w="med" len="med"/>
          </a:ln>
          <a:extLst>
            <a:ext uri="{909E8E84-426E-40DD-AFC4-6F175D3DCCD1}">
              <a14:hiddenFill xmlns:a14="http://schemas.microsoft.com/office/drawing/2010/main">
                <a:noFill/>
              </a14:hiddenFill>
            </a:ext>
          </a:extLst>
        </p:spPr>
      </p:cxnSp>
      <p:cxnSp>
        <p:nvCxnSpPr>
          <p:cNvPr id="61" name="AutoShape 21"/>
          <p:cNvCxnSpPr>
            <a:cxnSpLocks noChangeShapeType="1"/>
          </p:cNvCxnSpPr>
          <p:nvPr/>
        </p:nvCxnSpPr>
        <p:spPr bwMode="auto">
          <a:xfrm flipH="1">
            <a:off x="9464358" y="1844932"/>
            <a:ext cx="770379" cy="0"/>
          </a:xfrm>
          <a:prstGeom prst="straightConnector1">
            <a:avLst/>
          </a:prstGeom>
          <a:noFill/>
          <a:ln w="19050">
            <a:solidFill>
              <a:schemeClr val="bg1"/>
            </a:solidFill>
            <a:prstDash val="solid"/>
            <a:miter lim="800000"/>
            <a:headEnd/>
            <a:tailEnd type="triangle" w="med" len="med"/>
          </a:ln>
          <a:extLst>
            <a:ext uri="{909E8E84-426E-40DD-AFC4-6F175D3DCCD1}">
              <a14:hiddenFill xmlns:a14="http://schemas.microsoft.com/office/drawing/2010/main">
                <a:noFill/>
              </a14:hiddenFill>
            </a:ext>
          </a:extLst>
        </p:spPr>
      </p:cxnSp>
      <p:cxnSp>
        <p:nvCxnSpPr>
          <p:cNvPr id="66" name="AutoShape 21"/>
          <p:cNvCxnSpPr>
            <a:cxnSpLocks noChangeShapeType="1"/>
          </p:cNvCxnSpPr>
          <p:nvPr/>
        </p:nvCxnSpPr>
        <p:spPr bwMode="auto">
          <a:xfrm flipV="1">
            <a:off x="10241210" y="1844422"/>
            <a:ext cx="0" cy="1176000"/>
          </a:xfrm>
          <a:prstGeom prst="straightConnector1">
            <a:avLst/>
          </a:prstGeom>
          <a:noFill/>
          <a:ln w="19050">
            <a:solidFill>
              <a:schemeClr val="bg1"/>
            </a:solidFill>
            <a:prstDash val="solid"/>
            <a:miter lim="800000"/>
            <a:headEnd/>
            <a:tailEnd type="triangle" w="med" len="med"/>
          </a:ln>
          <a:extLst>
            <a:ext uri="{909E8E84-426E-40DD-AFC4-6F175D3DCCD1}">
              <a14:hiddenFill xmlns:a14="http://schemas.microsoft.com/office/drawing/2010/main">
                <a:noFill/>
              </a14:hiddenFill>
            </a:ext>
          </a:extLst>
        </p:spPr>
      </p:cxnSp>
      <p:sp>
        <p:nvSpPr>
          <p:cNvPr id="71" name="Rectangle 70"/>
          <p:cNvSpPr/>
          <p:nvPr/>
        </p:nvSpPr>
        <p:spPr>
          <a:xfrm>
            <a:off x="9631169" y="2601111"/>
            <a:ext cx="2484631" cy="85895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panose="020B0604020202020204" pitchFamily="34" charset="0"/>
                <a:cs typeface="Arial" panose="020B0604020202020204" pitchFamily="34" charset="0"/>
              </a:rPr>
              <a:t>Set </a:t>
            </a:r>
            <a:r>
              <a:rPr lang="en-US" b="1" dirty="0">
                <a:solidFill>
                  <a:srgbClr val="6600FF"/>
                </a:solidFill>
                <a:latin typeface="Arial" panose="020B0604020202020204" pitchFamily="34" charset="0"/>
                <a:cs typeface="Arial" panose="020B0604020202020204" pitchFamily="34" charset="0"/>
              </a:rPr>
              <a:t>COUNTFLAG</a:t>
            </a:r>
            <a:r>
              <a:rPr lang="en-US" dirty="0">
                <a:solidFill>
                  <a:srgbClr val="C00000"/>
                </a:solidFill>
                <a:latin typeface="Arial" panose="020B0604020202020204" pitchFamily="34" charset="0"/>
                <a:cs typeface="Arial" panose="020B0604020202020204" pitchFamily="34" charset="0"/>
              </a:rPr>
              <a:t> to 1</a:t>
            </a:r>
          </a:p>
        </p:txBody>
      </p:sp>
      <p:grpSp>
        <p:nvGrpSpPr>
          <p:cNvPr id="22" name="Group 21"/>
          <p:cNvGrpSpPr/>
          <p:nvPr/>
        </p:nvGrpSpPr>
        <p:grpSpPr>
          <a:xfrm>
            <a:off x="4666401" y="1524000"/>
            <a:ext cx="4964768" cy="2254814"/>
            <a:chOff x="4666401" y="1524000"/>
            <a:chExt cx="4964768" cy="2254814"/>
          </a:xfrm>
        </p:grpSpPr>
        <p:grpSp>
          <p:nvGrpSpPr>
            <p:cNvPr id="7" name="Group 6"/>
            <p:cNvGrpSpPr/>
            <p:nvPr/>
          </p:nvGrpSpPr>
          <p:grpSpPr>
            <a:xfrm>
              <a:off x="5042262" y="2642598"/>
              <a:ext cx="2001927" cy="762000"/>
              <a:chOff x="5864904" y="2812413"/>
              <a:chExt cx="2001927" cy="762000"/>
            </a:xfrm>
          </p:grpSpPr>
          <p:sp>
            <p:nvSpPr>
              <p:cNvPr id="8" name="Rectangle 4"/>
              <p:cNvSpPr>
                <a:spLocks noChangeArrowheads="1"/>
              </p:cNvSpPr>
              <p:nvPr/>
            </p:nvSpPr>
            <p:spPr bwMode="auto">
              <a:xfrm>
                <a:off x="5864905" y="2812413"/>
                <a:ext cx="2001926" cy="762000"/>
              </a:xfrm>
              <a:prstGeom prst="rect">
                <a:avLst/>
              </a:prstGeom>
              <a:solidFill>
                <a:schemeClr val="tx2"/>
              </a:solidFill>
              <a:ln w="9525">
                <a:solidFill>
                  <a:schemeClr val="tx1"/>
                </a:solidFill>
                <a:miter lim="800000"/>
                <a:headEnd/>
                <a:tailEnd/>
              </a:ln>
            </p:spPr>
            <p:txBody>
              <a:bodyPr wrap="none" anchor="ctr"/>
              <a:lstStyle/>
              <a:p>
                <a:pPr algn="ctr"/>
                <a:r>
                  <a:rPr lang="en-US" b="1" dirty="0">
                    <a:solidFill>
                      <a:schemeClr val="bg1"/>
                    </a:solidFill>
                    <a:latin typeface="Arial" charset="0"/>
                    <a:cs typeface="Arial" charset="0"/>
                  </a:rPr>
                  <a:t>Counter</a:t>
                </a:r>
              </a:p>
            </p:txBody>
          </p:sp>
          <p:sp>
            <p:nvSpPr>
              <p:cNvPr id="9" name="AutoShape 5"/>
              <p:cNvSpPr>
                <a:spLocks noChangeArrowheads="1"/>
              </p:cNvSpPr>
              <p:nvPr/>
            </p:nvSpPr>
            <p:spPr bwMode="auto">
              <a:xfrm rot="5400000">
                <a:off x="5828551" y="3071017"/>
                <a:ext cx="311150" cy="23844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sp>
          <p:nvSpPr>
            <p:cNvPr id="27" name="Text Box 17"/>
            <p:cNvSpPr txBox="1">
              <a:spLocks noChangeArrowheads="1"/>
            </p:cNvSpPr>
            <p:nvPr/>
          </p:nvSpPr>
          <p:spPr bwMode="auto">
            <a:xfrm>
              <a:off x="5042262" y="1524000"/>
              <a:ext cx="1990622" cy="369332"/>
            </a:xfrm>
            <a:prstGeom prst="rect">
              <a:avLst/>
            </a:prstGeom>
            <a:solidFill>
              <a:schemeClr val="tx2"/>
            </a:solidFill>
            <a:ln w="9525">
              <a:solidFill>
                <a:schemeClr val="tx1"/>
              </a:solidFill>
              <a:miter lim="800000"/>
              <a:headEnd/>
              <a:tailEnd/>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b="1" dirty="0">
                  <a:solidFill>
                    <a:schemeClr val="bg1"/>
                  </a:solidFill>
                  <a:latin typeface="Arial" pitchFamily="34" charset="0"/>
                  <a:cs typeface="Arial" pitchFamily="34" charset="0"/>
                </a:rPr>
                <a:t>Reload Value</a:t>
              </a:r>
              <a:endParaRPr lang="en-US" sz="2000" b="1" dirty="0">
                <a:solidFill>
                  <a:schemeClr val="bg1"/>
                </a:solidFill>
                <a:latin typeface="Arial" pitchFamily="34" charset="0"/>
                <a:cs typeface="Arial" pitchFamily="34" charset="0"/>
              </a:endParaRPr>
            </a:p>
          </p:txBody>
        </p:sp>
        <p:cxnSp>
          <p:nvCxnSpPr>
            <p:cNvPr id="28" name="AutoShape 21"/>
            <p:cNvCxnSpPr>
              <a:cxnSpLocks noChangeShapeType="1"/>
              <a:stCxn id="8" idx="3"/>
              <a:endCxn id="41" idx="1"/>
            </p:cNvCxnSpPr>
            <p:nvPr/>
          </p:nvCxnSpPr>
          <p:spPr bwMode="auto">
            <a:xfrm>
              <a:off x="7044189" y="3023598"/>
              <a:ext cx="529580" cy="6988"/>
            </a:xfrm>
            <a:prstGeom prst="straightConnector1">
              <a:avLst/>
            </a:prstGeom>
            <a:noFill/>
            <a:ln w="19050">
              <a:solidFill>
                <a:schemeClr val="tx1"/>
              </a:solidFill>
              <a:prstDash val="solid"/>
              <a:miter lim="800000"/>
              <a:headEnd/>
              <a:tailEnd type="triangle" w="med" len="med"/>
            </a:ln>
            <a:extLst>
              <a:ext uri="{909E8E84-426E-40DD-AFC4-6F175D3DCCD1}">
                <a14:hiddenFill xmlns:a14="http://schemas.microsoft.com/office/drawing/2010/main">
                  <a:noFill/>
                </a14:hiddenFill>
              </a:ext>
            </a:extLst>
          </p:spPr>
        </p:cxnSp>
        <p:sp>
          <p:nvSpPr>
            <p:cNvPr id="38" name="TextBox 37"/>
            <p:cNvSpPr txBox="1"/>
            <p:nvPr/>
          </p:nvSpPr>
          <p:spPr>
            <a:xfrm>
              <a:off x="5042262" y="3409482"/>
              <a:ext cx="2001927" cy="369332"/>
            </a:xfrm>
            <a:prstGeom prst="rect">
              <a:avLst/>
            </a:prstGeom>
            <a:noFill/>
          </p:spPr>
          <p:txBody>
            <a:bodyPr wrap="square" rtlCol="0">
              <a:spAutoFit/>
            </a:bodyPr>
            <a:lstStyle/>
            <a:p>
              <a:pPr algn="ctr"/>
              <a:r>
                <a:rPr lang="en-US" i="1" dirty="0">
                  <a:solidFill>
                    <a:srgbClr val="C00000"/>
                  </a:solidFill>
                </a:rPr>
                <a:t>24-bit down counter</a:t>
              </a:r>
            </a:p>
          </p:txBody>
        </p:sp>
        <p:sp>
          <p:nvSpPr>
            <p:cNvPr id="41" name="Diamond 40"/>
            <p:cNvSpPr/>
            <p:nvPr/>
          </p:nvSpPr>
          <p:spPr>
            <a:xfrm>
              <a:off x="7573769" y="2601110"/>
              <a:ext cx="1594293" cy="858952"/>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panose="020B0604020202020204" pitchFamily="34" charset="0"/>
                  <a:cs typeface="Arial" panose="020B0604020202020204" pitchFamily="34" charset="0"/>
                </a:rPr>
                <a:t>Is it zero?</a:t>
              </a:r>
            </a:p>
          </p:txBody>
        </p:sp>
        <p:cxnSp>
          <p:nvCxnSpPr>
            <p:cNvPr id="56" name="AutoShape 21"/>
            <p:cNvCxnSpPr>
              <a:cxnSpLocks noChangeShapeType="1"/>
              <a:stCxn id="27" idx="2"/>
              <a:endCxn id="8" idx="0"/>
            </p:cNvCxnSpPr>
            <p:nvPr/>
          </p:nvCxnSpPr>
          <p:spPr bwMode="auto">
            <a:xfrm>
              <a:off x="6037573" y="1893332"/>
              <a:ext cx="5653" cy="749266"/>
            </a:xfrm>
            <a:prstGeom prst="straightConnector1">
              <a:avLst/>
            </a:prstGeom>
            <a:noFill/>
            <a:ln w="19050">
              <a:solidFill>
                <a:schemeClr val="tx1"/>
              </a:solidFill>
              <a:prstDash val="solid"/>
              <a:miter lim="800000"/>
              <a:headEnd/>
              <a:tailEnd type="triangle" w="med" len="med"/>
            </a:ln>
            <a:extLst>
              <a:ext uri="{909E8E84-426E-40DD-AFC4-6F175D3DCCD1}">
                <a14:hiddenFill xmlns:a14="http://schemas.microsoft.com/office/drawing/2010/main">
                  <a:noFill/>
                </a14:hiddenFill>
              </a:ext>
            </a:extLst>
          </p:spPr>
        </p:cxnSp>
        <p:cxnSp>
          <p:nvCxnSpPr>
            <p:cNvPr id="59" name="AutoShape 21"/>
            <p:cNvCxnSpPr>
              <a:cxnSpLocks noChangeShapeType="1"/>
            </p:cNvCxnSpPr>
            <p:nvPr/>
          </p:nvCxnSpPr>
          <p:spPr bwMode="auto">
            <a:xfrm flipH="1">
              <a:off x="7044189" y="1708666"/>
              <a:ext cx="2320513" cy="0"/>
            </a:xfrm>
            <a:prstGeom prst="straightConnector1">
              <a:avLst/>
            </a:prstGeom>
            <a:noFill/>
            <a:ln w="19050">
              <a:solidFill>
                <a:schemeClr val="tx1"/>
              </a:solidFill>
              <a:prstDash val="solid"/>
              <a:miter lim="800000"/>
              <a:headEnd/>
              <a:tailEnd type="triangle" w="med" len="med"/>
            </a:ln>
            <a:extLst>
              <a:ext uri="{909E8E84-426E-40DD-AFC4-6F175D3DCCD1}">
                <a14:hiddenFill xmlns:a14="http://schemas.microsoft.com/office/drawing/2010/main">
                  <a:noFill/>
                </a14:hiddenFill>
              </a:ext>
            </a:extLst>
          </p:spPr>
        </p:cxnSp>
        <p:cxnSp>
          <p:nvCxnSpPr>
            <p:cNvPr id="72" name="AutoShape 21"/>
            <p:cNvCxnSpPr>
              <a:cxnSpLocks noChangeShapeType="1"/>
              <a:stCxn id="41" idx="3"/>
              <a:endCxn id="71" idx="1"/>
            </p:cNvCxnSpPr>
            <p:nvPr/>
          </p:nvCxnSpPr>
          <p:spPr bwMode="auto">
            <a:xfrm>
              <a:off x="9168062" y="3030586"/>
              <a:ext cx="463107" cy="1"/>
            </a:xfrm>
            <a:prstGeom prst="straightConnector1">
              <a:avLst/>
            </a:prstGeom>
            <a:noFill/>
            <a:ln w="19050">
              <a:solidFill>
                <a:schemeClr val="tx1"/>
              </a:solidFill>
              <a:prstDash val="solid"/>
              <a:miter lim="800000"/>
              <a:headEnd/>
              <a:tailEnd type="triangle" w="med" len="med"/>
            </a:ln>
            <a:extLst>
              <a:ext uri="{909E8E84-426E-40DD-AFC4-6F175D3DCCD1}">
                <a14:hiddenFill xmlns:a14="http://schemas.microsoft.com/office/drawing/2010/main">
                  <a:noFill/>
                </a14:hiddenFill>
              </a:ext>
            </a:extLst>
          </p:spPr>
        </p:cxnSp>
        <p:sp>
          <p:nvSpPr>
            <p:cNvPr id="79" name="TextBox 78"/>
            <p:cNvSpPr txBox="1"/>
            <p:nvPr/>
          </p:nvSpPr>
          <p:spPr>
            <a:xfrm>
              <a:off x="8838564" y="2561282"/>
              <a:ext cx="561051" cy="369332"/>
            </a:xfrm>
            <a:prstGeom prst="rect">
              <a:avLst/>
            </a:prstGeom>
            <a:noFill/>
            <a:ln w="19050">
              <a:noFill/>
            </a:ln>
          </p:spPr>
          <p:txBody>
            <a:bodyPr wrap="none" rtlCol="0">
              <a:spAutoFit/>
            </a:bodyPr>
            <a:lstStyle/>
            <a:p>
              <a:r>
                <a:rPr lang="en-US" dirty="0">
                  <a:latin typeface="Arial" panose="020B0604020202020204" pitchFamily="34" charset="0"/>
                  <a:cs typeface="Arial" panose="020B0604020202020204" pitchFamily="34" charset="0"/>
                </a:rPr>
                <a:t>Yes</a:t>
              </a:r>
            </a:p>
          </p:txBody>
        </p:sp>
        <p:sp>
          <p:nvSpPr>
            <p:cNvPr id="80" name="TextBox 79"/>
            <p:cNvSpPr txBox="1"/>
            <p:nvPr/>
          </p:nvSpPr>
          <p:spPr>
            <a:xfrm>
              <a:off x="5434132" y="2052623"/>
              <a:ext cx="620554" cy="369332"/>
            </a:xfrm>
            <a:prstGeom prst="rect">
              <a:avLst/>
            </a:prstGeom>
            <a:noFill/>
          </p:spPr>
          <p:txBody>
            <a:bodyPr wrap="none" rtlCol="0">
              <a:spAutoFit/>
            </a:bodyPr>
            <a:lstStyle/>
            <a:p>
              <a:r>
                <a:rPr lang="en-US" dirty="0"/>
                <a:t>copy</a:t>
              </a:r>
            </a:p>
          </p:txBody>
        </p:sp>
        <p:cxnSp>
          <p:nvCxnSpPr>
            <p:cNvPr id="81" name="AutoShape 21"/>
            <p:cNvCxnSpPr>
              <a:cxnSpLocks noChangeShapeType="1"/>
            </p:cNvCxnSpPr>
            <p:nvPr/>
          </p:nvCxnSpPr>
          <p:spPr bwMode="auto">
            <a:xfrm flipV="1">
              <a:off x="9364702" y="1708666"/>
              <a:ext cx="0" cy="1318426"/>
            </a:xfrm>
            <a:prstGeom prst="straightConnector1">
              <a:avLst/>
            </a:prstGeom>
            <a:noFill/>
            <a:ln w="19050">
              <a:solidFill>
                <a:schemeClr val="tx1"/>
              </a:solidFill>
              <a:prstDash val="solid"/>
              <a:miter lim="800000"/>
              <a:headEnd type="none" w="med" len="med"/>
              <a:tailEnd type="none" w="med" len="med"/>
            </a:ln>
            <a:extLst>
              <a:ext uri="{909E8E84-426E-40DD-AFC4-6F175D3DCCD1}">
                <a14:hiddenFill xmlns:a14="http://schemas.microsoft.com/office/drawing/2010/main">
                  <a:noFill/>
                </a14:hiddenFill>
              </a:ext>
            </a:extLst>
          </p:spPr>
        </p:cxnSp>
        <p:cxnSp>
          <p:nvCxnSpPr>
            <p:cNvPr id="96" name="Straight Arrow Connector 95"/>
            <p:cNvCxnSpPr>
              <a:endCxn id="9" idx="3"/>
            </p:cNvCxnSpPr>
            <p:nvPr/>
          </p:nvCxnSpPr>
          <p:spPr>
            <a:xfrm flipV="1">
              <a:off x="4666401" y="3020424"/>
              <a:ext cx="375862" cy="23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0" name="Rectangle 139"/>
          <p:cNvSpPr/>
          <p:nvPr/>
        </p:nvSpPr>
        <p:spPr>
          <a:xfrm>
            <a:off x="1371600" y="4495800"/>
            <a:ext cx="2943513" cy="646331"/>
          </a:xfrm>
          <a:prstGeom prst="rect">
            <a:avLst/>
          </a:prstGeom>
        </p:spPr>
        <p:txBody>
          <a:bodyPr wrap="square">
            <a:spAutoFit/>
          </a:bodyPr>
          <a:lstStyle/>
          <a:p>
            <a:r>
              <a:rPr lang="en-US" dirty="0" err="1">
                <a:latin typeface="Arial" panose="020B0604020202020204" pitchFamily="34" charset="0"/>
                <a:cs typeface="Arial" panose="020B0604020202020204" pitchFamily="34" charset="0"/>
              </a:rPr>
              <a:t>SysTick</a:t>
            </a:r>
            <a:r>
              <a:rPr lang="en-US" dirty="0">
                <a:latin typeface="Arial" panose="020B0604020202020204" pitchFamily="34" charset="0"/>
                <a:cs typeface="Arial" panose="020B0604020202020204" pitchFamily="34" charset="0"/>
              </a:rPr>
              <a:t> control and status register (</a:t>
            </a:r>
            <a:r>
              <a:rPr lang="en-US" dirty="0" err="1">
                <a:latin typeface="Arial" panose="020B0604020202020204" pitchFamily="34" charset="0"/>
                <a:cs typeface="Arial" panose="020B0604020202020204" pitchFamily="34" charset="0"/>
              </a:rPr>
              <a:t>SysTick_CTRL</a:t>
            </a:r>
            <a:r>
              <a:rPr lang="en-US" dirty="0">
                <a:latin typeface="Arial" panose="020B0604020202020204" pitchFamily="34" charset="0"/>
                <a:cs typeface="Arial" panose="020B0604020202020204" pitchFamily="34" charset="0"/>
              </a:rPr>
              <a:t>)</a:t>
            </a:r>
          </a:p>
        </p:txBody>
      </p:sp>
      <p:cxnSp>
        <p:nvCxnSpPr>
          <p:cNvPr id="36" name="Straight Connector 35"/>
          <p:cNvCxnSpPr/>
          <p:nvPr/>
        </p:nvCxnSpPr>
        <p:spPr>
          <a:xfrm>
            <a:off x="7848600" y="4876800"/>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4493720" y="4267200"/>
            <a:ext cx="5137449" cy="2008557"/>
          </a:xfrm>
          <a:prstGeom prst="rect">
            <a:avLst/>
          </a:prstGeom>
        </p:spPr>
      </p:pic>
      <p:cxnSp>
        <p:nvCxnSpPr>
          <p:cNvPr id="20" name="Straight Arrow Connector 19"/>
          <p:cNvCxnSpPr>
            <a:stCxn id="71" idx="2"/>
          </p:cNvCxnSpPr>
          <p:nvPr/>
        </p:nvCxnSpPr>
        <p:spPr>
          <a:xfrm flipH="1">
            <a:off x="7062445" y="3460063"/>
            <a:ext cx="3811040" cy="1378685"/>
          </a:xfrm>
          <a:prstGeom prst="straightConnector1">
            <a:avLst/>
          </a:prstGeom>
          <a:ln w="19050">
            <a:solidFill>
              <a:srgbClr val="6600FF"/>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28667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par>
                          <p:cTn id="11" fill="hold">
                            <p:stCondLst>
                              <p:cond delay="0"/>
                            </p:stCondLst>
                            <p:childTnLst>
                              <p:par>
                                <p:cTn id="12" presetID="22" presetClass="entr" presetSubtype="1"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up)">
                                      <p:cBhvr>
                                        <p:cTn id="14"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8052"/>
            <a:ext cx="10972800" cy="914400"/>
          </a:xfrm>
        </p:spPr>
        <p:txBody>
          <a:bodyPr/>
          <a:lstStyle/>
          <a:p>
            <a:r>
              <a:rPr lang="en-US" dirty="0"/>
              <a:t>Diagram of System Timer (</a:t>
            </a:r>
            <a:r>
              <a:rPr lang="en-US" dirty="0" err="1"/>
              <a:t>SysTick</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8</a:t>
            </a:fld>
            <a:endParaRPr kumimoji="0" lang="en-US"/>
          </a:p>
        </p:txBody>
      </p:sp>
      <p:grpSp>
        <p:nvGrpSpPr>
          <p:cNvPr id="7" name="Group 6"/>
          <p:cNvGrpSpPr/>
          <p:nvPr/>
        </p:nvGrpSpPr>
        <p:grpSpPr>
          <a:xfrm>
            <a:off x="5042262" y="2642598"/>
            <a:ext cx="2001927" cy="762000"/>
            <a:chOff x="5864904" y="2812413"/>
            <a:chExt cx="2001927" cy="762000"/>
          </a:xfrm>
        </p:grpSpPr>
        <p:sp>
          <p:nvSpPr>
            <p:cNvPr id="8" name="Rectangle 4"/>
            <p:cNvSpPr>
              <a:spLocks noChangeArrowheads="1"/>
            </p:cNvSpPr>
            <p:nvPr/>
          </p:nvSpPr>
          <p:spPr bwMode="auto">
            <a:xfrm>
              <a:off x="5864905" y="2812413"/>
              <a:ext cx="2001926" cy="762000"/>
            </a:xfrm>
            <a:prstGeom prst="rect">
              <a:avLst/>
            </a:prstGeom>
            <a:solidFill>
              <a:schemeClr val="tx2"/>
            </a:solidFill>
            <a:ln w="9525">
              <a:solidFill>
                <a:schemeClr val="tx1"/>
              </a:solidFill>
              <a:miter lim="800000"/>
              <a:headEnd/>
              <a:tailEnd/>
            </a:ln>
          </p:spPr>
          <p:txBody>
            <a:bodyPr wrap="none" anchor="ctr"/>
            <a:lstStyle/>
            <a:p>
              <a:pPr algn="ctr"/>
              <a:r>
                <a:rPr lang="en-US" b="1" dirty="0">
                  <a:solidFill>
                    <a:schemeClr val="bg1"/>
                  </a:solidFill>
                  <a:latin typeface="Arial" charset="0"/>
                  <a:cs typeface="Arial" charset="0"/>
                </a:rPr>
                <a:t>Counter</a:t>
              </a:r>
            </a:p>
          </p:txBody>
        </p:sp>
        <p:sp>
          <p:nvSpPr>
            <p:cNvPr id="9" name="AutoShape 5"/>
            <p:cNvSpPr>
              <a:spLocks noChangeArrowheads="1"/>
            </p:cNvSpPr>
            <p:nvPr/>
          </p:nvSpPr>
          <p:spPr bwMode="auto">
            <a:xfrm rot="5400000">
              <a:off x="5828551" y="3071017"/>
              <a:ext cx="311150" cy="23844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grpSp>
      <p:sp>
        <p:nvSpPr>
          <p:cNvPr id="27" name="Text Box 17"/>
          <p:cNvSpPr txBox="1">
            <a:spLocks noChangeArrowheads="1"/>
          </p:cNvSpPr>
          <p:nvPr/>
        </p:nvSpPr>
        <p:spPr bwMode="auto">
          <a:xfrm>
            <a:off x="5042262" y="1524000"/>
            <a:ext cx="1990622" cy="369332"/>
          </a:xfrm>
          <a:prstGeom prst="rect">
            <a:avLst/>
          </a:prstGeom>
          <a:solidFill>
            <a:schemeClr val="tx2"/>
          </a:solidFill>
          <a:ln w="9525">
            <a:solidFill>
              <a:schemeClr val="tx1"/>
            </a:solidFill>
            <a:miter lim="800000"/>
            <a:headEnd/>
            <a:tailEnd/>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b="1" dirty="0">
                <a:solidFill>
                  <a:schemeClr val="bg1"/>
                </a:solidFill>
                <a:latin typeface="Arial" pitchFamily="34" charset="0"/>
                <a:cs typeface="Arial" pitchFamily="34" charset="0"/>
              </a:rPr>
              <a:t>Reload Value</a:t>
            </a:r>
            <a:endParaRPr lang="en-US" sz="2000" b="1" dirty="0">
              <a:solidFill>
                <a:schemeClr val="bg1"/>
              </a:solidFill>
              <a:latin typeface="Arial" pitchFamily="34" charset="0"/>
              <a:cs typeface="Arial" pitchFamily="34" charset="0"/>
            </a:endParaRPr>
          </a:p>
        </p:txBody>
      </p:sp>
      <p:cxnSp>
        <p:nvCxnSpPr>
          <p:cNvPr id="28" name="AutoShape 21"/>
          <p:cNvCxnSpPr>
            <a:cxnSpLocks noChangeShapeType="1"/>
            <a:stCxn id="8" idx="3"/>
            <a:endCxn id="41" idx="1"/>
          </p:cNvCxnSpPr>
          <p:nvPr/>
        </p:nvCxnSpPr>
        <p:spPr bwMode="auto">
          <a:xfrm>
            <a:off x="7044189" y="3023598"/>
            <a:ext cx="529580" cy="6988"/>
          </a:xfrm>
          <a:prstGeom prst="straightConnector1">
            <a:avLst/>
          </a:prstGeom>
          <a:noFill/>
          <a:ln w="19050">
            <a:solidFill>
              <a:schemeClr val="tx1"/>
            </a:solidFill>
            <a:prstDash val="solid"/>
            <a:miter lim="800000"/>
            <a:headEnd/>
            <a:tailEnd type="triangle" w="med" len="med"/>
          </a:ln>
          <a:extLst>
            <a:ext uri="{909E8E84-426E-40DD-AFC4-6F175D3DCCD1}">
              <a14:hiddenFill xmlns:a14="http://schemas.microsoft.com/office/drawing/2010/main">
                <a:noFill/>
              </a14:hiddenFill>
            </a:ext>
          </a:extLst>
        </p:spPr>
      </p:cxnSp>
      <p:grpSp>
        <p:nvGrpSpPr>
          <p:cNvPr id="13" name="Group 37"/>
          <p:cNvGrpSpPr>
            <a:grpSpLocks/>
          </p:cNvGrpSpPr>
          <p:nvPr/>
        </p:nvGrpSpPr>
        <p:grpSpPr bwMode="auto">
          <a:xfrm>
            <a:off x="706348" y="2210925"/>
            <a:ext cx="914400" cy="228600"/>
            <a:chOff x="144" y="1440"/>
            <a:chExt cx="576" cy="144"/>
          </a:xfrm>
        </p:grpSpPr>
        <p:sp>
          <p:nvSpPr>
            <p:cNvPr id="14" name="Freeform 27"/>
            <p:cNvSpPr>
              <a:spLocks/>
            </p:cNvSpPr>
            <p:nvPr/>
          </p:nvSpPr>
          <p:spPr bwMode="auto">
            <a:xfrm>
              <a:off x="14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Freeform 28"/>
            <p:cNvSpPr>
              <a:spLocks/>
            </p:cNvSpPr>
            <p:nvPr/>
          </p:nvSpPr>
          <p:spPr bwMode="auto">
            <a:xfrm>
              <a:off x="24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Freeform 29"/>
            <p:cNvSpPr>
              <a:spLocks/>
            </p:cNvSpPr>
            <p:nvPr/>
          </p:nvSpPr>
          <p:spPr bwMode="auto">
            <a:xfrm>
              <a:off x="33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Freeform 30"/>
            <p:cNvSpPr>
              <a:spLocks/>
            </p:cNvSpPr>
            <p:nvPr/>
          </p:nvSpPr>
          <p:spPr bwMode="auto">
            <a:xfrm>
              <a:off x="43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31"/>
            <p:cNvSpPr>
              <a:spLocks/>
            </p:cNvSpPr>
            <p:nvPr/>
          </p:nvSpPr>
          <p:spPr bwMode="auto">
            <a:xfrm>
              <a:off x="52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32"/>
            <p:cNvSpPr>
              <a:spLocks/>
            </p:cNvSpPr>
            <p:nvPr/>
          </p:nvSpPr>
          <p:spPr bwMode="auto">
            <a:xfrm>
              <a:off x="62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2" name="TextBox 31"/>
          <p:cNvSpPr txBox="1"/>
          <p:nvPr/>
        </p:nvSpPr>
        <p:spPr>
          <a:xfrm>
            <a:off x="706348" y="2597278"/>
            <a:ext cx="985721" cy="64633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b="1" dirty="0"/>
              <a:t>AHB</a:t>
            </a:r>
            <a:br>
              <a:rPr lang="en-US" b="1" dirty="0"/>
            </a:br>
            <a:r>
              <a:rPr lang="en-US" b="1" dirty="0"/>
              <a:t>Clock</a:t>
            </a:r>
          </a:p>
        </p:txBody>
      </p:sp>
      <p:sp>
        <p:nvSpPr>
          <p:cNvPr id="38" name="TextBox 37"/>
          <p:cNvSpPr txBox="1"/>
          <p:nvPr/>
        </p:nvSpPr>
        <p:spPr>
          <a:xfrm>
            <a:off x="5042262" y="3409482"/>
            <a:ext cx="2001927" cy="369332"/>
          </a:xfrm>
          <a:prstGeom prst="rect">
            <a:avLst/>
          </a:prstGeom>
          <a:noFill/>
        </p:spPr>
        <p:txBody>
          <a:bodyPr wrap="square" rtlCol="0">
            <a:spAutoFit/>
          </a:bodyPr>
          <a:lstStyle/>
          <a:p>
            <a:pPr algn="ctr"/>
            <a:r>
              <a:rPr lang="en-US" i="1" dirty="0">
                <a:solidFill>
                  <a:srgbClr val="C00000"/>
                </a:solidFill>
              </a:rPr>
              <a:t>24-bit down counter</a:t>
            </a:r>
          </a:p>
        </p:txBody>
      </p:sp>
      <p:sp>
        <p:nvSpPr>
          <p:cNvPr id="41" name="Diamond 40"/>
          <p:cNvSpPr/>
          <p:nvPr/>
        </p:nvSpPr>
        <p:spPr>
          <a:xfrm>
            <a:off x="7573769" y="2601110"/>
            <a:ext cx="1594293" cy="858952"/>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panose="020B0604020202020204" pitchFamily="34" charset="0"/>
                <a:cs typeface="Arial" panose="020B0604020202020204" pitchFamily="34" charset="0"/>
              </a:rPr>
              <a:t>Is it zero?</a:t>
            </a:r>
          </a:p>
        </p:txBody>
      </p:sp>
      <p:cxnSp>
        <p:nvCxnSpPr>
          <p:cNvPr id="55" name="AutoShape 21"/>
          <p:cNvCxnSpPr>
            <a:cxnSpLocks noChangeShapeType="1"/>
          </p:cNvCxnSpPr>
          <p:nvPr/>
        </p:nvCxnSpPr>
        <p:spPr bwMode="auto">
          <a:xfrm>
            <a:off x="9458451" y="3020422"/>
            <a:ext cx="770379" cy="0"/>
          </a:xfrm>
          <a:prstGeom prst="straightConnector1">
            <a:avLst/>
          </a:prstGeom>
          <a:noFill/>
          <a:ln w="19050">
            <a:solidFill>
              <a:schemeClr val="bg1"/>
            </a:solidFill>
            <a:prstDash val="solid"/>
            <a:miter lim="800000"/>
            <a:headEnd/>
            <a:tailEnd type="triangle" w="med" len="med"/>
          </a:ln>
          <a:extLst>
            <a:ext uri="{909E8E84-426E-40DD-AFC4-6F175D3DCCD1}">
              <a14:hiddenFill xmlns:a14="http://schemas.microsoft.com/office/drawing/2010/main">
                <a:noFill/>
              </a14:hiddenFill>
            </a:ext>
          </a:extLst>
        </p:spPr>
      </p:cxnSp>
      <p:cxnSp>
        <p:nvCxnSpPr>
          <p:cNvPr id="56" name="AutoShape 21"/>
          <p:cNvCxnSpPr>
            <a:cxnSpLocks noChangeShapeType="1"/>
            <a:stCxn id="27" idx="2"/>
            <a:endCxn id="8" idx="0"/>
          </p:cNvCxnSpPr>
          <p:nvPr/>
        </p:nvCxnSpPr>
        <p:spPr bwMode="auto">
          <a:xfrm>
            <a:off x="6037573" y="1893332"/>
            <a:ext cx="5653" cy="749266"/>
          </a:xfrm>
          <a:prstGeom prst="straightConnector1">
            <a:avLst/>
          </a:prstGeom>
          <a:noFill/>
          <a:ln w="19050">
            <a:solidFill>
              <a:schemeClr val="tx1"/>
            </a:solidFill>
            <a:prstDash val="solid"/>
            <a:miter lim="800000"/>
            <a:headEnd/>
            <a:tailEnd type="triangle" w="med" len="med"/>
          </a:ln>
          <a:extLst>
            <a:ext uri="{909E8E84-426E-40DD-AFC4-6F175D3DCCD1}">
              <a14:hiddenFill xmlns:a14="http://schemas.microsoft.com/office/drawing/2010/main">
                <a:noFill/>
              </a14:hiddenFill>
            </a:ext>
          </a:extLst>
        </p:spPr>
      </p:cxnSp>
      <p:cxnSp>
        <p:nvCxnSpPr>
          <p:cNvPr id="59" name="AutoShape 21"/>
          <p:cNvCxnSpPr>
            <a:cxnSpLocks noChangeShapeType="1"/>
          </p:cNvCxnSpPr>
          <p:nvPr/>
        </p:nvCxnSpPr>
        <p:spPr bwMode="auto">
          <a:xfrm flipH="1">
            <a:off x="7044189" y="1708666"/>
            <a:ext cx="2320513" cy="0"/>
          </a:xfrm>
          <a:prstGeom prst="straightConnector1">
            <a:avLst/>
          </a:prstGeom>
          <a:noFill/>
          <a:ln w="19050">
            <a:solidFill>
              <a:schemeClr val="tx1"/>
            </a:solidFill>
            <a:prstDash val="solid"/>
            <a:miter lim="800000"/>
            <a:headEnd/>
            <a:tailEnd type="triangle" w="med" len="med"/>
          </a:ln>
          <a:extLst>
            <a:ext uri="{909E8E84-426E-40DD-AFC4-6F175D3DCCD1}">
              <a14:hiddenFill xmlns:a14="http://schemas.microsoft.com/office/drawing/2010/main">
                <a:noFill/>
              </a14:hiddenFill>
            </a:ext>
          </a:extLst>
        </p:spPr>
      </p:cxnSp>
      <p:cxnSp>
        <p:nvCxnSpPr>
          <p:cNvPr id="61" name="AutoShape 21"/>
          <p:cNvCxnSpPr>
            <a:cxnSpLocks noChangeShapeType="1"/>
          </p:cNvCxnSpPr>
          <p:nvPr/>
        </p:nvCxnSpPr>
        <p:spPr bwMode="auto">
          <a:xfrm flipH="1">
            <a:off x="9464358" y="1844932"/>
            <a:ext cx="770379" cy="0"/>
          </a:xfrm>
          <a:prstGeom prst="straightConnector1">
            <a:avLst/>
          </a:prstGeom>
          <a:noFill/>
          <a:ln w="19050">
            <a:solidFill>
              <a:schemeClr val="bg1"/>
            </a:solidFill>
            <a:prstDash val="solid"/>
            <a:miter lim="800000"/>
            <a:headEnd/>
            <a:tailEnd type="triangle" w="med" len="med"/>
          </a:ln>
          <a:extLst>
            <a:ext uri="{909E8E84-426E-40DD-AFC4-6F175D3DCCD1}">
              <a14:hiddenFill xmlns:a14="http://schemas.microsoft.com/office/drawing/2010/main">
                <a:noFill/>
              </a14:hiddenFill>
            </a:ext>
          </a:extLst>
        </p:spPr>
      </p:cxnSp>
      <p:cxnSp>
        <p:nvCxnSpPr>
          <p:cNvPr id="66" name="AutoShape 21"/>
          <p:cNvCxnSpPr>
            <a:cxnSpLocks noChangeShapeType="1"/>
          </p:cNvCxnSpPr>
          <p:nvPr/>
        </p:nvCxnSpPr>
        <p:spPr bwMode="auto">
          <a:xfrm flipV="1">
            <a:off x="10241210" y="1844422"/>
            <a:ext cx="0" cy="1176000"/>
          </a:xfrm>
          <a:prstGeom prst="straightConnector1">
            <a:avLst/>
          </a:prstGeom>
          <a:noFill/>
          <a:ln w="19050">
            <a:solidFill>
              <a:schemeClr val="bg1"/>
            </a:solidFill>
            <a:prstDash val="solid"/>
            <a:miter lim="800000"/>
            <a:headEnd/>
            <a:tailEnd type="triangle" w="med" len="med"/>
          </a:ln>
          <a:extLst>
            <a:ext uri="{909E8E84-426E-40DD-AFC4-6F175D3DCCD1}">
              <a14:hiddenFill xmlns:a14="http://schemas.microsoft.com/office/drawing/2010/main">
                <a:noFill/>
              </a14:hiddenFill>
            </a:ext>
          </a:extLst>
        </p:spPr>
      </p:cxnSp>
      <p:cxnSp>
        <p:nvCxnSpPr>
          <p:cNvPr id="72" name="AutoShape 21"/>
          <p:cNvCxnSpPr>
            <a:cxnSpLocks noChangeShapeType="1"/>
            <a:stCxn id="41" idx="3"/>
          </p:cNvCxnSpPr>
          <p:nvPr/>
        </p:nvCxnSpPr>
        <p:spPr bwMode="auto">
          <a:xfrm>
            <a:off x="9168062" y="3030586"/>
            <a:ext cx="463107" cy="1"/>
          </a:xfrm>
          <a:prstGeom prst="straightConnector1">
            <a:avLst/>
          </a:prstGeom>
          <a:noFill/>
          <a:ln w="19050">
            <a:solidFill>
              <a:schemeClr val="tx1"/>
            </a:solidFill>
            <a:prstDash val="solid"/>
            <a:miter lim="800000"/>
            <a:headEnd/>
            <a:tailEnd type="triangle" w="med" len="med"/>
          </a:ln>
          <a:extLst>
            <a:ext uri="{909E8E84-426E-40DD-AFC4-6F175D3DCCD1}">
              <a14:hiddenFill xmlns:a14="http://schemas.microsoft.com/office/drawing/2010/main">
                <a:noFill/>
              </a14:hiddenFill>
            </a:ext>
          </a:extLst>
        </p:spPr>
      </p:cxnSp>
      <p:sp>
        <p:nvSpPr>
          <p:cNvPr id="79" name="TextBox 78"/>
          <p:cNvSpPr txBox="1"/>
          <p:nvPr/>
        </p:nvSpPr>
        <p:spPr>
          <a:xfrm>
            <a:off x="8838564" y="2561282"/>
            <a:ext cx="561051" cy="369332"/>
          </a:xfrm>
          <a:prstGeom prst="rect">
            <a:avLst/>
          </a:prstGeom>
          <a:noFill/>
          <a:ln w="19050">
            <a:noFill/>
          </a:ln>
        </p:spPr>
        <p:txBody>
          <a:bodyPr wrap="none" rtlCol="0">
            <a:spAutoFit/>
          </a:bodyPr>
          <a:lstStyle/>
          <a:p>
            <a:r>
              <a:rPr lang="en-US" dirty="0">
                <a:latin typeface="Arial" panose="020B0604020202020204" pitchFamily="34" charset="0"/>
                <a:cs typeface="Arial" panose="020B0604020202020204" pitchFamily="34" charset="0"/>
              </a:rPr>
              <a:t>Yes</a:t>
            </a:r>
          </a:p>
        </p:txBody>
      </p:sp>
      <p:sp>
        <p:nvSpPr>
          <p:cNvPr id="80" name="TextBox 79"/>
          <p:cNvSpPr txBox="1"/>
          <p:nvPr/>
        </p:nvSpPr>
        <p:spPr>
          <a:xfrm>
            <a:off x="5434132" y="2052623"/>
            <a:ext cx="620554" cy="369332"/>
          </a:xfrm>
          <a:prstGeom prst="rect">
            <a:avLst/>
          </a:prstGeom>
          <a:noFill/>
        </p:spPr>
        <p:txBody>
          <a:bodyPr wrap="none" rtlCol="0">
            <a:spAutoFit/>
          </a:bodyPr>
          <a:lstStyle/>
          <a:p>
            <a:r>
              <a:rPr lang="en-US" dirty="0"/>
              <a:t>copy</a:t>
            </a:r>
          </a:p>
        </p:txBody>
      </p:sp>
      <p:cxnSp>
        <p:nvCxnSpPr>
          <p:cNvPr id="81" name="AutoShape 21"/>
          <p:cNvCxnSpPr>
            <a:cxnSpLocks noChangeShapeType="1"/>
          </p:cNvCxnSpPr>
          <p:nvPr/>
        </p:nvCxnSpPr>
        <p:spPr bwMode="auto">
          <a:xfrm flipV="1">
            <a:off x="9364702" y="1708666"/>
            <a:ext cx="0" cy="1318426"/>
          </a:xfrm>
          <a:prstGeom prst="straightConnector1">
            <a:avLst/>
          </a:prstGeom>
          <a:noFill/>
          <a:ln w="19050">
            <a:solidFill>
              <a:schemeClr val="tx1"/>
            </a:solidFill>
            <a:prstDash val="solid"/>
            <a:miter lim="800000"/>
            <a:headEnd type="none" w="med" len="med"/>
            <a:tailEnd type="none" w="med" len="med"/>
          </a:ln>
          <a:extLst>
            <a:ext uri="{909E8E84-426E-40DD-AFC4-6F175D3DCCD1}">
              <a14:hiddenFill xmlns:a14="http://schemas.microsoft.com/office/drawing/2010/main">
                <a:noFill/>
              </a14:hiddenFill>
            </a:ext>
          </a:extLst>
        </p:spPr>
      </p:cxnSp>
      <p:sp>
        <p:nvSpPr>
          <p:cNvPr id="90" name="Trapezoid 89"/>
          <p:cNvSpPr/>
          <p:nvPr/>
        </p:nvSpPr>
        <p:spPr>
          <a:xfrm rot="5400000">
            <a:off x="2662584" y="2723109"/>
            <a:ext cx="838200" cy="401120"/>
          </a:xfrm>
          <a:prstGeom prst="trapezoid">
            <a:avLst>
              <a:gd name="adj" fmla="val 6320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p:cNvCxnSpPr>
            <a:stCxn id="94" idx="3"/>
          </p:cNvCxnSpPr>
          <p:nvPr/>
        </p:nvCxnSpPr>
        <p:spPr>
          <a:xfrm>
            <a:off x="2549354" y="2723644"/>
            <a:ext cx="33177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1834444" y="3152269"/>
            <a:ext cx="10466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168354" y="2542669"/>
            <a:ext cx="381000" cy="3619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00FF"/>
                </a:solidFill>
              </a:rPr>
              <a:t>/8</a:t>
            </a:r>
          </a:p>
        </p:txBody>
      </p:sp>
      <p:cxnSp>
        <p:nvCxnSpPr>
          <p:cNvPr id="95" name="Straight Arrow Connector 94"/>
          <p:cNvCxnSpPr/>
          <p:nvPr/>
        </p:nvCxnSpPr>
        <p:spPr>
          <a:xfrm>
            <a:off x="1834444" y="2723644"/>
            <a:ext cx="33177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5" idx="3"/>
            <a:endCxn id="9" idx="3"/>
          </p:cNvCxnSpPr>
          <p:nvPr/>
        </p:nvCxnSpPr>
        <p:spPr>
          <a:xfrm flipV="1">
            <a:off x="4666401" y="3020424"/>
            <a:ext cx="375862" cy="23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H="1" flipV="1">
            <a:off x="3124200" y="3200401"/>
            <a:ext cx="15914" cy="1238617"/>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1700306" y="2721799"/>
            <a:ext cx="144296" cy="20187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flipV="1">
            <a:off x="1700306" y="2923669"/>
            <a:ext cx="150769" cy="232812"/>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856062" y="2584980"/>
            <a:ext cx="284052" cy="307777"/>
          </a:xfrm>
          <a:prstGeom prst="rect">
            <a:avLst/>
          </a:prstGeom>
          <a:noFill/>
        </p:spPr>
        <p:txBody>
          <a:bodyPr wrap="none" rtlCol="0">
            <a:spAutoFit/>
          </a:bodyPr>
          <a:lstStyle/>
          <a:p>
            <a:r>
              <a:rPr lang="en-US" sz="1400" b="1" dirty="0">
                <a:solidFill>
                  <a:srgbClr val="FF00FF"/>
                </a:solidFill>
                <a:latin typeface="Arial" panose="020B0604020202020204" pitchFamily="34" charset="0"/>
                <a:cs typeface="Arial" panose="020B0604020202020204" pitchFamily="34" charset="0"/>
              </a:rPr>
              <a:t>0</a:t>
            </a:r>
          </a:p>
        </p:txBody>
      </p:sp>
      <p:sp>
        <p:nvSpPr>
          <p:cNvPr id="111" name="TextBox 110"/>
          <p:cNvSpPr txBox="1"/>
          <p:nvPr/>
        </p:nvSpPr>
        <p:spPr>
          <a:xfrm>
            <a:off x="2860796" y="2943516"/>
            <a:ext cx="284052" cy="307777"/>
          </a:xfrm>
          <a:prstGeom prst="rect">
            <a:avLst/>
          </a:prstGeom>
          <a:noFill/>
        </p:spPr>
        <p:txBody>
          <a:bodyPr wrap="none" rtlCol="0">
            <a:spAutoFit/>
          </a:bodyPr>
          <a:lstStyle/>
          <a:p>
            <a:r>
              <a:rPr lang="en-US" sz="1400" b="1" dirty="0">
                <a:solidFill>
                  <a:srgbClr val="FF00FF"/>
                </a:solidFill>
                <a:latin typeface="Arial" panose="020B0604020202020204" pitchFamily="34" charset="0"/>
                <a:cs typeface="Arial" panose="020B0604020202020204" pitchFamily="34" charset="0"/>
              </a:rPr>
              <a:t>1</a:t>
            </a:r>
          </a:p>
        </p:txBody>
      </p:sp>
      <p:cxnSp>
        <p:nvCxnSpPr>
          <p:cNvPr id="134" name="AutoShape 21"/>
          <p:cNvCxnSpPr>
            <a:cxnSpLocks noChangeShapeType="1"/>
          </p:cNvCxnSpPr>
          <p:nvPr/>
        </p:nvCxnSpPr>
        <p:spPr bwMode="auto">
          <a:xfrm>
            <a:off x="3140114" y="4439018"/>
            <a:ext cx="2422486" cy="0"/>
          </a:xfrm>
          <a:prstGeom prst="straightConnector1">
            <a:avLst/>
          </a:prstGeom>
          <a:noFill/>
          <a:ln w="19050">
            <a:solidFill>
              <a:srgbClr val="FF00FF"/>
            </a:solidFill>
            <a:prstDash val="solid"/>
            <a:miter lim="800000"/>
            <a:headEnd type="none" w="med" len="med"/>
            <a:tailEnd type="none" w="med" len="med"/>
          </a:ln>
          <a:extLst>
            <a:ext uri="{909E8E84-426E-40DD-AFC4-6F175D3DCCD1}">
              <a14:hiddenFill xmlns:a14="http://schemas.microsoft.com/office/drawing/2010/main">
                <a:noFill/>
              </a14:hiddenFill>
            </a:ext>
          </a:extLst>
        </p:spPr>
      </p:cxnSp>
      <p:sp>
        <p:nvSpPr>
          <p:cNvPr id="140" name="Rectangle 139"/>
          <p:cNvSpPr/>
          <p:nvPr/>
        </p:nvSpPr>
        <p:spPr>
          <a:xfrm>
            <a:off x="1066800" y="4802232"/>
            <a:ext cx="2943513" cy="646331"/>
          </a:xfrm>
          <a:prstGeom prst="rect">
            <a:avLst/>
          </a:prstGeom>
        </p:spPr>
        <p:txBody>
          <a:bodyPr wrap="square">
            <a:spAutoFit/>
          </a:bodyPr>
          <a:lstStyle/>
          <a:p>
            <a:r>
              <a:rPr lang="en-US" dirty="0" err="1">
                <a:latin typeface="Arial" panose="020B0604020202020204" pitchFamily="34" charset="0"/>
                <a:cs typeface="Arial" panose="020B0604020202020204" pitchFamily="34" charset="0"/>
              </a:rPr>
              <a:t>SysTick</a:t>
            </a:r>
            <a:r>
              <a:rPr lang="en-US" dirty="0">
                <a:latin typeface="Arial" panose="020B0604020202020204" pitchFamily="34" charset="0"/>
                <a:cs typeface="Arial" panose="020B0604020202020204" pitchFamily="34" charset="0"/>
              </a:rPr>
              <a:t> control and status register (</a:t>
            </a:r>
            <a:r>
              <a:rPr lang="en-US" dirty="0" err="1">
                <a:latin typeface="Arial" panose="020B0604020202020204" pitchFamily="34" charset="0"/>
                <a:cs typeface="Arial" panose="020B0604020202020204" pitchFamily="34" charset="0"/>
              </a:rPr>
              <a:t>SysTick_CTRL</a:t>
            </a:r>
            <a:r>
              <a:rPr lang="en-US" dirty="0">
                <a:latin typeface="Arial" panose="020B0604020202020204" pitchFamily="34" charset="0"/>
                <a:cs typeface="Arial" panose="020B0604020202020204" pitchFamily="34" charset="0"/>
              </a:rPr>
              <a:t>)</a:t>
            </a:r>
          </a:p>
        </p:txBody>
      </p:sp>
      <p:grpSp>
        <p:nvGrpSpPr>
          <p:cNvPr id="6" name="Group 5"/>
          <p:cNvGrpSpPr/>
          <p:nvPr/>
        </p:nvGrpSpPr>
        <p:grpSpPr>
          <a:xfrm>
            <a:off x="4087396" y="2838035"/>
            <a:ext cx="579005" cy="399372"/>
            <a:chOff x="426151" y="4038600"/>
            <a:chExt cx="579005" cy="399372"/>
          </a:xfrm>
        </p:grpSpPr>
        <p:sp>
          <p:nvSpPr>
            <p:cNvPr id="4" name="Flowchart: Delay 3"/>
            <p:cNvSpPr/>
            <p:nvPr/>
          </p:nvSpPr>
          <p:spPr>
            <a:xfrm>
              <a:off x="457200" y="4038600"/>
              <a:ext cx="521098" cy="399372"/>
            </a:xfrm>
            <a:prstGeom prst="flowChartDelay">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lumMod val="50000"/>
                  </a:schemeClr>
                </a:solidFill>
                <a:latin typeface="Arial" panose="020B0604020202020204" pitchFamily="34" charset="0"/>
                <a:cs typeface="Arial" panose="020B0604020202020204" pitchFamily="34" charset="0"/>
              </a:endParaRPr>
            </a:p>
          </p:txBody>
        </p:sp>
        <p:sp>
          <p:nvSpPr>
            <p:cNvPr id="5" name="TextBox 4"/>
            <p:cNvSpPr txBox="1"/>
            <p:nvPr/>
          </p:nvSpPr>
          <p:spPr>
            <a:xfrm>
              <a:off x="426151" y="4069422"/>
              <a:ext cx="579005" cy="307777"/>
            </a:xfrm>
            <a:prstGeom prst="rect">
              <a:avLst/>
            </a:prstGeom>
            <a:noFill/>
          </p:spPr>
          <p:txBody>
            <a:bodyPr wrap="none" rtlCol="0">
              <a:spAutoFit/>
            </a:bodyPr>
            <a:lstStyle/>
            <a:p>
              <a:r>
                <a:rPr lang="en-US" sz="1400" dirty="0">
                  <a:solidFill>
                    <a:schemeClr val="bg1">
                      <a:lumMod val="50000"/>
                    </a:schemeClr>
                  </a:solidFill>
                </a:rPr>
                <a:t>AND</a:t>
              </a:r>
            </a:p>
          </p:txBody>
        </p:sp>
      </p:grpSp>
      <p:cxnSp>
        <p:nvCxnSpPr>
          <p:cNvPr id="47" name="Straight Arrow Connector 46"/>
          <p:cNvCxnSpPr/>
          <p:nvPr/>
        </p:nvCxnSpPr>
        <p:spPr>
          <a:xfrm>
            <a:off x="3284941" y="2912430"/>
            <a:ext cx="83350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3655338" y="3142489"/>
            <a:ext cx="46310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848600" y="48768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3655338" y="4031648"/>
            <a:ext cx="442186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655338" y="3142489"/>
            <a:ext cx="0" cy="88915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45" name="Picture 44"/>
          <p:cNvPicPr>
            <a:picLocks noChangeAspect="1"/>
          </p:cNvPicPr>
          <p:nvPr/>
        </p:nvPicPr>
        <p:blipFill>
          <a:blip r:embed="rId3"/>
          <a:stretch>
            <a:fillRect/>
          </a:stretch>
        </p:blipFill>
        <p:spPr>
          <a:xfrm>
            <a:off x="3886200" y="4005130"/>
            <a:ext cx="7858014" cy="2150400"/>
          </a:xfrm>
          <a:prstGeom prst="rect">
            <a:avLst/>
          </a:prstGeom>
        </p:spPr>
      </p:pic>
      <p:sp>
        <p:nvSpPr>
          <p:cNvPr id="10" name="TextBox 9"/>
          <p:cNvSpPr txBox="1"/>
          <p:nvPr/>
        </p:nvSpPr>
        <p:spPr>
          <a:xfrm>
            <a:off x="1823472" y="1844422"/>
            <a:ext cx="1105159" cy="646331"/>
          </a:xfrm>
          <a:prstGeom prst="rect">
            <a:avLst/>
          </a:prstGeom>
          <a:noFill/>
        </p:spPr>
        <p:txBody>
          <a:bodyPr wrap="square" rtlCol="0">
            <a:spAutoFit/>
          </a:bodyPr>
          <a:lstStyle/>
          <a:p>
            <a:pPr algn="ctr"/>
            <a:r>
              <a:rPr lang="en-US" dirty="0"/>
              <a:t>External clock</a:t>
            </a:r>
          </a:p>
        </p:txBody>
      </p:sp>
      <p:sp>
        <p:nvSpPr>
          <p:cNvPr id="52" name="TextBox 51"/>
          <p:cNvSpPr txBox="1"/>
          <p:nvPr/>
        </p:nvSpPr>
        <p:spPr>
          <a:xfrm>
            <a:off x="1765728" y="3173378"/>
            <a:ext cx="1129872" cy="646331"/>
          </a:xfrm>
          <a:prstGeom prst="rect">
            <a:avLst/>
          </a:prstGeom>
          <a:noFill/>
        </p:spPr>
        <p:txBody>
          <a:bodyPr wrap="square" rtlCol="0">
            <a:spAutoFit/>
          </a:bodyPr>
          <a:lstStyle/>
          <a:p>
            <a:pPr algn="ctr"/>
            <a:r>
              <a:rPr lang="en-US" dirty="0"/>
              <a:t>Processor clock</a:t>
            </a:r>
          </a:p>
        </p:txBody>
      </p:sp>
      <p:sp>
        <p:nvSpPr>
          <p:cNvPr id="53" name="Rectangle 52"/>
          <p:cNvSpPr/>
          <p:nvPr/>
        </p:nvSpPr>
        <p:spPr>
          <a:xfrm>
            <a:off x="9631169" y="2601111"/>
            <a:ext cx="2484631" cy="85895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latin typeface="Arial" panose="020B0604020202020204" pitchFamily="34" charset="0"/>
                <a:cs typeface="Arial" panose="020B0604020202020204" pitchFamily="34" charset="0"/>
              </a:rPr>
              <a:t>Set </a:t>
            </a:r>
            <a:r>
              <a:rPr lang="en-US" b="1" dirty="0">
                <a:solidFill>
                  <a:srgbClr val="6600FF"/>
                </a:solidFill>
                <a:latin typeface="Arial" panose="020B0604020202020204" pitchFamily="34" charset="0"/>
                <a:cs typeface="Arial" panose="020B0604020202020204" pitchFamily="34" charset="0"/>
              </a:rPr>
              <a:t>COUNTFLAG</a:t>
            </a:r>
            <a:r>
              <a:rPr lang="en-US" dirty="0">
                <a:solidFill>
                  <a:srgbClr val="C00000"/>
                </a:solidFill>
                <a:latin typeface="Arial" panose="020B0604020202020204" pitchFamily="34" charset="0"/>
                <a:cs typeface="Arial" panose="020B0604020202020204" pitchFamily="34" charset="0"/>
              </a:rPr>
              <a:t> to 1</a:t>
            </a:r>
          </a:p>
        </p:txBody>
      </p:sp>
    </p:spTree>
    <p:extLst>
      <p:ext uri="{BB962C8B-B14F-4D97-AF65-F5344CB8AC3E}">
        <p14:creationId xmlns:p14="http://schemas.microsoft.com/office/powerpoint/2010/main" val="3143963125"/>
      </p:ext>
    </p:extLst>
  </p:cSld>
  <p:clrMapOvr>
    <a:masterClrMapping/>
  </p:clrMapOvr>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 of System Timer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9</a:t>
            </a:fld>
            <a:endParaRPr kumimoji="0" lang="en-US" dirty="0"/>
          </a:p>
        </p:txBody>
      </p:sp>
      <p:grpSp>
        <p:nvGrpSpPr>
          <p:cNvPr id="5" name="Group 4"/>
          <p:cNvGrpSpPr/>
          <p:nvPr/>
        </p:nvGrpSpPr>
        <p:grpSpPr>
          <a:xfrm>
            <a:off x="6422385" y="1400988"/>
            <a:ext cx="4976812" cy="1268479"/>
            <a:chOff x="6148388" y="1478546"/>
            <a:chExt cx="4976812" cy="1268479"/>
          </a:xfrm>
        </p:grpSpPr>
        <p:pic>
          <p:nvPicPr>
            <p:cNvPr id="6" name="Picture 5"/>
            <p:cNvPicPr>
              <a:picLocks noChangeAspect="1"/>
            </p:cNvPicPr>
            <p:nvPr/>
          </p:nvPicPr>
          <p:blipFill>
            <a:blip r:embed="rId4"/>
            <a:stretch>
              <a:fillRect/>
            </a:stretch>
          </p:blipFill>
          <p:spPr>
            <a:xfrm>
              <a:off x="6529388" y="2007825"/>
              <a:ext cx="4365563" cy="739200"/>
            </a:xfrm>
            <a:prstGeom prst="rect">
              <a:avLst/>
            </a:prstGeom>
          </p:spPr>
        </p:pic>
        <p:sp>
          <p:nvSpPr>
            <p:cNvPr id="7" name="Rectangle 6"/>
            <p:cNvSpPr/>
            <p:nvPr/>
          </p:nvSpPr>
          <p:spPr>
            <a:xfrm>
              <a:off x="6148388" y="1478546"/>
              <a:ext cx="4976812" cy="369332"/>
            </a:xfrm>
            <a:prstGeom prst="rect">
              <a:avLst/>
            </a:prstGeom>
          </p:spPr>
          <p:txBody>
            <a:bodyPr wrap="none">
              <a:spAutoFit/>
            </a:bodyPr>
            <a:lstStyle/>
            <a:p>
              <a:pPr lvl="1"/>
              <a:r>
                <a:rPr lang="en-US" dirty="0" err="1"/>
                <a:t>SysTick</a:t>
              </a:r>
              <a:r>
                <a:rPr lang="en-US" dirty="0"/>
                <a:t> reload value register (</a:t>
              </a:r>
              <a:r>
                <a:rPr lang="en-US" dirty="0" err="1"/>
                <a:t>SysTick_LOAD</a:t>
              </a:r>
              <a:r>
                <a:rPr lang="en-US" dirty="0"/>
                <a:t>)</a:t>
              </a:r>
            </a:p>
          </p:txBody>
        </p:sp>
      </p:grpSp>
      <p:grpSp>
        <p:nvGrpSpPr>
          <p:cNvPr id="8" name="Group 7"/>
          <p:cNvGrpSpPr/>
          <p:nvPr/>
        </p:nvGrpSpPr>
        <p:grpSpPr>
          <a:xfrm>
            <a:off x="668978" y="4055670"/>
            <a:ext cx="4848315" cy="1186991"/>
            <a:chOff x="255436" y="4071209"/>
            <a:chExt cx="4848315" cy="1186991"/>
          </a:xfrm>
        </p:grpSpPr>
        <p:pic>
          <p:nvPicPr>
            <p:cNvPr id="9" name="Picture 8"/>
            <p:cNvPicPr>
              <a:picLocks noChangeAspect="1"/>
            </p:cNvPicPr>
            <p:nvPr/>
          </p:nvPicPr>
          <p:blipFill>
            <a:blip r:embed="rId5"/>
            <a:stretch>
              <a:fillRect/>
            </a:stretch>
          </p:blipFill>
          <p:spPr>
            <a:xfrm>
              <a:off x="738188" y="4519000"/>
              <a:ext cx="4365563" cy="739200"/>
            </a:xfrm>
            <a:prstGeom prst="rect">
              <a:avLst/>
            </a:prstGeom>
          </p:spPr>
        </p:pic>
        <p:sp>
          <p:nvSpPr>
            <p:cNvPr id="10" name="Rectangle 9"/>
            <p:cNvSpPr/>
            <p:nvPr/>
          </p:nvSpPr>
          <p:spPr>
            <a:xfrm>
              <a:off x="255436" y="4071209"/>
              <a:ext cx="4848315" cy="369332"/>
            </a:xfrm>
            <a:prstGeom prst="rect">
              <a:avLst/>
            </a:prstGeom>
          </p:spPr>
          <p:txBody>
            <a:bodyPr wrap="none">
              <a:spAutoFit/>
            </a:bodyPr>
            <a:lstStyle/>
            <a:p>
              <a:pPr lvl="1"/>
              <a:r>
                <a:rPr lang="en-US" dirty="0" err="1"/>
                <a:t>SysTick</a:t>
              </a:r>
              <a:r>
                <a:rPr lang="en-US" dirty="0"/>
                <a:t> current value register (</a:t>
              </a:r>
              <a:r>
                <a:rPr lang="en-US" dirty="0" err="1"/>
                <a:t>SysTick_VAL</a:t>
              </a:r>
              <a:r>
                <a:rPr lang="en-US" dirty="0"/>
                <a:t>)</a:t>
              </a:r>
            </a:p>
          </p:txBody>
        </p:sp>
      </p:grpSp>
      <p:grpSp>
        <p:nvGrpSpPr>
          <p:cNvPr id="11" name="Group 10"/>
          <p:cNvGrpSpPr/>
          <p:nvPr/>
        </p:nvGrpSpPr>
        <p:grpSpPr>
          <a:xfrm>
            <a:off x="6803385" y="3809001"/>
            <a:ext cx="4365563" cy="2128120"/>
            <a:chOff x="6681786" y="3891680"/>
            <a:chExt cx="4365563" cy="2128120"/>
          </a:xfrm>
        </p:grpSpPr>
        <p:pic>
          <p:nvPicPr>
            <p:cNvPr id="12" name="Picture 11"/>
            <p:cNvPicPr>
              <a:picLocks noChangeAspect="1"/>
            </p:cNvPicPr>
            <p:nvPr/>
          </p:nvPicPr>
          <p:blipFill>
            <a:blip r:embed="rId6"/>
            <a:stretch>
              <a:fillRect/>
            </a:stretch>
          </p:blipFill>
          <p:spPr>
            <a:xfrm>
              <a:off x="6681786" y="4519000"/>
              <a:ext cx="4365563" cy="1500800"/>
            </a:xfrm>
            <a:prstGeom prst="rect">
              <a:avLst/>
            </a:prstGeom>
          </p:spPr>
        </p:pic>
        <p:sp>
          <p:nvSpPr>
            <p:cNvPr id="13" name="Rectangle 12"/>
            <p:cNvSpPr/>
            <p:nvPr/>
          </p:nvSpPr>
          <p:spPr>
            <a:xfrm>
              <a:off x="6681786" y="3891680"/>
              <a:ext cx="4363246" cy="369332"/>
            </a:xfrm>
            <a:prstGeom prst="rect">
              <a:avLst/>
            </a:prstGeom>
          </p:spPr>
          <p:txBody>
            <a:bodyPr wrap="none">
              <a:spAutoFit/>
            </a:bodyPr>
            <a:lstStyle/>
            <a:p>
              <a:r>
                <a:rPr lang="en-US" dirty="0" err="1"/>
                <a:t>SysTick</a:t>
              </a:r>
              <a:r>
                <a:rPr lang="en-US" dirty="0"/>
                <a:t> calibration register (</a:t>
              </a:r>
              <a:r>
                <a:rPr lang="en-US" dirty="0" err="1"/>
                <a:t>SysTick_CALIB</a:t>
              </a:r>
              <a:r>
                <a:rPr lang="en-US" dirty="0"/>
                <a:t>)</a:t>
              </a:r>
            </a:p>
          </p:txBody>
        </p:sp>
      </p:grpSp>
      <p:grpSp>
        <p:nvGrpSpPr>
          <p:cNvPr id="14" name="Group 13"/>
          <p:cNvGrpSpPr/>
          <p:nvPr/>
        </p:nvGrpSpPr>
        <p:grpSpPr>
          <a:xfrm>
            <a:off x="543799" y="1410539"/>
            <a:ext cx="5465792" cy="2246098"/>
            <a:chOff x="128588" y="1460702"/>
            <a:chExt cx="5465792" cy="2246098"/>
          </a:xfrm>
        </p:grpSpPr>
        <p:pic>
          <p:nvPicPr>
            <p:cNvPr id="15" name="Picture 14"/>
            <p:cNvPicPr>
              <a:picLocks noChangeAspect="1"/>
            </p:cNvPicPr>
            <p:nvPr/>
          </p:nvPicPr>
          <p:blipFill>
            <a:blip r:embed="rId7"/>
            <a:stretch>
              <a:fillRect/>
            </a:stretch>
          </p:blipFill>
          <p:spPr>
            <a:xfrm>
              <a:off x="738188" y="2004400"/>
              <a:ext cx="4354369" cy="1702400"/>
            </a:xfrm>
            <a:prstGeom prst="rect">
              <a:avLst/>
            </a:prstGeom>
          </p:spPr>
        </p:pic>
        <p:sp>
          <p:nvSpPr>
            <p:cNvPr id="16" name="Rectangle 15"/>
            <p:cNvSpPr/>
            <p:nvPr/>
          </p:nvSpPr>
          <p:spPr>
            <a:xfrm>
              <a:off x="128588" y="1460702"/>
              <a:ext cx="5465792" cy="369332"/>
            </a:xfrm>
            <a:prstGeom prst="rect">
              <a:avLst/>
            </a:prstGeom>
          </p:spPr>
          <p:txBody>
            <a:bodyPr wrap="none">
              <a:spAutoFit/>
            </a:bodyPr>
            <a:lstStyle/>
            <a:p>
              <a:pPr lvl="1"/>
              <a:r>
                <a:rPr lang="en-US" dirty="0" err="1"/>
                <a:t>SysTick</a:t>
              </a:r>
              <a:r>
                <a:rPr lang="en-US" dirty="0"/>
                <a:t> control and status register (</a:t>
              </a:r>
              <a:r>
                <a:rPr lang="en-US" dirty="0" err="1"/>
                <a:t>SysTick_CTRL</a:t>
              </a:r>
              <a:r>
                <a:rPr lang="en-US" dirty="0"/>
                <a:t>)</a:t>
              </a:r>
            </a:p>
          </p:txBody>
        </p:sp>
      </p:grpSp>
    </p:spTree>
    <p:custDataLst>
      <p:tags r:id="rId1"/>
    </p:custDataLst>
    <p:extLst>
      <p:ext uri="{BB962C8B-B14F-4D97-AF65-F5344CB8AC3E}">
        <p14:creationId xmlns:p14="http://schemas.microsoft.com/office/powerpoint/2010/main" val="4673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tags/tag1.xml><?xml version="1.0" encoding="utf-8"?>
<p:tagLst xmlns:a="http://schemas.openxmlformats.org/drawingml/2006/main" xmlns:r="http://schemas.openxmlformats.org/officeDocument/2006/relationships" xmlns:p="http://schemas.openxmlformats.org/presentationml/2006/main">
  <p:tag name="TIMING" val="|12.3|5.2|11.5"/>
</p:tagLst>
</file>

<file path=ppt/tags/tag2.xml><?xml version="1.0" encoding="utf-8"?>
<p:tagLst xmlns:a="http://schemas.openxmlformats.org/drawingml/2006/main" xmlns:r="http://schemas.openxmlformats.org/officeDocument/2006/relationships" xmlns:p="http://schemas.openxmlformats.org/presentationml/2006/main">
  <p:tag name="TIMING" val="|12.3|5.2|11.5"/>
</p:tagLst>
</file>

<file path=ppt/tags/tag3.xml><?xml version="1.0" encoding="utf-8"?>
<p:tagLst xmlns:a="http://schemas.openxmlformats.org/drawingml/2006/main" xmlns:r="http://schemas.openxmlformats.org/officeDocument/2006/relationships" xmlns:p="http://schemas.openxmlformats.org/presentationml/2006/main">
  <p:tag name="TIMING" val="|2.6"/>
</p:tagLst>
</file>

<file path=ppt/tags/tag4.xml><?xml version="1.0" encoding="utf-8"?>
<p:tagLst xmlns:a="http://schemas.openxmlformats.org/drawingml/2006/main" xmlns:r="http://schemas.openxmlformats.org/officeDocument/2006/relationships" xmlns:p="http://schemas.openxmlformats.org/presentationml/2006/main">
  <p:tag name="TIMING" val="|25.4|8.2"/>
</p:tagLst>
</file>

<file path=ppt/tags/tag5.xml><?xml version="1.0" encoding="utf-8"?>
<p:tagLst xmlns:a="http://schemas.openxmlformats.org/drawingml/2006/main" xmlns:r="http://schemas.openxmlformats.org/officeDocument/2006/relationships" xmlns:p="http://schemas.openxmlformats.org/presentationml/2006/main">
  <p:tag name="TIMING" val="|5.7|4.1|2.7|3.5"/>
</p:tagLst>
</file>

<file path=ppt/tags/tag6.xml><?xml version="1.0" encoding="utf-8"?>
<p:tagLst xmlns:a="http://schemas.openxmlformats.org/drawingml/2006/main" xmlns:r="http://schemas.openxmlformats.org/officeDocument/2006/relationships" xmlns:p="http://schemas.openxmlformats.org/presentationml/2006/main">
  <p:tag name="TIMING" val="|9|11|4.7|15.5|7.9"/>
</p:tagLst>
</file>

<file path=ppt/tags/tag7.xml><?xml version="1.0" encoding="utf-8"?>
<p:tagLst xmlns:a="http://schemas.openxmlformats.org/drawingml/2006/main" xmlns:r="http://schemas.openxmlformats.org/officeDocument/2006/relationships" xmlns:p="http://schemas.openxmlformats.org/presentationml/2006/main">
  <p:tag name="TIMING" val="|5.7|6.3|6.3|21.1"/>
</p:tagLst>
</file>

<file path=ppt/tags/tag8.xml><?xml version="1.0" encoding="utf-8"?>
<p:tagLst xmlns:a="http://schemas.openxmlformats.org/drawingml/2006/main" xmlns:r="http://schemas.openxmlformats.org/officeDocument/2006/relationships" xmlns:p="http://schemas.openxmlformats.org/presentationml/2006/main">
  <p:tag name="TIMING" val="|7.9|5.7|15.9|8.1|11.2|10.4|8.6"/>
</p:tagLst>
</file>

<file path=ppt/tags/tag9.xml><?xml version="1.0" encoding="utf-8"?>
<p:tagLst xmlns:a="http://schemas.openxmlformats.org/drawingml/2006/main" xmlns:r="http://schemas.openxmlformats.org/officeDocument/2006/relationships" xmlns:p="http://schemas.openxmlformats.org/presentationml/2006/main">
  <p:tag name="TIMING" val="|15|18.9|6.9|6.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19036</TotalTime>
  <Words>2687</Words>
  <Application>Microsoft Macintosh PowerPoint</Application>
  <PresentationFormat>Widescreen</PresentationFormat>
  <Paragraphs>217</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Bookman Old Style</vt:lpstr>
      <vt:lpstr>Calibri</vt:lpstr>
      <vt:lpstr>Cambria Math</vt:lpstr>
      <vt:lpstr>Consolas</vt:lpstr>
      <vt:lpstr>Gill Sans MT</vt:lpstr>
      <vt:lpstr>Wingdings</vt:lpstr>
      <vt:lpstr>Wingdings 3</vt:lpstr>
      <vt:lpstr>Origin</vt:lpstr>
      <vt:lpstr>Dr. Yifeng Zhu</vt:lpstr>
      <vt:lpstr>System Timer (SysTick)</vt:lpstr>
      <vt:lpstr>System Timer (SysTick)</vt:lpstr>
      <vt:lpstr>System Timer (SysTick)</vt:lpstr>
      <vt:lpstr>Diagram of System Timer (SysTick)</vt:lpstr>
      <vt:lpstr>System Timer</vt:lpstr>
      <vt:lpstr>Diagram of System Timer (SysTick)</vt:lpstr>
      <vt:lpstr>Diagram of System Timer (SysTick)</vt:lpstr>
      <vt:lpstr>Registers of System Timer</vt:lpstr>
      <vt:lpstr>Registers of System Timer</vt:lpstr>
      <vt:lpstr>Registers of System Timer</vt:lpstr>
      <vt:lpstr>Registers of System Timer</vt:lpstr>
      <vt:lpstr>Example Code</vt:lpstr>
      <vt:lpstr>Implementing Delay Function</vt:lpstr>
      <vt:lpstr>Calculating Reload Value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Microsoft Office User</cp:lastModifiedBy>
  <cp:revision>729</cp:revision>
  <dcterms:created xsi:type="dcterms:W3CDTF">2013-02-03T05:36:57Z</dcterms:created>
  <dcterms:modified xsi:type="dcterms:W3CDTF">2020-03-10T02:52:23Z</dcterms:modified>
</cp:coreProperties>
</file>