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  <p:sldMasterId id="2147483717" r:id="rId3"/>
  </p:sldMasterIdLst>
  <p:notesMasterIdLst>
    <p:notesMasterId r:id="rId22"/>
  </p:notesMasterIdLst>
  <p:sldIdLst>
    <p:sldId id="344" r:id="rId4"/>
    <p:sldId id="371" r:id="rId5"/>
    <p:sldId id="353" r:id="rId6"/>
    <p:sldId id="363" r:id="rId7"/>
    <p:sldId id="364" r:id="rId8"/>
    <p:sldId id="356" r:id="rId9"/>
    <p:sldId id="357" r:id="rId10"/>
    <p:sldId id="358" r:id="rId11"/>
    <p:sldId id="359" r:id="rId12"/>
    <p:sldId id="343" r:id="rId13"/>
    <p:sldId id="369" r:id="rId14"/>
    <p:sldId id="370" r:id="rId15"/>
    <p:sldId id="345" r:id="rId16"/>
    <p:sldId id="346" r:id="rId17"/>
    <p:sldId id="367" r:id="rId18"/>
    <p:sldId id="368" r:id="rId19"/>
    <p:sldId id="365" r:id="rId20"/>
    <p:sldId id="366" r:id="rId2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3699"/>
  </p:normalViewPr>
  <p:slideViewPr>
    <p:cSldViewPr>
      <p:cViewPr varScale="1">
        <p:scale>
          <a:sx n="77" d="100"/>
          <a:sy n="7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modSld">
      <pc:chgData name="Zonghua Gu" userId="9a7e1853e1951ef5" providerId="LiveId" clId="{CF1FAA12-072C-4ED5-BA76-0FFFAEFDB88A}" dt="2025-09-02T23:29:40.530" v="3" actId="20577"/>
      <pc:docMkLst>
        <pc:docMk/>
      </pc:docMkLst>
      <pc:sldChg chg="modSp mod">
        <pc:chgData name="Zonghua Gu" userId="9a7e1853e1951ef5" providerId="LiveId" clId="{CF1FAA12-072C-4ED5-BA76-0FFFAEFDB88A}" dt="2025-09-02T23:29:40.530" v="3" actId="20577"/>
        <pc:sldMkLst>
          <pc:docMk/>
          <pc:sldMk cId="674451106" sldId="344"/>
        </pc:sldMkLst>
        <pc:spChg chg="mod">
          <ac:chgData name="Zonghua Gu" userId="9a7e1853e1951ef5" providerId="LiveId" clId="{CF1FAA12-072C-4ED5-BA76-0FFFAEFDB88A}" dt="2025-09-02T23:29:40.530" v="3" actId="20577"/>
          <ac:spMkLst>
            <pc:docMk/>
            <pc:sldMk cId="674451106" sldId="344"/>
            <ac:spMk id="163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0b10000100  0x84  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7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95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42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92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93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106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4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1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198050"/>
      </p:ext>
    </p:extLst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531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208970"/>
      </p:ext>
    </p:extLst>
  </p:cSld>
  <p:clrMapOvr>
    <a:masterClrMapping/>
  </p:clrMapOvr>
  <p:transition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7266"/>
      </p:ext>
    </p:extLst>
  </p:cSld>
  <p:clrMapOvr>
    <a:masterClrMapping/>
  </p:clrMapOvr>
  <p:transition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472092"/>
      </p:ext>
    </p:extLst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331793"/>
      </p:ext>
    </p:extLst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2775845"/>
      </p:ext>
    </p:extLst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40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158"/>
      </p:ext>
    </p:extLst>
  </p:cSld>
  <p:clrMapOvr>
    <a:masterClrMapping/>
  </p:clrMapOvr>
  <p:transition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2636446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/>
              <a:t>L2 (CHAPTER 5)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Times New Roman" pitchFamily="18" charset="0"/>
              </a:rPr>
              <a:t>Programming in Assembly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Part 1: Computer Organization</a:t>
            </a:r>
            <a:br>
              <a:rPr lang="en-US">
                <a:cs typeface="Times New Roman" pitchFamily="18" charset="0"/>
              </a:rPr>
            </a:br>
            <a:r>
              <a:rPr lang="en-US" altLang="zh-CN">
                <a:cs typeface="Times New Roman" pitchFamily="18" charset="0"/>
              </a:rPr>
              <a:t>Exercises 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Assume a byte-addressable memory with a data bus that is 32 bits (4 bytes) wide</a:t>
            </a:r>
          </a:p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23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Well-aligned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10" y="2476396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3" y="2451582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8710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Ill-aligned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631" y="4237087"/>
            <a:ext cx="8362603" cy="1754326"/>
            <a:chOff x="116841" y="4506449"/>
            <a:chExt cx="11150137" cy="2339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6841" y="4506449"/>
              <a:ext cx="5691974" cy="233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first read cycle would retrieve 4 bytes from addresses 4 through 7; of these, the bytes from addresses 4 and 5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are discarded, and those from addresses 6 and 7 are moved to the far right;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Finally, the two halves are combined to form the desired 32-bit operand:</a:t>
              </a:r>
            </a:p>
          </p:txBody>
        </p:sp>
      </p:grpSp>
      <p:sp>
        <p:nvSpPr>
          <p:cNvPr id="15" name="Horizontal Scroll 14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907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2805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</a:t>
            </a:r>
            <a:r>
              <a:rPr lang="en-US" sz="1400">
                <a:solidFill>
                  <a:prstClr val="black"/>
                </a:solidFill>
              </a:rPr>
              <a:t>assuming 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Answer: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105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102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2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(d) 1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  <a:r>
              <a:rPr lang="en-US" altLang="zh-CN" sz="1600" dirty="0">
                <a:solidFill>
                  <a:prstClr val="black"/>
                </a:solidFill>
              </a:rPr>
              <a:t>H</a:t>
            </a:r>
            <a:r>
              <a:rPr lang="en-US" sz="160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304800"/>
            <a:ext cx="8229600" cy="1143000"/>
          </a:xfrm>
        </p:spPr>
        <p:txBody>
          <a:bodyPr/>
          <a:lstStyle/>
          <a:p>
            <a:r>
              <a:rPr lang="en-US" dirty="0"/>
              <a:t>Answer: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A: (a) The operand contains memory content </a:t>
            </a:r>
            <a:r>
              <a:rPr lang="en-US" altLang="zh-CN" sz="1600" dirty="0">
                <a:solidFill>
                  <a:prstClr val="black"/>
                </a:solidFill>
                <a:latin typeface="Calibri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address range [5,6]. It can be read in 1 memory cycle; the memory controller returns a word in address range [4,7]. The </a:t>
            </a:r>
            <a:r>
              <a:rPr lang="en-US" sz="1600" dirty="0">
                <a:solidFill>
                  <a:prstClr val="black"/>
                </a:solidFill>
              </a:rPr>
              <a:t>operand can be obtained via 1-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Byte offset addressing into the word.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(b) </a:t>
            </a:r>
            <a:r>
              <a:rPr lang="en-US" sz="1600" dirty="0">
                <a:solidFill>
                  <a:prstClr val="black"/>
                </a:solidFill>
              </a:rPr>
              <a:t>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(c) </a:t>
            </a:r>
            <a:r>
              <a:rPr lang="en-US" sz="1600" dirty="0">
                <a:solidFill>
                  <a:prstClr val="black"/>
                </a:solidFill>
              </a:rPr>
              <a:t>The operand contains memory content in address range [10,13]. It can be read in 2 memory cycles; the memory controller returns 2 words </a:t>
            </a:r>
            <a:r>
              <a:rPr lang="en-US" altLang="zh-CN" sz="1600" dirty="0">
                <a:solidFill>
                  <a:prstClr val="black"/>
                </a:solidFill>
              </a:rPr>
              <a:t>in</a:t>
            </a:r>
            <a:r>
              <a:rPr lang="en-US" sz="160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  <a:p>
            <a:pPr marL="0" indent="0" defTabSz="34290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2793" y="297996"/>
            <a:ext cx="8229600" cy="1143000"/>
          </a:xfrm>
        </p:spPr>
        <p:txBody>
          <a:bodyPr/>
          <a:lstStyle/>
          <a:p>
            <a:r>
              <a:rPr lang="en-US" dirty="0"/>
              <a:t>Question: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endParaRPr lang="en-US" altLang="zh-CN" sz="2400" dirty="0">
              <a:solidFill>
                <a:prstClr val="black"/>
              </a:solidFill>
            </a:endParaRPr>
          </a:p>
          <a:p>
            <a:pPr marL="657225" lvl="1" indent="-257175" defTabSz="342900"/>
            <a:endParaRPr lang="en-US" sz="20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272143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180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x[0]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x[1]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12345678+1=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12345678+2=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r>
              <a:rPr lang="en-US" altLang="zh-CN" sz="1600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12345678+4=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12345678+8=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12345680</a:t>
            </a:r>
          </a:p>
          <a:p>
            <a:pPr marL="257175" indent="-257175" defTabSz="342900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1 </a:t>
            </a:r>
            <a:r>
              <a:rPr lang="en-US" sz="2000" b="1" dirty="0"/>
              <a:t>byte</a:t>
            </a:r>
          </a:p>
          <a:p>
            <a:pPr lvl="1"/>
            <a:r>
              <a:rPr lang="en-US" sz="2000" dirty="0"/>
              <a:t>16 bits = 2 bytes = 1 </a:t>
            </a:r>
            <a:r>
              <a:rPr lang="en-US" sz="2000" b="1" dirty="0" err="1">
                <a:solidFill>
                  <a:srgbClr val="1F497D"/>
                </a:solidFill>
              </a:rPr>
              <a:t>halfword</a:t>
            </a:r>
            <a:endParaRPr lang="en-US" sz="2000" b="1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32 bits = 4 bytes = 1 </a:t>
            </a:r>
            <a:r>
              <a:rPr lang="en-US" sz="2000" b="1" dirty="0">
                <a:solidFill>
                  <a:srgbClr val="1F497D"/>
                </a:solidFill>
              </a:rPr>
              <a:t>word</a:t>
            </a:r>
            <a:endParaRPr lang="en-US" sz="2000" dirty="0">
              <a:solidFill>
                <a:srgbClr val="1F497D"/>
              </a:solidFill>
            </a:endParaRPr>
          </a:p>
          <a:p>
            <a:r>
              <a:rPr lang="en-US" sz="2400" dirty="0"/>
              <a:t>From software perspective, </a:t>
            </a:r>
            <a:r>
              <a:rPr lang="en-US" sz="2400" dirty="0">
                <a:solidFill>
                  <a:srgbClr val="800000"/>
                </a:solidFill>
              </a:rPr>
              <a:t>memory is an addressable array of </a:t>
            </a:r>
            <a:r>
              <a:rPr lang="en-US" sz="2400" b="1" u="sng" dirty="0">
                <a:solidFill>
                  <a:srgbClr val="800000"/>
                </a:solidFill>
              </a:rPr>
              <a:t>bytes</a:t>
            </a:r>
            <a:r>
              <a:rPr lang="en-US" sz="2400" dirty="0"/>
              <a:t>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2000" dirty="0"/>
              <a:t>A word can only be stored at an address that‘s divisible by 4 </a:t>
            </a:r>
            <a:r>
              <a:rPr lang="zh-CN" altLang="en-US" sz="2000" dirty="0"/>
              <a:t>（</a:t>
            </a:r>
            <a:r>
              <a:rPr lang="en-US" sz="2000" dirty="0"/>
              <a:t>Word-address mod 4 = 0, binary address ends with 00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word is the lowest address of all 4 bytes in that word.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halfword</a:t>
            </a:r>
            <a:r>
              <a:rPr lang="en-US" sz="2000" dirty="0"/>
              <a:t> can only be stored at an address that‘s divisible by 2 </a:t>
            </a:r>
            <a:r>
              <a:rPr lang="zh-CN" altLang="en-US" sz="2000" dirty="0"/>
              <a:t>（</a:t>
            </a:r>
            <a:r>
              <a:rPr lang="en-US" sz="2000" dirty="0" err="1"/>
              <a:t>Halfword</a:t>
            </a:r>
            <a:r>
              <a:rPr lang="en-US" sz="2000" dirty="0"/>
              <a:t>-address mod 2 = 0, binary address ends with 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</a:t>
            </a:r>
            <a:r>
              <a:rPr lang="en-US" sz="2000" dirty="0" err="1"/>
              <a:t>halfword</a:t>
            </a:r>
            <a:r>
              <a:rPr lang="en-US" sz="2000" dirty="0"/>
              <a:t> is the lowest address of all 2 bytes in that word.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00100101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11100010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10001111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00010010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10010100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0x20000007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0x20000006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0x20000005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0x20000004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0x20000003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0x20000002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8 bits</a:t>
                </a:r>
                <a:endPara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048940" y="6044055"/>
            <a:ext cx="4589660" cy="624589"/>
            <a:chOff x="742879" y="5117068"/>
            <a:chExt cx="4589660" cy="750332"/>
          </a:xfrm>
        </p:grpSpPr>
        <p:sp>
          <p:nvSpPr>
            <p:cNvPr id="54" name="Rectangle 53"/>
            <p:cNvSpPr/>
            <p:nvPr/>
          </p:nvSpPr>
          <p:spPr>
            <a:xfrm>
              <a:off x="742879" y="5117068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0b10000100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791" y="51170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0x84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4" idx="3"/>
              <a:endCxn id="56" idx="1"/>
            </p:cNvCxnSpPr>
            <p:nvPr/>
          </p:nvCxnSpPr>
          <p:spPr>
            <a:xfrm>
              <a:off x="2193917" y="5301734"/>
              <a:ext cx="452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97969" y="5117068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132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3338006" y="5301734"/>
              <a:ext cx="759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66800" y="5498068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86000" y="54980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34775" y="549806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66" name="Horizontal Scroll 65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210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36" y="32283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Memory Byte Ordering</a:t>
            </a:r>
          </a:p>
        </p:txBody>
      </p:sp>
      <p:pic>
        <p:nvPicPr>
          <p:cNvPr id="1026" name="Picture 2" descr="C:\FolderShare\PERSONAL\TextBook\Revised Version\Artwork\Chapter 5\Figure 5-4. Little Endi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63" y="3143250"/>
            <a:ext cx="6375847" cy="29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030" y="1497520"/>
            <a:ext cx="8310125" cy="18618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possible byte orderings: “little endian” and “big endian” 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Little-endian: the LSB (Least Significant Byte) is stored at the lowest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Big-endian: the LSB (Least Significant Byte) is stored at the highest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Intel processors use Little-Endian; ARM processors can be configured as either Little- or Big-endian.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 are examples of Little Endian ordering (A 32-bit entity can contain one 32-bit word, or two 16-bit half-words, or four 8-bit Bytes)</a:t>
            </a:r>
          </a:p>
        </p:txBody>
      </p:sp>
      <p:sp>
        <p:nvSpPr>
          <p:cNvPr id="9" name="Horizontal Scroll 8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8477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36327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Little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1600" dirty="0">
                <a:solidFill>
                  <a:prstClr val="black"/>
                </a:solidFill>
              </a:rPr>
              <a:t>Redo the question assuming Big Endian ordering.</a:t>
            </a: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36326"/>
            <a:ext cx="8182841" cy="44310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Little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1600" dirty="0">
                <a:solidFill>
                  <a:prstClr val="black"/>
                </a:solidFill>
              </a:rPr>
              <a:t>Redo the question assuming Big Endian ordering.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A: With Little Endian ordering: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(a) N+3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(b) N+2 (the half-word has address range of [N+2, N+3], so its address is N+2)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With Big Endian ordering: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(a) N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(b) N (the half-word has address range of [N, N+1], so its address is N)</a:t>
            </a:r>
          </a:p>
          <a:p>
            <a:pPr marL="257175" indent="-257175" defTabSz="342900"/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3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2848</TotalTime>
  <Words>2081</Words>
  <Application>Microsoft Office PowerPoint</Application>
  <PresentationFormat>On-screen Show (4:3)</PresentationFormat>
  <Paragraphs>283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Gill Sans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Office Theme</vt:lpstr>
      <vt:lpstr>1_Office Theme</vt:lpstr>
      <vt:lpstr>Origin</vt:lpstr>
      <vt:lpstr>L2 (CHAPTER 5)  Programming in Assembly Part 1: Computer Organization Exercises ANS</vt:lpstr>
      <vt:lpstr>Logic View of Memory</vt:lpstr>
      <vt:lpstr>Memory Byte Ordering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Data Alignment</vt:lpstr>
      <vt:lpstr>Question: Data Alignment</vt:lpstr>
      <vt:lpstr>Answer: Data Alignment</vt:lpstr>
      <vt:lpstr>Question: Data Alignment</vt:lpstr>
      <vt:lpstr>Answer: Data Alignment</vt:lpstr>
      <vt:lpstr>Question: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166</cp:revision>
  <cp:lastPrinted>2017-02-20T16:32:07Z</cp:lastPrinted>
  <dcterms:created xsi:type="dcterms:W3CDTF">2014-02-09T17:12:51Z</dcterms:created>
  <dcterms:modified xsi:type="dcterms:W3CDTF">2025-09-02T23:29:44Z</dcterms:modified>
</cp:coreProperties>
</file>