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2" r:id="rId2"/>
    <p:sldMasterId id="2147483717" r:id="rId3"/>
  </p:sldMasterIdLst>
  <p:notesMasterIdLst>
    <p:notesMasterId r:id="rId15"/>
  </p:notesMasterIdLst>
  <p:sldIdLst>
    <p:sldId id="344" r:id="rId4"/>
    <p:sldId id="371" r:id="rId5"/>
    <p:sldId id="353" r:id="rId6"/>
    <p:sldId id="363" r:id="rId7"/>
    <p:sldId id="356" r:id="rId8"/>
    <p:sldId id="358" r:id="rId9"/>
    <p:sldId id="343" r:id="rId10"/>
    <p:sldId id="369" r:id="rId11"/>
    <p:sldId id="345" r:id="rId12"/>
    <p:sldId id="367" r:id="rId13"/>
    <p:sldId id="365" r:id="rId1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0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641" autoAdjust="0"/>
    <p:restoredTop sz="93699"/>
  </p:normalViewPr>
  <p:slideViewPr>
    <p:cSldViewPr>
      <p:cViewPr varScale="1">
        <p:scale>
          <a:sx n="77" d="100"/>
          <a:sy n="77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delSld">
      <pc:chgData name="Zonghua Gu" userId="9a7e1853e1951ef5" providerId="LiveId" clId="{CF1FAA12-072C-4ED5-BA76-0FFFAEFDB88A}" dt="2025-09-02T23:31:05.932" v="6" actId="47"/>
      <pc:docMkLst>
        <pc:docMk/>
      </pc:docMkLst>
      <pc:sldChg chg="del">
        <pc:chgData name="Zonghua Gu" userId="9a7e1853e1951ef5" providerId="LiveId" clId="{CF1FAA12-072C-4ED5-BA76-0FFFAEFDB88A}" dt="2025-09-02T23:31:03.286" v="4" actId="47"/>
        <pc:sldMkLst>
          <pc:docMk/>
          <pc:sldMk cId="2173526811" sldId="346"/>
        </pc:sldMkLst>
      </pc:sldChg>
      <pc:sldChg chg="del">
        <pc:chgData name="Zonghua Gu" userId="9a7e1853e1951ef5" providerId="LiveId" clId="{CF1FAA12-072C-4ED5-BA76-0FFFAEFDB88A}" dt="2025-09-02T23:30:58.207" v="1" actId="47"/>
        <pc:sldMkLst>
          <pc:docMk/>
          <pc:sldMk cId="1239709488" sldId="357"/>
        </pc:sldMkLst>
      </pc:sldChg>
      <pc:sldChg chg="del">
        <pc:chgData name="Zonghua Gu" userId="9a7e1853e1951ef5" providerId="LiveId" clId="{CF1FAA12-072C-4ED5-BA76-0FFFAEFDB88A}" dt="2025-09-02T23:30:59.031" v="2" actId="47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02T23:30:56.274" v="0" actId="47"/>
        <pc:sldMkLst>
          <pc:docMk/>
          <pc:sldMk cId="3561992185" sldId="364"/>
        </pc:sldMkLst>
      </pc:sldChg>
      <pc:sldChg chg="del">
        <pc:chgData name="Zonghua Gu" userId="9a7e1853e1951ef5" providerId="LiveId" clId="{CF1FAA12-072C-4ED5-BA76-0FFFAEFDB88A}" dt="2025-09-02T23:31:05.932" v="6" actId="47"/>
        <pc:sldMkLst>
          <pc:docMk/>
          <pc:sldMk cId="415260018" sldId="366"/>
        </pc:sldMkLst>
      </pc:sldChg>
      <pc:sldChg chg="del">
        <pc:chgData name="Zonghua Gu" userId="9a7e1853e1951ef5" providerId="LiveId" clId="{CF1FAA12-072C-4ED5-BA76-0FFFAEFDB88A}" dt="2025-09-02T23:31:05.223" v="5" actId="47"/>
        <pc:sldMkLst>
          <pc:docMk/>
          <pc:sldMk cId="3116329460" sldId="368"/>
        </pc:sldMkLst>
      </pc:sldChg>
      <pc:sldChg chg="del">
        <pc:chgData name="Zonghua Gu" userId="9a7e1853e1951ef5" providerId="LiveId" clId="{CF1FAA12-072C-4ED5-BA76-0FFFAEFDB88A}" dt="2025-09-02T23:31:01.810" v="3" actId="47"/>
        <pc:sldMkLst>
          <pc:docMk/>
          <pc:sldMk cId="1352278469" sldId="3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/>
          <a:lstStyle>
            <a:lvl1pPr algn="r">
              <a:defRPr sz="1200"/>
            </a:lvl1pPr>
          </a:lstStyle>
          <a:p>
            <a:fld id="{2AEAFE1F-9E52-45C8-9793-E819F0044A1C}" type="datetimeFigureOut">
              <a:rPr lang="en-US" smtClean="0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692150"/>
            <a:ext cx="4616450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87" tIns="46244" rIns="92487" bIns="462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87" tIns="46244" rIns="92487" bIns="462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9"/>
            <a:ext cx="3011699" cy="461804"/>
          </a:xfrm>
          <a:prstGeom prst="rect">
            <a:avLst/>
          </a:prstGeom>
        </p:spPr>
        <p:txBody>
          <a:bodyPr vert="horz" lIns="92487" tIns="46244" rIns="92487" bIns="46244" rtlCol="0" anchor="b"/>
          <a:lstStyle>
            <a:lvl1pPr algn="r">
              <a:defRPr sz="1200"/>
            </a:lvl1pPr>
          </a:lstStyle>
          <a:p>
            <a:fld id="{2D71AD5F-E36F-46B9-A99B-7B02524435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1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Consolas" panose="020B0609020204030204" pitchFamily="49" charset="0"/>
                <a:cs typeface="Consolas" panose="020B0609020204030204" pitchFamily="49" charset="0"/>
              </a:rPr>
              <a:t>0b10000100  0x84  132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10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6717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52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F97FDFF-7B9F-7D4D-BFC0-AAD1F3D3D3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8409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173C3-38AC-46E4-B964-8B61A0DE68BD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38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19E8B-4A60-47A9-8B89-E2DE95C5222B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75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9B59C-5F58-434B-97F1-95299BC0F5A7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68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59297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0754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3034BD-4769-4D50-A4D0-63E1C755C55F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50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73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732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7066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013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3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003D-5DAE-4D4C-BBA3-55191612D86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583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773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975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957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2422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63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292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152402"/>
            <a:ext cx="5727700" cy="4746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143002"/>
            <a:ext cx="3848100" cy="2138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86300" y="1143000"/>
            <a:ext cx="3848100" cy="9921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86300" y="2287590"/>
            <a:ext cx="3848100" cy="993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529366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4222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914400"/>
            <a:ext cx="8153400" cy="239395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41060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74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51181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31E83-C297-4AA6-A83E-90B0E9787DE8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2552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975198050"/>
      </p:ext>
    </p:extLst>
  </p:cSld>
  <p:clrMapOvr>
    <a:masterClrMapping/>
  </p:clrMapOvr>
  <p:transition>
    <p:pull dir="r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53198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782208970"/>
      </p:ext>
    </p:extLst>
  </p:cSld>
  <p:clrMapOvr>
    <a:masterClrMapping/>
  </p:clrMapOvr>
  <p:transition>
    <p:pull dir="r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7266"/>
      </p:ext>
    </p:extLst>
  </p:cSld>
  <p:clrMapOvr>
    <a:masterClrMapping/>
  </p:clrMapOvr>
  <p:transition>
    <p:pull dir="ru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190472092"/>
      </p:ext>
    </p:extLst>
  </p:cSld>
  <p:clrMapOvr>
    <a:masterClrMapping/>
  </p:clrMapOvr>
  <p:transition>
    <p:pull dir="ru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36331793"/>
      </p:ext>
    </p:extLst>
  </p:cSld>
  <p:clrMapOvr>
    <a:masterClrMapping/>
  </p:clrMapOvr>
  <p:transition>
    <p:pull dir="ru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92775845"/>
      </p:ext>
    </p:extLst>
  </p:cSld>
  <p:clrMapOvr>
    <a:masterClrMapping/>
  </p:clrMapOvr>
  <p:transition>
    <p:pull dir="r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55409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35158"/>
      </p:ext>
    </p:extLst>
  </p:cSld>
  <p:clrMapOvr>
    <a:masterClrMapping/>
  </p:clrMapOvr>
  <p:transition>
    <p:pull dir="ru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32636446"/>
      </p:ext>
    </p:extLst>
  </p:cSld>
  <p:clrMapOvr>
    <a:masterClrMapping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085A4-A052-4143-8E9B-81248CBA5AD5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4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2BAF8-FE21-412A-9CD5-4BB8B256533D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312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7C1F2-90A3-446F-BCFF-405F7DDCB5CB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125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0353B-63DE-403D-B206-DD6990A1232F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507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BC5F-24DA-4971-994C-EC0E91D1EFF7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87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797D-67F7-46A6-8933-7E63C8D97EB9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Fall 2013 -- Lecture #22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3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01309-9E16-4E9C-918D-8C812D8FE2E1}" type="datetime1">
              <a:rPr lang="en-US" smtClean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Fall 2013 -- Lecture #22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36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382000" y="6356350"/>
            <a:ext cx="762000" cy="36576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613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ransition>
    <p:pull dir="ru"/>
  </p:transition>
  <p:hf hdr="0" ftr="0" dt="0"/>
  <p:txStyles>
    <p:titleStyle>
      <a:lvl1pPr algn="ctr" rtl="0" eaLnBrk="1" latinLnBrk="0" hangingPunct="1">
        <a:spcBef>
          <a:spcPct val="0"/>
        </a:spcBef>
        <a:buNone/>
        <a:defRPr kumimoji="0" sz="32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2914650"/>
            <a:ext cx="5829300" cy="1504950"/>
          </a:xfrm>
        </p:spPr>
        <p:txBody>
          <a:bodyPr>
            <a:normAutofit fontScale="90000"/>
          </a:bodyPr>
          <a:lstStyle/>
          <a:p>
            <a:r>
              <a:rPr lang="en-US" dirty="0"/>
              <a:t>L2 (CHAPTER 5)</a:t>
            </a:r>
            <a:br>
              <a:rPr lang="en-US" dirty="0"/>
            </a:br>
            <a:br>
              <a:rPr lang="en-US" dirty="0"/>
            </a:br>
            <a:r>
              <a:rPr lang="en-US" dirty="0">
                <a:cs typeface="Times New Roman" pitchFamily="18" charset="0"/>
              </a:rPr>
              <a:t>Programming in Assembly</a:t>
            </a:r>
            <a:br>
              <a:rPr lang="en-US" dirty="0">
                <a:cs typeface="Times New Roman" pitchFamily="18" charset="0"/>
              </a:rPr>
            </a:br>
            <a:r>
              <a:rPr lang="en-US" dirty="0">
                <a:cs typeface="Times New Roman" pitchFamily="18" charset="0"/>
              </a:rPr>
              <a:t>Part 1: Computer Organization</a:t>
            </a:r>
            <a:br>
              <a:rPr lang="en-US" dirty="0">
                <a:cs typeface="Times New Roman" pitchFamily="18" charset="0"/>
              </a:rPr>
            </a:br>
            <a:r>
              <a:rPr lang="en-US" altLang="zh-CN" dirty="0">
                <a:cs typeface="Times New Roman" pitchFamily="18" charset="0"/>
              </a:rPr>
              <a:t>Exercises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1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451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662793" y="297996"/>
            <a:ext cx="8229600" cy="1143000"/>
          </a:xfrm>
        </p:spPr>
        <p:txBody>
          <a:bodyPr/>
          <a:lstStyle/>
          <a:p>
            <a:r>
              <a:rPr lang="en-US" dirty="0"/>
              <a:t>Question: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endParaRPr lang="en-US" altLang="zh-CN" sz="2400" dirty="0">
              <a:solidFill>
                <a:prstClr val="black"/>
              </a:solidFill>
            </a:endParaRPr>
          </a:p>
          <a:p>
            <a:pPr marL="657225" lvl="1" indent="-257175" defTabSz="342900"/>
            <a:endParaRPr lang="en-US" sz="20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</a:endParaRPr>
          </a:p>
          <a:p>
            <a:pPr marL="0" indent="0" defTabSz="342900"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257175" indent="-257175" defTabSz="342900"/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04800" y="1600200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dirty="0">
                <a:solidFill>
                  <a:prstClr val="black"/>
                </a:solidFill>
              </a:rPr>
              <a:t>Q: If the first element of a one-dimensional array x[] is located in memory at address 0</a:t>
            </a:r>
            <a:r>
              <a:rPr lang="en-US" altLang="zh-CN" sz="2000" dirty="0">
                <a:solidFill>
                  <a:prstClr val="black"/>
                </a:solidFill>
              </a:rPr>
              <a:t>x</a:t>
            </a:r>
            <a:r>
              <a:rPr lang="en-US" sz="2000" dirty="0">
                <a:solidFill>
                  <a:prstClr val="black"/>
                </a:solidFill>
              </a:rPr>
              <a:t>12345678, what will be the address of the second element if the array x[] contains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600" dirty="0">
                <a:solidFill>
                  <a:prstClr val="black"/>
                </a:solidFill>
              </a:rPr>
              <a:t>(c) </a:t>
            </a:r>
            <a:r>
              <a:rPr lang="en-US" altLang="zh-CN" sz="1600" dirty="0" err="1">
                <a:solidFill>
                  <a:prstClr val="black"/>
                </a:solidFill>
              </a:rPr>
              <a:t>ints</a:t>
            </a:r>
            <a:endParaRPr lang="en-US" sz="160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600" dirty="0">
                <a:solidFill>
                  <a:prstClr val="black"/>
                </a:solidFill>
              </a:rPr>
              <a:t>(c) longs</a:t>
            </a:r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00600" cy="493776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/>
              <a:t>By grouping bits together we can store more values</a:t>
            </a:r>
          </a:p>
          <a:p>
            <a:pPr lvl="1"/>
            <a:r>
              <a:rPr lang="en-US" sz="2000" dirty="0"/>
              <a:t>8 bits = 1 </a:t>
            </a:r>
            <a:r>
              <a:rPr lang="en-US" sz="2000" b="1" dirty="0"/>
              <a:t>byte</a:t>
            </a:r>
          </a:p>
          <a:p>
            <a:pPr lvl="1"/>
            <a:r>
              <a:rPr lang="en-US" sz="2000" dirty="0"/>
              <a:t>16 bits = 2 bytes = 1 </a:t>
            </a:r>
            <a:r>
              <a:rPr lang="en-US" sz="2000" b="1" dirty="0" err="1">
                <a:solidFill>
                  <a:srgbClr val="1F497D"/>
                </a:solidFill>
              </a:rPr>
              <a:t>halfword</a:t>
            </a:r>
            <a:endParaRPr lang="en-US" sz="2000" b="1" dirty="0">
              <a:solidFill>
                <a:srgbClr val="1F497D"/>
              </a:solidFill>
            </a:endParaRPr>
          </a:p>
          <a:p>
            <a:pPr lvl="1"/>
            <a:r>
              <a:rPr lang="en-US" sz="2000" dirty="0"/>
              <a:t>32 bits = 4 bytes = 1 </a:t>
            </a:r>
            <a:r>
              <a:rPr lang="en-US" sz="2000" b="1" dirty="0">
                <a:solidFill>
                  <a:srgbClr val="1F497D"/>
                </a:solidFill>
              </a:rPr>
              <a:t>word</a:t>
            </a:r>
            <a:endParaRPr lang="en-US" sz="2000" dirty="0">
              <a:solidFill>
                <a:srgbClr val="1F497D"/>
              </a:solidFill>
            </a:endParaRPr>
          </a:p>
          <a:p>
            <a:r>
              <a:rPr lang="en-US" sz="2400" dirty="0"/>
              <a:t>From software perspective, </a:t>
            </a:r>
            <a:r>
              <a:rPr lang="en-US" sz="2400" dirty="0">
                <a:solidFill>
                  <a:srgbClr val="800000"/>
                </a:solidFill>
              </a:rPr>
              <a:t>memory is an addressable array of </a:t>
            </a:r>
            <a:r>
              <a:rPr lang="en-US" sz="2400" b="1" u="sng" dirty="0">
                <a:solidFill>
                  <a:srgbClr val="800000"/>
                </a:solidFill>
              </a:rPr>
              <a:t>bytes</a:t>
            </a:r>
            <a:r>
              <a:rPr lang="en-US" sz="2400" dirty="0"/>
              <a:t>.</a:t>
            </a:r>
            <a:endParaRPr lang="en-US" sz="1600" dirty="0"/>
          </a:p>
          <a:p>
            <a:pPr lvl="1"/>
            <a:r>
              <a:rPr lang="en-US" sz="2000" dirty="0"/>
              <a:t>The byte stored at the memory address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0x20000004</a:t>
            </a:r>
            <a:r>
              <a:rPr lang="en-US" sz="2000" dirty="0"/>
              <a:t> is 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0b10000100</a:t>
            </a:r>
          </a:p>
          <a:p>
            <a:pPr lvl="1"/>
            <a:r>
              <a:rPr lang="en-US" sz="2000" dirty="0"/>
              <a:t>A word can only be stored at an address that‘s divisible by 4 </a:t>
            </a:r>
            <a:r>
              <a:rPr lang="zh-CN" altLang="en-US" sz="2000" dirty="0"/>
              <a:t>（</a:t>
            </a:r>
            <a:r>
              <a:rPr lang="en-US" sz="2000" dirty="0"/>
              <a:t>Word-address mod 4 = 0, binary address ends with 00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1"/>
            <a:r>
              <a:rPr lang="en-US" sz="2000" dirty="0"/>
              <a:t>Memory address of a word is the lowest address of all 4 bytes in that word.</a:t>
            </a:r>
          </a:p>
          <a:p>
            <a:pPr lvl="1"/>
            <a:r>
              <a:rPr lang="en-US" sz="2000" dirty="0"/>
              <a:t>A </a:t>
            </a:r>
            <a:r>
              <a:rPr lang="en-US" sz="2000" dirty="0" err="1"/>
              <a:t>halfword</a:t>
            </a:r>
            <a:r>
              <a:rPr lang="en-US" sz="2000" dirty="0"/>
              <a:t> can only be stored at an address that‘s divisible by 2 </a:t>
            </a:r>
            <a:r>
              <a:rPr lang="zh-CN" altLang="en-US" sz="2000" dirty="0"/>
              <a:t>（</a:t>
            </a:r>
            <a:r>
              <a:rPr lang="en-US" sz="2000" dirty="0" err="1"/>
              <a:t>Halfword</a:t>
            </a:r>
            <a:r>
              <a:rPr lang="en-US" sz="2000" dirty="0"/>
              <a:t>-address mod 2 = 0, binary address ends with 0</a:t>
            </a:r>
            <a:r>
              <a:rPr lang="zh-CN" altLang="en-US" sz="2000" dirty="0"/>
              <a:t>）</a:t>
            </a:r>
            <a:endParaRPr lang="en-US" sz="2000" dirty="0"/>
          </a:p>
          <a:p>
            <a:pPr lvl="1"/>
            <a:r>
              <a:rPr lang="en-US" sz="2000" dirty="0"/>
              <a:t>Memory address of a </a:t>
            </a:r>
            <a:r>
              <a:rPr lang="en-US" sz="2000" dirty="0" err="1"/>
              <a:t>halfword</a:t>
            </a:r>
            <a:r>
              <a:rPr lang="en-US" sz="2000" dirty="0"/>
              <a:t> is the lowest address of all 2 bytes in that word.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7C8D44-3667-46F6-9772-CC52308E2A7F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pSp>
        <p:nvGrpSpPr>
          <p:cNvPr id="77" name="Group 76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01110010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00100101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11100010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10000100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01100001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10001111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00010010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10010100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0x20000007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0x20000006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0x20000005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0x20000004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0x20000003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0x20000002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0x20000001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0x20000000</a:t>
              </a:r>
              <a:endParaRPr kumimoji="0" lang="pl-PL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Consolas" panose="020B0609020204030204" pitchFamily="49" charset="0"/>
                  </a:rPr>
                  <a:t>8 bits</a:t>
                </a:r>
                <a:endParaRPr kumimoji="0" lang="pl-PL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4" name="Group 43"/>
          <p:cNvGrpSpPr/>
          <p:nvPr/>
        </p:nvGrpSpPr>
        <p:grpSpPr>
          <a:xfrm>
            <a:off x="1048940" y="6044055"/>
            <a:ext cx="4589660" cy="624589"/>
            <a:chOff x="742879" y="5117068"/>
            <a:chExt cx="4589660" cy="750332"/>
          </a:xfrm>
        </p:grpSpPr>
        <p:sp>
          <p:nvSpPr>
            <p:cNvPr id="54" name="Rectangle 53"/>
            <p:cNvSpPr/>
            <p:nvPr/>
          </p:nvSpPr>
          <p:spPr>
            <a:xfrm>
              <a:off x="742879" y="5117068"/>
              <a:ext cx="145103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0b10000100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2646791" y="5117068"/>
              <a:ext cx="69121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0x84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57" name="Straight Arrow Connector 56"/>
            <p:cNvCxnSpPr>
              <a:stCxn id="54" idx="3"/>
              <a:endCxn id="56" idx="1"/>
            </p:cNvCxnSpPr>
            <p:nvPr/>
          </p:nvCxnSpPr>
          <p:spPr>
            <a:xfrm>
              <a:off x="2193917" y="5301734"/>
              <a:ext cx="45287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 58"/>
            <p:cNvSpPr/>
            <p:nvPr/>
          </p:nvSpPr>
          <p:spPr>
            <a:xfrm>
              <a:off x="4097969" y="5117068"/>
              <a:ext cx="56457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132</a:t>
              </a:r>
              <a:endParaRPr kumimoji="0" lang="pl-PL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</p:txBody>
        </p:sp>
        <p:cxnSp>
          <p:nvCxnSpPr>
            <p:cNvPr id="60" name="Straight Arrow Connector 59"/>
            <p:cNvCxnSpPr>
              <a:stCxn id="56" idx="3"/>
              <a:endCxn id="59" idx="1"/>
            </p:cNvCxnSpPr>
            <p:nvPr/>
          </p:nvCxnSpPr>
          <p:spPr>
            <a:xfrm>
              <a:off x="3338006" y="5301734"/>
              <a:ext cx="75996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1066800" y="5498068"/>
              <a:ext cx="107112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Binary 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286000" y="5498068"/>
              <a:ext cx="15776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Hexadecimal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4134775" y="5498068"/>
              <a:ext cx="119776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Decimal </a:t>
              </a:r>
            </a:p>
          </p:txBody>
        </p:sp>
      </p:grpSp>
      <p:sp>
        <p:nvSpPr>
          <p:cNvPr id="66" name="Horizontal Scroll 65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22106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36" y="322830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Memory Byte Ordering</a:t>
            </a:r>
          </a:p>
        </p:txBody>
      </p:sp>
      <p:pic>
        <p:nvPicPr>
          <p:cNvPr id="1026" name="Picture 2" descr="C:\FolderShare\PERSONAL\TextBook\Revised Version\Artwork\Chapter 5\Figure 5-4. Little Endi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263" y="3143250"/>
            <a:ext cx="6375847" cy="297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06030" y="1497520"/>
            <a:ext cx="8310125" cy="1861841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Two possible byte orderings: “little endian” and “big endian” 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Little-endian: the LSB (Least Significant Byte) is stored at the lowest address.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Big-endian: the LSB (Least Significant Byte) is stored at the highest address.</a:t>
            </a:r>
          </a:p>
          <a:p>
            <a:pPr marL="557213" marR="0" lvl="1" indent="-214313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/>
            </a:pPr>
            <a:r>
              <a:rPr kumimoji="0" lang="en-US" sz="13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Intel processors use Little-Endian; ARM processors can be configured as either Little- or Big-endian.</a:t>
            </a:r>
          </a:p>
          <a:p>
            <a:pPr marL="257175" marR="0" lvl="0" indent="-257175" algn="l" defTabSz="3429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Below are examples of Little Endian ordering (A 32-bit entity can contain one 32-bit word, or two 16-bit half-words, or four 8-bit Bytes)</a:t>
            </a:r>
          </a:p>
        </p:txBody>
      </p:sp>
      <p:sp>
        <p:nvSpPr>
          <p:cNvPr id="9" name="Horizontal Scroll 8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3184772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36327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Little 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160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1600" dirty="0">
                <a:solidFill>
                  <a:prstClr val="black"/>
                </a:solidFill>
              </a:rPr>
              <a:t>Redo the question assuming Big Endian ordering.</a:t>
            </a:r>
          </a:p>
          <a:p>
            <a:pPr marL="257175" indent="-257175" defTabSz="342900"/>
            <a:endParaRPr lang="en-US" sz="16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642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342900"/>
            <a:fld id="{3CC63E4C-4642-794D-A2FD-70F6B81535F5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342900"/>
              <a:t>7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Assume a byte-addressable memory with a data bus that is 32 bits (4 bytes) wide</a:t>
            </a:r>
          </a:p>
          <a:p>
            <a:pPr marL="257175" indent="-257175" defTabSz="342900"/>
            <a:r>
              <a:rPr lang="en-US" sz="1500" dirty="0">
                <a:solidFill>
                  <a:prstClr val="black"/>
                </a:solidFill>
                <a:latin typeface="Calibri"/>
              </a:rPr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6823" y="358147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srgbClr val="FF0000"/>
                </a:solidFill>
                <a:latin typeface="Calibri"/>
              </a:rPr>
              <a:t>Well-aligned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8710" y="2476396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23" y="2451582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198710" y="3581470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/>
            <a:r>
              <a:rPr lang="en-US" sz="1350" dirty="0">
                <a:solidFill>
                  <a:srgbClr val="FF0000"/>
                </a:solidFill>
                <a:latin typeface="Calibri"/>
              </a:rPr>
              <a:t>Ill-aligned</a:t>
            </a:r>
            <a:r>
              <a:rPr lang="en-US" sz="1350" dirty="0">
                <a:solidFill>
                  <a:prstClr val="black"/>
                </a:solidFill>
                <a:latin typeface="Calibri"/>
              </a:rPr>
              <a:t>: a word begins on address 6, not a mod-4 address, which can be read in 2 memory cycles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87631" y="4237087"/>
            <a:ext cx="8362603" cy="1754326"/>
            <a:chOff x="116841" y="4506449"/>
            <a:chExt cx="11150137" cy="2339101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08815" y="4625282"/>
              <a:ext cx="5412488" cy="40716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63140" y="5363074"/>
              <a:ext cx="5503838" cy="436250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08815" y="6083107"/>
              <a:ext cx="4887225" cy="447883"/>
            </a:xfrm>
            <a:prstGeom prst="rect">
              <a:avLst/>
            </a:prstGeom>
          </p:spPr>
        </p:pic>
        <p:sp>
          <p:nvSpPr>
            <p:cNvPr id="16" name="TextBox 15"/>
            <p:cNvSpPr txBox="1"/>
            <p:nvPr/>
          </p:nvSpPr>
          <p:spPr>
            <a:xfrm>
              <a:off x="116841" y="4506449"/>
              <a:ext cx="5691974" cy="2339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The first read cycle would retrieve 4 bytes from addresses 4 through 7; of these, the bytes from addresses 4 and 5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are discarded, and those from addresses 6 and 7 are moved to the far right;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The second read cycle retrieves 4 bytes from addresses 8 through 11; the bytes from addresses 10 and 11 are  discarded, and those from addresses 8 and 9 are moved to the far left;</a:t>
              </a:r>
            </a:p>
            <a:p>
              <a:pPr defTabSz="342900"/>
              <a:r>
                <a:rPr lang="en-US" sz="1200" dirty="0">
                  <a:solidFill>
                    <a:prstClr val="black"/>
                  </a:solidFill>
                  <a:latin typeface="Calibri"/>
                </a:rPr>
                <a:t>Finally, the two halves are combined to form the desired 32-bit operand:</a:t>
              </a:r>
            </a:p>
          </p:txBody>
        </p:sp>
      </p:grpSp>
      <p:sp>
        <p:nvSpPr>
          <p:cNvPr id="15" name="Horizontal Scroll 14"/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29070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981200" y="274638"/>
            <a:ext cx="8229600" cy="1143000"/>
          </a:xfrm>
        </p:spPr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2805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8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(a) What is the address of the most significant byte of the word at address 102, , assuming Little-Endian 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What is the address of the most significant byte of the word at address 102, , </a:t>
            </a:r>
            <a:r>
              <a:rPr lang="en-US" sz="1400">
                <a:solidFill>
                  <a:prstClr val="black"/>
                </a:solidFill>
              </a:rPr>
              <a:t>assuming Little-Endian </a:t>
            </a:r>
            <a:r>
              <a:rPr lang="en-US" sz="1400" dirty="0">
                <a:solidFill>
                  <a:prstClr val="black"/>
                </a:solidFill>
              </a:rPr>
              <a:t>ordering?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400" dirty="0">
                <a:solidFill>
                  <a:prstClr val="black"/>
                </a:solidFill>
              </a:rPr>
              <a:t>(c) How many memory cycles are required to read the half word at address 102?</a:t>
            </a:r>
          </a:p>
          <a:p>
            <a:pPr marL="657225" lvl="1" indent="-257175" defTabSz="342900"/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842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dirty="0">
                <a:solidFill>
                  <a:prstClr val="black"/>
                </a:solidFill>
              </a:rPr>
              <a:t>Q: Assume a byte-addressable memory with a data bus that is 32 bits (4 bytes) wide. Consider 16 bytes of memory (addresses 0 to 15) arranged as four 32-bit words (4 bytes each). </a:t>
            </a:r>
            <a:r>
              <a:rPr lang="en-US" altLang="zh-CN" sz="1600" dirty="0">
                <a:solidFill>
                  <a:prstClr val="black"/>
                </a:solidFill>
              </a:rPr>
              <a:t>H</a:t>
            </a:r>
            <a:r>
              <a:rPr lang="en-US" sz="160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dirty="0">
                <a:solidFill>
                  <a:prstClr val="black"/>
                </a:solidFill>
              </a:rPr>
              <a:t>(d) A 4-Byte operand read from decimal address 20</a:t>
            </a:r>
            <a:endParaRPr lang="en-US" sz="1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3_ComputerOrganization" id="{AAA28A76-F09D-45E4-B381-A34280EFCBF9}" vid="{7E87A41C-213B-40D9-8676-588A04066509}"/>
    </a:ext>
  </a:extLst>
</a:theme>
</file>

<file path=ppt/theme/theme3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2848</TotalTime>
  <Words>1048</Words>
  <Application>Microsoft Office PowerPoint</Application>
  <PresentationFormat>On-screen Show (4:3)</PresentationFormat>
  <Paragraphs>159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Gill Sans</vt:lpstr>
      <vt:lpstr>Arial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Office Theme</vt:lpstr>
      <vt:lpstr>1_Office Theme</vt:lpstr>
      <vt:lpstr>Origin</vt:lpstr>
      <vt:lpstr>L2 (CHAPTER 5)  Programming in Assembly Part 1: Computer Organization Exercises</vt:lpstr>
      <vt:lpstr>Logic View of Memory</vt:lpstr>
      <vt:lpstr>Memory Byte Ordering</vt:lpstr>
      <vt:lpstr>Question: Endianness</vt:lpstr>
      <vt:lpstr>Question: Endianness</vt:lpstr>
      <vt:lpstr>Question: Endianness</vt:lpstr>
      <vt:lpstr>Data Alignment</vt:lpstr>
      <vt:lpstr>Question: Data Alignment</vt:lpstr>
      <vt:lpstr>Question: Data Alignment</vt:lpstr>
      <vt:lpstr>Question: Memory Cycles</vt:lpstr>
      <vt:lpstr>Question: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166</cp:revision>
  <cp:lastPrinted>2017-02-20T16:32:07Z</cp:lastPrinted>
  <dcterms:created xsi:type="dcterms:W3CDTF">2014-02-09T17:12:51Z</dcterms:created>
  <dcterms:modified xsi:type="dcterms:W3CDTF">2025-09-02T23:31:07Z</dcterms:modified>
</cp:coreProperties>
</file>