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6" r:id="rId1"/>
    <p:sldMasterId id="2147483698" r:id="rId2"/>
    <p:sldMasterId id="2147483713" r:id="rId3"/>
  </p:sldMasterIdLst>
  <p:notesMasterIdLst>
    <p:notesMasterId r:id="rId48"/>
  </p:notesMasterIdLst>
  <p:handoutMasterIdLst>
    <p:handoutMasterId r:id="rId49"/>
  </p:handoutMasterIdLst>
  <p:sldIdLst>
    <p:sldId id="514" r:id="rId4"/>
    <p:sldId id="502" r:id="rId5"/>
    <p:sldId id="503" r:id="rId6"/>
    <p:sldId id="463" r:id="rId7"/>
    <p:sldId id="501" r:id="rId8"/>
    <p:sldId id="505" r:id="rId9"/>
    <p:sldId id="506" r:id="rId10"/>
    <p:sldId id="507" r:id="rId11"/>
    <p:sldId id="518" r:id="rId12"/>
    <p:sldId id="519" r:id="rId13"/>
    <p:sldId id="520" r:id="rId14"/>
    <p:sldId id="360" r:id="rId15"/>
    <p:sldId id="521" r:id="rId16"/>
    <p:sldId id="504" r:id="rId17"/>
    <p:sldId id="455" r:id="rId18"/>
    <p:sldId id="456" r:id="rId19"/>
    <p:sldId id="531" r:id="rId20"/>
    <p:sldId id="361" r:id="rId21"/>
    <p:sldId id="530" r:id="rId22"/>
    <p:sldId id="509" r:id="rId23"/>
    <p:sldId id="462" r:id="rId24"/>
    <p:sldId id="362" r:id="rId25"/>
    <p:sldId id="465" r:id="rId26"/>
    <p:sldId id="491" r:id="rId27"/>
    <p:sldId id="467" r:id="rId28"/>
    <p:sldId id="468" r:id="rId29"/>
    <p:sldId id="408" r:id="rId30"/>
    <p:sldId id="510" r:id="rId31"/>
    <p:sldId id="409" r:id="rId32"/>
    <p:sldId id="511" r:id="rId33"/>
    <p:sldId id="411" r:id="rId34"/>
    <p:sldId id="410" r:id="rId35"/>
    <p:sldId id="412" r:id="rId36"/>
    <p:sldId id="413" r:id="rId37"/>
    <p:sldId id="414" r:id="rId38"/>
    <p:sldId id="415" r:id="rId39"/>
    <p:sldId id="515" r:id="rId40"/>
    <p:sldId id="516" r:id="rId41"/>
    <p:sldId id="525" r:id="rId42"/>
    <p:sldId id="526" r:id="rId43"/>
    <p:sldId id="522" r:id="rId44"/>
    <p:sldId id="527" r:id="rId45"/>
    <p:sldId id="528" r:id="rId46"/>
    <p:sldId id="529" r:id="rId47"/>
  </p:sldIdLst>
  <p:sldSz cx="9144000" cy="6858000" type="screen4x3"/>
  <p:notesSz cx="9601200" cy="7315200"/>
  <p:defaultTextStyle>
    <a:defPPr>
      <a:defRPr lang="en-US"/>
    </a:defPPr>
    <a:lvl1pPr algn="l" rtl="0" eaLnBrk="0" fontAlgn="base" hangingPunct="0">
      <a:spcBef>
        <a:spcPct val="0"/>
      </a:spcBef>
      <a:spcAft>
        <a:spcPct val="0"/>
      </a:spcAft>
      <a:defRPr sz="1400" b="1"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400" b="1"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400" b="1"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400" b="1"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400" b="1" kern="1200">
        <a:solidFill>
          <a:schemeClr val="tx1"/>
        </a:solidFill>
        <a:latin typeface="Courier New" pitchFamily="49" charset="0"/>
        <a:ea typeface="+mn-ea"/>
        <a:cs typeface="+mn-cs"/>
      </a:defRPr>
    </a:lvl5pPr>
    <a:lvl6pPr marL="2286000" algn="l" defTabSz="914400" rtl="0" eaLnBrk="1" latinLnBrk="0" hangingPunct="1">
      <a:defRPr sz="1400" b="1" kern="1200">
        <a:solidFill>
          <a:schemeClr val="tx1"/>
        </a:solidFill>
        <a:latin typeface="Courier New" pitchFamily="49" charset="0"/>
        <a:ea typeface="+mn-ea"/>
        <a:cs typeface="+mn-cs"/>
      </a:defRPr>
    </a:lvl6pPr>
    <a:lvl7pPr marL="2743200" algn="l" defTabSz="914400" rtl="0" eaLnBrk="1" latinLnBrk="0" hangingPunct="1">
      <a:defRPr sz="1400" b="1" kern="1200">
        <a:solidFill>
          <a:schemeClr val="tx1"/>
        </a:solidFill>
        <a:latin typeface="Courier New" pitchFamily="49" charset="0"/>
        <a:ea typeface="+mn-ea"/>
        <a:cs typeface="+mn-cs"/>
      </a:defRPr>
    </a:lvl7pPr>
    <a:lvl8pPr marL="3200400" algn="l" defTabSz="914400" rtl="0" eaLnBrk="1" latinLnBrk="0" hangingPunct="1">
      <a:defRPr sz="1400" b="1" kern="1200">
        <a:solidFill>
          <a:schemeClr val="tx1"/>
        </a:solidFill>
        <a:latin typeface="Courier New" pitchFamily="49" charset="0"/>
        <a:ea typeface="+mn-ea"/>
        <a:cs typeface="+mn-cs"/>
      </a:defRPr>
    </a:lvl8pPr>
    <a:lvl9pPr marL="3657600" algn="l" defTabSz="914400" rtl="0" eaLnBrk="1" latinLnBrk="0" hangingPunct="1">
      <a:defRPr sz="1400" b="1"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1083">
          <p15:clr>
            <a:srgbClr val="A4A3A4"/>
          </p15:clr>
        </p15:guide>
        <p15:guide id="2" orient="horz" pos="1826">
          <p15:clr>
            <a:srgbClr val="A4A3A4"/>
          </p15:clr>
        </p15:guide>
        <p15:guide id="3" orient="horz" pos="1381">
          <p15:clr>
            <a:srgbClr val="A4A3A4"/>
          </p15:clr>
        </p15:guide>
        <p15:guide id="4" pos="395">
          <p15:clr>
            <a:srgbClr val="A4A3A4"/>
          </p15:clr>
        </p15:guide>
        <p15:guide id="5" pos="3259">
          <p15:clr>
            <a:srgbClr val="A4A3A4"/>
          </p15:clr>
        </p15:guide>
        <p15:guide id="6" pos="155">
          <p15:clr>
            <a:srgbClr val="A4A3A4"/>
          </p15:clr>
        </p15:guide>
      </p15:sldGuideLst>
    </p:ext>
    <p:ext uri="{2D200454-40CA-4A62-9FC3-DE9A4176ACB9}">
      <p15:notesGuideLst xmlns:p15="http://schemas.microsoft.com/office/powerpoint/2012/main">
        <p15:guide id="1" orient="horz" pos="1615">
          <p15:clr>
            <a:srgbClr val="A4A3A4"/>
          </p15:clr>
        </p15:guide>
        <p15:guide id="2" pos="40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FF"/>
    <a:srgbClr val="00618C"/>
    <a:srgbClr val="006D82"/>
    <a:srgbClr val="A5D0E3"/>
    <a:srgbClr val="49C7FF"/>
    <a:srgbClr val="DDDDDD"/>
    <a:srgbClr val="60E4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4BA33C-B250-43B3-A518-3AC0EC5F525A}" v="1" dt="2025-09-02T23:33:29.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7505" autoAdjust="0"/>
  </p:normalViewPr>
  <p:slideViewPr>
    <p:cSldViewPr snapToGrid="0">
      <p:cViewPr varScale="1">
        <p:scale>
          <a:sx n="78" d="100"/>
          <a:sy n="78" d="100"/>
        </p:scale>
        <p:origin x="1594" y="72"/>
      </p:cViewPr>
      <p:guideLst>
        <p:guide orient="horz" pos="1083"/>
        <p:guide orient="horz" pos="1826"/>
        <p:guide orient="horz" pos="1381"/>
        <p:guide pos="395"/>
        <p:guide pos="3259"/>
        <p:guide pos="15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6125"/>
    </p:cViewPr>
  </p:sorterViewPr>
  <p:notesViewPr>
    <p:cSldViewPr snapToGrid="0">
      <p:cViewPr>
        <p:scale>
          <a:sx n="100" d="100"/>
          <a:sy n="100" d="100"/>
        </p:scale>
        <p:origin x="-648" y="-821"/>
      </p:cViewPr>
      <p:guideLst>
        <p:guide orient="horz" pos="1615"/>
        <p:guide pos="402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addSld modSld">
      <pc:chgData name="Zonghua Gu" userId="9a7e1853e1951ef5" providerId="LiveId" clId="{CF1FAA12-072C-4ED5-BA76-0FFFAEFDB88A}" dt="2025-09-02T23:33:46.387" v="29" actId="20577"/>
      <pc:docMkLst>
        <pc:docMk/>
      </pc:docMkLst>
      <pc:sldChg chg="modSp mod">
        <pc:chgData name="Zonghua Gu" userId="9a7e1853e1951ef5" providerId="LiveId" clId="{CF1FAA12-072C-4ED5-BA76-0FFFAEFDB88A}" dt="2025-09-02T23:33:25.791" v="12" actId="20577"/>
        <pc:sldMkLst>
          <pc:docMk/>
          <pc:sldMk cId="1881575936" sldId="455"/>
        </pc:sldMkLst>
        <pc:spChg chg="mod">
          <ac:chgData name="Zonghua Gu" userId="9a7e1853e1951ef5" providerId="LiveId" clId="{CF1FAA12-072C-4ED5-BA76-0FFFAEFDB88A}" dt="2025-09-02T23:33:25.791" v="12" actId="20577"/>
          <ac:spMkLst>
            <pc:docMk/>
            <pc:sldMk cId="1881575936" sldId="455"/>
            <ac:spMk id="2" creationId="{00000000-0000-0000-0000-000000000000}"/>
          </ac:spMkLst>
        </pc:spChg>
      </pc:sldChg>
      <pc:sldChg chg="modSp mod">
        <pc:chgData name="Zonghua Gu" userId="9a7e1853e1951ef5" providerId="LiveId" clId="{CF1FAA12-072C-4ED5-BA76-0FFFAEFDB88A}" dt="2025-09-02T23:33:46.387" v="29" actId="20577"/>
        <pc:sldMkLst>
          <pc:docMk/>
          <pc:sldMk cId="2117905533" sldId="456"/>
        </pc:sldMkLst>
        <pc:spChg chg="mod">
          <ac:chgData name="Zonghua Gu" userId="9a7e1853e1951ef5" providerId="LiveId" clId="{CF1FAA12-072C-4ED5-BA76-0FFFAEFDB88A}" dt="2025-09-02T23:33:39.834" v="22" actId="20577"/>
          <ac:spMkLst>
            <pc:docMk/>
            <pc:sldMk cId="2117905533" sldId="456"/>
            <ac:spMk id="20" creationId="{00000000-0000-0000-0000-000000000000}"/>
          </ac:spMkLst>
        </pc:spChg>
        <pc:spChg chg="mod">
          <ac:chgData name="Zonghua Gu" userId="9a7e1853e1951ef5" providerId="LiveId" clId="{CF1FAA12-072C-4ED5-BA76-0FFFAEFDB88A}" dt="2025-09-02T23:33:40.914" v="23" actId="20577"/>
          <ac:spMkLst>
            <pc:docMk/>
            <pc:sldMk cId="2117905533" sldId="456"/>
            <ac:spMk id="21" creationId="{00000000-0000-0000-0000-000000000000}"/>
          </ac:spMkLst>
        </pc:spChg>
        <pc:spChg chg="mod">
          <ac:chgData name="Zonghua Gu" userId="9a7e1853e1951ef5" providerId="LiveId" clId="{CF1FAA12-072C-4ED5-BA76-0FFFAEFDB88A}" dt="2025-09-02T23:33:41.951" v="24" actId="20577"/>
          <ac:spMkLst>
            <pc:docMk/>
            <pc:sldMk cId="2117905533" sldId="456"/>
            <ac:spMk id="22" creationId="{00000000-0000-0000-0000-000000000000}"/>
          </ac:spMkLst>
        </pc:spChg>
        <pc:spChg chg="mod">
          <ac:chgData name="Zonghua Gu" userId="9a7e1853e1951ef5" providerId="LiveId" clId="{CF1FAA12-072C-4ED5-BA76-0FFFAEFDB88A}" dt="2025-09-02T23:33:42.767" v="25" actId="20577"/>
          <ac:spMkLst>
            <pc:docMk/>
            <pc:sldMk cId="2117905533" sldId="456"/>
            <ac:spMk id="23" creationId="{00000000-0000-0000-0000-000000000000}"/>
          </ac:spMkLst>
        </pc:spChg>
        <pc:spChg chg="mod">
          <ac:chgData name="Zonghua Gu" userId="9a7e1853e1951ef5" providerId="LiveId" clId="{CF1FAA12-072C-4ED5-BA76-0FFFAEFDB88A}" dt="2025-09-02T23:33:44.054" v="26" actId="20577"/>
          <ac:spMkLst>
            <pc:docMk/>
            <pc:sldMk cId="2117905533" sldId="456"/>
            <ac:spMk id="32" creationId="{00000000-0000-0000-0000-000000000000}"/>
          </ac:spMkLst>
        </pc:spChg>
        <pc:spChg chg="mod">
          <ac:chgData name="Zonghua Gu" userId="9a7e1853e1951ef5" providerId="LiveId" clId="{CF1FAA12-072C-4ED5-BA76-0FFFAEFDB88A}" dt="2025-09-02T23:33:44.847" v="27" actId="20577"/>
          <ac:spMkLst>
            <pc:docMk/>
            <pc:sldMk cId="2117905533" sldId="456"/>
            <ac:spMk id="33" creationId="{00000000-0000-0000-0000-000000000000}"/>
          </ac:spMkLst>
        </pc:spChg>
        <pc:spChg chg="mod">
          <ac:chgData name="Zonghua Gu" userId="9a7e1853e1951ef5" providerId="LiveId" clId="{CF1FAA12-072C-4ED5-BA76-0FFFAEFDB88A}" dt="2025-09-02T23:33:45.629" v="28" actId="20577"/>
          <ac:spMkLst>
            <pc:docMk/>
            <pc:sldMk cId="2117905533" sldId="456"/>
            <ac:spMk id="34" creationId="{00000000-0000-0000-0000-000000000000}"/>
          </ac:spMkLst>
        </pc:spChg>
        <pc:spChg chg="mod">
          <ac:chgData name="Zonghua Gu" userId="9a7e1853e1951ef5" providerId="LiveId" clId="{CF1FAA12-072C-4ED5-BA76-0FFFAEFDB88A}" dt="2025-09-02T23:33:46.387" v="29" actId="20577"/>
          <ac:spMkLst>
            <pc:docMk/>
            <pc:sldMk cId="2117905533" sldId="456"/>
            <ac:spMk id="35" creationId="{00000000-0000-0000-0000-000000000000}"/>
          </ac:spMkLst>
        </pc:spChg>
      </pc:sldChg>
      <pc:sldChg chg="delSp modSp mod">
        <pc:chgData name="Zonghua Gu" userId="9a7e1853e1951ef5" providerId="LiveId" clId="{CF1FAA12-072C-4ED5-BA76-0FFFAEFDB88A}" dt="2025-09-02T23:32:05.023" v="4" actId="20577"/>
        <pc:sldMkLst>
          <pc:docMk/>
          <pc:sldMk cId="3900842051" sldId="514"/>
        </pc:sldMkLst>
        <pc:spChg chg="mod">
          <ac:chgData name="Zonghua Gu" userId="9a7e1853e1951ef5" providerId="LiveId" clId="{CF1FAA12-072C-4ED5-BA76-0FFFAEFDB88A}" dt="2025-09-02T23:32:05.023" v="4" actId="20577"/>
          <ac:spMkLst>
            <pc:docMk/>
            <pc:sldMk cId="3900842051" sldId="514"/>
            <ac:spMk id="16386" creationId="{00000000-0000-0000-0000-000000000000}"/>
          </ac:spMkLst>
        </pc:spChg>
        <pc:picChg chg="del">
          <ac:chgData name="Zonghua Gu" userId="9a7e1853e1951ef5" providerId="LiveId" clId="{CF1FAA12-072C-4ED5-BA76-0FFFAEFDB88A}" dt="2025-09-02T23:32:02.325" v="0" actId="478"/>
          <ac:picMkLst>
            <pc:docMk/>
            <pc:sldMk cId="3900842051" sldId="514"/>
            <ac:picMk id="5" creationId="{00000000-0000-0000-0000-000000000000}"/>
          </ac:picMkLst>
        </pc:picChg>
      </pc:sldChg>
      <pc:sldChg chg="modSp add mod">
        <pc:chgData name="Zonghua Gu" userId="9a7e1853e1951ef5" providerId="LiveId" clId="{CF1FAA12-072C-4ED5-BA76-0FFFAEFDB88A}" dt="2025-09-02T23:33:35.648" v="21" actId="20577"/>
        <pc:sldMkLst>
          <pc:docMk/>
          <pc:sldMk cId="2091422753" sldId="531"/>
        </pc:sldMkLst>
        <pc:spChg chg="mod">
          <ac:chgData name="Zonghua Gu" userId="9a7e1853e1951ef5" providerId="LiveId" clId="{CF1FAA12-072C-4ED5-BA76-0FFFAEFDB88A}" dt="2025-09-02T23:33:35.648" v="21" actId="20577"/>
          <ac:spMkLst>
            <pc:docMk/>
            <pc:sldMk cId="2091422753" sldId="531"/>
            <ac:spMk id="2" creationId="{1163D669-FA59-F538-2050-219FDC89A75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7" name="Rectangle 5"/>
          <p:cNvSpPr>
            <a:spLocks noChangeArrowheads="1"/>
          </p:cNvSpPr>
          <p:nvPr/>
        </p:nvSpPr>
        <p:spPr bwMode="auto">
          <a:xfrm>
            <a:off x="2269102" y="229451"/>
            <a:ext cx="5179142" cy="251035"/>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13886261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1277580" y="3487216"/>
            <a:ext cx="7043891" cy="3306607"/>
          </a:xfrm>
          <a:prstGeom prst="rect">
            <a:avLst/>
          </a:prstGeom>
          <a:noFill/>
          <a:ln w="9525">
            <a:noFill/>
            <a:miter lim="800000"/>
            <a:headEnd/>
            <a:tailEnd/>
          </a:ln>
          <a:effectLst/>
        </p:spPr>
        <p:txBody>
          <a:bodyPr vert="horz" wrap="square" lIns="98798" tIns="49399" rIns="98798" bIns="493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2" name="Rectangle 4"/>
          <p:cNvSpPr>
            <a:spLocks noChangeArrowheads="1"/>
          </p:cNvSpPr>
          <p:nvPr/>
        </p:nvSpPr>
        <p:spPr bwMode="gray">
          <a:xfrm>
            <a:off x="7351457" y="144260"/>
            <a:ext cx="1740003" cy="346450"/>
          </a:xfrm>
          <a:prstGeom prst="rect">
            <a:avLst/>
          </a:prstGeom>
          <a:solidFill>
            <a:schemeClr val="tx1"/>
          </a:solidFill>
          <a:ln w="12700">
            <a:solidFill>
              <a:schemeClr val="tx1"/>
            </a:solidFill>
            <a:miter lim="800000"/>
            <a:headEnd/>
            <a:tailEnd/>
          </a:ln>
          <a:effectLst/>
        </p:spPr>
        <p:txBody>
          <a:bodyPr wrap="none" lIns="100444" tIns="49399" rIns="100444" bIns="49399" anchor="ctr"/>
          <a:lstStyle/>
          <a:p>
            <a:pPr algn="ctr" defTabSz="1036638">
              <a:defRPr/>
            </a:pPr>
            <a:r>
              <a:rPr lang="en-US" sz="1900">
                <a:solidFill>
                  <a:schemeClr val="bg1"/>
                </a:solidFill>
                <a:latin typeface="Arial" pitchFamily="34" charset="0"/>
              </a:rPr>
              <a:t>Notes</a:t>
            </a:r>
          </a:p>
        </p:txBody>
      </p:sp>
      <p:sp>
        <p:nvSpPr>
          <p:cNvPr id="2053" name="Line 5"/>
          <p:cNvSpPr>
            <a:spLocks noChangeShapeType="1"/>
          </p:cNvSpPr>
          <p:nvPr/>
        </p:nvSpPr>
        <p:spPr bwMode="auto">
          <a:xfrm>
            <a:off x="628036" y="571358"/>
            <a:ext cx="8472027" cy="0"/>
          </a:xfrm>
          <a:prstGeom prst="line">
            <a:avLst/>
          </a:prstGeom>
          <a:noFill/>
          <a:ln w="12700">
            <a:solidFill>
              <a:schemeClr val="tx1"/>
            </a:solidFill>
            <a:round/>
            <a:headEnd type="none" w="sm" len="sm"/>
            <a:tailEnd type="none" w="sm" len="sm"/>
          </a:ln>
          <a:effectLst/>
        </p:spPr>
        <p:txBody>
          <a:bodyPr wrap="none" anchor="ctr"/>
          <a:lstStyle/>
          <a:p>
            <a:pPr>
              <a:defRPr/>
            </a:pPr>
            <a:endParaRPr lang="en-US"/>
          </a:p>
        </p:txBody>
      </p:sp>
      <p:sp>
        <p:nvSpPr>
          <p:cNvPr id="2054" name="Rectangle 6"/>
          <p:cNvSpPr>
            <a:spLocks noChangeArrowheads="1"/>
          </p:cNvSpPr>
          <p:nvPr/>
        </p:nvSpPr>
        <p:spPr bwMode="auto">
          <a:xfrm>
            <a:off x="619432" y="371440"/>
            <a:ext cx="5802876" cy="226484"/>
          </a:xfrm>
          <a:prstGeom prst="rect">
            <a:avLst/>
          </a:prstGeom>
          <a:noFill/>
          <a:ln w="9525">
            <a:noFill/>
            <a:miter lim="800000"/>
            <a:headEnd/>
            <a:tailEnd/>
          </a:ln>
          <a:effectLst/>
        </p:spPr>
        <p:txBody>
          <a:bodyPr lIns="69158" tIns="26346" rIns="69158" bIns="26346">
            <a:spAutoFit/>
          </a:bodyPr>
          <a:lstStyle/>
          <a:p>
            <a:pPr defTabSz="1036638">
              <a:lnSpc>
                <a:spcPct val="90000"/>
              </a:lnSpc>
              <a:tabLst>
                <a:tab pos="989013" algn="l"/>
              </a:tabLst>
              <a:defRPr/>
            </a:pPr>
            <a:r>
              <a:rPr lang="en-US" sz="1200">
                <a:latin typeface="Arial" pitchFamily="34" charset="0"/>
              </a:rPr>
              <a:t>The ARM Architecture</a:t>
            </a:r>
          </a:p>
        </p:txBody>
      </p:sp>
      <p:sp>
        <p:nvSpPr>
          <p:cNvPr id="2055" name="Rectangle 7"/>
          <p:cNvSpPr>
            <a:spLocks noChangeArrowheads="1"/>
          </p:cNvSpPr>
          <p:nvPr/>
        </p:nvSpPr>
        <p:spPr bwMode="auto">
          <a:xfrm>
            <a:off x="4553259" y="6947168"/>
            <a:ext cx="319203" cy="219406"/>
          </a:xfrm>
          <a:prstGeom prst="rect">
            <a:avLst/>
          </a:prstGeom>
          <a:noFill/>
          <a:ln w="9525">
            <a:noFill/>
            <a:miter lim="800000"/>
            <a:headEnd/>
            <a:tailEnd/>
          </a:ln>
          <a:effectLst/>
        </p:spPr>
        <p:txBody>
          <a:bodyPr wrap="none" lIns="69158" tIns="26346" rIns="69158" bIns="26346">
            <a:spAutoFit/>
          </a:bodyPr>
          <a:lstStyle/>
          <a:p>
            <a:pPr defTabSz="1036638">
              <a:lnSpc>
                <a:spcPct val="90000"/>
              </a:lnSpc>
              <a:defRPr/>
            </a:pPr>
            <a:fld id="{01D96813-752F-4230-8F78-89BE1AD35FEA}" type="slidenum">
              <a:rPr lang="en-US" sz="1200">
                <a:solidFill>
                  <a:srgbClr val="006D82"/>
                </a:solidFill>
                <a:latin typeface="Times New Roman" pitchFamily="18" charset="0"/>
              </a:rPr>
              <a:pPr defTabSz="1036638">
                <a:lnSpc>
                  <a:spcPct val="90000"/>
                </a:lnSpc>
                <a:defRPr/>
              </a:pPr>
              <a:t>‹#›</a:t>
            </a:fld>
            <a:endParaRPr lang="en-US" sz="1200">
              <a:solidFill>
                <a:srgbClr val="006D82"/>
              </a:solidFill>
              <a:latin typeface="Times New Roman" pitchFamily="18" charset="0"/>
            </a:endParaRPr>
          </a:p>
        </p:txBody>
      </p:sp>
      <p:sp>
        <p:nvSpPr>
          <p:cNvPr id="32775" name="Rectangle 8"/>
          <p:cNvSpPr>
            <a:spLocks noGrp="1" noRot="1" noChangeAspect="1" noChangeArrowheads="1" noTextEdit="1"/>
          </p:cNvSpPr>
          <p:nvPr>
            <p:ph type="sldImg" idx="2"/>
          </p:nvPr>
        </p:nvSpPr>
        <p:spPr bwMode="auto">
          <a:xfrm>
            <a:off x="3074988" y="673100"/>
            <a:ext cx="3427412" cy="2571750"/>
          </a:xfrm>
          <a:prstGeom prst="rect">
            <a:avLst/>
          </a:prstGeom>
          <a:noFill/>
          <a:ln w="9525">
            <a:solidFill>
              <a:srgbClr val="000000"/>
            </a:solidFill>
            <a:miter lim="800000"/>
            <a:headEnd/>
            <a:tailEnd/>
          </a:ln>
        </p:spPr>
      </p:sp>
    </p:spTree>
    <p:extLst>
      <p:ext uri="{BB962C8B-B14F-4D97-AF65-F5344CB8AC3E}">
        <p14:creationId xmlns:p14="http://schemas.microsoft.com/office/powerpoint/2010/main" val="1201248719"/>
      </p:ext>
    </p:extLst>
  </p:cSld>
  <p:clrMap bg1="lt1" tx1="dk1" bg2="lt2" tx2="dk2" accent1="accent1" accent2="accent2" accent3="accent3" accent4="accent4" accent5="accent5" accent6="accent6" hlink="hlink" folHlink="folHlink"/>
  <p:notesStyle>
    <a:lvl1pPr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73075"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4773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420813"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93888" algn="l" defTabSz="981075"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705986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counter (PC)-relative addressing mode:</a:t>
            </a:r>
          </a:p>
          <a:p>
            <a:pPr marL="457200" lvl="1" indent="0">
              <a:buNone/>
            </a:pPr>
            <a:r>
              <a:rPr lang="en-US" dirty="0"/>
              <a:t>LDR R0, [R15, #24] ;loads R0 with the word pointed at by PC+24</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8680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1669022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pPr rtl="0"/>
            <a:endParaRPr lang="pt-BR" sz="1200" b="1" i="0" u="none" strike="noStrike" kern="1200" baseline="0" dirty="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387791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1145404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216795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418090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1157764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Grp="1" noRot="1" noChangeAspect="1" noChangeArrowheads="1" noTextEdit="1"/>
          </p:cNvSpPr>
          <p:nvPr>
            <p:ph type="sldImg"/>
          </p:nvPr>
        </p:nvSpPr>
        <p:spPr>
          <a:xfrm>
            <a:off x="3063875" y="684213"/>
            <a:ext cx="3487738" cy="2616200"/>
          </a:xfrm>
          <a:ln/>
        </p:spPr>
      </p:sp>
      <p:sp>
        <p:nvSpPr>
          <p:cNvPr id="57347"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 indicates “writeback” i.e. the base register is to be updated after the instruction.</a:t>
            </a:r>
          </a:p>
          <a:p>
            <a:r>
              <a:rPr lang="en-US"/>
              <a:t>No “!” for post-indexed because post-increment of base register always happens (otherwise the offset field would not be used at all).</a:t>
            </a:r>
          </a:p>
          <a:p>
            <a:endParaRPr lang="en-US"/>
          </a:p>
          <a:p>
            <a:r>
              <a:rPr lang="en-US"/>
              <a:t>Give C example:</a:t>
            </a:r>
          </a:p>
          <a:p>
            <a:r>
              <a:rPr lang="en-US"/>
              <a:t>	int *ptr;</a:t>
            </a:r>
          </a:p>
          <a:p>
            <a:r>
              <a:rPr lang="en-US"/>
              <a:t>	x = *ptr++;</a:t>
            </a:r>
          </a:p>
          <a:p>
            <a:r>
              <a:rPr lang="en-US"/>
              <a:t>Compiles to a single instruction:</a:t>
            </a:r>
          </a:p>
          <a:p>
            <a:r>
              <a:rPr lang="en-US"/>
              <a:t>	LDR r0, [r1], #4</a:t>
            </a:r>
          </a:p>
        </p:txBody>
      </p:sp>
    </p:spTree>
    <p:extLst>
      <p:ext uri="{BB962C8B-B14F-4D97-AF65-F5344CB8AC3E}">
        <p14:creationId xmlns:p14="http://schemas.microsoft.com/office/powerpoint/2010/main" val="925809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187810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4067527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endParaRPr lang="en-US" dirty="0"/>
          </a:p>
        </p:txBody>
      </p:sp>
    </p:spTree>
    <p:extLst>
      <p:ext uri="{BB962C8B-B14F-4D97-AF65-F5344CB8AC3E}">
        <p14:creationId xmlns:p14="http://schemas.microsoft.com/office/powerpoint/2010/main" val="256447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481836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610183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90109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13619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3655393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dirty="0"/>
              <a:t>Halfword access and signed halfword/byte accesses were added to the architecture in v4T, this is the reason the offset field is not as flexible as the normal word/byte load/store - not a problem because these accesses are less common.</a:t>
            </a:r>
          </a:p>
          <a:p>
            <a:endParaRPr lang="en-US" dirty="0"/>
          </a:p>
          <a:p>
            <a:r>
              <a:rPr lang="en-US" dirty="0"/>
              <a:t>Link: diagram on next slide</a:t>
            </a:r>
          </a:p>
        </p:txBody>
      </p:sp>
    </p:spTree>
    <p:extLst>
      <p:ext uri="{BB962C8B-B14F-4D97-AF65-F5344CB8AC3E}">
        <p14:creationId xmlns:p14="http://schemas.microsoft.com/office/powerpoint/2010/main" val="212740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7184722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2525025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3745744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8803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3654810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7910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a:latin typeface="Courier" pitchFamily="49" charset="0"/>
              </a:rPr>
              <a:t>label1	ADR R4,c </a:t>
            </a:r>
            <a:r>
              <a:rPr lang="en-US" sz="1200" dirty="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a:latin typeface="Courier" pitchFamily="49" charset="0"/>
              </a:rPr>
              <a:t>			LDR R0,[R4] </a:t>
            </a:r>
            <a:r>
              <a:rPr lang="en-US" dirty="0">
                <a:latin typeface="Tahoma" panose="020B0604030504040204" pitchFamily="34" charset="0"/>
                <a:ea typeface="Tahoma" panose="020B0604030504040204" pitchFamily="34" charset="0"/>
                <a:cs typeface="Tahoma" panose="020B0604030504040204" pitchFamily="34" charset="0"/>
              </a:rPr>
              <a:t>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a:latin typeface="Courier" pitchFamily="49" charset="0"/>
            </a:endParaRPr>
          </a:p>
          <a:p>
            <a:pPr>
              <a:buFont typeface="Monotype Sorts" pitchFamily="2" charset="2"/>
              <a:buNone/>
            </a:pPr>
            <a:r>
              <a:rPr lang="en-US" dirty="0">
                <a:latin typeface="Courier" pitchFamily="49" charset="0"/>
              </a:rPr>
              <a:t>			ADR R4,d        </a:t>
            </a:r>
          </a:p>
          <a:p>
            <a:pPr>
              <a:buFont typeface="Monotype Sorts" pitchFamily="2" charset="2"/>
              <a:buNone/>
            </a:pPr>
            <a:r>
              <a:rPr lang="en-US" dirty="0">
                <a:latin typeface="Courier" pitchFamily="49" charset="0"/>
              </a:rPr>
              <a:t>			LDR R1,[R4]</a:t>
            </a:r>
          </a:p>
          <a:p>
            <a:pPr>
              <a:buFont typeface="Monotype Sorts" pitchFamily="2" charset="2"/>
              <a:buNone/>
            </a:pPr>
            <a:r>
              <a:rPr lang="en-US" dirty="0">
                <a:latin typeface="Courier" pitchFamily="49" charset="0"/>
              </a:rPr>
              <a:t>			SUB R0,R0,R1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9466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Assume x is a</a:t>
            </a:r>
            <a:r>
              <a:rPr lang="en-US" baseline="0" dirty="0"/>
              <a:t> 32-bit integer stored in the memory</a:t>
            </a:r>
          </a:p>
          <a:p>
            <a:endParaRPr lang="en-US" dirty="0"/>
          </a:p>
        </p:txBody>
      </p:sp>
    </p:spTree>
    <p:extLst>
      <p:ext uri="{BB962C8B-B14F-4D97-AF65-F5344CB8AC3E}">
        <p14:creationId xmlns:p14="http://schemas.microsoft.com/office/powerpoint/2010/main" val="1188792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loading 8- or 16-bit data into a 32-bit register, the operand itself is always right</a:t>
            </a:r>
          </a:p>
          <a:p>
            <a:r>
              <a:rPr lang="en-US" sz="1200" b="0" i="0" u="none" strike="noStrike" kern="1200" baseline="0" dirty="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1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88424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5191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3063875" y="684213"/>
            <a:ext cx="3487738" cy="2616200"/>
          </a:xfrm>
          <a:ln/>
        </p:spPr>
      </p:sp>
      <p:sp>
        <p:nvSpPr>
          <p:cNvPr id="55299" name="Rectangle 3"/>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Point out destination (reg) first for LDR, but destination (mem) last for STR.  Different to Motorola, but it keeps the instruction mnemonic format consistent. Always have register loaded/stored first, then address accessed second</a:t>
            </a:r>
          </a:p>
          <a:p>
            <a:r>
              <a:rPr lang="en-US"/>
              <a:t>Size specifier comes out on MAS (memory access size) signal.  Important that memory supports full range of accesses - especially important for writes where only the specified size should be written.</a:t>
            </a:r>
          </a:p>
          <a:p>
            <a:r>
              <a:rPr lang="en-US"/>
              <a:t>Special types of sign extended load - this is needed because ARM registers only hold 32-bit values.  Draw diagram.  No need for special store instructions though.</a:t>
            </a:r>
          </a:p>
          <a:p>
            <a:r>
              <a:rPr lang="en-US"/>
              <a:t>Instruction cycle timing:</a:t>
            </a:r>
          </a:p>
          <a:p>
            <a:r>
              <a:rPr lang="en-US"/>
              <a:t>	STR	LDR</a:t>
            </a:r>
          </a:p>
          <a:p>
            <a:r>
              <a:rPr lang="en-US"/>
              <a:t>7TDMI	2 cycles	3 cycles</a:t>
            </a:r>
          </a:p>
          <a:p>
            <a:r>
              <a:rPr lang="en-US"/>
              <a:t>9TDMI	1 cycle	1 cycle - interlock if used in next cycle</a:t>
            </a:r>
          </a:p>
          <a:p>
            <a:r>
              <a:rPr lang="en-US"/>
              <a:t>StrongARM1	1 cycle	1 cycle - interlock if used in next cycle</a:t>
            </a:r>
          </a:p>
          <a:p>
            <a:r>
              <a:rPr lang="en-US"/>
              <a:t>Xscale	1 cycle	1 cycle - interlock if used in next 2 cycles</a:t>
            </a:r>
          </a:p>
          <a:p>
            <a:endParaRPr lang="en-US"/>
          </a:p>
          <a:p>
            <a:r>
              <a:rPr lang="en-US"/>
              <a:t>Note size specifier comes after condition code.</a:t>
            </a:r>
          </a:p>
          <a:p>
            <a:r>
              <a:rPr lang="en-US"/>
              <a:t>Link: &lt;address&gt; explained on next slide.</a:t>
            </a:r>
          </a:p>
          <a:p>
            <a:r>
              <a:rPr lang="en-US"/>
              <a:t>Note that load/store instructions never set condition codes.</a:t>
            </a:r>
          </a:p>
        </p:txBody>
      </p:sp>
    </p:spTree>
    <p:extLst>
      <p:ext uri="{BB962C8B-B14F-4D97-AF65-F5344CB8AC3E}">
        <p14:creationId xmlns:p14="http://schemas.microsoft.com/office/powerpoint/2010/main" val="1270341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79" y="3488351"/>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08649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Tree>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88907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3998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11140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569780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45925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66963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54542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5605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1588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16612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39683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8189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980053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074104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14185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7055889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211018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79702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9/2/2025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684050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9/2/2025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535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9/2/2025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899520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660145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9/2/2025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5850860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76631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9/2/2025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5550982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26140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3514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9/2/2025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63918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8382000" y="6356350"/>
            <a:ext cx="762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88626660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DCA8DA2-B9FF-4AE6-A378-7C079C7C952A}" type="datetime1">
              <a:rPr lang="en-US" smtClean="0"/>
              <a:t>9/2/2025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04422788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2914650"/>
            <a:ext cx="5829300" cy="857250"/>
          </a:xfrm>
        </p:spPr>
        <p:txBody>
          <a:bodyPr>
            <a:normAutofit fontScale="90000"/>
          </a:bodyPr>
          <a:lstStyle/>
          <a:p>
            <a:r>
              <a:rPr lang="en-US" dirty="0"/>
              <a:t>L3 (CHAPTER 6)</a:t>
            </a:r>
            <a:br>
              <a:rPr lang="en-US" dirty="0"/>
            </a:br>
            <a:br>
              <a:rPr lang="en-US" dirty="0"/>
            </a:br>
            <a:r>
              <a:rPr lang="en-US" dirty="0">
                <a:cs typeface="Times New Roman" pitchFamily="18" charset="0"/>
              </a:rPr>
              <a:t>Programming in Assembly</a:t>
            </a:r>
            <a:br>
              <a:rPr lang="en-US" dirty="0">
                <a:cs typeface="Times New Roman" pitchFamily="18" charset="0"/>
              </a:rPr>
            </a:br>
            <a:r>
              <a:rPr lang="en-US" dirty="0">
                <a:cs typeface="Times New Roman" pitchFamily="18" charset="0"/>
              </a:rPr>
              <a:t>Part 2: Data Manipulation</a:t>
            </a:r>
            <a:br>
              <a:rPr lang="en-US" dirty="0">
                <a:cs typeface="Times New Roman" pitchFamily="18" charset="0"/>
              </a:rPr>
            </a:br>
            <a:r>
              <a:rPr lang="en-US" dirty="0">
                <a:cs typeface="Times New Roman" pitchFamily="18" charset="0"/>
              </a:rPr>
              <a:t>Exercises ANS</a:t>
            </a:r>
            <a:endParaRPr lang="en-US" dirty="0"/>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fld id="{3CC63E4C-4642-794D-A2FD-70F6B81535F5}" type="slidenum">
              <a:rPr lang="en-US" smtClean="0"/>
              <a:pPr/>
              <a:t>1</a:t>
            </a:fld>
            <a:endParaRPr lang="en-US" dirty="0"/>
          </a:p>
        </p:txBody>
      </p:sp>
    </p:spTree>
    <p:extLst>
      <p:ext uri="{BB962C8B-B14F-4D97-AF65-F5344CB8AC3E}">
        <p14:creationId xmlns:p14="http://schemas.microsoft.com/office/powerpoint/2010/main" val="3900842051"/>
      </p:ext>
    </p:extLst>
  </p:cSld>
  <p:clrMapOvr>
    <a:masterClrMapping/>
  </p:clrMapOvr>
  <p:transition>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STRH (Store </a:t>
            </a:r>
            <a:r>
              <a:rPr lang="en-US" dirty="0" err="1"/>
              <a:t>Halfword</a:t>
            </a:r>
            <a:r>
              <a:rPr lang="en-US" dirty="0"/>
              <a:t>)</a:t>
            </a:r>
          </a:p>
        </p:txBody>
      </p:sp>
      <p:graphicFrame>
        <p:nvGraphicFramePr>
          <p:cNvPr id="365571" name="Group 3"/>
          <p:cNvGraphicFramePr>
            <a:graphicFrameLocks noGrp="1"/>
          </p:cNvGraphicFramePr>
          <p:nvPr>
            <p:ph sz="half" idx="4294967295"/>
          </p:nvPr>
        </p:nvGraphicFramePr>
        <p:xfrm>
          <a:off x="1860353" y="1482152"/>
          <a:ext cx="5387580" cy="75723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 (unmodified)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nvPr>
        </p:nvGraphicFramePr>
        <p:xfrm>
          <a:off x="4554142" y="3998357"/>
          <a:ext cx="2683669" cy="790576"/>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5288">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395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4619625"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7" name="Text Box 45"/>
          <p:cNvSpPr txBox="1">
            <a:spLocks noChangeArrowheads="1"/>
          </p:cNvSpPr>
          <p:nvPr/>
        </p:nvSpPr>
        <p:spPr bwMode="auto">
          <a:xfrm>
            <a:off x="5068491" y="288988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8698" name="AutoShape 50"/>
          <p:cNvSpPr>
            <a:spLocks/>
          </p:cNvSpPr>
          <p:nvPr/>
        </p:nvSpPr>
        <p:spPr bwMode="auto">
          <a:xfrm rot="-5400000">
            <a:off x="2934296" y="1220033"/>
            <a:ext cx="390525" cy="2637234"/>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342900" eaLnBrk="1" fontAlgn="auto" hangingPunct="1">
              <a:spcBef>
                <a:spcPts val="0"/>
              </a:spcBef>
              <a:spcAft>
                <a:spcPts val="0"/>
              </a:spcAft>
            </a:pPr>
            <a:endParaRPr lang="en-US" sz="1350" b="0">
              <a:solidFill>
                <a:prstClr val="black"/>
              </a:solidFill>
              <a:latin typeface="Calibri"/>
            </a:endParaRPr>
          </a:p>
        </p:txBody>
      </p:sp>
      <p:sp>
        <p:nvSpPr>
          <p:cNvPr id="28699" name="Text Box 51"/>
          <p:cNvSpPr txBox="1">
            <a:spLocks noChangeArrowheads="1"/>
          </p:cNvSpPr>
          <p:nvPr/>
        </p:nvSpPr>
        <p:spPr bwMode="auto">
          <a:xfrm>
            <a:off x="1703786" y="2775586"/>
            <a:ext cx="285035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b="0">
                <a:solidFill>
                  <a:srgbClr val="000000"/>
                </a:solidFill>
              </a:rPr>
              <a:t>Most-significant 16 bits are </a:t>
            </a:r>
            <a:br>
              <a:rPr lang="en-US" sz="1500" b="0">
                <a:solidFill>
                  <a:srgbClr val="000000"/>
                </a:solidFill>
              </a:rPr>
            </a:br>
            <a:r>
              <a:rPr lang="en-US" sz="1500" b="0" u="sng">
                <a:solidFill>
                  <a:srgbClr val="000000"/>
                </a:solidFill>
              </a:rPr>
              <a:t>not</a:t>
            </a:r>
            <a:r>
              <a:rPr lang="en-US" sz="1500" b="0">
                <a:solidFill>
                  <a:srgbClr val="000000"/>
                </a:solidFill>
              </a:rPr>
              <a:t> written into memory</a:t>
            </a:r>
          </a:p>
        </p:txBody>
      </p:sp>
      <p:sp>
        <p:nvSpPr>
          <p:cNvPr id="28700" name="Line 39"/>
          <p:cNvSpPr>
            <a:spLocks noChangeShapeType="1"/>
          </p:cNvSpPr>
          <p:nvPr/>
        </p:nvSpPr>
        <p:spPr bwMode="auto">
          <a:xfrm>
            <a:off x="48291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1" name="Line 39"/>
          <p:cNvSpPr>
            <a:spLocks noChangeShapeType="1"/>
          </p:cNvSpPr>
          <p:nvPr/>
        </p:nvSpPr>
        <p:spPr bwMode="auto">
          <a:xfrm>
            <a:off x="6848475" y="2343389"/>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8702" name="Line 39"/>
          <p:cNvSpPr>
            <a:spLocks noChangeShapeType="1"/>
          </p:cNvSpPr>
          <p:nvPr/>
        </p:nvSpPr>
        <p:spPr bwMode="auto">
          <a:xfrm>
            <a:off x="7067550" y="2333864"/>
            <a:ext cx="0" cy="1654969"/>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3" name="Rectangle 2"/>
          <p:cNvSpPr/>
          <p:nvPr/>
        </p:nvSpPr>
        <p:spPr>
          <a:xfrm>
            <a:off x="647700" y="4694872"/>
            <a:ext cx="7658100" cy="1131079"/>
          </a:xfrm>
          <a:prstGeom prst="rect">
            <a:avLst/>
          </a:prstGeom>
        </p:spPr>
        <p:txBody>
          <a:bodyPr wrap="square">
            <a:spAutoFit/>
          </a:bodyPr>
          <a:lstStyle/>
          <a:p>
            <a:pPr defTabSz="342900" eaLnBrk="1" fontAlgn="auto" hangingPunct="1">
              <a:spcBef>
                <a:spcPts val="0"/>
              </a:spcBef>
              <a:spcAft>
                <a:spcPts val="0"/>
              </a:spcAft>
            </a:pPr>
            <a:r>
              <a:rPr lang="en-US" sz="1350" b="0" dirty="0">
                <a:solidFill>
                  <a:prstClr val="black"/>
                </a:solidFill>
                <a:latin typeface="TimesTenLTStd-Roman"/>
              </a:rPr>
              <a:t>Writing a half-word result to address 104: The two memory bytes that should be written are at addresses 104 and 105. However, the 32-bit memory data bus is actually 4 bytes wide, corresponding to addresses 104, 105, 106, and 107. Each byte of the memory data bus has its own write enable; during the memory write cycle, the write-enable signals for addresses 106 and 107 are disabled so that only the bytes at addresses 104 and 105 are modified.</a:t>
            </a:r>
            <a:endParaRPr lang="en-US" sz="135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10</a:t>
            </a:fld>
            <a:endParaRPr lang="en-US" b="0" dirty="0">
              <a:solidFill>
                <a:prstClr val="black">
                  <a:tint val="75000"/>
                </a:prstClr>
              </a:solidFill>
              <a:latin typeface="Calibri"/>
            </a:endParaRPr>
          </a:p>
        </p:txBody>
      </p:sp>
      <p:sp>
        <p:nvSpPr>
          <p:cNvPr id="14" name="Horizontal Scroll 13"/>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4101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1580076" y="864914"/>
            <a:ext cx="6374774" cy="857250"/>
          </a:xfrm>
        </p:spPr>
        <p:txBody>
          <a:bodyPr>
            <a:normAutofit/>
          </a:bodyPr>
          <a:lstStyle/>
          <a:p>
            <a:r>
              <a:rPr lang="en-US" dirty="0"/>
              <a:t>Store (to memory) Instructions</a:t>
            </a:r>
          </a:p>
        </p:txBody>
      </p:sp>
      <p:graphicFrame>
        <p:nvGraphicFramePr>
          <p:cNvPr id="7" name="Group 68"/>
          <p:cNvGraphicFramePr>
            <a:graphicFrameLocks noGrp="1"/>
          </p:cNvGraphicFramePr>
          <p:nvPr/>
        </p:nvGraphicFramePr>
        <p:xfrm>
          <a:off x="369571" y="2608421"/>
          <a:ext cx="7978141" cy="1879284"/>
        </p:xfrm>
        <a:graphic>
          <a:graphicData uri="http://schemas.openxmlformats.org/drawingml/2006/table">
            <a:tbl>
              <a:tblPr/>
              <a:tblGrid>
                <a:gridCol w="1676399">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132523">
                  <a:extLst>
                    <a:ext uri="{9D8B030D-6E8A-4147-A177-3AD203B41FA5}">
                      <a16:colId xmlns:a16="http://schemas.microsoft.com/office/drawing/2014/main" val="20002"/>
                    </a:ext>
                  </a:extLst>
                </a:gridCol>
                <a:gridCol w="1132523">
                  <a:extLst>
                    <a:ext uri="{9D8B030D-6E8A-4147-A177-3AD203B41FA5}">
                      <a16:colId xmlns:a16="http://schemas.microsoft.com/office/drawing/2014/main" val="1869275341"/>
                    </a:ext>
                  </a:extLst>
                </a:gridCol>
                <a:gridCol w="1132523">
                  <a:extLst>
                    <a:ext uri="{9D8B030D-6E8A-4147-A177-3AD203B41FA5}">
                      <a16:colId xmlns:a16="http://schemas.microsoft.com/office/drawing/2014/main" val="2578510015"/>
                    </a:ext>
                  </a:extLst>
                </a:gridCol>
                <a:gridCol w="1132523">
                  <a:extLst>
                    <a:ext uri="{9D8B030D-6E8A-4147-A177-3AD203B41FA5}">
                      <a16:colId xmlns:a16="http://schemas.microsoft.com/office/drawing/2014/main" val="884583113"/>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a:ln>
                            <a:noFill/>
                          </a:ln>
                          <a:solidFill>
                            <a:srgbClr val="000000"/>
                          </a:solidFill>
                          <a:effectLst/>
                          <a:latin typeface="Arial" charset="0"/>
                          <a:cs typeface="Times New Roman" pitchFamily="18" charset="0"/>
                        </a:rPr>
                        <a:t>Load/Store Memory</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Operation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Memory Byte Addresses Actually Written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ddr+3</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rPr>
                        <a:t>addr+2</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rPr>
                        <a:t>addr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STRB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rPr>
                        <a:t>a</a:t>
                      </a:r>
                      <a:r>
                        <a:rPr kumimoji="0" lang="en-US" sz="1100" b="0" i="0" u="none" strike="noStrike" cap="none" normalizeH="0" baseline="0" dirty="0" err="1">
                          <a:ln>
                            <a:noFill/>
                          </a:ln>
                          <a:solidFill>
                            <a:srgbClr val="000000"/>
                          </a:solidFill>
                          <a:effectLst/>
                          <a:latin typeface="Arial" charset="0"/>
                        </a:rPr>
                        <a:t>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STRH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rPr>
                        <a:t>a</a:t>
                      </a:r>
                      <a:r>
                        <a:rPr kumimoji="0" lang="en-US" sz="1100" b="0" i="0" u="none" strike="noStrike" cap="none" normalizeH="0" baseline="0" dirty="0">
                          <a:ln>
                            <a:noFill/>
                          </a:ln>
                          <a:solidFill>
                            <a:srgbClr val="000000"/>
                          </a:solidFill>
                          <a:effectLst/>
                          <a:latin typeface="Arial" charset="0"/>
                        </a:rPr>
                        <a:t>ddr+1</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100" b="0" i="0" u="none" strike="noStrike" cap="none" normalizeH="0" baseline="0" dirty="0" err="1">
                          <a:ln>
                            <a:noFill/>
                          </a:ln>
                          <a:solidFill>
                            <a:srgbClr val="000000"/>
                          </a:solidFill>
                          <a:effectLst/>
                          <a:latin typeface="Arial" charset="0"/>
                        </a:rPr>
                        <a:t>addr</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STRD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 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11</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312928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LDR and STR</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12</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96803615"/>
              </p:ext>
            </p:extLst>
          </p:nvPr>
        </p:nvGraphicFramePr>
        <p:xfrm>
          <a:off x="1797423" y="1954291"/>
          <a:ext cx="4459942" cy="1644970"/>
        </p:xfrm>
        <a:graphic>
          <a:graphicData uri="http://schemas.openxmlformats.org/drawingml/2006/table">
            <a:tbl>
              <a:tblPr firstCol="1" bandRow="1">
                <a:tableStyleId>{5C22544A-7EE6-4342-B048-85BDC9FD1C3A}</a:tableStyleId>
              </a:tblPr>
              <a:tblGrid>
                <a:gridCol w="1456401">
                  <a:extLst>
                    <a:ext uri="{9D8B030D-6E8A-4147-A177-3AD203B41FA5}">
                      <a16:colId xmlns:a16="http://schemas.microsoft.com/office/drawing/2014/main" val="20000"/>
                    </a:ext>
                  </a:extLst>
                </a:gridCol>
                <a:gridCol w="3003541">
                  <a:extLst>
                    <a:ext uri="{9D8B030D-6E8A-4147-A177-3AD203B41FA5}">
                      <a16:colId xmlns:a16="http://schemas.microsoft.com/office/drawing/2014/main" val="20001"/>
                    </a:ext>
                  </a:extLst>
                </a:gridCol>
              </a:tblGrid>
              <a:tr h="111562">
                <a:tc>
                  <a:txBody>
                    <a:bodyPr/>
                    <a:lstStyle/>
                    <a:p>
                      <a:pPr marL="0" marR="0" algn="l">
                        <a:lnSpc>
                          <a:spcPct val="115000"/>
                        </a:lnSpc>
                        <a:spcBef>
                          <a:spcPts val="0"/>
                        </a:spcBef>
                        <a:spcAft>
                          <a:spcPts val="0"/>
                        </a:spcAft>
                      </a:pPr>
                      <a:r>
                        <a:rPr lang="en-US" sz="2000" dirty="0">
                          <a:effectLst/>
                        </a:rPr>
                        <a:t>LDR</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145150">
                <a:tc>
                  <a:txBody>
                    <a:bodyPr/>
                    <a:lstStyle/>
                    <a:p>
                      <a:pPr marL="0" marR="0" algn="l">
                        <a:lnSpc>
                          <a:spcPct val="115000"/>
                        </a:lnSpc>
                        <a:spcBef>
                          <a:spcPts val="0"/>
                        </a:spcBef>
                        <a:spcAft>
                          <a:spcPts val="0"/>
                        </a:spcAft>
                      </a:pPr>
                      <a:r>
                        <a:rPr lang="en-US" sz="2000" dirty="0">
                          <a:effectLst/>
                        </a:rPr>
                        <a:t>LDRB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Byte</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145150">
                <a:tc>
                  <a:txBody>
                    <a:bodyPr/>
                    <a:lstStyle/>
                    <a:p>
                      <a:pPr marL="0" marR="0" algn="l">
                        <a:lnSpc>
                          <a:spcPct val="115000"/>
                        </a:lnSpc>
                        <a:spcBef>
                          <a:spcPts val="0"/>
                        </a:spcBef>
                        <a:spcAft>
                          <a:spcPts val="0"/>
                        </a:spcAft>
                      </a:pPr>
                      <a:r>
                        <a:rPr lang="en-US" sz="2000" dirty="0">
                          <a:effectLst/>
                        </a:rPr>
                        <a:t>LDRH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299827">
                <a:tc>
                  <a:txBody>
                    <a:bodyPr/>
                    <a:lstStyle/>
                    <a:p>
                      <a:pPr marL="0" marR="0" algn="l">
                        <a:lnSpc>
                          <a:spcPct val="115000"/>
                        </a:lnSpc>
                        <a:spcBef>
                          <a:spcPts val="0"/>
                        </a:spcBef>
                        <a:spcAft>
                          <a:spcPts val="0"/>
                        </a:spcAft>
                      </a:pPr>
                      <a:r>
                        <a:rPr lang="en-US" sz="2000" dirty="0">
                          <a:effectLst/>
                        </a:rPr>
                        <a:t>LDRSB</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Byte</a:t>
                      </a:r>
                    </a:p>
                  </a:txBody>
                  <a:tcPr marL="68580" marR="68580" marT="0" marB="0" anchor="ctr"/>
                </a:tc>
                <a:extLst>
                  <a:ext uri="{0D108BD9-81ED-4DB2-BD59-A6C34878D82A}">
                    <a16:rowId xmlns:a16="http://schemas.microsoft.com/office/drawing/2014/main" val="10003"/>
                  </a:ext>
                </a:extLst>
              </a:tr>
              <a:tr h="299827">
                <a:tc>
                  <a:txBody>
                    <a:bodyPr/>
                    <a:lstStyle/>
                    <a:p>
                      <a:pPr marL="0" marR="0" algn="l">
                        <a:lnSpc>
                          <a:spcPct val="115000"/>
                        </a:lnSpc>
                        <a:spcBef>
                          <a:spcPts val="0"/>
                        </a:spcBef>
                        <a:spcAft>
                          <a:spcPts val="0"/>
                        </a:spcAft>
                      </a:pPr>
                      <a:r>
                        <a:rPr lang="en-US" sz="2000" dirty="0">
                          <a:effectLst/>
                        </a:rPr>
                        <a:t>LDRSH</a:t>
                      </a:r>
                      <a:endParaRPr lang="en-US" sz="2000" dirty="0">
                        <a:effectLst/>
                        <a:latin typeface="Palatino Linotype"/>
                        <a:ea typeface="宋体"/>
                        <a:cs typeface="Times New Roman"/>
                      </a:endParaRPr>
                    </a:p>
                  </a:txBody>
                  <a:tcPr marL="68580" marR="68580" marT="0" marB="0" anchor="ctr"/>
                </a:tc>
                <a:tc>
                  <a:txBody>
                    <a:bodyPr/>
                    <a:lstStyle/>
                    <a:p>
                      <a:pPr marL="0" marR="0" algn="l">
                        <a:lnSpc>
                          <a:spcPct val="115000"/>
                        </a:lnSpc>
                        <a:spcBef>
                          <a:spcPts val="0"/>
                        </a:spcBef>
                        <a:spcAft>
                          <a:spcPts val="0"/>
                        </a:spcAft>
                      </a:pPr>
                      <a:r>
                        <a:rPr lang="en-US" sz="2000" dirty="0">
                          <a:effectLst/>
                        </a:rPr>
                        <a:t>Load Signed Halfword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33024548"/>
              </p:ext>
            </p:extLst>
          </p:nvPr>
        </p:nvGraphicFramePr>
        <p:xfrm>
          <a:off x="1824321" y="4141678"/>
          <a:ext cx="4450973" cy="914400"/>
        </p:xfrm>
        <a:graphic>
          <a:graphicData uri="http://schemas.openxmlformats.org/drawingml/2006/table">
            <a:tbl>
              <a:tblPr firstCol="1" bandRow="1">
                <a:tableStyleId>{5C22544A-7EE6-4342-B048-85BDC9FD1C3A}</a:tableStyleId>
              </a:tblPr>
              <a:tblGrid>
                <a:gridCol w="1409546">
                  <a:extLst>
                    <a:ext uri="{9D8B030D-6E8A-4147-A177-3AD203B41FA5}">
                      <a16:colId xmlns:a16="http://schemas.microsoft.com/office/drawing/2014/main" val="20000"/>
                    </a:ext>
                  </a:extLst>
                </a:gridCol>
                <a:gridCol w="3041427">
                  <a:extLst>
                    <a:ext uri="{9D8B030D-6E8A-4147-A177-3AD203B41FA5}">
                      <a16:colId xmlns:a16="http://schemas.microsoft.com/office/drawing/2014/main" val="20001"/>
                    </a:ext>
                  </a:extLst>
                </a:gridCol>
              </a:tblGrid>
              <a:tr h="264095">
                <a:tc>
                  <a:txBody>
                    <a:bodyPr/>
                    <a:lstStyle/>
                    <a:p>
                      <a:pPr marL="0" marR="0" algn="l">
                        <a:spcBef>
                          <a:spcPts val="0"/>
                        </a:spcBef>
                        <a:spcAft>
                          <a:spcPts val="0"/>
                        </a:spcAft>
                      </a:pPr>
                      <a:r>
                        <a:rPr lang="en-US" sz="2000" dirty="0">
                          <a:effectLst/>
                        </a:rPr>
                        <a:t>STR</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78740">
                <a:tc>
                  <a:txBody>
                    <a:bodyPr/>
                    <a:lstStyle/>
                    <a:p>
                      <a:pPr marL="0" marR="0" algn="l">
                        <a:spcBef>
                          <a:spcPts val="0"/>
                        </a:spcBef>
                        <a:spcAft>
                          <a:spcPts val="0"/>
                        </a:spcAft>
                      </a:pPr>
                      <a:r>
                        <a:rPr lang="en-US" sz="2000" dirty="0">
                          <a:effectLst/>
                        </a:rPr>
                        <a:t>STRB</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Byte</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78740">
                <a:tc>
                  <a:txBody>
                    <a:bodyPr/>
                    <a:lstStyle/>
                    <a:p>
                      <a:pPr marL="0" marR="0" algn="l">
                        <a:spcBef>
                          <a:spcPts val="0"/>
                        </a:spcBef>
                        <a:spcAft>
                          <a:spcPts val="0"/>
                        </a:spcAft>
                      </a:pPr>
                      <a:r>
                        <a:rPr lang="en-US" sz="2000" dirty="0">
                          <a:effectLst/>
                        </a:rPr>
                        <a:t>STRH</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Store Lower Halfword</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Assume Little-Endianness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EE14D4A-FE32-40AF-B06D-E9622816B101}" type="slidenum">
              <a:rPr kumimoji="0" lang="en-US" sz="1400" b="1" i="0" u="none" strike="noStrike" kern="1200" cap="none" spc="0" normalizeH="0" baseline="0" noProof="0" smtClean="0">
                <a:ln>
                  <a:noFill/>
                </a:ln>
                <a:solidFill>
                  <a:prstClr val="black"/>
                </a:solidFill>
                <a:effectLst/>
                <a:uLnTx/>
                <a:uFillTx/>
                <a:latin typeface="Courier New" pitchFamily="49"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4" name="Content Placeholder 3"/>
          <p:cNvSpPr>
            <a:spLocks noGrp="1"/>
          </p:cNvSpPr>
          <p:nvPr>
            <p:ph sz="quarter" idx="1"/>
          </p:nvPr>
        </p:nvSpPr>
        <p:spPr/>
        <p:txBody>
          <a:bodyPr/>
          <a:lstStyle/>
          <a:p>
            <a:r>
              <a:rPr lang="en-US" dirty="0"/>
              <a:t>For the rest of the questions, assume Little-Endian ordering by default unless specified otherwise</a:t>
            </a:r>
          </a:p>
        </p:txBody>
      </p:sp>
    </p:spTree>
    <p:extLst>
      <p:ext uri="{BB962C8B-B14F-4D97-AF65-F5344CB8AC3E}">
        <p14:creationId xmlns:p14="http://schemas.microsoft.com/office/powerpoint/2010/main" val="3047563315"/>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Load a Byte, Half-word, 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14</a:t>
            </a:fld>
            <a:endParaRPr lang="en-US"/>
          </a:p>
        </p:txBody>
      </p:sp>
      <p:sp>
        <p:nvSpPr>
          <p:cNvPr id="5" name="Rectangle 1026"/>
          <p:cNvSpPr>
            <a:spLocks noChangeArrowheads="1"/>
          </p:cNvSpPr>
          <p:nvPr/>
        </p:nvSpPr>
        <p:spPr bwMode="gray">
          <a:xfrm>
            <a:off x="7409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808823"/>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353336"/>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1823111"/>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6195951" y="208504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6204292" y="235331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6196380"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7481190"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519960" y="1152041"/>
            <a:ext cx="3728906" cy="1315496"/>
            <a:chOff x="519960" y="1152041"/>
            <a:chExt cx="3728906"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179294" y="2603328"/>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48768" y="2821258"/>
            <a:ext cx="4158511" cy="1315496"/>
            <a:chOff x="519960" y="1152041"/>
            <a:chExt cx="4158511"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4158511"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188258" y="4405234"/>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63466" y="4614199"/>
            <a:ext cx="3728906" cy="1315496"/>
            <a:chOff x="519960" y="1152041"/>
            <a:chExt cx="3728906"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6690749" y="3043204"/>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7158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39" name="Elbow Connector 38"/>
          <p:cNvCxnSpPr>
            <a:endCxn id="8" idx="3"/>
          </p:cNvCxnSpPr>
          <p:nvPr/>
        </p:nvCxnSpPr>
        <p:spPr>
          <a:xfrm rot="16200000" flipV="1">
            <a:off x="7930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86553" y="191141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9" name="Rectangle 48"/>
          <p:cNvSpPr/>
          <p:nvPr/>
        </p:nvSpPr>
        <p:spPr>
          <a:xfrm>
            <a:off x="386553" y="3540690"/>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0" name="Rectangle 49"/>
          <p:cNvSpPr/>
          <p:nvPr/>
        </p:nvSpPr>
        <p:spPr>
          <a:xfrm>
            <a:off x="386553" y="5377294"/>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2" name="Rectangle 51"/>
          <p:cNvSpPr/>
          <p:nvPr/>
        </p:nvSpPr>
        <p:spPr>
          <a:xfrm>
            <a:off x="5599995" y="5531182"/>
            <a:ext cx="1728084"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b="0" dirty="0">
                <a:solidFill>
                  <a:prstClr val="black"/>
                </a:solidFill>
                <a:latin typeface="TimesTenLTStd-Roman"/>
              </a:rPr>
              <a:t>Use zero-filling for remaining Bytes</a:t>
            </a:r>
            <a:endParaRPr lang="en-US" dirty="0"/>
          </a:p>
        </p:txBody>
      </p:sp>
    </p:spTree>
    <p:extLst>
      <p:ext uri="{BB962C8B-B14F-4D97-AF65-F5344CB8AC3E}">
        <p14:creationId xmlns:p14="http://schemas.microsoft.com/office/powerpoint/2010/main" val="4283326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Load a Byte, Half-word, 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15</a:t>
            </a:fld>
            <a:endParaRPr lang="en-US"/>
          </a:p>
        </p:txBody>
      </p:sp>
      <p:sp>
        <p:nvSpPr>
          <p:cNvPr id="5" name="Rectangle 1026"/>
          <p:cNvSpPr>
            <a:spLocks noChangeArrowheads="1"/>
          </p:cNvSpPr>
          <p:nvPr/>
        </p:nvSpPr>
        <p:spPr bwMode="gray">
          <a:xfrm>
            <a:off x="7409815" y="1802473"/>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083461"/>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808823"/>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626386"/>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353336"/>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1823111"/>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0x02000003</a:t>
            </a:r>
          </a:p>
        </p:txBody>
      </p:sp>
      <p:sp>
        <p:nvSpPr>
          <p:cNvPr id="12" name="Rectangle 1048"/>
          <p:cNvSpPr>
            <a:spLocks noChangeArrowheads="1"/>
          </p:cNvSpPr>
          <p:nvPr/>
        </p:nvSpPr>
        <p:spPr bwMode="gray">
          <a:xfrm>
            <a:off x="6195951" y="208504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0x02000002</a:t>
            </a:r>
          </a:p>
        </p:txBody>
      </p:sp>
      <p:sp>
        <p:nvSpPr>
          <p:cNvPr id="13" name="Rectangle 1048"/>
          <p:cNvSpPr>
            <a:spLocks noChangeArrowheads="1"/>
          </p:cNvSpPr>
          <p:nvPr/>
        </p:nvSpPr>
        <p:spPr bwMode="gray">
          <a:xfrm>
            <a:off x="6204292" y="2353318"/>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0x02000001</a:t>
            </a:r>
          </a:p>
        </p:txBody>
      </p:sp>
      <p:sp>
        <p:nvSpPr>
          <p:cNvPr id="14" name="Rectangle 1048"/>
          <p:cNvSpPr>
            <a:spLocks noChangeArrowheads="1"/>
          </p:cNvSpPr>
          <p:nvPr/>
        </p:nvSpPr>
        <p:spPr bwMode="gray">
          <a:xfrm>
            <a:off x="6196380" y="2640192"/>
            <a:ext cx="1205523" cy="286874"/>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0x02000000</a:t>
            </a:r>
          </a:p>
        </p:txBody>
      </p:sp>
      <p:sp>
        <p:nvSpPr>
          <p:cNvPr id="15" name="Rectangle 1026"/>
          <p:cNvSpPr>
            <a:spLocks noChangeArrowheads="1"/>
          </p:cNvSpPr>
          <p:nvPr/>
        </p:nvSpPr>
        <p:spPr bwMode="gray">
          <a:xfrm>
            <a:off x="7481190" y="2605624"/>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339468"/>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061905"/>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519960" y="1152041"/>
            <a:ext cx="3728906" cy="1315496"/>
            <a:chOff x="519960" y="1152041"/>
            <a:chExt cx="3728906" cy="1315496"/>
          </a:xfrm>
        </p:grpSpPr>
        <p:sp>
          <p:nvSpPr>
            <p:cNvPr id="18" name="Rectangle 17"/>
            <p:cNvSpPr/>
            <p:nvPr/>
          </p:nvSpPr>
          <p:spPr>
            <a:xfrm>
              <a:off x="519960" y="1488118"/>
              <a:ext cx="1476686" cy="307777"/>
            </a:xfrm>
            <a:prstGeom prst="rect">
              <a:avLst/>
            </a:prstGeom>
          </p:spPr>
          <p:txBody>
            <a:bodyPr wrap="none">
              <a:spAutoFit/>
            </a:bodyPr>
            <a:lstStyle/>
            <a:p>
              <a:r>
                <a:rPr lang="pt-BR" dirty="0">
                  <a:latin typeface="Consolas" pitchFamily="49" charset="0"/>
                  <a:cs typeface="Consolas" pitchFamily="49" charset="0"/>
                </a:rPr>
                <a:t>LDRB r1, [r0]</a:t>
              </a:r>
              <a:endParaRPr lang="en-US" dirty="0">
                <a:latin typeface="Consolas" pitchFamily="49" charset="0"/>
                <a:cs typeface="Consolas" pitchFamily="49" charset="0"/>
              </a:endParaRPr>
            </a:p>
          </p:txBody>
        </p:sp>
        <p:sp>
          <p:nvSpPr>
            <p:cNvPr id="19" name="TextBox 18"/>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Byte</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27" name="Straight Connector 26"/>
          <p:cNvCxnSpPr/>
          <p:nvPr/>
        </p:nvCxnSpPr>
        <p:spPr>
          <a:xfrm>
            <a:off x="179294" y="2603328"/>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548768" y="2821258"/>
            <a:ext cx="4158511" cy="1315496"/>
            <a:chOff x="519960" y="1152041"/>
            <a:chExt cx="4158511" cy="1315496"/>
          </a:xfrm>
        </p:grpSpPr>
        <p:sp>
          <p:nvSpPr>
            <p:cNvPr id="30" name="Rectangle 29"/>
            <p:cNvSpPr/>
            <p:nvPr/>
          </p:nvSpPr>
          <p:spPr>
            <a:xfrm>
              <a:off x="519960" y="1494630"/>
              <a:ext cx="1476686" cy="307777"/>
            </a:xfrm>
            <a:prstGeom prst="rect">
              <a:avLst/>
            </a:prstGeom>
          </p:spPr>
          <p:txBody>
            <a:bodyPr wrap="none">
              <a:spAutoFit/>
            </a:bodyPr>
            <a:lstStyle/>
            <a:p>
              <a:r>
                <a:rPr lang="pt-BR" dirty="0">
                  <a:latin typeface="Consolas" pitchFamily="49" charset="0"/>
                  <a:cs typeface="Consolas" pitchFamily="49" charset="0"/>
                </a:rPr>
                <a:t>LDRH r1, [r0]</a:t>
              </a:r>
              <a:endParaRPr lang="en-US" dirty="0">
                <a:latin typeface="Consolas" pitchFamily="49" charset="0"/>
                <a:cs typeface="Consolas" pitchFamily="49" charset="0"/>
              </a:endParaRPr>
            </a:p>
          </p:txBody>
        </p:sp>
        <p:sp>
          <p:nvSpPr>
            <p:cNvPr id="31" name="TextBox 30"/>
            <p:cNvSpPr txBox="1"/>
            <p:nvPr/>
          </p:nvSpPr>
          <p:spPr>
            <a:xfrm>
              <a:off x="519960" y="1152041"/>
              <a:ext cx="4158511"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a:t>
              </a:r>
              <a:r>
                <a:rPr lang="en-US" dirty="0" err="1">
                  <a:solidFill>
                    <a:srgbClr val="C00000"/>
                  </a:solidFill>
                </a:rPr>
                <a:t>Halfword</a:t>
              </a:r>
              <a:endParaRPr lang="en-US" dirty="0">
                <a:solidFill>
                  <a:srgbClr val="C00000"/>
                </a:solidFill>
              </a:endParaRPr>
            </a:p>
          </p:txBody>
        </p:sp>
        <p:sp>
          <p:nvSpPr>
            <p:cNvPr id="32" name="Rectangle 31"/>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33" name="Rectangle 32"/>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a:t>
              </a:r>
            </a:p>
          </p:txBody>
        </p:sp>
        <p:sp>
          <p:nvSpPr>
            <p:cNvPr id="34" name="Rectangle 33"/>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35" name="Rectangle 34"/>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36" name="TextBox 35"/>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cxnSp>
        <p:nvCxnSpPr>
          <p:cNvPr id="38" name="Straight Connector 37"/>
          <p:cNvCxnSpPr/>
          <p:nvPr/>
        </p:nvCxnSpPr>
        <p:spPr>
          <a:xfrm>
            <a:off x="188258" y="4405234"/>
            <a:ext cx="503816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563466" y="4614199"/>
            <a:ext cx="3728906" cy="1315496"/>
            <a:chOff x="519960" y="1152041"/>
            <a:chExt cx="3728906" cy="1315496"/>
          </a:xfrm>
        </p:grpSpPr>
        <p:sp>
          <p:nvSpPr>
            <p:cNvPr id="41" name="Rectangle 40"/>
            <p:cNvSpPr/>
            <p:nvPr/>
          </p:nvSpPr>
          <p:spPr>
            <a:xfrm>
              <a:off x="534658" y="1499844"/>
              <a:ext cx="1377300" cy="307777"/>
            </a:xfrm>
            <a:prstGeom prst="rect">
              <a:avLst/>
            </a:prstGeom>
          </p:spPr>
          <p:txBody>
            <a:bodyPr wrap="none">
              <a:spAutoFit/>
            </a:bodyPr>
            <a:lstStyle/>
            <a:p>
              <a:r>
                <a:rPr lang="pt-BR" dirty="0">
                  <a:latin typeface="Consolas" pitchFamily="49" charset="0"/>
                  <a:cs typeface="Consolas" pitchFamily="49" charset="0"/>
                </a:rPr>
                <a:t>LDR r1, [r0]</a:t>
              </a:r>
              <a:endParaRPr lang="en-US" dirty="0">
                <a:latin typeface="Consolas" pitchFamily="49" charset="0"/>
                <a:cs typeface="Consolas" pitchFamily="49" charset="0"/>
              </a:endParaRPr>
            </a:p>
          </p:txBody>
        </p:sp>
        <p:sp>
          <p:nvSpPr>
            <p:cNvPr id="42" name="TextBox 41"/>
            <p:cNvSpPr txBox="1"/>
            <p:nvPr/>
          </p:nvSpPr>
          <p:spPr>
            <a:xfrm>
              <a:off x="519960" y="1152041"/>
              <a:ext cx="3728906" cy="307777"/>
            </a:xfrm>
            <a:prstGeom prst="rect">
              <a:avLst/>
            </a:prstGeom>
            <a:noFill/>
          </p:spPr>
          <p:txBody>
            <a:bodyPr wrap="none" rtlCol="0">
              <a:spAutoFit/>
            </a:bodyPr>
            <a:lstStyle/>
            <a:p>
              <a:r>
                <a:rPr lang="en-US" altLang="zh-CN" dirty="0">
                  <a:solidFill>
                    <a:srgbClr val="C00000"/>
                  </a:solidFill>
                </a:rPr>
                <a:t>What does r1 contain: </a:t>
              </a:r>
              <a:r>
                <a:rPr lang="en-US" dirty="0">
                  <a:solidFill>
                    <a:srgbClr val="C00000"/>
                  </a:solidFill>
                </a:rPr>
                <a:t>Load a Word</a:t>
              </a:r>
            </a:p>
          </p:txBody>
        </p:sp>
        <p:sp>
          <p:nvSpPr>
            <p:cNvPr id="43" name="Rectangle 42"/>
            <p:cNvSpPr/>
            <p:nvPr/>
          </p:nvSpPr>
          <p:spPr>
            <a:xfrm>
              <a:off x="909234"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0x87</a:t>
              </a:r>
            </a:p>
          </p:txBody>
        </p:sp>
        <p:sp>
          <p:nvSpPr>
            <p:cNvPr id="44" name="Rectangle 43"/>
            <p:cNvSpPr/>
            <p:nvPr/>
          </p:nvSpPr>
          <p:spPr>
            <a:xfrm>
              <a:off x="1566657" y="1937290"/>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0x65</a:t>
              </a:r>
            </a:p>
          </p:txBody>
        </p:sp>
        <p:sp>
          <p:nvSpPr>
            <p:cNvPr id="45" name="Rectangle 44"/>
            <p:cNvSpPr/>
            <p:nvPr/>
          </p:nvSpPr>
          <p:spPr>
            <a:xfrm>
              <a:off x="2228582"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46" name="Rectangle 45"/>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47" name="TextBox 46"/>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48" name="TextBox 47"/>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4" name="TextBox 3"/>
          <p:cNvSpPr txBox="1"/>
          <p:nvPr/>
        </p:nvSpPr>
        <p:spPr>
          <a:xfrm>
            <a:off x="6690749" y="3043204"/>
            <a:ext cx="1580882" cy="307777"/>
          </a:xfrm>
          <a:prstGeom prst="rect">
            <a:avLst/>
          </a:prstGeom>
          <a:noFill/>
        </p:spPr>
        <p:txBody>
          <a:bodyPr wrap="none" rtlCol="0">
            <a:spAutoFit/>
          </a:bodyPr>
          <a:lstStyle/>
          <a:p>
            <a:r>
              <a:rPr lang="en-US" dirty="0"/>
              <a:t>Little Endian</a:t>
            </a:r>
          </a:p>
        </p:txBody>
      </p:sp>
      <p:sp>
        <p:nvSpPr>
          <p:cNvPr id="10" name="TextBox 9"/>
          <p:cNvSpPr txBox="1"/>
          <p:nvPr/>
        </p:nvSpPr>
        <p:spPr>
          <a:xfrm>
            <a:off x="7158045" y="3909322"/>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39" name="Elbow Connector 38"/>
          <p:cNvCxnSpPr>
            <a:endCxn id="8" idx="3"/>
          </p:cNvCxnSpPr>
          <p:nvPr/>
        </p:nvCxnSpPr>
        <p:spPr>
          <a:xfrm rot="16200000" flipV="1">
            <a:off x="7930807" y="3119807"/>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86553" y="191141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0" name="Rectangle 49"/>
          <p:cNvSpPr/>
          <p:nvPr/>
        </p:nvSpPr>
        <p:spPr>
          <a:xfrm>
            <a:off x="386553" y="3540690"/>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51" name="Rectangle 50"/>
          <p:cNvSpPr/>
          <p:nvPr/>
        </p:nvSpPr>
        <p:spPr>
          <a:xfrm>
            <a:off x="386553" y="5377294"/>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188157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t>
            </a:r>
            <a:r>
              <a:rPr lang="en-US" dirty="0"/>
              <a:t>Sign Extension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16</a:t>
            </a:fld>
            <a:endParaRPr lang="en-US"/>
          </a:p>
        </p:txBody>
      </p:sp>
      <p:sp>
        <p:nvSpPr>
          <p:cNvPr id="5" name="Rectangle 1026"/>
          <p:cNvSpPr>
            <a:spLocks noChangeArrowheads="1"/>
          </p:cNvSpPr>
          <p:nvPr/>
        </p:nvSpPr>
        <p:spPr bwMode="gray">
          <a:xfrm>
            <a:off x="7409815" y="1991365"/>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p:cNvSpPr>
            <a:spLocks noChangeArrowheads="1"/>
          </p:cNvSpPr>
          <p:nvPr/>
        </p:nvSpPr>
        <p:spPr bwMode="gray">
          <a:xfrm>
            <a:off x="7406640" y="2272353"/>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p:cNvSpPr>
            <a:spLocks noChangeArrowheads="1"/>
          </p:cNvSpPr>
          <p:nvPr/>
        </p:nvSpPr>
        <p:spPr bwMode="gray">
          <a:xfrm>
            <a:off x="7406640" y="1997715"/>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p:cNvSpPr>
            <a:spLocks noChangeArrowheads="1"/>
          </p:cNvSpPr>
          <p:nvPr/>
        </p:nvSpPr>
        <p:spPr bwMode="gray">
          <a:xfrm>
            <a:off x="7406640" y="2815278"/>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p:cNvSpPr>
            <a:spLocks noChangeArrowheads="1"/>
          </p:cNvSpPr>
          <p:nvPr/>
        </p:nvSpPr>
        <p:spPr bwMode="gray">
          <a:xfrm>
            <a:off x="7406640" y="2542228"/>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p:cNvSpPr>
            <a:spLocks noChangeArrowheads="1"/>
          </p:cNvSpPr>
          <p:nvPr/>
        </p:nvSpPr>
        <p:spPr bwMode="gray">
          <a:xfrm>
            <a:off x="6211879" y="2012003"/>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0x20000003</a:t>
            </a:r>
          </a:p>
        </p:txBody>
      </p:sp>
      <p:sp>
        <p:nvSpPr>
          <p:cNvPr id="12" name="Rectangle 1048"/>
          <p:cNvSpPr>
            <a:spLocks noChangeArrowheads="1"/>
          </p:cNvSpPr>
          <p:nvPr/>
        </p:nvSpPr>
        <p:spPr bwMode="gray">
          <a:xfrm>
            <a:off x="6195951" y="227394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0x20000002</a:t>
            </a:r>
          </a:p>
        </p:txBody>
      </p:sp>
      <p:sp>
        <p:nvSpPr>
          <p:cNvPr id="13" name="Rectangle 1048"/>
          <p:cNvSpPr>
            <a:spLocks noChangeArrowheads="1"/>
          </p:cNvSpPr>
          <p:nvPr/>
        </p:nvSpPr>
        <p:spPr bwMode="gray">
          <a:xfrm>
            <a:off x="6204292" y="254221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0x20000001</a:t>
            </a:r>
          </a:p>
        </p:txBody>
      </p:sp>
      <p:sp>
        <p:nvSpPr>
          <p:cNvPr id="14" name="Rectangle 1048"/>
          <p:cNvSpPr>
            <a:spLocks noChangeArrowheads="1"/>
          </p:cNvSpPr>
          <p:nvPr/>
        </p:nvSpPr>
        <p:spPr bwMode="gray">
          <a:xfrm>
            <a:off x="6196380" y="2829084"/>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0x20000000</a:t>
            </a:r>
          </a:p>
        </p:txBody>
      </p:sp>
      <p:sp>
        <p:nvSpPr>
          <p:cNvPr id="15" name="Rectangle 1026"/>
          <p:cNvSpPr>
            <a:spLocks noChangeArrowheads="1"/>
          </p:cNvSpPr>
          <p:nvPr/>
        </p:nvSpPr>
        <p:spPr bwMode="gray">
          <a:xfrm>
            <a:off x="7481190" y="2794516"/>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p:cNvSpPr>
            <a:spLocks noChangeArrowheads="1"/>
          </p:cNvSpPr>
          <p:nvPr/>
        </p:nvSpPr>
        <p:spPr bwMode="gray">
          <a:xfrm>
            <a:off x="7485953" y="2528360"/>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p:cNvSpPr>
            <a:spLocks noChangeArrowheads="1"/>
          </p:cNvSpPr>
          <p:nvPr/>
        </p:nvSpPr>
        <p:spPr bwMode="gray">
          <a:xfrm>
            <a:off x="7495738" y="2250797"/>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p:cNvGrpSpPr/>
          <p:nvPr/>
        </p:nvGrpSpPr>
        <p:grpSpPr>
          <a:xfrm>
            <a:off x="122440" y="1229093"/>
            <a:ext cx="7954422" cy="1427336"/>
            <a:chOff x="521689" y="1040201"/>
            <a:chExt cx="7954422" cy="1427336"/>
          </a:xfrm>
        </p:grpSpPr>
        <p:sp>
          <p:nvSpPr>
            <p:cNvPr id="18" name="Rectangle 17"/>
            <p:cNvSpPr/>
            <p:nvPr/>
          </p:nvSpPr>
          <p:spPr>
            <a:xfrm>
              <a:off x="521689"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B r1, [r0]</a:t>
              </a:r>
              <a:endParaRPr lang="en-US" dirty="0">
                <a:latin typeface="Consolas" pitchFamily="49" charset="0"/>
                <a:cs typeface="Consolas" pitchFamily="49" charset="0"/>
              </a:endParaRPr>
            </a:p>
          </p:txBody>
        </p:sp>
        <p:sp>
          <p:nvSpPr>
            <p:cNvPr id="19" name="TextBox 18"/>
            <p:cNvSpPr txBox="1"/>
            <p:nvPr/>
          </p:nvSpPr>
          <p:spPr>
            <a:xfrm>
              <a:off x="521689" y="1040201"/>
              <a:ext cx="7954422" cy="523220"/>
            </a:xfrm>
            <a:prstGeom prst="rect">
              <a:avLst/>
            </a:prstGeom>
            <a:noFill/>
          </p:spPr>
          <p:txBody>
            <a:bodyPr wrap="none" rtlCol="0">
              <a:spAutoFit/>
            </a:bodyPr>
            <a:lstStyle/>
            <a:p>
              <a:r>
                <a:rPr lang="en-US" dirty="0">
                  <a:solidFill>
                    <a:srgbClr val="C00000"/>
                  </a:solidFill>
                </a:rPr>
                <a:t>Load a Signed Byte. Sign-bit of 0xE1</a:t>
              </a:r>
              <a:r>
                <a:rPr lang="zh-CN" altLang="en-US" dirty="0">
                  <a:solidFill>
                    <a:srgbClr val="C00000"/>
                  </a:solidFill>
                </a:rPr>
                <a:t>（</a:t>
              </a:r>
              <a:r>
                <a:rPr lang="en-US" altLang="zh-CN" dirty="0">
                  <a:solidFill>
                    <a:srgbClr val="C00000"/>
                  </a:solidFill>
                </a:rPr>
                <a:t>11100001</a:t>
              </a:r>
              <a:r>
                <a:rPr lang="zh-CN" altLang="en-US" dirty="0">
                  <a:solidFill>
                    <a:srgbClr val="C00000"/>
                  </a:solidFill>
                </a:rPr>
                <a:t>）</a:t>
              </a:r>
              <a:r>
                <a:rPr lang="en-US" dirty="0">
                  <a:solidFill>
                    <a:srgbClr val="C00000"/>
                  </a:solidFill>
                </a:rPr>
                <a:t> is its leftmost bit (1),</a:t>
              </a:r>
            </a:p>
            <a:p>
              <a:r>
                <a:rPr lang="en-US" dirty="0">
                  <a:solidFill>
                    <a:srgbClr val="C00000"/>
                  </a:solidFill>
                </a:rPr>
                <a:t>so the left 3 Bytes of r1 are filled with all 1’s</a:t>
              </a:r>
            </a:p>
          </p:txBody>
        </p:sp>
        <p:sp>
          <p:nvSpPr>
            <p:cNvPr id="20" name="Rectangle 19"/>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1" name="Rectangle 20"/>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2" name="Rectangle 21"/>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23" name="Rectangle 22"/>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24" name="TextBox 23"/>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30" name="Rectangle 29"/>
          <p:cNvSpPr/>
          <p:nvPr/>
        </p:nvSpPr>
        <p:spPr>
          <a:xfrm>
            <a:off x="153030" y="3536870"/>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H r1, [r0]</a:t>
            </a:r>
            <a:endParaRPr lang="en-US" dirty="0">
              <a:latin typeface="Consolas" pitchFamily="49" charset="0"/>
              <a:cs typeface="Consolas" pitchFamily="49" charset="0"/>
            </a:endParaRPr>
          </a:p>
        </p:txBody>
      </p:sp>
      <p:sp>
        <p:nvSpPr>
          <p:cNvPr id="31" name="TextBox 30"/>
          <p:cNvSpPr txBox="1"/>
          <p:nvPr/>
        </p:nvSpPr>
        <p:spPr>
          <a:xfrm>
            <a:off x="116248" y="2862080"/>
            <a:ext cx="6378669" cy="954107"/>
          </a:xfrm>
          <a:prstGeom prst="rect">
            <a:avLst/>
          </a:prstGeom>
          <a:noFill/>
        </p:spPr>
        <p:txBody>
          <a:bodyPr wrap="none" rtlCol="0">
            <a:spAutoFit/>
          </a:bodyPr>
          <a:lstStyle/>
          <a:p>
            <a:r>
              <a:rPr lang="en-US" dirty="0">
                <a:solidFill>
                  <a:srgbClr val="C00000"/>
                </a:solidFill>
              </a:rPr>
              <a:t>Load a Signed </a:t>
            </a:r>
            <a:r>
              <a:rPr lang="en-US" dirty="0" err="1">
                <a:solidFill>
                  <a:srgbClr val="C00000"/>
                </a:solidFill>
              </a:rPr>
              <a:t>Halfword</a:t>
            </a:r>
            <a:r>
              <a:rPr lang="en-US" dirty="0">
                <a:solidFill>
                  <a:srgbClr val="C00000"/>
                </a:solidFill>
              </a:rPr>
              <a:t>. Sign-bit of 0xE3E1 </a:t>
            </a:r>
          </a:p>
          <a:p>
            <a:r>
              <a:rPr lang="en-US" dirty="0">
                <a:solidFill>
                  <a:srgbClr val="C00000"/>
                </a:solidFill>
              </a:rPr>
              <a:t>(</a:t>
            </a:r>
            <a:r>
              <a:rPr lang="en-US" altLang="zh-CN" dirty="0">
                <a:solidFill>
                  <a:srgbClr val="C00000"/>
                </a:solidFill>
              </a:rPr>
              <a:t>1110001111100001</a:t>
            </a:r>
            <a:r>
              <a:rPr lang="zh-CN" altLang="en-US" dirty="0">
                <a:solidFill>
                  <a:srgbClr val="C00000"/>
                </a:solidFill>
              </a:rPr>
              <a:t>）</a:t>
            </a:r>
            <a:r>
              <a:rPr lang="en-US" dirty="0">
                <a:solidFill>
                  <a:srgbClr val="C00000"/>
                </a:solidFill>
              </a:rPr>
              <a:t> is its leftmost bit (1),so the left 3 </a:t>
            </a:r>
          </a:p>
          <a:p>
            <a:r>
              <a:rPr lang="en-US" dirty="0">
                <a:solidFill>
                  <a:srgbClr val="C00000"/>
                </a:solidFill>
              </a:rPr>
              <a:t>Bytes of r1 are filled with all 1’s</a:t>
            </a:r>
          </a:p>
          <a:p>
            <a:endParaRPr lang="en-US" dirty="0">
              <a:solidFill>
                <a:srgbClr val="C00000"/>
              </a:solidFill>
            </a:endParaRPr>
          </a:p>
        </p:txBody>
      </p:sp>
      <p:sp>
        <p:nvSpPr>
          <p:cNvPr id="32" name="Rectangle 31"/>
          <p:cNvSpPr/>
          <p:nvPr/>
        </p:nvSpPr>
        <p:spPr>
          <a:xfrm>
            <a:off x="538793"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33" name="Rectangle 32"/>
          <p:cNvSpPr/>
          <p:nvPr/>
        </p:nvSpPr>
        <p:spPr>
          <a:xfrm>
            <a:off x="1196216"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itchFamily="49" charset="0"/>
              <a:cs typeface="Consolas" pitchFamily="49" charset="0"/>
            </a:endParaRPr>
          </a:p>
        </p:txBody>
      </p:sp>
      <p:sp>
        <p:nvSpPr>
          <p:cNvPr id="34" name="Rectangle 33"/>
          <p:cNvSpPr/>
          <p:nvPr/>
        </p:nvSpPr>
        <p:spPr>
          <a:xfrm>
            <a:off x="1858141"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5" name="Rectangle 34"/>
          <p:cNvSpPr/>
          <p:nvPr/>
        </p:nvSpPr>
        <p:spPr>
          <a:xfrm>
            <a:off x="2520066"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onsolas" pitchFamily="49" charset="0"/>
              <a:cs typeface="Consolas" pitchFamily="49" charset="0"/>
            </a:endParaRPr>
          </a:p>
        </p:txBody>
      </p:sp>
      <p:sp>
        <p:nvSpPr>
          <p:cNvPr id="36" name="TextBox 35"/>
          <p:cNvSpPr txBox="1"/>
          <p:nvPr/>
        </p:nvSpPr>
        <p:spPr>
          <a:xfrm>
            <a:off x="3035957" y="4282979"/>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p:cNvSpPr txBox="1"/>
          <p:nvPr/>
        </p:nvSpPr>
        <p:spPr>
          <a:xfrm>
            <a:off x="361501" y="4282979"/>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sp>
        <p:nvSpPr>
          <p:cNvPr id="4" name="Rectangle 3"/>
          <p:cNvSpPr/>
          <p:nvPr/>
        </p:nvSpPr>
        <p:spPr>
          <a:xfrm>
            <a:off x="1566658" y="5214192"/>
            <a:ext cx="6178848" cy="523220"/>
          </a:xfrm>
          <a:prstGeom prst="rect">
            <a:avLst/>
          </a:prstGeom>
        </p:spPr>
        <p:txBody>
          <a:bodyPr wrap="square">
            <a:spAutoFit/>
          </a:bodyPr>
          <a:lstStyle/>
          <a:p>
            <a:r>
              <a:rPr lang="en-US" dirty="0"/>
              <a:t>Use sign-filling for remaining Bytes</a:t>
            </a:r>
          </a:p>
          <a:p>
            <a:r>
              <a:rPr lang="en-US" dirty="0"/>
              <a:t>Facilitate subsequent 32-bit signed arithmetic!</a:t>
            </a:r>
          </a:p>
        </p:txBody>
      </p:sp>
      <p:sp>
        <p:nvSpPr>
          <p:cNvPr id="39" name="TextBox 38"/>
          <p:cNvSpPr txBox="1"/>
          <p:nvPr/>
        </p:nvSpPr>
        <p:spPr>
          <a:xfrm>
            <a:off x="6690749" y="3232096"/>
            <a:ext cx="1580882" cy="307777"/>
          </a:xfrm>
          <a:prstGeom prst="rect">
            <a:avLst/>
          </a:prstGeom>
          <a:noFill/>
        </p:spPr>
        <p:txBody>
          <a:bodyPr wrap="none" rtlCol="0">
            <a:spAutoFit/>
          </a:bodyPr>
          <a:lstStyle/>
          <a:p>
            <a:r>
              <a:rPr lang="en-US" dirty="0"/>
              <a:t>Little Endian</a:t>
            </a:r>
          </a:p>
        </p:txBody>
      </p:sp>
      <p:sp>
        <p:nvSpPr>
          <p:cNvPr id="55" name="TextBox 54"/>
          <p:cNvSpPr txBox="1"/>
          <p:nvPr/>
        </p:nvSpPr>
        <p:spPr>
          <a:xfrm>
            <a:off x="7158045" y="4098214"/>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56" name="Elbow Connector 55"/>
          <p:cNvCxnSpPr/>
          <p:nvPr/>
        </p:nvCxnSpPr>
        <p:spPr>
          <a:xfrm rot="16200000" flipV="1">
            <a:off x="7930807" y="3308699"/>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67610" y="2100307"/>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1" name="Rectangle 40"/>
          <p:cNvSpPr/>
          <p:nvPr/>
        </p:nvSpPr>
        <p:spPr>
          <a:xfrm>
            <a:off x="167610" y="394852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21179055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7FD21-BC9F-B41B-394F-628A441BF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3D669-FA59-F538-2050-219FDC89A758}"/>
              </a:ext>
            </a:extLst>
          </p:cNvPr>
          <p:cNvSpPr>
            <a:spLocks noGrp="1"/>
          </p:cNvSpPr>
          <p:nvPr>
            <p:ph type="title"/>
          </p:nvPr>
        </p:nvSpPr>
        <p:spPr/>
        <p:txBody>
          <a:bodyPr/>
          <a:lstStyle/>
          <a:p>
            <a:r>
              <a:rPr lang="en-US" altLang="zh-CN" dirty="0"/>
              <a:t>Answer: </a:t>
            </a:r>
            <a:r>
              <a:rPr lang="en-US" dirty="0"/>
              <a:t>Sign Extension</a:t>
            </a:r>
          </a:p>
        </p:txBody>
      </p:sp>
      <p:sp>
        <p:nvSpPr>
          <p:cNvPr id="3" name="Slide Number Placeholder 2">
            <a:extLst>
              <a:ext uri="{FF2B5EF4-FFF2-40B4-BE49-F238E27FC236}">
                <a16:creationId xmlns:a16="http://schemas.microsoft.com/office/drawing/2014/main" id="{CEE97528-6246-8F85-6D12-ECFFBCB92987}"/>
              </a:ext>
            </a:extLst>
          </p:cNvPr>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17</a:t>
            </a:fld>
            <a:endParaRPr lang="en-US"/>
          </a:p>
        </p:txBody>
      </p:sp>
      <p:sp>
        <p:nvSpPr>
          <p:cNvPr id="5" name="Rectangle 1026">
            <a:extLst>
              <a:ext uri="{FF2B5EF4-FFF2-40B4-BE49-F238E27FC236}">
                <a16:creationId xmlns:a16="http://schemas.microsoft.com/office/drawing/2014/main" id="{C9DF64EE-52A8-B559-6CBA-DF3333AEC41A}"/>
              </a:ext>
            </a:extLst>
          </p:cNvPr>
          <p:cNvSpPr>
            <a:spLocks noChangeArrowheads="1"/>
          </p:cNvSpPr>
          <p:nvPr/>
        </p:nvSpPr>
        <p:spPr bwMode="gray">
          <a:xfrm>
            <a:off x="7409815" y="1991365"/>
            <a:ext cx="884238" cy="312738"/>
          </a:xfrm>
          <a:prstGeom prst="rect">
            <a:avLst/>
          </a:prstGeom>
          <a:solidFill>
            <a:schemeClr val="bg1">
              <a:lumMod val="75000"/>
            </a:schemeClr>
          </a:solidFill>
          <a:ln w="9525">
            <a:noFill/>
            <a:miter lim="800000"/>
            <a:headEnd/>
            <a:tailEnd/>
          </a:ln>
        </p:spPr>
        <p:txBody>
          <a:bodyPr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0x87</a:t>
            </a:r>
          </a:p>
        </p:txBody>
      </p:sp>
      <p:sp>
        <p:nvSpPr>
          <p:cNvPr id="6" name="Rectangle 1034">
            <a:extLst>
              <a:ext uri="{FF2B5EF4-FFF2-40B4-BE49-F238E27FC236}">
                <a16:creationId xmlns:a16="http://schemas.microsoft.com/office/drawing/2014/main" id="{2713D35F-3647-FB44-CB57-CCBE20A8EBC0}"/>
              </a:ext>
            </a:extLst>
          </p:cNvPr>
          <p:cNvSpPr>
            <a:spLocks noChangeArrowheads="1"/>
          </p:cNvSpPr>
          <p:nvPr/>
        </p:nvSpPr>
        <p:spPr bwMode="gray">
          <a:xfrm>
            <a:off x="7406640" y="2272353"/>
            <a:ext cx="881063" cy="271462"/>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7" name="Rectangle 1035">
            <a:extLst>
              <a:ext uri="{FF2B5EF4-FFF2-40B4-BE49-F238E27FC236}">
                <a16:creationId xmlns:a16="http://schemas.microsoft.com/office/drawing/2014/main" id="{CA26C838-7490-744E-8549-C158D6A0FC01}"/>
              </a:ext>
            </a:extLst>
          </p:cNvPr>
          <p:cNvSpPr>
            <a:spLocks noChangeArrowheads="1"/>
          </p:cNvSpPr>
          <p:nvPr/>
        </p:nvSpPr>
        <p:spPr bwMode="gray">
          <a:xfrm>
            <a:off x="7406640" y="1997715"/>
            <a:ext cx="881063" cy="276225"/>
          </a:xfrm>
          <a:prstGeom prst="rect">
            <a:avLst/>
          </a:prstGeom>
          <a:no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8" name="Rectangle 1036">
            <a:extLst>
              <a:ext uri="{FF2B5EF4-FFF2-40B4-BE49-F238E27FC236}">
                <a16:creationId xmlns:a16="http://schemas.microsoft.com/office/drawing/2014/main" id="{257F9237-388F-88CB-87CE-9A7584BF3571}"/>
              </a:ext>
            </a:extLst>
          </p:cNvPr>
          <p:cNvSpPr>
            <a:spLocks noChangeArrowheads="1"/>
          </p:cNvSpPr>
          <p:nvPr/>
        </p:nvSpPr>
        <p:spPr bwMode="gray">
          <a:xfrm>
            <a:off x="7406640" y="2815278"/>
            <a:ext cx="881063" cy="273050"/>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9" name="Rectangle 1037">
            <a:extLst>
              <a:ext uri="{FF2B5EF4-FFF2-40B4-BE49-F238E27FC236}">
                <a16:creationId xmlns:a16="http://schemas.microsoft.com/office/drawing/2014/main" id="{7A826B0F-46D4-0CE2-DFE6-E98AA54D867E}"/>
              </a:ext>
            </a:extLst>
          </p:cNvPr>
          <p:cNvSpPr>
            <a:spLocks noChangeArrowheads="1"/>
          </p:cNvSpPr>
          <p:nvPr/>
        </p:nvSpPr>
        <p:spPr bwMode="gray">
          <a:xfrm>
            <a:off x="7406640" y="2542228"/>
            <a:ext cx="881063" cy="276225"/>
          </a:xfrm>
          <a:prstGeom prst="rect">
            <a:avLst/>
          </a:prstGeom>
          <a:solidFill>
            <a:srgbClr val="C0C0C0"/>
          </a:solidFill>
          <a:ln w="12700">
            <a:solidFill>
              <a:schemeClr val="tx1"/>
            </a:solidFill>
            <a:miter lim="800000"/>
            <a:headEnd/>
            <a:tailEnd/>
          </a:ln>
        </p:spPr>
        <p:txBody>
          <a:bodyPr wrap="none" anchor="ctr"/>
          <a:lstStyle/>
          <a:p>
            <a:endParaRPr lang="en-US">
              <a:latin typeface="Consolas" pitchFamily="49" charset="0"/>
              <a:cs typeface="Consolas" pitchFamily="49" charset="0"/>
            </a:endParaRPr>
          </a:p>
        </p:txBody>
      </p:sp>
      <p:sp>
        <p:nvSpPr>
          <p:cNvPr id="11" name="Rectangle 1048">
            <a:extLst>
              <a:ext uri="{FF2B5EF4-FFF2-40B4-BE49-F238E27FC236}">
                <a16:creationId xmlns:a16="http://schemas.microsoft.com/office/drawing/2014/main" id="{6D2446FA-A418-B8DB-4566-06999411B841}"/>
              </a:ext>
            </a:extLst>
          </p:cNvPr>
          <p:cNvSpPr>
            <a:spLocks noChangeArrowheads="1"/>
          </p:cNvSpPr>
          <p:nvPr/>
        </p:nvSpPr>
        <p:spPr bwMode="gray">
          <a:xfrm>
            <a:off x="6211879" y="2012003"/>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0x20000003</a:t>
            </a:r>
          </a:p>
        </p:txBody>
      </p:sp>
      <p:sp>
        <p:nvSpPr>
          <p:cNvPr id="12" name="Rectangle 1048">
            <a:extLst>
              <a:ext uri="{FF2B5EF4-FFF2-40B4-BE49-F238E27FC236}">
                <a16:creationId xmlns:a16="http://schemas.microsoft.com/office/drawing/2014/main" id="{A10B37D8-E79B-AC76-6053-E6712D72769E}"/>
              </a:ext>
            </a:extLst>
          </p:cNvPr>
          <p:cNvSpPr>
            <a:spLocks noChangeArrowheads="1"/>
          </p:cNvSpPr>
          <p:nvPr/>
        </p:nvSpPr>
        <p:spPr bwMode="gray">
          <a:xfrm>
            <a:off x="6195951" y="227394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0x20000002</a:t>
            </a:r>
          </a:p>
        </p:txBody>
      </p:sp>
      <p:sp>
        <p:nvSpPr>
          <p:cNvPr id="13" name="Rectangle 1048">
            <a:extLst>
              <a:ext uri="{FF2B5EF4-FFF2-40B4-BE49-F238E27FC236}">
                <a16:creationId xmlns:a16="http://schemas.microsoft.com/office/drawing/2014/main" id="{D31B002E-DFF9-16E5-F6B7-38286B3815E4}"/>
              </a:ext>
            </a:extLst>
          </p:cNvPr>
          <p:cNvSpPr>
            <a:spLocks noChangeArrowheads="1"/>
          </p:cNvSpPr>
          <p:nvPr/>
        </p:nvSpPr>
        <p:spPr bwMode="gray">
          <a:xfrm>
            <a:off x="6204292" y="2542210"/>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0x20000001</a:t>
            </a:r>
          </a:p>
        </p:txBody>
      </p:sp>
      <p:sp>
        <p:nvSpPr>
          <p:cNvPr id="14" name="Rectangle 1048">
            <a:extLst>
              <a:ext uri="{FF2B5EF4-FFF2-40B4-BE49-F238E27FC236}">
                <a16:creationId xmlns:a16="http://schemas.microsoft.com/office/drawing/2014/main" id="{F173C587-2F37-B642-79A0-5E72048B4772}"/>
              </a:ext>
            </a:extLst>
          </p:cNvPr>
          <p:cNvSpPr>
            <a:spLocks noChangeArrowheads="1"/>
          </p:cNvSpPr>
          <p:nvPr/>
        </p:nvSpPr>
        <p:spPr bwMode="gray">
          <a:xfrm>
            <a:off x="6196380" y="2829084"/>
            <a:ext cx="1205523" cy="290465"/>
          </a:xfrm>
          <a:prstGeom prst="rect">
            <a:avLst/>
          </a:prstGeom>
          <a:noFill/>
          <a:ln w="9525">
            <a:noFill/>
            <a:miter lim="800000"/>
            <a:headEnd/>
            <a:tailEnd/>
          </a:ln>
        </p:spPr>
        <p:txBody>
          <a:bodyPr wrap="square" lIns="92075" tIns="46038" rIns="92075" bIns="46038">
            <a:spAutoFit/>
          </a:bodyPr>
          <a:lstStyle/>
          <a:p>
            <a:pPr algn="r">
              <a:lnSpc>
                <a:spcPct val="90000"/>
              </a:lnSpc>
              <a:spcBef>
                <a:spcPct val="50000"/>
              </a:spcBef>
            </a:pPr>
            <a:r>
              <a:rPr lang="en-US" b="0" dirty="0">
                <a:latin typeface="Consolas" pitchFamily="49" charset="0"/>
                <a:cs typeface="Consolas" pitchFamily="49" charset="0"/>
              </a:rPr>
              <a:t>0x20000000</a:t>
            </a:r>
          </a:p>
        </p:txBody>
      </p:sp>
      <p:sp>
        <p:nvSpPr>
          <p:cNvPr id="15" name="Rectangle 1026">
            <a:extLst>
              <a:ext uri="{FF2B5EF4-FFF2-40B4-BE49-F238E27FC236}">
                <a16:creationId xmlns:a16="http://schemas.microsoft.com/office/drawing/2014/main" id="{7CF13E33-F048-7FB1-A879-C56F5286E708}"/>
              </a:ext>
            </a:extLst>
          </p:cNvPr>
          <p:cNvSpPr>
            <a:spLocks noChangeArrowheads="1"/>
          </p:cNvSpPr>
          <p:nvPr/>
        </p:nvSpPr>
        <p:spPr bwMode="gray">
          <a:xfrm>
            <a:off x="7481190" y="2794516"/>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0xE1</a:t>
            </a:r>
          </a:p>
        </p:txBody>
      </p:sp>
      <p:sp>
        <p:nvSpPr>
          <p:cNvPr id="16" name="Rectangle 1026">
            <a:extLst>
              <a:ext uri="{FF2B5EF4-FFF2-40B4-BE49-F238E27FC236}">
                <a16:creationId xmlns:a16="http://schemas.microsoft.com/office/drawing/2014/main" id="{95AFA731-FA57-3496-F1D2-9D35C70D905D}"/>
              </a:ext>
            </a:extLst>
          </p:cNvPr>
          <p:cNvSpPr>
            <a:spLocks noChangeArrowheads="1"/>
          </p:cNvSpPr>
          <p:nvPr/>
        </p:nvSpPr>
        <p:spPr bwMode="gray">
          <a:xfrm>
            <a:off x="7485953" y="2528360"/>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0xE3</a:t>
            </a:r>
          </a:p>
        </p:txBody>
      </p:sp>
      <p:sp>
        <p:nvSpPr>
          <p:cNvPr id="17" name="Rectangle 1026">
            <a:extLst>
              <a:ext uri="{FF2B5EF4-FFF2-40B4-BE49-F238E27FC236}">
                <a16:creationId xmlns:a16="http://schemas.microsoft.com/office/drawing/2014/main" id="{AC54E173-75AA-43CE-3677-614BFD214320}"/>
              </a:ext>
            </a:extLst>
          </p:cNvPr>
          <p:cNvSpPr>
            <a:spLocks noChangeArrowheads="1"/>
          </p:cNvSpPr>
          <p:nvPr/>
        </p:nvSpPr>
        <p:spPr bwMode="gray">
          <a:xfrm>
            <a:off x="7495738" y="2250797"/>
            <a:ext cx="731961" cy="314574"/>
          </a:xfrm>
          <a:prstGeom prst="rect">
            <a:avLst/>
          </a:prstGeom>
          <a:noFill/>
          <a:ln w="9525">
            <a:noFill/>
            <a:miter lim="800000"/>
            <a:headEnd/>
            <a:tailEnd/>
          </a:ln>
        </p:spPr>
        <p:txBody>
          <a:bodyPr wrap="square" lIns="92075" tIns="46038" rIns="92075" bIns="46038">
            <a:spAutoFit/>
          </a:bodyPr>
          <a:lstStyle/>
          <a:p>
            <a:pPr algn="ctr">
              <a:lnSpc>
                <a:spcPct val="90000"/>
              </a:lnSpc>
              <a:spcBef>
                <a:spcPct val="50000"/>
              </a:spcBef>
            </a:pPr>
            <a:r>
              <a:rPr lang="en-US" sz="1600" dirty="0">
                <a:latin typeface="Consolas" pitchFamily="49" charset="0"/>
                <a:cs typeface="Consolas" pitchFamily="49" charset="0"/>
              </a:rPr>
              <a:t>0x65</a:t>
            </a:r>
          </a:p>
        </p:txBody>
      </p:sp>
      <p:grpSp>
        <p:nvGrpSpPr>
          <p:cNvPr id="28" name="Group 27">
            <a:extLst>
              <a:ext uri="{FF2B5EF4-FFF2-40B4-BE49-F238E27FC236}">
                <a16:creationId xmlns:a16="http://schemas.microsoft.com/office/drawing/2014/main" id="{4FF9FC98-290A-4614-5007-68CE4870A503}"/>
              </a:ext>
            </a:extLst>
          </p:cNvPr>
          <p:cNvGrpSpPr/>
          <p:nvPr/>
        </p:nvGrpSpPr>
        <p:grpSpPr>
          <a:xfrm>
            <a:off x="122440" y="1229093"/>
            <a:ext cx="7954422" cy="1427336"/>
            <a:chOff x="521689" y="1040201"/>
            <a:chExt cx="7954422" cy="1427336"/>
          </a:xfrm>
        </p:grpSpPr>
        <p:sp>
          <p:nvSpPr>
            <p:cNvPr id="18" name="Rectangle 17">
              <a:extLst>
                <a:ext uri="{FF2B5EF4-FFF2-40B4-BE49-F238E27FC236}">
                  <a16:creationId xmlns:a16="http://schemas.microsoft.com/office/drawing/2014/main" id="{FCB29972-74A3-4315-EF14-2FF89AE29F70}"/>
                </a:ext>
              </a:extLst>
            </p:cNvPr>
            <p:cNvSpPr/>
            <p:nvPr/>
          </p:nvSpPr>
          <p:spPr>
            <a:xfrm>
              <a:off x="521689" y="1459818"/>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B r1, [r0]</a:t>
              </a:r>
              <a:endParaRPr lang="en-US" dirty="0">
                <a:latin typeface="Consolas" pitchFamily="49" charset="0"/>
                <a:cs typeface="Consolas" pitchFamily="49" charset="0"/>
              </a:endParaRPr>
            </a:p>
          </p:txBody>
        </p:sp>
        <p:sp>
          <p:nvSpPr>
            <p:cNvPr id="19" name="TextBox 18">
              <a:extLst>
                <a:ext uri="{FF2B5EF4-FFF2-40B4-BE49-F238E27FC236}">
                  <a16:creationId xmlns:a16="http://schemas.microsoft.com/office/drawing/2014/main" id="{91ABA29F-2D0C-06F9-CFA1-5795481918BA}"/>
                </a:ext>
              </a:extLst>
            </p:cNvPr>
            <p:cNvSpPr txBox="1"/>
            <p:nvPr/>
          </p:nvSpPr>
          <p:spPr>
            <a:xfrm>
              <a:off x="521689" y="1040201"/>
              <a:ext cx="7954422" cy="523220"/>
            </a:xfrm>
            <a:prstGeom prst="rect">
              <a:avLst/>
            </a:prstGeom>
            <a:noFill/>
          </p:spPr>
          <p:txBody>
            <a:bodyPr wrap="none" rtlCol="0">
              <a:spAutoFit/>
            </a:bodyPr>
            <a:lstStyle/>
            <a:p>
              <a:r>
                <a:rPr lang="en-US" dirty="0">
                  <a:solidFill>
                    <a:srgbClr val="C00000"/>
                  </a:solidFill>
                </a:rPr>
                <a:t>Load a Signed Byte. Sign-bit of 0xE1</a:t>
              </a:r>
              <a:r>
                <a:rPr lang="zh-CN" altLang="en-US" dirty="0">
                  <a:solidFill>
                    <a:srgbClr val="C00000"/>
                  </a:solidFill>
                </a:rPr>
                <a:t>（</a:t>
              </a:r>
              <a:r>
                <a:rPr lang="en-US" altLang="zh-CN" dirty="0">
                  <a:solidFill>
                    <a:srgbClr val="C00000"/>
                  </a:solidFill>
                </a:rPr>
                <a:t>11100001</a:t>
              </a:r>
              <a:r>
                <a:rPr lang="zh-CN" altLang="en-US" dirty="0">
                  <a:solidFill>
                    <a:srgbClr val="C00000"/>
                  </a:solidFill>
                </a:rPr>
                <a:t>）</a:t>
              </a:r>
              <a:r>
                <a:rPr lang="en-US" dirty="0">
                  <a:solidFill>
                    <a:srgbClr val="C00000"/>
                  </a:solidFill>
                </a:rPr>
                <a:t> is its leftmost bit (1),</a:t>
              </a:r>
            </a:p>
            <a:p>
              <a:r>
                <a:rPr lang="en-US" dirty="0">
                  <a:solidFill>
                    <a:srgbClr val="C00000"/>
                  </a:solidFill>
                </a:rPr>
                <a:t>so the left 3 Bytes of r1 are filled with all 1’s</a:t>
              </a:r>
            </a:p>
          </p:txBody>
        </p:sp>
        <p:sp>
          <p:nvSpPr>
            <p:cNvPr id="20" name="Rectangle 19">
              <a:extLst>
                <a:ext uri="{FF2B5EF4-FFF2-40B4-BE49-F238E27FC236}">
                  <a16:creationId xmlns:a16="http://schemas.microsoft.com/office/drawing/2014/main" id="{BD97BA4F-C20A-8009-B12F-4759B38C9A18}"/>
                </a:ext>
              </a:extLst>
            </p:cNvPr>
            <p:cNvSpPr/>
            <p:nvPr/>
          </p:nvSpPr>
          <p:spPr>
            <a:xfrm>
              <a:off x="909234"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1" name="Rectangle 20">
              <a:extLst>
                <a:ext uri="{FF2B5EF4-FFF2-40B4-BE49-F238E27FC236}">
                  <a16:creationId xmlns:a16="http://schemas.microsoft.com/office/drawing/2014/main" id="{E7CF247F-47EA-D08A-967E-A66D7C942DC0}"/>
                </a:ext>
              </a:extLst>
            </p:cNvPr>
            <p:cNvSpPr/>
            <p:nvPr/>
          </p:nvSpPr>
          <p:spPr>
            <a:xfrm>
              <a:off x="1566657" y="1937290"/>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2" name="Rectangle 21">
              <a:extLst>
                <a:ext uri="{FF2B5EF4-FFF2-40B4-BE49-F238E27FC236}">
                  <a16:creationId xmlns:a16="http://schemas.microsoft.com/office/drawing/2014/main" id="{2C08A379-C440-9DA9-191F-A1DB82FB1FB2}"/>
                </a:ext>
              </a:extLst>
            </p:cNvPr>
            <p:cNvSpPr/>
            <p:nvPr/>
          </p:nvSpPr>
          <p:spPr>
            <a:xfrm>
              <a:off x="2228582" y="1934707"/>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23" name="Rectangle 22">
              <a:extLst>
                <a:ext uri="{FF2B5EF4-FFF2-40B4-BE49-F238E27FC236}">
                  <a16:creationId xmlns:a16="http://schemas.microsoft.com/office/drawing/2014/main" id="{6F85715B-0723-65E2-D777-7D73E1D56D56}"/>
                </a:ext>
              </a:extLst>
            </p:cNvPr>
            <p:cNvSpPr/>
            <p:nvPr/>
          </p:nvSpPr>
          <p:spPr>
            <a:xfrm>
              <a:off x="2890507" y="1934707"/>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24" name="TextBox 23">
              <a:extLst>
                <a:ext uri="{FF2B5EF4-FFF2-40B4-BE49-F238E27FC236}">
                  <a16:creationId xmlns:a16="http://schemas.microsoft.com/office/drawing/2014/main" id="{C0DFAAEC-ED95-D581-64BE-2DCFA1232D6D}"/>
                </a:ext>
              </a:extLst>
            </p:cNvPr>
            <p:cNvSpPr txBox="1"/>
            <p:nvPr/>
          </p:nvSpPr>
          <p:spPr>
            <a:xfrm>
              <a:off x="3406398" y="2205927"/>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25" name="TextBox 24">
              <a:extLst>
                <a:ext uri="{FF2B5EF4-FFF2-40B4-BE49-F238E27FC236}">
                  <a16:creationId xmlns:a16="http://schemas.microsoft.com/office/drawing/2014/main" id="{D9381CA7-377A-B14C-6DC6-B63C731D7DDC}"/>
                </a:ext>
              </a:extLst>
            </p:cNvPr>
            <p:cNvSpPr txBox="1"/>
            <p:nvPr/>
          </p:nvSpPr>
          <p:spPr>
            <a:xfrm>
              <a:off x="731942" y="2205927"/>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grpSp>
      <p:sp>
        <p:nvSpPr>
          <p:cNvPr id="30" name="Rectangle 29">
            <a:extLst>
              <a:ext uri="{FF2B5EF4-FFF2-40B4-BE49-F238E27FC236}">
                <a16:creationId xmlns:a16="http://schemas.microsoft.com/office/drawing/2014/main" id="{9113D0C3-A9C1-35C2-5B69-7403CC316A25}"/>
              </a:ext>
            </a:extLst>
          </p:cNvPr>
          <p:cNvSpPr/>
          <p:nvPr/>
        </p:nvSpPr>
        <p:spPr>
          <a:xfrm>
            <a:off x="153030" y="3536870"/>
            <a:ext cx="1576072" cy="307777"/>
          </a:xfrm>
          <a:prstGeom prst="rect">
            <a:avLst/>
          </a:prstGeom>
        </p:spPr>
        <p:txBody>
          <a:bodyPr wrap="none">
            <a:spAutoFit/>
          </a:bodyPr>
          <a:lstStyle/>
          <a:p>
            <a:r>
              <a:rPr lang="pt-BR" dirty="0">
                <a:latin typeface="Consolas" pitchFamily="49" charset="0"/>
                <a:cs typeface="Consolas" pitchFamily="49" charset="0"/>
              </a:rPr>
              <a:t>LDR</a:t>
            </a:r>
            <a:r>
              <a:rPr lang="pt-BR" dirty="0">
                <a:solidFill>
                  <a:srgbClr val="C00000"/>
                </a:solidFill>
                <a:latin typeface="Consolas" pitchFamily="49" charset="0"/>
                <a:cs typeface="Consolas" pitchFamily="49" charset="0"/>
              </a:rPr>
              <a:t>S</a:t>
            </a:r>
            <a:r>
              <a:rPr lang="pt-BR" dirty="0">
                <a:latin typeface="Consolas" pitchFamily="49" charset="0"/>
                <a:cs typeface="Consolas" pitchFamily="49" charset="0"/>
              </a:rPr>
              <a:t>H r1, [r0]</a:t>
            </a:r>
            <a:endParaRPr lang="en-US" dirty="0">
              <a:latin typeface="Consolas" pitchFamily="49" charset="0"/>
              <a:cs typeface="Consolas" pitchFamily="49" charset="0"/>
            </a:endParaRPr>
          </a:p>
        </p:txBody>
      </p:sp>
      <p:sp>
        <p:nvSpPr>
          <p:cNvPr id="31" name="TextBox 30">
            <a:extLst>
              <a:ext uri="{FF2B5EF4-FFF2-40B4-BE49-F238E27FC236}">
                <a16:creationId xmlns:a16="http://schemas.microsoft.com/office/drawing/2014/main" id="{349F784B-CE65-1B5F-FAD3-AA99B9113872}"/>
              </a:ext>
            </a:extLst>
          </p:cNvPr>
          <p:cNvSpPr txBox="1"/>
          <p:nvPr/>
        </p:nvSpPr>
        <p:spPr>
          <a:xfrm>
            <a:off x="116248" y="2862080"/>
            <a:ext cx="6378669" cy="954107"/>
          </a:xfrm>
          <a:prstGeom prst="rect">
            <a:avLst/>
          </a:prstGeom>
          <a:noFill/>
        </p:spPr>
        <p:txBody>
          <a:bodyPr wrap="none" rtlCol="0">
            <a:spAutoFit/>
          </a:bodyPr>
          <a:lstStyle/>
          <a:p>
            <a:r>
              <a:rPr lang="en-US" dirty="0">
                <a:solidFill>
                  <a:srgbClr val="C00000"/>
                </a:solidFill>
              </a:rPr>
              <a:t>Load a Signed </a:t>
            </a:r>
            <a:r>
              <a:rPr lang="en-US" dirty="0" err="1">
                <a:solidFill>
                  <a:srgbClr val="C00000"/>
                </a:solidFill>
              </a:rPr>
              <a:t>Halfword</a:t>
            </a:r>
            <a:r>
              <a:rPr lang="en-US" dirty="0">
                <a:solidFill>
                  <a:srgbClr val="C00000"/>
                </a:solidFill>
              </a:rPr>
              <a:t>. Sign-bit of 0xE3E1 </a:t>
            </a:r>
          </a:p>
          <a:p>
            <a:r>
              <a:rPr lang="en-US" dirty="0">
                <a:solidFill>
                  <a:srgbClr val="C00000"/>
                </a:solidFill>
              </a:rPr>
              <a:t>(</a:t>
            </a:r>
            <a:r>
              <a:rPr lang="en-US" altLang="zh-CN" dirty="0">
                <a:solidFill>
                  <a:srgbClr val="C00000"/>
                </a:solidFill>
              </a:rPr>
              <a:t>1110001111100001</a:t>
            </a:r>
            <a:r>
              <a:rPr lang="zh-CN" altLang="en-US" dirty="0">
                <a:solidFill>
                  <a:srgbClr val="C00000"/>
                </a:solidFill>
              </a:rPr>
              <a:t>）</a:t>
            </a:r>
            <a:r>
              <a:rPr lang="en-US" dirty="0">
                <a:solidFill>
                  <a:srgbClr val="C00000"/>
                </a:solidFill>
              </a:rPr>
              <a:t> is its leftmost bit (1),so the left 3 </a:t>
            </a:r>
          </a:p>
          <a:p>
            <a:r>
              <a:rPr lang="en-US" dirty="0">
                <a:solidFill>
                  <a:srgbClr val="C00000"/>
                </a:solidFill>
              </a:rPr>
              <a:t>Bytes of r1 are filled with all 1’s</a:t>
            </a:r>
          </a:p>
          <a:p>
            <a:endParaRPr lang="en-US" dirty="0">
              <a:solidFill>
                <a:srgbClr val="C00000"/>
              </a:solidFill>
            </a:endParaRPr>
          </a:p>
        </p:txBody>
      </p:sp>
      <p:sp>
        <p:nvSpPr>
          <p:cNvPr id="32" name="Rectangle 31">
            <a:extLst>
              <a:ext uri="{FF2B5EF4-FFF2-40B4-BE49-F238E27FC236}">
                <a16:creationId xmlns:a16="http://schemas.microsoft.com/office/drawing/2014/main" id="{C7B40549-DA4A-94ED-47B7-1B1DDA246A05}"/>
              </a:ext>
            </a:extLst>
          </p:cNvPr>
          <p:cNvSpPr/>
          <p:nvPr/>
        </p:nvSpPr>
        <p:spPr>
          <a:xfrm>
            <a:off x="538793"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33" name="Rectangle 32">
            <a:extLst>
              <a:ext uri="{FF2B5EF4-FFF2-40B4-BE49-F238E27FC236}">
                <a16:creationId xmlns:a16="http://schemas.microsoft.com/office/drawing/2014/main" id="{01101E7E-E5D0-8E29-8591-81E25EFBD035}"/>
              </a:ext>
            </a:extLst>
          </p:cNvPr>
          <p:cNvSpPr/>
          <p:nvPr/>
        </p:nvSpPr>
        <p:spPr>
          <a:xfrm>
            <a:off x="1196216" y="4014342"/>
            <a:ext cx="661925" cy="268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a:t>
            </a:r>
            <a:r>
              <a:rPr lang="en-US" dirty="0">
                <a:solidFill>
                  <a:srgbClr val="C00000"/>
                </a:solidFill>
                <a:latin typeface="Consolas" pitchFamily="49" charset="0"/>
                <a:cs typeface="Consolas" pitchFamily="49" charset="0"/>
              </a:rPr>
              <a:t>FF</a:t>
            </a:r>
          </a:p>
        </p:txBody>
      </p:sp>
      <p:sp>
        <p:nvSpPr>
          <p:cNvPr id="34" name="Rectangle 33">
            <a:extLst>
              <a:ext uri="{FF2B5EF4-FFF2-40B4-BE49-F238E27FC236}">
                <a16:creationId xmlns:a16="http://schemas.microsoft.com/office/drawing/2014/main" id="{CFCE85CA-6C6A-6BEC-4A47-CCE87152CD60}"/>
              </a:ext>
            </a:extLst>
          </p:cNvPr>
          <p:cNvSpPr/>
          <p:nvPr/>
        </p:nvSpPr>
        <p:spPr>
          <a:xfrm>
            <a:off x="1858141"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0xE3</a:t>
            </a:r>
          </a:p>
        </p:txBody>
      </p:sp>
      <p:sp>
        <p:nvSpPr>
          <p:cNvPr id="35" name="Rectangle 34">
            <a:extLst>
              <a:ext uri="{FF2B5EF4-FFF2-40B4-BE49-F238E27FC236}">
                <a16:creationId xmlns:a16="http://schemas.microsoft.com/office/drawing/2014/main" id="{B50735C3-8D35-474A-8236-0219ECB81889}"/>
              </a:ext>
            </a:extLst>
          </p:cNvPr>
          <p:cNvSpPr/>
          <p:nvPr/>
        </p:nvSpPr>
        <p:spPr>
          <a:xfrm>
            <a:off x="2520066" y="4011759"/>
            <a:ext cx="661925" cy="26863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0xE1</a:t>
            </a:r>
          </a:p>
        </p:txBody>
      </p:sp>
      <p:sp>
        <p:nvSpPr>
          <p:cNvPr id="36" name="TextBox 35">
            <a:extLst>
              <a:ext uri="{FF2B5EF4-FFF2-40B4-BE49-F238E27FC236}">
                <a16:creationId xmlns:a16="http://schemas.microsoft.com/office/drawing/2014/main" id="{413FE4D2-B430-0165-8301-997319431109}"/>
              </a:ext>
            </a:extLst>
          </p:cNvPr>
          <p:cNvSpPr txBox="1"/>
          <p:nvPr/>
        </p:nvSpPr>
        <p:spPr>
          <a:xfrm>
            <a:off x="3035957" y="4282979"/>
            <a:ext cx="269626" cy="261610"/>
          </a:xfrm>
          <a:prstGeom prst="rect">
            <a:avLst/>
          </a:prstGeom>
          <a:noFill/>
        </p:spPr>
        <p:txBody>
          <a:bodyPr wrap="none" rtlCol="0">
            <a:spAutoFit/>
          </a:bodyPr>
          <a:lstStyle/>
          <a:p>
            <a:r>
              <a:rPr lang="en-US" sz="1100" dirty="0">
                <a:latin typeface="Consolas" pitchFamily="49" charset="0"/>
                <a:cs typeface="Consolas" pitchFamily="49" charset="0"/>
              </a:rPr>
              <a:t>0</a:t>
            </a:r>
          </a:p>
        </p:txBody>
      </p:sp>
      <p:sp>
        <p:nvSpPr>
          <p:cNvPr id="37" name="TextBox 36">
            <a:extLst>
              <a:ext uri="{FF2B5EF4-FFF2-40B4-BE49-F238E27FC236}">
                <a16:creationId xmlns:a16="http://schemas.microsoft.com/office/drawing/2014/main" id="{31B65C60-42AE-E239-FCBA-9E3FB91A4846}"/>
              </a:ext>
            </a:extLst>
          </p:cNvPr>
          <p:cNvSpPr txBox="1"/>
          <p:nvPr/>
        </p:nvSpPr>
        <p:spPr>
          <a:xfrm>
            <a:off x="361501" y="4282979"/>
            <a:ext cx="338554" cy="261610"/>
          </a:xfrm>
          <a:prstGeom prst="rect">
            <a:avLst/>
          </a:prstGeom>
          <a:noFill/>
        </p:spPr>
        <p:txBody>
          <a:bodyPr wrap="none" rtlCol="0">
            <a:spAutoFit/>
          </a:bodyPr>
          <a:lstStyle/>
          <a:p>
            <a:r>
              <a:rPr lang="en-US" sz="1100" dirty="0">
                <a:latin typeface="Consolas" pitchFamily="49" charset="0"/>
                <a:cs typeface="Consolas" pitchFamily="49" charset="0"/>
              </a:rPr>
              <a:t>31</a:t>
            </a:r>
          </a:p>
        </p:txBody>
      </p:sp>
      <p:sp>
        <p:nvSpPr>
          <p:cNvPr id="4" name="Rectangle 3">
            <a:extLst>
              <a:ext uri="{FF2B5EF4-FFF2-40B4-BE49-F238E27FC236}">
                <a16:creationId xmlns:a16="http://schemas.microsoft.com/office/drawing/2014/main" id="{DD4D7B8D-8FC3-C918-302B-A0600E06393E}"/>
              </a:ext>
            </a:extLst>
          </p:cNvPr>
          <p:cNvSpPr/>
          <p:nvPr/>
        </p:nvSpPr>
        <p:spPr>
          <a:xfrm>
            <a:off x="1566658" y="5214192"/>
            <a:ext cx="6178848" cy="523220"/>
          </a:xfrm>
          <a:prstGeom prst="rect">
            <a:avLst/>
          </a:prstGeom>
        </p:spPr>
        <p:txBody>
          <a:bodyPr wrap="square">
            <a:spAutoFit/>
          </a:bodyPr>
          <a:lstStyle/>
          <a:p>
            <a:r>
              <a:rPr lang="en-US" dirty="0"/>
              <a:t>Use sign-filling for remaining Bytes</a:t>
            </a:r>
          </a:p>
          <a:p>
            <a:r>
              <a:rPr lang="en-US" dirty="0"/>
              <a:t>Facilitate subsequent 32-bit signed arithmetic!</a:t>
            </a:r>
          </a:p>
        </p:txBody>
      </p:sp>
      <p:sp>
        <p:nvSpPr>
          <p:cNvPr id="39" name="TextBox 38">
            <a:extLst>
              <a:ext uri="{FF2B5EF4-FFF2-40B4-BE49-F238E27FC236}">
                <a16:creationId xmlns:a16="http://schemas.microsoft.com/office/drawing/2014/main" id="{E8525FAD-A038-7458-D9AB-E201CBEA65F1}"/>
              </a:ext>
            </a:extLst>
          </p:cNvPr>
          <p:cNvSpPr txBox="1"/>
          <p:nvPr/>
        </p:nvSpPr>
        <p:spPr>
          <a:xfrm>
            <a:off x="6690749" y="3232096"/>
            <a:ext cx="1580882" cy="307777"/>
          </a:xfrm>
          <a:prstGeom prst="rect">
            <a:avLst/>
          </a:prstGeom>
          <a:noFill/>
        </p:spPr>
        <p:txBody>
          <a:bodyPr wrap="none" rtlCol="0">
            <a:spAutoFit/>
          </a:bodyPr>
          <a:lstStyle/>
          <a:p>
            <a:r>
              <a:rPr lang="en-US" dirty="0"/>
              <a:t>Little Endian</a:t>
            </a:r>
          </a:p>
        </p:txBody>
      </p:sp>
      <p:sp>
        <p:nvSpPr>
          <p:cNvPr id="55" name="TextBox 54">
            <a:extLst>
              <a:ext uri="{FF2B5EF4-FFF2-40B4-BE49-F238E27FC236}">
                <a16:creationId xmlns:a16="http://schemas.microsoft.com/office/drawing/2014/main" id="{BCA4FA12-C921-56D5-6DBF-85ADD285D38F}"/>
              </a:ext>
            </a:extLst>
          </p:cNvPr>
          <p:cNvSpPr txBox="1"/>
          <p:nvPr/>
        </p:nvSpPr>
        <p:spPr>
          <a:xfrm>
            <a:off x="7158045" y="4098214"/>
            <a:ext cx="1795684" cy="523220"/>
          </a:xfrm>
          <a:prstGeom prst="rect">
            <a:avLst/>
          </a:prstGeom>
          <a:noFill/>
        </p:spPr>
        <p:txBody>
          <a:bodyPr wrap="none" rtlCol="0">
            <a:spAutoFit/>
          </a:bodyPr>
          <a:lstStyle/>
          <a:p>
            <a:pPr algn="r"/>
            <a:r>
              <a:rPr lang="en-US" dirty="0">
                <a:solidFill>
                  <a:srgbClr val="C00000"/>
                </a:solidFill>
              </a:rPr>
              <a:t>Assume </a:t>
            </a:r>
          </a:p>
          <a:p>
            <a:pPr algn="r"/>
            <a:r>
              <a:rPr lang="en-US" dirty="0">
                <a:solidFill>
                  <a:srgbClr val="C00000"/>
                </a:solidFill>
              </a:rPr>
              <a:t>r0 = 0x02000000</a:t>
            </a:r>
          </a:p>
        </p:txBody>
      </p:sp>
      <p:cxnSp>
        <p:nvCxnSpPr>
          <p:cNvPr id="56" name="Elbow Connector 55">
            <a:extLst>
              <a:ext uri="{FF2B5EF4-FFF2-40B4-BE49-F238E27FC236}">
                <a16:creationId xmlns:a16="http://schemas.microsoft.com/office/drawing/2014/main" id="{810C2C51-EF32-DED7-7866-486B25C38B72}"/>
              </a:ext>
            </a:extLst>
          </p:cNvPr>
          <p:cNvCxnSpPr/>
          <p:nvPr/>
        </p:nvCxnSpPr>
        <p:spPr>
          <a:xfrm rot="16200000" flipV="1">
            <a:off x="7930807" y="3308699"/>
            <a:ext cx="1109650" cy="395858"/>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AACE1C1-E797-C513-2A37-6047A561A46A}"/>
              </a:ext>
            </a:extLst>
          </p:cNvPr>
          <p:cNvSpPr/>
          <p:nvPr/>
        </p:nvSpPr>
        <p:spPr>
          <a:xfrm>
            <a:off x="167610" y="2100307"/>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
        <p:nvSpPr>
          <p:cNvPr id="41" name="Rectangle 40">
            <a:extLst>
              <a:ext uri="{FF2B5EF4-FFF2-40B4-BE49-F238E27FC236}">
                <a16:creationId xmlns:a16="http://schemas.microsoft.com/office/drawing/2014/main" id="{F4FE552D-2914-DD90-65BA-4F59D121EA52}"/>
              </a:ext>
            </a:extLst>
          </p:cNvPr>
          <p:cNvSpPr/>
          <p:nvPr/>
        </p:nvSpPr>
        <p:spPr>
          <a:xfrm>
            <a:off x="167610" y="3948525"/>
            <a:ext cx="383438" cy="307777"/>
          </a:xfrm>
          <a:prstGeom prst="rect">
            <a:avLst/>
          </a:prstGeom>
        </p:spPr>
        <p:txBody>
          <a:bodyPr wrap="none">
            <a:spAutoFit/>
          </a:bodyPr>
          <a:lstStyle/>
          <a:p>
            <a:r>
              <a:rPr lang="pt-BR" dirty="0">
                <a:latin typeface="Consolas" pitchFamily="49" charset="0"/>
                <a:cs typeface="Consolas" pitchFamily="49" charset="0"/>
              </a:rPr>
              <a:t>r1</a:t>
            </a:r>
            <a:endParaRPr lang="en-US" dirty="0"/>
          </a:p>
        </p:txBody>
      </p:sp>
    </p:spTree>
    <p:extLst>
      <p:ext uri="{BB962C8B-B14F-4D97-AF65-F5344CB8AC3E}">
        <p14:creationId xmlns:p14="http://schemas.microsoft.com/office/powerpoint/2010/main" val="2091422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Address</a:t>
            </a:r>
          </a:p>
        </p:txBody>
      </p:sp>
      <p:sp>
        <p:nvSpPr>
          <p:cNvPr id="25607" name="Rectangle 1031"/>
          <p:cNvSpPr>
            <a:spLocks noGrp="1" noChangeArrowheads="1"/>
          </p:cNvSpPr>
          <p:nvPr>
            <p:ph sz="quarter" idx="1"/>
          </p:nvPr>
        </p:nvSpPr>
        <p:spPr>
          <a:xfrm>
            <a:off x="381000" y="1295400"/>
            <a:ext cx="8305800" cy="4964113"/>
          </a:xfrm>
          <a:noFill/>
        </p:spPr>
        <p:txBody>
          <a:bodyPr lIns="92075" tIns="46038" rIns="92075" bIns="46038" anchorCtr="1">
            <a:normAutofit fontScale="92500" lnSpcReduction="10000"/>
          </a:bodyPr>
          <a:lstStyle/>
          <a:p>
            <a:pPr defTabSz="938213">
              <a:lnSpc>
                <a:spcPct val="90000"/>
              </a:lnSpc>
            </a:pPr>
            <a:r>
              <a:rPr lang="en-US" dirty="0"/>
              <a:t>Address accessed by LDR/STR is specified by a base register </a:t>
            </a:r>
            <a:r>
              <a:rPr lang="en-US" dirty="0">
                <a:solidFill>
                  <a:srgbClr val="C00000"/>
                </a:solidFill>
              </a:rPr>
              <a:t>plus an offset</a:t>
            </a:r>
          </a:p>
          <a:p>
            <a:pPr defTabSz="938213">
              <a:lnSpc>
                <a:spcPct val="90000"/>
              </a:lnSpc>
            </a:pPr>
            <a:r>
              <a:rPr lang="en-US" dirty="0"/>
              <a:t>For word and unsigned byte accesses, offset can be</a:t>
            </a:r>
          </a:p>
          <a:p>
            <a:pPr marL="704850" lvl="1" indent="-247650" defTabSz="938213">
              <a:lnSpc>
                <a:spcPct val="90000"/>
              </a:lnSpc>
            </a:pPr>
            <a:r>
              <a:rPr lang="en-US" dirty="0"/>
              <a:t>An unsigned 12-bit immediate value (i.e. 0 - 4095 bytes).</a:t>
            </a:r>
            <a:br>
              <a:rPr lang="en-US" dirty="0"/>
            </a:br>
            <a:r>
              <a:rPr lang="en-US" sz="2600" b="1" dirty="0">
                <a:solidFill>
                  <a:schemeClr val="hlink"/>
                </a:solidFill>
                <a:latin typeface="Courier New" pitchFamily="49" charset="0"/>
              </a:rPr>
              <a:t>	</a:t>
            </a:r>
            <a:r>
              <a:rPr lang="en-US" sz="1900" b="1" dirty="0">
                <a:solidFill>
                  <a:schemeClr val="bg2"/>
                </a:solidFill>
                <a:latin typeface="Courier New" pitchFamily="49" charset="0"/>
              </a:rPr>
              <a:t>LDR r0,[r1,#8]</a:t>
            </a:r>
            <a:endParaRPr lang="en-US" sz="1900" dirty="0">
              <a:solidFill>
                <a:schemeClr val="bg2"/>
              </a:solidFill>
            </a:endParaRPr>
          </a:p>
          <a:p>
            <a:pPr marL="704850" lvl="1" indent="-247650" defTabSz="938213">
              <a:lnSpc>
                <a:spcPct val="90000"/>
              </a:lnSpc>
            </a:pPr>
            <a:r>
              <a:rPr lang="en-US" dirty="0"/>
              <a:t>A register, optionally shifted by an immediate value</a:t>
            </a:r>
            <a:br>
              <a:rPr lang="en-US" dirty="0"/>
            </a:br>
            <a:r>
              <a:rPr lang="en-US" sz="1900" b="1" dirty="0">
                <a:solidFill>
                  <a:schemeClr val="hlink"/>
                </a:solidFill>
                <a:latin typeface="Courier New" pitchFamily="49" charset="0"/>
              </a:rPr>
              <a:t>	</a:t>
            </a:r>
            <a:r>
              <a:rPr lang="en-US" sz="1900" b="1" dirty="0">
                <a:solidFill>
                  <a:schemeClr val="bg2"/>
                </a:solidFill>
                <a:latin typeface="Courier New" pitchFamily="49" charset="0"/>
              </a:rPr>
              <a:t>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p>
          <a:p>
            <a:pPr defTabSz="938213">
              <a:lnSpc>
                <a:spcPct val="90000"/>
              </a:lnSpc>
            </a:pPr>
            <a:r>
              <a:rPr lang="en-US" dirty="0"/>
              <a:t>This can be either added or subtracted from the base register:</a:t>
            </a:r>
            <a:br>
              <a:rPr lang="en-US" dirty="0"/>
            </a:br>
            <a:r>
              <a:rPr lang="en-US" sz="3000" dirty="0">
                <a:solidFill>
                  <a:schemeClr val="bg2"/>
                </a:solidFill>
              </a:rPr>
              <a:t>	</a:t>
            </a:r>
            <a:r>
              <a:rPr lang="en-US" sz="1900" b="1" dirty="0">
                <a:solidFill>
                  <a:schemeClr val="bg2"/>
                </a:solidFill>
                <a:latin typeface="Courier New" pitchFamily="49" charset="0"/>
              </a:rPr>
              <a:t>LDR r0,[r1,#-8]</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a:t>
            </a:r>
            <a:br>
              <a:rPr lang="en-US" sz="1900" b="1" dirty="0">
                <a:solidFill>
                  <a:schemeClr val="bg2"/>
                </a:solidFill>
                <a:latin typeface="Courier New" pitchFamily="49" charset="0"/>
              </a:rPr>
            </a:br>
            <a:r>
              <a:rPr lang="en-US" sz="1900" b="1" dirty="0">
                <a:solidFill>
                  <a:schemeClr val="bg2"/>
                </a:solidFill>
                <a:latin typeface="Courier New" pitchFamily="49" charset="0"/>
              </a:rPr>
              <a:t>	LDR r0,[r1,-r2,LSL#2]</a:t>
            </a:r>
            <a:endParaRPr lang="en-US" sz="1700" b="1" dirty="0">
              <a:solidFill>
                <a:schemeClr val="bg2"/>
              </a:solidFill>
              <a:latin typeface="Courier New" pitchFamily="49" charset="0"/>
            </a:endParaRPr>
          </a:p>
          <a:p>
            <a:pPr defTabSz="938213">
              <a:lnSpc>
                <a:spcPct val="90000"/>
              </a:lnSpc>
            </a:pPr>
            <a:r>
              <a:rPr lang="en-US" dirty="0"/>
              <a:t>For </a:t>
            </a:r>
            <a:r>
              <a:rPr lang="en-US" dirty="0" err="1"/>
              <a:t>halfword</a:t>
            </a:r>
            <a:r>
              <a:rPr lang="en-US" dirty="0"/>
              <a:t> and signed </a:t>
            </a:r>
            <a:r>
              <a:rPr lang="en-US" dirty="0" err="1"/>
              <a:t>halfword</a:t>
            </a:r>
            <a:r>
              <a:rPr lang="en-US" dirty="0"/>
              <a:t> / byte, offset can be:</a:t>
            </a:r>
          </a:p>
          <a:p>
            <a:pPr marL="704850" lvl="1" indent="-247650" defTabSz="938213">
              <a:lnSpc>
                <a:spcPct val="90000"/>
              </a:lnSpc>
            </a:pPr>
            <a:r>
              <a:rPr lang="en-US" dirty="0"/>
              <a:t>An unsigned 8 bit immediate value (i.e. 0-255 bytes).</a:t>
            </a:r>
          </a:p>
          <a:p>
            <a:pPr marL="704850" lvl="1" indent="-247650" defTabSz="938213">
              <a:lnSpc>
                <a:spcPct val="90000"/>
              </a:lnSpc>
            </a:pPr>
            <a:r>
              <a:rPr lang="en-US" dirty="0"/>
              <a:t>A register (</a:t>
            </a:r>
            <a:r>
              <a:rPr lang="en-US" dirty="0" err="1"/>
              <a:t>unshifted</a:t>
            </a:r>
            <a:r>
              <a:rPr lang="en-US" dirty="0"/>
              <a:t>).</a:t>
            </a:r>
          </a:p>
          <a:p>
            <a:pPr defTabSz="938213">
              <a:lnSpc>
                <a:spcPct val="90000"/>
              </a:lnSpc>
            </a:pPr>
            <a:r>
              <a:rPr lang="en-US" dirty="0"/>
              <a:t>Choice of </a:t>
            </a:r>
            <a:r>
              <a:rPr lang="en-US" i="1" dirty="0">
                <a:solidFill>
                  <a:srgbClr val="0041FF"/>
                </a:solidFill>
              </a:rPr>
              <a:t>pre-indexed</a:t>
            </a:r>
            <a:r>
              <a:rPr lang="en-US" dirty="0"/>
              <a:t> or </a:t>
            </a:r>
            <a:r>
              <a:rPr lang="en-US" i="1" dirty="0">
                <a:solidFill>
                  <a:srgbClr val="0041FF"/>
                </a:solidFill>
              </a:rPr>
              <a:t>post-indexed</a:t>
            </a:r>
            <a:r>
              <a:rPr lang="en-US" dirty="0">
                <a:solidFill>
                  <a:srgbClr val="FF0000"/>
                </a:solidFill>
              </a:rPr>
              <a:t> </a:t>
            </a:r>
            <a:r>
              <a:rPr lang="en-US" dirty="0"/>
              <a:t>addressing</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18</a:t>
            </a:fld>
            <a:endParaRPr lang="en-US"/>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Addressing Modes</a:t>
            </a:r>
          </a:p>
        </p:txBody>
      </p:sp>
      <p:sp>
        <p:nvSpPr>
          <p:cNvPr id="23557" name="Rectangle 3"/>
          <p:cNvSpPr>
            <a:spLocks noGrp="1" noChangeArrowheads="1"/>
          </p:cNvSpPr>
          <p:nvPr>
            <p:ph type="body" idx="1"/>
          </p:nvPr>
        </p:nvSpPr>
        <p:spPr>
          <a:xfrm>
            <a:off x="457200" y="1987984"/>
            <a:ext cx="8229600" cy="3850516"/>
          </a:xfrm>
        </p:spPr>
        <p:txBody>
          <a:bodyPr>
            <a:normAutofit/>
          </a:bodyPr>
          <a:lstStyle/>
          <a:p>
            <a:r>
              <a:rPr lang="en-US" dirty="0"/>
              <a:t>Offset addressing (most important):</a:t>
            </a:r>
          </a:p>
          <a:p>
            <a:pPr lvl="1">
              <a:buFont typeface="Monotype Sorts" pitchFamily="2" charset="2"/>
              <a:buNone/>
            </a:pPr>
            <a:r>
              <a:rPr lang="en-US" dirty="0">
                <a:latin typeface="Consolas" pitchFamily="49" charset="0"/>
                <a:cs typeface="Consolas" pitchFamily="49" charset="0"/>
              </a:rPr>
              <a:t>LDR R1,[R0] ;</a:t>
            </a:r>
            <a:r>
              <a:rPr lang="en-US" dirty="0"/>
              <a:t>Load R1 from memory address R0</a:t>
            </a:r>
            <a:endParaRPr lang="en-US" dirty="0">
              <a:latin typeface="Consolas" pitchFamily="49" charset="0"/>
              <a:cs typeface="Consolas" pitchFamily="49" charset="0"/>
            </a:endParaRPr>
          </a:p>
          <a:p>
            <a:pPr lvl="1">
              <a:buFont typeface="Monotype Sorts" pitchFamily="2" charset="2"/>
              <a:buNone/>
            </a:pPr>
            <a:r>
              <a:rPr lang="en-US" dirty="0">
                <a:latin typeface="Consolas" pitchFamily="49" charset="0"/>
                <a:cs typeface="Consolas" pitchFamily="49" charset="0"/>
              </a:rPr>
              <a:t>LDR R1,[R0,#16] ;</a:t>
            </a:r>
            <a:r>
              <a:rPr lang="en-US" dirty="0"/>
              <a:t>Load R1 from memory address R0+16</a:t>
            </a:r>
          </a:p>
          <a:p>
            <a:r>
              <a:rPr lang="en-US" dirty="0"/>
              <a:t>Auto-indexing with pre-indexed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from memory address R0+16, then 									 </a:t>
            </a:r>
            <a:r>
              <a:rPr lang="en-US" dirty="0">
                <a:latin typeface="Consolas" pitchFamily="49" charset="0"/>
                <a:cs typeface="Consolas" pitchFamily="49" charset="0"/>
              </a:rPr>
              <a:t>;</a:t>
            </a:r>
            <a:r>
              <a:rPr lang="en-US" dirty="0"/>
              <a:t>update R0 = R0+16</a:t>
            </a:r>
            <a:endParaRPr lang="en-US" dirty="0">
              <a:latin typeface="Consolas" pitchFamily="49" charset="0"/>
              <a:cs typeface="Consolas" pitchFamily="49" charset="0"/>
            </a:endParaRPr>
          </a:p>
          <a:p>
            <a:r>
              <a:rPr lang="en-US" dirty="0"/>
              <a:t>Auto-indexing with post-indexed addressing mode:</a:t>
            </a:r>
          </a:p>
          <a:p>
            <a:pPr lvl="1">
              <a:buFont typeface="Monotype Sorts" pitchFamily="2" charset="2"/>
              <a:buNone/>
            </a:pPr>
            <a:r>
              <a:rPr lang="en-US" dirty="0">
                <a:latin typeface="Consolas" pitchFamily="49" charset="0"/>
                <a:cs typeface="Consolas" pitchFamily="49" charset="0"/>
              </a:rPr>
              <a:t>LDR R1,[R0],#16 ;</a:t>
            </a:r>
            <a:r>
              <a:rPr lang="en-US" dirty="0"/>
              <a:t>Load R0 from memory address R0, then </a:t>
            </a:r>
          </a:p>
          <a:p>
            <a:pPr lvl="1">
              <a:buFont typeface="Monotype Sorts" pitchFamily="2" charset="2"/>
              <a:buNone/>
            </a:pPr>
            <a:r>
              <a:rPr lang="en-US" dirty="0">
                <a:latin typeface="Consolas" pitchFamily="49" charset="0"/>
                <a:cs typeface="Consolas" pitchFamily="49" charset="0"/>
              </a:rPr>
              <a:t>							  ;</a:t>
            </a:r>
            <a:r>
              <a:rPr lang="en-US" dirty="0"/>
              <a:t>update R0 = R0+16</a:t>
            </a:r>
            <a:endParaRPr lang="en-US" sz="2400" dirty="0"/>
          </a:p>
          <a:p>
            <a:endParaRPr lang="en-US" dirty="0"/>
          </a:p>
          <a:p>
            <a:pPr lvl="1">
              <a:buFont typeface="Monotype Sorts" pitchFamily="2" charset="2"/>
              <a:buNone/>
            </a:pPr>
            <a:endParaRPr lang="en-US" sz="2400" dirty="0"/>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19</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4847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1"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Load 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LDR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endParaRPr lang="en-US" sz="2000" b="1" dirty="0">
              <a:latin typeface="Courier New" pitchFamily="49" charset="0"/>
            </a:endParaRPr>
          </a:p>
          <a:p>
            <a:pPr lvl="1"/>
            <a:r>
              <a:rPr lang="en-US" sz="1800" dirty="0">
                <a:latin typeface="Courier New" pitchFamily="49" charset="0"/>
              </a:rPr>
              <a:t>fetch data from memory into register rt.</a:t>
            </a:r>
          </a:p>
          <a:p>
            <a:pPr lvl="1"/>
            <a:r>
              <a:rPr lang="en-US" sz="1800" dirty="0">
                <a:latin typeface="Courier New" pitchFamily="49" charset="0"/>
              </a:rPr>
              <a:t>The memory address is specified in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2000" b="1" dirty="0">
              <a:latin typeface="Courier New" pitchFamily="49" charset="0"/>
            </a:endParaRPr>
          </a:p>
          <a:p>
            <a:pPr marL="0" indent="0">
              <a:buNone/>
            </a:pPr>
            <a:endParaRPr lang="en-US" sz="2000" b="1" dirty="0">
              <a:latin typeface="Courier New" pitchFamily="49" charset="0"/>
            </a:endParaRPr>
          </a:p>
          <a:p>
            <a:pPr marL="0" indent="0">
              <a:buNone/>
            </a:pPr>
            <a:endParaRPr lang="en-US" sz="2000" b="1" dirty="0">
              <a:latin typeface="Courier New" pitchFamily="49" charset="0"/>
            </a:endParaRPr>
          </a:p>
          <a:p>
            <a:pPr marL="274320" lvl="1" indent="0">
              <a:buNone/>
            </a:pPr>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a:t>
            </a:fld>
            <a:endParaRPr lang="en-US"/>
          </a:p>
        </p:txBody>
      </p:sp>
      <p:sp>
        <p:nvSpPr>
          <p:cNvPr id="2" name="Rectangle 1"/>
          <p:cNvSpPr/>
          <p:nvPr/>
        </p:nvSpPr>
        <p:spPr>
          <a:xfrm>
            <a:off x="872198" y="2716540"/>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Load a word:</a:t>
            </a:r>
          </a:p>
          <a:p>
            <a:pPr marL="0" indent="0">
              <a:buNone/>
            </a:pPr>
            <a:r>
              <a:rPr lang="en-US" sz="1800" dirty="0">
                <a:solidFill>
                  <a:schemeClr val="bg2"/>
                </a:solidFill>
                <a:latin typeface="Consolas" pitchFamily="49" charset="0"/>
                <a:cs typeface="Consolas" pitchFamily="49" charset="0"/>
              </a:rPr>
              <a:t>LDR r1, [r0]			</a:t>
            </a:r>
            <a:r>
              <a:rPr lang="en-US" sz="1800" dirty="0">
                <a:solidFill>
                  <a:schemeClr val="bg1">
                    <a:lumMod val="50000"/>
                  </a:schemeClr>
                </a:solidFill>
                <a:latin typeface="Consolas" pitchFamily="49" charset="0"/>
                <a:cs typeface="Consolas" pitchFamily="49" charset="0"/>
              </a:rPr>
              <a:t>; r1 =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8762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Addressing Modes</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20</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92199078"/>
              </p:ext>
            </p:extLst>
          </p:nvPr>
        </p:nvGraphicFramePr>
        <p:xfrm>
          <a:off x="319441" y="1864099"/>
          <a:ext cx="8331499" cy="2133600"/>
        </p:xfrm>
        <a:graphic>
          <a:graphicData uri="http://schemas.openxmlformats.org/drawingml/2006/table">
            <a:tbl>
              <a:tblPr firstRow="1" firstCol="1" bandRow="1" bandCol="1">
                <a:tableStyleId>{5C22544A-7EE6-4342-B048-85BDC9FD1C3A}</a:tableStyleId>
              </a:tblPr>
              <a:tblGrid>
                <a:gridCol w="1957594">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3783105">
                  <a:extLst>
                    <a:ext uri="{9D8B030D-6E8A-4147-A177-3AD203B41FA5}">
                      <a16:colId xmlns:a16="http://schemas.microsoft.com/office/drawing/2014/main" val="20002"/>
                    </a:ext>
                  </a:extLst>
                </a:gridCol>
              </a:tblGrid>
              <a:tr h="0">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Index Format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Example</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Equivalent</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pPr>
                      <a:r>
                        <a:rPr lang="en-US" altLang="zh-CN" sz="2000" dirty="0">
                          <a:solidFill>
                            <a:schemeClr val="bg1"/>
                          </a:solidFill>
                          <a:effectLst/>
                          <a:latin typeface="Consolas" panose="020B0609020204030204" pitchFamily="49" charset="0"/>
                          <a:cs typeface="Consolas" panose="020B0609020204030204" pitchFamily="49" charset="0"/>
                        </a:rPr>
                        <a:t>offset</a:t>
                      </a:r>
                      <a:r>
                        <a:rPr lang="en-US" sz="2000" dirty="0">
                          <a:solidFill>
                            <a:schemeClr val="bg1"/>
                          </a:solidFill>
                          <a:effectLst/>
                          <a:latin typeface="Consolas" panose="020B0609020204030204" pitchFamily="49" charset="0"/>
                          <a:cs typeface="Consolas" panose="020B0609020204030204" pitchFamily="49" charset="0"/>
                        </a:rPr>
                        <a:t> </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r1 </a:t>
                      </a:r>
                      <a:r>
                        <a:rPr lang="en-US" sz="2000">
                          <a:effectLst/>
                          <a:latin typeface="Consolas" panose="020B0609020204030204" pitchFamily="49" charset="0"/>
                          <a:cs typeface="Consolas" panose="020B0609020204030204" pitchFamily="49" charset="0"/>
                          <a:sym typeface="Symbol"/>
                        </a:rPr>
                        <a:t></a:t>
                      </a:r>
                      <a:r>
                        <a:rPr lang="en-US" sz="2000">
                          <a:effectLst/>
                          <a:latin typeface="Consolas" panose="020B0609020204030204" pitchFamily="49" charset="0"/>
                          <a:cs typeface="Consolas" panose="020B0609020204030204" pitchFamily="49" charset="0"/>
                        </a:rPr>
                        <a:t> memory[r0 + 4], </a:t>
                      </a:r>
                    </a:p>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r0 is unchanged</a:t>
                      </a:r>
                      <a:endParaRPr lang="en-US" sz="20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Pre-index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0">
                <a:tc>
                  <a:txBody>
                    <a:bodyPr/>
                    <a:lstStyle/>
                    <a:p>
                      <a:pPr marL="0" marR="0" algn="just">
                        <a:spcBef>
                          <a:spcPts val="0"/>
                        </a:spcBef>
                        <a:spcAft>
                          <a:spcPts val="0"/>
                        </a:spcAft>
                      </a:pPr>
                      <a:r>
                        <a:rPr lang="en-US" sz="2000" dirty="0">
                          <a:solidFill>
                            <a:schemeClr val="bg1"/>
                          </a:solidFill>
                          <a:effectLst/>
                          <a:latin typeface="Consolas" panose="020B0609020204030204" pitchFamily="49" charset="0"/>
                          <a:cs typeface="Consolas" panose="020B0609020204030204" pitchFamily="49" charset="0"/>
                        </a:rPr>
                        <a:t>Post-index</a:t>
                      </a:r>
                      <a:endParaRPr lang="en-US" sz="2000"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a:effectLst/>
                          <a:latin typeface="Consolas" panose="020B0609020204030204" pitchFamily="49" charset="0"/>
                          <a:cs typeface="Consolas" panose="020B0609020204030204" pitchFamily="49" charset="0"/>
                        </a:rPr>
                        <a:t>LDR r1, [r0], #4</a:t>
                      </a:r>
                      <a:endParaRPr lang="en-US" sz="20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r1</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memory[</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a:t>
                      </a:r>
                      <a:r>
                        <a:rPr lang="en-US" sz="2000" dirty="0">
                          <a:effectLst/>
                          <a:latin typeface="Consolas" panose="020B0609020204030204" pitchFamily="49" charset="0"/>
                          <a:cs typeface="Consolas" panose="020B0609020204030204" pitchFamily="49" charset="0"/>
                          <a:sym typeface="Symbol"/>
                        </a:rPr>
                        <a: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r0</a:t>
                      </a:r>
                      <a:r>
                        <a:rPr lang="en-US" sz="2000" dirty="0">
                          <a:effectLst/>
                          <a:latin typeface="Consolas" panose="020B0609020204030204" pitchFamily="49" charset="0"/>
                          <a:cs typeface="Consolas" panose="020B0609020204030204" pitchFamily="49" charset="0"/>
                        </a:rPr>
                        <a:t> + 4</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bl>
          </a:graphicData>
        </a:graphic>
      </p:graphicFrame>
      <p:sp>
        <p:nvSpPr>
          <p:cNvPr id="9" name="Rectangle 8"/>
          <p:cNvSpPr/>
          <p:nvPr/>
        </p:nvSpPr>
        <p:spPr>
          <a:xfrm>
            <a:off x="2976050" y="4659003"/>
            <a:ext cx="3191899" cy="307777"/>
          </a:xfrm>
          <a:prstGeom prst="rect">
            <a:avLst/>
          </a:prstGeom>
        </p:spPr>
        <p:txBody>
          <a:bodyPr wrap="none">
            <a:spAutoFit/>
          </a:bodyPr>
          <a:lstStyle/>
          <a:p>
            <a:pPr algn="ctr"/>
            <a:r>
              <a:rPr lang="en-US" dirty="0"/>
              <a:t>Offset range is -255 to +255</a:t>
            </a:r>
          </a:p>
        </p:txBody>
      </p:sp>
      <p:sp>
        <p:nvSpPr>
          <p:cNvPr id="10" name="Horizontal Scroll 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284283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Offset</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21</a:t>
            </a:fld>
            <a:endParaRPr lang="en-US"/>
          </a:p>
        </p:txBody>
      </p:sp>
      <p:sp>
        <p:nvSpPr>
          <p:cNvPr id="2" name="Rectangle 1"/>
          <p:cNvSpPr/>
          <p:nvPr/>
        </p:nvSpPr>
        <p:spPr>
          <a:xfrm>
            <a:off x="604751" y="1464242"/>
            <a:ext cx="7378943"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5920407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Answer: LDR w/ Offset</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22</a:t>
            </a:fld>
            <a:endParaRPr lang="en-US"/>
          </a:p>
        </p:txBody>
      </p:sp>
      <p:sp>
        <p:nvSpPr>
          <p:cNvPr id="5" name="Rectangle 4"/>
          <p:cNvSpPr/>
          <p:nvPr/>
        </p:nvSpPr>
        <p:spPr>
          <a:xfrm>
            <a:off x="604751" y="1464242"/>
            <a:ext cx="8507457" cy="1015663"/>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a:p>
            <a:r>
              <a:rPr lang="pt-BR" sz="2000" dirty="0">
                <a:latin typeface="Consolas" panose="020B0609020204030204" pitchFamily="49" charset="0"/>
                <a:cs typeface="Consolas" panose="020B0609020204030204" pitchFamily="49" charset="0"/>
              </a:rPr>
              <a:t>r0 stays unchanged (0x2000800); r1 gets assigned 4 Bytes at</a:t>
            </a:r>
          </a:p>
          <a:p>
            <a:r>
              <a:rPr lang="pt-BR" sz="2000" dirty="0">
                <a:latin typeface="Consolas" panose="020B0609020204030204" pitchFamily="49" charset="0"/>
                <a:cs typeface="Consolas" panose="020B0609020204030204" pitchFamily="49" charset="0"/>
              </a:rPr>
              <a:t>address 0x2000800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which is</a:t>
            </a:r>
            <a:r>
              <a:rPr lang="pt-BR" sz="2000" dirty="0">
                <a:latin typeface="Consolas" panose="020B0609020204030204" pitchFamily="49" charset="0"/>
                <a:cs typeface="Consolas" panose="020B0609020204030204" pitchFamily="49" charset="0"/>
              </a:rPr>
              <a:t> 0x88796A5B</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2895137"/>
            <a:ext cx="589597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524840" y="5926567"/>
            <a:ext cx="3191899" cy="307777"/>
          </a:xfrm>
          <a:prstGeom prst="rect">
            <a:avLst/>
          </a:prstGeom>
        </p:spPr>
        <p:txBody>
          <a:bodyPr wrap="none">
            <a:spAutoFit/>
          </a:bodyPr>
          <a:lstStyle/>
          <a:p>
            <a:pPr algn="ctr"/>
            <a:r>
              <a:rPr lang="en-US" dirty="0"/>
              <a:t>Offset range is -255 to +255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Post-index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23</a:t>
            </a:fld>
            <a:endParaRPr lang="en-US"/>
          </a:p>
        </p:txBody>
      </p:sp>
      <p:sp>
        <p:nvSpPr>
          <p:cNvPr id="5" name="Rectangle 4"/>
          <p:cNvSpPr/>
          <p:nvPr/>
        </p:nvSpPr>
        <p:spPr>
          <a:xfrm>
            <a:off x="604751" y="1464242"/>
            <a:ext cx="7096815" cy="707886"/>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a:p>
            <a:endParaRPr lang="pt-BR" sz="2000" dirty="0">
              <a:solidFill>
                <a:srgbClr val="FF0000"/>
              </a:solidFill>
              <a:latin typeface="Consolas" panose="020B0609020204030204" pitchFamily="49" charset="0"/>
              <a:cs typeface="Consolas" panose="020B0609020204030204" pitchFamily="49"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Answer: LDR w/ Post-index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24</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2783519"/>
            <a:ext cx="5953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814949"/>
            <a:ext cx="3191899" cy="307777"/>
          </a:xfrm>
          <a:prstGeom prst="rect">
            <a:avLst/>
          </a:prstGeom>
        </p:spPr>
        <p:txBody>
          <a:bodyPr wrap="none">
            <a:spAutoFit/>
          </a:bodyPr>
          <a:lstStyle/>
          <a:p>
            <a:pPr algn="ctr"/>
            <a:r>
              <a:rPr lang="en-US" dirty="0"/>
              <a:t>Offset range is -255 to +255</a:t>
            </a:r>
          </a:p>
        </p:txBody>
      </p:sp>
      <p:sp>
        <p:nvSpPr>
          <p:cNvPr id="7" name="Rectangle 6"/>
          <p:cNvSpPr/>
          <p:nvPr/>
        </p:nvSpPr>
        <p:spPr>
          <a:xfrm>
            <a:off x="604751" y="1464242"/>
            <a:ext cx="8507457" cy="1323439"/>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a:p>
            <a:r>
              <a:rPr lang="pt-BR" sz="2000" dirty="0">
                <a:latin typeface="Consolas" panose="020B0609020204030204" pitchFamily="49" charset="0"/>
                <a:cs typeface="Consolas" panose="020B0609020204030204" pitchFamily="49" charset="0"/>
              </a:rPr>
              <a:t>r0 is incremented by 4 (0x2000804), AFTER r1 gets assigned </a:t>
            </a:r>
          </a:p>
          <a:p>
            <a:r>
              <a:rPr lang="pt-BR" sz="2000" dirty="0">
                <a:latin typeface="Consolas" panose="020B0609020204030204" pitchFamily="49" charset="0"/>
                <a:cs typeface="Consolas" panose="020B0609020204030204" pitchFamily="49" charset="0"/>
              </a:rPr>
              <a:t>4 Bytes at address old r0=0x2000800</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which is</a:t>
            </a:r>
            <a:r>
              <a:rPr lang="pt-BR" sz="2000" dirty="0">
                <a:latin typeface="Consolas" panose="020B0609020204030204" pitchFamily="49" charset="0"/>
                <a:cs typeface="Consolas" panose="020B0609020204030204" pitchFamily="49" charset="0"/>
              </a:rPr>
              <a:t> 0x4C3D2E1F</a:t>
            </a:r>
          </a:p>
          <a:p>
            <a:endParaRPr lang="pt-BR" sz="20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09983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Question: LDR w/ Pre-index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25</a:t>
            </a:fld>
            <a:endParaRPr lang="en-US"/>
          </a:p>
        </p:txBody>
      </p:sp>
      <p:sp>
        <p:nvSpPr>
          <p:cNvPr id="5" name="Rectangle 4"/>
          <p:cNvSpPr/>
          <p:nvPr/>
        </p:nvSpPr>
        <p:spPr>
          <a:xfrm>
            <a:off x="604751" y="1464242"/>
            <a:ext cx="7520007" cy="400110"/>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88" y="2281238"/>
            <a:ext cx="58388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312668"/>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34551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80" name="Rectangle 1080"/>
          <p:cNvSpPr>
            <a:spLocks noGrp="1" noChangeArrowheads="1"/>
          </p:cNvSpPr>
          <p:nvPr>
            <p:ph type="title"/>
          </p:nvPr>
        </p:nvSpPr>
        <p:spPr/>
        <p:txBody>
          <a:bodyPr/>
          <a:lstStyle/>
          <a:p>
            <a:r>
              <a:rPr lang="en-US" dirty="0"/>
              <a:t>Answer: LDR w/ Pre-index</a:t>
            </a:r>
          </a:p>
        </p:txBody>
      </p:sp>
      <p:sp>
        <p:nvSpPr>
          <p:cNvPr id="59" name="Slide Number Placeholder 58"/>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26</a:t>
            </a:fld>
            <a:endParaRPr lang="en-US"/>
          </a:p>
        </p:txBody>
      </p:sp>
      <p:sp>
        <p:nvSpPr>
          <p:cNvPr id="5" name="Rectangle 4"/>
          <p:cNvSpPr/>
          <p:nvPr/>
        </p:nvSpPr>
        <p:spPr>
          <a:xfrm>
            <a:off x="604751" y="1464242"/>
            <a:ext cx="8648521" cy="1323439"/>
          </a:xfrm>
          <a:prstGeom prst="rect">
            <a:avLst/>
          </a:prstGeom>
        </p:spPr>
        <p:txBody>
          <a:bodyPr wrap="none">
            <a:spAutoFit/>
          </a:bodyPr>
          <a:lstStyle/>
          <a:p>
            <a:r>
              <a:rPr lang="pt-BR" sz="2000" dirty="0">
                <a:solidFill>
                  <a:srgbClr val="FF0000"/>
                </a:solidFill>
                <a:latin typeface="Consolas" panose="020B0609020204030204" pitchFamily="49" charset="0"/>
                <a:cs typeface="Consolas" panose="020B0609020204030204" pitchFamily="49" charset="0"/>
              </a:rPr>
              <a:t>What do r0 and r1 contain after: LDR r1, [r0, #4]!</a:t>
            </a:r>
          </a:p>
          <a:p>
            <a:r>
              <a:rPr lang="pt-BR" sz="2000" dirty="0">
                <a:latin typeface="Consolas" panose="020B0609020204030204" pitchFamily="49" charset="0"/>
                <a:cs typeface="Consolas" panose="020B0609020204030204" pitchFamily="49" charset="0"/>
              </a:rPr>
              <a:t>r0 is incremented by 4 (0x2000804), </a:t>
            </a:r>
            <a:r>
              <a:rPr lang="en-US" altLang="zh-CN" sz="2000" dirty="0">
                <a:latin typeface="Consolas" panose="020B0609020204030204" pitchFamily="49" charset="0"/>
                <a:cs typeface="Consolas" panose="020B0609020204030204" pitchFamily="49" charset="0"/>
              </a:rPr>
              <a:t>BEFORE</a:t>
            </a:r>
            <a:r>
              <a:rPr lang="pt-BR" sz="2000" dirty="0">
                <a:latin typeface="Consolas" panose="020B0609020204030204" pitchFamily="49" charset="0"/>
                <a:cs typeface="Consolas" panose="020B0609020204030204" pitchFamily="49" charset="0"/>
              </a:rPr>
              <a:t> r1 gets assigned </a:t>
            </a:r>
          </a:p>
          <a:p>
            <a:r>
              <a:rPr lang="pt-BR" sz="2000" dirty="0">
                <a:latin typeface="Consolas" panose="020B0609020204030204" pitchFamily="49" charset="0"/>
                <a:cs typeface="Consolas" panose="020B0609020204030204" pitchFamily="49" charset="0"/>
              </a:rPr>
              <a:t>4 Bytes at address new r0=0x2000804</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which is</a:t>
            </a:r>
            <a:r>
              <a:rPr lang="pt-BR" sz="2000" dirty="0">
                <a:latin typeface="Consolas" panose="020B0609020204030204" pitchFamily="49" charset="0"/>
                <a:cs typeface="Consolas" panose="020B0609020204030204" pitchFamily="49" charset="0"/>
              </a:rPr>
              <a:t> 0x88796A5B</a:t>
            </a:r>
          </a:p>
          <a:p>
            <a:endParaRPr lang="pt-BR" sz="2000" dirty="0">
              <a:solidFill>
                <a:srgbClr val="FF0000"/>
              </a:solidFill>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5438" y="2865086"/>
            <a:ext cx="5953125" cy="2295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524840" y="5896516"/>
            <a:ext cx="3191899" cy="307777"/>
          </a:xfrm>
          <a:prstGeom prst="rect">
            <a:avLst/>
          </a:prstGeom>
        </p:spPr>
        <p:txBody>
          <a:bodyPr wrap="none">
            <a:spAutoFit/>
          </a:bodyPr>
          <a:lstStyle/>
          <a:p>
            <a:pPr algn="ctr"/>
            <a:r>
              <a:rPr lang="en-US" dirty="0"/>
              <a:t>Offset range is -255 to +255</a:t>
            </a:r>
          </a:p>
        </p:txBody>
      </p:sp>
    </p:spTree>
    <p:extLst>
      <p:ext uri="{BB962C8B-B14F-4D97-AF65-F5344CB8AC3E}">
        <p14:creationId xmlns:p14="http://schemas.microsoft.com/office/powerpoint/2010/main" val="20341289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LDRH</a:t>
            </a:r>
          </a:p>
        </p:txBody>
      </p:sp>
      <p:sp>
        <p:nvSpPr>
          <p:cNvPr id="25607" name="Rectangle 1031"/>
          <p:cNvSpPr>
            <a:spLocks noGrp="1" noChangeArrowheads="1"/>
          </p:cNvSpPr>
          <p:nvPr>
            <p:ph sz="quarter" idx="1"/>
          </p:nvPr>
        </p:nvSpPr>
        <p:spPr>
          <a:xfrm>
            <a:off x="358516" y="1234581"/>
            <a:ext cx="8305800" cy="1028075"/>
          </a:xfrm>
          <a:noFill/>
        </p:spPr>
        <p:txBody>
          <a:bodyPr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27</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graphicFrame>
        <p:nvGraphicFramePr>
          <p:cNvPr id="16" name="Table 15"/>
          <p:cNvGraphicFramePr>
            <a:graphicFrameLocks noGrp="1"/>
          </p:cNvGraphicFramePr>
          <p:nvPr>
            <p:extLst>
              <p:ext uri="{D42A27DB-BD31-4B8C-83A1-F6EECF244321}">
                <p14:modId xmlns:p14="http://schemas.microsoft.com/office/powerpoint/2010/main" val="1789903423"/>
              </p:ext>
            </p:extLst>
          </p:nvPr>
        </p:nvGraphicFramePr>
        <p:xfrm>
          <a:off x="4312023"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Answer: LDRH</a:t>
            </a:r>
          </a:p>
        </p:txBody>
      </p:sp>
      <p:sp>
        <p:nvSpPr>
          <p:cNvPr id="25607" name="Rectangle 1031"/>
          <p:cNvSpPr>
            <a:spLocks noGrp="1" noChangeArrowheads="1"/>
          </p:cNvSpPr>
          <p:nvPr>
            <p:ph sz="quarter" idx="1"/>
          </p:nvPr>
        </p:nvSpPr>
        <p:spPr>
          <a:xfrm>
            <a:off x="381000" y="1110801"/>
            <a:ext cx="8305800" cy="1028075"/>
          </a:xfrm>
          <a:noFill/>
        </p:spPr>
        <p:txBody>
          <a:bodyPr lIns="92075" tIns="46038" rIns="92075" bIns="46038" anchorCtr="1">
            <a:normAutofit/>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LDRH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28</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0x0000CDEF</a:t>
            </a:r>
          </a:p>
        </p:txBody>
      </p:sp>
      <p:graphicFrame>
        <p:nvGraphicFramePr>
          <p:cNvPr id="16" name="Table 15"/>
          <p:cNvGraphicFramePr>
            <a:graphicFrameLocks noGrp="1"/>
          </p:cNvGraphicFramePr>
          <p:nvPr/>
        </p:nvGraphicFramePr>
        <p:xfrm>
          <a:off x="4312023" y="2716135"/>
          <a:ext cx="4352293" cy="3017520"/>
        </p:xfrm>
        <a:graphic>
          <a:graphicData uri="http://schemas.openxmlformats.org/drawingml/2006/table">
            <a:tbl>
              <a:tblPr firstRow="1" bandRow="1">
                <a:tableStyleId>{5C22544A-7EE6-4342-B048-85BDC9FD1C3A}</a:tableStyleId>
              </a:tblPr>
              <a:tblGrid>
                <a:gridCol w="2429819">
                  <a:extLst>
                    <a:ext uri="{9D8B030D-6E8A-4147-A177-3AD203B41FA5}">
                      <a16:colId xmlns:a16="http://schemas.microsoft.com/office/drawing/2014/main" val="20000"/>
                    </a:ext>
                  </a:extLst>
                </a:gridCol>
                <a:gridCol w="1922474">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
        <p:nvSpPr>
          <p:cNvPr id="17" name="Rectangle 16"/>
          <p:cNvSpPr/>
          <p:nvPr/>
        </p:nvSpPr>
        <p:spPr>
          <a:xfrm>
            <a:off x="540357" y="1942959"/>
            <a:ext cx="8366393" cy="707886"/>
          </a:xfrm>
          <a:prstGeom prst="rect">
            <a:avLst/>
          </a:prstGeom>
        </p:spPr>
        <p:txBody>
          <a:bodyPr wrap="none">
            <a:spAutoFit/>
          </a:bodyPr>
          <a:lstStyle/>
          <a:p>
            <a:r>
              <a:rPr lang="en-US" altLang="zh-CN" sz="2000" dirty="0">
                <a:latin typeface="Consolas" panose="020B0609020204030204" pitchFamily="49" charset="0"/>
                <a:cs typeface="Consolas" panose="020B0609020204030204" pitchFamily="49" charset="0"/>
              </a:rPr>
              <a:t>LDRH (Load Half-Word) loads 2 Bytes at address r0, 0xCDEF,</a:t>
            </a:r>
          </a:p>
          <a:p>
            <a:r>
              <a:rPr lang="en-US" altLang="zh-CN" sz="2000" dirty="0">
                <a:latin typeface="Consolas" panose="020B0609020204030204" pitchFamily="49" charset="0"/>
                <a:cs typeface="Consolas" panose="020B0609020204030204" pitchFamily="49" charset="0"/>
              </a:rPr>
              <a:t>Fills the higher 2 Bytes with 0 to get r1=0x0000CDEF</a:t>
            </a:r>
            <a:endParaRPr lang="pt-BR" sz="2000"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5339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LDSB</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a:bodyPr>
          <a:lstStyle/>
          <a:p>
            <a:pPr defTabSz="938213">
              <a:lnSpc>
                <a:spcPct val="90000"/>
              </a:lnSpc>
              <a:buNone/>
            </a:pPr>
            <a:r>
              <a:rPr lang="en-US" altLang="zh-CN" b="1" dirty="0">
                <a:solidFill>
                  <a:srgbClr val="FF0000"/>
                </a:solidFill>
                <a:latin typeface="Consolas" panose="020B0609020204030204" pitchFamily="49" charset="0"/>
                <a:cs typeface="Consolas" panose="020B0609020204030204" pitchFamily="49" charset="0"/>
              </a:rPr>
              <a:t>What is r1 after: </a:t>
            </a:r>
            <a:r>
              <a:rPr lang="en-US" b="1" dirty="0">
                <a:solidFill>
                  <a:srgbClr val="FF0000"/>
                </a:solidFill>
                <a:latin typeface="Consolas" panose="020B0609020204030204" pitchFamily="49" charset="0"/>
                <a:cs typeface="Consolas" panose="020B0609020204030204" pitchFamily="49" charset="0"/>
              </a:rPr>
              <a:t>LDSB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29</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3774981060"/>
              </p:ext>
            </p:extLst>
          </p:nvPr>
        </p:nvGraphicFramePr>
        <p:xfrm>
          <a:off x="4312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79"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4580"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4582" name="Rectangle 1030"/>
          <p:cNvSpPr>
            <a:spLocks noGrp="1" noChangeArrowheads="1"/>
          </p:cNvSpPr>
          <p:nvPr>
            <p:ph type="title"/>
          </p:nvPr>
        </p:nvSpPr>
        <p:spPr/>
        <p:txBody>
          <a:bodyPr/>
          <a:lstStyle/>
          <a:p>
            <a:r>
              <a:rPr lang="en-US" dirty="0"/>
              <a:t>Store Instructions</a:t>
            </a:r>
          </a:p>
        </p:txBody>
      </p:sp>
      <p:sp>
        <p:nvSpPr>
          <p:cNvPr id="24583" name="Rectangle 1031"/>
          <p:cNvSpPr>
            <a:spLocks noGrp="1" noChangeArrowheads="1"/>
          </p:cNvSpPr>
          <p:nvPr>
            <p:ph sz="quarter" idx="1"/>
          </p:nvPr>
        </p:nvSpPr>
        <p:spPr/>
        <p:txBody>
          <a:bodyPr>
            <a:noAutofit/>
          </a:bodyPr>
          <a:lstStyle/>
          <a:p>
            <a:r>
              <a:rPr lang="en-US" sz="2000" b="1" dirty="0" err="1">
                <a:solidFill>
                  <a:schemeClr val="bg2"/>
                </a:solidFill>
                <a:latin typeface="Courier New" pitchFamily="49" charset="0"/>
              </a:rPr>
              <a:t>STR</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rt</a:t>
            </a:r>
            <a:r>
              <a:rPr lang="en-US" sz="2000" b="1" dirty="0">
                <a:solidFill>
                  <a:schemeClr val="bg2"/>
                </a:solidFill>
                <a:latin typeface="Courier New" pitchFamily="49" charset="0"/>
              </a:rPr>
              <a:t>, [</a:t>
            </a:r>
            <a:r>
              <a:rPr lang="en-US" sz="2000" b="1" dirty="0" err="1">
                <a:solidFill>
                  <a:schemeClr val="bg2"/>
                </a:solidFill>
                <a:latin typeface="Courier New" pitchFamily="49" charset="0"/>
              </a:rPr>
              <a:t>rs</a:t>
            </a:r>
            <a:r>
              <a:rPr lang="en-US" sz="2000" b="1" dirty="0">
                <a:solidFill>
                  <a:schemeClr val="bg2"/>
                </a:solidFill>
                <a:latin typeface="Courier New" pitchFamily="49" charset="0"/>
              </a:rPr>
              <a:t>]</a:t>
            </a:r>
            <a:r>
              <a:rPr lang="en-US" sz="2000" b="1" dirty="0">
                <a:latin typeface="Courier New" pitchFamily="49" charset="0"/>
              </a:rPr>
              <a:t>: </a:t>
            </a:r>
          </a:p>
          <a:p>
            <a:pPr lvl="1"/>
            <a:r>
              <a:rPr lang="en-US" sz="1800" dirty="0">
                <a:latin typeface="Courier New" pitchFamily="49" charset="0"/>
              </a:rPr>
              <a:t>save data in register </a:t>
            </a:r>
            <a:r>
              <a:rPr lang="en-US" sz="1800" dirty="0" err="1">
                <a:latin typeface="Courier New" pitchFamily="49" charset="0"/>
              </a:rPr>
              <a:t>rt</a:t>
            </a:r>
            <a:r>
              <a:rPr lang="en-US" sz="1800" dirty="0">
                <a:latin typeface="Courier New" pitchFamily="49" charset="0"/>
              </a:rPr>
              <a:t> into memory</a:t>
            </a:r>
          </a:p>
          <a:p>
            <a:pPr lvl="1"/>
            <a:r>
              <a:rPr lang="en-US" sz="1800" dirty="0">
                <a:latin typeface="Courier New" pitchFamily="49" charset="0"/>
              </a:rPr>
              <a:t>The memory address is specified in a base register </a:t>
            </a:r>
            <a:r>
              <a:rPr lang="en-US" sz="1800" dirty="0" err="1">
                <a:latin typeface="Courier New" pitchFamily="49" charset="0"/>
              </a:rPr>
              <a:t>rs</a:t>
            </a:r>
            <a:r>
              <a:rPr lang="en-US" sz="1800" dirty="0">
                <a:latin typeface="Courier New" pitchFamily="49" charset="0"/>
              </a:rPr>
              <a:t>.</a:t>
            </a:r>
          </a:p>
          <a:p>
            <a:pPr lvl="1"/>
            <a:r>
              <a:rPr lang="en-US" sz="1800" dirty="0">
                <a:latin typeface="Courier New" pitchFamily="49" charset="0"/>
              </a:rPr>
              <a:t>For Example:</a:t>
            </a:r>
          </a:p>
          <a:p>
            <a:pPr lvl="1"/>
            <a:endParaRPr lang="en-US" sz="1800" b="1" dirty="0">
              <a:latin typeface="Courier New" pitchFamily="49" charset="0"/>
            </a:endParaRPr>
          </a:p>
          <a:p>
            <a:pPr marL="0" indent="0">
              <a:buNone/>
            </a:pPr>
            <a:endParaRPr lang="en-US" sz="2000" b="1" dirty="0">
              <a:solidFill>
                <a:schemeClr val="bg2"/>
              </a:solidFill>
              <a:latin typeface="Courier New" pitchFamily="49" charset="0"/>
            </a:endParaRP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a:t>
            </a:fld>
            <a:endParaRPr lang="en-US"/>
          </a:p>
        </p:txBody>
      </p:sp>
      <p:sp>
        <p:nvSpPr>
          <p:cNvPr id="12" name="Rectangle 11"/>
          <p:cNvSpPr/>
          <p:nvPr/>
        </p:nvSpPr>
        <p:spPr>
          <a:xfrm>
            <a:off x="954949" y="2713507"/>
            <a:ext cx="7723162" cy="923330"/>
          </a:xfrm>
          <a:prstGeom prst="rect">
            <a:avLst/>
          </a:prstGeom>
        </p:spPr>
        <p:txBody>
          <a:bodyPr wrap="square">
            <a:spAutoFit/>
          </a:bodyPr>
          <a:lstStyle/>
          <a:p>
            <a:pPr marL="0" indent="0">
              <a:buNone/>
            </a:pPr>
            <a:r>
              <a:rPr lang="en-US" sz="1800" dirty="0">
                <a:solidFill>
                  <a:schemeClr val="bg2"/>
                </a:solidFill>
                <a:latin typeface="Consolas" pitchFamily="49" charset="0"/>
                <a:cs typeface="Consolas" pitchFamily="49" charset="0"/>
              </a:rPr>
              <a:t>; Assume r0 = 0x08200004</a:t>
            </a:r>
          </a:p>
          <a:p>
            <a:pPr marL="0" indent="0">
              <a:buNone/>
            </a:pPr>
            <a:r>
              <a:rPr lang="en-US" sz="1800" dirty="0">
                <a:solidFill>
                  <a:schemeClr val="bg2"/>
                </a:solidFill>
                <a:latin typeface="Consolas" pitchFamily="49" charset="0"/>
                <a:cs typeface="Consolas" pitchFamily="49" charset="0"/>
              </a:rPr>
              <a:t>; Store a word		</a:t>
            </a:r>
          </a:p>
          <a:p>
            <a:pPr marL="0" indent="0">
              <a:buNone/>
            </a:pPr>
            <a:r>
              <a:rPr lang="en-US" sz="1800" dirty="0">
                <a:solidFill>
                  <a:schemeClr val="bg2"/>
                </a:solidFill>
                <a:latin typeface="Consolas" pitchFamily="49" charset="0"/>
                <a:cs typeface="Consolas" pitchFamily="49" charset="0"/>
              </a:rPr>
              <a:t>STR r1, [r0]			</a:t>
            </a:r>
            <a:r>
              <a:rPr lang="en-US" sz="1800" dirty="0">
                <a:solidFill>
                  <a:schemeClr val="bg1">
                    <a:lumMod val="50000"/>
                  </a:schemeClr>
                </a:solidFill>
                <a:latin typeface="Consolas" pitchFamily="49" charset="0"/>
                <a:cs typeface="Consolas" pitchFamily="49" charset="0"/>
              </a:rPr>
              <a:t>; </a:t>
            </a:r>
            <a:r>
              <a:rPr lang="en-US" sz="1800" dirty="0" err="1">
                <a:solidFill>
                  <a:schemeClr val="bg1">
                    <a:lumMod val="50000"/>
                  </a:schemeClr>
                </a:solidFill>
                <a:latin typeface="Consolas" pitchFamily="49" charset="0"/>
                <a:cs typeface="Consolas" pitchFamily="49" charset="0"/>
              </a:rPr>
              <a:t>Memory.word</a:t>
            </a:r>
            <a:r>
              <a:rPr lang="en-US" sz="1800" dirty="0">
                <a:solidFill>
                  <a:schemeClr val="bg1">
                    <a:lumMod val="50000"/>
                  </a:schemeClr>
                </a:solidFill>
                <a:latin typeface="Consolas" pitchFamily="49" charset="0"/>
                <a:cs typeface="Consolas" pitchFamily="49" charset="0"/>
              </a:rPr>
              <a:t>[0x08200004] = r1</a:t>
            </a:r>
          </a:p>
        </p:txBody>
      </p:sp>
      <p:sp>
        <p:nvSpPr>
          <p:cNvPr id="9" name="Horizontal Scroll 8"/>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851529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Answer: LDSB</a:t>
            </a:r>
          </a:p>
        </p:txBody>
      </p:sp>
      <p:sp>
        <p:nvSpPr>
          <p:cNvPr id="25607" name="Rectangle 1031"/>
          <p:cNvSpPr>
            <a:spLocks noGrp="1" noChangeArrowheads="1"/>
          </p:cNvSpPr>
          <p:nvPr>
            <p:ph sz="quarter" idx="1"/>
          </p:nvPr>
        </p:nvSpPr>
        <p:spPr>
          <a:xfrm>
            <a:off x="381000" y="1026557"/>
            <a:ext cx="8305800" cy="1028075"/>
          </a:xfrm>
          <a:noFill/>
        </p:spPr>
        <p:txBody>
          <a:bodyPr lIns="92075" tIns="46038" rIns="92075" bIns="46038" anchorCtr="1">
            <a:normAutofit/>
          </a:bodyPr>
          <a:lstStyle/>
          <a:p>
            <a:pPr defTabSz="938213">
              <a:lnSpc>
                <a:spcPct val="90000"/>
              </a:lnSpc>
              <a:buNone/>
            </a:pPr>
            <a:r>
              <a:rPr lang="en-US" altLang="zh-CN" b="1" dirty="0">
                <a:solidFill>
                  <a:srgbClr val="FF0000"/>
                </a:solidFill>
                <a:latin typeface="Consolas" panose="020B0609020204030204" pitchFamily="49" charset="0"/>
                <a:cs typeface="Consolas" panose="020B0609020204030204" pitchFamily="49" charset="0"/>
              </a:rPr>
              <a:t>What is r1 after: </a:t>
            </a:r>
            <a:r>
              <a:rPr lang="en-US" b="1" dirty="0">
                <a:solidFill>
                  <a:srgbClr val="FF0000"/>
                </a:solidFill>
                <a:latin typeface="Consolas" panose="020B0609020204030204" pitchFamily="49" charset="0"/>
                <a:cs typeface="Consolas" panose="020B0609020204030204" pitchFamily="49" charset="0"/>
              </a:rPr>
              <a:t>LDSB r1, [r0]</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30</a:t>
            </a:fld>
            <a:endParaRPr lang="en-US"/>
          </a:p>
        </p:txBody>
      </p:sp>
      <p:sp>
        <p:nvSpPr>
          <p:cNvPr id="11" name="TextBox 10"/>
          <p:cNvSpPr txBox="1"/>
          <p:nvPr/>
        </p:nvSpPr>
        <p:spPr>
          <a:xfrm>
            <a:off x="599606" y="2953063"/>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0xFFFFFFEF</a:t>
            </a:r>
          </a:p>
        </p:txBody>
      </p:sp>
      <p:graphicFrame>
        <p:nvGraphicFramePr>
          <p:cNvPr id="18" name="Table 17"/>
          <p:cNvGraphicFramePr>
            <a:graphicFrameLocks noGrp="1"/>
          </p:cNvGraphicFramePr>
          <p:nvPr/>
        </p:nvGraphicFramePr>
        <p:xfrm>
          <a:off x="4312025" y="2675995"/>
          <a:ext cx="4406080" cy="3017520"/>
        </p:xfrm>
        <a:graphic>
          <a:graphicData uri="http://schemas.openxmlformats.org/drawingml/2006/table">
            <a:tbl>
              <a:tblPr firstRow="1" bandRow="1">
                <a:tableStyleId>{5C22544A-7EE6-4342-B048-85BDC9FD1C3A}</a:tableStyleId>
              </a:tblPr>
              <a:tblGrid>
                <a:gridCol w="2420469">
                  <a:extLst>
                    <a:ext uri="{9D8B030D-6E8A-4147-A177-3AD203B41FA5}">
                      <a16:colId xmlns:a16="http://schemas.microsoft.com/office/drawing/2014/main" val="20000"/>
                    </a:ext>
                  </a:extLst>
                </a:gridCol>
                <a:gridCol w="1985611">
                  <a:extLst>
                    <a:ext uri="{9D8B030D-6E8A-4147-A177-3AD203B41FA5}">
                      <a16:colId xmlns:a16="http://schemas.microsoft.com/office/drawing/2014/main" val="20001"/>
                    </a:ext>
                  </a:extLst>
                </a:gridCol>
              </a:tblGrid>
              <a:tr h="370840">
                <a:tc>
                  <a:txBody>
                    <a:bodyPr/>
                    <a:lstStyle/>
                    <a:p>
                      <a:pPr algn="ctr"/>
                      <a:r>
                        <a:rPr lang="en-US" sz="2800" dirty="0"/>
                        <a:t>Memory Address</a:t>
                      </a:r>
                    </a:p>
                  </a:txBody>
                  <a:tcPr/>
                </a:tc>
                <a:tc>
                  <a:txBody>
                    <a:bodyPr/>
                    <a:lstStyle/>
                    <a:p>
                      <a:pPr algn="ctr"/>
                      <a:r>
                        <a:rPr lang="en-US" sz="2800" dirty="0"/>
                        <a:t>Memory</a:t>
                      </a:r>
                      <a:r>
                        <a:rPr lang="en-US" sz="2800" baseline="0" dirty="0"/>
                        <a:t> Data</a:t>
                      </a:r>
                      <a:endParaRPr lang="en-US" sz="2800" dirty="0"/>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0x89</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0xAB</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0xCD</a:t>
                      </a: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0xEF</a:t>
                      </a:r>
                    </a:p>
                  </a:txBody>
                  <a:tcPr/>
                </a:tc>
                <a:extLst>
                  <a:ext uri="{0D108BD9-81ED-4DB2-BD59-A6C34878D82A}">
                    <a16:rowId xmlns:a16="http://schemas.microsoft.com/office/drawing/2014/main" val="10004"/>
                  </a:ext>
                </a:extLst>
              </a:tr>
            </a:tbl>
          </a:graphicData>
        </a:graphic>
      </p:graphicFrame>
      <p:sp>
        <p:nvSpPr>
          <p:cNvPr id="16" name="TextBox 15"/>
          <p:cNvSpPr txBox="1"/>
          <p:nvPr/>
        </p:nvSpPr>
        <p:spPr>
          <a:xfrm>
            <a:off x="662065" y="4184755"/>
            <a:ext cx="239360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r1 after load</a:t>
            </a:r>
          </a:p>
        </p:txBody>
      </p:sp>
      <p:sp>
        <p:nvSpPr>
          <p:cNvPr id="17" name="Rectangle 16"/>
          <p:cNvSpPr/>
          <p:nvPr/>
        </p:nvSpPr>
        <p:spPr>
          <a:xfrm>
            <a:off x="182881" y="1807979"/>
            <a:ext cx="8864934" cy="1015663"/>
          </a:xfrm>
          <a:prstGeom prst="rect">
            <a:avLst/>
          </a:prstGeom>
        </p:spPr>
        <p:txBody>
          <a:bodyPr wrap="square">
            <a:spAutoFit/>
          </a:bodyPr>
          <a:lstStyle/>
          <a:p>
            <a:r>
              <a:rPr lang="en-US" altLang="zh-CN" sz="2000" dirty="0">
                <a:latin typeface="Consolas" panose="020B0609020204030204" pitchFamily="49" charset="0"/>
                <a:cs typeface="Consolas" panose="020B0609020204030204" pitchFamily="49" charset="0"/>
              </a:rPr>
              <a:t>LDSB (Load Signed Byte) loads 1 Byte at address r0, 0xEF</a:t>
            </a:r>
          </a:p>
          <a:p>
            <a:r>
              <a:rPr lang="en-US" altLang="zh-CN" sz="2000" dirty="0">
                <a:latin typeface="Consolas" panose="020B0609020204030204" pitchFamily="49" charset="0"/>
                <a:cs typeface="Consolas" panose="020B0609020204030204" pitchFamily="49" charset="0"/>
              </a:rPr>
              <a:t>Which is 11101111 with sign bit 1; fill the higher 3 Bytes </a:t>
            </a:r>
          </a:p>
          <a:p>
            <a:r>
              <a:rPr lang="en-US" altLang="zh-CN" sz="2000" dirty="0">
                <a:latin typeface="Consolas" panose="020B0609020204030204" pitchFamily="49" charset="0"/>
                <a:cs typeface="Consolas" panose="020B0609020204030204" pitchFamily="49" charset="0"/>
              </a:rPr>
              <a:t>with all 1’s to get 0xFFFFFFEF</a:t>
            </a:r>
          </a:p>
        </p:txBody>
      </p:sp>
    </p:spTree>
    <p:extLst>
      <p:ext uri="{BB962C8B-B14F-4D97-AF65-F5344CB8AC3E}">
        <p14:creationId xmlns:p14="http://schemas.microsoft.com/office/powerpoint/2010/main" val="901880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STR w/ Post-Index</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31</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083778298"/>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Answer: STR w/ Post-Index</a:t>
            </a:r>
          </a:p>
        </p:txBody>
      </p:sp>
      <p:sp>
        <p:nvSpPr>
          <p:cNvPr id="25607" name="Rectangle 1031"/>
          <p:cNvSpPr>
            <a:spLocks noGrp="1" noChangeArrowheads="1"/>
          </p:cNvSpPr>
          <p:nvPr>
            <p:ph sz="quarter" idx="1"/>
          </p:nvPr>
        </p:nvSpPr>
        <p:spPr>
          <a:xfrm>
            <a:off x="381000" y="1090326"/>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32</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0x20008004</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1476011639"/>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b="0" dirty="0" err="1">
                          <a:solidFill>
                            <a:schemeClr val="tx1"/>
                          </a:solidFill>
                          <a:latin typeface="Consolas" panose="020B0609020204030204" pitchFamily="49" charset="0"/>
                          <a:cs typeface="Consolas" panose="020B0609020204030204" pitchFamily="49" charset="0"/>
                        </a:rPr>
                        <a:t>0x20008004</a:t>
                      </a:r>
                      <a:endParaRPr lang="en-US" sz="1800" b="0" dirty="0">
                        <a:solidFill>
                          <a:schemeClr val="tx1"/>
                        </a:solidFill>
                        <a:latin typeface="Consolas" panose="020B0609020204030204" pitchFamily="49" charset="0"/>
                        <a:cs typeface="Consolas" panose="020B0609020204030204" pitchFamily="49" charset="0"/>
                      </a:endParaRPr>
                    </a:p>
                  </a:txBody>
                  <a:tcPr/>
                </a:tc>
                <a:tc>
                  <a:txBody>
                    <a:bodyPr/>
                    <a:lstStyle/>
                    <a:p>
                      <a:pPr algn="ctr"/>
                      <a:r>
                        <a:rPr lang="en-US" sz="1800" b="0" dirty="0">
                          <a:solidFill>
                            <a:schemeClr val="tx1"/>
                          </a:solidFill>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8"/>
                  </a:ext>
                </a:extLst>
              </a:tr>
            </a:tbl>
          </a:graphicData>
        </a:graphic>
      </p:graphicFrame>
      <p:sp>
        <p:nvSpPr>
          <p:cNvPr id="18" name="Rectangle 17"/>
          <p:cNvSpPr/>
          <p:nvPr/>
        </p:nvSpPr>
        <p:spPr>
          <a:xfrm>
            <a:off x="662065" y="1871713"/>
            <a:ext cx="7943200" cy="707886"/>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r0 is incremented by 4 (0x2000804), </a:t>
            </a:r>
            <a:r>
              <a:rPr lang="en-US" altLang="zh-CN" sz="2000" dirty="0">
                <a:latin typeface="Consolas" panose="020B0609020204030204" pitchFamily="49" charset="0"/>
                <a:cs typeface="Consolas" panose="020B0609020204030204" pitchFamily="49" charset="0"/>
              </a:rPr>
              <a:t>AFTER</a:t>
            </a:r>
            <a:r>
              <a:rPr lang="pt-BR" sz="2000" dirty="0">
                <a:latin typeface="Consolas" panose="020B0609020204030204" pitchFamily="49" charset="0"/>
                <a:cs typeface="Consolas" panose="020B0609020204030204" pitchFamily="49" charset="0"/>
              </a:rPr>
              <a:t> r1 is stored </a:t>
            </a:r>
          </a:p>
          <a:p>
            <a:r>
              <a:rPr lang="pt-BR" sz="2000" dirty="0">
                <a:latin typeface="Consolas" panose="020B0609020204030204" pitchFamily="49" charset="0"/>
                <a:cs typeface="Consolas" panose="020B0609020204030204" pitchFamily="49" charset="0"/>
              </a:rPr>
              <a:t>to address old r0=0x2000800</a:t>
            </a:r>
            <a:endParaRPr lang="pt-BR" sz="2000" dirty="0">
              <a:solidFill>
                <a:srgbClr val="FF0000"/>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a:t>
            </a:r>
            <a:r>
              <a:rPr lang="en-US" dirty="0"/>
              <a:t>: STR with Offset</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33</a:t>
            </a:fld>
            <a:endParaRPr lang="en-US"/>
          </a:p>
        </p:txBody>
      </p:sp>
      <p:sp>
        <p:nvSpPr>
          <p:cNvPr id="11" name="TextBox 10"/>
          <p:cNvSpPr txBox="1"/>
          <p:nvPr/>
        </p:nvSpPr>
        <p:spPr>
          <a:xfrm>
            <a:off x="599606" y="2953063"/>
            <a:ext cx="3413114"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the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3243196"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the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162221510"/>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Answer</a:t>
            </a:r>
            <a:r>
              <a:rPr lang="en-US" dirty="0"/>
              <a:t>: STR with Offset</a:t>
            </a:r>
          </a:p>
        </p:txBody>
      </p:sp>
      <p:sp>
        <p:nvSpPr>
          <p:cNvPr id="25607" name="Rectangle 1031"/>
          <p:cNvSpPr>
            <a:spLocks noGrp="1" noChangeArrowheads="1"/>
          </p:cNvSpPr>
          <p:nvPr>
            <p:ph sz="quarter" idx="1"/>
          </p:nvPr>
        </p:nvSpPr>
        <p:spPr>
          <a:xfrm>
            <a:off x="381000" y="1090326"/>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34</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0x20008000</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807319040"/>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7" name="Rectangle 16"/>
          <p:cNvSpPr/>
          <p:nvPr/>
        </p:nvSpPr>
        <p:spPr>
          <a:xfrm>
            <a:off x="662065" y="1871713"/>
            <a:ext cx="6789038" cy="1015663"/>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r0 </a:t>
            </a:r>
            <a:r>
              <a:rPr lang="en-US" altLang="zh-CN" sz="2000" dirty="0">
                <a:latin typeface="Consolas" panose="020B0609020204030204" pitchFamily="49" charset="0"/>
                <a:cs typeface="Consolas" panose="020B0609020204030204" pitchFamily="49" charset="0"/>
              </a:rPr>
              <a:t>stays unchanged </a:t>
            </a:r>
            <a:r>
              <a:rPr lang="pt-BR" sz="2000" dirty="0">
                <a:latin typeface="Consolas" panose="020B0609020204030204" pitchFamily="49" charset="0"/>
                <a:cs typeface="Consolas" panose="020B0609020204030204" pitchFamily="49" charset="0"/>
              </a:rPr>
              <a:t>(0x2000800). r1 is stored </a:t>
            </a:r>
          </a:p>
          <a:p>
            <a:r>
              <a:rPr lang="pt-BR" sz="2000" dirty="0">
                <a:latin typeface="Consolas" panose="020B0609020204030204" pitchFamily="49" charset="0"/>
                <a:cs typeface="Consolas" panose="020B0609020204030204" pitchFamily="49" charset="0"/>
              </a:rPr>
              <a:t>to address r0+4=0x2000804</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so [r0+4]=0x76543210</a:t>
            </a:r>
          </a:p>
          <a:p>
            <a:endParaRPr lang="pt-BR" sz="2000" dirty="0">
              <a:solidFill>
                <a:srgbClr val="FF0000"/>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a:t>
            </a:r>
            <a:r>
              <a:rPr lang="en-US" dirty="0"/>
              <a:t>: STR with Pre-Index</a:t>
            </a:r>
          </a:p>
        </p:txBody>
      </p:sp>
      <p:sp>
        <p:nvSpPr>
          <p:cNvPr id="25607" name="Rectangle 1031"/>
          <p:cNvSpPr>
            <a:spLocks noGrp="1" noChangeArrowheads="1"/>
          </p:cNvSpPr>
          <p:nvPr>
            <p:ph sz="quarter" idx="1"/>
          </p:nvPr>
        </p:nvSpPr>
        <p:spPr>
          <a:xfrm>
            <a:off x="381000" y="1295400"/>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0x20008000,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35</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549068582"/>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xfrm>
            <a:off x="457200" y="143815"/>
            <a:ext cx="8229600" cy="990600"/>
          </a:xfrm>
          <a:noFill/>
        </p:spPr>
        <p:txBody>
          <a:bodyPr lIns="92075" tIns="46038" rIns="92075" bIns="46038"/>
          <a:lstStyle/>
          <a:p>
            <a:pPr defTabSz="938213"/>
            <a:r>
              <a:rPr lang="en-US" altLang="zh-CN" dirty="0"/>
              <a:t>Answer</a:t>
            </a:r>
            <a:r>
              <a:rPr lang="en-US" dirty="0"/>
              <a:t>: STR with Pre-Index</a:t>
            </a:r>
          </a:p>
        </p:txBody>
      </p:sp>
      <p:sp>
        <p:nvSpPr>
          <p:cNvPr id="25607" name="Rectangle 1031"/>
          <p:cNvSpPr>
            <a:spLocks noGrp="1" noChangeArrowheads="1"/>
          </p:cNvSpPr>
          <p:nvPr>
            <p:ph sz="quarter" idx="1"/>
          </p:nvPr>
        </p:nvSpPr>
        <p:spPr>
          <a:xfrm>
            <a:off x="381000" y="1101686"/>
            <a:ext cx="8305800" cy="1028075"/>
          </a:xfrm>
          <a:noFill/>
        </p:spPr>
        <p:txBody>
          <a:bodyPr lIns="92075" tIns="46038" rIns="92075" bIns="46038" anchorCtr="1">
            <a:normAutofit fontScale="92500" lnSpcReduction="20000"/>
          </a:bodyPr>
          <a:lstStyle/>
          <a:p>
            <a:pPr defTabSz="938213">
              <a:lnSpc>
                <a:spcPct val="90000"/>
              </a:lnSpc>
              <a:buNone/>
            </a:pPr>
            <a:r>
              <a:rPr lang="en-US" b="1" dirty="0">
                <a:solidFill>
                  <a:srgbClr val="FF0000"/>
                </a:solidFill>
                <a:latin typeface="Consolas" panose="020B0609020204030204" pitchFamily="49" charset="0"/>
                <a:cs typeface="Consolas" panose="020B0609020204030204" pitchFamily="49" charset="0"/>
              </a:rPr>
              <a:t>What are r0, and memory content after: STR r1, [r0, #4]!</a:t>
            </a:r>
          </a:p>
          <a:p>
            <a:pPr defTabSz="938213">
              <a:lnSpc>
                <a:spcPct val="90000"/>
              </a:lnSpc>
              <a:buNone/>
            </a:pPr>
            <a:r>
              <a:rPr lang="en-US" b="1" dirty="0">
                <a:latin typeface="Consolas" panose="020B0609020204030204" pitchFamily="49" charset="0"/>
                <a:cs typeface="Consolas" panose="020B0609020204030204" pitchFamily="49" charset="0"/>
              </a:rPr>
              <a:t>; r0 = </a:t>
            </a:r>
            <a:r>
              <a:rPr lang="en-US" b="1" dirty="0" err="1">
                <a:latin typeface="Consolas" panose="020B0609020204030204" pitchFamily="49" charset="0"/>
                <a:cs typeface="Consolas" panose="020B0609020204030204" pitchFamily="49" charset="0"/>
              </a:rPr>
              <a:t>0x20008000</a:t>
            </a:r>
            <a:r>
              <a:rPr lang="en-US" b="1" dirty="0">
                <a:latin typeface="Consolas" panose="020B0609020204030204" pitchFamily="49" charset="0"/>
                <a:cs typeface="Consolas" panose="020B0609020204030204" pitchFamily="49" charset="0"/>
              </a:rPr>
              <a:t>,  r1=0x76543210</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36</a:t>
            </a:fld>
            <a:endParaRPr lang="en-US"/>
          </a:p>
        </p:txBody>
      </p:sp>
      <p:sp>
        <p:nvSpPr>
          <p:cNvPr id="11" name="TextBox 10"/>
          <p:cNvSpPr txBox="1"/>
          <p:nvPr/>
        </p:nvSpPr>
        <p:spPr>
          <a:xfrm>
            <a:off x="599606" y="2953063"/>
            <a:ext cx="2733441"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before store</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nsolas" panose="020B0609020204030204" pitchFamily="49" charset="0"/>
                <a:cs typeface="Consolas" panose="020B0609020204030204" pitchFamily="49" charset="0"/>
              </a:rPr>
              <a:t>0x20008000</a:t>
            </a:r>
            <a:endParaRPr lang="en-US" sz="2400" dirty="0">
              <a:solidFill>
                <a:schemeClr val="tx1"/>
              </a:solidFill>
              <a:latin typeface="Consolas" panose="020B0609020204030204" pitchFamily="49" charset="0"/>
              <a:cs typeface="Consolas" panose="020B0609020204030204" pitchFamily="49" charset="0"/>
            </a:endParaRPr>
          </a:p>
        </p:txBody>
      </p:sp>
      <p:sp>
        <p:nvSpPr>
          <p:cNvPr id="13" name="TextBox 12"/>
          <p:cNvSpPr txBox="1"/>
          <p:nvPr/>
        </p:nvSpPr>
        <p:spPr>
          <a:xfrm>
            <a:off x="662065" y="4184755"/>
            <a:ext cx="2563522" cy="461665"/>
          </a:xfrm>
          <a:prstGeom prst="rect">
            <a:avLst/>
          </a:prstGeom>
          <a:noFill/>
        </p:spPr>
        <p:txBody>
          <a:bodyPr wrap="none" rtlCol="0">
            <a:spAutoFit/>
          </a:bodyPr>
          <a:lstStyle/>
          <a:p>
            <a:r>
              <a:rPr lang="en-US" sz="2400" b="0" dirty="0">
                <a:latin typeface="Consolas" panose="020B0609020204030204" pitchFamily="49" charset="0"/>
                <a:cs typeface="Consolas" panose="020B0609020204030204" pitchFamily="49" charset="0"/>
              </a:rPr>
              <a:t>r0 after store</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nsolas" panose="020B0609020204030204" pitchFamily="49" charset="0"/>
              <a:cs typeface="Consolas" panose="020B0609020204030204" pitchFamily="49" charset="0"/>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0x20008004</a:t>
            </a:r>
            <a:endParaRPr lang="en-US" sz="2400" dirty="0">
              <a:solidFill>
                <a:srgbClr val="FF0000"/>
              </a:solidFill>
              <a:latin typeface="Consolas" panose="020B0609020204030204" pitchFamily="49" charset="0"/>
              <a:cs typeface="Consolas" panose="020B0609020204030204" pitchFamily="49"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586551786"/>
              </p:ext>
            </p:extLst>
          </p:nvPr>
        </p:nvGraphicFramePr>
        <p:xfrm>
          <a:off x="4631961" y="2491282"/>
          <a:ext cx="3627621" cy="3606800"/>
        </p:xfrm>
        <a:graphic>
          <a:graphicData uri="http://schemas.openxmlformats.org/drawingml/2006/table">
            <a:tbl>
              <a:tblPr firstRow="1" bandRow="1">
                <a:tableStyleId>{5C22544A-7EE6-4342-B048-85BDC9FD1C3A}</a:tableStyleId>
              </a:tblPr>
              <a:tblGrid>
                <a:gridCol w="1718346">
                  <a:extLst>
                    <a:ext uri="{9D8B030D-6E8A-4147-A177-3AD203B41FA5}">
                      <a16:colId xmlns:a16="http://schemas.microsoft.com/office/drawing/2014/main" val="20000"/>
                    </a:ext>
                  </a:extLst>
                </a:gridCol>
                <a:gridCol w="1909275">
                  <a:extLst>
                    <a:ext uri="{9D8B030D-6E8A-4147-A177-3AD203B41FA5}">
                      <a16:colId xmlns:a16="http://schemas.microsoft.com/office/drawing/2014/main" val="20001"/>
                    </a:ext>
                  </a:extLst>
                </a:gridCol>
              </a:tblGrid>
              <a:tr h="370840">
                <a:tc>
                  <a:txBody>
                    <a:bodyPr/>
                    <a:lstStyle/>
                    <a:p>
                      <a:pPr algn="ctr"/>
                      <a:r>
                        <a:rPr lang="en-US" sz="1800" dirty="0"/>
                        <a:t>Memory Address</a:t>
                      </a:r>
                    </a:p>
                  </a:txBody>
                  <a:tcPr/>
                </a:tc>
                <a:tc>
                  <a:txBody>
                    <a:bodyPr/>
                    <a:lstStyle/>
                    <a:p>
                      <a:pPr algn="ctr"/>
                      <a:r>
                        <a:rPr lang="en-US" sz="1800" dirty="0"/>
                        <a:t>Memory</a:t>
                      </a:r>
                      <a:r>
                        <a:rPr lang="en-US" sz="1800" baseline="0" dirty="0"/>
                        <a:t> </a:t>
                      </a:r>
                    </a:p>
                    <a:p>
                      <a:pPr algn="ctr"/>
                      <a:r>
                        <a:rPr lang="en-US" sz="1800" baseline="0" dirty="0"/>
                        <a:t>Data</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err="1">
                          <a:latin typeface="Consolas" panose="020B0609020204030204" pitchFamily="49" charset="0"/>
                          <a:cs typeface="Consolas" panose="020B0609020204030204" pitchFamily="49" charset="0"/>
                        </a:rPr>
                        <a:t>0x20008007</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0x76</a:t>
                      </a:r>
                    </a:p>
                  </a:txBody>
                  <a:tcPr/>
                </a:tc>
                <a:extLst>
                  <a:ext uri="{0D108BD9-81ED-4DB2-BD59-A6C34878D82A}">
                    <a16:rowId xmlns:a16="http://schemas.microsoft.com/office/drawing/2014/main" val="10001"/>
                  </a:ext>
                </a:extLst>
              </a:tr>
              <a:tr h="370840">
                <a:tc>
                  <a:txBody>
                    <a:bodyPr/>
                    <a:lstStyle/>
                    <a:p>
                      <a:pPr algn="ctr"/>
                      <a:r>
                        <a:rPr lang="en-US" sz="1800" dirty="0" err="1">
                          <a:latin typeface="Consolas" panose="020B0609020204030204" pitchFamily="49" charset="0"/>
                          <a:cs typeface="Consolas" panose="020B0609020204030204" pitchFamily="49" charset="0"/>
                        </a:rPr>
                        <a:t>0x20008006</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0x54</a:t>
                      </a:r>
                    </a:p>
                  </a:txBody>
                  <a:tcPr/>
                </a:tc>
                <a:extLst>
                  <a:ext uri="{0D108BD9-81ED-4DB2-BD59-A6C34878D82A}">
                    <a16:rowId xmlns:a16="http://schemas.microsoft.com/office/drawing/2014/main" val="10002"/>
                  </a:ext>
                </a:extLst>
              </a:tr>
              <a:tr h="370840">
                <a:tc>
                  <a:txBody>
                    <a:bodyPr/>
                    <a:lstStyle/>
                    <a:p>
                      <a:pPr algn="ctr"/>
                      <a:r>
                        <a:rPr lang="en-US" sz="1800" dirty="0" err="1">
                          <a:latin typeface="Consolas" panose="020B0609020204030204" pitchFamily="49" charset="0"/>
                          <a:cs typeface="Consolas" panose="020B0609020204030204" pitchFamily="49" charset="0"/>
                        </a:rPr>
                        <a:t>0x20008005</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0x32</a:t>
                      </a:r>
                    </a:p>
                  </a:txBody>
                  <a:tcPr/>
                </a:tc>
                <a:extLst>
                  <a:ext uri="{0D108BD9-81ED-4DB2-BD59-A6C34878D82A}">
                    <a16:rowId xmlns:a16="http://schemas.microsoft.com/office/drawing/2014/main" val="10003"/>
                  </a:ext>
                </a:extLst>
              </a:tr>
              <a:tr h="370840">
                <a:tc>
                  <a:txBody>
                    <a:bodyPr/>
                    <a:lstStyle/>
                    <a:p>
                      <a:pPr algn="ctr"/>
                      <a:r>
                        <a:rPr lang="en-US" sz="1800" dirty="0" err="1">
                          <a:latin typeface="Consolas" panose="020B0609020204030204" pitchFamily="49" charset="0"/>
                          <a:cs typeface="Consolas" panose="020B0609020204030204" pitchFamily="49" charset="0"/>
                        </a:rPr>
                        <a:t>0x20008004</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b="1" dirty="0">
                          <a:solidFill>
                            <a:srgbClr val="FF0000"/>
                          </a:solidFill>
                          <a:latin typeface="Consolas" panose="020B0609020204030204" pitchFamily="49" charset="0"/>
                          <a:cs typeface="Consolas" panose="020B0609020204030204" pitchFamily="49" charset="0"/>
                        </a:rPr>
                        <a:t>0x10</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0x20008003</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0x20008002</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0x20008001</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nsolas" panose="020B0609020204030204" pitchFamily="49" charset="0"/>
                        </a:rPr>
                        <a:t>0x20008000</a:t>
                      </a:r>
                      <a:endParaRPr lang="en-US" sz="1800" dirty="0">
                        <a:latin typeface="Consolas" panose="020B0609020204030204" pitchFamily="49" charset="0"/>
                        <a:cs typeface="Consolas" panose="020B0609020204030204" pitchFamily="49" charset="0"/>
                      </a:endParaRPr>
                    </a:p>
                  </a:txBody>
                  <a:tcPr/>
                </a:tc>
                <a:tc>
                  <a:txBody>
                    <a:bodyPr/>
                    <a:lstStyle/>
                    <a:p>
                      <a:pPr algn="ctr"/>
                      <a:r>
                        <a:rPr lang="en-US" sz="1800" dirty="0">
                          <a:latin typeface="Consolas" panose="020B0609020204030204" pitchFamily="49" charset="0"/>
                          <a:cs typeface="Consolas" panose="020B0609020204030204" pitchFamily="49" charset="0"/>
                        </a:rPr>
                        <a:t>0x00</a:t>
                      </a:r>
                    </a:p>
                  </a:txBody>
                  <a:tcPr/>
                </a:tc>
                <a:extLst>
                  <a:ext uri="{0D108BD9-81ED-4DB2-BD59-A6C34878D82A}">
                    <a16:rowId xmlns:a16="http://schemas.microsoft.com/office/drawing/2014/main" val="10008"/>
                  </a:ext>
                </a:extLst>
              </a:tr>
            </a:tbl>
          </a:graphicData>
        </a:graphic>
      </p:graphicFrame>
      <p:sp>
        <p:nvSpPr>
          <p:cNvPr id="16" name="Rectangle 15"/>
          <p:cNvSpPr/>
          <p:nvPr/>
        </p:nvSpPr>
        <p:spPr>
          <a:xfrm>
            <a:off x="662065" y="1871713"/>
            <a:ext cx="8084264" cy="1015663"/>
          </a:xfrm>
          <a:prstGeom prst="rect">
            <a:avLst/>
          </a:prstGeom>
        </p:spPr>
        <p:txBody>
          <a:bodyPr wrap="none">
            <a:spAutoFit/>
          </a:bodyPr>
          <a:lstStyle/>
          <a:p>
            <a:r>
              <a:rPr lang="pt-BR" sz="2000" dirty="0">
                <a:latin typeface="Consolas" panose="020B0609020204030204" pitchFamily="49" charset="0"/>
                <a:cs typeface="Consolas" panose="020B0609020204030204" pitchFamily="49" charset="0"/>
              </a:rPr>
              <a:t>r0 </a:t>
            </a:r>
            <a:r>
              <a:rPr lang="en-US" altLang="zh-CN" sz="2000" dirty="0">
                <a:latin typeface="Consolas" panose="020B0609020204030204" pitchFamily="49" charset="0"/>
                <a:cs typeface="Consolas" panose="020B0609020204030204" pitchFamily="49" charset="0"/>
              </a:rPr>
              <a:t>is incremented by 4 </a:t>
            </a:r>
            <a:r>
              <a:rPr lang="pt-BR" sz="2000" dirty="0">
                <a:latin typeface="Consolas" panose="020B0609020204030204" pitchFamily="49" charset="0"/>
                <a:cs typeface="Consolas" panose="020B0609020204030204" pitchFamily="49" charset="0"/>
              </a:rPr>
              <a:t>(0x2000804), BEFORE r1 is stored </a:t>
            </a:r>
          </a:p>
          <a:p>
            <a:r>
              <a:rPr lang="pt-BR" sz="2000" dirty="0">
                <a:latin typeface="Consolas" panose="020B0609020204030204" pitchFamily="49" charset="0"/>
                <a:cs typeface="Consolas" panose="020B0609020204030204" pitchFamily="49" charset="0"/>
              </a:rPr>
              <a:t>to address new r0=0x2000804</a:t>
            </a:r>
            <a:r>
              <a:rPr lang="zh-CN" altLang="en-US" sz="2000" dirty="0">
                <a:latin typeface="Consolas" panose="020B0609020204030204" pitchFamily="49" charset="0"/>
                <a:cs typeface="Consolas" panose="020B0609020204030204" pitchFamily="49" charset="0"/>
              </a:rPr>
              <a:t>，</a:t>
            </a:r>
            <a:r>
              <a:rPr lang="en-US" altLang="zh-CN" sz="2000" dirty="0">
                <a:latin typeface="Consolas" panose="020B0609020204030204" pitchFamily="49" charset="0"/>
                <a:cs typeface="Consolas" panose="020B0609020204030204" pitchFamily="49" charset="0"/>
              </a:rPr>
              <a:t>so [r0+4]=0x76543210</a:t>
            </a:r>
          </a:p>
          <a:p>
            <a:endParaRPr lang="pt-BR" sz="2000" dirty="0">
              <a:solidFill>
                <a:srgbClr val="FF0000"/>
              </a:solidFill>
              <a:latin typeface="Consolas" panose="020B0609020204030204" pitchFamily="49" charset="0"/>
              <a:cs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Question: LDR w/ Big Endian Ordering</a:t>
            </a:r>
          </a:p>
        </p:txBody>
      </p:sp>
      <p:sp>
        <p:nvSpPr>
          <p:cNvPr id="25607" name="Rectangle 1031"/>
          <p:cNvSpPr>
            <a:spLocks noGrp="1" noChangeArrowheads="1"/>
          </p:cNvSpPr>
          <p:nvPr>
            <p:ph sz="quarter" idx="1"/>
          </p:nvPr>
        </p:nvSpPr>
        <p:spPr>
          <a:xfrm>
            <a:off x="3477717" y="1430312"/>
            <a:ext cx="4804348" cy="1028075"/>
          </a:xfrm>
          <a:noFill/>
        </p:spPr>
        <p:txBody>
          <a:bodyPr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37</a:t>
            </a:fld>
            <a:endParaRPr lang="en-US"/>
          </a:p>
        </p:txBody>
      </p:sp>
      <p:graphicFrame>
        <p:nvGraphicFramePr>
          <p:cNvPr id="9" name="Table 8"/>
          <p:cNvGraphicFramePr>
            <a:graphicFrameLocks noGrp="1"/>
          </p:cNvGraphicFramePr>
          <p:nvPr/>
        </p:nvGraphicFramePr>
        <p:xfrm>
          <a:off x="4167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99606" y="2953063"/>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354584" cy="461665"/>
          </a:xfrm>
          <a:prstGeom prst="rect">
            <a:avLst/>
          </a:prstGeom>
        </p:spPr>
        <p:txBody>
          <a:bodyPr wrap="none">
            <a:spAutoFit/>
          </a:bodyPr>
          <a:lstStyle/>
          <a:p>
            <a:r>
              <a:rPr lang="en-US" sz="2400" dirty="0">
                <a:solidFill>
                  <a:srgbClr val="FF0000"/>
                </a:solidFill>
                <a:latin typeface="Consolas" panose="020B0609020204030204" pitchFamily="49" charset="0"/>
                <a:cs typeface="Consolas" panose="020B0609020204030204" pitchFamily="49" charset="0"/>
              </a:rPr>
              <a:t>?</a:t>
            </a:r>
          </a:p>
        </p:txBody>
      </p:sp>
      <p:sp>
        <p:nvSpPr>
          <p:cNvPr id="16" name="TextBox 15"/>
          <p:cNvSpPr txBox="1"/>
          <p:nvPr/>
        </p:nvSpPr>
        <p:spPr>
          <a:xfrm>
            <a:off x="329784" y="1394085"/>
            <a:ext cx="3837482" cy="1384995"/>
          </a:xfrm>
          <a:prstGeom prst="rect">
            <a:avLst/>
          </a:prstGeom>
          <a:noFill/>
        </p:spPr>
        <p:txBody>
          <a:bodyPr wrap="square" rtlCol="0">
            <a:spAutoFit/>
          </a:bodyPr>
          <a:lstStyle/>
          <a:p>
            <a:r>
              <a:rPr lang="en-US" sz="2800" dirty="0">
                <a:solidFill>
                  <a:srgbClr val="FF0000"/>
                </a:solidFill>
              </a:rPr>
              <a:t>What is r11 after load with Big-Endian ordering?</a:t>
            </a:r>
          </a:p>
        </p:txBody>
      </p:sp>
    </p:spTree>
    <p:extLst>
      <p:ext uri="{BB962C8B-B14F-4D97-AF65-F5344CB8AC3E}">
        <p14:creationId xmlns:p14="http://schemas.microsoft.com/office/powerpoint/2010/main" val="43263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25606" name="Rectangle 1030"/>
          <p:cNvSpPr>
            <a:spLocks noGrp="1" noChangeArrowheads="1"/>
          </p:cNvSpPr>
          <p:nvPr>
            <p:ph type="title"/>
          </p:nvPr>
        </p:nvSpPr>
        <p:spPr>
          <a:noFill/>
        </p:spPr>
        <p:txBody>
          <a:bodyPr lIns="92075" tIns="46038" rIns="92075" bIns="46038"/>
          <a:lstStyle/>
          <a:p>
            <a:pPr defTabSz="938213"/>
            <a:r>
              <a:rPr lang="en-US" dirty="0"/>
              <a:t>Answer: LDR w/ Big Endian Ordering</a:t>
            </a:r>
          </a:p>
        </p:txBody>
      </p:sp>
      <p:sp>
        <p:nvSpPr>
          <p:cNvPr id="25607" name="Rectangle 1031"/>
          <p:cNvSpPr>
            <a:spLocks noGrp="1" noChangeArrowheads="1"/>
          </p:cNvSpPr>
          <p:nvPr>
            <p:ph sz="quarter" idx="1"/>
          </p:nvPr>
        </p:nvSpPr>
        <p:spPr>
          <a:xfrm>
            <a:off x="3477717" y="1430312"/>
            <a:ext cx="4804348" cy="1028075"/>
          </a:xfrm>
          <a:noFill/>
        </p:spPr>
        <p:txBody>
          <a:bodyPr lIns="92075" tIns="46038" rIns="92075" bIns="46038" anchorCtr="1">
            <a:normAutofit/>
          </a:bodyPr>
          <a:lstStyle/>
          <a:p>
            <a:pPr defTabSz="938213">
              <a:lnSpc>
                <a:spcPct val="90000"/>
              </a:lnSpc>
              <a:buNone/>
            </a:pPr>
            <a:r>
              <a:rPr lang="en-US" dirty="0">
                <a:latin typeface="Consolas" panose="020B0609020204030204" pitchFamily="49" charset="0"/>
                <a:cs typeface="Consolas" panose="020B0609020204030204" pitchFamily="49" charset="0"/>
              </a:rPr>
              <a:t>LDR r11, [r0]</a:t>
            </a:r>
          </a:p>
          <a:p>
            <a:pPr defTabSz="938213">
              <a:lnSpc>
                <a:spcPct val="90000"/>
              </a:lnSpc>
              <a:buNone/>
            </a:pPr>
            <a:r>
              <a:rPr lang="en-US" dirty="0">
                <a:latin typeface="Consolas" panose="020B0609020204030204" pitchFamily="49" charset="0"/>
                <a:cs typeface="Consolas" panose="020B0609020204030204" pitchFamily="49" charset="0"/>
              </a:rPr>
              <a:t>; r0 = </a:t>
            </a:r>
            <a:r>
              <a:rPr lang="en-US" dirty="0" err="1">
                <a:latin typeface="Consolas" panose="020B0609020204030204" pitchFamily="49" charset="0"/>
                <a:cs typeface="Consolas" panose="020B0609020204030204" pitchFamily="49" charset="0"/>
              </a:rPr>
              <a:t>0x20008000</a:t>
            </a:r>
            <a:r>
              <a:rPr lang="en-US" dirty="0">
                <a:latin typeface="Consolas" panose="020B0609020204030204" pitchFamily="49" charset="0"/>
                <a:cs typeface="Consolas" panose="020B0609020204030204" pitchFamily="49" charset="0"/>
              </a:rPr>
              <a:t> </a:t>
            </a:r>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38</a:t>
            </a:fld>
            <a:endParaRPr lang="en-US"/>
          </a:p>
        </p:txBody>
      </p:sp>
      <p:graphicFrame>
        <p:nvGraphicFramePr>
          <p:cNvPr id="9" name="Table 8"/>
          <p:cNvGraphicFramePr>
            <a:graphicFrameLocks noGrp="1"/>
          </p:cNvGraphicFramePr>
          <p:nvPr/>
        </p:nvGraphicFramePr>
        <p:xfrm>
          <a:off x="4167267" y="2716135"/>
          <a:ext cx="4497050" cy="3017520"/>
        </p:xfrm>
        <a:graphic>
          <a:graphicData uri="http://schemas.openxmlformats.org/drawingml/2006/table">
            <a:tbl>
              <a:tblPr firstRow="1" bandRow="1">
                <a:tableStyleId>{5C22544A-7EE6-4342-B048-85BDC9FD1C3A}</a:tableStyleId>
              </a:tblPr>
              <a:tblGrid>
                <a:gridCol w="2457651">
                  <a:extLst>
                    <a:ext uri="{9D8B030D-6E8A-4147-A177-3AD203B41FA5}">
                      <a16:colId xmlns:a16="http://schemas.microsoft.com/office/drawing/2014/main" val="20000"/>
                    </a:ext>
                  </a:extLst>
                </a:gridCol>
                <a:gridCol w="2039399">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0xEE</a:t>
                      </a: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0x8C</a:t>
                      </a: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0x90</a:t>
                      </a: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algn="ctr"/>
                      <a:r>
                        <a:rPr lang="en-US" sz="2800" dirty="0">
                          <a:latin typeface="Consolas" panose="020B0609020204030204" pitchFamily="49" charset="0"/>
                          <a:cs typeface="Consolas" panose="020B0609020204030204" pitchFamily="49" charset="0"/>
                        </a:rPr>
                        <a:t>0xA7</a:t>
                      </a:r>
                    </a:p>
                  </a:txBody>
                  <a:tcPr/>
                </a:tc>
                <a:extLst>
                  <a:ext uri="{0D108BD9-81ED-4DB2-BD59-A6C34878D82A}">
                    <a16:rowId xmlns:a16="http://schemas.microsoft.com/office/drawing/2014/main" val="10004"/>
                  </a:ext>
                </a:extLst>
              </a:tr>
            </a:tbl>
          </a:graphicData>
        </a:graphic>
      </p:graphicFrame>
      <p:sp>
        <p:nvSpPr>
          <p:cNvPr id="11" name="TextBox 10"/>
          <p:cNvSpPr txBox="1"/>
          <p:nvPr/>
        </p:nvSpPr>
        <p:spPr>
          <a:xfrm>
            <a:off x="599606" y="2953063"/>
            <a:ext cx="2949846" cy="461665"/>
          </a:xfrm>
          <a:prstGeom prst="rect">
            <a:avLst/>
          </a:prstGeom>
          <a:noFill/>
        </p:spPr>
        <p:txBody>
          <a:bodyPr wrap="none" rtlCol="0">
            <a:spAutoFit/>
          </a:bodyPr>
          <a:lstStyle/>
          <a:p>
            <a:r>
              <a:rPr lang="en-US" sz="2400" dirty="0"/>
              <a:t>r11 before load</a:t>
            </a:r>
          </a:p>
        </p:txBody>
      </p:sp>
      <p:sp>
        <p:nvSpPr>
          <p:cNvPr id="12" name="Rectangle 11"/>
          <p:cNvSpPr/>
          <p:nvPr/>
        </p:nvSpPr>
        <p:spPr>
          <a:xfrm>
            <a:off x="1259174" y="3462728"/>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0x12345678</a:t>
            </a:r>
          </a:p>
        </p:txBody>
      </p:sp>
      <p:sp>
        <p:nvSpPr>
          <p:cNvPr id="13" name="TextBox 12"/>
          <p:cNvSpPr txBox="1"/>
          <p:nvPr/>
        </p:nvSpPr>
        <p:spPr>
          <a:xfrm>
            <a:off x="662065" y="4184755"/>
            <a:ext cx="2765501" cy="461665"/>
          </a:xfrm>
          <a:prstGeom prst="rect">
            <a:avLst/>
          </a:prstGeom>
          <a:noFill/>
        </p:spPr>
        <p:txBody>
          <a:bodyPr wrap="none" rtlCol="0">
            <a:spAutoFit/>
          </a:bodyPr>
          <a:lstStyle/>
          <a:p>
            <a:r>
              <a:rPr lang="en-US" sz="2400" dirty="0"/>
              <a:t>r11 after load</a:t>
            </a:r>
          </a:p>
        </p:txBody>
      </p:sp>
      <p:sp>
        <p:nvSpPr>
          <p:cNvPr id="14" name="Rectangle 13"/>
          <p:cNvSpPr/>
          <p:nvPr/>
        </p:nvSpPr>
        <p:spPr>
          <a:xfrm>
            <a:off x="1321633" y="4694420"/>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5" name="Rectangle 14"/>
          <p:cNvSpPr/>
          <p:nvPr/>
        </p:nvSpPr>
        <p:spPr>
          <a:xfrm>
            <a:off x="1334372" y="4654208"/>
            <a:ext cx="1883849" cy="461665"/>
          </a:xfrm>
          <a:prstGeom prst="rect">
            <a:avLst/>
          </a:prstGeom>
        </p:spPr>
        <p:txBody>
          <a:bodyPr wrap="none">
            <a:spAutoFit/>
          </a:bodyPr>
          <a:lstStyle/>
          <a:p>
            <a:r>
              <a:rPr lang="en-US" sz="2400" dirty="0" err="1">
                <a:solidFill>
                  <a:srgbClr val="FF0000"/>
                </a:solidFill>
                <a:latin typeface="Consolas" panose="020B0609020204030204" pitchFamily="49" charset="0"/>
                <a:cs typeface="Consolas" panose="020B0609020204030204" pitchFamily="49" charset="0"/>
              </a:rPr>
              <a:t>0xA7908CEE</a:t>
            </a:r>
            <a:endParaRPr lang="en-US" sz="2400" dirty="0">
              <a:solidFill>
                <a:srgbClr val="FF0000"/>
              </a:solidFill>
              <a:latin typeface="Consolas" panose="020B0609020204030204" pitchFamily="49" charset="0"/>
              <a:cs typeface="Consolas" panose="020B0609020204030204" pitchFamily="49" charset="0"/>
            </a:endParaRPr>
          </a:p>
        </p:txBody>
      </p:sp>
      <p:sp>
        <p:nvSpPr>
          <p:cNvPr id="16" name="TextBox 15"/>
          <p:cNvSpPr txBox="1"/>
          <p:nvPr/>
        </p:nvSpPr>
        <p:spPr>
          <a:xfrm>
            <a:off x="329784" y="1394085"/>
            <a:ext cx="3837482" cy="1384995"/>
          </a:xfrm>
          <a:prstGeom prst="rect">
            <a:avLst/>
          </a:prstGeom>
          <a:noFill/>
        </p:spPr>
        <p:txBody>
          <a:bodyPr wrap="square" rtlCol="0">
            <a:spAutoFit/>
          </a:bodyPr>
          <a:lstStyle/>
          <a:p>
            <a:r>
              <a:rPr lang="en-US" sz="2800" dirty="0">
                <a:solidFill>
                  <a:srgbClr val="FF0000"/>
                </a:solidFill>
              </a:rPr>
              <a:t>What is r11 after load with Big-Endian ordering?</a:t>
            </a:r>
          </a:p>
        </p:txBody>
      </p:sp>
    </p:spTree>
    <p:extLst>
      <p:ext uri="{BB962C8B-B14F-4D97-AF65-F5344CB8AC3E}">
        <p14:creationId xmlns:p14="http://schemas.microsoft.com/office/powerpoint/2010/main" val="1000403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ARM ADR Pseudo-op</a:t>
            </a:r>
          </a:p>
        </p:txBody>
      </p:sp>
      <p:sp>
        <p:nvSpPr>
          <p:cNvPr id="16389" name="Rectangle 3"/>
          <p:cNvSpPr>
            <a:spLocks noGrp="1" noChangeArrowheads="1"/>
          </p:cNvSpPr>
          <p:nvPr>
            <p:ph type="body" idx="1"/>
          </p:nvPr>
        </p:nvSpPr>
        <p:spPr/>
        <p:txBody>
          <a:bodyPr/>
          <a:lstStyle/>
          <a:p>
            <a:r>
              <a:rPr lang="en-US" dirty="0"/>
              <a:t>ADR pseudo-op generates instruction required to calculate address:</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39</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59393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Load-Modify-Store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4</a:t>
            </a:fld>
            <a:endParaRPr lang="en-US"/>
          </a:p>
        </p:txBody>
      </p:sp>
      <p:sp>
        <p:nvSpPr>
          <p:cNvPr id="4" name="Content Placeholder 3"/>
          <p:cNvSpPr>
            <a:spLocks noGrp="1"/>
          </p:cNvSpPr>
          <p:nvPr>
            <p:ph sz="quarter" idx="1"/>
          </p:nvPr>
        </p:nvSpPr>
        <p:spPr>
          <a:xfrm>
            <a:off x="927847" y="3935505"/>
            <a:ext cx="7306235" cy="2043954"/>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dirty="0">
                <a:latin typeface="Consolas" panose="020B0609020204030204" pitchFamily="49" charset="0"/>
                <a:cs typeface="Consolas" panose="020B0609020204030204" pitchFamily="49" charset="0"/>
              </a:rPr>
              <a:t>; Assume the memory address of x is stored in r1. Write the assembler program for the C statement.</a:t>
            </a:r>
          </a:p>
        </p:txBody>
      </p:sp>
      <p:sp>
        <p:nvSpPr>
          <p:cNvPr id="5" name="TextBox 4"/>
          <p:cNvSpPr txBox="1"/>
          <p:nvPr/>
        </p:nvSpPr>
        <p:spPr>
          <a:xfrm>
            <a:off x="3065929" y="1712259"/>
            <a:ext cx="2717411"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3600" dirty="0">
                <a:solidFill>
                  <a:schemeClr val="bg2"/>
                </a:solidFill>
                <a:latin typeface="Consolas" panose="020B0609020204030204" pitchFamily="49" charset="0"/>
                <a:cs typeface="Consolas" panose="020B0609020204030204" pitchFamily="49" charset="0"/>
              </a:rPr>
              <a:t>x = x + 1;</a:t>
            </a:r>
          </a:p>
        </p:txBody>
      </p:sp>
      <p:sp>
        <p:nvSpPr>
          <p:cNvPr id="6" name="Down Arrow 5"/>
          <p:cNvSpPr/>
          <p:nvPr/>
        </p:nvSpPr>
        <p:spPr>
          <a:xfrm>
            <a:off x="4222377" y="2743199"/>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5929" y="1323797"/>
            <a:ext cx="2753478" cy="400110"/>
          </a:xfrm>
          <a:prstGeom prst="rect">
            <a:avLst/>
          </a:prstGeom>
          <a:noFill/>
        </p:spPr>
        <p:txBody>
          <a:bodyPr wrap="square" rtlCol="0">
            <a:spAutoFit/>
          </a:bodyPr>
          <a:lstStyle/>
          <a:p>
            <a:pPr algn="ctr"/>
            <a:r>
              <a:rPr lang="en-US" sz="2000" dirty="0"/>
              <a:t>C statement</a:t>
            </a:r>
          </a:p>
        </p:txBody>
      </p:sp>
    </p:spTree>
    <p:extLst>
      <p:ext uri="{BB962C8B-B14F-4D97-AF65-F5344CB8AC3E}">
        <p14:creationId xmlns:p14="http://schemas.microsoft.com/office/powerpoint/2010/main" val="22404508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Example 1: Assignment</a:t>
            </a:r>
          </a:p>
        </p:txBody>
      </p:sp>
      <p:sp>
        <p:nvSpPr>
          <p:cNvPr id="5" name="Rectangle 3"/>
          <p:cNvSpPr txBox="1">
            <a:spLocks noChangeArrowheads="1"/>
          </p:cNvSpPr>
          <p:nvPr/>
        </p:nvSpPr>
        <p:spPr>
          <a:xfrm>
            <a:off x="457200" y="1824061"/>
            <a:ext cx="8229600" cy="3924114"/>
          </a:xfrm>
          <a:prstGeom prst="rect">
            <a:avLst/>
          </a:prstGeom>
        </p:spPr>
        <p:txBody>
          <a:bodyPr vert="horz" lIns="68580" tIns="34290" rIns="68580" bIns="3429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indent="-257175" defTabSz="342900" fontAlgn="auto">
              <a:spcAft>
                <a:spcPts val="0"/>
              </a:spcAft>
            </a:pPr>
            <a:r>
              <a:rPr lang="en-US" sz="2400" b="0" dirty="0">
                <a:solidFill>
                  <a:prstClr val="black"/>
                </a:solidFill>
                <a:latin typeface="Calibri"/>
              </a:rPr>
              <a:t>C: </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a:t>
            </a:r>
            <a:r>
              <a:rPr lang="en-US" altLang="zh-CN" sz="1500" b="0" dirty="0">
                <a:solidFill>
                  <a:prstClr val="black"/>
                </a:solidFill>
                <a:latin typeface="Tahoma" panose="020B0604030504040204" pitchFamily="34" charset="0"/>
                <a:ea typeface="Tahoma" panose="020B0604030504040204" pitchFamily="34" charset="0"/>
                <a:cs typeface="Tahoma" panose="020B0604030504040204" pitchFamily="34" charset="0"/>
              </a:rPr>
              <a:t>assume </a:t>
            </a: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a, b are 32-bit integer variables</a:t>
            </a:r>
          </a:p>
          <a:p>
            <a:pPr marL="557213" lvl="1" indent="-214313"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x = a - b;</a:t>
            </a:r>
          </a:p>
          <a:p>
            <a:pPr marL="257175" indent="-257175" defTabSz="342900" fontAlgn="auto">
              <a:spcAft>
                <a:spcPts val="0"/>
              </a:spcAft>
            </a:pPr>
            <a:r>
              <a:rPr lang="en-US" sz="2400" b="0" dirty="0">
                <a:solidFill>
                  <a:prstClr val="black"/>
                </a:solidFill>
                <a:latin typeface="Calibri"/>
              </a:rPr>
              <a:t>Assembler:</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R4,a		; get address for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R0,[R4]	; get value of a</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R4,b		; get address for b, reusing R4</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LDR R1,[R4]	; get value of b</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SUB R0,R0,R1  ; subtract R1 from R0, and store result in R0 </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ADR R4,x		; get address for x</a:t>
            </a:r>
          </a:p>
          <a:p>
            <a:pPr marL="257175" indent="-257175" defTabSz="342900" fontAlgn="auto">
              <a:spcAft>
                <a:spcPts val="0"/>
              </a:spcAft>
              <a:buNone/>
            </a:pPr>
            <a:r>
              <a:rPr lang="en-US" sz="1500" b="0" dirty="0">
                <a:solidFill>
                  <a:prstClr val="black"/>
                </a:solidFill>
                <a:latin typeface="Tahoma" panose="020B0604030504040204" pitchFamily="34" charset="0"/>
                <a:ea typeface="Tahoma" panose="020B0604030504040204" pitchFamily="34" charset="0"/>
                <a:cs typeface="Tahoma" panose="020B0604030504040204" pitchFamily="34" charset="0"/>
              </a:rPr>
              <a:t>	STR R0,[R4]	; store value of x into memory</a:t>
            </a:r>
          </a:p>
        </p:txBody>
      </p:sp>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40</a:t>
            </a:fld>
            <a:endParaRPr lang="en-US" b="0" dirty="0">
              <a:solidFill>
                <a:prstClr val="black">
                  <a:tint val="75000"/>
                </a:prstClr>
              </a:solidFill>
              <a:latin typeface="Calibri"/>
            </a:endParaRPr>
          </a:p>
        </p:txBody>
      </p:sp>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9735030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r>
              <a:rPr lang="en-US" dirty="0"/>
              <a:t>Q: Fill in the blanks of the following assembly program that implements the following C program snippet (assuming x, y and z are 32-bit </a:t>
            </a:r>
            <a:r>
              <a:rPr lang="en-US" dirty="0" err="1"/>
              <a:t>ints</a:t>
            </a:r>
            <a:r>
              <a:rPr lang="en-US" dirty="0"/>
              <a:t>):</a:t>
            </a:r>
          </a:p>
        </p:txBody>
      </p:sp>
      <p:sp>
        <p:nvSpPr>
          <p:cNvPr id="4" name="Rectangle 3"/>
          <p:cNvSpPr/>
          <p:nvPr/>
        </p:nvSpPr>
        <p:spPr>
          <a:xfrm>
            <a:off x="259724" y="3878032"/>
            <a:ext cx="4572000" cy="2246769"/>
          </a:xfrm>
          <a:prstGeom prst="rect">
            <a:avLst/>
          </a:prstGeom>
        </p:spPr>
        <p:txBody>
          <a:bodyPr>
            <a:spAutoFit/>
          </a:bodyPr>
          <a:lstStyle/>
          <a:p>
            <a:pPr lvl="1"/>
            <a:r>
              <a:rPr lang="en-US" sz="2000" dirty="0"/>
              <a:t>%Assembler Program</a:t>
            </a:r>
          </a:p>
          <a:p>
            <a:pPr lvl="1"/>
            <a:r>
              <a:rPr lang="en-US" sz="2000" dirty="0"/>
              <a:t>ADR R4, x</a:t>
            </a:r>
          </a:p>
          <a:p>
            <a:pPr lvl="1"/>
            <a:r>
              <a:rPr lang="en-US" sz="2000" dirty="0"/>
              <a:t>... </a:t>
            </a:r>
          </a:p>
          <a:p>
            <a:pPr lvl="1"/>
            <a:r>
              <a:rPr lang="en-US" sz="2000" dirty="0"/>
              <a:t>ADR R4, </a:t>
            </a:r>
            <a:r>
              <a:rPr lang="en-US" altLang="zh-CN" sz="2000" dirty="0"/>
              <a:t>y</a:t>
            </a:r>
            <a:endParaRPr lang="en-US" sz="2000" dirty="0"/>
          </a:p>
          <a:p>
            <a:pPr lvl="1"/>
            <a:r>
              <a:rPr lang="en-US" sz="2000" dirty="0"/>
              <a:t>... </a:t>
            </a:r>
          </a:p>
          <a:p>
            <a:pPr lvl="1"/>
            <a:r>
              <a:rPr lang="en-US" sz="2000" dirty="0"/>
              <a:t>ADR R4, z</a:t>
            </a:r>
          </a:p>
          <a:p>
            <a:pPr lvl="1"/>
            <a:r>
              <a:rPr lang="en-US" sz="2000" dirty="0"/>
              <a:t>...</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Tree>
    <p:extLst>
      <p:ext uri="{BB962C8B-B14F-4D97-AF65-F5344CB8AC3E}">
        <p14:creationId xmlns:p14="http://schemas.microsoft.com/office/powerpoint/2010/main" val="214113512"/>
      </p:ext>
    </p:extLst>
  </p:cSld>
  <p:clrMapOvr>
    <a:masterClrMapping/>
  </p:clrMapOvr>
  <p:transition>
    <p:pull dir="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r>
              <a:rPr lang="en-US" dirty="0"/>
              <a:t>Q: Fill in the blanks of the following assembly program that implements the following C program snippet (assuming x, y and z are 32-bit </a:t>
            </a:r>
            <a:r>
              <a:rPr lang="en-US" dirty="0" err="1"/>
              <a:t>ints</a:t>
            </a:r>
            <a:r>
              <a:rPr lang="en-US" dirty="0"/>
              <a:t>):</a:t>
            </a:r>
          </a:p>
        </p:txBody>
      </p:sp>
      <p:sp>
        <p:nvSpPr>
          <p:cNvPr id="4" name="Rectangle 3"/>
          <p:cNvSpPr/>
          <p:nvPr/>
        </p:nvSpPr>
        <p:spPr>
          <a:xfrm>
            <a:off x="259724" y="3878032"/>
            <a:ext cx="4572000" cy="2862322"/>
          </a:xfrm>
          <a:prstGeom prst="rect">
            <a:avLst/>
          </a:prstGeom>
        </p:spPr>
        <p:txBody>
          <a:bodyPr>
            <a:spAutoFit/>
          </a:bodyPr>
          <a:lstStyle/>
          <a:p>
            <a:pPr lvl="1"/>
            <a:r>
              <a:rPr lang="en-US" sz="2000" dirty="0"/>
              <a:t>%Assembler Program</a:t>
            </a:r>
          </a:p>
          <a:p>
            <a:pPr lvl="1"/>
            <a:r>
              <a:rPr lang="en-US" sz="2000" dirty="0"/>
              <a:t>ADR R4, x</a:t>
            </a:r>
          </a:p>
          <a:p>
            <a:pPr lvl="1"/>
            <a:r>
              <a:rPr lang="en-US" sz="2000" dirty="0"/>
              <a:t>LDR R0, [R4]</a:t>
            </a:r>
          </a:p>
          <a:p>
            <a:pPr lvl="1"/>
            <a:r>
              <a:rPr lang="en-US" sz="2000" dirty="0"/>
              <a:t>ADR R4, </a:t>
            </a:r>
            <a:r>
              <a:rPr lang="en-US" altLang="zh-CN" sz="2000" dirty="0"/>
              <a:t>y</a:t>
            </a:r>
            <a:endParaRPr lang="en-US" sz="2000" dirty="0"/>
          </a:p>
          <a:p>
            <a:pPr lvl="1"/>
            <a:r>
              <a:rPr lang="en-US" sz="2000" dirty="0"/>
              <a:t>LDR R1, [R4]</a:t>
            </a:r>
          </a:p>
          <a:p>
            <a:pPr lvl="1"/>
            <a:r>
              <a:rPr lang="en-US" sz="2000" dirty="0"/>
              <a:t>ADD R2, R0, R1</a:t>
            </a:r>
          </a:p>
          <a:p>
            <a:pPr lvl="1"/>
            <a:r>
              <a:rPr lang="en-US" sz="2000" dirty="0"/>
              <a:t>MUL R3, R2, R2</a:t>
            </a:r>
          </a:p>
          <a:p>
            <a:pPr lvl="1"/>
            <a:r>
              <a:rPr lang="en-US" sz="2000" dirty="0"/>
              <a:t>ADR R4, z</a:t>
            </a:r>
          </a:p>
          <a:p>
            <a:pPr lvl="1"/>
            <a:r>
              <a:rPr lang="en-US" sz="2000" dirty="0"/>
              <a:t>STR R3, [R4]</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b="0" dirty="0"/>
              <a:t>Q:  can you reduce the number of</a:t>
            </a:r>
          </a:p>
          <a:p>
            <a:pPr marL="0" indent="0" fontAlgn="auto">
              <a:spcAft>
                <a:spcPts val="0"/>
              </a:spcAft>
              <a:buNone/>
            </a:pPr>
            <a:r>
              <a:rPr lang="en-US" b="0" dirty="0"/>
              <a:t>Registers used in this program?</a:t>
            </a:r>
          </a:p>
        </p:txBody>
      </p:sp>
    </p:spTree>
    <p:extLst>
      <p:ext uri="{BB962C8B-B14F-4D97-AF65-F5344CB8AC3E}">
        <p14:creationId xmlns:p14="http://schemas.microsoft.com/office/powerpoint/2010/main" val="2526964452"/>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pPr fontAlgn="auto">
              <a:spcAft>
                <a:spcPts val="0"/>
              </a:spcAft>
            </a:pPr>
            <a:r>
              <a:rPr lang="en-US" dirty="0"/>
              <a:t>Q:  can you reduce the number of </a:t>
            </a:r>
            <a:r>
              <a:rPr lang="en-US" altLang="zh-CN" dirty="0"/>
              <a:t>r</a:t>
            </a:r>
            <a:r>
              <a:rPr lang="en-US" dirty="0"/>
              <a:t>egisters used in the assembler program?</a:t>
            </a:r>
          </a:p>
        </p:txBody>
      </p:sp>
      <p:sp>
        <p:nvSpPr>
          <p:cNvPr id="4" name="Rectangle 3"/>
          <p:cNvSpPr/>
          <p:nvPr/>
        </p:nvSpPr>
        <p:spPr>
          <a:xfrm>
            <a:off x="259724" y="3732070"/>
            <a:ext cx="4572000" cy="2862322"/>
          </a:xfrm>
          <a:prstGeom prst="rect">
            <a:avLst/>
          </a:prstGeom>
        </p:spPr>
        <p:txBody>
          <a:bodyPr>
            <a:spAutoFit/>
          </a:bodyPr>
          <a:lstStyle/>
          <a:p>
            <a:pPr lvl="1"/>
            <a:r>
              <a:rPr lang="en-US" sz="2000" dirty="0"/>
              <a:t>%Assembler Program</a:t>
            </a:r>
          </a:p>
          <a:p>
            <a:pPr lvl="1"/>
            <a:r>
              <a:rPr lang="en-US" sz="2000" dirty="0"/>
              <a:t>ADR R4, x</a:t>
            </a:r>
          </a:p>
          <a:p>
            <a:pPr lvl="1"/>
            <a:r>
              <a:rPr lang="en-US" sz="2000" dirty="0"/>
              <a:t>LDR R0, [R4]</a:t>
            </a:r>
          </a:p>
          <a:p>
            <a:pPr lvl="1"/>
            <a:r>
              <a:rPr lang="en-US" sz="2000" dirty="0"/>
              <a:t>ADR R4, </a:t>
            </a:r>
            <a:r>
              <a:rPr lang="en-US" altLang="zh-CN" sz="2000" dirty="0"/>
              <a:t>y</a:t>
            </a:r>
            <a:endParaRPr lang="en-US" sz="2000" dirty="0"/>
          </a:p>
          <a:p>
            <a:pPr lvl="1"/>
            <a:r>
              <a:rPr lang="en-US" sz="2000" dirty="0"/>
              <a:t>LDR R1, [R4]</a:t>
            </a:r>
          </a:p>
          <a:p>
            <a:pPr lvl="1"/>
            <a:r>
              <a:rPr lang="en-US" sz="2000" dirty="0"/>
              <a:t>ADD R2, R0, R1</a:t>
            </a:r>
          </a:p>
          <a:p>
            <a:pPr lvl="1"/>
            <a:r>
              <a:rPr lang="en-US" sz="2000" dirty="0"/>
              <a:t>MUL R3, R2, R2</a:t>
            </a:r>
          </a:p>
          <a:p>
            <a:pPr lvl="1"/>
            <a:r>
              <a:rPr lang="en-US" sz="2000" dirty="0"/>
              <a:t>ADR R4, z</a:t>
            </a:r>
          </a:p>
          <a:p>
            <a:pPr lvl="1"/>
            <a:r>
              <a:rPr lang="en-US" sz="2000" dirty="0"/>
              <a:t>STR R3, [R4]</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b="0" dirty="0"/>
          </a:p>
        </p:txBody>
      </p:sp>
    </p:spTree>
    <p:extLst>
      <p:ext uri="{BB962C8B-B14F-4D97-AF65-F5344CB8AC3E}">
        <p14:creationId xmlns:p14="http://schemas.microsoft.com/office/powerpoint/2010/main" val="3101145296"/>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Programming</a:t>
            </a:r>
            <a:endParaRPr lang="en-US" dirty="0"/>
          </a:p>
        </p:txBody>
      </p:sp>
      <p:sp>
        <p:nvSpPr>
          <p:cNvPr id="3" name="Content Placeholder 2"/>
          <p:cNvSpPr>
            <a:spLocks noGrp="1"/>
          </p:cNvSpPr>
          <p:nvPr>
            <p:ph sz="quarter" idx="1"/>
          </p:nvPr>
        </p:nvSpPr>
        <p:spPr>
          <a:xfrm>
            <a:off x="418563" y="1218480"/>
            <a:ext cx="8229600" cy="4937760"/>
          </a:xfrm>
        </p:spPr>
        <p:txBody>
          <a:bodyPr>
            <a:normAutofit/>
          </a:bodyPr>
          <a:lstStyle/>
          <a:p>
            <a:pPr fontAlgn="auto">
              <a:spcAft>
                <a:spcPts val="0"/>
              </a:spcAft>
            </a:pPr>
            <a:r>
              <a:rPr lang="en-US" dirty="0"/>
              <a:t>Q:  can you reduce the number of </a:t>
            </a:r>
            <a:r>
              <a:rPr lang="en-US" altLang="zh-CN" dirty="0"/>
              <a:t>r</a:t>
            </a:r>
            <a:r>
              <a:rPr lang="en-US" dirty="0"/>
              <a:t>egisters used in the assembler program?</a:t>
            </a:r>
          </a:p>
        </p:txBody>
      </p:sp>
      <p:sp>
        <p:nvSpPr>
          <p:cNvPr id="4" name="Rectangle 3"/>
          <p:cNvSpPr/>
          <p:nvPr/>
        </p:nvSpPr>
        <p:spPr>
          <a:xfrm>
            <a:off x="259724" y="3723484"/>
            <a:ext cx="4572000" cy="2862322"/>
          </a:xfrm>
          <a:prstGeom prst="rect">
            <a:avLst/>
          </a:prstGeom>
        </p:spPr>
        <p:txBody>
          <a:bodyPr>
            <a:spAutoFit/>
          </a:bodyPr>
          <a:lstStyle/>
          <a:p>
            <a:pPr lvl="1"/>
            <a:r>
              <a:rPr lang="en-US" sz="2000" dirty="0"/>
              <a:t>%Assembler Program</a:t>
            </a:r>
          </a:p>
          <a:p>
            <a:pPr lvl="1"/>
            <a:r>
              <a:rPr lang="en-US" sz="2000" dirty="0"/>
              <a:t>ADR R4, x</a:t>
            </a:r>
          </a:p>
          <a:p>
            <a:pPr lvl="1"/>
            <a:r>
              <a:rPr lang="en-US" sz="2000" dirty="0"/>
              <a:t>LDR R0, [R4]</a:t>
            </a:r>
          </a:p>
          <a:p>
            <a:pPr lvl="1"/>
            <a:r>
              <a:rPr lang="en-US" sz="2000" dirty="0"/>
              <a:t>ADR R4, </a:t>
            </a:r>
            <a:r>
              <a:rPr lang="en-US" altLang="zh-CN" sz="2000" dirty="0"/>
              <a:t>y</a:t>
            </a:r>
            <a:endParaRPr lang="en-US" sz="2000" dirty="0"/>
          </a:p>
          <a:p>
            <a:pPr lvl="1"/>
            <a:r>
              <a:rPr lang="en-US" sz="2000" dirty="0"/>
              <a:t>LDR R1, [R4]</a:t>
            </a:r>
          </a:p>
          <a:p>
            <a:pPr lvl="1"/>
            <a:r>
              <a:rPr lang="en-US" sz="2000" dirty="0"/>
              <a:t>ADD R2, R0, R1</a:t>
            </a:r>
          </a:p>
          <a:p>
            <a:pPr lvl="1"/>
            <a:r>
              <a:rPr lang="en-US" sz="2000" dirty="0"/>
              <a:t>MUL R3, R2, R2</a:t>
            </a:r>
          </a:p>
          <a:p>
            <a:pPr lvl="1"/>
            <a:r>
              <a:rPr lang="en-US" sz="2000" dirty="0"/>
              <a:t>ADR R4, z</a:t>
            </a:r>
          </a:p>
          <a:p>
            <a:pPr lvl="1"/>
            <a:r>
              <a:rPr lang="en-US" sz="2000" dirty="0"/>
              <a:t>STR R3, [R4]</a:t>
            </a:r>
          </a:p>
        </p:txBody>
      </p:sp>
      <p:sp>
        <p:nvSpPr>
          <p:cNvPr id="5" name="Rectangle 4"/>
          <p:cNvSpPr/>
          <p:nvPr/>
        </p:nvSpPr>
        <p:spPr>
          <a:xfrm>
            <a:off x="294066" y="2480429"/>
            <a:ext cx="7639320" cy="1323439"/>
          </a:xfrm>
          <a:prstGeom prst="rect">
            <a:avLst/>
          </a:prstGeom>
        </p:spPr>
        <p:txBody>
          <a:bodyPr wrap="square">
            <a:spAutoFit/>
          </a:bodyPr>
          <a:lstStyle/>
          <a:p>
            <a:pPr lvl="1"/>
            <a:r>
              <a:rPr lang="en-US" sz="2000" dirty="0"/>
              <a:t>//C Program</a:t>
            </a:r>
          </a:p>
          <a:p>
            <a:pPr lvl="1"/>
            <a:r>
              <a:rPr lang="en-US" sz="2000" dirty="0"/>
              <a:t>//assume x, y, z, are integer variables</a:t>
            </a:r>
          </a:p>
          <a:p>
            <a:pPr lvl="1"/>
            <a:r>
              <a:rPr lang="en-US" sz="2000" dirty="0"/>
              <a:t>z=</a:t>
            </a:r>
            <a:r>
              <a:rPr lang="en-US" sz="2000" dirty="0" err="1"/>
              <a:t>x+y</a:t>
            </a:r>
            <a:r>
              <a:rPr lang="en-US" sz="2000" dirty="0"/>
              <a:t>;</a:t>
            </a:r>
          </a:p>
          <a:p>
            <a:pPr lvl="1"/>
            <a:r>
              <a:rPr lang="en-US" sz="2000" dirty="0"/>
              <a:t>z=z</a:t>
            </a:r>
            <a:r>
              <a:rPr lang="en-US" sz="2000" baseline="30000" dirty="0"/>
              <a:t>2</a:t>
            </a:r>
          </a:p>
        </p:txBody>
      </p:sp>
      <p:sp>
        <p:nvSpPr>
          <p:cNvPr id="7" name="Content Placeholder 2"/>
          <p:cNvSpPr txBox="1">
            <a:spLocks/>
          </p:cNvSpPr>
          <p:nvPr/>
        </p:nvSpPr>
        <p:spPr>
          <a:xfrm>
            <a:off x="3704822" y="4939650"/>
            <a:ext cx="5160136" cy="129075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endParaRPr lang="en-US" b="0" dirty="0"/>
          </a:p>
        </p:txBody>
      </p:sp>
      <p:sp>
        <p:nvSpPr>
          <p:cNvPr id="8" name="Rectangle 7"/>
          <p:cNvSpPr/>
          <p:nvPr/>
        </p:nvSpPr>
        <p:spPr>
          <a:xfrm>
            <a:off x="4679324" y="3707261"/>
            <a:ext cx="4572000" cy="2862322"/>
          </a:xfrm>
          <a:prstGeom prst="rect">
            <a:avLst/>
          </a:prstGeom>
        </p:spPr>
        <p:txBody>
          <a:bodyPr>
            <a:spAutoFit/>
          </a:bodyPr>
          <a:lstStyle/>
          <a:p>
            <a:pPr lvl="1"/>
            <a:r>
              <a:rPr lang="en-US" sz="2000" dirty="0"/>
              <a:t>%Assembler Program </a:t>
            </a:r>
            <a:r>
              <a:rPr lang="en-US" altLang="zh-CN" sz="2000" dirty="0"/>
              <a:t>v2</a:t>
            </a:r>
            <a:endParaRPr lang="en-US" sz="2000" dirty="0"/>
          </a:p>
          <a:p>
            <a:pPr lvl="1"/>
            <a:r>
              <a:rPr lang="en-US" sz="2000" dirty="0"/>
              <a:t>ADR R4, x</a:t>
            </a:r>
          </a:p>
          <a:p>
            <a:pPr lvl="1"/>
            <a:r>
              <a:rPr lang="en-US" sz="2000" dirty="0"/>
              <a:t>LDR R0, [R4]</a:t>
            </a:r>
          </a:p>
          <a:p>
            <a:pPr lvl="1"/>
            <a:r>
              <a:rPr lang="en-US" sz="2000" dirty="0"/>
              <a:t>ADR R4, </a:t>
            </a:r>
            <a:r>
              <a:rPr lang="en-US" altLang="zh-CN" sz="2000" dirty="0"/>
              <a:t>y</a:t>
            </a:r>
            <a:endParaRPr lang="en-US" sz="2000" dirty="0"/>
          </a:p>
          <a:p>
            <a:pPr lvl="1"/>
            <a:r>
              <a:rPr lang="en-US" sz="2000" dirty="0"/>
              <a:t>LDR R1, [R4]</a:t>
            </a:r>
          </a:p>
          <a:p>
            <a:pPr lvl="1"/>
            <a:r>
              <a:rPr lang="en-US" sz="2000" dirty="0"/>
              <a:t>ADD R0, R0, R1</a:t>
            </a:r>
          </a:p>
          <a:p>
            <a:pPr lvl="1"/>
            <a:r>
              <a:rPr lang="en-US" sz="2000" dirty="0"/>
              <a:t>MUL R0, R0, R0</a:t>
            </a:r>
          </a:p>
          <a:p>
            <a:pPr lvl="1"/>
            <a:r>
              <a:rPr lang="en-US" sz="2000" dirty="0"/>
              <a:t>ADR R4, z</a:t>
            </a:r>
          </a:p>
          <a:p>
            <a:pPr lvl="1"/>
            <a:r>
              <a:rPr lang="en-US" sz="2000"/>
              <a:t>STR R0, </a:t>
            </a:r>
            <a:r>
              <a:rPr lang="en-US" sz="2000" dirty="0"/>
              <a:t>[R4]</a:t>
            </a:r>
          </a:p>
        </p:txBody>
      </p:sp>
      <p:sp>
        <p:nvSpPr>
          <p:cNvPr id="9" name="Content Placeholder 2"/>
          <p:cNvSpPr txBox="1">
            <a:spLocks/>
          </p:cNvSpPr>
          <p:nvPr/>
        </p:nvSpPr>
        <p:spPr>
          <a:xfrm>
            <a:off x="5021192" y="3189104"/>
            <a:ext cx="2527395" cy="585104"/>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fontAlgn="auto">
              <a:spcAft>
                <a:spcPts val="0"/>
              </a:spcAft>
            </a:pPr>
            <a:r>
              <a:rPr lang="en-US" b="0" dirty="0"/>
              <a:t>Answer: yes</a:t>
            </a:r>
          </a:p>
        </p:txBody>
      </p:sp>
    </p:spTree>
    <p:extLst>
      <p:ext uri="{BB962C8B-B14F-4D97-AF65-F5344CB8AC3E}">
        <p14:creationId xmlns:p14="http://schemas.microsoft.com/office/powerpoint/2010/main" val="2183926269"/>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Load-Modify-Store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fld id="{AEE14D4A-FE32-40AF-B06D-E9622816B101}" type="slidenum">
              <a:rPr lang="en-US" smtClean="0"/>
              <a:pPr/>
              <a:t>5</a:t>
            </a:fld>
            <a:endParaRPr lang="en-US"/>
          </a:p>
        </p:txBody>
      </p:sp>
      <p:sp>
        <p:nvSpPr>
          <p:cNvPr id="4" name="Content Placeholder 3"/>
          <p:cNvSpPr>
            <a:spLocks noGrp="1"/>
          </p:cNvSpPr>
          <p:nvPr>
            <p:ph sz="quarter" idx="1"/>
          </p:nvPr>
        </p:nvSpPr>
        <p:spPr>
          <a:xfrm>
            <a:off x="927847" y="3935505"/>
            <a:ext cx="7306235" cy="2043954"/>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 Assume the memory address of x is stored in r1. Write the assembler program for the C statement.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b="1" dirty="0">
                <a:solidFill>
                  <a:srgbClr val="0041FF"/>
                </a:solidFill>
                <a:latin typeface="Consolas" panose="020B0609020204030204" pitchFamily="49" charset="0"/>
                <a:cs typeface="Consolas" panose="020B0609020204030204" pitchFamily="49" charset="0"/>
              </a:rPr>
              <a:t>LDR r0, [r1]     </a:t>
            </a:r>
            <a:r>
              <a:rPr lang="en-US" sz="2000" dirty="0">
                <a:latin typeface="Consolas" panose="020B0609020204030204" pitchFamily="49" charset="0"/>
                <a:cs typeface="Consolas" panose="020B0609020204030204" pitchFamily="49" charset="0"/>
              </a:rPr>
              <a:t>; load value of x from memory</a:t>
            </a:r>
          </a:p>
          <a:p>
            <a:pPr marL="0" indent="0">
              <a:buNone/>
            </a:pPr>
            <a:r>
              <a:rPr lang="en-US" sz="2000" b="1" dirty="0">
                <a:solidFill>
                  <a:srgbClr val="0041FF"/>
                </a:solidFill>
                <a:latin typeface="Consolas" panose="020B0609020204030204" pitchFamily="49" charset="0"/>
                <a:cs typeface="Consolas" panose="020B0609020204030204" pitchFamily="49" charset="0"/>
              </a:rPr>
              <a:t>ADD r0, r0, #1   </a:t>
            </a:r>
            <a:r>
              <a:rPr lang="en-US" sz="2000" dirty="0">
                <a:latin typeface="Consolas" panose="020B0609020204030204" pitchFamily="49" charset="0"/>
                <a:cs typeface="Consolas" panose="020B0609020204030204" pitchFamily="49" charset="0"/>
              </a:rPr>
              <a:t>; x = x + 1</a:t>
            </a:r>
          </a:p>
          <a:p>
            <a:pPr marL="0" indent="0">
              <a:buNone/>
            </a:pPr>
            <a:r>
              <a:rPr lang="en-US" sz="2000" b="1" dirty="0">
                <a:solidFill>
                  <a:srgbClr val="0041FF"/>
                </a:solidFill>
                <a:latin typeface="Consolas" panose="020B0609020204030204" pitchFamily="49" charset="0"/>
                <a:cs typeface="Consolas" panose="020B0609020204030204" pitchFamily="49" charset="0"/>
              </a:rPr>
              <a:t>STR r0, [r1]     </a:t>
            </a:r>
            <a:r>
              <a:rPr lang="en-US" sz="2000" dirty="0">
                <a:latin typeface="Consolas" panose="020B0609020204030204" pitchFamily="49" charset="0"/>
                <a:cs typeface="Consolas" panose="020B0609020204030204" pitchFamily="49" charset="0"/>
              </a:rPr>
              <a:t>; store x into memory</a:t>
            </a:r>
          </a:p>
        </p:txBody>
      </p:sp>
      <p:sp>
        <p:nvSpPr>
          <p:cNvPr id="5" name="TextBox 4"/>
          <p:cNvSpPr txBox="1"/>
          <p:nvPr/>
        </p:nvSpPr>
        <p:spPr>
          <a:xfrm>
            <a:off x="3065929" y="1712259"/>
            <a:ext cx="2717411" cy="646331"/>
          </a:xfrm>
          <a:prstGeom prst="rect">
            <a:avLst/>
          </a:prstGeom>
          <a:ln>
            <a:solidFill>
              <a:srgbClr val="00618C"/>
            </a:solid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3600" dirty="0">
                <a:solidFill>
                  <a:schemeClr val="bg2"/>
                </a:solidFill>
                <a:latin typeface="Consolas" panose="020B0609020204030204" pitchFamily="49" charset="0"/>
                <a:cs typeface="Consolas" panose="020B0609020204030204" pitchFamily="49" charset="0"/>
              </a:rPr>
              <a:t>x = x + 1;</a:t>
            </a:r>
          </a:p>
        </p:txBody>
      </p:sp>
      <p:sp>
        <p:nvSpPr>
          <p:cNvPr id="6" name="Down Arrow 5"/>
          <p:cNvSpPr/>
          <p:nvPr/>
        </p:nvSpPr>
        <p:spPr>
          <a:xfrm>
            <a:off x="4222377" y="2743199"/>
            <a:ext cx="358588" cy="8516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065929" y="1323797"/>
            <a:ext cx="2753478" cy="400110"/>
          </a:xfrm>
          <a:prstGeom prst="rect">
            <a:avLst/>
          </a:prstGeom>
          <a:noFill/>
        </p:spPr>
        <p:txBody>
          <a:bodyPr wrap="square" rtlCol="0">
            <a:spAutoFit/>
          </a:bodyPr>
          <a:lstStyle/>
          <a:p>
            <a:pPr algn="ctr"/>
            <a:r>
              <a:rPr lang="en-US" sz="2000" dirty="0"/>
              <a:t>C statement</a:t>
            </a:r>
          </a:p>
        </p:txBody>
      </p:sp>
    </p:spTree>
    <p:extLst>
      <p:ext uri="{BB962C8B-B14F-4D97-AF65-F5344CB8AC3E}">
        <p14:creationId xmlns:p14="http://schemas.microsoft.com/office/powerpoint/2010/main" val="2185825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Constants: LDR</a:t>
            </a:r>
          </a:p>
        </p:txBody>
      </p:sp>
      <p:sp>
        <p:nvSpPr>
          <p:cNvPr id="3" name="Content Placeholder 2"/>
          <p:cNvSpPr>
            <a:spLocks noGrp="1"/>
          </p:cNvSpPr>
          <p:nvPr>
            <p:ph idx="1"/>
          </p:nvPr>
        </p:nvSpPr>
        <p:spPr>
          <a:xfrm>
            <a:off x="457200" y="2057401"/>
            <a:ext cx="8229600" cy="3567113"/>
          </a:xfrm>
        </p:spPr>
        <p:txBody>
          <a:bodyPr>
            <a:normAutofit fontScale="92500" lnSpcReduction="10000"/>
          </a:bodyPr>
          <a:lstStyle/>
          <a:p>
            <a:r>
              <a:rPr lang="en-US" sz="2100" dirty="0"/>
              <a:t>LDR    </a:t>
            </a:r>
            <a:r>
              <a:rPr lang="en-US" sz="2100" dirty="0" err="1"/>
              <a:t>r</a:t>
            </a:r>
            <a:r>
              <a:rPr lang="en-US" sz="2100" baseline="-25000" dirty="0" err="1"/>
              <a:t>d</a:t>
            </a:r>
            <a:r>
              <a:rPr lang="en-US" sz="2100" dirty="0"/>
              <a:t>,</a:t>
            </a:r>
            <a:r>
              <a:rPr lang="en-US" sz="2100" i="1" dirty="0"/>
              <a:t>=constant</a:t>
            </a:r>
          </a:p>
          <a:p>
            <a:pPr lvl="1"/>
            <a:r>
              <a:rPr lang="en-US" sz="1800" dirty="0"/>
              <a:t>A special “pseudo-operation” that will work for any constant up to 32 bits wide. </a:t>
            </a:r>
          </a:p>
          <a:p>
            <a:pPr lvl="1"/>
            <a:r>
              <a:rPr lang="en-US" sz="1800" dirty="0"/>
              <a:t>You simply write what appears to be a regular ARM instruction (except that an equal sign is substituted for the pound sign) and let the assembler sort out the most efficient way to achieve your objective:</a:t>
            </a:r>
          </a:p>
          <a:p>
            <a:pPr lvl="1"/>
            <a:r>
              <a:rPr lang="en-US" sz="1800" dirty="0"/>
              <a:t>Converted to MOV or MVN if possible</a:t>
            </a:r>
          </a:p>
          <a:p>
            <a:pPr lvl="1"/>
            <a:r>
              <a:rPr lang="en-US" sz="1800" dirty="0"/>
              <a:t>Else converts to LDR </a:t>
            </a:r>
            <a:r>
              <a:rPr lang="en-US" sz="1800" dirty="0" err="1"/>
              <a:t>r</a:t>
            </a:r>
            <a:r>
              <a:rPr lang="en-US" sz="1800" baseline="-25000" dirty="0" err="1"/>
              <a:t>d</a:t>
            </a:r>
            <a:r>
              <a:rPr lang="en-US" sz="1800" dirty="0"/>
              <a:t>,[pc,#</a:t>
            </a:r>
            <a:r>
              <a:rPr lang="en-US" sz="1800" dirty="0" err="1"/>
              <a:t>imm</a:t>
            </a:r>
            <a:r>
              <a:rPr lang="en-US" sz="1800" dirty="0"/>
              <a:t>]</a:t>
            </a:r>
          </a:p>
          <a:p>
            <a:r>
              <a:rPr lang="en-US" sz="2100" i="1" dirty="0"/>
              <a:t>Example</a:t>
            </a:r>
            <a:r>
              <a:rPr lang="en-US" altLang="zh-CN" sz="2100" i="1" dirty="0"/>
              <a:t>s</a:t>
            </a:r>
            <a:r>
              <a:rPr lang="en-US" sz="2100" i="1" dirty="0"/>
              <a:t>: </a:t>
            </a:r>
          </a:p>
          <a:p>
            <a:pPr lvl="1"/>
            <a:r>
              <a:rPr lang="en-US" sz="1800" dirty="0"/>
              <a:t>LDR R1,=10 </a:t>
            </a:r>
            <a:r>
              <a:rPr lang="en-US" sz="1800" i="1" dirty="0"/>
              <a:t>;assembler replaces this by MOV R1,#10.</a:t>
            </a:r>
          </a:p>
          <a:p>
            <a:pPr lvl="1"/>
            <a:r>
              <a:rPr lang="en-US" sz="1800" dirty="0"/>
              <a:t>LDR R1,=−15 </a:t>
            </a:r>
            <a:r>
              <a:rPr lang="en-US" sz="1800" i="1" dirty="0"/>
              <a:t>;assembler replaces this by MVN R1,#14.</a:t>
            </a:r>
          </a:p>
          <a:p>
            <a:pPr lvl="1"/>
            <a:r>
              <a:rPr lang="en-US" sz="1800" dirty="0"/>
              <a:t>LDR R1,=−127435 </a:t>
            </a:r>
            <a:r>
              <a:rPr lang="en-US" sz="1800" i="1" dirty="0"/>
              <a:t>;assembler replaces this by a memory reference instruction that loads the constant −127435  from a separate memory location.</a:t>
            </a:r>
          </a:p>
          <a:p>
            <a:endParaRPr lang="en-US" dirty="0"/>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6</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70816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LDRH (Load </a:t>
            </a:r>
            <a:r>
              <a:rPr lang="en-US" dirty="0" err="1"/>
              <a:t>Halfword</a:t>
            </a:r>
            <a:r>
              <a:rPr lang="en-US" dirty="0"/>
              <a:t>)</a:t>
            </a:r>
          </a:p>
        </p:txBody>
      </p:sp>
      <p:graphicFrame>
        <p:nvGraphicFramePr>
          <p:cNvPr id="364547" name="Group 3"/>
          <p:cNvGraphicFramePr>
            <a:graphicFrameLocks noGrp="1"/>
          </p:cNvGraphicFramePr>
          <p:nvPr>
            <p:ph sz="half" idx="4294967295"/>
          </p:nvPr>
        </p:nvGraphicFramePr>
        <p:xfrm>
          <a:off x="1789045" y="4200029"/>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nvPr>
        </p:nvGraphicFramePr>
        <p:xfrm>
          <a:off x="4530924" y="1602085"/>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4619625" y="2437904"/>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5" name="Line 40"/>
          <p:cNvSpPr>
            <a:spLocks noChangeShapeType="1"/>
          </p:cNvSpPr>
          <p:nvPr/>
        </p:nvSpPr>
        <p:spPr bwMode="auto">
          <a:xfrm>
            <a:off x="7067550" y="2456954"/>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26" name="Line 41"/>
          <p:cNvSpPr>
            <a:spLocks noChangeShapeType="1"/>
          </p:cNvSpPr>
          <p:nvPr/>
        </p:nvSpPr>
        <p:spPr bwMode="auto">
          <a:xfrm>
            <a:off x="4329113" y="3095129"/>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graphicFrame>
        <p:nvGraphicFramePr>
          <p:cNvPr id="364586" name="Group 42"/>
          <p:cNvGraphicFramePr>
            <a:graphicFrameLocks noGrp="1"/>
          </p:cNvGraphicFramePr>
          <p:nvPr/>
        </p:nvGraphicFramePr>
        <p:xfrm>
          <a:off x="1788319" y="2646263"/>
          <a:ext cx="2681288" cy="388410"/>
        </p:xfrm>
        <a:graphic>
          <a:graphicData uri="http://schemas.openxmlformats.org/drawingml/2006/table">
            <a:tbl>
              <a:tblPr/>
              <a:tblGrid>
                <a:gridCol w="1340644">
                  <a:extLst>
                    <a:ext uri="{9D8B030D-6E8A-4147-A177-3AD203B41FA5}">
                      <a16:colId xmlns:a16="http://schemas.microsoft.com/office/drawing/2014/main" val="20000"/>
                    </a:ext>
                  </a:extLst>
                </a:gridCol>
                <a:gridCol w="1340644">
                  <a:extLst>
                    <a:ext uri="{9D8B030D-6E8A-4147-A177-3AD203B41FA5}">
                      <a16:colId xmlns:a16="http://schemas.microsoft.com/office/drawing/2014/main" val="20001"/>
                    </a:ext>
                  </a:extLst>
                </a:gridCol>
              </a:tblGrid>
              <a:tr h="38841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a:ln>
                            <a:noFill/>
                          </a:ln>
                          <a:solidFill>
                            <a:srgbClr val="000000"/>
                          </a:solidFill>
                          <a:effectLst/>
                          <a:latin typeface="Arial" charset="0"/>
                        </a:rPr>
                        <a:t>0 0</a:t>
                      </a:r>
                    </a:p>
                  </a:txBody>
                  <a:tcPr marL="68580" marR="68580" marT="34185" marB="34185"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100" b="0" i="0" u="none" strike="noStrike" cap="none" normalizeH="0" baseline="0">
                          <a:ln>
                            <a:noFill/>
                          </a:ln>
                          <a:solidFill>
                            <a:srgbClr val="000000"/>
                          </a:solidFill>
                          <a:effectLst/>
                          <a:latin typeface="Arial" charset="0"/>
                        </a:rPr>
                        <a:t>0 0</a:t>
                      </a:r>
                    </a:p>
                  </a:txBody>
                  <a:tcPr marL="68580" marR="68580" marT="34185" marB="34185"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1931194"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1" name="Line 52"/>
          <p:cNvSpPr>
            <a:spLocks noChangeShapeType="1"/>
          </p:cNvSpPr>
          <p:nvPr/>
        </p:nvSpPr>
        <p:spPr bwMode="auto">
          <a:xfrm>
            <a:off x="4876800" y="2433141"/>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2" name="Line 53"/>
          <p:cNvSpPr>
            <a:spLocks noChangeShapeType="1"/>
          </p:cNvSpPr>
          <p:nvPr/>
        </p:nvSpPr>
        <p:spPr bwMode="auto">
          <a:xfrm>
            <a:off x="6836569" y="2452192"/>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3" name="Text Box 54"/>
          <p:cNvSpPr txBox="1">
            <a:spLocks noChangeArrowheads="1"/>
          </p:cNvSpPr>
          <p:nvPr/>
        </p:nvSpPr>
        <p:spPr bwMode="auto">
          <a:xfrm>
            <a:off x="5068491" y="2993926"/>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5634" name="Line 55"/>
          <p:cNvSpPr>
            <a:spLocks noChangeShapeType="1"/>
          </p:cNvSpPr>
          <p:nvPr/>
        </p:nvSpPr>
        <p:spPr bwMode="auto">
          <a:xfrm>
            <a:off x="4110038" y="3090367"/>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5" name="Line 56"/>
          <p:cNvSpPr>
            <a:spLocks noChangeShapeType="1"/>
          </p:cNvSpPr>
          <p:nvPr/>
        </p:nvSpPr>
        <p:spPr bwMode="auto">
          <a:xfrm>
            <a:off x="2140744" y="3085604"/>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5636" name="Text Box 57"/>
          <p:cNvSpPr txBox="1">
            <a:spLocks noChangeArrowheads="1"/>
          </p:cNvSpPr>
          <p:nvPr/>
        </p:nvSpPr>
        <p:spPr bwMode="auto">
          <a:xfrm>
            <a:off x="2344341" y="3309441"/>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 name="Rectangle 1"/>
          <p:cNvSpPr/>
          <p:nvPr/>
        </p:nvSpPr>
        <p:spPr>
          <a:xfrm>
            <a:off x="636270" y="4871419"/>
            <a:ext cx="8081010" cy="1015663"/>
          </a:xfrm>
          <a:prstGeom prst="rect">
            <a:avLst/>
          </a:prstGeom>
        </p:spPr>
        <p:txBody>
          <a:bodyPr wrap="square">
            <a:spAutoFit/>
          </a:bodyPr>
          <a:lstStyle/>
          <a:p>
            <a:pPr defTabSz="342900" eaLnBrk="1" fontAlgn="auto" hangingPunct="1">
              <a:spcBef>
                <a:spcPts val="0"/>
              </a:spcBef>
              <a:spcAft>
                <a:spcPts val="0"/>
              </a:spcAft>
            </a:pPr>
            <a:r>
              <a:rPr lang="en-US" sz="1500" b="0" dirty="0">
                <a:solidFill>
                  <a:prstClr val="black"/>
                </a:solidFill>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with zeroes (called “zero-filling”).</a:t>
            </a:r>
            <a:endParaRPr lang="en-US" sz="1500" b="0" dirty="0">
              <a:solidFill>
                <a:prstClr val="black"/>
              </a:solidFill>
              <a:latin typeface="Calibri"/>
            </a:endParaRPr>
          </a:p>
        </p:txBody>
      </p:sp>
      <p:sp>
        <p:nvSpPr>
          <p:cNvPr id="4" name="Slide Number Placeholder 3"/>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7</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6544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LDRSH (Load Signed </a:t>
            </a:r>
            <a:r>
              <a:rPr lang="en-US" dirty="0" err="1"/>
              <a:t>Halfword</a:t>
            </a:r>
            <a:r>
              <a:rPr lang="en-US" dirty="0"/>
              <a:t>)</a:t>
            </a:r>
          </a:p>
        </p:txBody>
      </p:sp>
      <p:graphicFrame>
        <p:nvGraphicFramePr>
          <p:cNvPr id="353613" name="Group 333"/>
          <p:cNvGraphicFramePr>
            <a:graphicFrameLocks noGrp="1"/>
          </p:cNvGraphicFramePr>
          <p:nvPr>
            <p:ph sz="half" idx="4294967295"/>
          </p:nvPr>
        </p:nvGraphicFramePr>
        <p:xfrm>
          <a:off x="1779105" y="4223551"/>
          <a:ext cx="5387580" cy="756048"/>
        </p:xfrm>
        <a:graphic>
          <a:graphicData uri="http://schemas.openxmlformats.org/drawingml/2006/table">
            <a:tbl>
              <a:tblPr/>
              <a:tblGrid>
                <a:gridCol w="673894">
                  <a:extLst>
                    <a:ext uri="{9D8B030D-6E8A-4147-A177-3AD203B41FA5}">
                      <a16:colId xmlns:a16="http://schemas.microsoft.com/office/drawing/2014/main" val="20000"/>
                    </a:ext>
                  </a:extLst>
                </a:gridCol>
                <a:gridCol w="672703">
                  <a:extLst>
                    <a:ext uri="{9D8B030D-6E8A-4147-A177-3AD203B41FA5}">
                      <a16:colId xmlns:a16="http://schemas.microsoft.com/office/drawing/2014/main" val="20001"/>
                    </a:ext>
                  </a:extLst>
                </a:gridCol>
                <a:gridCol w="673894">
                  <a:extLst>
                    <a:ext uri="{9D8B030D-6E8A-4147-A177-3AD203B41FA5}">
                      <a16:colId xmlns:a16="http://schemas.microsoft.com/office/drawing/2014/main" val="20002"/>
                    </a:ext>
                  </a:extLst>
                </a:gridCol>
                <a:gridCol w="673894">
                  <a:extLst>
                    <a:ext uri="{9D8B030D-6E8A-4147-A177-3AD203B41FA5}">
                      <a16:colId xmlns:a16="http://schemas.microsoft.com/office/drawing/2014/main" val="20003"/>
                    </a:ext>
                  </a:extLst>
                </a:gridCol>
                <a:gridCol w="672704">
                  <a:extLst>
                    <a:ext uri="{9D8B030D-6E8A-4147-A177-3AD203B41FA5}">
                      <a16:colId xmlns:a16="http://schemas.microsoft.com/office/drawing/2014/main" val="20004"/>
                    </a:ext>
                  </a:extLst>
                </a:gridCol>
                <a:gridCol w="673894">
                  <a:extLst>
                    <a:ext uri="{9D8B030D-6E8A-4147-A177-3AD203B41FA5}">
                      <a16:colId xmlns:a16="http://schemas.microsoft.com/office/drawing/2014/main" val="20005"/>
                    </a:ext>
                  </a:extLst>
                </a:gridCol>
                <a:gridCol w="672703">
                  <a:extLst>
                    <a:ext uri="{9D8B030D-6E8A-4147-A177-3AD203B41FA5}">
                      <a16:colId xmlns:a16="http://schemas.microsoft.com/office/drawing/2014/main" val="20006"/>
                    </a:ext>
                  </a:extLst>
                </a:gridCol>
                <a:gridCol w="673894">
                  <a:extLst>
                    <a:ext uri="{9D8B030D-6E8A-4147-A177-3AD203B41FA5}">
                      <a16:colId xmlns:a16="http://schemas.microsoft.com/office/drawing/2014/main" val="20007"/>
                    </a:ext>
                  </a:extLst>
                </a:gridCol>
              </a:tblGrid>
              <a:tr h="378619">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32-bit Register</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42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31</a:t>
                      </a:r>
                    </a:p>
                  </a:txBody>
                  <a:tcPr marL="68580" marR="68580" marT="34290" marB="34290"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16</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900" b="0" i="0" u="none" strike="noStrike" cap="none" normalizeH="0" baseline="0" dirty="0">
                        <a:ln>
                          <a:noFill/>
                        </a:ln>
                        <a:solidFill>
                          <a:srgbClr val="000000"/>
                        </a:solidFill>
                        <a:effectLst/>
                        <a:latin typeface="Arial" charset="0"/>
                      </a:endParaRPr>
                    </a:p>
                  </a:txBody>
                  <a:tcPr marL="68580" marR="68580" marT="34290" marB="34290"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290" marB="34290"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nvPr>
        </p:nvGraphicFramePr>
        <p:xfrm>
          <a:off x="4530924" y="1645486"/>
          <a:ext cx="2683669" cy="831057"/>
        </p:xfrm>
        <a:graphic>
          <a:graphicData uri="http://schemas.openxmlformats.org/drawingml/2006/table">
            <a:tbl>
              <a:tblPr/>
              <a:tblGrid>
                <a:gridCol w="1341835">
                  <a:extLst>
                    <a:ext uri="{9D8B030D-6E8A-4147-A177-3AD203B41FA5}">
                      <a16:colId xmlns:a16="http://schemas.microsoft.com/office/drawing/2014/main" val="20000"/>
                    </a:ext>
                  </a:extLst>
                </a:gridCol>
                <a:gridCol w="1341834">
                  <a:extLst>
                    <a:ext uri="{9D8B030D-6E8A-4147-A177-3AD203B41FA5}">
                      <a16:colId xmlns:a16="http://schemas.microsoft.com/office/drawing/2014/main" val="20001"/>
                    </a:ext>
                  </a:extLst>
                </a:gridCol>
              </a:tblGrid>
              <a:tr h="396592">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15</a:t>
                      </a:r>
                    </a:p>
                  </a:txBody>
                  <a:tcPr marL="68580" marR="68580" marT="34300" marB="34300"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900" b="0" i="0" u="none" strike="noStrike" cap="none" normalizeH="0" baseline="0" dirty="0">
                          <a:ln>
                            <a:noFill/>
                          </a:ln>
                          <a:solidFill>
                            <a:srgbClr val="000000"/>
                          </a:solidFill>
                          <a:effectLst/>
                          <a:latin typeface="Arial" charset="0"/>
                        </a:rPr>
                        <a:t>0</a:t>
                      </a:r>
                    </a:p>
                  </a:txBody>
                  <a:tcPr marL="68580" marR="68580" marT="34300" marB="34300"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465">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16-bit Memory Half-Word (unmodified)</a:t>
                      </a:r>
                    </a:p>
                  </a:txBody>
                  <a:tcPr marL="68580" marR="68580" marT="34300" marB="343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4619625" y="2481305"/>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49" name="Line 331"/>
          <p:cNvSpPr>
            <a:spLocks noChangeShapeType="1"/>
          </p:cNvSpPr>
          <p:nvPr/>
        </p:nvSpPr>
        <p:spPr bwMode="auto">
          <a:xfrm>
            <a:off x="7067550" y="2500355"/>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0" name="Line 335"/>
          <p:cNvSpPr>
            <a:spLocks noChangeShapeType="1"/>
          </p:cNvSpPr>
          <p:nvPr/>
        </p:nvSpPr>
        <p:spPr bwMode="auto">
          <a:xfrm>
            <a:off x="4329113" y="3138530"/>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1" name="Line 389"/>
          <p:cNvSpPr>
            <a:spLocks noChangeShapeType="1"/>
          </p:cNvSpPr>
          <p:nvPr/>
        </p:nvSpPr>
        <p:spPr bwMode="auto">
          <a:xfrm>
            <a:off x="1931194"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2" name="Line 390"/>
          <p:cNvSpPr>
            <a:spLocks noChangeShapeType="1"/>
          </p:cNvSpPr>
          <p:nvPr/>
        </p:nvSpPr>
        <p:spPr bwMode="auto">
          <a:xfrm>
            <a:off x="4876800" y="2476542"/>
            <a:ext cx="0" cy="1654969"/>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3" name="Line 391"/>
          <p:cNvSpPr>
            <a:spLocks noChangeShapeType="1"/>
          </p:cNvSpPr>
          <p:nvPr/>
        </p:nvSpPr>
        <p:spPr bwMode="auto">
          <a:xfrm>
            <a:off x="6836569" y="2495593"/>
            <a:ext cx="0" cy="1631156"/>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4" name="Text Box 392"/>
          <p:cNvSpPr txBox="1">
            <a:spLocks noChangeArrowheads="1"/>
          </p:cNvSpPr>
          <p:nvPr/>
        </p:nvSpPr>
        <p:spPr bwMode="auto">
          <a:xfrm>
            <a:off x="5068491" y="3037327"/>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5" name="Line 396"/>
          <p:cNvSpPr>
            <a:spLocks noChangeShapeType="1"/>
          </p:cNvSpPr>
          <p:nvPr/>
        </p:nvSpPr>
        <p:spPr bwMode="auto">
          <a:xfrm>
            <a:off x="4110038" y="3133768"/>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6" name="Line 397"/>
          <p:cNvSpPr>
            <a:spLocks noChangeShapeType="1"/>
          </p:cNvSpPr>
          <p:nvPr/>
        </p:nvSpPr>
        <p:spPr bwMode="auto">
          <a:xfrm>
            <a:off x="2140744" y="3129005"/>
            <a:ext cx="0" cy="992981"/>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26657" name="Text Box 398"/>
          <p:cNvSpPr txBox="1">
            <a:spLocks noChangeArrowheads="1"/>
          </p:cNvSpPr>
          <p:nvPr/>
        </p:nvSpPr>
        <p:spPr bwMode="auto">
          <a:xfrm>
            <a:off x="2344341" y="3352842"/>
            <a:ext cx="160853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342900" eaLnBrk="1" fontAlgn="auto" hangingPunct="1">
              <a:spcBef>
                <a:spcPct val="50000"/>
              </a:spcBef>
              <a:spcAft>
                <a:spcPts val="0"/>
              </a:spcAft>
            </a:pPr>
            <a:r>
              <a:rPr lang="en-US" sz="1500">
                <a:solidFill>
                  <a:srgbClr val="000000"/>
                </a:solidFill>
              </a:rPr>
              <a:t>. . . . . . . . . .</a:t>
            </a:r>
          </a:p>
        </p:txBody>
      </p:sp>
      <p:sp>
        <p:nvSpPr>
          <p:cNvPr id="26658" name="Line 399"/>
          <p:cNvSpPr>
            <a:spLocks noChangeShapeType="1"/>
          </p:cNvSpPr>
          <p:nvPr/>
        </p:nvSpPr>
        <p:spPr bwMode="auto">
          <a:xfrm>
            <a:off x="1922861" y="3131385"/>
            <a:ext cx="269676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342900" eaLnBrk="1" fontAlgn="auto" hangingPunct="1">
              <a:spcBef>
                <a:spcPts val="0"/>
              </a:spcBef>
              <a:spcAft>
                <a:spcPts val="0"/>
              </a:spcAft>
            </a:pPr>
            <a:endParaRPr lang="en-US" sz="1350" b="0">
              <a:solidFill>
                <a:prstClr val="black"/>
              </a:solidFill>
              <a:latin typeface="Calibri"/>
            </a:endParaRPr>
          </a:p>
        </p:txBody>
      </p:sp>
      <p:sp>
        <p:nvSpPr>
          <p:cNvPr id="16" name="Rectangle 15"/>
          <p:cNvSpPr/>
          <p:nvPr/>
        </p:nvSpPr>
        <p:spPr>
          <a:xfrm>
            <a:off x="636270" y="4871419"/>
            <a:ext cx="8081010" cy="646331"/>
          </a:xfrm>
          <a:prstGeom prst="rect">
            <a:avLst/>
          </a:prstGeom>
        </p:spPr>
        <p:txBody>
          <a:bodyPr wrap="square">
            <a:spAutoFit/>
          </a:bodyPr>
          <a:lstStyle/>
          <a:p>
            <a:pPr defTabSz="342900" eaLnBrk="1" fontAlgn="auto" hangingPunct="1">
              <a:spcBef>
                <a:spcPts val="0"/>
              </a:spcBef>
              <a:spcAft>
                <a:spcPts val="0"/>
              </a:spcAft>
            </a:pPr>
            <a:r>
              <a:rPr lang="en-US" sz="1800" b="0" dirty="0">
                <a:solidFill>
                  <a:prstClr val="black"/>
                </a:solidFill>
                <a:latin typeface="TimesTenLTStd-Roman"/>
              </a:rPr>
              <a:t>Signed operands less than 32 bits wide must fill the extra bit positions with copies of their sign bit</a:t>
            </a:r>
            <a:endParaRPr lang="en-US" sz="1800" b="0" dirty="0">
              <a:solidFill>
                <a:prstClr val="black"/>
              </a:solidFill>
              <a:latin typeface="Calibri"/>
            </a:endParaRPr>
          </a:p>
        </p:txBody>
      </p:sp>
      <p:sp>
        <p:nvSpPr>
          <p:cNvPr id="3" name="Slide Number Placeholder 2"/>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8</a:t>
            </a:fld>
            <a:endParaRPr lang="en-US" b="0" dirty="0">
              <a:solidFill>
                <a:prstClr val="black">
                  <a:tint val="75000"/>
                </a:prstClr>
              </a:solidFill>
              <a:latin typeface="Calibri"/>
            </a:endParaRPr>
          </a:p>
        </p:txBody>
      </p:sp>
      <p:sp>
        <p:nvSpPr>
          <p:cNvPr id="18" name="Horizontal Scroll 17"/>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47581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922986" y="729803"/>
            <a:ext cx="7083380" cy="1137097"/>
          </a:xfrm>
        </p:spPr>
        <p:txBody>
          <a:bodyPr>
            <a:normAutofit/>
          </a:bodyPr>
          <a:lstStyle/>
          <a:p>
            <a:r>
              <a:rPr lang="en-US" sz="3000" dirty="0"/>
              <a:t>Load (from memory) Instructions</a:t>
            </a:r>
          </a:p>
        </p:txBody>
      </p:sp>
      <p:graphicFrame>
        <p:nvGraphicFramePr>
          <p:cNvPr id="6" name="Group 336"/>
          <p:cNvGraphicFramePr>
            <a:graphicFrameLocks noGrp="1"/>
          </p:cNvGraphicFramePr>
          <p:nvPr/>
        </p:nvGraphicFramePr>
        <p:xfrm>
          <a:off x="1506856" y="2171699"/>
          <a:ext cx="6251972" cy="2471739"/>
        </p:xfrm>
        <a:graphic>
          <a:graphicData uri="http://schemas.openxmlformats.org/drawingml/2006/table">
            <a:tbl>
              <a:tblPr/>
              <a:tblGrid>
                <a:gridCol w="2184797">
                  <a:extLst>
                    <a:ext uri="{9D8B030D-6E8A-4147-A177-3AD203B41FA5}">
                      <a16:colId xmlns:a16="http://schemas.microsoft.com/office/drawing/2014/main" val="20000"/>
                    </a:ext>
                  </a:extLst>
                </a:gridCol>
                <a:gridCol w="1983581">
                  <a:extLst>
                    <a:ext uri="{9D8B030D-6E8A-4147-A177-3AD203B41FA5}">
                      <a16:colId xmlns:a16="http://schemas.microsoft.com/office/drawing/2014/main" val="20001"/>
                    </a:ext>
                  </a:extLst>
                </a:gridCol>
                <a:gridCol w="2083594">
                  <a:extLst>
                    <a:ext uri="{9D8B030D-6E8A-4147-A177-3AD203B41FA5}">
                      <a16:colId xmlns:a16="http://schemas.microsoft.com/office/drawing/2014/main" val="20002"/>
                    </a:ext>
                  </a:extLst>
                </a:gridCol>
              </a:tblGrid>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1" i="1" u="none" strike="noStrike" cap="none" normalizeH="0" baseline="0" dirty="0">
                          <a:ln>
                            <a:noFill/>
                          </a:ln>
                          <a:solidFill>
                            <a:srgbClr val="000000"/>
                          </a:solidFill>
                          <a:effectLst/>
                          <a:latin typeface="Arial" charset="0"/>
                          <a:cs typeface="Times New Roman" pitchFamily="18" charset="0"/>
                        </a:rPr>
                        <a:t>Load/Store Memory</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dirty="0">
                          <a:ln>
                            <a:noFill/>
                          </a:ln>
                          <a:solidFill>
                            <a:srgbClr val="000000"/>
                          </a:solidFill>
                          <a:effectLst/>
                          <a:latin typeface="Arial" charset="0"/>
                          <a:cs typeface="Times New Roman" pitchFamily="18" charset="0"/>
                        </a:rPr>
                        <a:t>Operation</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1" u="none" strike="noStrike" cap="none" normalizeH="0" baseline="0">
                          <a:ln>
                            <a:noFill/>
                          </a:ln>
                          <a:solidFill>
                            <a:srgbClr val="000000"/>
                          </a:solidFill>
                          <a:effectLst/>
                          <a:latin typeface="Arial" charset="0"/>
                          <a:cs typeface="Times New Roman" pitchFamily="18" charset="0"/>
                        </a:rPr>
                        <a:t>Notes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LDRB	</a:t>
                      </a:r>
                      <a:r>
                        <a:rPr kumimoji="0" lang="en-US" sz="1500" b="0" i="0" u="none" strike="noStrike" cap="none" normalizeH="0" baseline="0" dirty="0">
                          <a:ln>
                            <a:noFill/>
                          </a:ln>
                          <a:solidFill>
                            <a:srgbClr val="000000"/>
                          </a:solidFill>
                          <a:effectLst/>
                          <a:latin typeface="Tahoma" pitchFamily="34" charset="0"/>
                        </a:rPr>
                        <a:t>	</a:t>
                      </a: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Zero fills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LDRH	</a:t>
                      </a:r>
                      <a:r>
                        <a:rPr kumimoji="0" lang="en-US" sz="1500" b="0" i="0" u="none" strike="noStrike" cap="none" normalizeH="0" baseline="0" dirty="0">
                          <a:ln>
                            <a:noFill/>
                          </a:ln>
                          <a:solidFill>
                            <a:srgbClr val="000000"/>
                          </a:solidFill>
                          <a:effectLst/>
                          <a:latin typeface="Tahoma" pitchFamily="34"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Zero fills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53616">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LDRSB	</a:t>
                      </a:r>
                      <a:r>
                        <a:rPr kumimoji="0" lang="en-US"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Sign extends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LDRSH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,&lt;mem&gt;</a:t>
                      </a: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d</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Arial" charset="0"/>
                          <a:cs typeface="Times New Roman" pitchFamily="18" charset="0"/>
                        </a:rPr>
                        <a:t>Sign extends</a:t>
                      </a:r>
                      <a:endParaRPr kumimoji="0" lang="en-US" sz="1100" b="0" i="0" u="none" strike="noStrike" cap="none" normalizeH="0" baseline="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524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100" b="0" i="0" u="none" strike="noStrike" cap="none" normalizeH="0" baseline="0" dirty="0">
                          <a:ln>
                            <a:noFill/>
                          </a:ln>
                          <a:solidFill>
                            <a:srgbClr val="000000"/>
                          </a:solidFill>
                          <a:effectLst/>
                          <a:latin typeface="Arial" charset="0"/>
                          <a:cs typeface="Times New Roman" pitchFamily="18" charset="0"/>
                        </a:rPr>
                        <a:t>LDRD 	</a:t>
                      </a:r>
                      <a:r>
                        <a:rPr kumimoji="0" lang="en-US" sz="1500" b="0" i="0" u="none" strike="noStrike" cap="none" normalizeH="0" baseline="0" dirty="0">
                          <a:ln>
                            <a:noFill/>
                          </a:ln>
                          <a:solidFill>
                            <a:srgbClr val="000000"/>
                          </a:solidFill>
                          <a:effectLst/>
                          <a:latin typeface="Tahoma" pitchFamily="34" charset="0"/>
                        </a:rPr>
                        <a:t>	</a:t>
                      </a:r>
                      <a:r>
                        <a:rPr kumimoji="0" lang="en-US"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,&lt;mem&gt;</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Arial" charset="0"/>
                          <a:cs typeface="Times New Roman" pitchFamily="18" charset="0"/>
                        </a:rPr>
                        <a:t>r</a:t>
                      </a:r>
                      <a:r>
                        <a:rPr kumimoji="0" lang="en-US" sz="1100" b="0" i="0" u="none" strike="noStrike" cap="none" normalizeH="0" baseline="-30000" dirty="0">
                          <a:ln>
                            <a:noFill/>
                          </a:ln>
                          <a:solidFill>
                            <a:srgbClr val="000000"/>
                          </a:solidFill>
                          <a:effectLst/>
                          <a:latin typeface="Arial" charset="0"/>
                          <a:cs typeface="Times New Roman" pitchFamily="18" charset="0"/>
                        </a:rPr>
                        <a:t>t2</a:t>
                      </a:r>
                      <a:r>
                        <a:rPr kumimoji="0" lang="en-US" sz="1100" b="0" i="0" u="none" strike="noStrike" cap="none" normalizeH="0" baseline="0" dirty="0">
                          <a:ln>
                            <a:noFill/>
                          </a:ln>
                          <a:solidFill>
                            <a:srgbClr val="000000"/>
                          </a:solidFill>
                          <a:effectLst/>
                          <a:latin typeface="Arial" charset="0"/>
                          <a:cs typeface="Times New Roman" pitchFamily="18" charset="0"/>
                        </a:rPr>
                        <a:t>.</a:t>
                      </a:r>
                      <a:r>
                        <a:rPr kumimoji="0" lang="en-US" altLang="zh-CN" sz="1100" b="0" i="0" u="none" strike="noStrike" cap="none" normalizeH="0" baseline="0" dirty="0">
                          <a:ln>
                            <a:noFill/>
                          </a:ln>
                          <a:solidFill>
                            <a:srgbClr val="000000"/>
                          </a:solidFill>
                          <a:effectLst/>
                          <a:latin typeface="Arial" charset="0"/>
                          <a:cs typeface="Times New Roman" pitchFamily="18" charset="0"/>
                        </a:rPr>
                        <a:t> </a:t>
                      </a:r>
                      <a:r>
                        <a:rPr kumimoji="0" lang="en-US" altLang="zh-CN" sz="1100" b="0" i="0" u="none" strike="noStrike" cap="none" normalizeH="0" baseline="0" dirty="0" err="1">
                          <a:ln>
                            <a:noFill/>
                          </a:ln>
                          <a:solidFill>
                            <a:srgbClr val="000000"/>
                          </a:solidFill>
                          <a:effectLst/>
                          <a:latin typeface="Arial" charset="0"/>
                          <a:cs typeface="Times New Roman" pitchFamily="18" charset="0"/>
                        </a:rPr>
                        <a:t>r</a:t>
                      </a:r>
                      <a:r>
                        <a:rPr kumimoji="0" lang="en-US" sz="1100" b="0" i="0" u="none" strike="noStrike" cap="none" normalizeH="0" baseline="-30000" dirty="0" err="1">
                          <a:ln>
                            <a:noFill/>
                          </a:ln>
                          <a:solidFill>
                            <a:srgbClr val="000000"/>
                          </a:solidFill>
                          <a:effectLst/>
                          <a:latin typeface="Arial" charset="0"/>
                          <a:cs typeface="Times New Roman" pitchFamily="18" charset="0"/>
                        </a:rPr>
                        <a:t>t</a:t>
                      </a:r>
                      <a:r>
                        <a:rPr kumimoji="0" lang="en-US" sz="1100" b="0" i="0" u="none" strike="noStrike" cap="none" normalizeH="0" baseline="0" dirty="0">
                          <a:ln>
                            <a:noFill/>
                          </a:ln>
                          <a:solidFill>
                            <a:srgbClr val="000000"/>
                          </a:solidFill>
                          <a:effectLst/>
                          <a:latin typeface="Arial" charset="0"/>
                          <a:cs typeface="Times New Roman" pitchFamily="18" charset="0"/>
                        </a:rPr>
                        <a:t> </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100" b="0" i="0" u="none" strike="noStrike" cap="none" normalizeH="0" baseline="0" dirty="0">
                          <a:ln>
                            <a:noFill/>
                          </a:ln>
                          <a:solidFill>
                            <a:srgbClr val="000000"/>
                          </a:solidFill>
                          <a:effectLst/>
                          <a:latin typeface="Arial" charset="0"/>
                          <a:cs typeface="Times New Roman" pitchFamily="18" charset="0"/>
                        </a:rPr>
                        <a:t> mem</a:t>
                      </a:r>
                      <a:r>
                        <a:rPr kumimoji="0" lang="en-US" sz="11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1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Arial" charset="0"/>
                      </a:endParaRPr>
                    </a:p>
                  </a:txBody>
                  <a:tcPr marL="68580" marR="68580" marT="34290" marB="3429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pPr defTabSz="342900" eaLnBrk="1" fontAlgn="auto" hangingPunct="1">
              <a:spcBef>
                <a:spcPts val="0"/>
              </a:spcBef>
              <a:spcAft>
                <a:spcPts val="0"/>
              </a:spcAft>
            </a:pPr>
            <a:fld id="{3CC63E4C-4642-794D-A2FD-70F6B81535F5}" type="slidenum">
              <a:rPr lang="en-US" b="0">
                <a:solidFill>
                  <a:prstClr val="black">
                    <a:tint val="75000"/>
                  </a:prstClr>
                </a:solidFill>
                <a:latin typeface="Calibri"/>
              </a:rPr>
              <a:pPr defTabSz="342900" eaLnBrk="1" fontAlgn="auto" hangingPunct="1">
                <a:spcBef>
                  <a:spcPts val="0"/>
                </a:spcBef>
                <a:spcAft>
                  <a:spcPts val="0"/>
                </a:spcAft>
              </a:pPr>
              <a:t>9</a:t>
            </a:fld>
            <a:endParaRPr lang="en-US" b="0" dirty="0">
              <a:solidFill>
                <a:prstClr val="black">
                  <a:tint val="75000"/>
                </a:prstClr>
              </a:solidFill>
              <a:latin typeface="Calibri"/>
            </a:endParaRPr>
          </a:p>
        </p:txBody>
      </p:sp>
      <p:sp>
        <p:nvSpPr>
          <p:cNvPr id="5" name="Horizontal Scroll 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781250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14378</TotalTime>
  <Pages>1</Pages>
  <Words>4707</Words>
  <Application>Microsoft Office PowerPoint</Application>
  <PresentationFormat>On-screen Show (4:3)</PresentationFormat>
  <Paragraphs>850</Paragraphs>
  <Slides>44</Slides>
  <Notes>31</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44</vt:i4>
      </vt:variant>
    </vt:vector>
  </HeadingPairs>
  <TitlesOfParts>
    <vt:vector size="61" baseType="lpstr">
      <vt:lpstr>Courier</vt:lpstr>
      <vt:lpstr>Monotype Sorts</vt:lpstr>
      <vt:lpstr>TimesTenLTStd-Roman</vt:lpstr>
      <vt:lpstr>Arial</vt:lpstr>
      <vt:lpstr>Bookman Old Style</vt:lpstr>
      <vt:lpstr>Calibri</vt:lpstr>
      <vt:lpstr>Consolas</vt:lpstr>
      <vt:lpstr>Courier New</vt:lpstr>
      <vt:lpstr>Gill Sans MT</vt:lpstr>
      <vt:lpstr>Palatino Linotype</vt:lpstr>
      <vt:lpstr>Tahoma</vt:lpstr>
      <vt:lpstr>Times New Roman</vt:lpstr>
      <vt:lpstr>Wingdings</vt:lpstr>
      <vt:lpstr>Wingdings 3</vt:lpstr>
      <vt:lpstr>Origin</vt:lpstr>
      <vt:lpstr>Office Theme</vt:lpstr>
      <vt:lpstr>1_Office Theme</vt:lpstr>
      <vt:lpstr>L3 (CHAPTER 6)  Programming in Assembly Part 2: Data Manipulation Exercises ANS</vt:lpstr>
      <vt:lpstr>Load Instructions</vt:lpstr>
      <vt:lpstr>Store Instructions</vt:lpstr>
      <vt:lpstr>Question: Load-Modify-Store</vt:lpstr>
      <vt:lpstr>Answer: Load-Modify-Store</vt:lpstr>
      <vt:lpstr>Loading Constants: LDR</vt:lpstr>
      <vt:lpstr>LDRH (Load Halfword)</vt:lpstr>
      <vt:lpstr>LDRSH (Load Signed Halfword)</vt:lpstr>
      <vt:lpstr>Load (from memory) Instructions</vt:lpstr>
      <vt:lpstr>STRH (Store Halfword)</vt:lpstr>
      <vt:lpstr>Store (to memory) Instructions</vt:lpstr>
      <vt:lpstr>LDR and STR</vt:lpstr>
      <vt:lpstr>Assume Little-Endianness</vt:lpstr>
      <vt:lpstr>Question: Load a Byte, Half-word, Word</vt:lpstr>
      <vt:lpstr>Answer: Load a Byte, Half-word, Word</vt:lpstr>
      <vt:lpstr>Question: Sign Extension</vt:lpstr>
      <vt:lpstr>Answer: Sign Extension</vt:lpstr>
      <vt:lpstr>Address</vt:lpstr>
      <vt:lpstr>Addressing Modes</vt:lpstr>
      <vt:lpstr>Addressing Modes</vt:lpstr>
      <vt:lpstr>Question: LDR w/ Offset</vt:lpstr>
      <vt:lpstr>Answer: LDR w/ Offset</vt:lpstr>
      <vt:lpstr>Question: LDR w/ Post-index</vt:lpstr>
      <vt:lpstr>Answer: LDR w/ Post-index</vt:lpstr>
      <vt:lpstr>Question: LDR w/ Pre-index</vt:lpstr>
      <vt:lpstr>Answer: LDR w/ Pre-index</vt:lpstr>
      <vt:lpstr>Question: LDRH</vt:lpstr>
      <vt:lpstr>Answer: LDRH</vt:lpstr>
      <vt:lpstr>Question: LDSB</vt:lpstr>
      <vt:lpstr>Answer: LDSB</vt:lpstr>
      <vt:lpstr>Question: STR w/ Post-Index</vt:lpstr>
      <vt:lpstr>Answer: STR w/ Post-Index</vt:lpstr>
      <vt:lpstr>Question: STR with Offset</vt:lpstr>
      <vt:lpstr>Answer: STR with Offset</vt:lpstr>
      <vt:lpstr>Question: STR with Pre-Index</vt:lpstr>
      <vt:lpstr>Answer: STR with Pre-Index</vt:lpstr>
      <vt:lpstr>Question: LDR w/ Big Endian Ordering</vt:lpstr>
      <vt:lpstr>Answer: LDR w/ Big Endian Ordering</vt:lpstr>
      <vt:lpstr>ARM ADR Pseudo-op</vt:lpstr>
      <vt:lpstr>Example 1: Assignment</vt:lpstr>
      <vt:lpstr>Question: Programming</vt:lpstr>
      <vt:lpstr>Answer: Programming</vt:lpstr>
      <vt:lpstr>Question: Programming</vt:lpstr>
      <vt:lpstr>Answer: Programming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ARM Architecture</dc:title>
  <dc:creator>ARM Training</dc:creator>
  <cp:lastModifiedBy>Zonghua Gu</cp:lastModifiedBy>
  <cp:revision>479</cp:revision>
  <cp:lastPrinted>2002-11-19T17:09:26Z</cp:lastPrinted>
  <dcterms:created xsi:type="dcterms:W3CDTF">2014-02-12T15:59:14Z</dcterms:created>
  <dcterms:modified xsi:type="dcterms:W3CDTF">2025-09-02T23:33:51Z</dcterms:modified>
</cp:coreProperties>
</file>