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7" r:id="rId3"/>
  </p:sldMasterIdLst>
  <p:notesMasterIdLst>
    <p:notesMasterId r:id="rId12"/>
  </p:notesMasterIdLst>
  <p:handoutMasterIdLst>
    <p:handoutMasterId r:id="rId13"/>
  </p:handoutMasterIdLst>
  <p:sldIdLst>
    <p:sldId id="507" r:id="rId4"/>
    <p:sldId id="515" r:id="rId5"/>
    <p:sldId id="517" r:id="rId6"/>
    <p:sldId id="521" r:id="rId7"/>
    <p:sldId id="509" r:id="rId8"/>
    <p:sldId id="518" r:id="rId9"/>
    <p:sldId id="508" r:id="rId10"/>
    <p:sldId id="522" r:id="rId11"/>
  </p:sldIdLst>
  <p:sldSz cx="9144000" cy="6858000" type="screen4x3"/>
  <p:notesSz cx="7023100" cy="93091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5879" autoAdjust="0"/>
  </p:normalViewPr>
  <p:slideViewPr>
    <p:cSldViewPr snapToGrid="0">
      <p:cViewPr varScale="1">
        <p:scale>
          <a:sx n="78" d="100"/>
          <a:sy n="78" d="100"/>
        </p:scale>
        <p:origin x="15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54" d="100"/>
          <a:sy n="54" d="100"/>
        </p:scale>
        <p:origin x="-1770"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delSld modSld">
      <pc:chgData name="Zonghua Gu" userId="9a7e1853e1951ef5" providerId="LiveId" clId="{CF1FAA12-072C-4ED5-BA76-0FFFAEFDB88A}" dt="2025-09-02T23:39:23.773" v="17" actId="20577"/>
      <pc:docMkLst>
        <pc:docMk/>
      </pc:docMkLst>
      <pc:sldChg chg="delSp modSp mod">
        <pc:chgData name="Zonghua Gu" userId="9a7e1853e1951ef5" providerId="LiveId" clId="{CF1FAA12-072C-4ED5-BA76-0FFFAEFDB88A}" dt="2025-09-02T23:39:23.773" v="17" actId="20577"/>
        <pc:sldMkLst>
          <pc:docMk/>
          <pc:sldMk cId="669218787" sldId="507"/>
        </pc:sldMkLst>
        <pc:spChg chg="mod">
          <ac:chgData name="Zonghua Gu" userId="9a7e1853e1951ef5" providerId="LiveId" clId="{CF1FAA12-072C-4ED5-BA76-0FFFAEFDB88A}" dt="2025-09-02T23:39:23.773" v="17" actId="20577"/>
          <ac:spMkLst>
            <pc:docMk/>
            <pc:sldMk cId="669218787" sldId="507"/>
            <ac:spMk id="16386" creationId="{00000000-0000-0000-0000-000000000000}"/>
          </ac:spMkLst>
        </pc:spChg>
        <pc:picChg chg="del">
          <ac:chgData name="Zonghua Gu" userId="9a7e1853e1951ef5" providerId="LiveId" clId="{CF1FAA12-072C-4ED5-BA76-0FFFAEFDB88A}" dt="2025-09-02T23:37:34.910" v="0" actId="478"/>
          <ac:picMkLst>
            <pc:docMk/>
            <pc:sldMk cId="669218787" sldId="507"/>
            <ac:picMk id="5" creationId="{00000000-0000-0000-0000-000000000000}"/>
          </ac:picMkLst>
        </pc:picChg>
      </pc:sldChg>
      <pc:sldChg chg="del">
        <pc:chgData name="Zonghua Gu" userId="9a7e1853e1951ef5" providerId="LiveId" clId="{CF1FAA12-072C-4ED5-BA76-0FFFAEFDB88A}" dt="2025-09-02T23:37:49.271" v="3" actId="47"/>
        <pc:sldMkLst>
          <pc:docMk/>
          <pc:sldMk cId="279832320" sldId="510"/>
        </pc:sldMkLst>
      </pc:sldChg>
      <pc:sldChg chg="del">
        <pc:chgData name="Zonghua Gu" userId="9a7e1853e1951ef5" providerId="LiveId" clId="{CF1FAA12-072C-4ED5-BA76-0FFFAEFDB88A}" dt="2025-09-02T23:37:48.427" v="2" actId="47"/>
        <pc:sldMkLst>
          <pc:docMk/>
          <pc:sldMk cId="2624139571" sldId="519"/>
        </pc:sldMkLst>
      </pc:sldChg>
      <pc:sldChg chg="del">
        <pc:chgData name="Zonghua Gu" userId="9a7e1853e1951ef5" providerId="LiveId" clId="{CF1FAA12-072C-4ED5-BA76-0FFFAEFDB88A}" dt="2025-09-02T23:37:46.616" v="1" actId="47"/>
        <pc:sldMkLst>
          <pc:docMk/>
          <pc:sldMk cId="3909061670" sldId="520"/>
        </pc:sldMkLst>
      </pc:sldChg>
      <pc:sldChg chg="del">
        <pc:chgData name="Zonghua Gu" userId="9a7e1853e1951ef5" providerId="LiveId" clId="{CF1FAA12-072C-4ED5-BA76-0FFFAEFDB88A}" dt="2025-09-02T23:37:50.236" v="4" actId="47"/>
        <pc:sldMkLst>
          <pc:docMk/>
          <pc:sldMk cId="2238665245" sldId="5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4D9EC5AB-9ABD-4631-B05F-46FAC90D6183}" type="datetimeFigureOut">
              <a:rPr lang="en-US" smtClean="0"/>
              <a:t>9/2/2025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80746199-50B6-4D57-82C9-281804AC6C8E}" type="datetimeFigureOut">
              <a:rPr lang="en-US" smtClean="0"/>
              <a:t>9/2/2025</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srgbClr val="000000"/>
                </a:solidFill>
                <a:latin typeface="Arial" charset="0"/>
              </a:rPr>
              <a:t>Exceptions: CBZ, CBNZ, CMP, CMN, NEG, TST, or TEQ. </a:t>
            </a:r>
          </a:p>
          <a:p>
            <a:pPr defTabSz="933237">
              <a:defRPr/>
            </a:pPr>
            <a:r>
              <a:rPr lang="en-US" dirty="0">
                <a:solidFill>
                  <a:srgbClr val="000000"/>
                </a:solidFill>
                <a:latin typeface="Arial" charset="0"/>
              </a:rPr>
              <a:t>. (E.g., “IT NE followed by ADDNE” would add only if Z ≠ 0.)</a:t>
            </a:r>
          </a:p>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2</a:t>
            </a:fld>
            <a:endParaRPr lang="en-US"/>
          </a:p>
        </p:txBody>
      </p:sp>
    </p:spTree>
    <p:extLst>
      <p:ext uri="{BB962C8B-B14F-4D97-AF65-F5344CB8AC3E}">
        <p14:creationId xmlns:p14="http://schemas.microsoft.com/office/powerpoint/2010/main" val="160336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225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9092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29346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28983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92221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73356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6844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976395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6526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35270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73333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6106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35262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05411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61568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4625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26303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71507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9/2/2025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460833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9/2/2025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44593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9/2/2025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56414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999521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6141333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264916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581940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41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9680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9/2/2025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31463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768766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9/2/2025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374066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dirty="0">
                <a:solidFill>
                  <a:srgbClr val="FF0000"/>
                </a:solidFill>
              </a:rPr>
              <a:t>L4 (CHAPTER 7)</a:t>
            </a:r>
            <a:br>
              <a:rPr lang="en-US" dirty="0">
                <a:solidFill>
                  <a:srgbClr val="FF0000"/>
                </a:solidFill>
              </a:rPr>
            </a:br>
            <a:br>
              <a:rPr lang="en-US" dirty="0">
                <a:solidFill>
                  <a:srgbClr val="FF0000"/>
                </a:solidFill>
              </a:rPr>
            </a:br>
            <a:r>
              <a:rPr lang="en-US" dirty="0">
                <a:solidFill>
                  <a:srgbClr val="FF0000"/>
                </a:solidFill>
                <a:cs typeface="Times New Roman" pitchFamily="18" charset="0"/>
              </a:rPr>
              <a:t>Programming in Assembly </a:t>
            </a:r>
            <a:br>
              <a:rPr lang="en-US" dirty="0">
                <a:solidFill>
                  <a:srgbClr val="FF0000"/>
                </a:solidFill>
                <a:cs typeface="Times New Roman" pitchFamily="18" charset="0"/>
              </a:rPr>
            </a:br>
            <a:r>
              <a:rPr lang="en-US" dirty="0">
                <a:solidFill>
                  <a:srgbClr val="FF0000"/>
                </a:solidFill>
                <a:cs typeface="Times New Roman" pitchFamily="18" charset="0"/>
              </a:rPr>
              <a:t>Part 3: Control Structures</a:t>
            </a:r>
            <a:br>
              <a:rPr lang="en-US">
                <a:solidFill>
                  <a:srgbClr val="FF0000"/>
                </a:solidFill>
                <a:cs typeface="Times New Roman" pitchFamily="18" charset="0"/>
              </a:rPr>
            </a:br>
            <a:r>
              <a:rPr lang="en-US">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a:p>
        </p:txBody>
      </p:sp>
      <p:sp>
        <p:nvSpPr>
          <p:cNvPr id="4" name="Rectangle 3"/>
          <p:cNvSpPr/>
          <p:nvPr/>
        </p:nvSpPr>
        <p:spPr>
          <a:xfrm>
            <a:off x="2310047" y="6547833"/>
            <a:ext cx="5195653" cy="246221"/>
          </a:xfrm>
          <a:prstGeom prst="rect">
            <a:avLst/>
          </a:prstGeom>
        </p:spPr>
        <p:txBody>
          <a:bodyPr wrap="none">
            <a:spAutoFit/>
          </a:bodyPr>
          <a:lstStyle/>
          <a:p>
            <a:r>
              <a:rPr lang="en-US" sz="1000" b="0" dirty="0">
                <a:solidFill>
                  <a:schemeClr val="bg1">
                    <a:lumMod val="50000"/>
                  </a:schemeClr>
                </a:solidFill>
              </a:rPr>
              <a:t>Acknowledgement: some slides taken from instructor resources of Daniel Lewis textbook</a:t>
            </a:r>
          </a:p>
        </p:txBody>
      </p:sp>
    </p:spTree>
    <p:extLst>
      <p:ext uri="{BB962C8B-B14F-4D97-AF65-F5344CB8AC3E}">
        <p14:creationId xmlns:p14="http://schemas.microsoft.com/office/powerpoint/2010/main" val="66921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346" name="Group 314"/>
          <p:cNvGraphicFramePr>
            <a:graphicFrameLocks noGrp="1"/>
          </p:cNvGraphicFramePr>
          <p:nvPr/>
        </p:nvGraphicFramePr>
        <p:xfrm>
          <a:off x="266701" y="428261"/>
          <a:ext cx="8610600" cy="5089744"/>
        </p:xfrm>
        <a:graphic>
          <a:graphicData uri="http://schemas.openxmlformats.org/drawingml/2006/table">
            <a:tbl>
              <a:tblPr/>
              <a:tblGrid>
                <a:gridCol w="1482725">
                  <a:extLst>
                    <a:ext uri="{9D8B030D-6E8A-4147-A177-3AD203B41FA5}">
                      <a16:colId xmlns:a16="http://schemas.microsoft.com/office/drawing/2014/main" val="20000"/>
                    </a:ext>
                  </a:extLst>
                </a:gridCol>
                <a:gridCol w="3646488">
                  <a:extLst>
                    <a:ext uri="{9D8B030D-6E8A-4147-A177-3AD203B41FA5}">
                      <a16:colId xmlns:a16="http://schemas.microsoft.com/office/drawing/2014/main" val="20001"/>
                    </a:ext>
                  </a:extLst>
                </a:gridCol>
                <a:gridCol w="3481387">
                  <a:extLst>
                    <a:ext uri="{9D8B030D-6E8A-4147-A177-3AD203B41FA5}">
                      <a16:colId xmlns:a16="http://schemas.microsoft.com/office/drawing/2014/main" val="20002"/>
                    </a:ext>
                  </a:extLst>
                </a:gridCol>
              </a:tblGrid>
              <a:tr h="5181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ea typeface="Times New Roman" pitchFamily="18" charset="0"/>
                          <a:cs typeface="Arial" charset="0"/>
                        </a:rPr>
                        <a:t>Condition Code</a:t>
                      </a:r>
                      <a:endParaRPr kumimoji="0" lang="en-US" sz="1400" b="0" i="0" u="none" strike="noStrike" cap="none" normalizeH="0" baseline="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ea typeface="Times New Roman" pitchFamily="18" charset="0"/>
                          <a:cs typeface="Arial" charset="0"/>
                        </a:rPr>
                        <a:t>Meaning</a:t>
                      </a:r>
                      <a:endParaRPr kumimoji="0" lang="en-US" sz="1400" b="0" i="0" u="none" strike="noStrike" cap="none" normalizeH="0" baseline="0" dirty="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ea typeface="Times New Roman" pitchFamily="18" charset="0"/>
                          <a:cs typeface="Arial" charset="0"/>
                        </a:rPr>
                        <a:t>Requirements</a:t>
                      </a:r>
                      <a:endParaRPr kumimoji="0" lang="en-US" sz="1400" b="0" i="0" u="none" strike="noStrike" cap="none" normalizeH="0" baseline="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EQ</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Not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Carry set</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Carry clear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MI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Minus/negative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PL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Plus/positive or zero (non-negative)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No 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V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HI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Unsigned &gt; (“Higher”)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1 &amp;&amp; 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Unsigned ≤ (“Lower or Same”)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C = 0 || 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GE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 (“Greater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&lt; (“Less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GT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&gt; (“Greater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0 &amp;&amp;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LE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Signed ≤ (“Less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Z = 1 ||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pitchFamily="18" charset="0"/>
                          <a:cs typeface="Arial" charset="0"/>
                        </a:rPr>
                        <a:t>Always (unconditional)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pitchFamily="18" charset="0"/>
                          <a:cs typeface="Arial" charset="0"/>
                        </a:rPr>
                        <a:t>only used with IT instruction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5"/>
                  </a:ext>
                </a:extLst>
              </a:tr>
            </a:tbl>
          </a:graphicData>
        </a:graphic>
      </p:graphicFrame>
      <p:sp>
        <p:nvSpPr>
          <p:cNvPr id="5" name="Text Box 310"/>
          <p:cNvSpPr txBox="1">
            <a:spLocks noChangeArrowheads="1"/>
          </p:cNvSpPr>
          <p:nvPr/>
        </p:nvSpPr>
        <p:spPr bwMode="auto">
          <a:xfrm>
            <a:off x="304800" y="5518005"/>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1400" b="0" dirty="0">
                <a:solidFill>
                  <a:srgbClr val="000000"/>
                </a:solidFill>
                <a:latin typeface="Arial" charset="0"/>
              </a:rPr>
              <a:t> The condition is described as the state of a specific bit in the CPSR register. For example, when we compare two numbers a and b, and they turn out to be equal, we set the Zero bit (Z = 1), because a – b = 0. In this case we have </a:t>
            </a:r>
            <a:r>
              <a:rPr lang="en-US" sz="1400" b="0" dirty="0" err="1">
                <a:solidFill>
                  <a:srgbClr val="000000"/>
                </a:solidFill>
                <a:latin typeface="Arial" charset="0"/>
              </a:rPr>
              <a:t>EQual</a:t>
            </a:r>
            <a:r>
              <a:rPr lang="en-US" sz="1400" b="0" dirty="0">
                <a:solidFill>
                  <a:srgbClr val="000000"/>
                </a:solidFill>
                <a:latin typeface="Arial" charset="0"/>
              </a:rPr>
              <a:t> condition. If the first number was bigger, we would have a Greater Than condition and in the opposite case – Lower Than. There are more conditions, like Lower or Equal (LE), Greater or Equal (GE) and so on. Any one of these may be appended to any instruction mnemonic when used inside an If-Then-Else (IT) block.</a:t>
            </a:r>
          </a:p>
        </p:txBody>
      </p:sp>
      <p:sp>
        <p:nvSpPr>
          <p:cNvPr id="6" name="Rectangle 166"/>
          <p:cNvSpPr txBox="1">
            <a:spLocks noChangeArrowheads="1"/>
          </p:cNvSpPr>
          <p:nvPr/>
        </p:nvSpPr>
        <p:spPr>
          <a:xfrm>
            <a:off x="609600" y="-194734"/>
            <a:ext cx="7772400" cy="1143000"/>
          </a:xfrm>
          <a:prstGeom prst="rect">
            <a:avLst/>
          </a:prstGeom>
        </p:spPr>
        <p:txBody>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a:solidFill>
                  <a:srgbClr val="FF0000"/>
                </a:solidFill>
              </a:rPr>
              <a:t>Condition Codes</a:t>
            </a:r>
          </a:p>
        </p:txBody>
      </p:sp>
      <p:sp>
        <p:nvSpPr>
          <p:cNvPr id="2" name="Slide Number Placeholder 1"/>
          <p:cNvSpPr>
            <a:spLocks noGrp="1"/>
          </p:cNvSpPr>
          <p:nvPr>
            <p:ph type="sldNum" sz="quarter" idx="11"/>
          </p:nvPr>
        </p:nvSpPr>
        <p:spPr/>
        <p:txBody>
          <a:bodyPr/>
          <a:lstStyle/>
          <a:p>
            <a:pPr>
              <a:defRPr/>
            </a:pPr>
            <a:fld id="{E437C3FA-45C9-4666-A5E7-637F30BA6269}" type="slidenum">
              <a:rPr lang="en-US" smtClean="0"/>
              <a:pPr>
                <a:defRPr/>
              </a:pPr>
              <a:t>2</a:t>
            </a:fld>
            <a:endParaRPr lang="en-US"/>
          </a:p>
        </p:txBody>
      </p:sp>
      <p:sp>
        <p:nvSpPr>
          <p:cNvPr id="7" name="Horizontal Scroll 6"/>
          <p:cNvSpPr/>
          <p:nvPr/>
        </p:nvSpPr>
        <p:spPr>
          <a:xfrm>
            <a:off x="66098" y="-9204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65260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a:t>Another Example: </a:t>
            </a:r>
            <a:endParaRPr lang="en-US" sz="4000" dirty="0"/>
          </a:p>
        </p:txBody>
      </p:sp>
      <p:sp>
        <p:nvSpPr>
          <p:cNvPr id="25605" name="Rectangle 3"/>
          <p:cNvSpPr>
            <a:spLocks noGrp="1" noChangeArrowheads="1"/>
          </p:cNvSpPr>
          <p:nvPr>
            <p:ph type="body" idx="1"/>
          </p:nvPr>
        </p:nvSpPr>
        <p:spPr>
          <a:xfrm>
            <a:off x="457200" y="1600203"/>
            <a:ext cx="8229600" cy="1549912"/>
          </a:xfrm>
        </p:spPr>
        <p:txBody>
          <a:bodyPr>
            <a:normAutofit/>
          </a:bodyPr>
          <a:lstStyle/>
          <a:p>
            <a:r>
              <a:rPr lang="en-US" sz="3200" dirty="0"/>
              <a:t>C code: </a:t>
            </a:r>
          </a:p>
          <a:p>
            <a:pPr lvl="1">
              <a:buFont typeface="Monotype Sorts" pitchFamily="2" charset="2"/>
              <a:buNone/>
            </a:pPr>
            <a:r>
              <a:rPr lang="en-US" sz="1800" dirty="0">
                <a:latin typeface="Consolas" pitchFamily="49" charset="0"/>
                <a:cs typeface="Consolas" pitchFamily="49" charset="0"/>
              </a:rPr>
              <a:t>if (a &lt; b) {x = 5; y = c + d;} else {x = c - d;}</a:t>
            </a:r>
          </a:p>
          <a:p>
            <a:pPr lvl="0"/>
            <a:r>
              <a:rPr lang="en-US" sz="3200" dirty="0">
                <a:solidFill>
                  <a:prstClr val="black"/>
                </a:solidFill>
              </a:rPr>
              <a:t>Assembler code: </a:t>
            </a: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5"/>
          <p:cNvSpPr/>
          <p:nvPr/>
        </p:nvSpPr>
        <p:spPr>
          <a:xfrm>
            <a:off x="1563477" y="3975598"/>
            <a:ext cx="2071819" cy="10156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E7"/>
                </a:solidFill>
                <a:effectLst/>
                <a:uLnTx/>
                <a:uFillTx/>
                <a:latin typeface="Calibri"/>
                <a:ea typeface="+mn-ea"/>
                <a:cs typeface="+mn-cs"/>
              </a:rPr>
              <a:t>True Block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{x=5;y=</a:t>
            </a: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en-US" sz="1800" b="1" i="0" u="none" strike="noStrike" kern="0" cap="none" spc="0" normalizeH="0" baseline="0" noProof="0" dirty="0">
              <a:ln>
                <a:noFill/>
              </a:ln>
              <a:solidFill>
                <a:srgbClr val="0000E7"/>
              </a:solidFill>
              <a:effectLst/>
              <a:uLnTx/>
              <a:uFillTx/>
              <a:latin typeface="Calibri"/>
              <a:ea typeface="+mn-ea"/>
              <a:cs typeface="+mn-cs"/>
            </a:endParaRPr>
          </a:p>
        </p:txBody>
      </p:sp>
      <p:sp>
        <p:nvSpPr>
          <p:cNvPr id="7" name="Rectangle 6"/>
          <p:cNvSpPr/>
          <p:nvPr/>
        </p:nvSpPr>
        <p:spPr>
          <a:xfrm>
            <a:off x="1563475" y="5102447"/>
            <a:ext cx="2071818"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a:ea typeface="+mn-ea"/>
                <a:cs typeface="+mn-cs"/>
              </a:rPr>
              <a:t>False Block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{x=c-d;}</a:t>
            </a:r>
          </a:p>
        </p:txBody>
      </p:sp>
      <p:grpSp>
        <p:nvGrpSpPr>
          <p:cNvPr id="23" name="Group 22"/>
          <p:cNvGrpSpPr/>
          <p:nvPr/>
        </p:nvGrpSpPr>
        <p:grpSpPr>
          <a:xfrm>
            <a:off x="1468704" y="3662787"/>
            <a:ext cx="2131169" cy="1735977"/>
            <a:chOff x="1468704" y="3662787"/>
            <a:chExt cx="2131169" cy="1735977"/>
          </a:xfrm>
        </p:grpSpPr>
        <p:sp>
          <p:nvSpPr>
            <p:cNvPr id="5" name="Rectangle 4"/>
            <p:cNvSpPr/>
            <p:nvPr/>
          </p:nvSpPr>
          <p:spPr>
            <a:xfrm>
              <a:off x="1468704" y="3662787"/>
              <a:ext cx="213116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BGE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fblock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sp>
          <p:nvSpPr>
            <p:cNvPr id="8" name="Rectangle 7"/>
            <p:cNvSpPr/>
            <p:nvPr/>
          </p:nvSpPr>
          <p:spPr>
            <a:xfrm>
              <a:off x="1509534" y="5029432"/>
              <a:ext cx="944490"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fblock</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9" name="Elbow Connector 8"/>
            <p:cNvCxnSpPr>
              <a:stCxn id="5" idx="1"/>
              <a:endCxn id="8" idx="1"/>
            </p:cNvCxnSpPr>
            <p:nvPr/>
          </p:nvCxnSpPr>
          <p:spPr>
            <a:xfrm rot="10800000" flipH="1" flipV="1">
              <a:off x="1468704" y="3912239"/>
              <a:ext cx="40830" cy="1301859"/>
            </a:xfrm>
            <a:prstGeom prst="bentConnector3">
              <a:avLst>
                <a:gd name="adj1" fmla="val -55988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1550438"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cs typeface="+mn-cs"/>
              </a:rPr>
              <a:t>Compare a vs. b</a:t>
            </a:r>
          </a:p>
        </p:txBody>
      </p:sp>
      <p:grpSp>
        <p:nvGrpSpPr>
          <p:cNvPr id="24" name="Group 23"/>
          <p:cNvGrpSpPr/>
          <p:nvPr/>
        </p:nvGrpSpPr>
        <p:grpSpPr>
          <a:xfrm>
            <a:off x="1489118" y="4658532"/>
            <a:ext cx="1125195" cy="2031067"/>
            <a:chOff x="1489118" y="4658532"/>
            <a:chExt cx="1125195" cy="2031067"/>
          </a:xfrm>
        </p:grpSpPr>
        <p:sp>
          <p:nvSpPr>
            <p:cNvPr id="10" name="Rectangle 9"/>
            <p:cNvSpPr/>
            <p:nvPr/>
          </p:nvSpPr>
          <p:spPr>
            <a:xfrm>
              <a:off x="1509534" y="6190695"/>
              <a:ext cx="110477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after</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11" name="Elbow Connector 10"/>
            <p:cNvCxnSpPr/>
            <p:nvPr/>
          </p:nvCxnSpPr>
          <p:spPr>
            <a:xfrm rot="10800000" flipV="1">
              <a:off x="1554899" y="4823575"/>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89118" y="4658532"/>
              <a:ext cx="10711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ea typeface="+mn-ea"/>
                  <a:cs typeface="Consolas" pitchFamily="49" charset="0"/>
                </a:rPr>
                <a:t>B after</a:t>
              </a:r>
              <a:endParaRPr kumimoji="0" lang="en-US" sz="1800" b="0" i="0" u="none" strike="noStrike" kern="0" cap="none" spc="0" normalizeH="0" baseline="0" noProof="0" dirty="0">
                <a:ln>
                  <a:noFill/>
                </a:ln>
                <a:solidFill>
                  <a:prstClr val="white"/>
                </a:solidFill>
                <a:effectLst/>
                <a:uLnTx/>
                <a:uFillTx/>
                <a:latin typeface="Tahoma" pitchFamily="34" charset="0"/>
                <a:ea typeface="+mn-ea"/>
                <a:cs typeface="+mn-cs"/>
              </a:endParaRPr>
            </a:p>
          </p:txBody>
        </p:sp>
      </p:grpSp>
      <p:sp>
        <p:nvSpPr>
          <p:cNvPr id="16" name="Rectangle 15"/>
          <p:cNvSpPr/>
          <p:nvPr/>
        </p:nvSpPr>
        <p:spPr>
          <a:xfrm>
            <a:off x="5244128" y="5102447"/>
            <a:ext cx="2071819"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E7"/>
                </a:solidFill>
                <a:effectLst/>
                <a:uLnTx/>
                <a:uFillTx/>
                <a:latin typeface="Calibri"/>
                <a:ea typeface="+mn-ea"/>
                <a:cs typeface="+mn-cs"/>
              </a:rPr>
              <a:t>True Block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{x=5;y=</a:t>
            </a:r>
            <a:r>
              <a:rPr kumimoji="0" lang="en-US" sz="1800" b="1"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en-US" sz="1800" b="1" i="0" u="none" strike="noStrike" kern="0" cap="none" spc="0" normalizeH="0" baseline="0" noProof="0" dirty="0">
              <a:ln>
                <a:noFill/>
              </a:ln>
              <a:solidFill>
                <a:srgbClr val="0000E7"/>
              </a:solidFill>
              <a:effectLst/>
              <a:uLnTx/>
              <a:uFillTx/>
              <a:latin typeface="Calibri"/>
              <a:ea typeface="+mn-ea"/>
              <a:cs typeface="+mn-cs"/>
            </a:endParaRPr>
          </a:p>
        </p:txBody>
      </p:sp>
      <p:sp>
        <p:nvSpPr>
          <p:cNvPr id="17" name="Rectangle 16"/>
          <p:cNvSpPr/>
          <p:nvPr/>
        </p:nvSpPr>
        <p:spPr>
          <a:xfrm>
            <a:off x="5244129" y="3975598"/>
            <a:ext cx="2071818" cy="993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a:ea typeface="+mn-ea"/>
                <a:cs typeface="+mn-cs"/>
              </a:rPr>
              <a:t>False Block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{x=c-d;}</a:t>
            </a:r>
          </a:p>
        </p:txBody>
      </p:sp>
      <p:grpSp>
        <p:nvGrpSpPr>
          <p:cNvPr id="25" name="Group 24"/>
          <p:cNvGrpSpPr/>
          <p:nvPr/>
        </p:nvGrpSpPr>
        <p:grpSpPr>
          <a:xfrm>
            <a:off x="5135967" y="3662786"/>
            <a:ext cx="1577677" cy="1735978"/>
            <a:chOff x="5135967" y="3662786"/>
            <a:chExt cx="1577677" cy="1735978"/>
          </a:xfrm>
        </p:grpSpPr>
        <p:sp>
          <p:nvSpPr>
            <p:cNvPr id="15" name="Rectangle 14"/>
            <p:cNvSpPr/>
            <p:nvPr/>
          </p:nvSpPr>
          <p:spPr>
            <a:xfrm>
              <a:off x="5135968" y="3662786"/>
              <a:ext cx="1577676"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a:t>
              </a:r>
              <a:r>
                <a:rPr kumimoji="0" lang="en-US" altLang="zh-CN" sz="1800" b="0" i="0" u="none" strike="noStrike" kern="1200" cap="none" spc="0" normalizeH="0" baseline="0" noProof="0" dirty="0">
                  <a:ln>
                    <a:noFill/>
                  </a:ln>
                  <a:solidFill>
                    <a:prstClr val="black"/>
                  </a:solidFill>
                  <a:effectLst/>
                  <a:uLnTx/>
                  <a:uFillTx/>
                  <a:latin typeface="Consolas" pitchFamily="49" charset="0"/>
                  <a:ea typeface="宋体" panose="02010600030101010101" pitchFamily="2" charset="-122"/>
                  <a:cs typeface="Consolas" pitchFamily="49" charset="0"/>
                </a:rPr>
                <a:t>LT</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tblock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sp>
          <p:nvSpPr>
            <p:cNvPr id="18" name="Rectangle 17"/>
            <p:cNvSpPr/>
            <p:nvPr/>
          </p:nvSpPr>
          <p:spPr>
            <a:xfrm>
              <a:off x="5206503" y="5029432"/>
              <a:ext cx="944489"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tblock</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19" name="Elbow Connector 18"/>
            <p:cNvCxnSpPr>
              <a:stCxn id="15" idx="1"/>
              <a:endCxn id="18" idx="1"/>
            </p:cNvCxnSpPr>
            <p:nvPr/>
          </p:nvCxnSpPr>
          <p:spPr>
            <a:xfrm rot="10800000" flipH="1" flipV="1">
              <a:off x="5135967" y="3847452"/>
              <a:ext cx="70535" cy="1366646"/>
            </a:xfrm>
            <a:prstGeom prst="bentConnector3">
              <a:avLst>
                <a:gd name="adj1" fmla="val -324094"/>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5217702"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cs typeface="+mn-cs"/>
              </a:rPr>
              <a:t>Compare a vs. b</a:t>
            </a:r>
          </a:p>
        </p:txBody>
      </p:sp>
      <p:grpSp>
        <p:nvGrpSpPr>
          <p:cNvPr id="28" name="Group 27"/>
          <p:cNvGrpSpPr/>
          <p:nvPr/>
        </p:nvGrpSpPr>
        <p:grpSpPr>
          <a:xfrm>
            <a:off x="5172854" y="4656067"/>
            <a:ext cx="1104779" cy="1988079"/>
            <a:chOff x="5172854" y="4656067"/>
            <a:chExt cx="1104779" cy="1988079"/>
          </a:xfrm>
        </p:grpSpPr>
        <p:sp>
          <p:nvSpPr>
            <p:cNvPr id="20" name="Rectangle 19"/>
            <p:cNvSpPr/>
            <p:nvPr/>
          </p:nvSpPr>
          <p:spPr>
            <a:xfrm>
              <a:off x="5172854" y="6145242"/>
              <a:ext cx="110477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after</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21" name="Elbow Connector 20"/>
            <p:cNvCxnSpPr/>
            <p:nvPr/>
          </p:nvCxnSpPr>
          <p:spPr>
            <a:xfrm rot="10800000" flipV="1">
              <a:off x="5222163" y="4823573"/>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206506" y="4656067"/>
              <a:ext cx="10711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onsolas" pitchFamily="49" charset="0"/>
                  <a:ea typeface="+mn-ea"/>
                  <a:cs typeface="Consolas" pitchFamily="49" charset="0"/>
                </a:rPr>
                <a:t>B after</a:t>
              </a:r>
              <a:endParaRPr kumimoji="0" lang="en-US" sz="1800" b="0" i="0" u="none" strike="noStrike" kern="0" cap="none" spc="0" normalizeH="0" baseline="0" noProof="0" dirty="0">
                <a:ln>
                  <a:noFill/>
                </a:ln>
                <a:solidFill>
                  <a:prstClr val="white"/>
                </a:solidFill>
                <a:effectLst/>
                <a:uLnTx/>
                <a:uFillTx/>
                <a:latin typeface="Tahoma" pitchFamily="34" charset="0"/>
                <a:ea typeface="+mn-ea"/>
                <a:cs typeface="+mn-cs"/>
              </a:endParaRPr>
            </a:p>
          </p:txBody>
        </p:sp>
      </p:grpSp>
      <p:sp>
        <p:nvSpPr>
          <p:cNvPr id="29" name="Horizontal Scroll 28"/>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941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a:t>Question: Conditional</a:t>
            </a:r>
            <a:endParaRPr lang="en-US" sz="4000" dirty="0"/>
          </a:p>
        </p:txBody>
      </p:sp>
      <p:sp>
        <p:nvSpPr>
          <p:cNvPr id="25605" name="Rectangle 3"/>
          <p:cNvSpPr>
            <a:spLocks noGrp="1" noChangeArrowheads="1"/>
          </p:cNvSpPr>
          <p:nvPr>
            <p:ph type="body" idx="1"/>
          </p:nvPr>
        </p:nvSpPr>
        <p:spPr>
          <a:xfrm>
            <a:off x="457200" y="1600203"/>
            <a:ext cx="8229600" cy="1549912"/>
          </a:xfrm>
        </p:spPr>
        <p:txBody>
          <a:bodyPr>
            <a:normAutofit fontScale="92500" lnSpcReduction="20000"/>
          </a:bodyPr>
          <a:lstStyle/>
          <a:p>
            <a:r>
              <a:rPr lang="en-US" sz="3200" dirty="0"/>
              <a:t>C program: </a:t>
            </a:r>
          </a:p>
          <a:p>
            <a:pPr lvl="1">
              <a:buFont typeface="Monotype Sorts" pitchFamily="2" charset="2"/>
              <a:buNone/>
            </a:pPr>
            <a:r>
              <a:rPr lang="en-US" sz="1800" dirty="0">
                <a:latin typeface="Consolas" pitchFamily="49" charset="0"/>
                <a:cs typeface="Consolas" pitchFamily="49" charset="0"/>
              </a:rPr>
              <a:t>if (a </a:t>
            </a:r>
            <a:r>
              <a:rPr lang="en-US" altLang="zh-CN" sz="1800" dirty="0">
                <a:latin typeface="Consolas" pitchFamily="49" charset="0"/>
                <a:cs typeface="Consolas" pitchFamily="49" charset="0"/>
              </a:rPr>
              <a:t>== 0</a:t>
            </a:r>
            <a:r>
              <a:rPr lang="en-US" sz="1800" dirty="0">
                <a:latin typeface="Consolas" pitchFamily="49" charset="0"/>
                <a:cs typeface="Consolas" pitchFamily="49" charset="0"/>
              </a:rPr>
              <a:t>) {//</a:t>
            </a:r>
            <a:r>
              <a:rPr lang="en-US" altLang="zh-CN" sz="1800" dirty="0">
                <a:latin typeface="Consolas" pitchFamily="49" charset="0"/>
                <a:cs typeface="Consolas" pitchFamily="49" charset="0"/>
              </a:rPr>
              <a:t>True Block</a:t>
            </a:r>
            <a:r>
              <a:rPr lang="en-US" sz="1800" dirty="0">
                <a:latin typeface="Consolas" pitchFamily="49" charset="0"/>
                <a:cs typeface="Consolas" pitchFamily="49" charset="0"/>
              </a:rPr>
              <a:t>} else {//False Block}</a:t>
            </a:r>
          </a:p>
          <a:p>
            <a:pPr lvl="0"/>
            <a:r>
              <a:rPr lang="en-US" sz="3200" dirty="0">
                <a:solidFill>
                  <a:prstClr val="black"/>
                </a:solidFill>
              </a:rPr>
              <a:t>Write the assembler program for the C program, given the snippets provided</a:t>
            </a: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3"/>
          <p:cNvSpPr txBox="1">
            <a:spLocks noChangeArrowheads="1"/>
          </p:cNvSpPr>
          <p:nvPr/>
        </p:nvSpPr>
        <p:spPr>
          <a:xfrm>
            <a:off x="1461053"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ADR R4,a</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LDR 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lvl="2"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tblock</a:t>
            </a:r>
            <a:r>
              <a:rPr lang="en-US" sz="1600" b="0" dirty="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          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fblock</a:t>
            </a:r>
            <a:r>
              <a:rPr lang="en-US" sz="1600" b="0" dirty="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after</a:t>
            </a: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
        <p:nvSpPr>
          <p:cNvPr id="7" name="Rectangle 3"/>
          <p:cNvSpPr txBox="1">
            <a:spLocks noChangeArrowheads="1"/>
          </p:cNvSpPr>
          <p:nvPr/>
        </p:nvSpPr>
        <p:spPr>
          <a:xfrm>
            <a:off x="4876800"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ADR R4,a</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LDR 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lvl="2"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fblock</a:t>
            </a:r>
            <a:r>
              <a:rPr lang="en-US" sz="1600" b="0" dirty="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           __________</a:t>
            </a:r>
          </a:p>
          <a:p>
            <a:pPr fontAlgn="auto">
              <a:spcAft>
                <a:spcPts val="0"/>
              </a:spcAft>
              <a:buFont typeface="Monotype Sorts" pitchFamily="2" charset="2"/>
              <a:buNone/>
            </a:pPr>
            <a:r>
              <a:rPr lang="en-US" sz="1600" b="0" dirty="0" err="1">
                <a:latin typeface="Tahoma" panose="020B0604030504040204" pitchFamily="34" charset="0"/>
                <a:ea typeface="Tahoma" panose="020B0604030504040204" pitchFamily="34" charset="0"/>
                <a:cs typeface="Tahoma" panose="020B0604030504040204" pitchFamily="34" charset="0"/>
              </a:rPr>
              <a:t>tblock</a:t>
            </a:r>
            <a:r>
              <a:rPr lang="en-US" sz="1600" b="0" dirty="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after</a:t>
            </a:r>
            <a:endParaRPr lang="en-US" sz="1800" b="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0729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32882" y="220133"/>
            <a:ext cx="7772400" cy="1143000"/>
          </a:xfrm>
        </p:spPr>
        <p:txBody>
          <a:bodyPr/>
          <a:lstStyle/>
          <a:p>
            <a:r>
              <a:rPr lang="en-US" sz="4000" dirty="0">
                <a:solidFill>
                  <a:srgbClr val="FF0000"/>
                </a:solidFill>
              </a:rPr>
              <a:t>Loops: Predetermined #Iterations</a:t>
            </a:r>
          </a:p>
        </p:txBody>
      </p:sp>
      <p:graphicFrame>
        <p:nvGraphicFramePr>
          <p:cNvPr id="422933" name="Group 21"/>
          <p:cNvGraphicFramePr>
            <a:graphicFrameLocks noGrp="1"/>
          </p:cNvGraphicFramePr>
          <p:nvPr>
            <p:ph idx="1"/>
          </p:nvPr>
        </p:nvGraphicFramePr>
        <p:xfrm>
          <a:off x="3184606" y="1582120"/>
          <a:ext cx="3100221" cy="1993682"/>
        </p:xfrm>
        <a:graphic>
          <a:graphicData uri="http://schemas.openxmlformats.org/drawingml/2006/table">
            <a:tbl>
              <a:tblPr/>
              <a:tblGrid>
                <a:gridCol w="3100221">
                  <a:extLst>
                    <a:ext uri="{9D8B030D-6E8A-4147-A177-3AD203B41FA5}">
                      <a16:colId xmlns:a16="http://schemas.microsoft.com/office/drawing/2014/main" val="20000"/>
                    </a:ext>
                  </a:extLst>
                </a:gridCol>
              </a:tblGrid>
              <a:tr h="12453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for (</a:t>
                      </a:r>
                      <a:r>
                        <a:rPr kumimoji="0" lang="en-US" sz="2000" b="1" i="0" u="none" strike="noStrike" cap="none" normalizeH="0" baseline="0" dirty="0">
                          <a:ln>
                            <a:noFill/>
                          </a:ln>
                          <a:solidFill>
                            <a:srgbClr val="FF0000"/>
                          </a:solidFill>
                          <a:effectLst/>
                          <a:latin typeface="Arial" charset="0"/>
                        </a:rPr>
                        <a:t>n = 0</a:t>
                      </a:r>
                      <a:r>
                        <a:rPr kumimoji="0" lang="en-US" sz="2000" b="1" i="0" u="none" strike="noStrike" cap="none" normalizeH="0" baseline="0" dirty="0">
                          <a:ln>
                            <a:noFill/>
                          </a:ln>
                          <a:solidFill>
                            <a:srgbClr val="000000"/>
                          </a:solidFill>
                          <a:effectLst/>
                          <a:latin typeface="Arial" charset="0"/>
                        </a:rPr>
                        <a:t>; </a:t>
                      </a:r>
                      <a:r>
                        <a:rPr kumimoji="0" lang="en-US" sz="2000" b="1" i="0" u="none" strike="noStrike" cap="none" normalizeH="0" baseline="0" dirty="0">
                          <a:ln>
                            <a:noFill/>
                          </a:ln>
                          <a:solidFill>
                            <a:schemeClr val="accent2"/>
                          </a:solidFill>
                          <a:effectLst/>
                          <a:latin typeface="Arial" charset="0"/>
                        </a:rPr>
                        <a:t>n &lt; 100</a:t>
                      </a:r>
                      <a:r>
                        <a:rPr kumimoji="0" lang="en-US" sz="2000" b="1" i="0" u="none" strike="noStrike" cap="none" normalizeH="0" baseline="0" dirty="0">
                          <a:ln>
                            <a:noFill/>
                          </a:ln>
                          <a:solidFill>
                            <a:srgbClr val="000000"/>
                          </a:solidFill>
                          <a:effectLst/>
                          <a:latin typeface="Arial" charset="0"/>
                        </a:rPr>
                        <a:t>; </a:t>
                      </a:r>
                      <a:r>
                        <a:rPr kumimoji="0" lang="en-US" sz="2000" b="1" i="0" u="none" strike="noStrike" cap="none" normalizeH="0" baseline="0" dirty="0">
                          <a:ln>
                            <a:noFill/>
                          </a:ln>
                          <a:solidFill>
                            <a:srgbClr val="33CC33"/>
                          </a:solidFill>
                          <a:effectLst/>
                          <a:latin typeface="Arial" charset="0"/>
                        </a:rPr>
                        <a:t>n++</a:t>
                      </a:r>
                      <a:r>
                        <a:rPr kumimoji="0" lang="en-US" sz="2000" b="1" i="0" u="none" strike="noStrike" cap="none" normalizeH="0" baseline="0" dirty="0">
                          <a:ln>
                            <a:noFill/>
                          </a:ln>
                          <a:solidFill>
                            <a:srgbClr val="000000"/>
                          </a:solidFill>
                          <a:effectLst/>
                          <a:latin typeface="Arial" charset="0"/>
                        </a:rPr>
                        <a:t>)</a:t>
                      </a:r>
                      <a:br>
                        <a:rPr kumimoji="0" lang="en-US" sz="2000" b="1" i="0" u="none" strike="noStrike" cap="none" normalizeH="0" baseline="0" dirty="0">
                          <a:ln>
                            <a:noFill/>
                          </a:ln>
                          <a:solidFill>
                            <a:srgbClr val="000000"/>
                          </a:solidFill>
                          <a:effectLst/>
                          <a:latin typeface="Arial" charset="0"/>
                        </a:rPr>
                      </a:br>
                      <a:r>
                        <a:rPr kumimoji="0" lang="en-US" sz="2000" b="1" i="0" u="none" strike="noStrike" cap="none" normalizeH="0" baseline="0" dirty="0">
                          <a:ln>
                            <a:noFill/>
                          </a:ln>
                          <a:solidFill>
                            <a:srgbClr val="000000"/>
                          </a:solidFill>
                          <a:effectLst/>
                          <a:latin typeface="Arial"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 … //Loop body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a:t>
                      </a: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611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3485731834"/>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5</a:t>
            </a:fld>
            <a:endParaRPr lang="en-US"/>
          </a:p>
        </p:txBody>
      </p:sp>
      <p:graphicFrame>
        <p:nvGraphicFramePr>
          <p:cNvPr id="8" name="Group 21"/>
          <p:cNvGraphicFramePr>
            <a:graphicFrameLocks/>
          </p:cNvGraphicFramePr>
          <p:nvPr/>
        </p:nvGraphicFramePr>
        <p:xfrm>
          <a:off x="472304" y="3629757"/>
          <a:ext cx="8343900" cy="3184525"/>
        </p:xfrm>
        <a:graphic>
          <a:graphicData uri="http://schemas.openxmlformats.org/drawingml/2006/table">
            <a:tbl>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3184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Arial" charset="0"/>
                        </a:rPr>
                        <a:t>	</a:t>
                      </a:r>
                      <a:r>
                        <a:rPr kumimoji="0" lang="en-US" sz="2000" b="0" i="0" u="none" strike="noStrike" cap="none" normalizeH="0" baseline="0" dirty="0">
                          <a:ln>
                            <a:noFill/>
                          </a:ln>
                          <a:solidFill>
                            <a:srgbClr val="000000"/>
                          </a:solidFill>
                          <a:effectLst/>
                          <a:latin typeface="Arial" charset="0"/>
                        </a:rPr>
                        <a:t>LDR	R0,=0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top:	</a:t>
                      </a:r>
                      <a:r>
                        <a:rPr kumimoji="0" lang="en-US" sz="2000" b="0" i="0" u="none" strike="noStrike" cap="none" normalizeH="0" baseline="0" dirty="0">
                          <a:ln>
                            <a:noFill/>
                          </a:ln>
                          <a:solidFill>
                            <a:srgbClr val="FF0000"/>
                          </a:solidFill>
                          <a:effectLst/>
                          <a:latin typeface="Arial" charset="0"/>
                        </a:rPr>
                        <a:t>CMP	R0,#100</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a:ln>
                            <a:noFill/>
                          </a:ln>
                          <a:solidFill>
                            <a:srgbClr val="FF0000"/>
                          </a:solidFill>
                          <a:effectLst/>
                          <a:latin typeface="Arial" charset="0"/>
                        </a:rPr>
                        <a:t>	BGE	done </a:t>
                      </a:r>
                      <a:r>
                        <a:rPr lang="en-US" sz="2000" b="0" dirty="0">
                          <a:solidFill>
                            <a:srgbClr val="000000"/>
                          </a:solidFill>
                        </a:rPr>
                        <a:t>;Branch  greater than or equal to (n&gt;=100)</a:t>
                      </a:r>
                      <a:endParaRPr lang="en-US" sz="2000" b="0" dirty="0">
                        <a:solidFill>
                          <a:srgbClr val="000000"/>
                        </a:solidFill>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Arial" charset="0"/>
                        </a:rPr>
                        <a:t>	ADD	R0,R0,#1</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	</a:t>
                      </a:r>
                      <a:r>
                        <a:rPr kumimoji="0" lang="en-US" sz="2000" b="0" i="0" u="none" strike="noStrike" cap="none" normalizeH="0" baseline="0" dirty="0">
                          <a:ln>
                            <a:noFill/>
                          </a:ln>
                          <a:solidFill>
                            <a:srgbClr val="FF0000"/>
                          </a:solidFill>
                          <a:effectLst/>
                          <a:latin typeface="Arial" charset="0"/>
                        </a:rPr>
                        <a:t>B	top</a:t>
                      </a:r>
                      <a:br>
                        <a:rPr kumimoji="0" lang="en-US" sz="2000" b="0" i="0" u="none" strike="noStrike" cap="none" normalizeH="0" baseline="0" dirty="0">
                          <a:ln>
                            <a:noFill/>
                          </a:ln>
                          <a:solidFill>
                            <a:srgbClr val="000000"/>
                          </a:solidFill>
                          <a:effectLst/>
                          <a:latin typeface="Arial" charset="0"/>
                        </a:rPr>
                      </a:br>
                      <a:r>
                        <a:rPr kumimoji="0" lang="en-US" sz="2000" b="0" i="0" u="none" strike="noStrike" cap="none" normalizeH="0" baseline="0" dirty="0">
                          <a:ln>
                            <a:noFill/>
                          </a:ln>
                          <a:solidFill>
                            <a:srgbClr val="000000"/>
                          </a:solidFill>
                          <a:effectLst/>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lvl="0">
                        <a:spcBef>
                          <a:spcPct val="20000"/>
                        </a:spcBef>
                      </a:pPr>
                      <a:r>
                        <a:rPr lang="en-US" sz="2000" b="0" dirty="0">
                          <a:solidFill>
                            <a:srgbClr val="FF0000"/>
                          </a:solidFill>
                          <a:latin typeface="Arial" charset="0"/>
                        </a:rPr>
                        <a:t>             </a:t>
                      </a:r>
                      <a:r>
                        <a:rPr lang="en-US" sz="2000" b="0" dirty="0">
                          <a:solidFill>
                            <a:srgbClr val="000000"/>
                          </a:solidFill>
                          <a:latin typeface="Arial" charset="0"/>
                        </a:rPr>
                        <a:t>LDR	R0,=0</a:t>
                      </a:r>
                    </a:p>
                    <a:p>
                      <a:pPr lvl="0">
                        <a:spcBef>
                          <a:spcPct val="20000"/>
                        </a:spcBef>
                      </a:pPr>
                      <a:r>
                        <a:rPr lang="en-US" sz="2000" b="0" dirty="0">
                          <a:solidFill>
                            <a:srgbClr val="000000"/>
                          </a:solidFill>
                          <a:latin typeface="Arial" charset="0"/>
                        </a:rPr>
                        <a:t>top:	…</a:t>
                      </a:r>
                    </a:p>
                    <a:p>
                      <a:pPr lvl="0">
                        <a:spcBef>
                          <a:spcPct val="20000"/>
                        </a:spcBef>
                      </a:pPr>
                      <a:r>
                        <a:rPr lang="en-US" sz="2000" b="0" dirty="0">
                          <a:solidFill>
                            <a:srgbClr val="000000"/>
                          </a:solidFill>
                          <a:latin typeface="Arial" charset="0"/>
                        </a:rPr>
                        <a:t>	ADD	R0,R0,#1</a:t>
                      </a:r>
                    </a:p>
                    <a:p>
                      <a:pPr>
                        <a:spcBef>
                          <a:spcPct val="20000"/>
                        </a:spcBef>
                      </a:pPr>
                      <a:r>
                        <a:rPr lang="en-US" sz="2000" b="0" dirty="0">
                          <a:solidFill>
                            <a:srgbClr val="33CC33"/>
                          </a:solidFill>
                          <a:latin typeface="Arial" charset="0"/>
                        </a:rPr>
                        <a:t>	</a:t>
                      </a:r>
                      <a:r>
                        <a:rPr lang="en-US" sz="2000" b="0" dirty="0">
                          <a:solidFill>
                            <a:srgbClr val="FF0000"/>
                          </a:solidFill>
                          <a:latin typeface="Arial" charset="0"/>
                        </a:rPr>
                        <a:t>CMP	R0,#100</a:t>
                      </a:r>
                    </a:p>
                    <a:p>
                      <a:pPr marL="0" marR="0" lvl="0" indent="0" algn="l" defTabSz="914400" rtl="0" eaLnBrk="1" fontAlgn="auto" latinLnBrk="0" hangingPunct="1">
                        <a:lnSpc>
                          <a:spcPct val="100000"/>
                        </a:lnSpc>
                        <a:spcBef>
                          <a:spcPct val="20000"/>
                        </a:spcBef>
                        <a:spcAft>
                          <a:spcPts val="0"/>
                        </a:spcAft>
                        <a:buClrTx/>
                        <a:buSzTx/>
                        <a:buFontTx/>
                        <a:buNone/>
                        <a:tabLst/>
                        <a:defRPr/>
                      </a:pPr>
                      <a:r>
                        <a:rPr lang="en-US" sz="2000" b="0" dirty="0">
                          <a:solidFill>
                            <a:srgbClr val="000000"/>
                          </a:solidFill>
                          <a:latin typeface="Arial" charset="0"/>
                        </a:rPr>
                        <a:t>	</a:t>
                      </a:r>
                      <a:r>
                        <a:rPr lang="en-US" sz="2000" b="0" dirty="0">
                          <a:solidFill>
                            <a:srgbClr val="FF0000"/>
                          </a:solidFill>
                          <a:latin typeface="Arial" charset="0"/>
                        </a:rPr>
                        <a:t>BLT	top</a:t>
                      </a:r>
                      <a:r>
                        <a:rPr lang="en-US" sz="2000" b="0" dirty="0">
                          <a:solidFill>
                            <a:srgbClr val="000000"/>
                          </a:solidFill>
                          <a:latin typeface="Arial" charset="0"/>
                        </a:rPr>
                        <a:t> </a:t>
                      </a:r>
                      <a:r>
                        <a:rPr lang="en-US" sz="2000" b="0" dirty="0">
                          <a:solidFill>
                            <a:srgbClr val="000000"/>
                          </a:solidFill>
                        </a:rPr>
                        <a:t>;Branch  less than (n&lt;100)</a:t>
                      </a:r>
                      <a:endParaRPr lang="en-US" sz="2000" b="0" dirty="0">
                        <a:solidFill>
                          <a:srgbClr val="000000"/>
                        </a:solidFill>
                        <a:cs typeface="Times New Roman" pitchFamily="18" charset="0"/>
                      </a:endParaRPr>
                    </a:p>
                    <a:p>
                      <a:pPr lvl="0">
                        <a:spcBef>
                          <a:spcPct val="20000"/>
                        </a:spcBef>
                      </a:pPr>
                      <a:r>
                        <a:rPr lang="en-US" sz="2000" b="0" dirty="0">
                          <a:solidFill>
                            <a:srgbClr val="000000"/>
                          </a:solidFill>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00"/>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Rectangle 3"/>
          <p:cNvSpPr>
            <a:spLocks noChangeArrowheads="1"/>
          </p:cNvSpPr>
          <p:nvPr/>
        </p:nvSpPr>
        <p:spPr bwMode="auto">
          <a:xfrm>
            <a:off x="472304" y="3147322"/>
            <a:ext cx="389731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 (option 1):</a:t>
            </a:r>
            <a:endParaRPr lang="en-US" sz="2400" b="0" dirty="0">
              <a:solidFill>
                <a:srgbClr val="000000"/>
              </a:solidFill>
            </a:endParaRPr>
          </a:p>
        </p:txBody>
      </p:sp>
      <p:sp>
        <p:nvSpPr>
          <p:cNvPr id="10" name="Rectangle 3"/>
          <p:cNvSpPr>
            <a:spLocks noChangeArrowheads="1"/>
          </p:cNvSpPr>
          <p:nvPr/>
        </p:nvSpPr>
        <p:spPr bwMode="auto">
          <a:xfrm>
            <a:off x="4644254" y="3147322"/>
            <a:ext cx="389731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A</a:t>
            </a:r>
            <a:r>
              <a:rPr lang="en-US" altLang="zh-CN" sz="2400" b="0" dirty="0">
                <a:solidFill>
                  <a:srgbClr val="000000"/>
                </a:solidFill>
                <a:cs typeface="Courier New" pitchFamily="49" charset="0"/>
              </a:rPr>
              <a:t>ssembler</a:t>
            </a:r>
            <a:r>
              <a:rPr lang="en-US" sz="2400" b="0" dirty="0">
                <a:solidFill>
                  <a:srgbClr val="000000"/>
                </a:solidFill>
                <a:cs typeface="Courier New" pitchFamily="49" charset="0"/>
              </a:rPr>
              <a:t> code (option 2):</a:t>
            </a:r>
            <a:endParaRPr lang="en-US" sz="2400" b="0" dirty="0">
              <a:solidFill>
                <a:srgbClr val="000000"/>
              </a:solidFill>
            </a:endParaRPr>
          </a:p>
        </p:txBody>
      </p:sp>
      <p:sp>
        <p:nvSpPr>
          <p:cNvPr id="11" name="Rectangle 3"/>
          <p:cNvSpPr>
            <a:spLocks noChangeArrowheads="1"/>
          </p:cNvSpPr>
          <p:nvPr/>
        </p:nvSpPr>
        <p:spPr bwMode="auto">
          <a:xfrm>
            <a:off x="3747450" y="1062043"/>
            <a:ext cx="1244332" cy="46166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a:solidFill>
                  <a:srgbClr val="000000"/>
                </a:solidFill>
                <a:cs typeface="Courier New" pitchFamily="49" charset="0"/>
              </a:rPr>
              <a:t>C code:</a:t>
            </a:r>
            <a:endParaRPr lang="en-US" sz="2400" b="0" dirty="0">
              <a:solidFill>
                <a:srgbClr val="000000"/>
              </a:solidFill>
            </a:endParaRPr>
          </a:p>
        </p:txBody>
      </p:sp>
      <p:sp>
        <p:nvSpPr>
          <p:cNvPr id="12" name="Horizontal Scroll 11"/>
          <p:cNvSpPr/>
          <p:nvPr/>
        </p:nvSpPr>
        <p:spPr bwMode="auto">
          <a:xfrm>
            <a:off x="5768762" y="5781010"/>
            <a:ext cx="3268558" cy="1033272"/>
          </a:xfrm>
          <a:prstGeom prst="horizontalScroll">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Tahoma" pitchFamily="34" charset="0"/>
              </a:rPr>
              <a:t>More efficient, </a:t>
            </a:r>
            <a:r>
              <a:rPr kumimoji="0" lang="en-US" sz="2000" b="0" i="0" u="none" strike="noStrike" cap="none" normalizeH="0" dirty="0">
                <a:ln>
                  <a:noFill/>
                </a:ln>
                <a:solidFill>
                  <a:srgbClr val="000000"/>
                </a:solidFill>
                <a:effectLst/>
                <a:latin typeface="Tahoma" pitchFamily="34" charset="0"/>
              </a:rPr>
              <a:t>with fewer branch instructions</a:t>
            </a:r>
            <a:r>
              <a:rPr lang="en-US" b="0" dirty="0">
                <a:solidFill>
                  <a:srgbClr val="000000"/>
                </a:solidFill>
                <a:latin typeface="Tahoma" pitchFamily="34" charset="0"/>
              </a:rPr>
              <a:t>.</a:t>
            </a:r>
            <a:endParaRPr kumimoji="0" lang="en-US" sz="2000" b="0" i="0" u="none" strike="noStrike" cap="none" normalizeH="0" baseline="0" dirty="0">
              <a:ln>
                <a:noFill/>
              </a:ln>
              <a:solidFill>
                <a:srgbClr val="000000"/>
              </a:solidFill>
              <a:effectLst/>
              <a:latin typeface="Tahoma" pitchFamily="34" charset="0"/>
            </a:endParaRPr>
          </a:p>
        </p:txBody>
      </p:sp>
      <p:sp>
        <p:nvSpPr>
          <p:cNvPr id="13" name="Horizontal Scroll 12"/>
          <p:cNvSpPr/>
          <p:nvPr/>
        </p:nvSpPr>
        <p:spPr>
          <a:xfrm>
            <a:off x="62123" y="35171"/>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5098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Question: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6</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Q: How many iterations does the following loop execute?</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a</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(n=0; n&lt;100; n </a:t>
            </a:r>
            <a:r>
              <a:rPr lang="en-US" altLang="zh-CN"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b</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(n=0;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altLang="zh-CN" b="0" kern="0" dirty="0">
                <a:latin typeface="Tahoma" panose="020B0604030504040204" pitchFamily="34" charset="0"/>
                <a:ea typeface="Tahoma" panose="020B0604030504040204" pitchFamily="34" charset="0"/>
                <a:cs typeface="Tahoma" panose="020B0604030504040204" pitchFamily="34" charset="0"/>
              </a:rPr>
              <a:t>c</a:t>
            </a:r>
            <a:r>
              <a:rPr lang="zh-CN" alt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buFont typeface="Monotype Sorts" pitchFamily="2" charset="2"/>
              <a:buNone/>
            </a:pP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41018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a:solidFill>
                  <a:srgbClr val="FF0000"/>
                </a:solidFill>
              </a:rPr>
              <a:t>Question: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7</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a:t>Write the assembler code for the following C program</a:t>
            </a:r>
          </a:p>
          <a:p>
            <a:pPr lvl="1">
              <a:buFont typeface="Monotype Sorts" pitchFamily="2" charset="2"/>
              <a:buNone/>
            </a:pPr>
            <a:r>
              <a:rPr lang="en-US" sz="2000" b="0" kern="0" dirty="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a:latin typeface="Tahoma" panose="020B0604030504040204" pitchFamily="34" charset="0"/>
                <a:ea typeface="Tahoma" panose="020B0604030504040204" pitchFamily="34" charset="0"/>
                <a:cs typeface="Tahoma" panose="020B0604030504040204" pitchFamily="34" charset="0"/>
              </a:rPr>
              <a:t>{…}</a:t>
            </a:r>
            <a:endParaRPr lang="en-US" sz="20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55556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120"/>
          <p:cNvSpPr txBox="1">
            <a:spLocks noChangeArrowheads="1"/>
          </p:cNvSpPr>
          <p:nvPr/>
        </p:nvSpPr>
        <p:spPr bwMode="auto">
          <a:xfrm>
            <a:off x="681869" y="5220507"/>
            <a:ext cx="777697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defTabSz="342900" eaLnBrk="1" fontAlgn="auto" hangingPunct="1">
              <a:spcBef>
                <a:spcPts val="0"/>
              </a:spcBef>
              <a:spcAft>
                <a:spcPts val="0"/>
              </a:spcAft>
            </a:pPr>
            <a:endParaRPr lang="en-US" sz="1500" b="0" dirty="0">
              <a:solidFill>
                <a:srgbClr val="000000"/>
              </a:solidFill>
            </a:endParaRPr>
          </a:p>
          <a:p>
            <a:pPr defTabSz="342900" eaLnBrk="1" fontAlgn="auto" hangingPunct="1">
              <a:spcBef>
                <a:spcPts val="0"/>
              </a:spcBef>
              <a:spcAft>
                <a:spcPts val="0"/>
              </a:spcAft>
            </a:pPr>
            <a:r>
              <a:rPr lang="en-US" sz="1500" b="0" dirty="0">
                <a:solidFill>
                  <a:srgbClr val="000000"/>
                </a:solidFill>
              </a:rPr>
              <a:t>Any of these may be applied to the 2</a:t>
            </a:r>
            <a:r>
              <a:rPr lang="en-US" sz="1500" b="0" baseline="30000" dirty="0">
                <a:solidFill>
                  <a:srgbClr val="000000"/>
                </a:solidFill>
              </a:rPr>
              <a:t>nd</a:t>
            </a:r>
            <a:r>
              <a:rPr lang="en-US" sz="1500" b="0" dirty="0">
                <a:solidFill>
                  <a:srgbClr val="000000"/>
                </a:solidFill>
              </a:rPr>
              <a:t> operand register in Move / Add / Subtract, Compare, and Bitwise Groups.</a:t>
            </a:r>
          </a:p>
        </p:txBody>
      </p:sp>
      <p:graphicFrame>
        <p:nvGraphicFramePr>
          <p:cNvPr id="5" name="Group 124"/>
          <p:cNvGraphicFramePr>
            <a:graphicFrameLocks noGrp="1"/>
          </p:cNvGraphicFramePr>
          <p:nvPr/>
        </p:nvGraphicFramePr>
        <p:xfrm>
          <a:off x="1455680" y="1535526"/>
          <a:ext cx="6229351" cy="2481264"/>
        </p:xfrm>
        <a:graphic>
          <a:graphicData uri="http://schemas.openxmlformats.org/drawingml/2006/table">
            <a:tbl>
              <a:tblPr/>
              <a:tblGrid>
                <a:gridCol w="1072754">
                  <a:extLst>
                    <a:ext uri="{9D8B030D-6E8A-4147-A177-3AD203B41FA5}">
                      <a16:colId xmlns:a16="http://schemas.microsoft.com/office/drawing/2014/main" val="20000"/>
                    </a:ext>
                  </a:extLst>
                </a:gridCol>
                <a:gridCol w="2637234">
                  <a:extLst>
                    <a:ext uri="{9D8B030D-6E8A-4147-A177-3AD203B41FA5}">
                      <a16:colId xmlns:a16="http://schemas.microsoft.com/office/drawing/2014/main" val="20001"/>
                    </a:ext>
                  </a:extLst>
                </a:gridCol>
                <a:gridCol w="2519363">
                  <a:extLst>
                    <a:ext uri="{9D8B030D-6E8A-4147-A177-3AD203B41FA5}">
                      <a16:colId xmlns:a16="http://schemas.microsoft.com/office/drawing/2014/main" val="20002"/>
                    </a:ext>
                  </a:extLst>
                </a:gridCol>
              </a:tblGrid>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a:ln>
                            <a:noFill/>
                          </a:ln>
                          <a:solidFill>
                            <a:srgbClr val="000000"/>
                          </a:solidFill>
                          <a:effectLst/>
                          <a:latin typeface="Arial" charset="0"/>
                          <a:ea typeface="Times New Roman" pitchFamily="18" charset="0"/>
                          <a:cs typeface="Arial" charset="0"/>
                        </a:rPr>
                        <a:t>&lt;shift&gt;</a:t>
                      </a:r>
                      <a:endParaRPr kumimoji="0" lang="en-US" sz="1200" b="0" i="0" u="none" strike="noStrike" cap="none" normalizeH="0" baseline="0" dirty="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000000"/>
                          </a:solidFill>
                          <a:effectLst/>
                          <a:latin typeface="Arial" charset="0"/>
                          <a:ea typeface="Times New Roman" pitchFamily="18" charset="0"/>
                          <a:cs typeface="Arial" charset="0"/>
                        </a:rPr>
                        <a:t>Meaning</a:t>
                      </a:r>
                      <a:endParaRPr kumimoji="0" lang="en-US" sz="12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a:ln>
                            <a:noFill/>
                          </a:ln>
                          <a:solidFill>
                            <a:srgbClr val="000000"/>
                          </a:solidFill>
                          <a:effectLst/>
                          <a:latin typeface="Arial" charset="0"/>
                          <a:ea typeface="Times New Roman" pitchFamily="18" charset="0"/>
                          <a:cs typeface="Arial" charset="0"/>
                        </a:rPr>
                        <a:t>Notes</a:t>
                      </a:r>
                      <a:endParaRPr kumimoji="0" lang="en-US" sz="1200" b="0" i="0" u="none" strike="noStrike" cap="none" normalizeH="0" baseline="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1433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LSL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Logical shift left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Zero fills; 0 ≤ n ≤ 31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LSR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Logical shift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Zero fills; 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ASR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Arithmetic shift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Sign extends; 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ROR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Rotate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ea typeface="Times New Roman" pitchFamily="18" charset="0"/>
                          <a:cs typeface="Arial" charset="0"/>
                        </a:rPr>
                        <a:t>RRX</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Arial" charset="0"/>
                          <a:ea typeface="Times New Roman" pitchFamily="18" charset="0"/>
                          <a:cs typeface="Arial" charset="0"/>
                        </a:rPr>
                        <a:t>Rotate right w/C by 1 bit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200" dirty="0"/>
                        <a:t>including C bit from CPSR </a:t>
                      </a:r>
                      <a:endParaRPr kumimoji="0" lang="en-US" sz="12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8</a:t>
            </a:fld>
            <a:endParaRPr lang="en-US" b="0" dirty="0">
              <a:solidFill>
                <a:prstClr val="black">
                  <a:tint val="75000"/>
                </a:prstClr>
              </a:solidFill>
              <a:latin typeface="Calibri"/>
            </a:endParaRPr>
          </a:p>
        </p:txBody>
      </p:sp>
      <p:pic>
        <p:nvPicPr>
          <p:cNvPr id="6"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403" y="9651642"/>
            <a:ext cx="4010519" cy="11883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5/5c/Rotate_left_logically.svg/210px-Rotate_left_log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51" y="4034941"/>
            <a:ext cx="1717807" cy="11452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6024" y="5147882"/>
            <a:ext cx="726482" cy="300082"/>
          </a:xfrm>
          <a:prstGeom prst="rect">
            <a:avLst/>
          </a:prstGeom>
        </p:spPr>
        <p:txBody>
          <a:bodyPr wrap="none">
            <a:spAutoFit/>
          </a:bodyPr>
          <a:lstStyle/>
          <a:p>
            <a:pPr algn="ctr" defTabSz="685800"/>
            <a:r>
              <a:rPr lang="en-US" sz="1350" b="0" dirty="0">
                <a:solidFill>
                  <a:srgbClr val="000000"/>
                </a:solidFill>
                <a:latin typeface="Arial" charset="0"/>
                <a:ea typeface="Times New Roman" pitchFamily="18" charset="0"/>
                <a:cs typeface="Arial" charset="0"/>
              </a:rPr>
              <a:t>LSL #1</a:t>
            </a:r>
          </a:p>
        </p:txBody>
      </p:sp>
      <p:pic>
        <p:nvPicPr>
          <p:cNvPr id="2052" name="Picture 4" descr="https://upload.wikimedia.org/wikipedia/commons/thumb/3/37/Rotate_right_arithmetically.svg/175px-Rotate_right_arithmeticall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160" y="4030027"/>
            <a:ext cx="1497833" cy="1198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12531" y="5187718"/>
            <a:ext cx="761747" cy="300082"/>
          </a:xfrm>
          <a:prstGeom prst="rect">
            <a:avLst/>
          </a:prstGeom>
        </p:spPr>
        <p:txBody>
          <a:bodyPr wrap="none">
            <a:spAutoFit/>
          </a:bodyPr>
          <a:lstStyle/>
          <a:p>
            <a:pPr algn="ctr" defTabSz="685800"/>
            <a:r>
              <a:rPr lang="en-US" sz="1350" b="0" dirty="0">
                <a:solidFill>
                  <a:srgbClr val="000000"/>
                </a:solidFill>
                <a:latin typeface="Arial" charset="0"/>
                <a:ea typeface="Times New Roman" pitchFamily="18" charset="0"/>
                <a:cs typeface="Arial" charset="0"/>
              </a:rPr>
              <a:t>LSR #1</a:t>
            </a:r>
          </a:p>
        </p:txBody>
      </p:sp>
      <p:pic>
        <p:nvPicPr>
          <p:cNvPr id="10"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097802"/>
            <a:ext cx="3815412" cy="11304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2801" y="5220574"/>
            <a:ext cx="550151"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srgbClr val="000000"/>
                </a:solidFill>
                <a:latin typeface="Arial" charset="0"/>
                <a:ea typeface="Times New Roman" pitchFamily="18" charset="0"/>
                <a:cs typeface="Arial" charset="0"/>
              </a:rPr>
              <a:t>RRX</a:t>
            </a:r>
            <a:endParaRPr lang="en-US" sz="1350" b="0" dirty="0">
              <a:solidFill>
                <a:prstClr val="black"/>
              </a:solidFill>
              <a:latin typeface="Calibri"/>
            </a:endParaRPr>
          </a:p>
        </p:txBody>
      </p:sp>
      <p:sp>
        <p:nvSpPr>
          <p:cNvPr id="12" name="Rectangle 143"/>
          <p:cNvSpPr txBox="1">
            <a:spLocks noChangeArrowheads="1"/>
          </p:cNvSpPr>
          <p:nvPr/>
        </p:nvSpPr>
        <p:spPr>
          <a:xfrm>
            <a:off x="467251" y="676151"/>
            <a:ext cx="8229600" cy="857250"/>
          </a:xfrm>
          <a:prstGeom prst="rect">
            <a:avLst/>
          </a:prstGeom>
        </p:spPr>
        <p:txBody>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defTabSz="342900" fontAlgn="auto">
              <a:spcAft>
                <a:spcPts val="0"/>
              </a:spcAft>
            </a:pPr>
            <a:r>
              <a:rPr lang="en-US" sz="3300" b="0" dirty="0">
                <a:latin typeface="Calibri"/>
              </a:rPr>
              <a:t>Shift Instructions</a:t>
            </a:r>
          </a:p>
        </p:txBody>
      </p:sp>
      <p:sp>
        <p:nvSpPr>
          <p:cNvPr id="13" name="Horizontal Scroll 12"/>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466212244"/>
      </p:ext>
    </p:extLst>
  </p:cSld>
  <p:clrMapOvr>
    <a:masterClrMapping/>
  </p:clrMapOvr>
</p:sld>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5454</TotalTime>
  <Words>878</Words>
  <Application>Microsoft Office PowerPoint</Application>
  <PresentationFormat>On-screen Show (4:3)</PresentationFormat>
  <Paragraphs>161</Paragraphs>
  <Slides>8</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Monotype Sorts</vt:lpstr>
      <vt:lpstr>Arial</vt:lpstr>
      <vt:lpstr>Calibri</vt:lpstr>
      <vt:lpstr>Consolas</vt:lpstr>
      <vt:lpstr>Courier New</vt:lpstr>
      <vt:lpstr>Tahoma</vt:lpstr>
      <vt:lpstr>Times New Roman</vt:lpstr>
      <vt:lpstr>Blank Presentation</vt:lpstr>
      <vt:lpstr>Office Theme</vt:lpstr>
      <vt:lpstr>1_Office Theme</vt:lpstr>
      <vt:lpstr>L4 (CHAPTER 7)  Programming in Assembly  Part 3: Control Structures Exercises</vt:lpstr>
      <vt:lpstr>PowerPoint Presentation</vt:lpstr>
      <vt:lpstr>Another Example: </vt:lpstr>
      <vt:lpstr>Question: Conditional</vt:lpstr>
      <vt:lpstr>Loops: Predetermined #Iterations</vt:lpstr>
      <vt:lpstr>Question: Loop</vt:lpstr>
      <vt:lpstr>Question: Loop</vt:lpstr>
      <vt:lpstr>PowerPoint Presentation</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497</cp:revision>
  <cp:lastPrinted>2018-02-09T03:10:54Z</cp:lastPrinted>
  <dcterms:created xsi:type="dcterms:W3CDTF">1999-01-04T11:50:11Z</dcterms:created>
  <dcterms:modified xsi:type="dcterms:W3CDTF">2025-09-02T23:39:24Z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