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56" r:id="rId2"/>
    <p:sldId id="314" r:id="rId3"/>
    <p:sldId id="279" r:id="rId4"/>
    <p:sldId id="280" r:id="rId5"/>
    <p:sldId id="281" r:id="rId6"/>
    <p:sldId id="317" r:id="rId7"/>
    <p:sldId id="318" r:id="rId8"/>
    <p:sldId id="319" r:id="rId9"/>
    <p:sldId id="315" r:id="rId10"/>
    <p:sldId id="316" r:id="rId11"/>
    <p:sldId id="289" r:id="rId12"/>
    <p:sldId id="291" r:id="rId13"/>
    <p:sldId id="292" r:id="rId14"/>
    <p:sldId id="257" r:id="rId15"/>
    <p:sldId id="260" r:id="rId16"/>
    <p:sldId id="258" r:id="rId17"/>
    <p:sldId id="259" r:id="rId18"/>
    <p:sldId id="261" r:id="rId19"/>
    <p:sldId id="303" r:id="rId20"/>
    <p:sldId id="304" r:id="rId21"/>
    <p:sldId id="305" r:id="rId22"/>
    <p:sldId id="306" r:id="rId23"/>
    <p:sldId id="30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B85805-723E-4686-A1CE-B494E2C105A0}" v="1" dt="2025-09-02T23:45:21.6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1651" autoAdjust="0"/>
    <p:restoredTop sz="86734" autoAdjust="0"/>
  </p:normalViewPr>
  <p:slideViewPr>
    <p:cSldViewPr>
      <p:cViewPr varScale="1">
        <p:scale>
          <a:sx n="71" d="100"/>
          <a:sy n="71" d="100"/>
        </p:scale>
        <p:origin x="1968" y="62"/>
      </p:cViewPr>
      <p:guideLst>
        <p:guide orient="horz" pos="2160"/>
        <p:guide pos="2880"/>
      </p:guideLst>
    </p:cSldViewPr>
  </p:slideViewPr>
  <p:notesTextViewPr>
    <p:cViewPr>
      <p:scale>
        <a:sx n="50" d="100"/>
        <a:sy n="50" d="100"/>
      </p:scale>
      <p:origin x="0" y="0"/>
    </p:cViewPr>
  </p:notesTextViewPr>
  <p:sorterViewPr>
    <p:cViewPr>
      <p:scale>
        <a:sx n="100" d="100"/>
        <a:sy n="100" d="100"/>
      </p:scale>
      <p:origin x="0" y="-27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modSld">
      <pc:chgData name="Zonghua Gu" userId="9a7e1853e1951ef5" providerId="LiveId" clId="{CF1FAA12-072C-4ED5-BA76-0FFFAEFDB88A}" dt="2025-09-02T23:45:21.653" v="16"/>
      <pc:docMkLst>
        <pc:docMk/>
      </pc:docMkLst>
      <pc:sldChg chg="addSp modSp mod">
        <pc:chgData name="Zonghua Gu" userId="9a7e1853e1951ef5" providerId="LiveId" clId="{CF1FAA12-072C-4ED5-BA76-0FFFAEFDB88A}" dt="2025-09-02T23:45:21.653" v="16"/>
        <pc:sldMkLst>
          <pc:docMk/>
          <pc:sldMk cId="1683281344" sldId="256"/>
        </pc:sldMkLst>
        <pc:spChg chg="mod">
          <ac:chgData name="Zonghua Gu" userId="9a7e1853e1951ef5" providerId="LiveId" clId="{CF1FAA12-072C-4ED5-BA76-0FFFAEFDB88A}" dt="2025-09-02T23:45:05.539" v="9" actId="20577"/>
          <ac:spMkLst>
            <pc:docMk/>
            <pc:sldMk cId="1683281344" sldId="256"/>
            <ac:spMk id="2" creationId="{00000000-0000-0000-0000-000000000000}"/>
          </ac:spMkLst>
        </pc:spChg>
        <pc:spChg chg="mod">
          <ac:chgData name="Zonghua Gu" userId="9a7e1853e1951ef5" providerId="LiveId" clId="{CF1FAA12-072C-4ED5-BA76-0FFFAEFDB88A}" dt="2025-09-02T23:45:10.744" v="15" actId="20577"/>
          <ac:spMkLst>
            <pc:docMk/>
            <pc:sldMk cId="1683281344" sldId="256"/>
            <ac:spMk id="3" creationId="{00000000-0000-0000-0000-000000000000}"/>
          </ac:spMkLst>
        </pc:spChg>
        <pc:spChg chg="add mod">
          <ac:chgData name="Zonghua Gu" userId="9a7e1853e1951ef5" providerId="LiveId" clId="{CF1FAA12-072C-4ED5-BA76-0FFFAEFDB88A}" dt="2025-09-02T23:45:21.653" v="16"/>
          <ac:spMkLst>
            <pc:docMk/>
            <pc:sldMk cId="1683281344" sldId="256"/>
            <ac:spMk id="4" creationId="{BB4E1F78-DB51-5F68-D9CE-1F9C0DBCB51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4F56A7-3CDE-194F-B9AF-D598FBBF1989}" type="datetimeFigureOut">
              <a:rPr lang="en-US" smtClean="0"/>
              <a:pPr/>
              <a:t>9/2/2025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1097CB-F954-3545-B5D0-357D0C1748E3}" type="slidenum">
              <a:rPr lang="en-US" smtClean="0"/>
              <a:pPr/>
              <a:t>‹#›</a:t>
            </a:fld>
            <a:endParaRPr lang="en-US"/>
          </a:p>
        </p:txBody>
      </p:sp>
    </p:spTree>
    <p:extLst>
      <p:ext uri="{BB962C8B-B14F-4D97-AF65-F5344CB8AC3E}">
        <p14:creationId xmlns:p14="http://schemas.microsoft.com/office/powerpoint/2010/main" val="3176640663"/>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4-22T20:40:47.833"/>
    </inkml:context>
    <inkml:brush xml:id="br0">
      <inkml:brushProperty name="width" value="0.05" units="cm"/>
      <inkml:brushProperty name="height" value="0.05" units="cm"/>
      <inkml:brushProperty name="color" value="#E71224"/>
      <inkml:brushProperty name="ignorePressure" value="1"/>
    </inkml:brush>
  </inkml:definitions>
  <inkml:trace contextRef="#ctx0" brushRef="#br0">2431 258,'-30'0,"-174"5,168-1,0 1,0 2,0 1,-20 8,-29 15,2 3,2 4,-4 6,-39 20,-42 26,-19 11,103-51,-2-4,-83 32,123-57,0 2,1 2,1 1,2 3,-26 23,38-30,-21 14,31-25,2 1,-1 1,2 0,0 1,0 1,-1 3,-34 49,10-13,-17 16,34-44,-26 28,-39 58,65-82,17-23,1 0,-1 1,1-1,0 1,1 0,0 0,0 1,1-1,0 1,0 0,-1 8,1 29,1 0,4 40,0-20,-2-59,0 1,1-1,0 0,0 0,1 0,0 1,0-1,0-1,1 1,0 0,0-1,4 5,-4-6,1-1,0 0,0 0,0 0,1 0,-1 0,1-1,0 0,0 0,0 0,0-1,0 0,1 0,-1 0,1 0,2-1,23 4,1-2,-1-1,1-2,0-1,8-2,43 0,0 3,-21 1,0-2,-1-3,1-2,38-11,-40 5,0 3,0 3,18 1,-71 5,57-7,1-4,-2-2,11-6,21-3,47-16,9-9,-51 15,260-89,-256 86,42-21,31-23,-29 13,-25 8,33-13,-83 38,-1-3,11-12,-30 18,16-9,-1-4,49-41,-102 69,1 0,-2-1,3-4,10-10,-14 13,0 0,-1-1,-1-1,-1 0,4-10,-5 9,2 0,0 0,1 1,12-13,-15 20,0-1,-1-1,0 1,-1-1,-1 0,0-1,-1 0,0 0,-1 0,-1 0,1-10,0-10,-1 0,-2-1,-2 0,-3-20,2 44,0 0,-2 0,1 0,-2 0,1 1,-1-1,-1 1,0 0,-1 1,-1-2,-18-24,-2 2,-7-6,24 28,0 1,-1 0,-1 1,0 0,0 1,0 0,-1 1,-1 1,1 0,-1 1,-2 0,-9-1,0 1,0 1,0 1,-1 1,1 2,-11 1,-343 4,361-4,1 2,-1 0,1 1,0 0,0 2,0 0,-4 3,-18 8,0 3,-17 12,-40 29,67-38,-2-3,0 0,-28 10,33-17,2 1,-6 5,6-3,-1-2,-7 3,-34 11,48-21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52AD58-60CE-E948-9CBA-0BD7030FC28E}" type="datetimeFigureOut">
              <a:rPr lang="en-US" smtClean="0"/>
              <a:pPr/>
              <a:t>9/2/2025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24DF53-3DD3-9F45-9E7E-472B96F1AB81}" type="slidenum">
              <a:rPr lang="en-US" smtClean="0"/>
              <a:pPr/>
              <a:t>‹#›</a:t>
            </a:fld>
            <a:endParaRPr lang="en-US"/>
          </a:p>
        </p:txBody>
      </p:sp>
    </p:spTree>
    <p:extLst>
      <p:ext uri="{BB962C8B-B14F-4D97-AF65-F5344CB8AC3E}">
        <p14:creationId xmlns:p14="http://schemas.microsoft.com/office/powerpoint/2010/main" val="168176388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Usually, each on-chip peripheral device has a few registers, such as control registers, status registers, data input registers, and data output registers.  In general, there are two approaches to exchange data between the processor core, and a peripheral device, including  {{Pause=0.5}} port-mapped I/O, and  {{Pause=0.5}}  memory-mapped I/O. Port-mapped I/O uses special CPU instructions, which are designed specifically for I/O operations. {{Pause=0.5}} On the other hand, memory-mapped I/O does not need any special instructions. Each register is assigned to a memory address, in the memory address space of the microprocessor.  Memory-mapped I/O is performed by the native load and store instructions of the processor. Therefore, memory-mapped I/O is a more convenient way to interface I/O devices.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Here is an example of memory mapped I/O. Suppose we want to set the output of a G P I O pin to high, software can use the store instruction STR to set the corresponding bit in  G P I O data output register to 1. When you write to this “special memory location”, the data you write, is sent to, the corresponding I/O device. {{Pause=0.5}} ARM Cortex-M microprocessors use memory-mapped I/O.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a:t>
            </a:fld>
            <a:endParaRPr lang="en-US"/>
          </a:p>
        </p:txBody>
      </p:sp>
    </p:spTree>
    <p:extLst>
      <p:ext uri="{BB962C8B-B14F-4D97-AF65-F5344CB8AC3E}">
        <p14:creationId xmlns:p14="http://schemas.microsoft.com/office/powerpoint/2010/main" val="2425606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Let me explain the motivations of the Schmitt trigger.  In practice, an analog signal often has electronic noise, introduced by various electronic components. The noise makes the signal fluctuate frequently. In addition, analog signal tends to rise or fall slowly, because of inherent parasitic capacitance, resistance, or induction in electronic circuits. Accordingly, analog signals tend to have small slew rates. The slew rate describes how fast a voltage changes. It is usually measured in volts per microsecond.</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21</a:t>
            </a:fld>
            <a:endParaRPr lang="en-US"/>
          </a:p>
        </p:txBody>
      </p:sp>
    </p:spTree>
    <p:extLst>
      <p:ext uri="{BB962C8B-B14F-4D97-AF65-F5344CB8AC3E}">
        <p14:creationId xmlns:p14="http://schemas.microsoft.com/office/powerpoint/2010/main" val="3440210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will happen, if we use a simple comparator, to convert the analog input signal, to a binary digital signal.  The simple comparator compares the input voltage with a pre-defined threshold. If the input is larger than the threshold, then the comparator outputs high level. Otherwise, the comparator outputs low level.   Here is the output of the simple comparator.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22</a:t>
            </a:fld>
            <a:endParaRPr lang="en-US"/>
          </a:p>
        </p:txBody>
      </p:sp>
    </p:spTree>
    <p:extLst>
      <p:ext uri="{BB962C8B-B14F-4D97-AF65-F5344CB8AC3E}">
        <p14:creationId xmlns:p14="http://schemas.microsoft.com/office/powerpoint/2010/main" val="3474567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Different from the simple comparator, the Schmitt Trigger is a special circuit, which switches the output, based on two different thresholds. They are called the trigger high threshold, and the trigger low threshold. The output of a Schmitt Trigger depends on the current input, and the history of the input. When the input voltage increases from zero, the output remains low, until the input becomes larger than the high threshold. {{Pause=1}} Similarly, when the voltage decreases gradually, the output remains high, until the input becomes smaller than the low threshold.   {{Pause=1}}  Any fluctuation in the range between the high and low thresholds is ignored by the Schmitt trigger.  </a:t>
            </a:r>
          </a:p>
          <a:p>
            <a:endParaRPr lang="en-US" dirty="0"/>
          </a:p>
          <a:p>
            <a:r>
              <a:rPr lang="en-US" dirty="0"/>
              <a:t>{{Pause=2}} This figure compares the output of the Schmitt Trigger, and the simple comparator. When the input signal fluctuates slightly, the output of the Schmitt Trigger does not switch its output level. For example, at the beginning, the output of Schmitt Trigger is low. When the input signal fluctuates, the output remains low as long as the input signal is lower than the high threshold. Similarly, if the current output is high, even thought the input fluctuates, the output remains high as long as the input is higher than the low threshold. </a:t>
            </a:r>
          </a:p>
          <a:p>
            <a:endParaRPr lang="en-US" dirty="0"/>
          </a:p>
          <a:p>
            <a:r>
              <a:rPr lang="en-US" dirty="0"/>
              <a:t>{{Pause=1}} From this simple example, we can see that, the Schmitt Trigger switches its output, much less frequently than the simple comparator.  Accordingly, the Schmitt trigger helps eliminate noise in the input signal.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23</a:t>
            </a:fld>
            <a:endParaRPr lang="en-US"/>
          </a:p>
        </p:txBody>
      </p:sp>
    </p:spTree>
    <p:extLst>
      <p:ext uri="{BB962C8B-B14F-4D97-AF65-F5344CB8AC3E}">
        <p14:creationId xmlns:p14="http://schemas.microsoft.com/office/powerpoint/2010/main" val="1258599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The memory address of ARM Cortex-M  has a total of 32 bits, supporting 4 gigabytes of memory space. The memory space is divided into six different pre-defined regions.  Each region is given for recommended usage. {{Pause=0.5}} The first region is code region. It is primarily used to store program code. It can also store data. The code region is on-chip memory, typically on-chip flash. The size of on-chip flash is limited to half a gigabyte.  The actual size of the on-chip flash varies based on different venders and different chips. {{Pause=0.5}} The second region is SRAM. It is primarily used to store data, such as heaps and stacks. We can also put code here. It supports half a gigabyte. {{Pause=0.5}} The third region is peripheral. These peripherals include Advanced High Performance Bus peripherals, such as G P I O, and A D C, or Advanced Peripheral Bus peripherals, such as timers, and USART. {{Pause=0.5}} The next region is for external device, such as SD card. {{Pause=0.5}} The next is external RAM, which is executable region for data. It is off-chip memory, primarily used to store large data blocks. It has a total of 1 gigabyte. {{Pause=0.5}} The last region is system region, which includes the N V I C, system timer, system control block, and vendor-specific memory.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4</a:t>
            </a:fld>
            <a:endParaRPr lang="en-US"/>
          </a:p>
        </p:txBody>
      </p:sp>
    </p:spTree>
    <p:extLst>
      <p:ext uri="{BB962C8B-B14F-4D97-AF65-F5344CB8AC3E}">
        <p14:creationId xmlns:p14="http://schemas.microsoft.com/office/powerpoint/2010/main" val="3266420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{{Pause=0.5}} Let’s take a look at the peripheral region. This region covers the memory addresses of all on-chip peripherals, such as G P I O, timers, USART, S P I, and A D C. {{Pause=0.5}} Specific mapping addresses are dependent on vendors and chips. We will use G P I O on STM 32 L4  as an example to illustrate the concept of memory-mapped I/O.  For instance, on STM 32 L4, the registers of G P I O Port A, are mapped to a small memory region starting at, 48000000 in hex.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5</a:t>
            </a:fld>
            <a:endParaRPr lang="en-US"/>
          </a:p>
        </p:txBody>
      </p:sp>
    </p:spTree>
    <p:extLst>
      <p:ext uri="{BB962C8B-B14F-4D97-AF65-F5344CB8AC3E}">
        <p14:creationId xmlns:p14="http://schemas.microsoft.com/office/powerpoint/2010/main" val="771391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7</a:t>
            </a:fld>
            <a:endParaRPr lang="en-US"/>
          </a:p>
        </p:txBody>
      </p:sp>
    </p:spTree>
    <p:extLst>
      <p:ext uri="{BB962C8B-B14F-4D97-AF65-F5344CB8AC3E}">
        <p14:creationId xmlns:p14="http://schemas.microsoft.com/office/powerpoint/2010/main" val="2440392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The ARM Cortex-M4 processor core, is connected to the other components via three buses, include the data bus, the instruction bus, and the system bus. These buses are connected to the Advanced high performance bus (AHB) matrix. AHB is the backbone bus. It is used for high-performance, high clock frequency system modules, such as on-chip flash, on-chip SRAM, as well as G P I O modules. The chip also has a bridge that connects AHB to Advanced Peripheral Bus (APB). APB is for low bandwidth peripherals. APB connects most of the peripheral devices in the system, such as UART, S P I, and timer.  </a:t>
            </a:r>
          </a:p>
          <a:p>
            <a:endParaRPr lang="en-US" dirty="0"/>
          </a:p>
          <a:p>
            <a:r>
              <a:rPr lang="en-US" dirty="0"/>
              <a:t>{{Pause=1}} Here is the basic structure of a G P I O module. I will explain the details of this module in the next slide.</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11</a:t>
            </a:fld>
            <a:endParaRPr lang="en-US"/>
          </a:p>
        </p:txBody>
      </p:sp>
    </p:spTree>
    <p:extLst>
      <p:ext uri="{BB962C8B-B14F-4D97-AF65-F5344CB8AC3E}">
        <p14:creationId xmlns:p14="http://schemas.microsoft.com/office/powerpoint/2010/main" val="1731877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Most G P I O ports have 16 pins. This diagram shows the standard structure of one G P I O pin.  It includes the basic structure for both digital input, and digital output.  In this lecture, I will only focus on the digital output part. We will discuss the digital input in a separate lecture. </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12</a:t>
            </a:fld>
            <a:endParaRPr lang="en-US"/>
          </a:p>
        </p:txBody>
      </p:sp>
    </p:spTree>
    <p:extLst>
      <p:ext uri="{BB962C8B-B14F-4D97-AF65-F5344CB8AC3E}">
        <p14:creationId xmlns:p14="http://schemas.microsoft.com/office/powerpoint/2010/main" val="4175137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Here is the basic structure, that is designed for digital output, on one G P I O pin.  There are four important registers related to output, including the output data register, {{Pause=1}}  the mode register, {{Pause=1}}  the data output type register, {{Pause=1}}  and the pull-up pull-down register. In this slide, I only give a short overview of each registers. Detailed discussion will be presented in the next few slides.  {{Pause=1}} We can use the mode register to configure the pin as output. {{Pause=1}} The output type register, sets the output pin as, either push-pull or open-drain. {{Pause=1}} The pull-up pull down register, specifies, whether the pin is pulled up to a high voltage by a resister, or the pin is pulled down to the ground via another resister. </a:t>
            </a:r>
          </a:p>
          <a:p>
            <a:endParaRPr lang="en-US" dirty="0"/>
          </a:p>
          <a:p>
            <a:r>
              <a:rPr lang="en-US" dirty="0"/>
              <a:t>{{Pause=1}} When the pin is configured as output, the value written to the output data register is output on the G P I O pin.  {{Pause=1}} However, whether the pin has a high voltage output, a low voltage output, or a high impedance output, depends on the configuration of the output type register, and the pull-up pull-down register.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13</a:t>
            </a:fld>
            <a:endParaRPr lang="en-US"/>
          </a:p>
        </p:txBody>
      </p:sp>
    </p:spTree>
    <p:extLst>
      <p:ext uri="{BB962C8B-B14F-4D97-AF65-F5344CB8AC3E}">
        <p14:creationId xmlns:p14="http://schemas.microsoft.com/office/powerpoint/2010/main" val="1475182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Again, here is the overall diagram of the G</a:t>
            </a:r>
            <a:r>
              <a:rPr lang="en-US" baseline="0" dirty="0"/>
              <a:t> P I O module for one I/O pin. In this lecture, we will only focus on G P I O input. </a:t>
            </a:r>
            <a:endParaRPr lang="en-US"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19</a:t>
            </a:fld>
            <a:endParaRPr lang="en-US"/>
          </a:p>
        </p:txBody>
      </p:sp>
    </p:spTree>
    <p:extLst>
      <p:ext uri="{BB962C8B-B14F-4D97-AF65-F5344CB8AC3E}">
        <p14:creationId xmlns:p14="http://schemas.microsoft.com/office/powerpoint/2010/main" val="102122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{{Pause=2}}  Except the G P I O mode register, there are two other registers, which are related to G P I O input. They are the input data register (IDR), and the pull-up pull-down register (P U P D R). </a:t>
            </a:r>
          </a:p>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{{Pause=1}}  The input module, includes one important electronic component, called, Schmitt Trigger.  The Schmitt trigger circuit is a special voltage comparator. It has two functions. First, it reduces noises, and provides a cleaner and more reliable signal. Second, it converts a slow signal edge, into a clean edge with instantaneous transition. Thus, it can increase the slew rate of signals. </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20</a:t>
            </a:fld>
            <a:endParaRPr lang="en-US"/>
          </a:p>
        </p:txBody>
      </p:sp>
    </p:spTree>
    <p:extLst>
      <p:ext uri="{BB962C8B-B14F-4D97-AF65-F5344CB8AC3E}">
        <p14:creationId xmlns:p14="http://schemas.microsoft.com/office/powerpoint/2010/main" val="389556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eaLnBrk="1" latinLnBrk="0" hangingPunct="1"/>
            <a:fld id="{8E8B2B42-CBC2-7D4E-BA50-0E7F29B4DAAB}" type="datetime1">
              <a:rPr lang="en-US" smtClean="0"/>
              <a:t>9/2/2025</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97D1259-3A46-254C-ADDB-B5DA4F1DF3DA}" type="datetime1">
              <a:rPr lang="en-US" smtClean="0"/>
              <a:t>9/2/2025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CCA104EC-54AA-E04F-BDC0-22B4E8892699}" type="datetime1">
              <a:rPr lang="en-US" smtClean="0"/>
              <a:t>9/2/2025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A9E6F060-20EB-3246-9088-08BF5F1271DE}" type="datetime1">
              <a:rPr lang="en-US" smtClean="0"/>
              <a:t>9/2/2025</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34C82E41-DA7E-CA4C-823B-C759BEA16CE8}" type="datetime1">
              <a:rPr lang="en-US" smtClean="0"/>
              <a:t>9/2/2025</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500C8B0-EB1A-0A41-B839-C4B99CD2225A}" type="datetime1">
              <a:rPr lang="en-US" smtClean="0"/>
              <a:t>9/2/2025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4F16605B-D952-1149-A111-28A5633BAE48}" type="datetime1">
              <a:rPr lang="en-US" smtClean="0"/>
              <a:t>9/2/2025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91109A1C-29B2-B04E-8365-C9D22C4AE842}" type="datetime1">
              <a:rPr lang="en-US" smtClean="0"/>
              <a:t>9/2/2025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CE417B6-A42B-064A-8677-46C55C4F613A}" type="datetime1">
              <a:rPr lang="en-US" smtClean="0"/>
              <a:t>9/2/2025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DE76F5AD-3F1F-7141-BC8A-012C5728BE2D}" type="datetime1">
              <a:rPr lang="en-US" smtClean="0"/>
              <a:t>9/2/2025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09FA12B8-739E-4D47-A14C-180C3BC10865}" type="datetime1">
              <a:rPr lang="en-US" smtClean="0"/>
              <a:t>9/2/2025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CDD18CD8-E404-844E-A4BD-DF69B8E5881E}" type="datetime1">
              <a:rPr lang="en-US" smtClean="0"/>
              <a:t>9/2/2025</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7.emf"/><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7.emf"/></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7.emf"/></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0.emf"/><Relationship Id="rId5" Type="http://schemas.openxmlformats.org/officeDocument/2006/relationships/image" Target="../media/image19.png"/><Relationship Id="rId4" Type="http://schemas.openxmlformats.org/officeDocument/2006/relationships/image" Target="../media/image18.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a:t>Zonghua Gu</a:t>
            </a:r>
          </a:p>
        </p:txBody>
      </p:sp>
      <p:sp>
        <p:nvSpPr>
          <p:cNvPr id="3" name="Subtitle 2"/>
          <p:cNvSpPr>
            <a:spLocks noGrp="1"/>
          </p:cNvSpPr>
          <p:nvPr>
            <p:ph type="subTitle" idx="1"/>
          </p:nvPr>
        </p:nvSpPr>
        <p:spPr/>
        <p:txBody>
          <a:bodyPr/>
          <a:lstStyle/>
          <a:p>
            <a:r>
              <a:rPr lang="en-US" dirty="0"/>
              <a:t>Fall 2025</a:t>
            </a:r>
          </a:p>
        </p:txBody>
      </p:sp>
      <p:sp>
        <p:nvSpPr>
          <p:cNvPr id="6" name="TextBox 5"/>
          <p:cNvSpPr txBox="1"/>
          <p:nvPr/>
        </p:nvSpPr>
        <p:spPr>
          <a:xfrm>
            <a:off x="990600" y="1828800"/>
            <a:ext cx="7278795" cy="830997"/>
          </a:xfrm>
          <a:prstGeom prst="rect">
            <a:avLst/>
          </a:prstGeom>
          <a:noFill/>
        </p:spPr>
        <p:txBody>
          <a:bodyPr wrap="square" rtlCol="0">
            <a:spAutoFit/>
          </a:bodyPr>
          <a:lstStyle/>
          <a:p>
            <a:pPr algn="r"/>
            <a:endParaRPr lang="en-US" sz="2400" b="1" dirty="0">
              <a:solidFill>
                <a:srgbClr val="C00000"/>
              </a:solidFill>
            </a:endParaRPr>
          </a:p>
          <a:p>
            <a:pPr algn="r"/>
            <a:r>
              <a:rPr lang="en-US" sz="2400" b="1" dirty="0">
                <a:solidFill>
                  <a:srgbClr val="C00000"/>
                </a:solidFill>
              </a:rPr>
              <a:t>General Purpose </a:t>
            </a:r>
            <a:r>
              <a:rPr lang="en-US" sz="2400" b="1" dirty="0" err="1">
                <a:solidFill>
                  <a:srgbClr val="C00000"/>
                </a:solidFill>
              </a:rPr>
              <a:t>Input/Output</a:t>
            </a:r>
            <a:r>
              <a:rPr lang="en-US" sz="2400" b="1" dirty="0">
                <a:solidFill>
                  <a:srgbClr val="C00000"/>
                </a:solidFill>
              </a:rPr>
              <a:t> (GPIO)</a:t>
            </a:r>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1</a:t>
            </a:fld>
            <a:endParaRPr kumimoji="0" lang="en-US" dirty="0"/>
          </a:p>
        </p:txBody>
      </p:sp>
      <p:sp>
        <p:nvSpPr>
          <p:cNvPr id="4" name="Rectangle 3">
            <a:extLst>
              <a:ext uri="{FF2B5EF4-FFF2-40B4-BE49-F238E27FC236}">
                <a16:creationId xmlns:a16="http://schemas.microsoft.com/office/drawing/2014/main" id="{BB4E1F78-DB51-5F68-D9CE-1F9C0DBCB516}"/>
              </a:ext>
            </a:extLst>
          </p:cNvPr>
          <p:cNvSpPr/>
          <p:nvPr/>
        </p:nvSpPr>
        <p:spPr>
          <a:xfrm>
            <a:off x="2310047" y="6547833"/>
            <a:ext cx="5195653" cy="246221"/>
          </a:xfrm>
          <a:prstGeom prst="rect">
            <a:avLst/>
          </a:prstGeom>
        </p:spPr>
        <p:txBody>
          <a:bodyPr wrap="none">
            <a:spAutoFit/>
          </a:bodyPr>
          <a:lstStyle/>
          <a:p>
            <a:r>
              <a:rPr lang="en-US" sz="1000" b="0" dirty="0">
                <a:solidFill>
                  <a:schemeClr val="bg1">
                    <a:lumMod val="50000"/>
                  </a:schemeClr>
                </a:solidFill>
              </a:rPr>
              <a:t>Acknowledgement: some slides taken from instructor resources of Daniel Lewis textbook</a:t>
            </a:r>
          </a:p>
        </p:txBody>
      </p:sp>
    </p:spTree>
    <p:extLst>
      <p:ext uri="{BB962C8B-B14F-4D97-AF65-F5344CB8AC3E}">
        <p14:creationId xmlns:p14="http://schemas.microsoft.com/office/powerpoint/2010/main" val="168328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E344D-7C4A-4DD5-85FB-7458F74D5A16}"/>
              </a:ext>
            </a:extLst>
          </p:cNvPr>
          <p:cNvSpPr>
            <a:spLocks noGrp="1"/>
          </p:cNvSpPr>
          <p:nvPr>
            <p:ph type="title"/>
          </p:nvPr>
        </p:nvSpPr>
        <p:spPr/>
        <p:txBody>
          <a:bodyPr/>
          <a:lstStyle/>
          <a:p>
            <a:r>
              <a:rPr lang="en-US" dirty="0"/>
              <a:t>GPSEL0 Register</a:t>
            </a:r>
          </a:p>
        </p:txBody>
      </p:sp>
      <p:sp>
        <p:nvSpPr>
          <p:cNvPr id="3" name="Slide Number Placeholder 2">
            <a:extLst>
              <a:ext uri="{FF2B5EF4-FFF2-40B4-BE49-F238E27FC236}">
                <a16:creationId xmlns:a16="http://schemas.microsoft.com/office/drawing/2014/main" id="{25319F87-F95D-4CB4-A7FA-BE076E0D4C98}"/>
              </a:ext>
            </a:extLst>
          </p:cNvPr>
          <p:cNvSpPr>
            <a:spLocks noGrp="1"/>
          </p:cNvSpPr>
          <p:nvPr>
            <p:ph type="sldNum" sz="quarter" idx="12"/>
          </p:nvPr>
        </p:nvSpPr>
        <p:spPr/>
        <p:txBody>
          <a:bodyPr/>
          <a:lstStyle/>
          <a:p>
            <a:fld id="{EA7C8D44-3667-46F6-9772-CC52308E2A7F}" type="slidenum">
              <a:rPr kumimoji="0" lang="en-US" smtClean="0"/>
              <a:pPr/>
              <a:t>10</a:t>
            </a:fld>
            <a:endParaRPr kumimoji="0" lang="en-US" dirty="0"/>
          </a:p>
        </p:txBody>
      </p:sp>
      <p:graphicFrame>
        <p:nvGraphicFramePr>
          <p:cNvPr id="6" name="Content Placeholder 5">
            <a:extLst>
              <a:ext uri="{FF2B5EF4-FFF2-40B4-BE49-F238E27FC236}">
                <a16:creationId xmlns:a16="http://schemas.microsoft.com/office/drawing/2014/main" id="{3CBFC31E-3ACF-4E58-9860-251A0059A80F}"/>
              </a:ext>
            </a:extLst>
          </p:cNvPr>
          <p:cNvGraphicFramePr>
            <a:graphicFrameLocks noGrp="1"/>
          </p:cNvGraphicFramePr>
          <p:nvPr>
            <p:ph sz="quarter" idx="1"/>
            <p:extLst>
              <p:ext uri="{D42A27DB-BD31-4B8C-83A1-F6EECF244321}">
                <p14:modId xmlns:p14="http://schemas.microsoft.com/office/powerpoint/2010/main" val="660978144"/>
              </p:ext>
            </p:extLst>
          </p:nvPr>
        </p:nvGraphicFramePr>
        <p:xfrm>
          <a:off x="457200" y="2286000"/>
          <a:ext cx="8229600" cy="370840"/>
        </p:xfrm>
        <a:graphic>
          <a:graphicData uri="http://schemas.openxmlformats.org/drawingml/2006/table">
            <a:tbl>
              <a:tblPr firstRow="1" bandRow="1">
                <a:tableStyleId>{5C22544A-7EE6-4342-B048-85BDC9FD1C3A}</a:tableStyleId>
              </a:tblPr>
              <a:tblGrid>
                <a:gridCol w="257175">
                  <a:extLst>
                    <a:ext uri="{9D8B030D-6E8A-4147-A177-3AD203B41FA5}">
                      <a16:colId xmlns:a16="http://schemas.microsoft.com/office/drawing/2014/main" val="2490777628"/>
                    </a:ext>
                  </a:extLst>
                </a:gridCol>
                <a:gridCol w="257175">
                  <a:extLst>
                    <a:ext uri="{9D8B030D-6E8A-4147-A177-3AD203B41FA5}">
                      <a16:colId xmlns:a16="http://schemas.microsoft.com/office/drawing/2014/main" val="2329701699"/>
                    </a:ext>
                  </a:extLst>
                </a:gridCol>
                <a:gridCol w="257175">
                  <a:extLst>
                    <a:ext uri="{9D8B030D-6E8A-4147-A177-3AD203B41FA5}">
                      <a16:colId xmlns:a16="http://schemas.microsoft.com/office/drawing/2014/main" val="1073167505"/>
                    </a:ext>
                  </a:extLst>
                </a:gridCol>
                <a:gridCol w="257175">
                  <a:extLst>
                    <a:ext uri="{9D8B030D-6E8A-4147-A177-3AD203B41FA5}">
                      <a16:colId xmlns:a16="http://schemas.microsoft.com/office/drawing/2014/main" val="1542518510"/>
                    </a:ext>
                  </a:extLst>
                </a:gridCol>
                <a:gridCol w="257175">
                  <a:extLst>
                    <a:ext uri="{9D8B030D-6E8A-4147-A177-3AD203B41FA5}">
                      <a16:colId xmlns:a16="http://schemas.microsoft.com/office/drawing/2014/main" val="11316805"/>
                    </a:ext>
                  </a:extLst>
                </a:gridCol>
                <a:gridCol w="257175">
                  <a:extLst>
                    <a:ext uri="{9D8B030D-6E8A-4147-A177-3AD203B41FA5}">
                      <a16:colId xmlns:a16="http://schemas.microsoft.com/office/drawing/2014/main" val="3266080151"/>
                    </a:ext>
                  </a:extLst>
                </a:gridCol>
                <a:gridCol w="257175">
                  <a:extLst>
                    <a:ext uri="{9D8B030D-6E8A-4147-A177-3AD203B41FA5}">
                      <a16:colId xmlns:a16="http://schemas.microsoft.com/office/drawing/2014/main" val="1681839891"/>
                    </a:ext>
                  </a:extLst>
                </a:gridCol>
                <a:gridCol w="257175">
                  <a:extLst>
                    <a:ext uri="{9D8B030D-6E8A-4147-A177-3AD203B41FA5}">
                      <a16:colId xmlns:a16="http://schemas.microsoft.com/office/drawing/2014/main" val="488769847"/>
                    </a:ext>
                  </a:extLst>
                </a:gridCol>
                <a:gridCol w="257175">
                  <a:extLst>
                    <a:ext uri="{9D8B030D-6E8A-4147-A177-3AD203B41FA5}">
                      <a16:colId xmlns:a16="http://schemas.microsoft.com/office/drawing/2014/main" val="1899563843"/>
                    </a:ext>
                  </a:extLst>
                </a:gridCol>
                <a:gridCol w="257175">
                  <a:extLst>
                    <a:ext uri="{9D8B030D-6E8A-4147-A177-3AD203B41FA5}">
                      <a16:colId xmlns:a16="http://schemas.microsoft.com/office/drawing/2014/main" val="1173991375"/>
                    </a:ext>
                  </a:extLst>
                </a:gridCol>
                <a:gridCol w="257175">
                  <a:extLst>
                    <a:ext uri="{9D8B030D-6E8A-4147-A177-3AD203B41FA5}">
                      <a16:colId xmlns:a16="http://schemas.microsoft.com/office/drawing/2014/main" val="2509690526"/>
                    </a:ext>
                  </a:extLst>
                </a:gridCol>
                <a:gridCol w="257175">
                  <a:extLst>
                    <a:ext uri="{9D8B030D-6E8A-4147-A177-3AD203B41FA5}">
                      <a16:colId xmlns:a16="http://schemas.microsoft.com/office/drawing/2014/main" val="3293069438"/>
                    </a:ext>
                  </a:extLst>
                </a:gridCol>
                <a:gridCol w="257175">
                  <a:extLst>
                    <a:ext uri="{9D8B030D-6E8A-4147-A177-3AD203B41FA5}">
                      <a16:colId xmlns:a16="http://schemas.microsoft.com/office/drawing/2014/main" val="4077896938"/>
                    </a:ext>
                  </a:extLst>
                </a:gridCol>
                <a:gridCol w="257175">
                  <a:extLst>
                    <a:ext uri="{9D8B030D-6E8A-4147-A177-3AD203B41FA5}">
                      <a16:colId xmlns:a16="http://schemas.microsoft.com/office/drawing/2014/main" val="4071906699"/>
                    </a:ext>
                  </a:extLst>
                </a:gridCol>
                <a:gridCol w="257175">
                  <a:extLst>
                    <a:ext uri="{9D8B030D-6E8A-4147-A177-3AD203B41FA5}">
                      <a16:colId xmlns:a16="http://schemas.microsoft.com/office/drawing/2014/main" val="1860144620"/>
                    </a:ext>
                  </a:extLst>
                </a:gridCol>
                <a:gridCol w="257175">
                  <a:extLst>
                    <a:ext uri="{9D8B030D-6E8A-4147-A177-3AD203B41FA5}">
                      <a16:colId xmlns:a16="http://schemas.microsoft.com/office/drawing/2014/main" val="3987920954"/>
                    </a:ext>
                  </a:extLst>
                </a:gridCol>
                <a:gridCol w="257175">
                  <a:extLst>
                    <a:ext uri="{9D8B030D-6E8A-4147-A177-3AD203B41FA5}">
                      <a16:colId xmlns:a16="http://schemas.microsoft.com/office/drawing/2014/main" val="3369829320"/>
                    </a:ext>
                  </a:extLst>
                </a:gridCol>
                <a:gridCol w="257175">
                  <a:extLst>
                    <a:ext uri="{9D8B030D-6E8A-4147-A177-3AD203B41FA5}">
                      <a16:colId xmlns:a16="http://schemas.microsoft.com/office/drawing/2014/main" val="193079314"/>
                    </a:ext>
                  </a:extLst>
                </a:gridCol>
                <a:gridCol w="257175">
                  <a:extLst>
                    <a:ext uri="{9D8B030D-6E8A-4147-A177-3AD203B41FA5}">
                      <a16:colId xmlns:a16="http://schemas.microsoft.com/office/drawing/2014/main" val="3469805435"/>
                    </a:ext>
                  </a:extLst>
                </a:gridCol>
                <a:gridCol w="257175">
                  <a:extLst>
                    <a:ext uri="{9D8B030D-6E8A-4147-A177-3AD203B41FA5}">
                      <a16:colId xmlns:a16="http://schemas.microsoft.com/office/drawing/2014/main" val="2625590550"/>
                    </a:ext>
                  </a:extLst>
                </a:gridCol>
                <a:gridCol w="257175">
                  <a:extLst>
                    <a:ext uri="{9D8B030D-6E8A-4147-A177-3AD203B41FA5}">
                      <a16:colId xmlns:a16="http://schemas.microsoft.com/office/drawing/2014/main" val="728799534"/>
                    </a:ext>
                  </a:extLst>
                </a:gridCol>
                <a:gridCol w="257175">
                  <a:extLst>
                    <a:ext uri="{9D8B030D-6E8A-4147-A177-3AD203B41FA5}">
                      <a16:colId xmlns:a16="http://schemas.microsoft.com/office/drawing/2014/main" val="65840219"/>
                    </a:ext>
                  </a:extLst>
                </a:gridCol>
                <a:gridCol w="257175">
                  <a:extLst>
                    <a:ext uri="{9D8B030D-6E8A-4147-A177-3AD203B41FA5}">
                      <a16:colId xmlns:a16="http://schemas.microsoft.com/office/drawing/2014/main" val="646752665"/>
                    </a:ext>
                  </a:extLst>
                </a:gridCol>
                <a:gridCol w="257175">
                  <a:extLst>
                    <a:ext uri="{9D8B030D-6E8A-4147-A177-3AD203B41FA5}">
                      <a16:colId xmlns:a16="http://schemas.microsoft.com/office/drawing/2014/main" val="2224715228"/>
                    </a:ext>
                  </a:extLst>
                </a:gridCol>
                <a:gridCol w="257175">
                  <a:extLst>
                    <a:ext uri="{9D8B030D-6E8A-4147-A177-3AD203B41FA5}">
                      <a16:colId xmlns:a16="http://schemas.microsoft.com/office/drawing/2014/main" val="3736101954"/>
                    </a:ext>
                  </a:extLst>
                </a:gridCol>
                <a:gridCol w="257175">
                  <a:extLst>
                    <a:ext uri="{9D8B030D-6E8A-4147-A177-3AD203B41FA5}">
                      <a16:colId xmlns:a16="http://schemas.microsoft.com/office/drawing/2014/main" val="3998611233"/>
                    </a:ext>
                  </a:extLst>
                </a:gridCol>
                <a:gridCol w="257175">
                  <a:extLst>
                    <a:ext uri="{9D8B030D-6E8A-4147-A177-3AD203B41FA5}">
                      <a16:colId xmlns:a16="http://schemas.microsoft.com/office/drawing/2014/main" val="635032133"/>
                    </a:ext>
                  </a:extLst>
                </a:gridCol>
                <a:gridCol w="257175">
                  <a:extLst>
                    <a:ext uri="{9D8B030D-6E8A-4147-A177-3AD203B41FA5}">
                      <a16:colId xmlns:a16="http://schemas.microsoft.com/office/drawing/2014/main" val="664029020"/>
                    </a:ext>
                  </a:extLst>
                </a:gridCol>
                <a:gridCol w="257175">
                  <a:extLst>
                    <a:ext uri="{9D8B030D-6E8A-4147-A177-3AD203B41FA5}">
                      <a16:colId xmlns:a16="http://schemas.microsoft.com/office/drawing/2014/main" val="1455250862"/>
                    </a:ext>
                  </a:extLst>
                </a:gridCol>
                <a:gridCol w="257175">
                  <a:extLst>
                    <a:ext uri="{9D8B030D-6E8A-4147-A177-3AD203B41FA5}">
                      <a16:colId xmlns:a16="http://schemas.microsoft.com/office/drawing/2014/main" val="1488430234"/>
                    </a:ext>
                  </a:extLst>
                </a:gridCol>
                <a:gridCol w="257175">
                  <a:extLst>
                    <a:ext uri="{9D8B030D-6E8A-4147-A177-3AD203B41FA5}">
                      <a16:colId xmlns:a16="http://schemas.microsoft.com/office/drawing/2014/main" val="1270740440"/>
                    </a:ext>
                  </a:extLst>
                </a:gridCol>
                <a:gridCol w="257175">
                  <a:extLst>
                    <a:ext uri="{9D8B030D-6E8A-4147-A177-3AD203B41FA5}">
                      <a16:colId xmlns:a16="http://schemas.microsoft.com/office/drawing/2014/main" val="2135705067"/>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2002898809"/>
                  </a:ext>
                </a:extLst>
              </a:tr>
            </a:tbl>
          </a:graphicData>
        </a:graphic>
      </p:graphicFrame>
      <p:graphicFrame>
        <p:nvGraphicFramePr>
          <p:cNvPr id="7" name="Table 6">
            <a:extLst>
              <a:ext uri="{FF2B5EF4-FFF2-40B4-BE49-F238E27FC236}">
                <a16:creationId xmlns:a16="http://schemas.microsoft.com/office/drawing/2014/main" id="{774E0257-484F-4735-AAB6-0F5E17537085}"/>
              </a:ext>
            </a:extLst>
          </p:cNvPr>
          <p:cNvGraphicFramePr>
            <a:graphicFrameLocks noGrp="1"/>
          </p:cNvGraphicFramePr>
          <p:nvPr>
            <p:extLst>
              <p:ext uri="{D42A27DB-BD31-4B8C-83A1-F6EECF244321}">
                <p14:modId xmlns:p14="http://schemas.microsoft.com/office/powerpoint/2010/main" val="3238593886"/>
              </p:ext>
            </p:extLst>
          </p:nvPr>
        </p:nvGraphicFramePr>
        <p:xfrm>
          <a:off x="990600" y="1828800"/>
          <a:ext cx="7691120" cy="370840"/>
        </p:xfrm>
        <a:graphic>
          <a:graphicData uri="http://schemas.openxmlformats.org/drawingml/2006/table">
            <a:tbl>
              <a:tblPr firstRow="1" bandRow="1">
                <a:tableStyleId>{5C22544A-7EE6-4342-B048-85BDC9FD1C3A}</a:tableStyleId>
              </a:tblPr>
              <a:tblGrid>
                <a:gridCol w="769112">
                  <a:extLst>
                    <a:ext uri="{9D8B030D-6E8A-4147-A177-3AD203B41FA5}">
                      <a16:colId xmlns:a16="http://schemas.microsoft.com/office/drawing/2014/main" val="2771612481"/>
                    </a:ext>
                  </a:extLst>
                </a:gridCol>
                <a:gridCol w="769112">
                  <a:extLst>
                    <a:ext uri="{9D8B030D-6E8A-4147-A177-3AD203B41FA5}">
                      <a16:colId xmlns:a16="http://schemas.microsoft.com/office/drawing/2014/main" val="4112363633"/>
                    </a:ext>
                  </a:extLst>
                </a:gridCol>
                <a:gridCol w="769112">
                  <a:extLst>
                    <a:ext uri="{9D8B030D-6E8A-4147-A177-3AD203B41FA5}">
                      <a16:colId xmlns:a16="http://schemas.microsoft.com/office/drawing/2014/main" val="1745089572"/>
                    </a:ext>
                  </a:extLst>
                </a:gridCol>
                <a:gridCol w="769112">
                  <a:extLst>
                    <a:ext uri="{9D8B030D-6E8A-4147-A177-3AD203B41FA5}">
                      <a16:colId xmlns:a16="http://schemas.microsoft.com/office/drawing/2014/main" val="146333534"/>
                    </a:ext>
                  </a:extLst>
                </a:gridCol>
                <a:gridCol w="769112">
                  <a:extLst>
                    <a:ext uri="{9D8B030D-6E8A-4147-A177-3AD203B41FA5}">
                      <a16:colId xmlns:a16="http://schemas.microsoft.com/office/drawing/2014/main" val="2681780183"/>
                    </a:ext>
                  </a:extLst>
                </a:gridCol>
                <a:gridCol w="769112">
                  <a:extLst>
                    <a:ext uri="{9D8B030D-6E8A-4147-A177-3AD203B41FA5}">
                      <a16:colId xmlns:a16="http://schemas.microsoft.com/office/drawing/2014/main" val="3850470385"/>
                    </a:ext>
                  </a:extLst>
                </a:gridCol>
                <a:gridCol w="769112">
                  <a:extLst>
                    <a:ext uri="{9D8B030D-6E8A-4147-A177-3AD203B41FA5}">
                      <a16:colId xmlns:a16="http://schemas.microsoft.com/office/drawing/2014/main" val="1102300142"/>
                    </a:ext>
                  </a:extLst>
                </a:gridCol>
                <a:gridCol w="769112">
                  <a:extLst>
                    <a:ext uri="{9D8B030D-6E8A-4147-A177-3AD203B41FA5}">
                      <a16:colId xmlns:a16="http://schemas.microsoft.com/office/drawing/2014/main" val="3874303442"/>
                    </a:ext>
                  </a:extLst>
                </a:gridCol>
                <a:gridCol w="769112">
                  <a:extLst>
                    <a:ext uri="{9D8B030D-6E8A-4147-A177-3AD203B41FA5}">
                      <a16:colId xmlns:a16="http://schemas.microsoft.com/office/drawing/2014/main" val="1944529133"/>
                    </a:ext>
                  </a:extLst>
                </a:gridCol>
                <a:gridCol w="769112">
                  <a:extLst>
                    <a:ext uri="{9D8B030D-6E8A-4147-A177-3AD203B41FA5}">
                      <a16:colId xmlns:a16="http://schemas.microsoft.com/office/drawing/2014/main" val="2859313412"/>
                    </a:ext>
                  </a:extLst>
                </a:gridCol>
              </a:tblGrid>
              <a:tr h="370840">
                <a:tc>
                  <a:txBody>
                    <a:bodyPr/>
                    <a:lstStyle/>
                    <a:p>
                      <a:r>
                        <a:rPr lang="en-US" dirty="0">
                          <a:ln>
                            <a:solidFill>
                              <a:schemeClr val="tx1"/>
                            </a:solidFill>
                          </a:ln>
                          <a:solidFill>
                            <a:schemeClr val="tx1"/>
                          </a:solidFill>
                        </a:rPr>
                        <a:t>Pin 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ln>
                            <a:solidFill>
                              <a:schemeClr val="tx1"/>
                            </a:solidFill>
                          </a:ln>
                          <a:solidFill>
                            <a:schemeClr val="tx1"/>
                          </a:solidFill>
                        </a:rPr>
                        <a:t>Pin 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ln>
                            <a:solidFill>
                              <a:schemeClr val="tx1"/>
                            </a:solidFill>
                          </a:ln>
                          <a:solidFill>
                            <a:schemeClr val="tx1"/>
                          </a:solidFill>
                        </a:rPr>
                        <a:t>Pin 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ln>
                            <a:solidFill>
                              <a:schemeClr val="tx1"/>
                            </a:solidFill>
                          </a:ln>
                          <a:solidFill>
                            <a:schemeClr val="tx1"/>
                          </a:solidFill>
                        </a:rPr>
                        <a:t>Pin 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ln>
                            <a:solidFill>
                              <a:schemeClr val="tx1"/>
                            </a:solidFill>
                          </a:ln>
                          <a:solidFill>
                            <a:schemeClr val="tx1"/>
                          </a:solidFill>
                        </a:rPr>
                        <a:t>Pin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ln>
                            <a:solidFill>
                              <a:schemeClr val="tx1"/>
                            </a:solidFill>
                          </a:ln>
                          <a:solidFill>
                            <a:schemeClr val="tx1"/>
                          </a:solidFill>
                        </a:rPr>
                        <a:t>Pin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ln>
                            <a:solidFill>
                              <a:schemeClr val="tx1"/>
                            </a:solidFill>
                          </a:ln>
                          <a:solidFill>
                            <a:schemeClr val="tx1"/>
                          </a:solidFill>
                        </a:rPr>
                        <a:t>Pin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ln>
                            <a:solidFill>
                              <a:schemeClr val="tx1"/>
                            </a:solidFill>
                          </a:ln>
                          <a:solidFill>
                            <a:schemeClr val="tx1"/>
                          </a:solidFill>
                        </a:rPr>
                        <a:t>Pin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ln>
                            <a:solidFill>
                              <a:schemeClr val="tx1"/>
                            </a:solidFill>
                          </a:ln>
                          <a:solidFill>
                            <a:schemeClr val="tx1"/>
                          </a:solidFill>
                        </a:rPr>
                        <a:t>Pin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r>
                        <a:rPr lang="en-US" dirty="0">
                          <a:ln>
                            <a:solidFill>
                              <a:schemeClr val="tx1"/>
                            </a:solidFill>
                          </a:ln>
                          <a:solidFill>
                            <a:schemeClr val="tx1"/>
                          </a:solidFill>
                        </a:rPr>
                        <a:t>Pin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728938844"/>
                  </a:ext>
                </a:extLst>
              </a:tr>
            </a:tbl>
          </a:graphicData>
        </a:graphic>
      </p:graphicFrame>
      <p:sp>
        <p:nvSpPr>
          <p:cNvPr id="8" name="TextBox 7">
            <a:extLst>
              <a:ext uri="{FF2B5EF4-FFF2-40B4-BE49-F238E27FC236}">
                <a16:creationId xmlns:a16="http://schemas.microsoft.com/office/drawing/2014/main" id="{4D2C7B42-E136-49ED-B12A-C56B67A07ECF}"/>
              </a:ext>
            </a:extLst>
          </p:cNvPr>
          <p:cNvSpPr txBox="1"/>
          <p:nvPr/>
        </p:nvSpPr>
        <p:spPr>
          <a:xfrm>
            <a:off x="2209800" y="3217287"/>
            <a:ext cx="6096000" cy="369332"/>
          </a:xfrm>
          <a:prstGeom prst="rect">
            <a:avLst/>
          </a:prstGeom>
          <a:noFill/>
        </p:spPr>
        <p:txBody>
          <a:bodyPr wrap="square" rtlCol="0">
            <a:spAutoFit/>
          </a:bodyPr>
          <a:lstStyle/>
          <a:p>
            <a:r>
              <a:rPr lang="en-US" dirty="0"/>
              <a:t>How would we set pin 2 as an output in assembly?</a:t>
            </a:r>
          </a:p>
        </p:txBody>
      </p:sp>
      <p:sp>
        <p:nvSpPr>
          <p:cNvPr id="9" name="TextBox 8">
            <a:extLst>
              <a:ext uri="{FF2B5EF4-FFF2-40B4-BE49-F238E27FC236}">
                <a16:creationId xmlns:a16="http://schemas.microsoft.com/office/drawing/2014/main" id="{FDEC041B-C4CB-4C27-8F55-0C28B4B1D09E}"/>
              </a:ext>
            </a:extLst>
          </p:cNvPr>
          <p:cNvSpPr txBox="1"/>
          <p:nvPr/>
        </p:nvSpPr>
        <p:spPr>
          <a:xfrm>
            <a:off x="2819400" y="4038600"/>
            <a:ext cx="4343400" cy="1477328"/>
          </a:xfrm>
          <a:prstGeom prst="rect">
            <a:avLst/>
          </a:prstGeom>
          <a:noFill/>
        </p:spPr>
        <p:txBody>
          <a:bodyPr wrap="square" rtlCol="0">
            <a:spAutoFit/>
          </a:bodyPr>
          <a:lstStyle/>
          <a:p>
            <a:r>
              <a:rPr lang="en-US" dirty="0"/>
              <a:t>LDR R1, =GPSEL0</a:t>
            </a:r>
          </a:p>
          <a:p>
            <a:r>
              <a:rPr lang="en-US" dirty="0"/>
              <a:t>LDR R2, [R1]</a:t>
            </a:r>
          </a:p>
          <a:p>
            <a:r>
              <a:rPr lang="en-US" dirty="0"/>
              <a:t>MOV R3, #1&lt;&lt;6</a:t>
            </a:r>
          </a:p>
          <a:p>
            <a:r>
              <a:rPr lang="en-US" dirty="0"/>
              <a:t>ORR R2, R3</a:t>
            </a:r>
          </a:p>
          <a:p>
            <a:r>
              <a:rPr lang="en-US" dirty="0"/>
              <a:t>STR R2, [R1]</a:t>
            </a:r>
          </a:p>
        </p:txBody>
      </p:sp>
    </p:spTree>
    <p:extLst>
      <p:ext uri="{BB962C8B-B14F-4D97-AF65-F5344CB8AC3E}">
        <p14:creationId xmlns:p14="http://schemas.microsoft.com/office/powerpoint/2010/main" val="2213134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Purpose </a:t>
            </a:r>
            <a:r>
              <a:rPr lang="en-US" dirty="0" err="1"/>
              <a:t>Input/Output</a:t>
            </a:r>
            <a:r>
              <a:rPr lang="en-US" dirty="0"/>
              <a:t> (GPIO)</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11</a:t>
            </a:fld>
            <a:endParaRPr kumimoji="0" lang="en-US" dirty="0"/>
          </a:p>
        </p:txBody>
      </p:sp>
      <p:pic>
        <p:nvPicPr>
          <p:cNvPr id="9" name="Picture 3"/>
          <p:cNvPicPr>
            <a:picLocks noChangeAspect="1" noChangeArrowheads="1"/>
          </p:cNvPicPr>
          <p:nvPr/>
        </p:nvPicPr>
        <p:blipFill>
          <a:blip r:embed="rId4" cstate="print"/>
          <a:srcRect/>
          <a:stretch>
            <a:fillRect/>
          </a:stretch>
        </p:blipFill>
        <p:spPr bwMode="auto">
          <a:xfrm>
            <a:off x="2057400" y="1211766"/>
            <a:ext cx="7315200" cy="5798634"/>
          </a:xfrm>
          <a:prstGeom prst="rect">
            <a:avLst/>
          </a:prstGeom>
          <a:noFill/>
          <a:ln w="9525">
            <a:noFill/>
            <a:miter lim="800000"/>
            <a:headEnd/>
            <a:tailEnd/>
          </a:ln>
        </p:spPr>
      </p:pic>
      <p:sp>
        <p:nvSpPr>
          <p:cNvPr id="4" name="Rectangle 3"/>
          <p:cNvSpPr/>
          <p:nvPr/>
        </p:nvSpPr>
        <p:spPr>
          <a:xfrm>
            <a:off x="3613265" y="2438400"/>
            <a:ext cx="1774744"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ARM Cortex-M4</a:t>
            </a:r>
          </a:p>
          <a:p>
            <a:pPr algn="ctr"/>
            <a:r>
              <a:rPr lang="en-US" dirty="0"/>
              <a:t>FPU</a:t>
            </a:r>
          </a:p>
        </p:txBody>
      </p:sp>
      <p:cxnSp>
        <p:nvCxnSpPr>
          <p:cNvPr id="15" name="Straight Arrow Connector 14"/>
          <p:cNvCxnSpPr/>
          <p:nvPr/>
        </p:nvCxnSpPr>
        <p:spPr>
          <a:xfrm flipH="1">
            <a:off x="5388009" y="2480440"/>
            <a:ext cx="595922" cy="0"/>
          </a:xfrm>
          <a:prstGeom prst="straightConnector1">
            <a:avLst/>
          </a:prstGeom>
          <a:ln w="38100">
            <a:solidFill>
              <a:schemeClr val="accent3">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5388009" y="2791599"/>
            <a:ext cx="595922" cy="0"/>
          </a:xfrm>
          <a:prstGeom prst="straightConnector1">
            <a:avLst/>
          </a:prstGeom>
          <a:ln w="38100">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5388009" y="3124200"/>
            <a:ext cx="595922" cy="0"/>
          </a:xfrm>
          <a:prstGeom prst="straightConnector1">
            <a:avLst/>
          </a:prstGeom>
          <a:ln w="38100">
            <a:solidFill>
              <a:schemeClr val="accent4">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388009" y="2187265"/>
            <a:ext cx="614271" cy="276999"/>
          </a:xfrm>
          <a:prstGeom prst="rect">
            <a:avLst/>
          </a:prstGeom>
          <a:noFill/>
        </p:spPr>
        <p:txBody>
          <a:bodyPr wrap="none" rtlCol="0">
            <a:spAutoFit/>
          </a:bodyPr>
          <a:lstStyle/>
          <a:p>
            <a:r>
              <a:rPr lang="en-US" sz="1200" b="1" dirty="0">
                <a:solidFill>
                  <a:schemeClr val="accent3">
                    <a:lumMod val="60000"/>
                    <a:lumOff val="40000"/>
                  </a:schemeClr>
                </a:solidFill>
              </a:rPr>
              <a:t>D Bus</a:t>
            </a:r>
          </a:p>
        </p:txBody>
      </p:sp>
      <p:sp>
        <p:nvSpPr>
          <p:cNvPr id="39" name="TextBox 38"/>
          <p:cNvSpPr txBox="1"/>
          <p:nvPr/>
        </p:nvSpPr>
        <p:spPr>
          <a:xfrm>
            <a:off x="5379384" y="2514600"/>
            <a:ext cx="613172" cy="276999"/>
          </a:xfrm>
          <a:prstGeom prst="rect">
            <a:avLst/>
          </a:prstGeom>
          <a:noFill/>
        </p:spPr>
        <p:txBody>
          <a:bodyPr wrap="square" rtlCol="0">
            <a:spAutoFit/>
          </a:bodyPr>
          <a:lstStyle/>
          <a:p>
            <a:pPr algn="ctr"/>
            <a:r>
              <a:rPr lang="en-US" sz="1200" b="1" dirty="0">
                <a:solidFill>
                  <a:schemeClr val="accent3"/>
                </a:solidFill>
              </a:rPr>
              <a:t>I Bus</a:t>
            </a:r>
          </a:p>
        </p:txBody>
      </p:sp>
      <p:sp>
        <p:nvSpPr>
          <p:cNvPr id="40" name="TextBox 39"/>
          <p:cNvSpPr txBox="1"/>
          <p:nvPr/>
        </p:nvSpPr>
        <p:spPr>
          <a:xfrm>
            <a:off x="5400750" y="2870579"/>
            <a:ext cx="583814" cy="276999"/>
          </a:xfrm>
          <a:prstGeom prst="rect">
            <a:avLst/>
          </a:prstGeom>
          <a:noFill/>
        </p:spPr>
        <p:txBody>
          <a:bodyPr wrap="none" rtlCol="0">
            <a:spAutoFit/>
          </a:bodyPr>
          <a:lstStyle/>
          <a:p>
            <a:r>
              <a:rPr lang="en-US" sz="1200" b="1" dirty="0">
                <a:solidFill>
                  <a:schemeClr val="accent4">
                    <a:lumMod val="60000"/>
                    <a:lumOff val="40000"/>
                  </a:schemeClr>
                </a:solidFill>
              </a:rPr>
              <a:t>S Bus</a:t>
            </a:r>
          </a:p>
        </p:txBody>
      </p:sp>
      <p:sp>
        <p:nvSpPr>
          <p:cNvPr id="41" name="Rectangle 40"/>
          <p:cNvSpPr/>
          <p:nvPr/>
        </p:nvSpPr>
        <p:spPr>
          <a:xfrm>
            <a:off x="6965488" y="2667000"/>
            <a:ext cx="928938" cy="304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SRAM</a:t>
            </a:r>
          </a:p>
        </p:txBody>
      </p:sp>
      <p:sp>
        <p:nvSpPr>
          <p:cNvPr id="42" name="Rectangle 41"/>
          <p:cNvSpPr/>
          <p:nvPr/>
        </p:nvSpPr>
        <p:spPr>
          <a:xfrm>
            <a:off x="6964565" y="2286000"/>
            <a:ext cx="928937" cy="300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FLASH</a:t>
            </a:r>
          </a:p>
        </p:txBody>
      </p:sp>
      <p:sp>
        <p:nvSpPr>
          <p:cNvPr id="43" name="Rectangle 42"/>
          <p:cNvSpPr/>
          <p:nvPr/>
        </p:nvSpPr>
        <p:spPr>
          <a:xfrm rot="16200000">
            <a:off x="5633811" y="2717758"/>
            <a:ext cx="1092998" cy="38256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a:t>AHB Bus Matrix</a:t>
            </a:r>
          </a:p>
        </p:txBody>
      </p:sp>
      <p:cxnSp>
        <p:nvCxnSpPr>
          <p:cNvPr id="44" name="Straight Arrow Connector 43"/>
          <p:cNvCxnSpPr/>
          <p:nvPr/>
        </p:nvCxnSpPr>
        <p:spPr>
          <a:xfrm flipH="1">
            <a:off x="6378609" y="2438400"/>
            <a:ext cx="595922" cy="0"/>
          </a:xfrm>
          <a:prstGeom prst="straightConnector1">
            <a:avLst/>
          </a:prstGeom>
          <a:ln w="38100">
            <a:solidFill>
              <a:schemeClr val="bg2">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6373477" y="2819400"/>
            <a:ext cx="595922" cy="0"/>
          </a:xfrm>
          <a:prstGeom prst="straightConnector1">
            <a:avLst/>
          </a:prstGeom>
          <a:ln w="38100">
            <a:solidFill>
              <a:schemeClr val="accent5">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6075287" y="3756372"/>
            <a:ext cx="1092998" cy="382567"/>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lang="en-US" sz="1400" dirty="0"/>
              <a:t>APB Bus Matrix</a:t>
            </a:r>
          </a:p>
        </p:txBody>
      </p:sp>
      <p:cxnSp>
        <p:nvCxnSpPr>
          <p:cNvPr id="20" name="Straight Arrow Connector 19"/>
          <p:cNvCxnSpPr/>
          <p:nvPr/>
        </p:nvCxnSpPr>
        <p:spPr>
          <a:xfrm>
            <a:off x="6620878" y="4534951"/>
            <a:ext cx="4659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flipV="1">
            <a:off x="6378609" y="3200399"/>
            <a:ext cx="257935"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8" idx="0"/>
          </p:cNvCxnSpPr>
          <p:nvPr/>
        </p:nvCxnSpPr>
        <p:spPr>
          <a:xfrm flipV="1">
            <a:off x="6621786" y="3200399"/>
            <a:ext cx="0" cy="555973"/>
          </a:xfrm>
          <a:prstGeom prst="straightConnector1">
            <a:avLst/>
          </a:prstGeom>
          <a:ln w="38100">
            <a:tailEnd type="none"/>
          </a:ln>
        </p:spPr>
        <p:style>
          <a:lnRef idx="1">
            <a:schemeClr val="accent1"/>
          </a:lnRef>
          <a:fillRef idx="0">
            <a:schemeClr val="accent1"/>
          </a:fillRef>
          <a:effectRef idx="0">
            <a:schemeClr val="accent1"/>
          </a:effectRef>
          <a:fontRef idx="minor">
            <a:schemeClr val="tx1"/>
          </a:fontRef>
        </p:style>
      </p:cxnSp>
      <p:grpSp>
        <p:nvGrpSpPr>
          <p:cNvPr id="63" name="Group 62"/>
          <p:cNvGrpSpPr/>
          <p:nvPr/>
        </p:nvGrpSpPr>
        <p:grpSpPr>
          <a:xfrm>
            <a:off x="4260912" y="3345717"/>
            <a:ext cx="1416000" cy="1875034"/>
            <a:chOff x="4091125" y="3332903"/>
            <a:chExt cx="1416000" cy="1875034"/>
          </a:xfrm>
        </p:grpSpPr>
        <p:cxnSp>
          <p:nvCxnSpPr>
            <p:cNvPr id="33" name="Straight Connector 32"/>
            <p:cNvCxnSpPr/>
            <p:nvPr/>
          </p:nvCxnSpPr>
          <p:spPr>
            <a:xfrm>
              <a:off x="5500640" y="3332903"/>
              <a:ext cx="6485" cy="1852418"/>
            </a:xfrm>
            <a:prstGeom prst="line">
              <a:avLst/>
            </a:prstGeom>
            <a:ln w="38100">
              <a:solidFill>
                <a:schemeClr val="accent6">
                  <a:lumMod val="75000"/>
                </a:schemeClr>
              </a:solidFill>
            </a:ln>
          </p:spPr>
          <p:style>
            <a:lnRef idx="3">
              <a:schemeClr val="accent2"/>
            </a:lnRef>
            <a:fillRef idx="0">
              <a:schemeClr val="accent2"/>
            </a:fillRef>
            <a:effectRef idx="2">
              <a:schemeClr val="accent2"/>
            </a:effectRef>
            <a:fontRef idx="minor">
              <a:schemeClr val="tx1"/>
            </a:fontRef>
          </p:style>
        </p:cxnSp>
        <p:sp>
          <p:nvSpPr>
            <p:cNvPr id="55" name="Rectangle 54"/>
            <p:cNvSpPr/>
            <p:nvPr/>
          </p:nvSpPr>
          <p:spPr>
            <a:xfrm>
              <a:off x="4101018" y="36576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B</a:t>
              </a:r>
            </a:p>
          </p:txBody>
        </p:sp>
        <p:sp>
          <p:nvSpPr>
            <p:cNvPr id="56" name="Rectangle 55"/>
            <p:cNvSpPr/>
            <p:nvPr/>
          </p:nvSpPr>
          <p:spPr>
            <a:xfrm>
              <a:off x="4093231" y="38862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C</a:t>
              </a:r>
            </a:p>
          </p:txBody>
        </p:sp>
        <p:sp>
          <p:nvSpPr>
            <p:cNvPr id="57" name="Rectangle 56"/>
            <p:cNvSpPr/>
            <p:nvPr/>
          </p:nvSpPr>
          <p:spPr>
            <a:xfrm>
              <a:off x="4091125" y="41148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D</a:t>
              </a:r>
            </a:p>
          </p:txBody>
        </p:sp>
        <p:sp>
          <p:nvSpPr>
            <p:cNvPr id="58" name="Rectangle 57"/>
            <p:cNvSpPr/>
            <p:nvPr/>
          </p:nvSpPr>
          <p:spPr>
            <a:xfrm>
              <a:off x="4107531" y="3402663"/>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A</a:t>
              </a:r>
            </a:p>
          </p:txBody>
        </p:sp>
        <p:sp>
          <p:nvSpPr>
            <p:cNvPr id="59" name="Rectangle 58"/>
            <p:cNvSpPr/>
            <p:nvPr/>
          </p:nvSpPr>
          <p:spPr>
            <a:xfrm>
              <a:off x="4103248" y="45720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F</a:t>
              </a:r>
            </a:p>
          </p:txBody>
        </p:sp>
        <p:sp>
          <p:nvSpPr>
            <p:cNvPr id="60" name="Rectangle 59"/>
            <p:cNvSpPr/>
            <p:nvPr/>
          </p:nvSpPr>
          <p:spPr>
            <a:xfrm>
              <a:off x="4095461" y="48006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G</a:t>
              </a:r>
            </a:p>
          </p:txBody>
        </p:sp>
        <p:sp>
          <p:nvSpPr>
            <p:cNvPr id="61" name="Rectangle 60"/>
            <p:cNvSpPr/>
            <p:nvPr/>
          </p:nvSpPr>
          <p:spPr>
            <a:xfrm>
              <a:off x="4093355" y="50292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H</a:t>
              </a:r>
            </a:p>
          </p:txBody>
        </p:sp>
        <p:sp>
          <p:nvSpPr>
            <p:cNvPr id="62" name="Rectangle 61"/>
            <p:cNvSpPr/>
            <p:nvPr/>
          </p:nvSpPr>
          <p:spPr>
            <a:xfrm>
              <a:off x="4109761" y="4343400"/>
              <a:ext cx="928937" cy="17873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GPIO E</a:t>
              </a:r>
            </a:p>
          </p:txBody>
        </p:sp>
      </p:grpSp>
      <p:sp>
        <p:nvSpPr>
          <p:cNvPr id="64" name="TextBox 63"/>
          <p:cNvSpPr txBox="1"/>
          <p:nvPr/>
        </p:nvSpPr>
        <p:spPr>
          <a:xfrm>
            <a:off x="5019205" y="5701209"/>
            <a:ext cx="1104790" cy="338554"/>
          </a:xfrm>
          <a:prstGeom prst="rect">
            <a:avLst/>
          </a:prstGeom>
          <a:noFill/>
        </p:spPr>
        <p:txBody>
          <a:bodyPr wrap="none" rtlCol="0">
            <a:spAutoFit/>
          </a:bodyPr>
          <a:lstStyle/>
          <a:p>
            <a:r>
              <a:rPr lang="en-US" sz="1600" b="1" dirty="0">
                <a:solidFill>
                  <a:schemeClr val="bg1"/>
                </a:solidFill>
              </a:rPr>
              <a:t>STM32L4</a:t>
            </a:r>
          </a:p>
        </p:txBody>
      </p:sp>
      <p:cxnSp>
        <p:nvCxnSpPr>
          <p:cNvPr id="67" name="Straight Arrow Connector 66"/>
          <p:cNvCxnSpPr/>
          <p:nvPr/>
        </p:nvCxnSpPr>
        <p:spPr>
          <a:xfrm flipH="1">
            <a:off x="5204028" y="3504845"/>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5206631" y="3755573"/>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5195706" y="3975451"/>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H="1">
            <a:off x="5198309" y="4226179"/>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5198848" y="4444812"/>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5201451" y="4695540"/>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H="1">
            <a:off x="5203731" y="4893862"/>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H="1">
            <a:off x="5206334" y="5144590"/>
            <a:ext cx="461304" cy="124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5657010" y="3345718"/>
            <a:ext cx="345270" cy="5425"/>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7072062" y="5198135"/>
            <a:ext cx="928938" cy="304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Timer</a:t>
            </a:r>
          </a:p>
        </p:txBody>
      </p:sp>
      <p:sp>
        <p:nvSpPr>
          <p:cNvPr id="85" name="Rectangle 84"/>
          <p:cNvSpPr/>
          <p:nvPr/>
        </p:nvSpPr>
        <p:spPr>
          <a:xfrm>
            <a:off x="7072062" y="4779888"/>
            <a:ext cx="928938" cy="304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SPI</a:t>
            </a:r>
          </a:p>
        </p:txBody>
      </p:sp>
      <p:sp>
        <p:nvSpPr>
          <p:cNvPr id="86" name="Rectangle 85"/>
          <p:cNvSpPr/>
          <p:nvPr/>
        </p:nvSpPr>
        <p:spPr>
          <a:xfrm>
            <a:off x="7072062" y="4356214"/>
            <a:ext cx="928938" cy="3049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UART</a:t>
            </a:r>
          </a:p>
        </p:txBody>
      </p:sp>
      <p:sp>
        <p:nvSpPr>
          <p:cNvPr id="87" name="TextBox 86"/>
          <p:cNvSpPr txBox="1"/>
          <p:nvPr/>
        </p:nvSpPr>
        <p:spPr>
          <a:xfrm>
            <a:off x="7287986" y="5367076"/>
            <a:ext cx="543739" cy="523220"/>
          </a:xfrm>
          <a:prstGeom prst="rect">
            <a:avLst/>
          </a:prstGeom>
          <a:noFill/>
        </p:spPr>
        <p:txBody>
          <a:bodyPr wrap="none" rtlCol="0">
            <a:spAutoFit/>
          </a:bodyPr>
          <a:lstStyle/>
          <a:p>
            <a:r>
              <a:rPr lang="en-US" sz="2800" b="1" dirty="0">
                <a:solidFill>
                  <a:schemeClr val="bg1"/>
                </a:solidFill>
              </a:rPr>
              <a:t>…</a:t>
            </a:r>
          </a:p>
        </p:txBody>
      </p:sp>
      <p:cxnSp>
        <p:nvCxnSpPr>
          <p:cNvPr id="89" name="Straight Arrow Connector 88"/>
          <p:cNvCxnSpPr/>
          <p:nvPr/>
        </p:nvCxnSpPr>
        <p:spPr>
          <a:xfrm flipV="1">
            <a:off x="6620878" y="4127616"/>
            <a:ext cx="908" cy="1706030"/>
          </a:xfrm>
          <a:prstGeom prst="straightConnector1">
            <a:avLst/>
          </a:prstGeom>
          <a:ln w="38100">
            <a:tailEnd type="non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606088" y="4932347"/>
            <a:ext cx="4659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6606088" y="5350594"/>
            <a:ext cx="4659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p:nvPr/>
        </p:nvCxnSpPr>
        <p:spPr>
          <a:xfrm>
            <a:off x="6620878" y="5715000"/>
            <a:ext cx="46597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06" name="Group 105"/>
          <p:cNvGrpSpPr/>
          <p:nvPr/>
        </p:nvGrpSpPr>
        <p:grpSpPr>
          <a:xfrm>
            <a:off x="76200" y="2743200"/>
            <a:ext cx="4173511" cy="1981832"/>
            <a:chOff x="76200" y="2743200"/>
            <a:chExt cx="4173511" cy="1981832"/>
          </a:xfrm>
        </p:grpSpPr>
        <p:pic>
          <p:nvPicPr>
            <p:cNvPr id="96" name="Picture 95"/>
            <p:cNvPicPr>
              <a:picLocks noChangeAspect="1"/>
            </p:cNvPicPr>
            <p:nvPr/>
          </p:nvPicPr>
          <p:blipFill>
            <a:blip r:embed="rId5"/>
            <a:stretch>
              <a:fillRect/>
            </a:stretch>
          </p:blipFill>
          <p:spPr>
            <a:xfrm>
              <a:off x="76200" y="2743200"/>
              <a:ext cx="2650883" cy="1981832"/>
            </a:xfrm>
            <a:prstGeom prst="rect">
              <a:avLst/>
            </a:prstGeom>
            <a:ln w="28575">
              <a:solidFill>
                <a:srgbClr val="0070C0"/>
              </a:solidFill>
            </a:ln>
          </p:spPr>
          <p:style>
            <a:lnRef idx="2">
              <a:schemeClr val="accent1"/>
            </a:lnRef>
            <a:fillRef idx="1">
              <a:schemeClr val="lt1"/>
            </a:fillRef>
            <a:effectRef idx="0">
              <a:schemeClr val="accent1"/>
            </a:effectRef>
            <a:fontRef idx="minor">
              <a:schemeClr val="dk1"/>
            </a:fontRef>
          </p:style>
        </p:pic>
        <p:sp>
          <p:nvSpPr>
            <p:cNvPr id="104" name="Trapezoid 103"/>
            <p:cNvSpPr/>
            <p:nvPr/>
          </p:nvSpPr>
          <p:spPr>
            <a:xfrm rot="5400000">
              <a:off x="2598952" y="2997441"/>
              <a:ext cx="1778890" cy="1522628"/>
            </a:xfrm>
            <a:prstGeom prst="trapezoid">
              <a:avLst>
                <a:gd name="adj" fmla="val 52401"/>
              </a:avLst>
            </a:prstGeom>
            <a:solidFill>
              <a:schemeClr val="accent1">
                <a:alpha val="80000"/>
              </a:schemeClr>
            </a:solidFill>
            <a:ln>
              <a:solidFill>
                <a:schemeClr val="accent1">
                  <a:shade val="50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919577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76200" y="1334774"/>
            <a:ext cx="8991600" cy="4829802"/>
          </a:xfrm>
          <a:prstGeom prst="rect">
            <a:avLst/>
          </a:prstGeom>
        </p:spPr>
      </p:pic>
      <p:sp>
        <p:nvSpPr>
          <p:cNvPr id="2" name="Title 1"/>
          <p:cNvSpPr>
            <a:spLocks noGrp="1"/>
          </p:cNvSpPr>
          <p:nvPr>
            <p:ph type="title"/>
          </p:nvPr>
        </p:nvSpPr>
        <p:spPr/>
        <p:txBody>
          <a:bodyPr>
            <a:normAutofit fontScale="90000"/>
          </a:bodyPr>
          <a:lstStyle/>
          <a:p>
            <a:r>
              <a:rPr lang="en-US" dirty="0"/>
              <a:t>Basic Structure of an I/O Port Bit</a:t>
            </a:r>
            <a:br>
              <a:rPr lang="en-US" dirty="0"/>
            </a:br>
            <a:r>
              <a:rPr lang="en-US" dirty="0">
                <a:solidFill>
                  <a:srgbClr val="C00000"/>
                </a:solidFill>
              </a:rPr>
              <a:t>Input</a:t>
            </a:r>
            <a:r>
              <a:rPr lang="en-US" dirty="0"/>
              <a:t> and </a:t>
            </a:r>
            <a:r>
              <a:rPr lang="en-US" dirty="0">
                <a:solidFill>
                  <a:srgbClr val="C00000"/>
                </a:solidFill>
              </a:rPr>
              <a:t>Output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12</a:t>
            </a:fld>
            <a:endParaRPr kumimoji="0" lang="en-US" dirty="0"/>
          </a:p>
        </p:txBody>
      </p:sp>
      <p:sp>
        <p:nvSpPr>
          <p:cNvPr id="8" name="Rectangle 7"/>
          <p:cNvSpPr/>
          <p:nvPr/>
        </p:nvSpPr>
        <p:spPr>
          <a:xfrm>
            <a:off x="3995457" y="2895600"/>
            <a:ext cx="652743" cy="430887"/>
          </a:xfrm>
          <a:prstGeom prst="rect">
            <a:avLst/>
          </a:prstGeom>
        </p:spPr>
        <p:txBody>
          <a:bodyPr wrap="none">
            <a:spAutoFit/>
          </a:bodyPr>
          <a:lstStyle/>
          <a:p>
            <a:r>
              <a:rPr lang="en-US" sz="1100" dirty="0">
                <a:solidFill>
                  <a:srgbClr val="C00000"/>
                </a:solidFill>
              </a:rPr>
              <a:t>Schmitt </a:t>
            </a:r>
          </a:p>
          <a:p>
            <a:r>
              <a:rPr lang="en-US" sz="1100" dirty="0">
                <a:solidFill>
                  <a:srgbClr val="C00000"/>
                </a:solidFill>
              </a:rPr>
              <a:t>trigger</a:t>
            </a:r>
          </a:p>
        </p:txBody>
      </p:sp>
      <p:sp>
        <p:nvSpPr>
          <p:cNvPr id="6" name="Rectangle 5"/>
          <p:cNvSpPr/>
          <p:nvPr/>
        </p:nvSpPr>
        <p:spPr>
          <a:xfrm>
            <a:off x="8305800" y="3733800"/>
            <a:ext cx="228600" cy="228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Tree>
    <p:extLst>
      <p:ext uri="{BB962C8B-B14F-4D97-AF65-F5344CB8AC3E}">
        <p14:creationId xmlns:p14="http://schemas.microsoft.com/office/powerpoint/2010/main" val="1589244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4"/>
          <a:stretch>
            <a:fillRect/>
          </a:stretch>
        </p:blipFill>
        <p:spPr>
          <a:xfrm>
            <a:off x="76200" y="1334774"/>
            <a:ext cx="8991600" cy="4829802"/>
          </a:xfrm>
          <a:prstGeom prst="rect">
            <a:avLst/>
          </a:prstGeom>
        </p:spPr>
      </p:pic>
      <p:sp>
        <p:nvSpPr>
          <p:cNvPr id="2" name="Title 1"/>
          <p:cNvSpPr>
            <a:spLocks noGrp="1"/>
          </p:cNvSpPr>
          <p:nvPr>
            <p:ph type="title"/>
          </p:nvPr>
        </p:nvSpPr>
        <p:spPr/>
        <p:txBody>
          <a:bodyPr>
            <a:normAutofit fontScale="90000"/>
          </a:bodyPr>
          <a:lstStyle/>
          <a:p>
            <a:r>
              <a:rPr lang="en-US" dirty="0"/>
              <a:t>Basic Structure of an I/O Port Bit:</a:t>
            </a:r>
            <a:br>
              <a:rPr lang="en-US" dirty="0"/>
            </a:br>
            <a:r>
              <a:rPr lang="en-US" dirty="0">
                <a:solidFill>
                  <a:srgbClr val="C00000"/>
                </a:solidFill>
              </a:rPr>
              <a:t>Output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13</a:t>
            </a:fld>
            <a:endParaRPr kumimoji="0" lang="en-US" dirty="0"/>
          </a:p>
        </p:txBody>
      </p:sp>
      <p:sp>
        <p:nvSpPr>
          <p:cNvPr id="8" name="Rectangle 7"/>
          <p:cNvSpPr/>
          <p:nvPr/>
        </p:nvSpPr>
        <p:spPr>
          <a:xfrm>
            <a:off x="3995457" y="2895600"/>
            <a:ext cx="652743" cy="430887"/>
          </a:xfrm>
          <a:prstGeom prst="rect">
            <a:avLst/>
          </a:prstGeom>
        </p:spPr>
        <p:txBody>
          <a:bodyPr wrap="none">
            <a:spAutoFit/>
          </a:bodyPr>
          <a:lstStyle/>
          <a:p>
            <a:r>
              <a:rPr lang="en-US" sz="1100" dirty="0">
                <a:solidFill>
                  <a:srgbClr val="C00000"/>
                </a:solidFill>
              </a:rPr>
              <a:t>Schmitt </a:t>
            </a:r>
          </a:p>
          <a:p>
            <a:r>
              <a:rPr lang="en-US" sz="1100" dirty="0">
                <a:solidFill>
                  <a:srgbClr val="C00000"/>
                </a:solidFill>
              </a:rPr>
              <a:t>trigger</a:t>
            </a:r>
          </a:p>
        </p:txBody>
      </p:sp>
      <p:sp>
        <p:nvSpPr>
          <p:cNvPr id="10" name="Rectangle 9"/>
          <p:cNvSpPr/>
          <p:nvPr/>
        </p:nvSpPr>
        <p:spPr>
          <a:xfrm>
            <a:off x="2971800" y="1334774"/>
            <a:ext cx="4114800" cy="270382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52400" y="1256026"/>
            <a:ext cx="4267200" cy="17157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2019300" y="2511287"/>
            <a:ext cx="952500" cy="17157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633757" y="2094226"/>
            <a:ext cx="1605243" cy="17157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401399" y="2600613"/>
            <a:ext cx="1148257" cy="923330"/>
          </a:xfrm>
          <a:prstGeom prst="rect">
            <a:avLst/>
          </a:prstGeom>
          <a:noFill/>
        </p:spPr>
        <p:txBody>
          <a:bodyPr wrap="square" rtlCol="0">
            <a:spAutoFit/>
          </a:bodyPr>
          <a:lstStyle/>
          <a:p>
            <a:r>
              <a:rPr lang="en-US" dirty="0">
                <a:solidFill>
                  <a:srgbClr val="0000FF"/>
                </a:solidFill>
              </a:rPr>
              <a:t>Output Data Register</a:t>
            </a:r>
          </a:p>
        </p:txBody>
      </p:sp>
      <p:sp>
        <p:nvSpPr>
          <p:cNvPr id="17" name="TextBox 16"/>
          <p:cNvSpPr txBox="1"/>
          <p:nvPr/>
        </p:nvSpPr>
        <p:spPr>
          <a:xfrm>
            <a:off x="592009" y="5939242"/>
            <a:ext cx="2274982" cy="369332"/>
          </a:xfrm>
          <a:prstGeom prst="rect">
            <a:avLst/>
          </a:prstGeom>
          <a:noFill/>
        </p:spPr>
        <p:txBody>
          <a:bodyPr wrap="none" rtlCol="0">
            <a:spAutoFit/>
          </a:bodyPr>
          <a:lstStyle/>
          <a:p>
            <a:r>
              <a:rPr lang="en-US" dirty="0">
                <a:solidFill>
                  <a:srgbClr val="C00000"/>
                </a:solidFill>
              </a:rPr>
              <a:t>GPIO MODE Register</a:t>
            </a:r>
          </a:p>
        </p:txBody>
      </p:sp>
      <p:sp>
        <p:nvSpPr>
          <p:cNvPr id="4" name="TextBox 3"/>
          <p:cNvSpPr txBox="1"/>
          <p:nvPr/>
        </p:nvSpPr>
        <p:spPr>
          <a:xfrm>
            <a:off x="1271749" y="6163185"/>
            <a:ext cx="3016660" cy="584775"/>
          </a:xfrm>
          <a:prstGeom prst="rect">
            <a:avLst/>
          </a:prstGeom>
          <a:noFill/>
        </p:spPr>
        <p:txBody>
          <a:bodyPr wrap="none" rtlCol="0">
            <a:spAutoFit/>
          </a:bodyPr>
          <a:lstStyle/>
          <a:p>
            <a:r>
              <a:rPr lang="en-US" sz="1600" dirty="0">
                <a:solidFill>
                  <a:srgbClr val="C00000"/>
                </a:solidFill>
                <a:latin typeface="Consolas" charset="0"/>
                <a:ea typeface="Consolas" charset="0"/>
                <a:cs typeface="Consolas" charset="0"/>
              </a:rPr>
              <a:t>00</a:t>
            </a:r>
            <a:r>
              <a:rPr lang="en-US" sz="1600" dirty="0">
                <a:solidFill>
                  <a:srgbClr val="C00000"/>
                </a:solidFill>
              </a:rPr>
              <a:t> = Input,   </a:t>
            </a:r>
            <a:r>
              <a:rPr lang="en-US" sz="1600" dirty="0">
                <a:solidFill>
                  <a:srgbClr val="C00000"/>
                </a:solidFill>
                <a:latin typeface="Consolas" charset="0"/>
                <a:ea typeface="Consolas" charset="0"/>
                <a:cs typeface="Consolas" charset="0"/>
              </a:rPr>
              <a:t>01</a:t>
            </a:r>
            <a:r>
              <a:rPr lang="en-US" sz="1600" dirty="0">
                <a:solidFill>
                  <a:srgbClr val="C00000"/>
                </a:solidFill>
              </a:rPr>
              <a:t> = Output, </a:t>
            </a:r>
          </a:p>
          <a:p>
            <a:r>
              <a:rPr lang="en-US" sz="1600" dirty="0">
                <a:solidFill>
                  <a:srgbClr val="C00000"/>
                </a:solidFill>
                <a:latin typeface="Consolas" charset="0"/>
                <a:ea typeface="Consolas" charset="0"/>
                <a:cs typeface="Consolas" charset="0"/>
              </a:rPr>
              <a:t>10</a:t>
            </a:r>
            <a:r>
              <a:rPr lang="en-US" sz="1600" dirty="0">
                <a:solidFill>
                  <a:srgbClr val="C00000"/>
                </a:solidFill>
              </a:rPr>
              <a:t> = AF,       </a:t>
            </a:r>
            <a:r>
              <a:rPr lang="en-US" sz="1600" dirty="0">
                <a:solidFill>
                  <a:srgbClr val="C00000"/>
                </a:solidFill>
                <a:latin typeface="Consolas" charset="0"/>
                <a:ea typeface="Consolas" charset="0"/>
                <a:cs typeface="Consolas" charset="0"/>
              </a:rPr>
              <a:t>11</a:t>
            </a:r>
            <a:r>
              <a:rPr lang="en-US" sz="1600" dirty="0">
                <a:solidFill>
                  <a:srgbClr val="C00000"/>
                </a:solidFill>
              </a:rPr>
              <a:t> = Analog (default)</a:t>
            </a:r>
          </a:p>
        </p:txBody>
      </p:sp>
      <p:sp>
        <p:nvSpPr>
          <p:cNvPr id="5" name="Rectangle 4"/>
          <p:cNvSpPr/>
          <p:nvPr/>
        </p:nvSpPr>
        <p:spPr>
          <a:xfrm>
            <a:off x="3230199" y="3138845"/>
            <a:ext cx="3821559" cy="861774"/>
          </a:xfrm>
          <a:prstGeom prst="rect">
            <a:avLst/>
          </a:prstGeom>
        </p:spPr>
        <p:txBody>
          <a:bodyPr wrap="none">
            <a:spAutoFit/>
          </a:bodyPr>
          <a:lstStyle/>
          <a:p>
            <a:r>
              <a:rPr lang="en-US" dirty="0">
                <a:solidFill>
                  <a:srgbClr val="FF00FF"/>
                </a:solidFill>
              </a:rPr>
              <a:t>GPIO Output Type Register (OTYPER)</a:t>
            </a:r>
          </a:p>
          <a:p>
            <a:r>
              <a:rPr lang="en-US" sz="1600" dirty="0">
                <a:solidFill>
                  <a:srgbClr val="0000FF"/>
                </a:solidFill>
                <a:latin typeface="Consolas" charset="0"/>
                <a:ea typeface="Consolas" charset="0"/>
                <a:cs typeface="Consolas" charset="0"/>
              </a:rPr>
              <a:t> </a:t>
            </a:r>
            <a:r>
              <a:rPr lang="en-US" sz="1600" dirty="0">
                <a:solidFill>
                  <a:srgbClr val="FF00FF"/>
                </a:solidFill>
                <a:latin typeface="Consolas" charset="0"/>
                <a:ea typeface="Consolas" charset="0"/>
                <a:cs typeface="Consolas" charset="0"/>
              </a:rPr>
              <a:t>0</a:t>
            </a:r>
            <a:r>
              <a:rPr lang="en-US" sz="1600" dirty="0">
                <a:solidFill>
                  <a:srgbClr val="FF00FF"/>
                </a:solidFill>
              </a:rPr>
              <a:t> = Output push-pull (default) </a:t>
            </a:r>
          </a:p>
          <a:p>
            <a:r>
              <a:rPr lang="en-US" sz="1600" dirty="0">
                <a:solidFill>
                  <a:srgbClr val="FF00FF"/>
                </a:solidFill>
                <a:latin typeface="Consolas" charset="0"/>
                <a:ea typeface="Consolas" charset="0"/>
                <a:cs typeface="Consolas" charset="0"/>
              </a:rPr>
              <a:t> 1</a:t>
            </a:r>
            <a:r>
              <a:rPr lang="en-US" sz="1600" dirty="0">
                <a:solidFill>
                  <a:srgbClr val="FF00FF"/>
                </a:solidFill>
              </a:rPr>
              <a:t> = Output open-drain</a:t>
            </a:r>
          </a:p>
        </p:txBody>
      </p:sp>
      <p:sp>
        <p:nvSpPr>
          <p:cNvPr id="6" name="Rectangle 5"/>
          <p:cNvSpPr/>
          <p:nvPr/>
        </p:nvSpPr>
        <p:spPr>
          <a:xfrm>
            <a:off x="4800600" y="1623965"/>
            <a:ext cx="4180503" cy="861774"/>
          </a:xfrm>
          <a:prstGeom prst="rect">
            <a:avLst/>
          </a:prstGeom>
        </p:spPr>
        <p:txBody>
          <a:bodyPr wrap="none">
            <a:spAutoFit/>
          </a:bodyPr>
          <a:lstStyle/>
          <a:p>
            <a:r>
              <a:rPr lang="en-US" dirty="0">
                <a:solidFill>
                  <a:srgbClr val="33CC33"/>
                </a:solidFill>
              </a:rPr>
              <a:t>GPIO Pull-up/Pull-down Register (PUPDR)</a:t>
            </a:r>
          </a:p>
          <a:p>
            <a:r>
              <a:rPr lang="en-US" sz="1600" dirty="0">
                <a:solidFill>
                  <a:srgbClr val="0000FF"/>
                </a:solidFill>
                <a:latin typeface="Consolas" charset="0"/>
                <a:ea typeface="Consolas" charset="0"/>
                <a:cs typeface="Consolas" charset="0"/>
              </a:rPr>
              <a:t> </a:t>
            </a:r>
            <a:r>
              <a:rPr lang="en-US" sz="1600" dirty="0">
                <a:solidFill>
                  <a:srgbClr val="33CC33"/>
                </a:solidFill>
                <a:latin typeface="Consolas" charset="0"/>
                <a:ea typeface="Consolas" charset="0"/>
                <a:cs typeface="Consolas" charset="0"/>
              </a:rPr>
              <a:t>00</a:t>
            </a:r>
            <a:r>
              <a:rPr lang="en-US" sz="1600" dirty="0">
                <a:solidFill>
                  <a:srgbClr val="33CC33"/>
                </a:solidFill>
              </a:rPr>
              <a:t> = No pull-up, pull-down   </a:t>
            </a:r>
            <a:r>
              <a:rPr lang="en-US" sz="1600" dirty="0">
                <a:solidFill>
                  <a:srgbClr val="33CC33"/>
                </a:solidFill>
                <a:latin typeface="Consolas" charset="0"/>
                <a:ea typeface="Consolas" charset="0"/>
                <a:cs typeface="Consolas" charset="0"/>
              </a:rPr>
              <a:t>01</a:t>
            </a:r>
            <a:r>
              <a:rPr lang="en-US" sz="1600" dirty="0">
                <a:solidFill>
                  <a:srgbClr val="33CC33"/>
                </a:solidFill>
              </a:rPr>
              <a:t> = Pull-up </a:t>
            </a:r>
          </a:p>
          <a:p>
            <a:r>
              <a:rPr lang="en-US" sz="1600" dirty="0">
                <a:solidFill>
                  <a:srgbClr val="33CC33"/>
                </a:solidFill>
                <a:latin typeface="Consolas" charset="0"/>
                <a:ea typeface="Consolas" charset="0"/>
                <a:cs typeface="Consolas" charset="0"/>
              </a:rPr>
              <a:t> 10</a:t>
            </a:r>
            <a:r>
              <a:rPr lang="en-US" sz="1600" dirty="0">
                <a:solidFill>
                  <a:srgbClr val="33CC33"/>
                </a:solidFill>
              </a:rPr>
              <a:t> = Pull-down                    </a:t>
            </a:r>
            <a:r>
              <a:rPr lang="en-US" sz="1600" dirty="0">
                <a:solidFill>
                  <a:srgbClr val="33CC33"/>
                </a:solidFill>
                <a:latin typeface="Consolas" charset="0"/>
                <a:ea typeface="Consolas" charset="0"/>
                <a:cs typeface="Consolas" charset="0"/>
              </a:rPr>
              <a:t>11</a:t>
            </a:r>
            <a:r>
              <a:rPr lang="en-US" sz="1600" dirty="0">
                <a:solidFill>
                  <a:srgbClr val="33CC33"/>
                </a:solidFill>
              </a:rPr>
              <a:t> = Reserved</a:t>
            </a:r>
          </a:p>
        </p:txBody>
      </p:sp>
      <p:sp>
        <p:nvSpPr>
          <p:cNvPr id="9" name="Rectangle 8"/>
          <p:cNvSpPr/>
          <p:nvPr/>
        </p:nvSpPr>
        <p:spPr>
          <a:xfrm>
            <a:off x="8305800" y="3733800"/>
            <a:ext cx="228600" cy="228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6" name="Rectangle 15"/>
          <p:cNvSpPr/>
          <p:nvPr/>
        </p:nvSpPr>
        <p:spPr>
          <a:xfrm>
            <a:off x="7123152" y="4942711"/>
            <a:ext cx="573048" cy="12204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1547690" y="3579208"/>
            <a:ext cx="372279" cy="1983216"/>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029200" y="3962400"/>
            <a:ext cx="1861651" cy="2200785"/>
          </a:xfrm>
          <a:prstGeom prst="rect">
            <a:avLst/>
          </a:prstGeom>
          <a:noFill/>
          <a:ln w="28575">
            <a:solidFill>
              <a:srgbClr val="FF00FF"/>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344999" y="2804200"/>
            <a:ext cx="531409" cy="2200785"/>
          </a:xfrm>
          <a:prstGeom prst="rect">
            <a:avLst/>
          </a:prstGeom>
          <a:noFill/>
          <a:ln w="28575">
            <a:solidFill>
              <a:srgbClr val="33CC3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p:cNvGrpSpPr/>
          <p:nvPr/>
        </p:nvGrpSpPr>
        <p:grpSpPr>
          <a:xfrm>
            <a:off x="1485900" y="5086350"/>
            <a:ext cx="2220859" cy="843367"/>
            <a:chOff x="1485900" y="5086350"/>
            <a:chExt cx="2220859" cy="843367"/>
          </a:xfrm>
        </p:grpSpPr>
        <p:cxnSp>
          <p:nvCxnSpPr>
            <p:cNvPr id="21" name="Straight Connector 20"/>
            <p:cNvCxnSpPr/>
            <p:nvPr/>
          </p:nvCxnSpPr>
          <p:spPr>
            <a:xfrm>
              <a:off x="1485900" y="5929717"/>
              <a:ext cx="191529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401192" y="5086350"/>
              <a:ext cx="30556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401192" y="5086350"/>
              <a:ext cx="0" cy="833842"/>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1230017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4" grpId="0"/>
      <p:bldP spid="15" grpId="0" animBg="1"/>
      <p:bldP spid="18" grpId="0" animBg="1"/>
      <p:bldP spid="1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GPIO</a:t>
            </a:r>
            <a:r>
              <a:rPr lang="en-US" dirty="0"/>
              <a:t> Input: </a:t>
            </a:r>
            <a:br>
              <a:rPr lang="en-US" dirty="0"/>
            </a:br>
            <a:r>
              <a:rPr lang="en-US" dirty="0"/>
              <a:t>Pull Up and Pull Down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14</a:t>
            </a:fld>
            <a:endParaRPr kumimoji="0" lang="en-US" dirty="0"/>
          </a:p>
        </p:txBody>
      </p:sp>
      <p:sp>
        <p:nvSpPr>
          <p:cNvPr id="6" name="Content Placeholder 5"/>
          <p:cNvSpPr>
            <a:spLocks noGrp="1"/>
          </p:cNvSpPr>
          <p:nvPr>
            <p:ph sz="quarter" idx="1"/>
          </p:nvPr>
        </p:nvSpPr>
        <p:spPr/>
        <p:txBody>
          <a:bodyPr/>
          <a:lstStyle/>
          <a:p>
            <a:r>
              <a:rPr lang="en-US" dirty="0"/>
              <a:t>A digital input can have three states: High, Low, and High-Impedance (also called floating, tri-stated, </a:t>
            </a:r>
            <a:r>
              <a:rPr lang="en-US" dirty="0" err="1"/>
              <a:t>HiZ</a:t>
            </a:r>
            <a:r>
              <a:rPr lang="en-US" dirty="0"/>
              <a:t>)</a:t>
            </a:r>
          </a:p>
        </p:txBody>
      </p:sp>
      <p:pic>
        <p:nvPicPr>
          <p:cNvPr id="1030"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0" y="2286000"/>
            <a:ext cx="2895600" cy="30688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1"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7080" y="2334647"/>
            <a:ext cx="2895600" cy="2954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1810923" y="5300135"/>
            <a:ext cx="873957" cy="369332"/>
          </a:xfrm>
          <a:prstGeom prst="rect">
            <a:avLst/>
          </a:prstGeom>
          <a:noFill/>
        </p:spPr>
        <p:txBody>
          <a:bodyPr wrap="none" rtlCol="0">
            <a:spAutoFit/>
          </a:bodyPr>
          <a:lstStyle/>
          <a:p>
            <a:r>
              <a:rPr lang="en-US" dirty="0"/>
              <a:t>Pull-Up</a:t>
            </a:r>
          </a:p>
        </p:txBody>
      </p:sp>
      <p:sp>
        <p:nvSpPr>
          <p:cNvPr id="14" name="TextBox 13"/>
          <p:cNvSpPr txBox="1"/>
          <p:nvPr/>
        </p:nvSpPr>
        <p:spPr>
          <a:xfrm>
            <a:off x="6019800" y="5297904"/>
            <a:ext cx="1174681" cy="369332"/>
          </a:xfrm>
          <a:prstGeom prst="rect">
            <a:avLst/>
          </a:prstGeom>
          <a:noFill/>
        </p:spPr>
        <p:txBody>
          <a:bodyPr wrap="none" rtlCol="0">
            <a:spAutoFit/>
          </a:bodyPr>
          <a:lstStyle/>
          <a:p>
            <a:r>
              <a:rPr lang="en-US" dirty="0"/>
              <a:t>Pull-Down</a:t>
            </a:r>
          </a:p>
        </p:txBody>
      </p:sp>
      <p:sp>
        <p:nvSpPr>
          <p:cNvPr id="8" name="TextBox 7"/>
          <p:cNvSpPr txBox="1"/>
          <p:nvPr/>
        </p:nvSpPr>
        <p:spPr>
          <a:xfrm>
            <a:off x="990600" y="5658976"/>
            <a:ext cx="2989680" cy="646331"/>
          </a:xfrm>
          <a:prstGeom prst="rect">
            <a:avLst/>
          </a:prstGeom>
          <a:noFill/>
        </p:spPr>
        <p:txBody>
          <a:bodyPr wrap="square" rtlCol="0">
            <a:spAutoFit/>
          </a:bodyPr>
          <a:lstStyle/>
          <a:p>
            <a:pPr algn="ctr"/>
            <a:r>
              <a:rPr lang="en-US" dirty="0"/>
              <a:t>If external input is </a:t>
            </a:r>
            <a:r>
              <a:rPr lang="en-US" dirty="0" err="1"/>
              <a:t>HiZ</a:t>
            </a:r>
            <a:r>
              <a:rPr lang="en-US" dirty="0"/>
              <a:t>,  the input is read as a valid HIGH.</a:t>
            </a:r>
          </a:p>
        </p:txBody>
      </p:sp>
      <p:sp>
        <p:nvSpPr>
          <p:cNvPr id="16" name="TextBox 15"/>
          <p:cNvSpPr txBox="1"/>
          <p:nvPr/>
        </p:nvSpPr>
        <p:spPr>
          <a:xfrm>
            <a:off x="5188500" y="5677727"/>
            <a:ext cx="2837279" cy="646331"/>
          </a:xfrm>
          <a:prstGeom prst="rect">
            <a:avLst/>
          </a:prstGeom>
          <a:noFill/>
        </p:spPr>
        <p:txBody>
          <a:bodyPr wrap="square" rtlCol="0">
            <a:spAutoFit/>
          </a:bodyPr>
          <a:lstStyle/>
          <a:p>
            <a:pPr algn="ctr"/>
            <a:r>
              <a:rPr lang="en-US" dirty="0"/>
              <a:t>If external input is </a:t>
            </a:r>
            <a:r>
              <a:rPr lang="en-US" dirty="0" err="1"/>
              <a:t>HiZ</a:t>
            </a:r>
            <a:r>
              <a:rPr lang="en-US" dirty="0"/>
              <a:t>,  the input is read as a valid LOW.</a:t>
            </a:r>
          </a:p>
        </p:txBody>
      </p:sp>
    </p:spTree>
    <p:extLst>
      <p:ext uri="{BB962C8B-B14F-4D97-AF65-F5344CB8AC3E}">
        <p14:creationId xmlns:p14="http://schemas.microsoft.com/office/powerpoint/2010/main" val="3665236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GPIO</a:t>
            </a:r>
            <a:r>
              <a:rPr lang="en-US" dirty="0"/>
              <a:t> Output:</a:t>
            </a:r>
            <a:br>
              <a:rPr lang="en-US" dirty="0"/>
            </a:br>
            <a:r>
              <a:rPr lang="en-US" dirty="0"/>
              <a:t>Push-Pull</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15</a:t>
            </a:fld>
            <a:endParaRPr kumimoji="0" lang="en-US" dirty="0"/>
          </a:p>
        </p:txBody>
      </p:sp>
      <p:sp>
        <p:nvSpPr>
          <p:cNvPr id="4" name="TextBox 3"/>
          <p:cNvSpPr txBox="1"/>
          <p:nvPr/>
        </p:nvSpPr>
        <p:spPr>
          <a:xfrm>
            <a:off x="5334000" y="5269468"/>
            <a:ext cx="3806042" cy="646331"/>
          </a:xfrm>
          <a:prstGeom prst="rect">
            <a:avLst/>
          </a:prstGeom>
          <a:noFill/>
        </p:spPr>
        <p:txBody>
          <a:bodyPr wrap="none" rtlCol="0">
            <a:spAutoFit/>
          </a:bodyPr>
          <a:lstStyle/>
          <a:p>
            <a:pPr algn="ctr"/>
            <a:r>
              <a:rPr lang="en-US" b="1" dirty="0" err="1">
                <a:solidFill>
                  <a:srgbClr val="FF0000"/>
                </a:solidFill>
              </a:rPr>
              <a:t>GPIO</a:t>
            </a:r>
            <a:r>
              <a:rPr lang="en-US" b="1" dirty="0">
                <a:solidFill>
                  <a:srgbClr val="FF0000"/>
                </a:solidFill>
              </a:rPr>
              <a:t> Output = </a:t>
            </a:r>
            <a:r>
              <a:rPr lang="en-US" b="1" dirty="0">
                <a:solidFill>
                  <a:srgbClr val="FF0000"/>
                </a:solidFill>
                <a:latin typeface="Consolas" panose="020B0609020204030204" pitchFamily="49" charset="0"/>
                <a:cs typeface="Consolas" panose="020B0609020204030204" pitchFamily="49" charset="0"/>
              </a:rPr>
              <a:t>1</a:t>
            </a:r>
          </a:p>
          <a:p>
            <a:pPr algn="ctr"/>
            <a:r>
              <a:rPr lang="en-US" b="1" dirty="0">
                <a:solidFill>
                  <a:srgbClr val="FF0000"/>
                </a:solidFill>
              </a:rPr>
              <a:t>Source current to external circuit</a:t>
            </a:r>
            <a:endParaRPr lang="en-US" b="1" dirty="0">
              <a:solidFill>
                <a:srgbClr val="FF0000"/>
              </a:solidFill>
              <a:latin typeface="Gill Sans MT (Body)"/>
              <a:cs typeface="Consolas" panose="020B0609020204030204" pitchFamily="49" charset="0"/>
            </a:endParaRPr>
          </a:p>
        </p:txBody>
      </p:sp>
      <p:pic>
        <p:nvPicPr>
          <p:cNvPr id="6" name="Picture 5"/>
          <p:cNvPicPr>
            <a:picLocks noChangeAspect="1"/>
          </p:cNvPicPr>
          <p:nvPr/>
        </p:nvPicPr>
        <p:blipFill>
          <a:blip r:embed="rId2"/>
          <a:stretch>
            <a:fillRect/>
          </a:stretch>
        </p:blipFill>
        <p:spPr>
          <a:xfrm>
            <a:off x="533400" y="1752600"/>
            <a:ext cx="3923598" cy="3214631"/>
          </a:xfrm>
          <a:prstGeom prst="rect">
            <a:avLst/>
          </a:prstGeom>
        </p:spPr>
      </p:pic>
      <p:pic>
        <p:nvPicPr>
          <p:cNvPr id="7" name="Picture 6"/>
          <p:cNvPicPr>
            <a:picLocks noChangeAspect="1"/>
          </p:cNvPicPr>
          <p:nvPr/>
        </p:nvPicPr>
        <p:blipFill>
          <a:blip r:embed="rId3"/>
          <a:stretch>
            <a:fillRect/>
          </a:stretch>
        </p:blipFill>
        <p:spPr>
          <a:xfrm>
            <a:off x="5181600" y="1752600"/>
            <a:ext cx="3211519" cy="3020221"/>
          </a:xfrm>
          <a:prstGeom prst="rect">
            <a:avLst/>
          </a:prstGeom>
        </p:spPr>
      </p:pic>
    </p:spTree>
    <p:extLst>
      <p:ext uri="{BB962C8B-B14F-4D97-AF65-F5344CB8AC3E}">
        <p14:creationId xmlns:p14="http://schemas.microsoft.com/office/powerpoint/2010/main" val="3071103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GPIO</a:t>
            </a:r>
            <a:r>
              <a:rPr lang="en-US" dirty="0"/>
              <a:t> Output:</a:t>
            </a:r>
            <a:br>
              <a:rPr lang="en-US" dirty="0"/>
            </a:br>
            <a:r>
              <a:rPr lang="en-US" dirty="0"/>
              <a:t>Push-Pull</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16</a:t>
            </a:fld>
            <a:endParaRPr kumimoji="0" lang="en-US" dirty="0"/>
          </a:p>
        </p:txBody>
      </p:sp>
      <p:sp>
        <p:nvSpPr>
          <p:cNvPr id="4" name="TextBox 3"/>
          <p:cNvSpPr txBox="1"/>
          <p:nvPr/>
        </p:nvSpPr>
        <p:spPr>
          <a:xfrm>
            <a:off x="5187276" y="5218635"/>
            <a:ext cx="3956724" cy="646331"/>
          </a:xfrm>
          <a:prstGeom prst="rect">
            <a:avLst/>
          </a:prstGeom>
          <a:noFill/>
        </p:spPr>
        <p:txBody>
          <a:bodyPr wrap="none" rtlCol="0">
            <a:spAutoFit/>
          </a:bodyPr>
          <a:lstStyle/>
          <a:p>
            <a:pPr algn="ctr"/>
            <a:r>
              <a:rPr lang="en-US" b="1" dirty="0" err="1">
                <a:solidFill>
                  <a:srgbClr val="FF0000"/>
                </a:solidFill>
              </a:rPr>
              <a:t>GPIO</a:t>
            </a:r>
            <a:r>
              <a:rPr lang="en-US" b="1" dirty="0">
                <a:solidFill>
                  <a:srgbClr val="FF0000"/>
                </a:solidFill>
              </a:rPr>
              <a:t> Output = </a:t>
            </a:r>
            <a:r>
              <a:rPr lang="en-US" b="1" dirty="0">
                <a:solidFill>
                  <a:srgbClr val="FF0000"/>
                </a:solidFill>
                <a:latin typeface="Consolas" panose="020B0609020204030204" pitchFamily="49" charset="0"/>
                <a:cs typeface="Consolas" panose="020B0609020204030204" pitchFamily="49" charset="0"/>
              </a:rPr>
              <a:t>0</a:t>
            </a:r>
          </a:p>
          <a:p>
            <a:pPr algn="ctr"/>
            <a:r>
              <a:rPr lang="en-US" b="1" dirty="0">
                <a:solidFill>
                  <a:srgbClr val="FF0000"/>
                </a:solidFill>
              </a:rPr>
              <a:t>Drain current from external circuit</a:t>
            </a:r>
            <a:endParaRPr lang="en-US" b="1" dirty="0">
              <a:solidFill>
                <a:srgbClr val="FF0000"/>
              </a:solidFill>
              <a:latin typeface="Consolas" panose="020B0609020204030204" pitchFamily="49" charset="0"/>
              <a:cs typeface="Consolas" panose="020B0609020204030204" pitchFamily="49" charset="0"/>
            </a:endParaRPr>
          </a:p>
        </p:txBody>
      </p:sp>
      <p:pic>
        <p:nvPicPr>
          <p:cNvPr id="7" name="Picture 6"/>
          <p:cNvPicPr>
            <a:picLocks noChangeAspect="1"/>
          </p:cNvPicPr>
          <p:nvPr/>
        </p:nvPicPr>
        <p:blipFill>
          <a:blip r:embed="rId2"/>
          <a:stretch>
            <a:fillRect/>
          </a:stretch>
        </p:blipFill>
        <p:spPr>
          <a:xfrm>
            <a:off x="533400" y="1752600"/>
            <a:ext cx="3923598" cy="3214631"/>
          </a:xfrm>
          <a:prstGeom prst="rect">
            <a:avLst/>
          </a:prstGeom>
        </p:spPr>
      </p:pic>
      <p:pic>
        <p:nvPicPr>
          <p:cNvPr id="5" name="Picture 4"/>
          <p:cNvPicPr>
            <a:picLocks noChangeAspect="1"/>
          </p:cNvPicPr>
          <p:nvPr/>
        </p:nvPicPr>
        <p:blipFill>
          <a:blip r:embed="rId3"/>
          <a:stretch>
            <a:fillRect/>
          </a:stretch>
        </p:blipFill>
        <p:spPr>
          <a:xfrm>
            <a:off x="4953000" y="1831139"/>
            <a:ext cx="3262294" cy="2969461"/>
          </a:xfrm>
          <a:prstGeom prst="rect">
            <a:avLst/>
          </a:prstGeom>
        </p:spPr>
      </p:pic>
    </p:spTree>
    <p:extLst>
      <p:ext uri="{BB962C8B-B14F-4D97-AF65-F5344CB8AC3E}">
        <p14:creationId xmlns:p14="http://schemas.microsoft.com/office/powerpoint/2010/main" val="9732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GPIO</a:t>
            </a:r>
            <a:r>
              <a:rPr lang="en-US" dirty="0"/>
              <a:t> Output:</a:t>
            </a:r>
            <a:br>
              <a:rPr lang="en-US" dirty="0"/>
            </a:br>
            <a:r>
              <a:rPr lang="en-US" dirty="0"/>
              <a:t>Open-Drain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17</a:t>
            </a:fld>
            <a:endParaRPr kumimoji="0" lang="en-US" dirty="0"/>
          </a:p>
        </p:txBody>
      </p:sp>
      <p:sp>
        <p:nvSpPr>
          <p:cNvPr id="6" name="TextBox 5"/>
          <p:cNvSpPr txBox="1"/>
          <p:nvPr/>
        </p:nvSpPr>
        <p:spPr>
          <a:xfrm>
            <a:off x="5047837" y="5334000"/>
            <a:ext cx="3956724" cy="646331"/>
          </a:xfrm>
          <a:prstGeom prst="rect">
            <a:avLst/>
          </a:prstGeom>
          <a:noFill/>
        </p:spPr>
        <p:txBody>
          <a:bodyPr wrap="none" rtlCol="0">
            <a:spAutoFit/>
          </a:bodyPr>
          <a:lstStyle/>
          <a:p>
            <a:pPr algn="ctr"/>
            <a:r>
              <a:rPr lang="en-US" b="1" dirty="0" err="1">
                <a:solidFill>
                  <a:srgbClr val="FF0000"/>
                </a:solidFill>
              </a:rPr>
              <a:t>GPIO</a:t>
            </a:r>
            <a:r>
              <a:rPr lang="en-US" b="1" dirty="0">
                <a:solidFill>
                  <a:srgbClr val="FF0000"/>
                </a:solidFill>
              </a:rPr>
              <a:t> Output = </a:t>
            </a:r>
            <a:r>
              <a:rPr lang="en-US" b="1" dirty="0">
                <a:solidFill>
                  <a:srgbClr val="FF0000"/>
                </a:solidFill>
                <a:latin typeface="Consolas" panose="020B0609020204030204" pitchFamily="49" charset="0"/>
                <a:cs typeface="Consolas" panose="020B0609020204030204" pitchFamily="49" charset="0"/>
              </a:rPr>
              <a:t>0</a:t>
            </a:r>
          </a:p>
          <a:p>
            <a:pPr algn="ctr"/>
            <a:r>
              <a:rPr lang="en-US" b="1" dirty="0">
                <a:solidFill>
                  <a:srgbClr val="FF0000"/>
                </a:solidFill>
              </a:rPr>
              <a:t>Drain current from external circuit</a:t>
            </a:r>
            <a:endParaRPr lang="en-US" b="1" dirty="0">
              <a:solidFill>
                <a:srgbClr val="FF0000"/>
              </a:solidFill>
              <a:latin typeface="Consolas" panose="020B0609020204030204" pitchFamily="49" charset="0"/>
              <a:cs typeface="Consolas" panose="020B0609020204030204" pitchFamily="49" charset="0"/>
            </a:endParaRPr>
          </a:p>
        </p:txBody>
      </p:sp>
      <p:pic>
        <p:nvPicPr>
          <p:cNvPr id="4" name="Picture 3"/>
          <p:cNvPicPr>
            <a:picLocks noChangeAspect="1"/>
          </p:cNvPicPr>
          <p:nvPr/>
        </p:nvPicPr>
        <p:blipFill>
          <a:blip r:embed="rId2"/>
          <a:stretch>
            <a:fillRect/>
          </a:stretch>
        </p:blipFill>
        <p:spPr>
          <a:xfrm>
            <a:off x="457200" y="2286000"/>
            <a:ext cx="3440232" cy="2385498"/>
          </a:xfrm>
          <a:prstGeom prst="rect">
            <a:avLst/>
          </a:prstGeom>
        </p:spPr>
      </p:pic>
      <p:pic>
        <p:nvPicPr>
          <p:cNvPr id="7" name="Picture 6"/>
          <p:cNvPicPr>
            <a:picLocks noChangeAspect="1"/>
          </p:cNvPicPr>
          <p:nvPr/>
        </p:nvPicPr>
        <p:blipFill>
          <a:blip r:embed="rId3"/>
          <a:stretch>
            <a:fillRect/>
          </a:stretch>
        </p:blipFill>
        <p:spPr>
          <a:xfrm>
            <a:off x="4953000" y="2444514"/>
            <a:ext cx="3224213" cy="2068470"/>
          </a:xfrm>
          <a:prstGeom prst="rect">
            <a:avLst/>
          </a:prstGeom>
        </p:spPr>
      </p:pic>
    </p:spTree>
    <p:extLst>
      <p:ext uri="{BB962C8B-B14F-4D97-AF65-F5344CB8AC3E}">
        <p14:creationId xmlns:p14="http://schemas.microsoft.com/office/powerpoint/2010/main" val="1987167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GPIO</a:t>
            </a:r>
            <a:r>
              <a:rPr lang="en-US" dirty="0"/>
              <a:t> Output:</a:t>
            </a:r>
            <a:br>
              <a:rPr lang="en-US" dirty="0"/>
            </a:br>
            <a:r>
              <a:rPr lang="en-US" dirty="0"/>
              <a:t>Open-Drain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18</a:t>
            </a:fld>
            <a:endParaRPr kumimoji="0" lang="en-US" dirty="0"/>
          </a:p>
        </p:txBody>
      </p:sp>
      <p:sp>
        <p:nvSpPr>
          <p:cNvPr id="6" name="TextBox 5"/>
          <p:cNvSpPr txBox="1"/>
          <p:nvPr/>
        </p:nvSpPr>
        <p:spPr>
          <a:xfrm>
            <a:off x="3765004" y="5335712"/>
            <a:ext cx="5407250" cy="646331"/>
          </a:xfrm>
          <a:prstGeom prst="rect">
            <a:avLst/>
          </a:prstGeom>
          <a:noFill/>
        </p:spPr>
        <p:txBody>
          <a:bodyPr wrap="none" rtlCol="0">
            <a:spAutoFit/>
          </a:bodyPr>
          <a:lstStyle/>
          <a:p>
            <a:pPr algn="ctr"/>
            <a:r>
              <a:rPr lang="en-US" b="1" dirty="0">
                <a:solidFill>
                  <a:srgbClr val="FF0000"/>
                </a:solidFill>
              </a:rPr>
              <a:t>Output = </a:t>
            </a:r>
            <a:r>
              <a:rPr lang="en-US" b="1" dirty="0">
                <a:solidFill>
                  <a:srgbClr val="FF0000"/>
                </a:solidFill>
                <a:latin typeface="Consolas" panose="020B0609020204030204" pitchFamily="49" charset="0"/>
                <a:cs typeface="Consolas" panose="020B0609020204030204" pitchFamily="49" charset="0"/>
              </a:rPr>
              <a:t>1</a:t>
            </a:r>
          </a:p>
          <a:p>
            <a:pPr algn="ctr"/>
            <a:r>
              <a:rPr lang="en-US" b="1" dirty="0" err="1">
                <a:solidFill>
                  <a:srgbClr val="FF0000"/>
                </a:solidFill>
              </a:rPr>
              <a:t>GPIO</a:t>
            </a:r>
            <a:r>
              <a:rPr lang="en-US" b="1" dirty="0">
                <a:solidFill>
                  <a:srgbClr val="FF0000"/>
                </a:solidFill>
              </a:rPr>
              <a:t> Pin has high-impedance to external circuit</a:t>
            </a:r>
            <a:endParaRPr lang="en-US" b="1" dirty="0">
              <a:solidFill>
                <a:srgbClr val="FF0000"/>
              </a:solidFill>
              <a:latin typeface="Consolas" panose="020B0609020204030204" pitchFamily="49" charset="0"/>
              <a:cs typeface="Consolas" panose="020B0609020204030204" pitchFamily="49" charset="0"/>
            </a:endParaRPr>
          </a:p>
        </p:txBody>
      </p:sp>
      <p:pic>
        <p:nvPicPr>
          <p:cNvPr id="7" name="Picture 6"/>
          <p:cNvPicPr>
            <a:picLocks noChangeAspect="1"/>
          </p:cNvPicPr>
          <p:nvPr/>
        </p:nvPicPr>
        <p:blipFill>
          <a:blip r:embed="rId2"/>
          <a:stretch>
            <a:fillRect/>
          </a:stretch>
        </p:blipFill>
        <p:spPr>
          <a:xfrm>
            <a:off x="457200" y="2286000"/>
            <a:ext cx="3440232" cy="2385498"/>
          </a:xfrm>
          <a:prstGeom prst="rect">
            <a:avLst/>
          </a:prstGeom>
        </p:spPr>
      </p:pic>
      <p:pic>
        <p:nvPicPr>
          <p:cNvPr id="5" name="Picture 4"/>
          <p:cNvPicPr>
            <a:picLocks noChangeAspect="1"/>
          </p:cNvPicPr>
          <p:nvPr/>
        </p:nvPicPr>
        <p:blipFill>
          <a:blip r:embed="rId3"/>
          <a:stretch>
            <a:fillRect/>
          </a:stretch>
        </p:blipFill>
        <p:spPr>
          <a:xfrm>
            <a:off x="4913644" y="2444514"/>
            <a:ext cx="3109969" cy="2068470"/>
          </a:xfrm>
          <a:prstGeom prst="rect">
            <a:avLst/>
          </a:prstGeom>
        </p:spPr>
      </p:pic>
    </p:spTree>
    <p:extLst>
      <p:ext uri="{BB962C8B-B14F-4D97-AF65-F5344CB8AC3E}">
        <p14:creationId xmlns:p14="http://schemas.microsoft.com/office/powerpoint/2010/main" val="322338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76200" y="1334774"/>
            <a:ext cx="8991600" cy="4829802"/>
          </a:xfrm>
          <a:prstGeom prst="rect">
            <a:avLst/>
          </a:prstGeom>
        </p:spPr>
      </p:pic>
      <p:sp>
        <p:nvSpPr>
          <p:cNvPr id="2" name="Title 1"/>
          <p:cNvSpPr>
            <a:spLocks noGrp="1"/>
          </p:cNvSpPr>
          <p:nvPr>
            <p:ph type="title"/>
          </p:nvPr>
        </p:nvSpPr>
        <p:spPr/>
        <p:txBody>
          <a:bodyPr>
            <a:normAutofit fontScale="90000"/>
          </a:bodyPr>
          <a:lstStyle/>
          <a:p>
            <a:r>
              <a:rPr lang="en-US" dirty="0"/>
              <a:t>Basic Structure of an I/O Port Bit</a:t>
            </a:r>
            <a:br>
              <a:rPr lang="en-US" dirty="0"/>
            </a:br>
            <a:r>
              <a:rPr lang="en-US" dirty="0">
                <a:solidFill>
                  <a:srgbClr val="C00000"/>
                </a:solidFill>
              </a:rPr>
              <a:t>Input</a:t>
            </a:r>
            <a:r>
              <a:rPr lang="en-US" dirty="0"/>
              <a:t> and </a:t>
            </a:r>
            <a:r>
              <a:rPr lang="en-US" dirty="0">
                <a:solidFill>
                  <a:srgbClr val="C00000"/>
                </a:solidFill>
              </a:rPr>
              <a:t>Output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19</a:t>
            </a:fld>
            <a:endParaRPr kumimoji="0" lang="en-US" dirty="0"/>
          </a:p>
        </p:txBody>
      </p:sp>
      <p:sp>
        <p:nvSpPr>
          <p:cNvPr id="8" name="Rectangle 7"/>
          <p:cNvSpPr/>
          <p:nvPr/>
        </p:nvSpPr>
        <p:spPr>
          <a:xfrm>
            <a:off x="3995457" y="2895600"/>
            <a:ext cx="652743" cy="430887"/>
          </a:xfrm>
          <a:prstGeom prst="rect">
            <a:avLst/>
          </a:prstGeom>
        </p:spPr>
        <p:txBody>
          <a:bodyPr wrap="none">
            <a:spAutoFit/>
          </a:bodyPr>
          <a:lstStyle/>
          <a:p>
            <a:r>
              <a:rPr lang="en-US" sz="1100" dirty="0">
                <a:solidFill>
                  <a:srgbClr val="C00000"/>
                </a:solidFill>
              </a:rPr>
              <a:t>Schmitt </a:t>
            </a:r>
          </a:p>
          <a:p>
            <a:r>
              <a:rPr lang="en-US" sz="1100" dirty="0">
                <a:solidFill>
                  <a:srgbClr val="C00000"/>
                </a:solidFill>
              </a:rPr>
              <a:t>trigger</a:t>
            </a:r>
          </a:p>
        </p:txBody>
      </p:sp>
      <p:sp>
        <p:nvSpPr>
          <p:cNvPr id="6" name="Rectangle 5"/>
          <p:cNvSpPr/>
          <p:nvPr/>
        </p:nvSpPr>
        <p:spPr>
          <a:xfrm>
            <a:off x="8305800" y="3733800"/>
            <a:ext cx="228600" cy="228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Tree>
    <p:extLst>
      <p:ext uri="{BB962C8B-B14F-4D97-AF65-F5344CB8AC3E}">
        <p14:creationId xmlns:p14="http://schemas.microsoft.com/office/powerpoint/2010/main" val="3829107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83341-C778-410F-833B-5ADD0068E0E2}"/>
              </a:ext>
            </a:extLst>
          </p:cNvPr>
          <p:cNvSpPr>
            <a:spLocks noGrp="1"/>
          </p:cNvSpPr>
          <p:nvPr>
            <p:ph type="title"/>
          </p:nvPr>
        </p:nvSpPr>
        <p:spPr/>
        <p:txBody>
          <a:bodyPr/>
          <a:lstStyle/>
          <a:p>
            <a:r>
              <a:rPr lang="en-US" dirty="0"/>
              <a:t>Raspberry Pi GPIO pins</a:t>
            </a:r>
          </a:p>
        </p:txBody>
      </p:sp>
      <p:sp>
        <p:nvSpPr>
          <p:cNvPr id="3" name="Slide Number Placeholder 2">
            <a:extLst>
              <a:ext uri="{FF2B5EF4-FFF2-40B4-BE49-F238E27FC236}">
                <a16:creationId xmlns:a16="http://schemas.microsoft.com/office/drawing/2014/main" id="{8197F800-37B1-44D6-AD16-2409431AC807}"/>
              </a:ext>
            </a:extLst>
          </p:cNvPr>
          <p:cNvSpPr>
            <a:spLocks noGrp="1"/>
          </p:cNvSpPr>
          <p:nvPr>
            <p:ph type="sldNum" sz="quarter" idx="12"/>
          </p:nvPr>
        </p:nvSpPr>
        <p:spPr/>
        <p:txBody>
          <a:bodyPr/>
          <a:lstStyle/>
          <a:p>
            <a:fld id="{EA7C8D44-3667-46F6-9772-CC52308E2A7F}" type="slidenum">
              <a:rPr kumimoji="0" lang="en-US" smtClean="0"/>
              <a:pPr/>
              <a:t>2</a:t>
            </a:fld>
            <a:endParaRPr kumimoji="0" lang="en-US" dirty="0"/>
          </a:p>
        </p:txBody>
      </p:sp>
      <p:sp>
        <p:nvSpPr>
          <p:cNvPr id="4" name="Content Placeholder 3">
            <a:extLst>
              <a:ext uri="{FF2B5EF4-FFF2-40B4-BE49-F238E27FC236}">
                <a16:creationId xmlns:a16="http://schemas.microsoft.com/office/drawing/2014/main" id="{E3A68AAE-0B31-44C2-9955-57AEADB0BC5D}"/>
              </a:ext>
            </a:extLst>
          </p:cNvPr>
          <p:cNvSpPr>
            <a:spLocks noGrp="1"/>
          </p:cNvSpPr>
          <p:nvPr>
            <p:ph sz="quarter" idx="1"/>
          </p:nvPr>
        </p:nvSpPr>
        <p:spPr/>
        <p:txBody>
          <a:bodyPr/>
          <a:lstStyle/>
          <a:p>
            <a:endParaRPr lang="en-US"/>
          </a:p>
        </p:txBody>
      </p:sp>
      <p:pic>
        <p:nvPicPr>
          <p:cNvPr id="1026" name="Picture 2" descr="Raspberry Pi GPIO pinout diagram">
            <a:extLst>
              <a:ext uri="{FF2B5EF4-FFF2-40B4-BE49-F238E27FC236}">
                <a16:creationId xmlns:a16="http://schemas.microsoft.com/office/drawing/2014/main" id="{F76FBC11-D43E-44E3-8B0C-BBAE57D7A5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18742"/>
            <a:ext cx="7941923" cy="36342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raspberry pi">
            <a:extLst>
              <a:ext uri="{FF2B5EF4-FFF2-40B4-BE49-F238E27FC236}">
                <a16:creationId xmlns:a16="http://schemas.microsoft.com/office/drawing/2014/main" id="{EB365DAB-6232-487A-830E-700CD5D96EC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1961" y="3949779"/>
            <a:ext cx="3886200" cy="258945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8ED06475-F6FD-442D-9ADB-2F34FDC3D6BF}"/>
                  </a:ext>
                </a:extLst>
              </p14:cNvPr>
              <p14:cNvContentPartPr/>
              <p14:nvPr/>
            </p14:nvContentPartPr>
            <p14:xfrm>
              <a:off x="1024360" y="4590560"/>
              <a:ext cx="1405800" cy="766440"/>
            </p14:xfrm>
          </p:contentPart>
        </mc:Choice>
        <mc:Fallback xmlns="">
          <p:pic>
            <p:nvPicPr>
              <p:cNvPr id="5" name="Ink 4">
                <a:extLst>
                  <a:ext uri="{FF2B5EF4-FFF2-40B4-BE49-F238E27FC236}">
                    <a16:creationId xmlns:a16="http://schemas.microsoft.com/office/drawing/2014/main" id="{8ED06475-F6FD-442D-9ADB-2F34FDC3D6BF}"/>
                  </a:ext>
                </a:extLst>
              </p:cNvPr>
              <p:cNvPicPr/>
              <p:nvPr/>
            </p:nvPicPr>
            <p:blipFill>
              <a:blip r:embed="rId5"/>
              <a:stretch>
                <a:fillRect/>
              </a:stretch>
            </p:blipFill>
            <p:spPr>
              <a:xfrm>
                <a:off x="1015360" y="4581920"/>
                <a:ext cx="1423440" cy="784080"/>
              </a:xfrm>
              <a:prstGeom prst="rect">
                <a:avLst/>
              </a:prstGeom>
            </p:spPr>
          </p:pic>
        </mc:Fallback>
      </mc:AlternateContent>
    </p:spTree>
    <p:extLst>
      <p:ext uri="{BB962C8B-B14F-4D97-AF65-F5344CB8AC3E}">
        <p14:creationId xmlns:p14="http://schemas.microsoft.com/office/powerpoint/2010/main" val="2899163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4"/>
          <a:stretch>
            <a:fillRect/>
          </a:stretch>
        </p:blipFill>
        <p:spPr>
          <a:xfrm>
            <a:off x="76200" y="1334774"/>
            <a:ext cx="8991600" cy="4829802"/>
          </a:xfrm>
          <a:prstGeom prst="rect">
            <a:avLst/>
          </a:prstGeom>
        </p:spPr>
      </p:pic>
      <p:sp>
        <p:nvSpPr>
          <p:cNvPr id="2" name="Title 1"/>
          <p:cNvSpPr>
            <a:spLocks noGrp="1"/>
          </p:cNvSpPr>
          <p:nvPr>
            <p:ph type="title"/>
          </p:nvPr>
        </p:nvSpPr>
        <p:spPr/>
        <p:txBody>
          <a:bodyPr>
            <a:normAutofit fontScale="90000"/>
          </a:bodyPr>
          <a:lstStyle/>
          <a:p>
            <a:r>
              <a:rPr lang="en-US" dirty="0"/>
              <a:t>Basic Structure of an I/O Port Bit:</a:t>
            </a:r>
            <a:br>
              <a:rPr lang="en-US" dirty="0"/>
            </a:br>
            <a:r>
              <a:rPr lang="en-US" dirty="0">
                <a:solidFill>
                  <a:srgbClr val="C00000"/>
                </a:solidFill>
              </a:rPr>
              <a:t>Input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20</a:t>
            </a:fld>
            <a:endParaRPr kumimoji="0" lang="en-US" dirty="0"/>
          </a:p>
        </p:txBody>
      </p:sp>
      <p:sp>
        <p:nvSpPr>
          <p:cNvPr id="10" name="Rectangle 9"/>
          <p:cNvSpPr/>
          <p:nvPr/>
        </p:nvSpPr>
        <p:spPr>
          <a:xfrm>
            <a:off x="2971800" y="3886200"/>
            <a:ext cx="4343400" cy="2362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28" y="2971800"/>
            <a:ext cx="1980372" cy="304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651286" y="4376414"/>
            <a:ext cx="1625313" cy="171577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181600" y="4724400"/>
            <a:ext cx="1981200" cy="1857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435126" y="4170957"/>
            <a:ext cx="1549349" cy="646331"/>
          </a:xfrm>
          <a:prstGeom prst="rect">
            <a:avLst/>
          </a:prstGeom>
        </p:spPr>
        <p:txBody>
          <a:bodyPr wrap="square">
            <a:spAutoFit/>
          </a:bodyPr>
          <a:lstStyle/>
          <a:p>
            <a:pPr algn="ctr"/>
            <a:r>
              <a:rPr lang="en-US" dirty="0">
                <a:solidFill>
                  <a:srgbClr val="0000FF"/>
                </a:solidFill>
              </a:rPr>
              <a:t>Input Data Register (IDR)</a:t>
            </a:r>
          </a:p>
        </p:txBody>
      </p:sp>
      <p:sp>
        <p:nvSpPr>
          <p:cNvPr id="13" name="Rectangle 12"/>
          <p:cNvSpPr/>
          <p:nvPr/>
        </p:nvSpPr>
        <p:spPr>
          <a:xfrm>
            <a:off x="4372405" y="5028242"/>
            <a:ext cx="3399995" cy="122015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816346" y="5302802"/>
            <a:ext cx="4180503" cy="861774"/>
          </a:xfrm>
          <a:prstGeom prst="rect">
            <a:avLst/>
          </a:prstGeom>
        </p:spPr>
        <p:txBody>
          <a:bodyPr wrap="none">
            <a:spAutoFit/>
          </a:bodyPr>
          <a:lstStyle/>
          <a:p>
            <a:r>
              <a:rPr lang="en-US" dirty="0">
                <a:solidFill>
                  <a:srgbClr val="33CC33"/>
                </a:solidFill>
              </a:rPr>
              <a:t>GPIO Pull-up/Pull-down Register (PUPDR)</a:t>
            </a:r>
          </a:p>
          <a:p>
            <a:r>
              <a:rPr lang="en-US" sz="1600" dirty="0">
                <a:solidFill>
                  <a:srgbClr val="0000FF"/>
                </a:solidFill>
                <a:latin typeface="Consolas" charset="0"/>
                <a:ea typeface="Consolas" charset="0"/>
                <a:cs typeface="Consolas" charset="0"/>
              </a:rPr>
              <a:t> </a:t>
            </a:r>
            <a:r>
              <a:rPr lang="en-US" sz="1600" dirty="0">
                <a:solidFill>
                  <a:srgbClr val="33CC33"/>
                </a:solidFill>
                <a:latin typeface="Consolas" charset="0"/>
                <a:ea typeface="Consolas" charset="0"/>
                <a:cs typeface="Consolas" charset="0"/>
              </a:rPr>
              <a:t>00</a:t>
            </a:r>
            <a:r>
              <a:rPr lang="en-US" sz="1600" dirty="0">
                <a:solidFill>
                  <a:srgbClr val="33CC33"/>
                </a:solidFill>
              </a:rPr>
              <a:t> = No pull-up, pull-down   </a:t>
            </a:r>
            <a:r>
              <a:rPr lang="en-US" sz="1600" dirty="0">
                <a:solidFill>
                  <a:srgbClr val="33CC33"/>
                </a:solidFill>
                <a:latin typeface="Consolas" charset="0"/>
                <a:ea typeface="Consolas" charset="0"/>
                <a:cs typeface="Consolas" charset="0"/>
              </a:rPr>
              <a:t>01</a:t>
            </a:r>
            <a:r>
              <a:rPr lang="en-US" sz="1600" dirty="0">
                <a:solidFill>
                  <a:srgbClr val="33CC33"/>
                </a:solidFill>
              </a:rPr>
              <a:t> = Pull-up </a:t>
            </a:r>
          </a:p>
          <a:p>
            <a:r>
              <a:rPr lang="en-US" sz="1600" dirty="0">
                <a:solidFill>
                  <a:srgbClr val="33CC33"/>
                </a:solidFill>
                <a:latin typeface="Consolas" charset="0"/>
                <a:ea typeface="Consolas" charset="0"/>
                <a:cs typeface="Consolas" charset="0"/>
              </a:rPr>
              <a:t> 10</a:t>
            </a:r>
            <a:r>
              <a:rPr lang="en-US" sz="1600" dirty="0">
                <a:solidFill>
                  <a:srgbClr val="33CC33"/>
                </a:solidFill>
              </a:rPr>
              <a:t> = Pull-down                    </a:t>
            </a:r>
            <a:r>
              <a:rPr lang="en-US" sz="1600" dirty="0">
                <a:solidFill>
                  <a:srgbClr val="33CC33"/>
                </a:solidFill>
                <a:latin typeface="Consolas" charset="0"/>
                <a:ea typeface="Consolas" charset="0"/>
                <a:cs typeface="Consolas" charset="0"/>
              </a:rPr>
              <a:t>11</a:t>
            </a:r>
            <a:r>
              <a:rPr lang="en-US" sz="1600" dirty="0">
                <a:solidFill>
                  <a:srgbClr val="33CC33"/>
                </a:solidFill>
              </a:rPr>
              <a:t> = Reserved</a:t>
            </a:r>
          </a:p>
        </p:txBody>
      </p:sp>
      <p:sp>
        <p:nvSpPr>
          <p:cNvPr id="15" name="Rectangle 14"/>
          <p:cNvSpPr/>
          <p:nvPr/>
        </p:nvSpPr>
        <p:spPr>
          <a:xfrm>
            <a:off x="7344999" y="2804200"/>
            <a:ext cx="531409" cy="2200785"/>
          </a:xfrm>
          <a:prstGeom prst="rect">
            <a:avLst/>
          </a:prstGeom>
          <a:noFill/>
          <a:ln w="28575">
            <a:solidFill>
              <a:srgbClr val="33CC33"/>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2023660" y="2250820"/>
            <a:ext cx="372279" cy="1836313"/>
          </a:xfrm>
          <a:prstGeom prst="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995457" y="2895600"/>
            <a:ext cx="652743" cy="430887"/>
          </a:xfrm>
          <a:prstGeom prst="rect">
            <a:avLst/>
          </a:prstGeom>
        </p:spPr>
        <p:txBody>
          <a:bodyPr wrap="none">
            <a:spAutoFit/>
          </a:bodyPr>
          <a:lstStyle/>
          <a:p>
            <a:r>
              <a:rPr lang="en-US" sz="1100" dirty="0">
                <a:solidFill>
                  <a:srgbClr val="C00000"/>
                </a:solidFill>
              </a:rPr>
              <a:t>Schmitt </a:t>
            </a:r>
          </a:p>
          <a:p>
            <a:r>
              <a:rPr lang="en-US" sz="1100" dirty="0">
                <a:solidFill>
                  <a:srgbClr val="C00000"/>
                </a:solidFill>
              </a:rPr>
              <a:t>trigger</a:t>
            </a:r>
          </a:p>
        </p:txBody>
      </p:sp>
      <p:sp>
        <p:nvSpPr>
          <p:cNvPr id="18" name="Rectangle 17"/>
          <p:cNvSpPr/>
          <p:nvPr/>
        </p:nvSpPr>
        <p:spPr>
          <a:xfrm>
            <a:off x="8305800" y="3733800"/>
            <a:ext cx="228600" cy="2286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19" name="Rectangle 18"/>
          <p:cNvSpPr/>
          <p:nvPr/>
        </p:nvSpPr>
        <p:spPr>
          <a:xfrm>
            <a:off x="3928660" y="2286000"/>
            <a:ext cx="1024340" cy="10118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092738" y="2819400"/>
            <a:ext cx="1689062"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FF0000"/>
                </a:solidFill>
              </a:rPr>
              <a:t>Reduce noise</a:t>
            </a:r>
          </a:p>
          <a:p>
            <a:pPr marL="285750" indent="-285750">
              <a:buFont typeface="Arial" panose="020B0604020202020204" pitchFamily="34" charset="0"/>
              <a:buChar char="•"/>
            </a:pPr>
            <a:r>
              <a:rPr lang="en-US" sz="1600" dirty="0">
                <a:solidFill>
                  <a:srgbClr val="FF0000"/>
                </a:solidFill>
              </a:rPr>
              <a:t>Increase slew rate</a:t>
            </a:r>
          </a:p>
        </p:txBody>
      </p:sp>
    </p:spTree>
    <p:custDataLst>
      <p:tags r:id="rId1"/>
    </p:custDataLst>
    <p:extLst>
      <p:ext uri="{BB962C8B-B14F-4D97-AF65-F5344CB8AC3E}">
        <p14:creationId xmlns:p14="http://schemas.microsoft.com/office/powerpoint/2010/main" val="3096050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animBg="1"/>
      <p:bldP spid="16" grpId="0" animBg="1"/>
      <p:bldP spid="19" grpId="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Schmitt Trigger</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21</a:t>
            </a:fld>
            <a:endParaRPr kumimoji="0" lang="en-US" dirty="0"/>
          </a:p>
        </p:txBody>
      </p:sp>
      <p:sp>
        <p:nvSpPr>
          <p:cNvPr id="4" name="Content Placeholder 3"/>
          <p:cNvSpPr>
            <a:spLocks noGrp="1"/>
          </p:cNvSpPr>
          <p:nvPr>
            <p:ph sz="quarter" idx="1"/>
          </p:nvPr>
        </p:nvSpPr>
        <p:spPr>
          <a:xfrm>
            <a:off x="437508" y="4191000"/>
            <a:ext cx="8229600" cy="1203960"/>
          </a:xfrm>
        </p:spPr>
        <p:txBody>
          <a:bodyPr>
            <a:normAutofit fontScale="92500" lnSpcReduction="20000"/>
          </a:bodyPr>
          <a:lstStyle/>
          <a:p>
            <a:pPr marL="0" indent="0">
              <a:buNone/>
            </a:pPr>
            <a:r>
              <a:rPr lang="en-US" dirty="0"/>
              <a:t>Analog signals</a:t>
            </a:r>
          </a:p>
          <a:p>
            <a:r>
              <a:rPr lang="en-US" dirty="0"/>
              <a:t>Noisy</a:t>
            </a:r>
          </a:p>
          <a:p>
            <a:r>
              <a:rPr lang="en-US" dirty="0"/>
              <a:t>Rise and fall slowly (small slew rate)</a:t>
            </a:r>
          </a:p>
        </p:txBody>
      </p:sp>
      <p:pic>
        <p:nvPicPr>
          <p:cNvPr id="5" name="Picture 4"/>
          <p:cNvPicPr>
            <a:picLocks noChangeAspect="1"/>
          </p:cNvPicPr>
          <p:nvPr/>
        </p:nvPicPr>
        <p:blipFill>
          <a:blip r:embed="rId3"/>
          <a:stretch>
            <a:fillRect/>
          </a:stretch>
        </p:blipFill>
        <p:spPr>
          <a:xfrm>
            <a:off x="132823" y="1600200"/>
            <a:ext cx="7400704" cy="1970182"/>
          </a:xfrm>
          <a:prstGeom prst="rect">
            <a:avLst/>
          </a:prstGeom>
        </p:spPr>
      </p:pic>
      <p:sp>
        <p:nvSpPr>
          <p:cNvPr id="7" name="TextBox 6"/>
          <p:cNvSpPr txBox="1"/>
          <p:nvPr/>
        </p:nvSpPr>
        <p:spPr>
          <a:xfrm>
            <a:off x="7543800" y="2514600"/>
            <a:ext cx="1135439" cy="369332"/>
          </a:xfrm>
          <a:prstGeom prst="rect">
            <a:avLst/>
          </a:prstGeom>
          <a:noFill/>
        </p:spPr>
        <p:txBody>
          <a:bodyPr wrap="none" rtlCol="0">
            <a:spAutoFit/>
          </a:bodyPr>
          <a:lstStyle/>
          <a:p>
            <a:r>
              <a:rPr lang="en-US" dirty="0"/>
              <a:t>Threshold</a:t>
            </a:r>
          </a:p>
        </p:txBody>
      </p:sp>
    </p:spTree>
    <p:extLst>
      <p:ext uri="{BB962C8B-B14F-4D97-AF65-F5344CB8AC3E}">
        <p14:creationId xmlns:p14="http://schemas.microsoft.com/office/powerpoint/2010/main" val="2511860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0000"/>
                </a:solidFill>
              </a:rPr>
              <a:t>Schmitt Trigger</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dirty="0"/>
          </a:p>
        </p:txBody>
      </p:sp>
      <p:pic>
        <p:nvPicPr>
          <p:cNvPr id="11" name="Picture 10"/>
          <p:cNvPicPr>
            <a:picLocks noChangeAspect="1"/>
          </p:cNvPicPr>
          <p:nvPr/>
        </p:nvPicPr>
        <p:blipFill>
          <a:blip r:embed="rId3"/>
          <a:stretch>
            <a:fillRect/>
          </a:stretch>
        </p:blipFill>
        <p:spPr>
          <a:xfrm>
            <a:off x="143096" y="1600200"/>
            <a:ext cx="8782387" cy="2956600"/>
          </a:xfrm>
          <a:prstGeom prst="rect">
            <a:avLst/>
          </a:prstGeom>
        </p:spPr>
      </p:pic>
      <p:sp>
        <p:nvSpPr>
          <p:cNvPr id="10" name="TextBox 9"/>
          <p:cNvSpPr txBox="1"/>
          <p:nvPr/>
        </p:nvSpPr>
        <p:spPr>
          <a:xfrm>
            <a:off x="7543800" y="2514600"/>
            <a:ext cx="1135439" cy="369332"/>
          </a:xfrm>
          <a:prstGeom prst="rect">
            <a:avLst/>
          </a:prstGeom>
          <a:noFill/>
        </p:spPr>
        <p:txBody>
          <a:bodyPr wrap="none" rtlCol="0">
            <a:spAutoFit/>
          </a:bodyPr>
          <a:lstStyle/>
          <a:p>
            <a:r>
              <a:rPr lang="en-US" dirty="0"/>
              <a:t>Threshold</a:t>
            </a:r>
          </a:p>
        </p:txBody>
      </p:sp>
    </p:spTree>
    <p:extLst>
      <p:ext uri="{BB962C8B-B14F-4D97-AF65-F5344CB8AC3E}">
        <p14:creationId xmlns:p14="http://schemas.microsoft.com/office/powerpoint/2010/main" val="24546501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C00000"/>
                </a:solidFill>
              </a:rPr>
              <a:t>Schmitt Trigger</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dirty="0"/>
          </a:p>
        </p:txBody>
      </p:sp>
      <p:pic>
        <p:nvPicPr>
          <p:cNvPr id="5" name="Picture 4"/>
          <p:cNvPicPr>
            <a:picLocks noChangeAspect="1"/>
          </p:cNvPicPr>
          <p:nvPr/>
        </p:nvPicPr>
        <p:blipFill>
          <a:blip r:embed="rId4"/>
          <a:stretch>
            <a:fillRect/>
          </a:stretch>
        </p:blipFill>
        <p:spPr>
          <a:xfrm>
            <a:off x="76200" y="2651779"/>
            <a:ext cx="2079655" cy="2915493"/>
          </a:xfrm>
          <a:prstGeom prst="rect">
            <a:avLst/>
          </a:prstGeom>
        </p:spPr>
      </p:pic>
      <p:grpSp>
        <p:nvGrpSpPr>
          <p:cNvPr id="9" name="Group 8"/>
          <p:cNvGrpSpPr/>
          <p:nvPr/>
        </p:nvGrpSpPr>
        <p:grpSpPr>
          <a:xfrm>
            <a:off x="264432" y="1419040"/>
            <a:ext cx="1703189" cy="838200"/>
            <a:chOff x="452085" y="1186334"/>
            <a:chExt cx="1703189" cy="838200"/>
          </a:xfrm>
        </p:grpSpPr>
        <p:pic>
          <p:nvPicPr>
            <p:cNvPr id="6" name="Picture 5"/>
            <p:cNvPicPr>
              <a:picLocks noChangeAspect="1"/>
            </p:cNvPicPr>
            <p:nvPr/>
          </p:nvPicPr>
          <p:blipFill>
            <a:blip r:embed="rId5"/>
            <a:stretch>
              <a:fillRect/>
            </a:stretch>
          </p:blipFill>
          <p:spPr>
            <a:xfrm>
              <a:off x="838200" y="1186334"/>
              <a:ext cx="928523" cy="838200"/>
            </a:xfrm>
            <a:prstGeom prst="rect">
              <a:avLst/>
            </a:prstGeom>
          </p:spPr>
        </p:pic>
        <p:sp>
          <p:nvSpPr>
            <p:cNvPr id="7" name="TextBox 6"/>
            <p:cNvSpPr txBox="1"/>
            <p:nvPr/>
          </p:nvSpPr>
          <p:spPr>
            <a:xfrm>
              <a:off x="1752600" y="1524000"/>
              <a:ext cx="402674" cy="369332"/>
            </a:xfrm>
            <a:prstGeom prst="rect">
              <a:avLst/>
            </a:prstGeom>
            <a:noFill/>
          </p:spPr>
          <p:txBody>
            <a:bodyPr wrap="none" rtlCol="0">
              <a:spAutoFit/>
            </a:bodyPr>
            <a:lstStyle/>
            <a:p>
              <a:r>
                <a:rPr lang="en-US" i="1" dirty="0"/>
                <a:t>V</a:t>
              </a:r>
              <a:r>
                <a:rPr lang="en-US" i="1" baseline="-25000" dirty="0"/>
                <a:t>in</a:t>
              </a:r>
            </a:p>
          </p:txBody>
        </p:sp>
        <p:sp>
          <p:nvSpPr>
            <p:cNvPr id="8" name="TextBox 7"/>
            <p:cNvSpPr txBox="1"/>
            <p:nvPr/>
          </p:nvSpPr>
          <p:spPr>
            <a:xfrm>
              <a:off x="452085" y="1527576"/>
              <a:ext cx="467564" cy="369332"/>
            </a:xfrm>
            <a:prstGeom prst="rect">
              <a:avLst/>
            </a:prstGeom>
            <a:noFill/>
          </p:spPr>
          <p:txBody>
            <a:bodyPr wrap="none" rtlCol="0">
              <a:spAutoFit/>
            </a:bodyPr>
            <a:lstStyle/>
            <a:p>
              <a:r>
                <a:rPr lang="en-US" i="1" dirty="0" err="1"/>
                <a:t>V</a:t>
              </a:r>
              <a:r>
                <a:rPr lang="en-US" i="1" baseline="-25000" dirty="0" err="1"/>
                <a:t>out</a:t>
              </a:r>
              <a:endParaRPr lang="en-US" i="1" baseline="-25000" dirty="0"/>
            </a:p>
          </p:txBody>
        </p:sp>
      </p:grpSp>
      <p:pic>
        <p:nvPicPr>
          <p:cNvPr id="12" name="Picture 11"/>
          <p:cNvPicPr>
            <a:picLocks noChangeAspect="1"/>
          </p:cNvPicPr>
          <p:nvPr/>
        </p:nvPicPr>
        <p:blipFill>
          <a:blip r:embed="rId6"/>
          <a:stretch>
            <a:fillRect/>
          </a:stretch>
        </p:blipFill>
        <p:spPr>
          <a:xfrm>
            <a:off x="2286000" y="1932078"/>
            <a:ext cx="6820482" cy="3140556"/>
          </a:xfrm>
          <a:prstGeom prst="rect">
            <a:avLst/>
          </a:prstGeom>
        </p:spPr>
      </p:pic>
    </p:spTree>
    <p:custDataLst>
      <p:tags r:id="rId1"/>
    </p:custDataLst>
    <p:extLst>
      <p:ext uri="{BB962C8B-B14F-4D97-AF65-F5344CB8AC3E}">
        <p14:creationId xmlns:p14="http://schemas.microsoft.com/office/powerpoint/2010/main" val="1613097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Interfacing Peripherals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a:t>
            </a:fld>
            <a:endParaRPr kumimoji="0" lang="en-US" dirty="0"/>
          </a:p>
        </p:txBody>
      </p:sp>
      <p:sp>
        <p:nvSpPr>
          <p:cNvPr id="4" name="Content Placeholder 3"/>
          <p:cNvSpPr>
            <a:spLocks noGrp="1"/>
          </p:cNvSpPr>
          <p:nvPr>
            <p:ph sz="quarter" idx="1"/>
          </p:nvPr>
        </p:nvSpPr>
        <p:spPr>
          <a:xfrm>
            <a:off x="457200" y="1219199"/>
            <a:ext cx="8229600" cy="2327375"/>
          </a:xfrm>
        </p:spPr>
        <p:txBody>
          <a:bodyPr>
            <a:noAutofit/>
          </a:bodyPr>
          <a:lstStyle/>
          <a:p>
            <a:r>
              <a:rPr lang="en-US" sz="1800" b="1" dirty="0"/>
              <a:t>Port-mapped I/O</a:t>
            </a:r>
          </a:p>
          <a:p>
            <a:pPr lvl="1"/>
            <a:r>
              <a:rPr lang="en-US" sz="1600" dirty="0"/>
              <a:t>Use special CPU instructions:  </a:t>
            </a:r>
            <a:r>
              <a:rPr lang="en-US" sz="1600" dirty="0" err="1">
                <a:solidFill>
                  <a:srgbClr val="C00000"/>
                </a:solidFill>
                <a:latin typeface="Consolas" panose="020B0609020204030204" pitchFamily="49" charset="0"/>
              </a:rPr>
              <a:t>Special_instruction</a:t>
            </a:r>
            <a:r>
              <a:rPr lang="en-US" sz="1600" dirty="0">
                <a:solidFill>
                  <a:srgbClr val="C00000"/>
                </a:solidFill>
                <a:latin typeface="Consolas" panose="020B0609020204030204" pitchFamily="49" charset="0"/>
              </a:rPr>
              <a:t> </a:t>
            </a:r>
            <a:r>
              <a:rPr lang="en-US" sz="1600" dirty="0" err="1">
                <a:solidFill>
                  <a:srgbClr val="C00000"/>
                </a:solidFill>
                <a:latin typeface="Consolas" panose="020B0609020204030204" pitchFamily="49" charset="0"/>
              </a:rPr>
              <a:t>Reg</a:t>
            </a:r>
            <a:r>
              <a:rPr lang="en-US" sz="1600" dirty="0">
                <a:solidFill>
                  <a:srgbClr val="C00000"/>
                </a:solidFill>
                <a:latin typeface="Consolas" panose="020B0609020204030204" pitchFamily="49" charset="0"/>
              </a:rPr>
              <a:t>, Port</a:t>
            </a:r>
          </a:p>
          <a:p>
            <a:r>
              <a:rPr lang="en-US" sz="1800" b="1" dirty="0"/>
              <a:t>Memory-mapped I/O</a:t>
            </a:r>
          </a:p>
          <a:p>
            <a:pPr lvl="1"/>
            <a:r>
              <a:rPr lang="en-US" sz="1600" dirty="0"/>
              <a:t>A simpler and more convenient way to interface I/O devices</a:t>
            </a:r>
          </a:p>
          <a:p>
            <a:pPr lvl="1"/>
            <a:r>
              <a:rPr lang="en-US" sz="1600" dirty="0"/>
              <a:t>Each device registers is assigned to a memory address in the address space of the microprocessor</a:t>
            </a:r>
          </a:p>
          <a:p>
            <a:pPr lvl="1"/>
            <a:r>
              <a:rPr lang="en-US" sz="1600" dirty="0"/>
              <a:t>Use native CPU load/store instructions: </a:t>
            </a:r>
            <a:r>
              <a:rPr lang="en-US" sz="1600" dirty="0">
                <a:solidFill>
                  <a:srgbClr val="C00000"/>
                </a:solidFill>
                <a:latin typeface="Consolas" panose="020B0609020204030204" pitchFamily="49" charset="0"/>
              </a:rPr>
              <a:t>LDR/STR </a:t>
            </a:r>
            <a:r>
              <a:rPr lang="en-US" sz="1600" dirty="0" err="1">
                <a:solidFill>
                  <a:srgbClr val="C00000"/>
                </a:solidFill>
                <a:latin typeface="Consolas" panose="020B0609020204030204" pitchFamily="49" charset="0"/>
              </a:rPr>
              <a:t>Reg</a:t>
            </a:r>
            <a:r>
              <a:rPr lang="en-US" sz="1600" dirty="0">
                <a:solidFill>
                  <a:srgbClr val="C00000"/>
                </a:solidFill>
                <a:latin typeface="Consolas" panose="020B0609020204030204" pitchFamily="49" charset="0"/>
              </a:rPr>
              <a:t>, [</a:t>
            </a:r>
            <a:r>
              <a:rPr lang="en-US" sz="1600" dirty="0" err="1">
                <a:solidFill>
                  <a:srgbClr val="C00000"/>
                </a:solidFill>
                <a:latin typeface="Consolas" panose="020B0609020204030204" pitchFamily="49" charset="0"/>
              </a:rPr>
              <a:t>Reg</a:t>
            </a:r>
            <a:r>
              <a:rPr lang="en-US" sz="1600" dirty="0">
                <a:solidFill>
                  <a:srgbClr val="C00000"/>
                </a:solidFill>
                <a:latin typeface="Consolas" panose="020B0609020204030204" pitchFamily="49" charset="0"/>
              </a:rPr>
              <a:t>, #</a:t>
            </a:r>
            <a:r>
              <a:rPr lang="en-US" sz="1600" dirty="0" err="1">
                <a:solidFill>
                  <a:srgbClr val="C00000"/>
                </a:solidFill>
                <a:latin typeface="Consolas" panose="020B0609020204030204" pitchFamily="49" charset="0"/>
              </a:rPr>
              <a:t>imm</a:t>
            </a:r>
            <a:r>
              <a:rPr lang="en-US" sz="1600" dirty="0">
                <a:solidFill>
                  <a:srgbClr val="C00000"/>
                </a:solidFill>
                <a:latin typeface="Consolas" panose="020B0609020204030204" pitchFamily="49" charset="0"/>
              </a:rPr>
              <a:t>]</a:t>
            </a:r>
          </a:p>
        </p:txBody>
      </p:sp>
      <p:sp>
        <p:nvSpPr>
          <p:cNvPr id="5" name="Rectangle 4"/>
          <p:cNvSpPr/>
          <p:nvPr/>
        </p:nvSpPr>
        <p:spPr>
          <a:xfrm>
            <a:off x="228600" y="4366260"/>
            <a:ext cx="9906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Core</a:t>
            </a:r>
          </a:p>
        </p:txBody>
      </p:sp>
      <p:graphicFrame>
        <p:nvGraphicFramePr>
          <p:cNvPr id="6" name="Table 5"/>
          <p:cNvGraphicFramePr>
            <a:graphicFrameLocks noGrp="1"/>
          </p:cNvGraphicFramePr>
          <p:nvPr/>
        </p:nvGraphicFramePr>
        <p:xfrm>
          <a:off x="2076052" y="3657600"/>
          <a:ext cx="4087003" cy="2255520"/>
        </p:xfrm>
        <a:graphic>
          <a:graphicData uri="http://schemas.openxmlformats.org/drawingml/2006/table">
            <a:tbl>
              <a:tblPr bandRow="1">
                <a:tableStyleId>{BC89EF96-8CEA-46FF-86C4-4CE0E7609802}</a:tableStyleId>
              </a:tblPr>
              <a:tblGrid>
                <a:gridCol w="1352948">
                  <a:extLst>
                    <a:ext uri="{9D8B030D-6E8A-4147-A177-3AD203B41FA5}">
                      <a16:colId xmlns:a16="http://schemas.microsoft.com/office/drawing/2014/main" val="649391267"/>
                    </a:ext>
                  </a:extLst>
                </a:gridCol>
                <a:gridCol w="2734055">
                  <a:extLst>
                    <a:ext uri="{9D8B030D-6E8A-4147-A177-3AD203B41FA5}">
                      <a16:colId xmlns:a16="http://schemas.microsoft.com/office/drawing/2014/main" val="4180657969"/>
                    </a:ext>
                  </a:extLst>
                </a:gridCol>
              </a:tblGrid>
              <a:tr h="375920">
                <a:tc>
                  <a:txBody>
                    <a:bodyPr/>
                    <a:lstStyle/>
                    <a:p>
                      <a:pPr algn="ctr"/>
                      <a:r>
                        <a:rPr lang="en-US" sz="1600" dirty="0">
                          <a:latin typeface="Consolas" panose="020B0609020204030204" pitchFamily="49" charset="0"/>
                        </a:rPr>
                        <a:t>0x48000024</a:t>
                      </a:r>
                      <a:endParaRPr lang="en-US" sz="1600" dirty="0"/>
                    </a:p>
                  </a:txBody>
                  <a:tcPr>
                    <a:lnL w="12700" cmpd="sng">
                      <a:noFill/>
                    </a:lnL>
                    <a:lnR w="12700" cap="flat" cmpd="sng" algn="ctr">
                      <a:solidFill>
                        <a:schemeClr val="tx1"/>
                      </a:solidFill>
                      <a:prstDash val="solid"/>
                      <a:round/>
                      <a:headEnd type="none" w="med" len="med"/>
                      <a:tailEnd type="none" w="med" len="med"/>
                    </a:lnR>
                    <a:lnT w="12700" cmpd="sng">
                      <a:noFill/>
                    </a:lnT>
                    <a:lnB w="25400" cmpd="sng">
                      <a:noFill/>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84815322"/>
                  </a:ext>
                </a:extLst>
              </a:tr>
              <a:tr h="375920">
                <a:tc>
                  <a:txBody>
                    <a:bodyPr/>
                    <a:lstStyle/>
                    <a:p>
                      <a:pPr algn="ctr"/>
                      <a:r>
                        <a:rPr lang="en-US" sz="1600" dirty="0">
                          <a:latin typeface="Consolas" panose="020B0609020204030204" pitchFamily="49" charset="0"/>
                        </a:rPr>
                        <a:t>0x48000020</a:t>
                      </a:r>
                      <a:endParaRPr lang="en-US" sz="1600" dirty="0"/>
                    </a:p>
                  </a:txBody>
                  <a:tcPr>
                    <a:lnL w="12700" cmpd="sng">
                      <a:noFill/>
                    </a:lnL>
                    <a:lnR w="12700" cap="flat" cmpd="sng" algn="ctr">
                      <a:solidFill>
                        <a:schemeClr val="tx1"/>
                      </a:solidFill>
                      <a:prstDash val="solid"/>
                      <a:round/>
                      <a:headEnd type="none" w="med" len="med"/>
                      <a:tailEnd type="none" w="med" len="med"/>
                    </a:lnR>
                    <a:lnT w="254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71856668"/>
                  </a:ext>
                </a:extLst>
              </a:tr>
              <a:tr h="375920">
                <a:tc>
                  <a:txBody>
                    <a:bodyPr/>
                    <a:lstStyle/>
                    <a:p>
                      <a:pPr algn="ctr"/>
                      <a:r>
                        <a:rPr lang="en-US" sz="1600" dirty="0">
                          <a:latin typeface="Consolas" panose="020B0609020204030204" pitchFamily="49" charset="0"/>
                        </a:rPr>
                        <a:t>0x4800001C</a:t>
                      </a:r>
                      <a:endParaRPr lang="en-US" sz="1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0526080"/>
                  </a:ext>
                </a:extLst>
              </a:tr>
              <a:tr h="375920">
                <a:tc>
                  <a:txBody>
                    <a:bodyPr/>
                    <a:lstStyle/>
                    <a:p>
                      <a:pPr algn="ctr"/>
                      <a:r>
                        <a:rPr lang="en-US" sz="1600" dirty="0">
                          <a:latin typeface="Consolas" panose="020B0609020204030204" pitchFamily="49" charset="0"/>
                        </a:rPr>
                        <a:t>0x48000018</a:t>
                      </a:r>
                      <a:endParaRPr lang="en-US" sz="1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0803638"/>
                  </a:ext>
                </a:extLst>
              </a:tr>
              <a:tr h="375920">
                <a:tc>
                  <a:txBody>
                    <a:bodyPr/>
                    <a:lstStyle/>
                    <a:p>
                      <a:pPr algn="ctr"/>
                      <a:r>
                        <a:rPr lang="en-US" sz="1600" dirty="0">
                          <a:latin typeface="Consolas" panose="020B0609020204030204" pitchFamily="49" charset="0"/>
                        </a:rPr>
                        <a:t>0x48000014</a:t>
                      </a:r>
                      <a:endParaRPr lang="en-US" sz="1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600" dirty="0"/>
                        <a:t>GPIO Data</a:t>
                      </a:r>
                      <a:r>
                        <a:rPr lang="en-US" sz="1600" baseline="0" dirty="0"/>
                        <a:t> Output Register</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5852828"/>
                  </a:ext>
                </a:extLst>
              </a:tr>
              <a:tr h="375920">
                <a:tc>
                  <a:txBody>
                    <a:bodyPr/>
                    <a:lstStyle/>
                    <a:p>
                      <a:pPr algn="ctr"/>
                      <a:r>
                        <a:rPr lang="en-US" sz="1600" dirty="0">
                          <a:latin typeface="Consolas" panose="020B0609020204030204" pitchFamily="49" charset="0"/>
                        </a:rPr>
                        <a:t>0x48000010</a:t>
                      </a:r>
                      <a:endParaRPr lang="en-US" sz="1600" dirty="0"/>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38776364"/>
                  </a:ext>
                </a:extLst>
              </a:tr>
            </a:tbl>
          </a:graphicData>
        </a:graphic>
      </p:graphicFrame>
      <p:sp>
        <p:nvSpPr>
          <p:cNvPr id="7" name="TextBox 6"/>
          <p:cNvSpPr txBox="1"/>
          <p:nvPr/>
        </p:nvSpPr>
        <p:spPr>
          <a:xfrm>
            <a:off x="3121152" y="5943600"/>
            <a:ext cx="1423467" cy="338554"/>
          </a:xfrm>
          <a:prstGeom prst="rect">
            <a:avLst/>
          </a:prstGeom>
          <a:noFill/>
        </p:spPr>
        <p:txBody>
          <a:bodyPr wrap="none" rtlCol="0">
            <a:spAutoFit/>
          </a:bodyPr>
          <a:lstStyle/>
          <a:p>
            <a:r>
              <a:rPr lang="en-US" sz="1600" dirty="0"/>
              <a:t>Memory Space</a:t>
            </a:r>
          </a:p>
        </p:txBody>
      </p:sp>
      <p:sp>
        <p:nvSpPr>
          <p:cNvPr id="8" name="Rectangle 7"/>
          <p:cNvSpPr/>
          <p:nvPr/>
        </p:nvSpPr>
        <p:spPr>
          <a:xfrm>
            <a:off x="6775704" y="4969250"/>
            <a:ext cx="917448"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GPIO Output</a:t>
            </a:r>
          </a:p>
        </p:txBody>
      </p:sp>
      <p:cxnSp>
        <p:nvCxnSpPr>
          <p:cNvPr id="10" name="Straight Arrow Connector 9"/>
          <p:cNvCxnSpPr>
            <a:stCxn id="5" idx="3"/>
          </p:cNvCxnSpPr>
          <p:nvPr/>
        </p:nvCxnSpPr>
        <p:spPr>
          <a:xfrm>
            <a:off x="1219200" y="4785360"/>
            <a:ext cx="856852" cy="60299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1"/>
          </p:cNvCxnSpPr>
          <p:nvPr/>
        </p:nvCxnSpPr>
        <p:spPr>
          <a:xfrm flipH="1">
            <a:off x="6163055" y="5388350"/>
            <a:ext cx="612649" cy="0"/>
          </a:xfrm>
          <a:prstGeom prst="straightConnector1">
            <a:avLst/>
          </a:prstGeom>
          <a:ln w="1905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7924800" y="5388350"/>
            <a:ext cx="1143000" cy="0"/>
          </a:xfrm>
          <a:prstGeom prst="line">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305800" y="4969250"/>
            <a:ext cx="0" cy="685800"/>
          </a:xfrm>
          <a:prstGeom prst="line">
            <a:avLst/>
          </a:prstGeom>
          <a:ln w="12700">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H="1">
            <a:off x="8077200" y="5388350"/>
            <a:ext cx="228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H="1">
            <a:off x="8305800" y="5121650"/>
            <a:ext cx="609600"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305800" y="5121650"/>
            <a:ext cx="0" cy="26670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932555" y="4717784"/>
            <a:ext cx="835485" cy="276999"/>
          </a:xfrm>
          <a:prstGeom prst="rect">
            <a:avLst/>
          </a:prstGeom>
          <a:noFill/>
        </p:spPr>
        <p:txBody>
          <a:bodyPr wrap="none" rtlCol="0">
            <a:spAutoFit/>
          </a:bodyPr>
          <a:lstStyle/>
          <a:p>
            <a:r>
              <a:rPr lang="en-US" sz="1200" dirty="0"/>
              <a:t>Pin output</a:t>
            </a:r>
          </a:p>
        </p:txBody>
      </p:sp>
      <p:sp>
        <p:nvSpPr>
          <p:cNvPr id="34" name="TextBox 33"/>
          <p:cNvSpPr txBox="1"/>
          <p:nvPr/>
        </p:nvSpPr>
        <p:spPr>
          <a:xfrm>
            <a:off x="1480071" y="4754880"/>
            <a:ext cx="769755" cy="338554"/>
          </a:xfrm>
          <a:prstGeom prst="rect">
            <a:avLst/>
          </a:prstGeom>
          <a:noFill/>
        </p:spPr>
        <p:txBody>
          <a:bodyPr wrap="square" rtlCol="0">
            <a:spAutoFit/>
          </a:bodyPr>
          <a:lstStyle/>
          <a:p>
            <a:r>
              <a:rPr lang="en-US" sz="1600" dirty="0">
                <a:solidFill>
                  <a:srgbClr val="C00000"/>
                </a:solidFill>
              </a:rPr>
              <a:t>STR</a:t>
            </a:r>
          </a:p>
        </p:txBody>
      </p:sp>
      <p:sp>
        <p:nvSpPr>
          <p:cNvPr id="38" name="Rectangle 37"/>
          <p:cNvSpPr/>
          <p:nvPr/>
        </p:nvSpPr>
        <p:spPr>
          <a:xfrm>
            <a:off x="1713057" y="6439727"/>
            <a:ext cx="5987529" cy="369332"/>
          </a:xfrm>
          <a:prstGeom prst="rect">
            <a:avLst/>
          </a:prstGeom>
        </p:spPr>
        <p:txBody>
          <a:bodyPr wrap="square">
            <a:spAutoFit/>
          </a:bodyPr>
          <a:lstStyle/>
          <a:p>
            <a:r>
              <a:rPr lang="en-US" dirty="0">
                <a:solidFill>
                  <a:srgbClr val="C00000"/>
                </a:solidFill>
              </a:rPr>
              <a:t>ARM Cortex-M microprocessors use memory-mapped I/O.</a:t>
            </a:r>
          </a:p>
        </p:txBody>
      </p:sp>
    </p:spTree>
    <p:custDataLst>
      <p:tags r:id="rId1"/>
    </p:custDataLst>
    <p:extLst>
      <p:ext uri="{BB962C8B-B14F-4D97-AF65-F5344CB8AC3E}">
        <p14:creationId xmlns:p14="http://schemas.microsoft.com/office/powerpoint/2010/main" val="126851759"/>
      </p:ext>
    </p:extLst>
  </p:cSld>
  <p:clrMapOvr>
    <a:masterClrMapping/>
  </p:clrMapOvr>
  <mc:AlternateContent xmlns:mc="http://schemas.openxmlformats.org/markup-compatibility/2006" xmlns:p14="http://schemas.microsoft.com/office/powerpoint/2010/main">
    <mc:Choice Requires="p14">
      <p:transition spd="slow" p14:dur="2000" advTm="82743"/>
    </mc:Choice>
    <mc:Fallback xmlns="">
      <p:transition spd="slow" advTm="827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animBg="1"/>
      <p:bldP spid="33" grpId="0"/>
      <p:bldP spid="34" grpId="0"/>
      <p:bldP spid="38" grpId="0"/>
    </p:bldLst>
  </p:timing>
  <p:extLst>
    <p:ext uri="{3A86A75C-4F4B-4683-9AE1-C65F6400EC91}">
      <p14:laserTraceLst xmlns:p14="http://schemas.microsoft.com/office/powerpoint/2010/main">
        <p14:tracePtLst>
          <p14:tracePt t="19127" x="815975" y="1606550"/>
          <p14:tracePt t="19502" x="842963" y="1606550"/>
          <p14:tracePt t="19518" x="868363" y="1606550"/>
          <p14:tracePt t="19535" x="911225" y="1606550"/>
          <p14:tracePt t="19549" x="954088" y="1606550"/>
          <p14:tracePt t="19565" x="979488" y="1606550"/>
          <p14:tracePt t="19581" x="1004888" y="1606550"/>
          <p14:tracePt t="19597" x="1039813" y="1606550"/>
          <p14:tracePt t="19613" x="1065213" y="1606550"/>
          <p14:tracePt t="19628" x="1074738" y="1606550"/>
          <p14:tracePt t="19645" x="1108075" y="1606550"/>
          <p14:tracePt t="19660" x="1117600" y="1606550"/>
          <p14:tracePt t="19675" x="1135063" y="1606550"/>
          <p14:tracePt t="19692" x="1160463" y="1606550"/>
          <p14:tracePt t="19706" x="1177925" y="1606550"/>
          <p14:tracePt t="19722" x="1203325" y="1606550"/>
          <p14:tracePt t="19737" x="1238250" y="1606550"/>
          <p14:tracePt t="19754" x="1263650" y="1606550"/>
          <p14:tracePt t="19769" x="1289050" y="1606550"/>
          <p14:tracePt t="19784" x="1306513" y="1606550"/>
          <p14:tracePt t="19800" x="1314450" y="1606550"/>
          <p14:tracePt t="19815" x="1331913" y="1606550"/>
          <p14:tracePt t="19831" x="1357313" y="1606550"/>
          <p14:tracePt t="19847" x="1374775" y="1606550"/>
          <p14:tracePt t="19862" x="1400175" y="1606550"/>
          <p14:tracePt t="19878" x="1427163" y="1606550"/>
          <p14:tracePt t="19894" x="1460500" y="1606550"/>
          <p14:tracePt t="19911" x="1487488" y="1606550"/>
          <p14:tracePt t="19926" x="1512888" y="1606550"/>
          <p14:tracePt t="19927" x="1530350" y="1606550"/>
          <p14:tracePt t="19940" x="1546225" y="1606550"/>
          <p14:tracePt t="19955" x="1555750" y="1606550"/>
          <p14:tracePt t="19987" x="1581150" y="1606550"/>
          <p14:tracePt t="20002" x="1616075" y="1606550"/>
          <p14:tracePt t="20019" x="1641475" y="1606550"/>
          <p14:tracePt t="20051" x="1666875" y="1606550"/>
          <p14:tracePt t="20065" x="1684338" y="1606550"/>
          <p14:tracePt t="20082" x="1727200" y="1606550"/>
          <p14:tracePt t="20097" x="1736725" y="1606550"/>
          <p14:tracePt t="20112" x="1752600" y="1606550"/>
          <p14:tracePt t="20129" x="1770063" y="1606550"/>
          <p14:tracePt t="20144" x="1795463" y="1606550"/>
          <p14:tracePt t="20160" x="1822450" y="1606550"/>
          <p14:tracePt t="20175" x="1855788" y="1606550"/>
          <p14:tracePt t="20192" x="1882775" y="1606550"/>
          <p14:tracePt t="20207" x="1908175" y="1606550"/>
          <p14:tracePt t="20221" x="1933575" y="1606550"/>
          <p14:tracePt t="20238" x="1951038" y="1606550"/>
          <p14:tracePt t="20253" x="2019300" y="1606550"/>
          <p14:tracePt t="20269" x="2044700" y="1606550"/>
          <p14:tracePt t="20284" x="2071688" y="1606550"/>
          <p14:tracePt t="20299" x="2097088" y="1606550"/>
          <p14:tracePt t="20333" x="2139950" y="1606550"/>
          <p14:tracePt t="20348" x="2157413" y="1606550"/>
          <p14:tracePt t="20363" x="2200275" y="1598613"/>
          <p14:tracePt t="20379" x="2243138" y="1598613"/>
          <p14:tracePt t="20394" x="2286000" y="1598613"/>
          <p14:tracePt t="20409" x="2346325" y="1598613"/>
          <p14:tracePt t="20426" x="2397125" y="1598613"/>
          <p14:tracePt t="20441" x="2439988" y="1598613"/>
          <p14:tracePt t="20456" x="2484438" y="1598613"/>
          <p14:tracePt t="20457" x="2500313" y="1598613"/>
          <p14:tracePt t="20471" x="2527300" y="1598613"/>
          <p14:tracePt t="20488" x="2535238" y="1598613"/>
          <p14:tracePt t="20518" x="2552700" y="1598613"/>
          <p14:tracePt t="20550" x="2578100" y="1598613"/>
          <p14:tracePt t="20565" x="2595563" y="1598613"/>
          <p14:tracePt t="20582" x="2613025" y="1598613"/>
          <p14:tracePt t="20705" x="0" y="0"/>
        </p14:tracePtLst>
        <p14:tracePtLst>
          <p14:tracePt t="21582" x="798513" y="2217738"/>
          <p14:tracePt t="21753" x="798513" y="2235200"/>
          <p14:tracePt t="21785" x="808038" y="2243138"/>
          <p14:tracePt t="21800" x="808038" y="2260600"/>
          <p14:tracePt t="21815" x="815975" y="2278063"/>
          <p14:tracePt t="21831" x="833438" y="2286000"/>
          <p14:tracePt t="21848" x="842963" y="2303463"/>
          <p14:tracePt t="21863" x="858838" y="2303463"/>
          <p14:tracePt t="21878" x="876300" y="2311400"/>
          <p14:tracePt t="21893" x="885825" y="2311400"/>
          <p14:tracePt t="21909" x="911225" y="2311400"/>
          <p14:tracePt t="21925" x="919163" y="2336800"/>
          <p14:tracePt t="21942" x="936625" y="2336800"/>
          <p14:tracePt t="21957" x="962025" y="2336800"/>
          <p14:tracePt t="21971" x="979488" y="2336800"/>
          <p14:tracePt t="21989" x="989013" y="2336800"/>
          <p14:tracePt t="22004" x="1004888" y="2336800"/>
          <p14:tracePt t="22019" x="1022350" y="2336800"/>
          <p14:tracePt t="22035" x="1031875" y="2336800"/>
          <p14:tracePt t="22051" x="1065213" y="2336800"/>
          <p14:tracePt t="22065" x="1074738" y="2336800"/>
          <p14:tracePt t="22082" x="1117600" y="2336800"/>
          <p14:tracePt t="22097" x="1160463" y="2336800"/>
          <p14:tracePt t="22114" x="1203325" y="2336800"/>
          <p14:tracePt t="22128" x="1246188" y="2336800"/>
          <p14:tracePt t="22143" x="1289050" y="2336800"/>
          <p14:tracePt t="22160" x="1323975" y="2336800"/>
          <p14:tracePt t="22161" x="1341438" y="2336800"/>
          <p14:tracePt t="22176" x="1384300" y="2336800"/>
          <p14:tracePt t="22191" x="1409700" y="2336800"/>
          <p14:tracePt t="22206" x="1443038" y="2336800"/>
          <p14:tracePt t="22221" x="1495425" y="2336800"/>
          <p14:tracePt t="22238" x="1538288" y="2336800"/>
          <p14:tracePt t="22239" x="1563688" y="2336800"/>
          <p14:tracePt t="22254" x="1590675" y="2336800"/>
          <p14:tracePt t="22269" x="1606550" y="2336800"/>
          <p14:tracePt t="22301" x="1633538" y="2336800"/>
          <p14:tracePt t="22316" x="1658938" y="2336800"/>
          <p14:tracePt t="22333" x="1701800" y="2336800"/>
          <p14:tracePt t="22348" x="1736725" y="2336800"/>
          <p14:tracePt t="22362" x="1779588" y="2336800"/>
          <p14:tracePt t="22379" x="1830388" y="2336800"/>
          <p14:tracePt t="22395" x="1855788" y="2336800"/>
          <p14:tracePt t="22410" x="1890713" y="2336800"/>
          <p14:tracePt t="22425" x="1916113" y="2336800"/>
          <p14:tracePt t="22441" x="1958975" y="2336800"/>
          <p14:tracePt t="22455" x="1985963" y="2320925"/>
          <p14:tracePt t="22472" x="2001838" y="2311400"/>
          <p14:tracePt t="22488" x="2054225" y="2286000"/>
          <p14:tracePt t="22489" x="2062163" y="2286000"/>
          <p14:tracePt t="22504" x="2097088" y="2286000"/>
          <p14:tracePt t="22519" x="2139950" y="2286000"/>
          <p14:tracePt t="22534" x="2165350" y="2278063"/>
          <p14:tracePt t="22550" x="2182813" y="2278063"/>
          <p14:tracePt t="22565" x="2243138" y="2260600"/>
          <p14:tracePt t="22583" x="2268538" y="2260600"/>
          <p14:tracePt t="22596" x="2293938" y="2260600"/>
          <p14:tracePt t="22613" x="2354263" y="2260600"/>
          <p14:tracePt t="22628" x="2389188" y="2243138"/>
          <p14:tracePt t="22645" x="2432050" y="2235200"/>
          <p14:tracePt t="22660" x="2439988" y="2235200"/>
          <p14:tracePt t="22676" x="2500313" y="2235200"/>
          <p14:tracePt t="22691" x="2535238" y="2225675"/>
          <p14:tracePt t="22691" x="2552700" y="2217738"/>
          <p14:tracePt t="22705" x="2578100" y="2217738"/>
          <p14:tracePt t="22721" x="2603500" y="2217738"/>
          <p14:tracePt t="22738" x="2646363" y="2217738"/>
          <p14:tracePt t="22753" x="2681288" y="2217738"/>
          <p14:tracePt t="22769" x="2706688" y="2217738"/>
          <p14:tracePt t="22785" x="2749550" y="2217738"/>
          <p14:tracePt t="22800" x="2776538" y="2217738"/>
          <p14:tracePt t="22815" x="2819400" y="2217738"/>
          <p14:tracePt t="22833" x="2862263" y="2217738"/>
          <p14:tracePt t="22847" x="2887663" y="2217738"/>
          <p14:tracePt t="22879" x="2905125" y="2217738"/>
          <p14:tracePt t="22895" x="2930525" y="2217738"/>
          <p14:tracePt t="22910" x="2947988" y="2217738"/>
          <p14:tracePt t="22926" x="2973388" y="2217738"/>
          <p14:tracePt t="22940" x="2998788" y="2217738"/>
          <p14:tracePt t="22972" x="3033713" y="2217738"/>
          <p14:tracePt t="23254" x="0" y="0"/>
        </p14:tracePtLst>
        <p14:tracePtLst>
          <p14:tracePt t="25833" x="3617913" y="1855788"/>
          <p14:tracePt t="25848" x="3643313" y="1855788"/>
          <p14:tracePt t="25863" x="3660775" y="1855788"/>
          <p14:tracePt t="25880" x="3686175" y="1865313"/>
          <p14:tracePt t="25910" x="3703638" y="1865313"/>
          <p14:tracePt t="25925" x="3713163" y="1865313"/>
          <p14:tracePt t="25956" x="3729038" y="1865313"/>
          <p14:tracePt t="25973" x="3738563" y="1865313"/>
          <p14:tracePt t="25988" x="3756025" y="1882775"/>
          <p14:tracePt t="26019" x="3763963" y="1882775"/>
          <p14:tracePt t="26034" x="3781425" y="1882775"/>
          <p14:tracePt t="26052" x="3806825" y="1882775"/>
          <p14:tracePt t="26067" x="3832225" y="1890713"/>
          <p14:tracePt t="26082" x="3849688" y="1890713"/>
          <p14:tracePt t="26097" x="3876675" y="1890713"/>
          <p14:tracePt t="26130" x="3919538" y="1890713"/>
          <p14:tracePt t="26144" x="3935413" y="1890713"/>
          <p14:tracePt t="26161" x="3962400" y="1890713"/>
          <p14:tracePt t="26176" x="3987800" y="1890713"/>
          <p14:tracePt t="26193" x="4048125" y="1908175"/>
          <p14:tracePt t="26207" x="4090988" y="1908175"/>
          <p14:tracePt t="26222" x="4108450" y="1908175"/>
          <p14:tracePt t="26239" x="4141788" y="1908175"/>
          <p14:tracePt t="26254" x="4168775" y="1916113"/>
          <p14:tracePt t="26269" x="4184650" y="1916113"/>
          <p14:tracePt t="26269" x="4194175" y="1916113"/>
          <p14:tracePt t="26285" x="4227513" y="1916113"/>
          <p14:tracePt t="26300" x="4237038" y="1916113"/>
          <p14:tracePt t="26317" x="4271963" y="1916113"/>
          <p14:tracePt t="26332" x="4297363" y="1916113"/>
          <p14:tracePt t="26347" x="4340225" y="1916113"/>
          <p14:tracePt t="26364" x="4383088" y="1916113"/>
          <p14:tracePt t="26379" x="4391025" y="1916113"/>
          <p14:tracePt t="26395" x="4468813" y="1916113"/>
          <p14:tracePt t="26410" x="4494213" y="1916113"/>
          <p14:tracePt t="26425" x="4537075" y="1916113"/>
          <p14:tracePt t="26442" x="4606925" y="1916113"/>
          <p14:tracePt t="26459" x="4675188" y="1916113"/>
          <p14:tracePt t="26472" x="4735513" y="1916113"/>
          <p14:tracePt t="26489" x="4760913" y="1916113"/>
          <p14:tracePt t="26504" x="4778375" y="1916113"/>
          <p14:tracePt t="26519" x="4803775" y="1916113"/>
          <p14:tracePt t="26534" x="4829175" y="1916113"/>
          <p14:tracePt t="26550" x="4889500" y="1916113"/>
          <p14:tracePt t="26567" x="4967288" y="1916113"/>
          <p14:tracePt t="26582" x="4992688" y="1916113"/>
          <p14:tracePt t="26598" x="5053013" y="1916113"/>
          <p14:tracePt t="26613" x="5105400" y="1916113"/>
          <p14:tracePt t="26630" x="5165725" y="1916113"/>
          <p14:tracePt t="26645" x="5267325" y="1916113"/>
          <p14:tracePt t="26661" x="5337175" y="1916113"/>
          <p14:tracePt t="26676" x="5422900" y="1916113"/>
          <p14:tracePt t="26692" x="5534025" y="1916113"/>
          <p14:tracePt t="26707" x="5586413" y="1916113"/>
          <p14:tracePt t="26707" x="5603875" y="1916113"/>
          <p14:tracePt t="26722" x="5646738" y="1916113"/>
          <p14:tracePt t="26739" x="5689600" y="1916113"/>
          <p14:tracePt t="26754" x="5732463" y="1916113"/>
          <p14:tracePt t="26769" x="5775325" y="1916113"/>
          <p14:tracePt t="26784" x="5818188" y="1916113"/>
          <p14:tracePt t="26800" x="5835650" y="1916113"/>
          <p14:tracePt t="26816" x="5868988" y="1916113"/>
          <p14:tracePt t="26832" x="5895975" y="1916113"/>
          <p14:tracePt t="26848" x="5903913" y="1916113"/>
          <p14:tracePt t="26879" x="5921375" y="1916113"/>
          <p14:tracePt t="26910" x="5938838" y="1916113"/>
          <p14:tracePt t="26925" x="5946775" y="1916113"/>
          <p14:tracePt t="26973" x="5964238" y="1916113"/>
          <p14:tracePt t="27348" x="5972175" y="1916113"/>
          <p14:tracePt t="27349" x="0" y="0"/>
        </p14:tracePtLst>
        <p14:tracePtLst>
          <p14:tracePt t="38646" x="4141788" y="2819400"/>
          <p14:tracePt t="38817" x="4151313" y="2819400"/>
          <p14:tracePt t="38833" x="4176713" y="2819400"/>
          <p14:tracePt t="38865" x="4219575" y="2819400"/>
          <p14:tracePt t="38880" x="4237038" y="2819400"/>
          <p14:tracePt t="38895" x="4262438" y="2819400"/>
          <p14:tracePt t="38912" x="4287838" y="2819400"/>
          <p14:tracePt t="38928" x="4305300" y="2827338"/>
          <p14:tracePt t="38942" x="4322763" y="2835275"/>
          <p14:tracePt t="38957" x="4357688" y="2835275"/>
          <p14:tracePt t="38974" x="4400550" y="2835275"/>
          <p14:tracePt t="38989" x="4443413" y="2835275"/>
          <p14:tracePt t="39004" x="4503738" y="2844800"/>
          <p14:tracePt t="39020" x="4521200" y="2844800"/>
          <p14:tracePt t="39037" x="4546600" y="2844800"/>
          <p14:tracePt t="39052" x="4572000" y="2844800"/>
          <p14:tracePt t="39067" x="4606925" y="2844800"/>
          <p14:tracePt t="39083" x="4632325" y="2844800"/>
          <p14:tracePt t="39098" x="4640263" y="2844800"/>
          <p14:tracePt t="39115" x="4683125" y="2844800"/>
          <p14:tracePt t="39130" x="4710113" y="2844800"/>
          <p14:tracePt t="39145" x="4725988" y="2844800"/>
          <p14:tracePt t="39162" x="4778375" y="2844800"/>
          <p14:tracePt t="39177" x="4846638" y="2827338"/>
          <p14:tracePt t="39192" x="4916488" y="2819400"/>
          <p14:tracePt t="39209" x="4984750" y="2819400"/>
          <p14:tracePt t="39225" x="5010150" y="2819400"/>
          <p14:tracePt t="39239" x="5070475" y="2819400"/>
          <p14:tracePt t="39256" x="5156200" y="2819400"/>
          <p14:tracePt t="39271" x="5199063" y="2819400"/>
          <p14:tracePt t="39286" x="5233988" y="2819400"/>
          <p14:tracePt t="39301" x="5251450" y="2819400"/>
          <p14:tracePt t="39318" x="5267325" y="2819400"/>
          <p14:tracePt t="39349" x="5276850" y="2819400"/>
          <p14:tracePt t="39380" x="5294313" y="2819400"/>
          <p14:tracePt t="39397" x="5337175" y="2819400"/>
          <p14:tracePt t="39411" x="5354638" y="2819400"/>
          <p14:tracePt t="39427" x="5380038" y="2819400"/>
          <p14:tracePt t="39676" x="5387975" y="2819400"/>
          <p14:tracePt t="39678" x="0" y="0"/>
        </p14:tracePtLst>
        <p14:tracePtLst>
          <p14:tracePt t="45662" x="4400550" y="3394075"/>
          <p14:tracePt t="45772" x="4418013" y="3394075"/>
          <p14:tracePt t="45818" x="4433888" y="3394075"/>
          <p14:tracePt t="45880" x="4443413" y="3394075"/>
          <p14:tracePt t="45944" x="4460875" y="3394075"/>
          <p14:tracePt t="45958" x="4486275" y="3394075"/>
          <p14:tracePt t="45990" x="4494213" y="3394075"/>
          <p14:tracePt t="46038" x="4511675" y="3394075"/>
          <p14:tracePt t="46068" x="4537075" y="3394075"/>
          <p14:tracePt t="46099" x="4564063" y="3394075"/>
          <p14:tracePt t="46115" x="4589463" y="3394075"/>
          <p14:tracePt t="46146" x="4614863" y="3394075"/>
          <p14:tracePt t="46162" x="4632325" y="3394075"/>
          <p14:tracePt t="46179" x="4640263" y="3394075"/>
          <p14:tracePt t="46209" x="4657725" y="3394075"/>
          <p14:tracePt t="46224" x="4683125" y="3394075"/>
          <p14:tracePt t="46239" x="4700588" y="3394075"/>
          <p14:tracePt t="46256" x="4743450" y="3394075"/>
          <p14:tracePt t="46271" x="4786313" y="3394075"/>
          <p14:tracePt t="46287" x="4795838" y="3394075"/>
          <p14:tracePt t="46302" x="4813300" y="3394075"/>
          <p14:tracePt t="46349" x="4821238" y="3394075"/>
          <p14:tracePt t="46366" x="4838700" y="3394075"/>
          <p14:tracePt t="46380" x="4864100" y="3394075"/>
          <p14:tracePt t="46398" x="4899025" y="3394075"/>
          <p14:tracePt t="46412" x="4924425" y="3394075"/>
          <p14:tracePt t="46427" x="4949825" y="3394075"/>
          <p14:tracePt t="46443" x="4967288" y="3394075"/>
          <p14:tracePt t="46521" x="4992688" y="3394075"/>
          <p14:tracePt t="46538" x="5010150" y="3394075"/>
          <p14:tracePt t="46552" x="5019675" y="3394075"/>
          <p14:tracePt t="46569" x="5035550" y="3394075"/>
          <p14:tracePt t="46583" x="5053013" y="3394075"/>
          <p14:tracePt t="46630" x="5087938" y="3394075"/>
          <p14:tracePt t="46662" x="5105400" y="3394075"/>
          <p14:tracePt t="46694" x="5130800" y="3394075"/>
          <p14:tracePt t="46927" x="5148263" y="3394075"/>
          <p14:tracePt t="47162" x="5156200" y="3394075"/>
          <p14:tracePt t="47271" x="5165725" y="3394075"/>
          <p14:tracePt t="47273" x="0" y="0"/>
        </p14:tracePtLst>
        <p14:tracePtLst>
          <p14:tracePt t="57881" x="8328025" y="5138738"/>
          <p14:tracePt t="58101" x="8345488" y="5138738"/>
          <p14:tracePt t="58211" x="8353425" y="5148263"/>
          <p14:tracePt t="58273" x="8370888" y="5148263"/>
          <p14:tracePt t="58304" x="8396288" y="5148263"/>
          <p14:tracePt t="58350" x="8404225" y="5148263"/>
          <p14:tracePt t="58366" x="8431213" y="5148263"/>
          <p14:tracePt t="58381" x="8456613" y="5148263"/>
          <p14:tracePt t="58397" x="8474075" y="5148263"/>
          <p14:tracePt t="58413" x="8491538" y="5148263"/>
          <p14:tracePt t="58428" x="8499475" y="5148263"/>
          <p14:tracePt t="58445" x="8516938" y="5148263"/>
          <p14:tracePt t="58461" x="8534400" y="5148263"/>
          <p14:tracePt t="58522" x="8542338" y="5148263"/>
          <p14:tracePt t="58553" x="8559800" y="5148263"/>
          <p14:tracePt t="58584" x="8577263" y="5148263"/>
          <p14:tracePt t="58632" x="8585200" y="5148263"/>
          <p14:tracePt t="58663" x="8610600" y="5148263"/>
          <p14:tracePt t="58679" x="8628063" y="5148263"/>
          <p14:tracePt t="58694" x="8645525" y="5148263"/>
          <p14:tracePt t="58709" x="8670925" y="5148263"/>
          <p14:tracePt t="58773" x="8688388" y="5148263"/>
          <p14:tracePt t="58805" x="8696325" y="5148263"/>
          <p14:tracePt t="58820" x="8713788" y="5148263"/>
          <p14:tracePt t="58836" x="8748713" y="5148263"/>
          <p14:tracePt t="58850" x="8766175" y="5148263"/>
          <p14:tracePt t="58868" x="8791575" y="5148263"/>
          <p14:tracePt t="58883" x="8816975" y="5148263"/>
          <p14:tracePt t="58931" x="8834438" y="5148263"/>
          <p14:tracePt t="58946" x="8843963" y="5148263"/>
          <p14:tracePt t="58960" x="8859838" y="5148263"/>
          <p14:tracePt t="58975" x="8877300" y="5148263"/>
          <p14:tracePt t="58991" x="8902700" y="5148263"/>
          <p14:tracePt t="59289" x="8886825" y="5148263"/>
          <p14:tracePt t="59303" x="8859838" y="5148263"/>
          <p14:tracePt t="59320" x="8843963" y="5148263"/>
          <p14:tracePt t="59335" x="8816975" y="5148263"/>
          <p14:tracePt t="59351" x="8783638" y="5130800"/>
          <p14:tracePt t="59365" x="8740775" y="5130800"/>
          <p14:tracePt t="59381" x="8731250" y="5130800"/>
          <p14:tracePt t="59398" x="8696325" y="5130800"/>
          <p14:tracePt t="59414" x="8670925" y="5130800"/>
          <p14:tracePt t="59414" x="8662988" y="5121275"/>
          <p14:tracePt t="59429" x="8645525" y="5113338"/>
          <p14:tracePt t="59445" x="8620125" y="5113338"/>
          <p14:tracePt t="59461" x="8594725" y="5113338"/>
          <p14:tracePt t="59476" x="8577263" y="5113338"/>
          <p14:tracePt t="59491" x="8559800" y="5113338"/>
          <p14:tracePt t="59523" x="8550275" y="5113338"/>
          <p14:tracePt t="59539" x="8534400" y="5113338"/>
          <p14:tracePt t="59553" x="8507413" y="5113338"/>
          <p14:tracePt t="59570" x="8491538" y="5113338"/>
          <p14:tracePt t="59632" x="8474075" y="5113338"/>
          <p14:tracePt t="59664" x="8464550" y="5113338"/>
          <p14:tracePt t="59678" x="8448675" y="5113338"/>
          <p14:tracePt t="59694" x="8439150" y="5113338"/>
          <p14:tracePt t="59710" x="8421688" y="5113338"/>
          <p14:tracePt t="59726" x="8404225" y="5113338"/>
          <p14:tracePt t="59742" x="8378825" y="5113338"/>
          <p14:tracePt t="59756" x="8353425" y="5113338"/>
          <p14:tracePt t="59773" x="8335963" y="5113338"/>
          <p14:tracePt t="59821" x="8310563" y="5113338"/>
          <p14:tracePt t="59836" x="8293100" y="5113338"/>
          <p14:tracePt t="60054" x="8301038" y="5113338"/>
          <p14:tracePt t="60070" x="8335963" y="5113338"/>
          <p14:tracePt t="60086" x="8370888" y="5113338"/>
          <p14:tracePt t="60100" x="8413750" y="5113338"/>
          <p14:tracePt t="60116" x="8464550" y="5113338"/>
          <p14:tracePt t="60132" x="8524875" y="5113338"/>
          <p14:tracePt t="60148" x="8567738" y="5113338"/>
          <p14:tracePt t="60163" x="8594725" y="5113338"/>
          <p14:tracePt t="60195" x="8610600" y="5113338"/>
          <p14:tracePt t="60211" x="8620125" y="5113338"/>
          <p14:tracePt t="60241" x="8653463" y="5113338"/>
          <p14:tracePt t="60257" x="8662988" y="5113338"/>
          <p14:tracePt t="60273" x="8680450" y="5113338"/>
          <p14:tracePt t="60287" x="8688388" y="5113338"/>
          <p14:tracePt t="60304" x="8705850" y="5113338"/>
          <p14:tracePt t="60335" x="8731250" y="5113338"/>
          <p14:tracePt t="60397" x="8748713" y="5113338"/>
          <p14:tracePt t="60445" x="8766175" y="5113338"/>
          <p14:tracePt t="60522" x="8774113" y="5113338"/>
          <p14:tracePt t="60664" x="8791575" y="5113338"/>
          <p14:tracePt t="60695" x="8809038" y="5113338"/>
          <p14:tracePt t="60727" x="8834438" y="5113338"/>
          <p14:tracePt t="60757" x="8843963" y="5113338"/>
          <p14:tracePt t="61085" x="8851900" y="5113338"/>
          <p14:tracePt t="61086" x="0" y="0"/>
        </p14:tracePtLst>
        <p14:tracePtLst>
          <p14:tracePt t="62585" x="1512888" y="5019675"/>
          <p14:tracePt t="62649" x="1538288" y="5019675"/>
          <p14:tracePt t="62663" x="1546225" y="5019675"/>
          <p14:tracePt t="62694" x="1563688" y="5019675"/>
          <p14:tracePt t="62710" x="1581150" y="5019675"/>
          <p14:tracePt t="62727" x="1581150" y="5027613"/>
          <p14:tracePt t="62742" x="1590675" y="5035550"/>
          <p14:tracePt t="62758" x="1606550" y="5035550"/>
          <p14:tracePt t="62774" x="1616075" y="5035550"/>
          <p14:tracePt t="62789" x="1641475" y="5045075"/>
          <p14:tracePt t="62819" x="1676400" y="5045075"/>
          <p14:tracePt t="62835" x="1709738" y="5045075"/>
          <p14:tracePt t="62851" x="1744663" y="5045075"/>
          <p14:tracePt t="62866" x="1752600" y="5045075"/>
          <p14:tracePt t="62882" x="1770063" y="5045075"/>
          <p14:tracePt t="62899" x="1787525" y="5045075"/>
          <p14:tracePt t="62914" x="1795463" y="5045075"/>
          <p14:tracePt t="62929" x="1804988" y="5053013"/>
          <p14:tracePt t="62945" x="1822450" y="5062538"/>
          <p14:tracePt t="62961" x="1838325" y="5062538"/>
          <p14:tracePt t="62977" x="1855788" y="5062538"/>
          <p14:tracePt t="63007" x="1865313" y="5062538"/>
          <p14:tracePt t="63038" x="1890713" y="5062538"/>
          <p14:tracePt t="63351" x="1855788" y="5070475"/>
          <p14:tracePt t="63368" x="1838325" y="5070475"/>
          <p14:tracePt t="63382" x="1795463" y="5070475"/>
          <p14:tracePt t="63398" x="1770063" y="5070475"/>
          <p14:tracePt t="63414" x="1752600" y="5070475"/>
          <p14:tracePt t="63429" x="1727200" y="5070475"/>
          <p14:tracePt t="63461" x="1692275" y="5070475"/>
          <p14:tracePt t="63475" x="1666875" y="5070475"/>
          <p14:tracePt t="63491" x="1658938" y="5070475"/>
          <p14:tracePt t="63507" x="1641475" y="5070475"/>
          <p14:tracePt t="63522" x="1624013" y="5070475"/>
          <p14:tracePt t="63538" x="1616075" y="5070475"/>
          <p14:tracePt t="63835" x="1633538" y="5070475"/>
          <p14:tracePt t="63851" x="1658938" y="5070475"/>
          <p14:tracePt t="63866" x="1676400" y="5070475"/>
          <p14:tracePt t="63867" x="1684338" y="5070475"/>
          <p14:tracePt t="63883" x="1701800" y="5070475"/>
          <p14:tracePt t="63898" x="1727200" y="5087938"/>
          <p14:tracePt t="63929" x="1762125" y="5087938"/>
          <p14:tracePt t="63945" x="1770063" y="5087938"/>
          <p14:tracePt t="63961" x="1795463" y="5087938"/>
          <p14:tracePt t="63977" x="1830388" y="5087938"/>
          <p14:tracePt t="63991" x="1855788" y="5087938"/>
          <p14:tracePt t="64007" x="1873250" y="5087938"/>
          <p14:tracePt t="64039" x="1882775" y="5087938"/>
          <p14:tracePt t="64085" x="1916113" y="5087938"/>
          <p14:tracePt t="64132" x="1925638" y="5087938"/>
          <p14:tracePt t="64524" x="1933575" y="5095875"/>
          <p14:tracePt t="64525" x="0" y="0"/>
        </p14:tracePtLst>
        <p14:tracePtLst>
          <p14:tracePt t="66007" x="3617913" y="5422900"/>
          <p14:tracePt t="66351" x="3627438" y="5422900"/>
          <p14:tracePt t="66367" x="3643313" y="5422900"/>
          <p14:tracePt t="66382" x="3652838" y="5422900"/>
          <p14:tracePt t="66460" x="3686175" y="5422900"/>
          <p14:tracePt t="66476" x="3695700" y="5422900"/>
          <p14:tracePt t="66492" x="3713163" y="5422900"/>
          <p14:tracePt t="66508" x="3721100" y="5422900"/>
          <p14:tracePt t="66523" x="3756025" y="5422900"/>
          <p14:tracePt t="66538" x="3773488" y="5422900"/>
          <p14:tracePt t="66554" x="3798888" y="5422900"/>
          <p14:tracePt t="66569" x="3841750" y="5422900"/>
          <p14:tracePt t="66586" x="3867150" y="5422900"/>
          <p14:tracePt t="66602" x="3902075" y="5422900"/>
          <p14:tracePt t="66632" x="3927475" y="5422900"/>
          <p14:tracePt t="66648" x="3952875" y="5430838"/>
          <p14:tracePt t="66665" x="4022725" y="5430838"/>
          <p14:tracePt t="66680" x="4048125" y="5430838"/>
          <p14:tracePt t="66695" x="4073525" y="5430838"/>
          <p14:tracePt t="66712" x="4090988" y="5430838"/>
          <p14:tracePt t="66741" x="4124325" y="5440363"/>
          <p14:tracePt t="66759" x="4133850" y="5440363"/>
          <p14:tracePt t="66773" x="4151313" y="5440363"/>
          <p14:tracePt t="66789" x="4168775" y="5440363"/>
          <p14:tracePt t="66805" x="4176713" y="5440363"/>
          <p14:tracePt t="66820" x="4194175" y="5440363"/>
          <p14:tracePt t="66835" x="4202113" y="5440363"/>
          <p14:tracePt t="66852" x="4219575" y="5440363"/>
          <p14:tracePt t="66868" x="4237038" y="5440363"/>
          <p14:tracePt t="66883" x="4244975" y="5440363"/>
          <p14:tracePt t="66898" x="4262438" y="5440363"/>
          <p14:tracePt t="66915" x="4287838" y="5440363"/>
          <p14:tracePt t="66931" x="4305300" y="5440363"/>
          <p14:tracePt t="66945" x="4314825" y="5440363"/>
          <p14:tracePt t="66960" x="4330700" y="5440363"/>
          <p14:tracePt t="66975" x="4348163" y="5440363"/>
          <p14:tracePt t="66992" x="4357688" y="5440363"/>
          <p14:tracePt t="67007" x="4373563" y="5440363"/>
          <p14:tracePt t="67024" x="4400550" y="5440363"/>
          <p14:tracePt t="67039" x="4418013" y="5440363"/>
          <p14:tracePt t="67055" x="4443413" y="5440363"/>
          <p14:tracePt t="67070" x="4468813" y="5440363"/>
          <p14:tracePt t="67086" x="4486275" y="5440363"/>
          <p14:tracePt t="67102" x="4511675" y="5440363"/>
          <p14:tracePt t="67117" x="4546600" y="5440363"/>
          <p14:tracePt t="67132" x="4589463" y="5440363"/>
          <p14:tracePt t="67148" x="4640263" y="5440363"/>
          <p14:tracePt t="67163" x="4667250" y="5440363"/>
          <p14:tracePt t="67180" x="4683125" y="5440363"/>
          <p14:tracePt t="67196" x="4710113" y="5440363"/>
          <p14:tracePt t="67211" x="4725988" y="5440363"/>
          <p14:tracePt t="67226" x="4752975" y="5440363"/>
          <p14:tracePt t="67241" x="4795838" y="5440363"/>
          <p14:tracePt t="67258" x="4838700" y="5440363"/>
          <p14:tracePt t="67274" x="4899025" y="5440363"/>
          <p14:tracePt t="67289" x="4949825" y="5440363"/>
          <p14:tracePt t="67304" x="4967288" y="5440363"/>
          <p14:tracePt t="67383" x="4975225" y="5440363"/>
          <p14:tracePt t="67398" x="4992688" y="5440363"/>
          <p14:tracePt t="67414" x="5019675" y="5440363"/>
          <p14:tracePt t="67431" x="5035550" y="5440363"/>
          <p14:tracePt t="67445" x="5053013" y="5440363"/>
          <p14:tracePt t="67460" x="5062538" y="5440363"/>
          <p14:tracePt t="67476" x="5095875" y="5440363"/>
          <p14:tracePt t="67492" x="5130800" y="5440363"/>
          <p14:tracePt t="67509" x="5173663" y="5440363"/>
          <p14:tracePt t="67509" x="5191125" y="5440363"/>
          <p14:tracePt t="67523" x="5208588" y="5440363"/>
          <p14:tracePt t="67539" x="5233988" y="5440363"/>
          <p14:tracePt t="67555" x="5251450" y="5440363"/>
          <p14:tracePt t="67555" x="5259388" y="5440363"/>
          <p14:tracePt t="67571" x="5302250" y="5440363"/>
          <p14:tracePt t="67586" x="5354638" y="5457825"/>
          <p14:tracePt t="67602" x="5405438" y="5457825"/>
          <p14:tracePt t="67618" x="5440363" y="5473700"/>
          <p14:tracePt t="67632" x="5448300" y="5473700"/>
          <p14:tracePt t="67648" x="5483225" y="5473700"/>
          <p14:tracePt t="67664" x="5491163" y="5473700"/>
          <p14:tracePt t="67681" x="5543550" y="5483225"/>
          <p14:tracePt t="67695" x="5561013" y="5483225"/>
          <p14:tracePt t="67711" x="5586413" y="5483225"/>
          <p14:tracePt t="67726" x="5611813" y="5483225"/>
          <p14:tracePt t="67774" x="5629275" y="5483225"/>
          <p14:tracePt t="67820" x="5637213" y="5483225"/>
          <p14:tracePt t="67853" x="5672138" y="5483225"/>
          <p14:tracePt t="67867" x="5697538" y="5483225"/>
          <p14:tracePt t="67884" x="5722938" y="5483225"/>
          <p14:tracePt t="67899" x="5740400" y="5483225"/>
          <p14:tracePt t="68102" x="5757863" y="5483225"/>
          <p14:tracePt t="68116" x="5765800" y="5483225"/>
          <p14:tracePt t="68150" x="5810250" y="5483225"/>
          <p14:tracePt t="68164" x="5826125" y="5483225"/>
          <p14:tracePt t="68181" x="5835650" y="5483225"/>
          <p14:tracePt t="68197" x="5853113" y="5483225"/>
          <p14:tracePt t="68288" x="5861050" y="5483225"/>
          <p14:tracePt t="68821" x="5868988" y="5483225"/>
          <p14:tracePt t="68822" x="0" y="0"/>
        </p14:tracePtLst>
        <p14:tracePtLst>
          <p14:tracePt t="72900" x="6015038" y="5345113"/>
          <p14:tracePt t="73306" x="6024563" y="5345113"/>
          <p14:tracePt t="73415" x="6032500" y="5345113"/>
          <p14:tracePt t="73478" x="6059488" y="5345113"/>
          <p14:tracePt t="73509" x="6059488" y="5354638"/>
          <p14:tracePt t="73555" x="6075363" y="5354638"/>
          <p14:tracePt t="73602" x="6092825" y="5354638"/>
          <p14:tracePt t="73618" x="6102350" y="5354638"/>
          <p14:tracePt t="73665" x="6118225" y="5354638"/>
          <p14:tracePt t="73713" x="6135688" y="5354638"/>
          <p14:tracePt t="73744" x="6145213" y="5354638"/>
          <p14:tracePt t="73789" x="6170613" y="5354638"/>
          <p14:tracePt t="73805" x="6188075" y="5362575"/>
          <p14:tracePt t="73822" x="6196013" y="5370513"/>
          <p14:tracePt t="73837" x="6213475" y="5370513"/>
          <p14:tracePt t="73852" x="6230938" y="5370513"/>
          <p14:tracePt t="73900" x="6238875" y="5370513"/>
          <p14:tracePt t="73930" x="6256338" y="5370513"/>
          <p14:tracePt t="73946" x="6273800" y="5387975"/>
          <p14:tracePt t="73962" x="6273800" y="5397500"/>
          <p14:tracePt t="73993" x="6291263" y="5397500"/>
          <p14:tracePt t="74041" x="6299200" y="5397500"/>
          <p14:tracePt t="74087" x="6316663" y="5397500"/>
          <p14:tracePt t="74103" x="6334125" y="5397500"/>
          <p14:tracePt t="74133" x="6359525" y="5397500"/>
          <p14:tracePt t="74181" x="6376988" y="5397500"/>
          <p14:tracePt t="74182" x="6384925" y="5397500"/>
          <p14:tracePt t="74212" x="6402388" y="5397500"/>
          <p14:tracePt t="74228" x="6419850" y="5397500"/>
          <p14:tracePt t="74244" x="6427788" y="5397500"/>
          <p14:tracePt t="74258" x="6454775" y="5397500"/>
          <p14:tracePt t="74275" x="6488113" y="5397500"/>
          <p14:tracePt t="74289" x="6497638" y="5397500"/>
          <p14:tracePt t="74306" x="6530975" y="5397500"/>
          <p14:tracePt t="74337" x="6540500" y="5397500"/>
          <p14:tracePt t="74369" x="6573838" y="5397500"/>
          <p14:tracePt t="74383" x="6583363" y="5397500"/>
          <p14:tracePt t="74399" x="6600825" y="5397500"/>
          <p14:tracePt t="74447" x="6608763" y="5397500"/>
          <p14:tracePt t="74525" x="6626225" y="5397500"/>
          <p14:tracePt t="74555" x="6634163" y="5397500"/>
          <p14:tracePt t="74586" x="6651625" y="5397500"/>
          <p14:tracePt t="74603" x="6669088" y="5397500"/>
          <p14:tracePt t="74619" x="6677025" y="5397500"/>
          <p14:tracePt t="74712" x="6694488" y="5397500"/>
          <p14:tracePt t="74726" x="6711950" y="5397500"/>
          <p14:tracePt t="74821" x="6719888" y="5397500"/>
          <p14:tracePt t="74837" x="6737350" y="5397500"/>
          <p14:tracePt t="74900" x="6746875" y="5397500"/>
          <p14:tracePt t="74915" x="6762750" y="5397500"/>
          <p14:tracePt t="74931" x="6780213" y="5397500"/>
          <p14:tracePt t="74947" x="6789738" y="5397500"/>
          <p14:tracePt t="75009" x="6807200" y="5397500"/>
          <p14:tracePt t="75025" x="6840538" y="5397500"/>
          <p14:tracePt t="75055" x="6858000" y="5397500"/>
          <p14:tracePt t="75181" x="6875463" y="5397500"/>
          <p14:tracePt t="75431" x="6850063" y="5397500"/>
          <p14:tracePt t="75445" x="6815138" y="5397500"/>
          <p14:tracePt t="75463" x="6772275" y="5397500"/>
          <p14:tracePt t="75476" x="6746875" y="5397500"/>
          <p14:tracePt t="75492" x="6704013" y="5397500"/>
          <p14:tracePt t="75509" x="6677025" y="5397500"/>
          <p14:tracePt t="75525" x="6634163" y="5397500"/>
          <p14:tracePt t="75539" x="6616700" y="5397500"/>
          <p14:tracePt t="75555" x="6573838" y="5397500"/>
          <p14:tracePt t="75571" x="6548438" y="5397500"/>
          <p14:tracePt t="75588" x="6523038" y="5405438"/>
          <p14:tracePt t="75602" x="6513513" y="5405438"/>
          <p14:tracePt t="75619" x="6480175" y="5405438"/>
          <p14:tracePt t="75635" x="6437313" y="5405438"/>
          <p14:tracePt t="75648" x="6410325" y="5405438"/>
          <p14:tracePt t="75664" x="6394450" y="5405438"/>
          <p14:tracePt t="75681" x="6367463" y="5405438"/>
          <p14:tracePt t="75697" x="6359525" y="5405438"/>
          <p14:tracePt t="75712" x="6324600" y="5405438"/>
          <p14:tracePt t="75726" x="6299200" y="5405438"/>
          <p14:tracePt t="75742" x="6273800" y="5405438"/>
          <p14:tracePt t="75758" x="6256338" y="5405438"/>
          <p14:tracePt t="75774" x="6248400" y="5422900"/>
          <p14:tracePt t="75790" x="6230938" y="5422900"/>
          <p14:tracePt t="75805" x="6213475" y="5422900"/>
          <p14:tracePt t="75821" x="6205538" y="5422900"/>
          <p14:tracePt t="75837" x="6178550" y="5422900"/>
          <p14:tracePt t="75898" x="6162675" y="5422900"/>
          <p14:tracePt t="76025" x="6196013" y="5422900"/>
          <p14:tracePt t="76040" x="6221413" y="5422900"/>
          <p14:tracePt t="76055" x="6248400" y="5422900"/>
          <p14:tracePt t="76071" x="6264275" y="5422900"/>
          <p14:tracePt t="76087" x="6316663" y="5422900"/>
          <p14:tracePt t="76102" x="6359525" y="5422900"/>
          <p14:tracePt t="76118" x="6394450" y="5440363"/>
          <p14:tracePt t="76134" x="6402388" y="5440363"/>
          <p14:tracePt t="76150" x="6419850" y="5440363"/>
          <p14:tracePt t="76164" x="6445250" y="5440363"/>
          <p14:tracePt t="76180" x="6470650" y="5440363"/>
          <p14:tracePt t="76196" x="6513513" y="5440363"/>
          <p14:tracePt t="76212" x="6548438" y="5440363"/>
          <p14:tracePt t="76228" x="6557963" y="5440363"/>
          <p14:tracePt t="76242" x="6573838" y="5440363"/>
          <p14:tracePt t="76258" x="6600825" y="5440363"/>
          <p14:tracePt t="76274" x="6626225" y="5440363"/>
          <p14:tracePt t="76289" x="6659563" y="5440363"/>
          <p14:tracePt t="76306" x="6686550" y="5440363"/>
          <p14:tracePt t="76320" x="6711950" y="5440363"/>
          <p14:tracePt t="76336" x="6729413" y="5440363"/>
          <p14:tracePt t="76352" x="6772275" y="5448300"/>
          <p14:tracePt t="76369" x="6797675" y="5448300"/>
          <p14:tracePt t="76383" x="6815138" y="5448300"/>
          <p14:tracePt t="76399" x="6823075" y="5448300"/>
          <p14:tracePt t="76852" x="6832600" y="5448300"/>
          <p14:tracePt t="76854" x="0" y="0"/>
        </p14:tracePtLst>
        <p14:tracePtLst>
          <p14:tracePt t="79698" x="5319713" y="6772275"/>
          <p14:tracePt t="79915" x="5354638" y="6772275"/>
          <p14:tracePt t="79931" x="5362575" y="6772275"/>
          <p14:tracePt t="79946" x="5380038" y="6772275"/>
          <p14:tracePt t="79961" x="5405438" y="6772275"/>
          <p14:tracePt t="79978" x="5422900" y="6772275"/>
          <p14:tracePt t="80026" x="5430838" y="6772275"/>
          <p14:tracePt t="80026" x="5448300" y="6772275"/>
          <p14:tracePt t="80040" x="5465763" y="6772275"/>
          <p14:tracePt t="80056" x="5473700" y="6772275"/>
          <p14:tracePt t="80071" x="5491163" y="6772275"/>
          <p14:tracePt t="80088" x="5508625" y="6772275"/>
          <p14:tracePt t="80104" x="5516563" y="6772275"/>
          <p14:tracePt t="80119" x="5534025" y="6772275"/>
          <p14:tracePt t="80134" x="5543550" y="6772275"/>
          <p14:tracePt t="80150" x="5576888" y="6772275"/>
          <p14:tracePt t="80165" x="5603875" y="6772275"/>
          <p14:tracePt t="80180" x="5619750" y="6772275"/>
          <p14:tracePt t="80197" x="5646738" y="6772275"/>
          <p14:tracePt t="80211" x="5689600" y="6772275"/>
          <p14:tracePt t="80228" x="5732463" y="6772275"/>
          <p14:tracePt t="80244" x="5783263" y="6772275"/>
          <p14:tracePt t="80259" x="5818188" y="6780213"/>
          <p14:tracePt t="80275" x="5835650" y="6789738"/>
          <p14:tracePt t="80290" x="5853113" y="6797675"/>
          <p14:tracePt t="80305" x="5878513" y="6797675"/>
          <p14:tracePt t="80321" x="5929313" y="6797675"/>
          <p14:tracePt t="80337" x="5972175" y="6797675"/>
          <p14:tracePt t="80353" x="5989638" y="6797675"/>
          <p14:tracePt t="80369" x="5999163" y="6797675"/>
          <p14:tracePt t="80399" x="6015038" y="6797675"/>
          <p14:tracePt t="80432" x="6042025" y="6797675"/>
          <p14:tracePt t="80447" x="6059488" y="6797675"/>
          <p14:tracePt t="80462" x="6075363" y="6797675"/>
          <p14:tracePt t="80462" x="6084888" y="6797675"/>
          <p14:tracePt t="80494" x="6102350" y="6797675"/>
          <p14:tracePt t="80508" x="6127750" y="6797675"/>
          <p14:tracePt t="80526" x="6145213" y="6797675"/>
          <p14:tracePt t="80526" x="6153150" y="6797675"/>
          <p14:tracePt t="80540" x="6170613" y="6797675"/>
          <p14:tracePt t="80540" x="6178550" y="6797675"/>
          <p14:tracePt t="80556" x="6213475" y="6797675"/>
          <p14:tracePt t="80572" x="6221413" y="6797675"/>
          <p14:tracePt t="80587" x="6256338" y="6797675"/>
          <p14:tracePt t="80603" x="6281738" y="6780213"/>
          <p14:tracePt t="80617" x="6308725" y="6780213"/>
          <p14:tracePt t="80635" x="6334125" y="6772275"/>
          <p14:tracePt t="80649" x="6367463" y="6772275"/>
          <p14:tracePt t="80664" x="6394450" y="6772275"/>
          <p14:tracePt t="80680" x="6410325" y="6772275"/>
          <p14:tracePt t="80697" x="6437313" y="6772275"/>
          <p14:tracePt t="80713" x="6480175" y="6772275"/>
          <p14:tracePt t="80727" x="6505575" y="6772275"/>
          <p14:tracePt t="80758" x="6530975" y="6772275"/>
          <p14:tracePt t="80776" x="6591300" y="6772275"/>
          <p14:tracePt t="80791" x="6634163" y="6772275"/>
          <p14:tracePt t="80807" x="6643688" y="6772275"/>
          <p14:tracePt t="80821" x="6669088" y="6772275"/>
          <p14:tracePt t="80838" x="6694488" y="6772275"/>
          <p14:tracePt t="80838" x="6719888" y="6772275"/>
          <p14:tracePt t="80853" x="6789738" y="6772275"/>
          <p14:tracePt t="80869" x="6875463" y="6772275"/>
          <p14:tracePt t="80883" x="6935788" y="6772275"/>
          <p14:tracePt t="80900" x="6986588" y="6772275"/>
          <p14:tracePt t="80916" x="7029450" y="6772275"/>
          <p14:tracePt t="80932" x="7038975" y="6772275"/>
          <p14:tracePt t="80948" x="7072313" y="6772275"/>
          <p14:tracePt t="80977" x="7115175" y="6772275"/>
          <p14:tracePt t="80994" x="7142163" y="6772275"/>
          <p14:tracePt t="81008" x="7167563" y="6772275"/>
          <p14:tracePt t="81040" x="7192963" y="6772275"/>
          <p14:tracePt t="81056" x="7210425" y="6772275"/>
          <p14:tracePt t="81072" x="7235825" y="6772275"/>
          <p14:tracePt t="81104" x="7253288" y="6772275"/>
          <p14:tracePt t="81181" x="7270750" y="6772275"/>
          <p14:tracePt t="81477" x="0" y="0"/>
        </p14:tracePtLst>
      </p14:laserTraceLst>
    </p:ext>
    <p:ext uri="{E180D4A7-C9FB-4DFB-919C-405C955672EB}">
      <p14:showEvtLst xmlns:p14="http://schemas.microsoft.com/office/powerpoint/2010/main">
        <p14:playEvt time="65" objId="12"/>
        <p14:stopEvt time="81369" objId="12"/>
      </p14:showEvt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5627"/>
          </a:xfrm>
        </p:spPr>
        <p:txBody>
          <a:bodyPr>
            <a:normAutofit/>
          </a:bodyPr>
          <a:lstStyle/>
          <a:p>
            <a:r>
              <a:rPr lang="en-US" sz="2700" dirty="0"/>
              <a:t>Memory Map of Cortex-M4 (Pi uses Cortex-A53)</a:t>
            </a:r>
          </a:p>
        </p:txBody>
      </p:sp>
      <p:sp>
        <p:nvSpPr>
          <p:cNvPr id="3" name="Slide Number Placeholder 2"/>
          <p:cNvSpPr>
            <a:spLocks noGrp="1"/>
          </p:cNvSpPr>
          <p:nvPr>
            <p:ph type="sldNum" sz="quarter" idx="12"/>
          </p:nvPr>
        </p:nvSpPr>
        <p:spPr>
          <a:xfrm>
            <a:off x="609600" y="6384754"/>
            <a:ext cx="1981200" cy="365760"/>
          </a:xfrm>
        </p:spPr>
        <p:txBody>
          <a:bodyPr/>
          <a:lstStyle/>
          <a:p>
            <a:fld id="{EA7C8D44-3667-46F6-9772-CC52308E2A7F}" type="slidenum">
              <a:rPr kumimoji="0" lang="en-US" smtClean="0"/>
              <a:pPr/>
              <a:t>4</a:t>
            </a:fld>
            <a:endParaRPr kumimoji="0" lang="en-US" dirty="0"/>
          </a:p>
        </p:txBody>
      </p:sp>
      <p:sp>
        <p:nvSpPr>
          <p:cNvPr id="6" name="Rectangle 5"/>
          <p:cNvSpPr/>
          <p:nvPr/>
        </p:nvSpPr>
        <p:spPr>
          <a:xfrm>
            <a:off x="2134460" y="5562600"/>
            <a:ext cx="2136648" cy="55811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7" name="Rectangle 6"/>
          <p:cNvSpPr/>
          <p:nvPr/>
        </p:nvSpPr>
        <p:spPr>
          <a:xfrm>
            <a:off x="2134460" y="4958902"/>
            <a:ext cx="2136648" cy="5958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SRAM</a:t>
            </a:r>
          </a:p>
        </p:txBody>
      </p:sp>
      <p:sp>
        <p:nvSpPr>
          <p:cNvPr id="8" name="Rectangle 7"/>
          <p:cNvSpPr/>
          <p:nvPr/>
        </p:nvSpPr>
        <p:spPr>
          <a:xfrm>
            <a:off x="2134460" y="4373780"/>
            <a:ext cx="2136648" cy="568094"/>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Peripheral</a:t>
            </a:r>
          </a:p>
        </p:txBody>
      </p:sp>
      <p:sp>
        <p:nvSpPr>
          <p:cNvPr id="9" name="Rectangle 8"/>
          <p:cNvSpPr/>
          <p:nvPr/>
        </p:nvSpPr>
        <p:spPr>
          <a:xfrm>
            <a:off x="2130552" y="1945985"/>
            <a:ext cx="2136648" cy="1203853"/>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Device</a:t>
            </a:r>
          </a:p>
        </p:txBody>
      </p:sp>
      <p:sp>
        <p:nvSpPr>
          <p:cNvPr id="10" name="Rectangle 9"/>
          <p:cNvSpPr/>
          <p:nvPr/>
        </p:nvSpPr>
        <p:spPr>
          <a:xfrm>
            <a:off x="2132680" y="3161488"/>
            <a:ext cx="2136648" cy="12122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RAM</a:t>
            </a:r>
          </a:p>
        </p:txBody>
      </p:sp>
      <p:sp>
        <p:nvSpPr>
          <p:cNvPr id="11" name="Rectangle 10"/>
          <p:cNvSpPr/>
          <p:nvPr/>
        </p:nvSpPr>
        <p:spPr>
          <a:xfrm>
            <a:off x="2130552" y="1376822"/>
            <a:ext cx="2136648" cy="548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a:t>
            </a:r>
          </a:p>
        </p:txBody>
      </p:sp>
      <p:sp>
        <p:nvSpPr>
          <p:cNvPr id="12" name="Rectangle 11"/>
          <p:cNvSpPr/>
          <p:nvPr/>
        </p:nvSpPr>
        <p:spPr>
          <a:xfrm>
            <a:off x="2130552" y="1376822"/>
            <a:ext cx="2136648" cy="4743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955932" y="5944795"/>
            <a:ext cx="1178528" cy="307777"/>
          </a:xfrm>
          <a:prstGeom prst="rect">
            <a:avLst/>
          </a:prstGeom>
          <a:noFill/>
        </p:spPr>
        <p:txBody>
          <a:bodyPr wrap="none" rtlCol="0">
            <a:spAutoFit/>
          </a:bodyPr>
          <a:lstStyle/>
          <a:p>
            <a:r>
              <a:rPr lang="en-US" sz="1400" dirty="0">
                <a:latin typeface="Consolas" panose="020B0609020204030204" pitchFamily="49" charset="0"/>
              </a:rPr>
              <a:t>0x00000000</a:t>
            </a:r>
          </a:p>
        </p:txBody>
      </p:sp>
      <p:grpSp>
        <p:nvGrpSpPr>
          <p:cNvPr id="37" name="Group 36"/>
          <p:cNvGrpSpPr/>
          <p:nvPr/>
        </p:nvGrpSpPr>
        <p:grpSpPr>
          <a:xfrm>
            <a:off x="138346" y="5410200"/>
            <a:ext cx="1995254" cy="690090"/>
            <a:chOff x="138346" y="5410200"/>
            <a:chExt cx="1995254" cy="690090"/>
          </a:xfrm>
        </p:grpSpPr>
        <p:sp>
          <p:nvSpPr>
            <p:cNvPr id="14" name="TextBox 13"/>
            <p:cNvSpPr txBox="1"/>
            <p:nvPr/>
          </p:nvSpPr>
          <p:spPr>
            <a:xfrm>
              <a:off x="955072" y="5410200"/>
              <a:ext cx="1178528" cy="307777"/>
            </a:xfrm>
            <a:prstGeom prst="rect">
              <a:avLst/>
            </a:prstGeom>
            <a:noFill/>
          </p:spPr>
          <p:txBody>
            <a:bodyPr wrap="none" rtlCol="0">
              <a:spAutoFit/>
            </a:bodyPr>
            <a:lstStyle/>
            <a:p>
              <a:r>
                <a:rPr lang="en-US" sz="1400" dirty="0">
                  <a:latin typeface="Consolas" panose="020B0609020204030204" pitchFamily="49" charset="0"/>
                </a:rPr>
                <a:t>0x20000000</a:t>
              </a:r>
            </a:p>
          </p:txBody>
        </p:sp>
        <p:sp>
          <p:nvSpPr>
            <p:cNvPr id="4" name="Left Brace 3"/>
            <p:cNvSpPr/>
            <p:nvPr/>
          </p:nvSpPr>
          <p:spPr>
            <a:xfrm>
              <a:off x="762000" y="5562600"/>
              <a:ext cx="234493" cy="53769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138346" y="56972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39" name="Group 38"/>
          <p:cNvGrpSpPr/>
          <p:nvPr/>
        </p:nvGrpSpPr>
        <p:grpSpPr>
          <a:xfrm>
            <a:off x="130971" y="4797623"/>
            <a:ext cx="1996533" cy="757161"/>
            <a:chOff x="130971" y="4797623"/>
            <a:chExt cx="1996533" cy="757161"/>
          </a:xfrm>
        </p:grpSpPr>
        <p:sp>
          <p:nvSpPr>
            <p:cNvPr id="15" name="TextBox 14"/>
            <p:cNvSpPr txBox="1"/>
            <p:nvPr/>
          </p:nvSpPr>
          <p:spPr>
            <a:xfrm>
              <a:off x="948976" y="4797623"/>
              <a:ext cx="1178528" cy="307777"/>
            </a:xfrm>
            <a:prstGeom prst="rect">
              <a:avLst/>
            </a:prstGeom>
            <a:noFill/>
          </p:spPr>
          <p:txBody>
            <a:bodyPr wrap="none" rtlCol="0">
              <a:spAutoFit/>
            </a:bodyPr>
            <a:lstStyle/>
            <a:p>
              <a:r>
                <a:rPr lang="en-US" sz="1400" dirty="0">
                  <a:latin typeface="Consolas" panose="020B0609020204030204" pitchFamily="49" charset="0"/>
                </a:rPr>
                <a:t>0x40000000</a:t>
              </a:r>
            </a:p>
          </p:txBody>
        </p:sp>
        <p:sp>
          <p:nvSpPr>
            <p:cNvPr id="41" name="Left Brace 40"/>
            <p:cNvSpPr/>
            <p:nvPr/>
          </p:nvSpPr>
          <p:spPr>
            <a:xfrm>
              <a:off x="762000" y="4960182"/>
              <a:ext cx="234493" cy="59460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130971" y="51219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3" name="Group 52"/>
          <p:cNvGrpSpPr/>
          <p:nvPr/>
        </p:nvGrpSpPr>
        <p:grpSpPr>
          <a:xfrm>
            <a:off x="125533" y="4264223"/>
            <a:ext cx="2001111" cy="688777"/>
            <a:chOff x="125533" y="4264223"/>
            <a:chExt cx="2001111" cy="688777"/>
          </a:xfrm>
        </p:grpSpPr>
        <p:sp>
          <p:nvSpPr>
            <p:cNvPr id="16" name="TextBox 15"/>
            <p:cNvSpPr txBox="1"/>
            <p:nvPr/>
          </p:nvSpPr>
          <p:spPr>
            <a:xfrm>
              <a:off x="948116" y="4264223"/>
              <a:ext cx="1178528" cy="307777"/>
            </a:xfrm>
            <a:prstGeom prst="rect">
              <a:avLst/>
            </a:prstGeom>
            <a:noFill/>
          </p:spPr>
          <p:txBody>
            <a:bodyPr wrap="none" rtlCol="0">
              <a:spAutoFit/>
            </a:bodyPr>
            <a:lstStyle/>
            <a:p>
              <a:r>
                <a:rPr lang="en-US" sz="1400" dirty="0">
                  <a:latin typeface="Consolas" panose="020B0609020204030204" pitchFamily="49" charset="0"/>
                </a:rPr>
                <a:t>0x60000000</a:t>
              </a:r>
            </a:p>
          </p:txBody>
        </p:sp>
        <p:sp>
          <p:nvSpPr>
            <p:cNvPr id="42" name="Left Brace 41"/>
            <p:cNvSpPr/>
            <p:nvPr/>
          </p:nvSpPr>
          <p:spPr>
            <a:xfrm>
              <a:off x="756107" y="4396481"/>
              <a:ext cx="234493" cy="55651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p:cNvSpPr txBox="1"/>
            <p:nvPr/>
          </p:nvSpPr>
          <p:spPr>
            <a:xfrm>
              <a:off x="125533" y="4532479"/>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4" name="Group 53"/>
          <p:cNvGrpSpPr/>
          <p:nvPr/>
        </p:nvGrpSpPr>
        <p:grpSpPr>
          <a:xfrm>
            <a:off x="228600" y="3045022"/>
            <a:ext cx="1905000" cy="1351459"/>
            <a:chOff x="228600" y="3045022"/>
            <a:chExt cx="1905000" cy="1351459"/>
          </a:xfrm>
        </p:grpSpPr>
        <p:sp>
          <p:nvSpPr>
            <p:cNvPr id="17" name="TextBox 16"/>
            <p:cNvSpPr txBox="1"/>
            <p:nvPr/>
          </p:nvSpPr>
          <p:spPr>
            <a:xfrm>
              <a:off x="955072" y="3045022"/>
              <a:ext cx="1178528" cy="307777"/>
            </a:xfrm>
            <a:prstGeom prst="rect">
              <a:avLst/>
            </a:prstGeom>
            <a:noFill/>
          </p:spPr>
          <p:txBody>
            <a:bodyPr wrap="none" rtlCol="0">
              <a:spAutoFit/>
            </a:bodyPr>
            <a:lstStyle/>
            <a:p>
              <a:r>
                <a:rPr lang="en-US" sz="1400" dirty="0">
                  <a:latin typeface="Consolas" panose="020B0609020204030204" pitchFamily="49" charset="0"/>
                </a:rPr>
                <a:t>0xA0000000</a:t>
              </a:r>
            </a:p>
          </p:txBody>
        </p:sp>
        <p:sp>
          <p:nvSpPr>
            <p:cNvPr id="43" name="Left Brace 42"/>
            <p:cNvSpPr/>
            <p:nvPr/>
          </p:nvSpPr>
          <p:spPr>
            <a:xfrm>
              <a:off x="756106" y="3216093"/>
              <a:ext cx="234493" cy="1180388"/>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228600" y="3655311"/>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19" name="TextBox 18"/>
          <p:cNvSpPr txBox="1"/>
          <p:nvPr/>
        </p:nvSpPr>
        <p:spPr>
          <a:xfrm>
            <a:off x="955072" y="1210814"/>
            <a:ext cx="1178528" cy="307777"/>
          </a:xfrm>
          <a:prstGeom prst="rect">
            <a:avLst/>
          </a:prstGeom>
          <a:noFill/>
        </p:spPr>
        <p:txBody>
          <a:bodyPr wrap="none" rtlCol="0">
            <a:spAutoFit/>
          </a:bodyPr>
          <a:lstStyle/>
          <a:p>
            <a:r>
              <a:rPr lang="en-US" sz="1400" dirty="0">
                <a:latin typeface="Consolas" panose="020B0609020204030204" pitchFamily="49" charset="0"/>
              </a:rPr>
              <a:t>0xFFFFFFFF</a:t>
            </a:r>
          </a:p>
        </p:txBody>
      </p:sp>
      <p:grpSp>
        <p:nvGrpSpPr>
          <p:cNvPr id="57" name="Group 56"/>
          <p:cNvGrpSpPr/>
          <p:nvPr/>
        </p:nvGrpSpPr>
        <p:grpSpPr>
          <a:xfrm>
            <a:off x="65461" y="1286058"/>
            <a:ext cx="917211" cy="671531"/>
            <a:chOff x="65461" y="1286058"/>
            <a:chExt cx="917211" cy="671531"/>
          </a:xfrm>
        </p:grpSpPr>
        <p:sp>
          <p:nvSpPr>
            <p:cNvPr id="45" name="Left Brace 44"/>
            <p:cNvSpPr/>
            <p:nvPr/>
          </p:nvSpPr>
          <p:spPr>
            <a:xfrm>
              <a:off x="748179" y="1286058"/>
              <a:ext cx="234493" cy="67153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65461" y="1547906"/>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5" name="Group 54"/>
          <p:cNvGrpSpPr/>
          <p:nvPr/>
        </p:nvGrpSpPr>
        <p:grpSpPr>
          <a:xfrm>
            <a:off x="218261" y="1803701"/>
            <a:ext cx="1908383" cy="1404575"/>
            <a:chOff x="218261" y="1803701"/>
            <a:chExt cx="1908383" cy="1404575"/>
          </a:xfrm>
        </p:grpSpPr>
        <p:sp>
          <p:nvSpPr>
            <p:cNvPr id="18" name="TextBox 17"/>
            <p:cNvSpPr txBox="1"/>
            <p:nvPr/>
          </p:nvSpPr>
          <p:spPr>
            <a:xfrm>
              <a:off x="948116" y="1803701"/>
              <a:ext cx="1178528" cy="307777"/>
            </a:xfrm>
            <a:prstGeom prst="rect">
              <a:avLst/>
            </a:prstGeom>
            <a:noFill/>
          </p:spPr>
          <p:txBody>
            <a:bodyPr wrap="none" rtlCol="0">
              <a:spAutoFit/>
            </a:bodyPr>
            <a:lstStyle/>
            <a:p>
              <a:r>
                <a:rPr lang="en-US" sz="1400" dirty="0">
                  <a:latin typeface="Consolas" panose="020B0609020204030204" pitchFamily="49" charset="0"/>
                </a:rPr>
                <a:t>0xE0000000</a:t>
              </a:r>
            </a:p>
          </p:txBody>
        </p:sp>
        <p:sp>
          <p:nvSpPr>
            <p:cNvPr id="44" name="Left Brace 43"/>
            <p:cNvSpPr/>
            <p:nvPr/>
          </p:nvSpPr>
          <p:spPr>
            <a:xfrm>
              <a:off x="756107" y="1981199"/>
              <a:ext cx="234493" cy="1227077"/>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p:cNvSpPr txBox="1"/>
            <p:nvPr/>
          </p:nvSpPr>
          <p:spPr>
            <a:xfrm>
              <a:off x="218261" y="2477623"/>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58" name="Right Brace 57"/>
          <p:cNvSpPr/>
          <p:nvPr/>
        </p:nvSpPr>
        <p:spPr>
          <a:xfrm rot="5400000">
            <a:off x="3075500" y="5230300"/>
            <a:ext cx="260197" cy="214399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p:cNvSpPr txBox="1"/>
          <p:nvPr/>
        </p:nvSpPr>
        <p:spPr>
          <a:xfrm>
            <a:off x="2590800" y="6428601"/>
            <a:ext cx="1268296" cy="276999"/>
          </a:xfrm>
          <a:prstGeom prst="rect">
            <a:avLst/>
          </a:prstGeom>
          <a:noFill/>
        </p:spPr>
        <p:txBody>
          <a:bodyPr wrap="none" rtlCol="0">
            <a:spAutoFit/>
          </a:bodyPr>
          <a:lstStyle/>
          <a:p>
            <a:r>
              <a:rPr lang="en-US" sz="1200" dirty="0"/>
              <a:t>One Byte (8 bits)</a:t>
            </a:r>
          </a:p>
        </p:txBody>
      </p:sp>
      <p:grpSp>
        <p:nvGrpSpPr>
          <p:cNvPr id="62" name="Group 61"/>
          <p:cNvGrpSpPr/>
          <p:nvPr/>
        </p:nvGrpSpPr>
        <p:grpSpPr>
          <a:xfrm>
            <a:off x="4373188" y="1319169"/>
            <a:ext cx="864591" cy="4807498"/>
            <a:chOff x="4373188" y="1319169"/>
            <a:chExt cx="864591" cy="4807498"/>
          </a:xfrm>
        </p:grpSpPr>
        <p:sp>
          <p:nvSpPr>
            <p:cNvPr id="60" name="Right Brace 59"/>
            <p:cNvSpPr/>
            <p:nvPr/>
          </p:nvSpPr>
          <p:spPr>
            <a:xfrm>
              <a:off x="4373188" y="1319169"/>
              <a:ext cx="304800" cy="480749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1" name="TextBox 60"/>
            <p:cNvSpPr txBox="1"/>
            <p:nvPr/>
          </p:nvSpPr>
          <p:spPr>
            <a:xfrm>
              <a:off x="4694040" y="3582567"/>
              <a:ext cx="54373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4 GB</a:t>
              </a:r>
            </a:p>
          </p:txBody>
        </p:sp>
      </p:grpSp>
      <p:cxnSp>
        <p:nvCxnSpPr>
          <p:cNvPr id="56" name="Straight Arrow Connector 55"/>
          <p:cNvCxnSpPr/>
          <p:nvPr/>
        </p:nvCxnSpPr>
        <p:spPr>
          <a:xfrm>
            <a:off x="4277598" y="5791200"/>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5393825" y="5608628"/>
            <a:ext cx="3022302" cy="369332"/>
          </a:xfrm>
          <a:prstGeom prst="rect">
            <a:avLst/>
          </a:prstGeom>
          <a:noFill/>
        </p:spPr>
        <p:txBody>
          <a:bodyPr wrap="none" rtlCol="0">
            <a:spAutoFit/>
          </a:bodyPr>
          <a:lstStyle/>
          <a:p>
            <a:r>
              <a:rPr lang="en-US" dirty="0"/>
              <a:t>On-chip Flash, for code &amp; data</a:t>
            </a:r>
          </a:p>
        </p:txBody>
      </p:sp>
      <p:cxnSp>
        <p:nvCxnSpPr>
          <p:cNvPr id="64" name="Straight Arrow Connector 63"/>
          <p:cNvCxnSpPr/>
          <p:nvPr/>
        </p:nvCxnSpPr>
        <p:spPr>
          <a:xfrm>
            <a:off x="4301432" y="5235786"/>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5417659" y="5053214"/>
            <a:ext cx="3669146" cy="369332"/>
          </a:xfrm>
          <a:prstGeom prst="rect">
            <a:avLst/>
          </a:prstGeom>
          <a:noFill/>
        </p:spPr>
        <p:txBody>
          <a:bodyPr wrap="none" rtlCol="0">
            <a:spAutoFit/>
          </a:bodyPr>
          <a:lstStyle/>
          <a:p>
            <a:r>
              <a:rPr lang="en-US" dirty="0"/>
              <a:t>On-chip RAM, for heap, stack, &amp; code</a:t>
            </a:r>
          </a:p>
        </p:txBody>
      </p:sp>
      <p:cxnSp>
        <p:nvCxnSpPr>
          <p:cNvPr id="66" name="Straight Arrow Connector 65"/>
          <p:cNvCxnSpPr/>
          <p:nvPr/>
        </p:nvCxnSpPr>
        <p:spPr>
          <a:xfrm>
            <a:off x="4310282" y="4682231"/>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5426509" y="4499659"/>
            <a:ext cx="3339056" cy="369332"/>
          </a:xfrm>
          <a:prstGeom prst="rect">
            <a:avLst/>
          </a:prstGeom>
          <a:noFill/>
        </p:spPr>
        <p:txBody>
          <a:bodyPr wrap="none" rtlCol="0">
            <a:spAutoFit/>
          </a:bodyPr>
          <a:lstStyle/>
          <a:p>
            <a:r>
              <a:rPr lang="en-US" dirty="0"/>
              <a:t>AHB &amp; APB, such as timers, GPIO</a:t>
            </a:r>
          </a:p>
        </p:txBody>
      </p:sp>
      <p:cxnSp>
        <p:nvCxnSpPr>
          <p:cNvPr id="68" name="Straight Arrow Connector 67"/>
          <p:cNvCxnSpPr/>
          <p:nvPr/>
        </p:nvCxnSpPr>
        <p:spPr>
          <a:xfrm>
            <a:off x="4319748" y="3859566"/>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5435975" y="3676994"/>
            <a:ext cx="2596993" cy="369332"/>
          </a:xfrm>
          <a:prstGeom prst="rect">
            <a:avLst/>
          </a:prstGeom>
          <a:noFill/>
        </p:spPr>
        <p:txBody>
          <a:bodyPr wrap="none" rtlCol="0">
            <a:spAutoFit/>
          </a:bodyPr>
          <a:lstStyle/>
          <a:p>
            <a:r>
              <a:rPr lang="en-US" dirty="0"/>
              <a:t>Off-chip memory for data</a:t>
            </a:r>
          </a:p>
        </p:txBody>
      </p:sp>
      <p:cxnSp>
        <p:nvCxnSpPr>
          <p:cNvPr id="70" name="Straight Arrow Connector 69"/>
          <p:cNvCxnSpPr/>
          <p:nvPr/>
        </p:nvCxnSpPr>
        <p:spPr>
          <a:xfrm>
            <a:off x="4274692" y="2635734"/>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390919" y="2453162"/>
            <a:ext cx="1683218" cy="369332"/>
          </a:xfrm>
          <a:prstGeom prst="rect">
            <a:avLst/>
          </a:prstGeom>
          <a:noFill/>
        </p:spPr>
        <p:txBody>
          <a:bodyPr wrap="none" rtlCol="0">
            <a:spAutoFit/>
          </a:bodyPr>
          <a:lstStyle/>
          <a:p>
            <a:r>
              <a:rPr lang="en-US" dirty="0"/>
              <a:t>Such as SD card</a:t>
            </a:r>
          </a:p>
        </p:txBody>
      </p:sp>
      <p:cxnSp>
        <p:nvCxnSpPr>
          <p:cNvPr id="72" name="Straight Arrow Connector 71"/>
          <p:cNvCxnSpPr/>
          <p:nvPr/>
        </p:nvCxnSpPr>
        <p:spPr>
          <a:xfrm>
            <a:off x="4261530" y="1656581"/>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5377757" y="1334869"/>
            <a:ext cx="3073425" cy="646331"/>
          </a:xfrm>
          <a:prstGeom prst="rect">
            <a:avLst/>
          </a:prstGeom>
          <a:noFill/>
        </p:spPr>
        <p:txBody>
          <a:bodyPr wrap="square" rtlCol="0">
            <a:spAutoFit/>
          </a:bodyPr>
          <a:lstStyle/>
          <a:p>
            <a:r>
              <a:rPr lang="en-US" dirty="0"/>
              <a:t>NVIC, System Timer, SCB, vendor-specific memory</a:t>
            </a:r>
          </a:p>
        </p:txBody>
      </p:sp>
    </p:spTree>
    <p:custDataLst>
      <p:tags r:id="rId1"/>
    </p:custDataLst>
    <p:extLst>
      <p:ext uri="{BB962C8B-B14F-4D97-AF65-F5344CB8AC3E}">
        <p14:creationId xmlns:p14="http://schemas.microsoft.com/office/powerpoint/2010/main" val="3360229093"/>
      </p:ext>
    </p:extLst>
  </p:cSld>
  <p:clrMapOvr>
    <a:masterClrMapping/>
  </p:clrMapOvr>
  <mc:AlternateContent xmlns:mc="http://schemas.openxmlformats.org/markup-compatibility/2006" xmlns:p14="http://schemas.microsoft.com/office/powerpoint/2010/main">
    <mc:Choice Requires="p14">
      <p:transition spd="slow" p14:dur="2000" advTm="90164"/>
    </mc:Choice>
    <mc:Fallback xmlns="">
      <p:transition spd="slow" advTm="9016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2"/>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53"/>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6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nodeType="afterEffect">
                                  <p:stCondLst>
                                    <p:cond delay="0"/>
                                  </p:stCondLst>
                                  <p:childTnLst>
                                    <p:set>
                                      <p:cBhvr>
                                        <p:cTn id="65" dur="1" fill="hold">
                                          <p:stCondLst>
                                            <p:cond delay="0"/>
                                          </p:stCondLst>
                                        </p:cTn>
                                        <p:tgtEl>
                                          <p:spTgt spid="57"/>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72"/>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63" grpId="0"/>
      <p:bldP spid="65" grpId="0"/>
      <p:bldP spid="67" grpId="0"/>
      <p:bldP spid="69" grpId="0"/>
      <p:bldP spid="71" grpId="0"/>
      <p:bldP spid="73" grpId="0"/>
    </p:bldLst>
  </p:timing>
  <p:extLst>
    <p:ext uri="{3A86A75C-4F4B-4683-9AE1-C65F6400EC91}">
      <p14:laserTraceLst xmlns:p14="http://schemas.microsoft.com/office/powerpoint/2010/main">
        <p14:tracePtLst>
          <p14:tracePt t="5874" x="4803775" y="3927475"/>
          <p14:tracePt t="6109" x="4829175" y="3927475"/>
          <p14:tracePt t="6125" x="4856163" y="3927475"/>
          <p14:tracePt t="6140" x="4872038" y="3927475"/>
          <p14:tracePt t="6156" x="4899025" y="3927475"/>
          <p14:tracePt t="6172" x="4906963" y="3927475"/>
          <p14:tracePt t="6188" x="4941888" y="3927475"/>
          <p14:tracePt t="6203" x="4949825" y="3927475"/>
          <p14:tracePt t="6219" x="4975225" y="3927475"/>
          <p14:tracePt t="6250" x="4992688" y="3927475"/>
          <p14:tracePt t="6266" x="5010150" y="3927475"/>
          <p14:tracePt t="6282" x="5019675" y="3927475"/>
          <p14:tracePt t="6297" x="5035550" y="3927475"/>
          <p14:tracePt t="6329" x="5053013" y="3927475"/>
          <p14:tracePt t="6375" x="5062538" y="3927475"/>
          <p14:tracePt t="6390" x="5078413" y="3927475"/>
          <p14:tracePt t="6407" x="5087938" y="3927475"/>
          <p14:tracePt t="6422" x="5105400" y="3927475"/>
          <p14:tracePt t="6437" x="5113338" y="3927475"/>
          <p14:tracePt t="6500" x="5130800" y="3927475"/>
          <p14:tracePt t="6516" x="5148263" y="3927475"/>
          <p14:tracePt t="6546" x="5173663" y="3927475"/>
          <p14:tracePt t="6859" x="5138738" y="3927475"/>
          <p14:tracePt t="6874" x="5113338" y="3927475"/>
          <p14:tracePt t="6891" x="5070475" y="3927475"/>
          <p14:tracePt t="6923" x="5027613" y="3927475"/>
          <p14:tracePt t="6938" x="5002213" y="3927475"/>
          <p14:tracePt t="6954" x="4975225" y="3927475"/>
          <p14:tracePt t="6968" x="4941888" y="3927475"/>
          <p14:tracePt t="6985" x="4932363" y="3927475"/>
          <p14:tracePt t="7000" x="4906963" y="3927475"/>
          <p14:tracePt t="7015" x="4899025" y="3919538"/>
          <p14:tracePt t="7046" x="4889500" y="3910013"/>
          <p14:tracePt t="7250" x="4872038" y="3910013"/>
          <p14:tracePt t="7265" x="4864100" y="3919538"/>
          <p14:tracePt t="7282" x="4856163" y="3919538"/>
          <p14:tracePt t="7531" x="4846638" y="3919538"/>
          <p14:tracePt t="7533" x="0" y="0"/>
        </p14:tracePtLst>
      </p14:laserTraceLst>
    </p:ext>
    <p:ext uri="{E180D4A7-C9FB-4DFB-919C-405C955672EB}">
      <p14:showEvtLst xmlns:p14="http://schemas.microsoft.com/office/powerpoint/2010/main">
        <p14:playEvt time="73" objId="20"/>
        <p14:stopEvt time="87867" objId="20"/>
      </p14:showEvt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Map of STM32L4</a:t>
            </a:r>
          </a:p>
        </p:txBody>
      </p:sp>
      <p:sp>
        <p:nvSpPr>
          <p:cNvPr id="3" name="Slide Number Placeholder 2"/>
          <p:cNvSpPr>
            <a:spLocks noGrp="1"/>
          </p:cNvSpPr>
          <p:nvPr>
            <p:ph type="sldNum" sz="quarter" idx="12"/>
          </p:nvPr>
        </p:nvSpPr>
        <p:spPr>
          <a:xfrm>
            <a:off x="609600" y="6384754"/>
            <a:ext cx="1981200" cy="365760"/>
          </a:xfrm>
        </p:spPr>
        <p:txBody>
          <a:bodyPr/>
          <a:lstStyle/>
          <a:p>
            <a:fld id="{EA7C8D44-3667-46F6-9772-CC52308E2A7F}" type="slidenum">
              <a:rPr kumimoji="0" lang="en-US" smtClean="0"/>
              <a:pPr/>
              <a:t>5</a:t>
            </a:fld>
            <a:endParaRPr kumimoji="0" lang="en-US" dirty="0"/>
          </a:p>
        </p:txBody>
      </p:sp>
      <p:sp>
        <p:nvSpPr>
          <p:cNvPr id="6" name="Rectangle 5"/>
          <p:cNvSpPr/>
          <p:nvPr/>
        </p:nvSpPr>
        <p:spPr>
          <a:xfrm>
            <a:off x="2134460" y="5562600"/>
            <a:ext cx="2136648" cy="55811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7" name="Rectangle 6"/>
          <p:cNvSpPr/>
          <p:nvPr/>
        </p:nvSpPr>
        <p:spPr>
          <a:xfrm>
            <a:off x="2134460" y="4958902"/>
            <a:ext cx="2136648" cy="5958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SRAM</a:t>
            </a:r>
          </a:p>
        </p:txBody>
      </p:sp>
      <p:sp>
        <p:nvSpPr>
          <p:cNvPr id="8" name="Rectangle 7"/>
          <p:cNvSpPr/>
          <p:nvPr/>
        </p:nvSpPr>
        <p:spPr>
          <a:xfrm>
            <a:off x="2134460" y="4373780"/>
            <a:ext cx="2136648" cy="568094"/>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Peripheral</a:t>
            </a:r>
          </a:p>
        </p:txBody>
      </p:sp>
      <p:sp>
        <p:nvSpPr>
          <p:cNvPr id="9" name="Rectangle 8"/>
          <p:cNvSpPr/>
          <p:nvPr/>
        </p:nvSpPr>
        <p:spPr>
          <a:xfrm>
            <a:off x="2130552" y="1945985"/>
            <a:ext cx="2136648" cy="1203853"/>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Device</a:t>
            </a:r>
          </a:p>
        </p:txBody>
      </p:sp>
      <p:sp>
        <p:nvSpPr>
          <p:cNvPr id="10" name="Rectangle 9"/>
          <p:cNvSpPr/>
          <p:nvPr/>
        </p:nvSpPr>
        <p:spPr>
          <a:xfrm>
            <a:off x="2132680" y="3161488"/>
            <a:ext cx="2136648" cy="12122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RAM</a:t>
            </a:r>
          </a:p>
        </p:txBody>
      </p:sp>
      <p:sp>
        <p:nvSpPr>
          <p:cNvPr id="11" name="Rectangle 10"/>
          <p:cNvSpPr/>
          <p:nvPr/>
        </p:nvSpPr>
        <p:spPr>
          <a:xfrm>
            <a:off x="2130552" y="1376822"/>
            <a:ext cx="2136648" cy="548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a:t>
            </a:r>
          </a:p>
        </p:txBody>
      </p:sp>
      <p:sp>
        <p:nvSpPr>
          <p:cNvPr id="12" name="Rectangle 11"/>
          <p:cNvSpPr/>
          <p:nvPr/>
        </p:nvSpPr>
        <p:spPr>
          <a:xfrm>
            <a:off x="2130552" y="1376822"/>
            <a:ext cx="2136648" cy="4743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955932" y="5944795"/>
            <a:ext cx="1178528" cy="307777"/>
          </a:xfrm>
          <a:prstGeom prst="rect">
            <a:avLst/>
          </a:prstGeom>
          <a:noFill/>
        </p:spPr>
        <p:txBody>
          <a:bodyPr wrap="none" rtlCol="0">
            <a:spAutoFit/>
          </a:bodyPr>
          <a:lstStyle/>
          <a:p>
            <a:r>
              <a:rPr lang="en-US" sz="1400" dirty="0">
                <a:latin typeface="Consolas" panose="020B0609020204030204" pitchFamily="49" charset="0"/>
              </a:rPr>
              <a:t>0x00000000</a:t>
            </a:r>
          </a:p>
        </p:txBody>
      </p:sp>
      <p:cxnSp>
        <p:nvCxnSpPr>
          <p:cNvPr id="38" name="Straight Arrow Connector 37"/>
          <p:cNvCxnSpPr>
            <a:endCxn id="32" idx="1"/>
          </p:cNvCxnSpPr>
          <p:nvPr/>
        </p:nvCxnSpPr>
        <p:spPr>
          <a:xfrm>
            <a:off x="4275016" y="4968948"/>
            <a:ext cx="1294337" cy="108965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33" idx="1"/>
          </p:cNvCxnSpPr>
          <p:nvPr/>
        </p:nvCxnSpPr>
        <p:spPr>
          <a:xfrm flipV="1">
            <a:off x="4275016" y="3085396"/>
            <a:ext cx="1276700" cy="12750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5551716" y="2931507"/>
            <a:ext cx="3286824" cy="3280985"/>
            <a:chOff x="5551716" y="2931507"/>
            <a:chExt cx="3286824" cy="3280985"/>
          </a:xfrm>
        </p:grpSpPr>
        <p:grpSp>
          <p:nvGrpSpPr>
            <p:cNvPr id="36" name="Group 35"/>
            <p:cNvGrpSpPr/>
            <p:nvPr/>
          </p:nvGrpSpPr>
          <p:grpSpPr>
            <a:xfrm>
              <a:off x="5551716" y="2931507"/>
              <a:ext cx="3286824" cy="3280985"/>
              <a:chOff x="4717224" y="1376822"/>
              <a:chExt cx="3286824" cy="3280985"/>
            </a:xfrm>
          </p:grpSpPr>
          <p:sp>
            <p:nvSpPr>
              <p:cNvPr id="31" name="Rectangle 30"/>
              <p:cNvSpPr/>
              <p:nvPr/>
            </p:nvSpPr>
            <p:spPr>
              <a:xfrm>
                <a:off x="5867400" y="1518591"/>
                <a:ext cx="2136648" cy="2977209"/>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867400" y="3810000"/>
                <a:ext cx="2136648" cy="45422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GPIO A (</a:t>
                </a:r>
                <a:r>
                  <a:rPr lang="en-US" dirty="0">
                    <a:solidFill>
                      <a:srgbClr val="C00000"/>
                    </a:solidFill>
                    <a:latin typeface="Consolas" panose="020B0609020204030204" pitchFamily="49" charset="0"/>
                  </a:rPr>
                  <a:t>1</a:t>
                </a:r>
                <a:r>
                  <a:rPr lang="en-US" dirty="0">
                    <a:solidFill>
                      <a:srgbClr val="C00000"/>
                    </a:solidFill>
                  </a:rPr>
                  <a:t> KB)</a:t>
                </a:r>
              </a:p>
            </p:txBody>
          </p:sp>
          <p:sp>
            <p:nvSpPr>
              <p:cNvPr id="22" name="Rectangle 21"/>
              <p:cNvSpPr/>
              <p:nvPr/>
            </p:nvSpPr>
            <p:spPr>
              <a:xfrm>
                <a:off x="5867400" y="3352799"/>
                <a:ext cx="2136648" cy="454222"/>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GPIO B (</a:t>
                </a:r>
                <a:r>
                  <a:rPr lang="en-US" dirty="0">
                    <a:latin typeface="Consolas" panose="020B0609020204030204" pitchFamily="49" charset="0"/>
                  </a:rPr>
                  <a:t>1</a:t>
                </a:r>
                <a:r>
                  <a:rPr lang="en-US" dirty="0"/>
                  <a:t> KB)</a:t>
                </a:r>
              </a:p>
            </p:txBody>
          </p:sp>
          <p:sp>
            <p:nvSpPr>
              <p:cNvPr id="23" name="TextBox 22"/>
              <p:cNvSpPr txBox="1"/>
              <p:nvPr/>
            </p:nvSpPr>
            <p:spPr>
              <a:xfrm>
                <a:off x="4726577" y="4131749"/>
                <a:ext cx="1178528" cy="307777"/>
              </a:xfrm>
              <a:prstGeom prst="rect">
                <a:avLst/>
              </a:prstGeom>
              <a:noFill/>
            </p:spPr>
            <p:txBody>
              <a:bodyPr wrap="none" rtlCol="0">
                <a:spAutoFit/>
              </a:bodyPr>
              <a:lstStyle/>
              <a:p>
                <a:r>
                  <a:rPr lang="en-US" sz="1400" dirty="0">
                    <a:solidFill>
                      <a:srgbClr val="C00000"/>
                    </a:solidFill>
                    <a:latin typeface="Consolas" panose="020B0609020204030204" pitchFamily="49" charset="0"/>
                  </a:rPr>
                  <a:t>0x48000000</a:t>
                </a:r>
              </a:p>
            </p:txBody>
          </p:sp>
          <p:sp>
            <p:nvSpPr>
              <p:cNvPr id="24" name="TextBox 23"/>
              <p:cNvSpPr txBox="1"/>
              <p:nvPr/>
            </p:nvSpPr>
            <p:spPr>
              <a:xfrm>
                <a:off x="4726577" y="3634734"/>
                <a:ext cx="1178528" cy="307777"/>
              </a:xfrm>
              <a:prstGeom prst="rect">
                <a:avLst/>
              </a:prstGeom>
              <a:noFill/>
            </p:spPr>
            <p:txBody>
              <a:bodyPr wrap="none" rtlCol="0">
                <a:spAutoFit/>
              </a:bodyPr>
              <a:lstStyle/>
              <a:p>
                <a:r>
                  <a:rPr lang="en-US" sz="1400" dirty="0">
                    <a:latin typeface="Consolas" panose="020B0609020204030204" pitchFamily="49" charset="0"/>
                  </a:rPr>
                  <a:t>0x48000400</a:t>
                </a:r>
              </a:p>
            </p:txBody>
          </p:sp>
          <p:sp>
            <p:nvSpPr>
              <p:cNvPr id="25" name="TextBox 24"/>
              <p:cNvSpPr txBox="1"/>
              <p:nvPr/>
            </p:nvSpPr>
            <p:spPr>
              <a:xfrm>
                <a:off x="4726577" y="3203019"/>
                <a:ext cx="1178528" cy="307777"/>
              </a:xfrm>
              <a:prstGeom prst="rect">
                <a:avLst/>
              </a:prstGeom>
              <a:noFill/>
            </p:spPr>
            <p:txBody>
              <a:bodyPr wrap="none" rtlCol="0">
                <a:spAutoFit/>
              </a:bodyPr>
              <a:lstStyle/>
              <a:p>
                <a:r>
                  <a:rPr lang="en-US" sz="1400" dirty="0">
                    <a:latin typeface="Consolas" panose="020B0609020204030204" pitchFamily="49" charset="0"/>
                  </a:rPr>
                  <a:t>0x48000800</a:t>
                </a:r>
              </a:p>
            </p:txBody>
          </p:sp>
          <p:sp>
            <p:nvSpPr>
              <p:cNvPr id="26" name="TextBox 25"/>
              <p:cNvSpPr txBox="1"/>
              <p:nvPr/>
            </p:nvSpPr>
            <p:spPr>
              <a:xfrm>
                <a:off x="4733108" y="2731071"/>
                <a:ext cx="1178528" cy="307777"/>
              </a:xfrm>
              <a:prstGeom prst="rect">
                <a:avLst/>
              </a:prstGeom>
              <a:noFill/>
            </p:spPr>
            <p:txBody>
              <a:bodyPr wrap="none" rtlCol="0">
                <a:spAutoFit/>
              </a:bodyPr>
              <a:lstStyle/>
              <a:p>
                <a:r>
                  <a:rPr lang="en-US" sz="1400" dirty="0">
                    <a:latin typeface="Consolas" panose="020B0609020204030204" pitchFamily="49" charset="0"/>
                  </a:rPr>
                  <a:t>0x48000C00</a:t>
                </a:r>
              </a:p>
            </p:txBody>
          </p:sp>
          <p:sp>
            <p:nvSpPr>
              <p:cNvPr id="27" name="Rectangle 26"/>
              <p:cNvSpPr/>
              <p:nvPr/>
            </p:nvSpPr>
            <p:spPr>
              <a:xfrm>
                <a:off x="5867400" y="2886449"/>
                <a:ext cx="2136648" cy="454222"/>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GPIO C (</a:t>
                </a:r>
                <a:r>
                  <a:rPr lang="en-US" dirty="0">
                    <a:latin typeface="Consolas" panose="020B0609020204030204" pitchFamily="49" charset="0"/>
                  </a:rPr>
                  <a:t>1</a:t>
                </a:r>
                <a:r>
                  <a:rPr lang="en-US" dirty="0"/>
                  <a:t> KB)</a:t>
                </a:r>
              </a:p>
            </p:txBody>
          </p:sp>
          <p:sp>
            <p:nvSpPr>
              <p:cNvPr id="28" name="Rectangle 27"/>
              <p:cNvSpPr/>
              <p:nvPr/>
            </p:nvSpPr>
            <p:spPr>
              <a:xfrm>
                <a:off x="5867400" y="2415990"/>
                <a:ext cx="2136648" cy="454222"/>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GPIO D (</a:t>
                </a:r>
                <a:r>
                  <a:rPr lang="en-US" dirty="0">
                    <a:latin typeface="Consolas" panose="020B0609020204030204" pitchFamily="49" charset="0"/>
                  </a:rPr>
                  <a:t>1</a:t>
                </a:r>
                <a:r>
                  <a:rPr lang="en-US" dirty="0"/>
                  <a:t> KB)</a:t>
                </a:r>
              </a:p>
            </p:txBody>
          </p:sp>
          <p:sp>
            <p:nvSpPr>
              <p:cNvPr id="30" name="TextBox 29"/>
              <p:cNvSpPr txBox="1"/>
              <p:nvPr/>
            </p:nvSpPr>
            <p:spPr>
              <a:xfrm>
                <a:off x="4724400" y="2245864"/>
                <a:ext cx="1178528" cy="307777"/>
              </a:xfrm>
              <a:prstGeom prst="rect">
                <a:avLst/>
              </a:prstGeom>
              <a:noFill/>
            </p:spPr>
            <p:txBody>
              <a:bodyPr wrap="none" rtlCol="0">
                <a:spAutoFit/>
              </a:bodyPr>
              <a:lstStyle/>
              <a:p>
                <a:r>
                  <a:rPr lang="en-US" sz="1400" dirty="0">
                    <a:latin typeface="Consolas" panose="020B0609020204030204" pitchFamily="49" charset="0"/>
                  </a:rPr>
                  <a:t>0x48001000</a:t>
                </a:r>
              </a:p>
            </p:txBody>
          </p:sp>
          <p:sp>
            <p:nvSpPr>
              <p:cNvPr id="32" name="TextBox 31"/>
              <p:cNvSpPr txBox="1"/>
              <p:nvPr/>
            </p:nvSpPr>
            <p:spPr>
              <a:xfrm>
                <a:off x="4734861" y="4350030"/>
                <a:ext cx="1178528" cy="307777"/>
              </a:xfrm>
              <a:prstGeom prst="rect">
                <a:avLst/>
              </a:prstGeom>
              <a:noFill/>
            </p:spPr>
            <p:txBody>
              <a:bodyPr wrap="none" rtlCol="0">
                <a:spAutoFit/>
              </a:bodyPr>
              <a:lstStyle/>
              <a:p>
                <a:r>
                  <a:rPr lang="en-US" sz="1400" dirty="0">
                    <a:latin typeface="Consolas" panose="020B0609020204030204" pitchFamily="49" charset="0"/>
                  </a:rPr>
                  <a:t>0x40000000</a:t>
                </a:r>
              </a:p>
            </p:txBody>
          </p:sp>
          <p:sp>
            <p:nvSpPr>
              <p:cNvPr id="33" name="TextBox 32"/>
              <p:cNvSpPr txBox="1"/>
              <p:nvPr/>
            </p:nvSpPr>
            <p:spPr>
              <a:xfrm>
                <a:off x="4717224" y="1376822"/>
                <a:ext cx="1178528" cy="307777"/>
              </a:xfrm>
              <a:prstGeom prst="rect">
                <a:avLst/>
              </a:prstGeom>
              <a:noFill/>
            </p:spPr>
            <p:txBody>
              <a:bodyPr wrap="none" rtlCol="0">
                <a:spAutoFit/>
              </a:bodyPr>
              <a:lstStyle/>
              <a:p>
                <a:r>
                  <a:rPr lang="en-US" sz="1400" dirty="0">
                    <a:latin typeface="Consolas" panose="020B0609020204030204" pitchFamily="49" charset="0"/>
                  </a:rPr>
                  <a:t>0x60000000</a:t>
                </a:r>
              </a:p>
            </p:txBody>
          </p:sp>
          <p:sp>
            <p:nvSpPr>
              <p:cNvPr id="35" name="TextBox 34"/>
              <p:cNvSpPr txBox="1"/>
              <p:nvPr/>
            </p:nvSpPr>
            <p:spPr>
              <a:xfrm>
                <a:off x="6686849" y="4022385"/>
                <a:ext cx="543739" cy="523220"/>
              </a:xfrm>
              <a:prstGeom prst="rect">
                <a:avLst/>
              </a:prstGeom>
              <a:noFill/>
            </p:spPr>
            <p:txBody>
              <a:bodyPr wrap="none" rtlCol="0">
                <a:spAutoFit/>
              </a:bodyPr>
              <a:lstStyle/>
              <a:p>
                <a:r>
                  <a:rPr lang="en-US" sz="2800" b="1" dirty="0">
                    <a:solidFill>
                      <a:schemeClr val="bg1"/>
                    </a:solidFill>
                  </a:rPr>
                  <a:t>…</a:t>
                </a:r>
              </a:p>
            </p:txBody>
          </p:sp>
        </p:grpSp>
        <p:sp>
          <p:nvSpPr>
            <p:cNvPr id="49" name="Rectangle 48"/>
            <p:cNvSpPr/>
            <p:nvPr/>
          </p:nvSpPr>
          <p:spPr>
            <a:xfrm>
              <a:off x="6701892" y="3085397"/>
              <a:ext cx="2136648" cy="877004"/>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a:t>
              </a:r>
            </a:p>
          </p:txBody>
        </p:sp>
      </p:grpSp>
      <p:grpSp>
        <p:nvGrpSpPr>
          <p:cNvPr id="37" name="Group 36"/>
          <p:cNvGrpSpPr/>
          <p:nvPr/>
        </p:nvGrpSpPr>
        <p:grpSpPr>
          <a:xfrm>
            <a:off x="138346" y="5410200"/>
            <a:ext cx="1995254" cy="690090"/>
            <a:chOff x="138346" y="5410200"/>
            <a:chExt cx="1995254" cy="690090"/>
          </a:xfrm>
        </p:grpSpPr>
        <p:sp>
          <p:nvSpPr>
            <p:cNvPr id="14" name="TextBox 13"/>
            <p:cNvSpPr txBox="1"/>
            <p:nvPr/>
          </p:nvSpPr>
          <p:spPr>
            <a:xfrm>
              <a:off x="955072" y="5410200"/>
              <a:ext cx="1178528" cy="307777"/>
            </a:xfrm>
            <a:prstGeom prst="rect">
              <a:avLst/>
            </a:prstGeom>
            <a:noFill/>
          </p:spPr>
          <p:txBody>
            <a:bodyPr wrap="none" rtlCol="0">
              <a:spAutoFit/>
            </a:bodyPr>
            <a:lstStyle/>
            <a:p>
              <a:r>
                <a:rPr lang="en-US" sz="1400" dirty="0">
                  <a:latin typeface="Consolas" panose="020B0609020204030204" pitchFamily="49" charset="0"/>
                </a:rPr>
                <a:t>0x20000000</a:t>
              </a:r>
            </a:p>
          </p:txBody>
        </p:sp>
        <p:sp>
          <p:nvSpPr>
            <p:cNvPr id="4" name="Left Brace 3"/>
            <p:cNvSpPr/>
            <p:nvPr/>
          </p:nvSpPr>
          <p:spPr>
            <a:xfrm>
              <a:off x="762000" y="5562600"/>
              <a:ext cx="234493" cy="53769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138346" y="56972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39" name="Group 38"/>
          <p:cNvGrpSpPr/>
          <p:nvPr/>
        </p:nvGrpSpPr>
        <p:grpSpPr>
          <a:xfrm>
            <a:off x="130971" y="4797623"/>
            <a:ext cx="1996533" cy="757161"/>
            <a:chOff x="130971" y="4797623"/>
            <a:chExt cx="1996533" cy="757161"/>
          </a:xfrm>
        </p:grpSpPr>
        <p:sp>
          <p:nvSpPr>
            <p:cNvPr id="15" name="TextBox 14"/>
            <p:cNvSpPr txBox="1"/>
            <p:nvPr/>
          </p:nvSpPr>
          <p:spPr>
            <a:xfrm>
              <a:off x="948976" y="4797623"/>
              <a:ext cx="1178528" cy="307777"/>
            </a:xfrm>
            <a:prstGeom prst="rect">
              <a:avLst/>
            </a:prstGeom>
            <a:noFill/>
          </p:spPr>
          <p:txBody>
            <a:bodyPr wrap="none" rtlCol="0">
              <a:spAutoFit/>
            </a:bodyPr>
            <a:lstStyle/>
            <a:p>
              <a:r>
                <a:rPr lang="en-US" sz="1400" dirty="0">
                  <a:latin typeface="Consolas" panose="020B0609020204030204" pitchFamily="49" charset="0"/>
                </a:rPr>
                <a:t>0x40000000</a:t>
              </a:r>
            </a:p>
          </p:txBody>
        </p:sp>
        <p:sp>
          <p:nvSpPr>
            <p:cNvPr id="41" name="Left Brace 40"/>
            <p:cNvSpPr/>
            <p:nvPr/>
          </p:nvSpPr>
          <p:spPr>
            <a:xfrm>
              <a:off x="762000" y="4960182"/>
              <a:ext cx="234493" cy="59460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130971" y="51219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3" name="Group 52"/>
          <p:cNvGrpSpPr/>
          <p:nvPr/>
        </p:nvGrpSpPr>
        <p:grpSpPr>
          <a:xfrm>
            <a:off x="125533" y="4264223"/>
            <a:ext cx="2001111" cy="688777"/>
            <a:chOff x="125533" y="4264223"/>
            <a:chExt cx="2001111" cy="688777"/>
          </a:xfrm>
        </p:grpSpPr>
        <p:sp>
          <p:nvSpPr>
            <p:cNvPr id="16" name="TextBox 15"/>
            <p:cNvSpPr txBox="1"/>
            <p:nvPr/>
          </p:nvSpPr>
          <p:spPr>
            <a:xfrm>
              <a:off x="948116" y="4264223"/>
              <a:ext cx="1178528" cy="307777"/>
            </a:xfrm>
            <a:prstGeom prst="rect">
              <a:avLst/>
            </a:prstGeom>
            <a:noFill/>
          </p:spPr>
          <p:txBody>
            <a:bodyPr wrap="none" rtlCol="0">
              <a:spAutoFit/>
            </a:bodyPr>
            <a:lstStyle/>
            <a:p>
              <a:r>
                <a:rPr lang="en-US" sz="1400" dirty="0">
                  <a:latin typeface="Consolas" panose="020B0609020204030204" pitchFamily="49" charset="0"/>
                </a:rPr>
                <a:t>0x60000000</a:t>
              </a:r>
            </a:p>
          </p:txBody>
        </p:sp>
        <p:sp>
          <p:nvSpPr>
            <p:cNvPr id="42" name="Left Brace 41"/>
            <p:cNvSpPr/>
            <p:nvPr/>
          </p:nvSpPr>
          <p:spPr>
            <a:xfrm>
              <a:off x="756107" y="4396481"/>
              <a:ext cx="234493" cy="55651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p:cNvSpPr txBox="1"/>
            <p:nvPr/>
          </p:nvSpPr>
          <p:spPr>
            <a:xfrm>
              <a:off x="125533" y="4532479"/>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4" name="Group 53"/>
          <p:cNvGrpSpPr/>
          <p:nvPr/>
        </p:nvGrpSpPr>
        <p:grpSpPr>
          <a:xfrm>
            <a:off x="228600" y="3045022"/>
            <a:ext cx="1905000" cy="1351459"/>
            <a:chOff x="228600" y="3045022"/>
            <a:chExt cx="1905000" cy="1351459"/>
          </a:xfrm>
        </p:grpSpPr>
        <p:sp>
          <p:nvSpPr>
            <p:cNvPr id="17" name="TextBox 16"/>
            <p:cNvSpPr txBox="1"/>
            <p:nvPr/>
          </p:nvSpPr>
          <p:spPr>
            <a:xfrm>
              <a:off x="955072" y="3045022"/>
              <a:ext cx="1178528" cy="307777"/>
            </a:xfrm>
            <a:prstGeom prst="rect">
              <a:avLst/>
            </a:prstGeom>
            <a:noFill/>
          </p:spPr>
          <p:txBody>
            <a:bodyPr wrap="none" rtlCol="0">
              <a:spAutoFit/>
            </a:bodyPr>
            <a:lstStyle/>
            <a:p>
              <a:r>
                <a:rPr lang="en-US" sz="1400" dirty="0">
                  <a:latin typeface="Consolas" panose="020B0609020204030204" pitchFamily="49" charset="0"/>
                </a:rPr>
                <a:t>0xA0000000</a:t>
              </a:r>
            </a:p>
          </p:txBody>
        </p:sp>
        <p:sp>
          <p:nvSpPr>
            <p:cNvPr id="43" name="Left Brace 42"/>
            <p:cNvSpPr/>
            <p:nvPr/>
          </p:nvSpPr>
          <p:spPr>
            <a:xfrm>
              <a:off x="756106" y="3216093"/>
              <a:ext cx="234493" cy="1180388"/>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228600" y="3655311"/>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19" name="TextBox 18"/>
          <p:cNvSpPr txBox="1"/>
          <p:nvPr/>
        </p:nvSpPr>
        <p:spPr>
          <a:xfrm>
            <a:off x="955072" y="1210814"/>
            <a:ext cx="1178528" cy="307777"/>
          </a:xfrm>
          <a:prstGeom prst="rect">
            <a:avLst/>
          </a:prstGeom>
          <a:noFill/>
        </p:spPr>
        <p:txBody>
          <a:bodyPr wrap="none" rtlCol="0">
            <a:spAutoFit/>
          </a:bodyPr>
          <a:lstStyle/>
          <a:p>
            <a:r>
              <a:rPr lang="en-US" sz="1400" dirty="0">
                <a:latin typeface="Consolas" panose="020B0609020204030204" pitchFamily="49" charset="0"/>
              </a:rPr>
              <a:t>0xFFFFFFFF</a:t>
            </a:r>
          </a:p>
        </p:txBody>
      </p:sp>
      <p:grpSp>
        <p:nvGrpSpPr>
          <p:cNvPr id="57" name="Group 56"/>
          <p:cNvGrpSpPr/>
          <p:nvPr/>
        </p:nvGrpSpPr>
        <p:grpSpPr>
          <a:xfrm>
            <a:off x="65461" y="1286058"/>
            <a:ext cx="917211" cy="671531"/>
            <a:chOff x="65461" y="1286058"/>
            <a:chExt cx="917211" cy="671531"/>
          </a:xfrm>
        </p:grpSpPr>
        <p:sp>
          <p:nvSpPr>
            <p:cNvPr id="45" name="Left Brace 44"/>
            <p:cNvSpPr/>
            <p:nvPr/>
          </p:nvSpPr>
          <p:spPr>
            <a:xfrm>
              <a:off x="748179" y="1286058"/>
              <a:ext cx="234493" cy="67153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65461" y="1547906"/>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5" name="Group 54"/>
          <p:cNvGrpSpPr/>
          <p:nvPr/>
        </p:nvGrpSpPr>
        <p:grpSpPr>
          <a:xfrm>
            <a:off x="218261" y="1803701"/>
            <a:ext cx="1908383" cy="1404575"/>
            <a:chOff x="218261" y="1803701"/>
            <a:chExt cx="1908383" cy="1404575"/>
          </a:xfrm>
        </p:grpSpPr>
        <p:sp>
          <p:nvSpPr>
            <p:cNvPr id="18" name="TextBox 17"/>
            <p:cNvSpPr txBox="1"/>
            <p:nvPr/>
          </p:nvSpPr>
          <p:spPr>
            <a:xfrm>
              <a:off x="948116" y="1803701"/>
              <a:ext cx="1178528" cy="307777"/>
            </a:xfrm>
            <a:prstGeom prst="rect">
              <a:avLst/>
            </a:prstGeom>
            <a:noFill/>
          </p:spPr>
          <p:txBody>
            <a:bodyPr wrap="none" rtlCol="0">
              <a:spAutoFit/>
            </a:bodyPr>
            <a:lstStyle/>
            <a:p>
              <a:r>
                <a:rPr lang="en-US" sz="1400" dirty="0">
                  <a:latin typeface="Consolas" panose="020B0609020204030204" pitchFamily="49" charset="0"/>
                </a:rPr>
                <a:t>0xE0000000</a:t>
              </a:r>
            </a:p>
          </p:txBody>
        </p:sp>
        <p:sp>
          <p:nvSpPr>
            <p:cNvPr id="44" name="Left Brace 43"/>
            <p:cNvSpPr/>
            <p:nvPr/>
          </p:nvSpPr>
          <p:spPr>
            <a:xfrm>
              <a:off x="756107" y="1981199"/>
              <a:ext cx="234493" cy="1227077"/>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p:cNvSpPr txBox="1"/>
            <p:nvPr/>
          </p:nvSpPr>
          <p:spPr>
            <a:xfrm>
              <a:off x="218261" y="2477623"/>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58" name="Right Brace 57"/>
          <p:cNvSpPr/>
          <p:nvPr/>
        </p:nvSpPr>
        <p:spPr>
          <a:xfrm rot="5400000">
            <a:off x="3075500" y="5230300"/>
            <a:ext cx="260197" cy="214399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p:cNvSpPr txBox="1"/>
          <p:nvPr/>
        </p:nvSpPr>
        <p:spPr>
          <a:xfrm>
            <a:off x="2590800" y="6428601"/>
            <a:ext cx="1268296" cy="276999"/>
          </a:xfrm>
          <a:prstGeom prst="rect">
            <a:avLst/>
          </a:prstGeom>
          <a:noFill/>
        </p:spPr>
        <p:txBody>
          <a:bodyPr wrap="none" rtlCol="0">
            <a:spAutoFit/>
          </a:bodyPr>
          <a:lstStyle/>
          <a:p>
            <a:r>
              <a:rPr lang="en-US" sz="1200" dirty="0"/>
              <a:t>One Byte (8 bits)</a:t>
            </a:r>
          </a:p>
        </p:txBody>
      </p:sp>
    </p:spTree>
    <p:custDataLst>
      <p:tags r:id="rId1"/>
    </p:custDataLst>
    <p:extLst>
      <p:ext uri="{BB962C8B-B14F-4D97-AF65-F5344CB8AC3E}">
        <p14:creationId xmlns:p14="http://schemas.microsoft.com/office/powerpoint/2010/main" val="2393737584"/>
      </p:ext>
    </p:extLst>
  </p:cSld>
  <p:clrMapOvr>
    <a:masterClrMapping/>
  </p:clrMapOvr>
  <mc:AlternateContent xmlns:mc="http://schemas.openxmlformats.org/markup-compatibility/2006" xmlns:p14="http://schemas.microsoft.com/office/powerpoint/2010/main">
    <mc:Choice Requires="p14">
      <p:transition spd="slow" p14:dur="2000" advTm="37469"/>
    </mc:Choice>
    <mc:Fallback xmlns="">
      <p:transition spd="slow" advTm="3746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3A86A75C-4F4B-4683-9AE1-C65F6400EC91}">
      <p14:laserTraceLst xmlns:p14="http://schemas.microsoft.com/office/powerpoint/2010/main">
        <p14:tracePtLst>
          <p14:tracePt t="29141" x="7056438" y="5740400"/>
          <p14:tracePt t="29500" x="7064375" y="5740400"/>
          <p14:tracePt t="29547" x="7072313" y="5740400"/>
          <p14:tracePt t="29639" x="7089775" y="5740400"/>
          <p14:tracePt t="29655" x="7107238" y="5740400"/>
          <p14:tracePt t="29686" x="7115175" y="5740400"/>
          <p14:tracePt t="29734" x="7132638" y="5740400"/>
          <p14:tracePt t="29751" x="7150100" y="5740400"/>
          <p14:tracePt t="29797" x="7158038" y="5740400"/>
          <p14:tracePt t="29845" x="7175500" y="5740400"/>
          <p14:tracePt t="29875" x="7192963" y="5740400"/>
          <p14:tracePt t="29890" x="7202488" y="5740400"/>
          <p14:tracePt t="29905" x="7218363" y="5740400"/>
          <p14:tracePt t="29921" x="7245350" y="5740400"/>
          <p14:tracePt t="29936" x="7261225" y="5740400"/>
          <p14:tracePt t="29953" x="7313613" y="5740400"/>
          <p14:tracePt t="29969" x="7339013" y="5740400"/>
          <p14:tracePt t="29984" x="7356475" y="5740400"/>
          <p14:tracePt t="30031" x="7364413" y="5740400"/>
          <p14:tracePt t="30045" x="7381875" y="5740400"/>
          <p14:tracePt t="30062" x="7424738" y="5740400"/>
          <p14:tracePt t="30079" x="7442200" y="5740400"/>
          <p14:tracePt t="30094" x="7477125" y="5740400"/>
          <p14:tracePt t="30108" x="7485063" y="5740400"/>
          <p14:tracePt t="30126" x="7502525" y="5740400"/>
          <p14:tracePt t="30140" x="7510463" y="5740400"/>
          <p14:tracePt t="30156" x="7527925" y="5740400"/>
          <p14:tracePt t="30171" x="7545388" y="5740400"/>
          <p14:tracePt t="30188" x="7553325" y="5740400"/>
          <p14:tracePt t="30204" x="7570788" y="5740400"/>
          <p14:tracePt t="30234" x="7588250" y="5740400"/>
          <p14:tracePt t="30266" x="7597775" y="5740400"/>
          <p14:tracePt t="30281" x="7623175" y="5740400"/>
          <p14:tracePt t="30296" x="7640638" y="5740400"/>
          <p14:tracePt t="30311" x="7648575" y="5740400"/>
          <p14:tracePt t="30328" x="7666038" y="5740400"/>
          <p14:tracePt t="30343" x="7683500" y="5740400"/>
          <p14:tracePt t="30360" x="7691438" y="5740400"/>
          <p14:tracePt t="30375" x="7708900" y="5740400"/>
          <p14:tracePt t="30390" x="7726363" y="5740400"/>
          <p14:tracePt t="30405" x="7734300" y="5740400"/>
          <p14:tracePt t="30421" x="7751763" y="5740400"/>
          <p14:tracePt t="30436" x="7769225" y="5740400"/>
          <p14:tracePt t="30452" x="7777163" y="5740400"/>
          <p14:tracePt t="30485" x="7802563" y="5740400"/>
          <p14:tracePt t="30500" x="7820025" y="5740400"/>
          <p14:tracePt t="30516" x="7829550" y="5740400"/>
          <p14:tracePt t="30530" x="7847013" y="5740400"/>
          <p14:tracePt t="30547" x="7872413" y="5740400"/>
          <p14:tracePt t="30561" x="7932738" y="5740400"/>
          <p14:tracePt t="30578" x="7975600" y="5740400"/>
          <p14:tracePt t="30593" x="8018463" y="5740400"/>
          <p14:tracePt t="30610" x="8043863" y="5740400"/>
          <p14:tracePt t="30625" x="8086725" y="5740400"/>
          <p14:tracePt t="30641" x="8129588" y="5740400"/>
          <p14:tracePt t="30655" x="8154988" y="5740400"/>
          <p14:tracePt t="30671" x="8199438" y="5740400"/>
          <p14:tracePt t="30688" x="8258175" y="5740400"/>
          <p14:tracePt t="30907" x="8275638" y="5740400"/>
          <p14:tracePt t="30938" x="8285163" y="5740400"/>
          <p14:tracePt t="30953" x="8301038" y="5740400"/>
          <p14:tracePt t="30953" x="8310563" y="5740400"/>
          <p14:tracePt t="30984" x="8328025" y="5740400"/>
          <p14:tracePt t="31015" x="8345488" y="5740400"/>
          <p14:tracePt t="31031" x="8353425" y="5740400"/>
          <p14:tracePt t="31047" x="8370888" y="5740400"/>
          <p14:tracePt t="31062" x="8388350" y="5740400"/>
          <p14:tracePt t="31110" x="8396288" y="5740400"/>
          <p14:tracePt t="31343" x="8404225" y="5740400"/>
          <p14:tracePt t="31344" x="0" y="0"/>
        </p14:tracePtLst>
        <p14:tracePtLst>
          <p14:tracePt t="32360" x="5619750" y="5964238"/>
          <p14:tracePt t="32499" x="5654675" y="5964238"/>
          <p14:tracePt t="32516" x="5672138" y="5964238"/>
          <p14:tracePt t="32532" x="5680075" y="5964238"/>
          <p14:tracePt t="32546" x="5697538" y="5964238"/>
          <p14:tracePt t="32562" x="5715000" y="5964238"/>
          <p14:tracePt t="32578" x="5722938" y="5964238"/>
          <p14:tracePt t="32594" x="5740400" y="5964238"/>
          <p14:tracePt t="32640" x="5757863" y="5964238"/>
          <p14:tracePt t="32657" x="5765800" y="5964238"/>
          <p14:tracePt t="32671" x="5783263" y="5964238"/>
          <p14:tracePt t="32687" x="5810250" y="5964238"/>
          <p14:tracePt t="32735" x="5826125" y="5964238"/>
          <p14:tracePt t="32766" x="5843588" y="5964238"/>
          <p14:tracePt t="32782" x="5861050" y="5964238"/>
          <p14:tracePt t="32813" x="5886450" y="5964238"/>
          <p14:tracePt t="32829" x="5903913" y="5964238"/>
          <p14:tracePt t="32860" x="5929313" y="5964238"/>
          <p14:tracePt t="32874" x="5938838" y="5964238"/>
          <p14:tracePt t="32890" x="5956300" y="5964238"/>
          <p14:tracePt t="32906" x="5972175" y="5964238"/>
          <p14:tracePt t="32922" x="5981700" y="5964238"/>
          <p14:tracePt t="32938" x="5999163" y="5964238"/>
          <p14:tracePt t="32953" x="6015038" y="5964238"/>
          <p14:tracePt t="32969" x="6042025" y="5964238"/>
          <p14:tracePt t="33001" x="6067425" y="5964238"/>
          <p14:tracePt t="33015" x="6092825" y="5964238"/>
          <p14:tracePt t="33031" x="6110288" y="5964238"/>
          <p14:tracePt t="33046" x="6135688" y="5964238"/>
          <p14:tracePt t="33061" x="6170613" y="5964238"/>
          <p14:tracePt t="33078" x="6213475" y="5964238"/>
          <p14:tracePt t="33094" x="6248400" y="5964238"/>
          <p14:tracePt t="33109" x="6281738" y="5964238"/>
          <p14:tracePt t="33140" x="6299200" y="5964238"/>
          <p14:tracePt t="33156" x="6316663" y="5964238"/>
          <p14:tracePt t="33172" x="6324600" y="5964238"/>
          <p14:tracePt t="33188" x="6342063" y="5964238"/>
          <p14:tracePt t="33203" x="6359525" y="5964238"/>
          <p14:tracePt t="33203" x="6367463" y="5964238"/>
          <p14:tracePt t="33234" x="6384925" y="5964238"/>
          <p14:tracePt t="33250" x="6394450" y="5964238"/>
          <p14:tracePt t="33266" x="6410325" y="5964238"/>
          <p14:tracePt t="33296" x="6427788" y="5964238"/>
          <p14:tracePt t="33314" x="6445250" y="5964238"/>
          <p14:tracePt t="33328" x="6454775" y="5964238"/>
          <p14:tracePt t="33343" x="6488113" y="5964238"/>
          <p14:tracePt t="33359" x="6513513" y="5964238"/>
          <p14:tracePt t="33375" x="6530975" y="5964238"/>
          <p14:tracePt t="33391" x="6540500" y="5964238"/>
          <p14:tracePt t="33407" x="6557963" y="5964238"/>
          <p14:tracePt t="33422" x="6565900" y="5964238"/>
          <p14:tracePt t="33438" x="6583363" y="5964238"/>
          <p14:tracePt t="33890" x="6591300" y="5964238"/>
          <p14:tracePt t="33891" x="0" y="0"/>
        </p14:tracePtLst>
      </p14:laserTraceLst>
    </p:ext>
    <p:ext uri="{E180D4A7-C9FB-4DFB-919C-405C955672EB}">
      <p14:showEvtLst xmlns:p14="http://schemas.microsoft.com/office/powerpoint/2010/main">
        <p14:playEvt time="79" objId="20"/>
        <p14:stopEvt time="36266" objId="20"/>
      </p14:showEvt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ACBE9-4AE1-4C97-8B0D-083927577E49}"/>
              </a:ext>
            </a:extLst>
          </p:cNvPr>
          <p:cNvSpPr>
            <a:spLocks noGrp="1"/>
          </p:cNvSpPr>
          <p:nvPr>
            <p:ph type="title"/>
          </p:nvPr>
        </p:nvSpPr>
        <p:spPr/>
        <p:txBody>
          <a:bodyPr/>
          <a:lstStyle/>
          <a:p>
            <a:r>
              <a:rPr lang="en-US" dirty="0"/>
              <a:t>Steps to using GPIO pins</a:t>
            </a:r>
          </a:p>
        </p:txBody>
      </p:sp>
      <p:sp>
        <p:nvSpPr>
          <p:cNvPr id="3" name="Slide Number Placeholder 2">
            <a:extLst>
              <a:ext uri="{FF2B5EF4-FFF2-40B4-BE49-F238E27FC236}">
                <a16:creationId xmlns:a16="http://schemas.microsoft.com/office/drawing/2014/main" id="{5140C22F-E84B-4DAB-BA36-8EB305A60733}"/>
              </a:ext>
            </a:extLst>
          </p:cNvPr>
          <p:cNvSpPr>
            <a:spLocks noGrp="1"/>
          </p:cNvSpPr>
          <p:nvPr>
            <p:ph type="sldNum" sz="quarter" idx="12"/>
          </p:nvPr>
        </p:nvSpPr>
        <p:spPr/>
        <p:txBody>
          <a:bodyPr/>
          <a:lstStyle/>
          <a:p>
            <a:fld id="{EA7C8D44-3667-46F6-9772-CC52308E2A7F}" type="slidenum">
              <a:rPr kumimoji="0" lang="en-US" smtClean="0"/>
              <a:pPr/>
              <a:t>6</a:t>
            </a:fld>
            <a:endParaRPr kumimoji="0" lang="en-US" dirty="0"/>
          </a:p>
        </p:txBody>
      </p:sp>
      <p:sp>
        <p:nvSpPr>
          <p:cNvPr id="4" name="Content Placeholder 3">
            <a:extLst>
              <a:ext uri="{FF2B5EF4-FFF2-40B4-BE49-F238E27FC236}">
                <a16:creationId xmlns:a16="http://schemas.microsoft.com/office/drawing/2014/main" id="{93AB8A68-8E50-45F6-A57C-496C35D532CD}"/>
              </a:ext>
            </a:extLst>
          </p:cNvPr>
          <p:cNvSpPr>
            <a:spLocks noGrp="1"/>
          </p:cNvSpPr>
          <p:nvPr>
            <p:ph sz="quarter" idx="1"/>
          </p:nvPr>
        </p:nvSpPr>
        <p:spPr>
          <a:xfrm>
            <a:off x="457200" y="1219200"/>
            <a:ext cx="8229600" cy="1447800"/>
          </a:xfrm>
        </p:spPr>
        <p:txBody>
          <a:bodyPr/>
          <a:lstStyle/>
          <a:p>
            <a:r>
              <a:rPr lang="en-US" dirty="0"/>
              <a:t>1) Configure the pin as an input or an output</a:t>
            </a:r>
          </a:p>
          <a:p>
            <a:pPr lvl="1"/>
            <a:r>
              <a:rPr lang="en-US" dirty="0"/>
              <a:t>A) Get the address of the appropriate GPSEL0 register</a:t>
            </a:r>
          </a:p>
          <a:p>
            <a:pPr lvl="1"/>
            <a:r>
              <a:rPr lang="en-US" dirty="0"/>
              <a:t>B) ORR the current value with the value you want</a:t>
            </a:r>
          </a:p>
          <a:p>
            <a:pPr lvl="1"/>
            <a:endParaRPr lang="en-US" dirty="0"/>
          </a:p>
        </p:txBody>
      </p:sp>
      <p:sp>
        <p:nvSpPr>
          <p:cNvPr id="5" name="Content Placeholder 3">
            <a:extLst>
              <a:ext uri="{FF2B5EF4-FFF2-40B4-BE49-F238E27FC236}">
                <a16:creationId xmlns:a16="http://schemas.microsoft.com/office/drawing/2014/main" id="{7DB0BCCA-23D3-42EA-9214-A001C357C9C8}"/>
              </a:ext>
            </a:extLst>
          </p:cNvPr>
          <p:cNvSpPr txBox="1">
            <a:spLocks/>
          </p:cNvSpPr>
          <p:nvPr/>
        </p:nvSpPr>
        <p:spPr>
          <a:xfrm>
            <a:off x="457200" y="3276600"/>
            <a:ext cx="8229600" cy="14478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US" dirty="0"/>
              <a:t>1) Set or clear the pin</a:t>
            </a:r>
          </a:p>
          <a:p>
            <a:pPr lvl="1"/>
            <a:r>
              <a:rPr lang="en-US" dirty="0"/>
              <a:t>A) Get the address of GPSET or GPCLR register</a:t>
            </a:r>
          </a:p>
          <a:p>
            <a:pPr lvl="1"/>
            <a:r>
              <a:rPr lang="en-US" dirty="0"/>
              <a:t>B) ORR the current value with the value you want</a:t>
            </a:r>
          </a:p>
          <a:p>
            <a:pPr lvl="1"/>
            <a:endParaRPr lang="en-US" dirty="0"/>
          </a:p>
        </p:txBody>
      </p:sp>
    </p:spTree>
    <p:extLst>
      <p:ext uri="{BB962C8B-B14F-4D97-AF65-F5344CB8AC3E}">
        <p14:creationId xmlns:p14="http://schemas.microsoft.com/office/powerpoint/2010/main" val="4195971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BB7DF-8A63-4297-9FDE-C3588CAE5E04}"/>
              </a:ext>
            </a:extLst>
          </p:cNvPr>
          <p:cNvSpPr>
            <a:spLocks noGrp="1"/>
          </p:cNvSpPr>
          <p:nvPr>
            <p:ph type="title"/>
          </p:nvPr>
        </p:nvSpPr>
        <p:spPr>
          <a:xfrm>
            <a:off x="457200" y="152400"/>
            <a:ext cx="8229600" cy="819150"/>
          </a:xfrm>
        </p:spPr>
        <p:txBody>
          <a:bodyPr/>
          <a:lstStyle/>
          <a:p>
            <a:r>
              <a:rPr lang="en-US" dirty="0"/>
              <a:t>Memory-mapped GPIO Cortex-A53 (Pi)</a:t>
            </a:r>
          </a:p>
        </p:txBody>
      </p:sp>
      <p:sp>
        <p:nvSpPr>
          <p:cNvPr id="3" name="Slide Number Placeholder 2">
            <a:extLst>
              <a:ext uri="{FF2B5EF4-FFF2-40B4-BE49-F238E27FC236}">
                <a16:creationId xmlns:a16="http://schemas.microsoft.com/office/drawing/2014/main" id="{97AEFEAA-C411-4165-AA9D-6F760612FCB3}"/>
              </a:ext>
            </a:extLst>
          </p:cNvPr>
          <p:cNvSpPr>
            <a:spLocks noGrp="1"/>
          </p:cNvSpPr>
          <p:nvPr>
            <p:ph type="sldNum" sz="quarter" idx="12"/>
          </p:nvPr>
        </p:nvSpPr>
        <p:spPr/>
        <p:txBody>
          <a:bodyPr/>
          <a:lstStyle/>
          <a:p>
            <a:fld id="{EA7C8D44-3667-46F6-9772-CC52308E2A7F}" type="slidenum">
              <a:rPr kumimoji="0" lang="en-US" smtClean="0"/>
              <a:pPr/>
              <a:t>7</a:t>
            </a:fld>
            <a:endParaRPr kumimoji="0" lang="en-US" dirty="0"/>
          </a:p>
        </p:txBody>
      </p:sp>
      <p:graphicFrame>
        <p:nvGraphicFramePr>
          <p:cNvPr id="5" name="Content Placeholder 4">
            <a:extLst>
              <a:ext uri="{FF2B5EF4-FFF2-40B4-BE49-F238E27FC236}">
                <a16:creationId xmlns:a16="http://schemas.microsoft.com/office/drawing/2014/main" id="{2A864F6B-D381-473D-BBB7-6FA3EFCAFC63}"/>
              </a:ext>
            </a:extLst>
          </p:cNvPr>
          <p:cNvGraphicFramePr>
            <a:graphicFrameLocks noGrp="1"/>
          </p:cNvGraphicFramePr>
          <p:nvPr>
            <p:ph sz="quarter" idx="1"/>
            <p:extLst>
              <p:ext uri="{D42A27DB-BD31-4B8C-83A1-F6EECF244321}">
                <p14:modId xmlns:p14="http://schemas.microsoft.com/office/powerpoint/2010/main" val="140522987"/>
              </p:ext>
            </p:extLst>
          </p:nvPr>
        </p:nvGraphicFramePr>
        <p:xfrm>
          <a:off x="955548" y="1436370"/>
          <a:ext cx="3276600" cy="445008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753747672"/>
                    </a:ext>
                  </a:extLst>
                </a:gridCol>
              </a:tblGrid>
              <a:tr h="370840">
                <a:tc>
                  <a:txBody>
                    <a:bodyPr/>
                    <a:lstStyle/>
                    <a:p>
                      <a:pPr algn="ctr"/>
                      <a:r>
                        <a:rPr lang="en-US" b="0" dirty="0">
                          <a:solidFill>
                            <a:schemeClr val="tx1"/>
                          </a:solidFill>
                        </a:rPr>
                        <a:t>GPCLR1</a:t>
                      </a:r>
                    </a:p>
                  </a:txBody>
                  <a:tcPr>
                    <a:solidFill>
                      <a:schemeClr val="accent1">
                        <a:lumMod val="20000"/>
                        <a:lumOff val="80000"/>
                      </a:schemeClr>
                    </a:solidFill>
                  </a:tcPr>
                </a:tc>
                <a:extLst>
                  <a:ext uri="{0D108BD9-81ED-4DB2-BD59-A6C34878D82A}">
                    <a16:rowId xmlns:a16="http://schemas.microsoft.com/office/drawing/2014/main" val="2270988106"/>
                  </a:ext>
                </a:extLst>
              </a:tr>
              <a:tr h="370840">
                <a:tc>
                  <a:txBody>
                    <a:bodyPr/>
                    <a:lstStyle/>
                    <a:p>
                      <a:pPr algn="ctr"/>
                      <a:r>
                        <a:rPr lang="en-US" dirty="0">
                          <a:solidFill>
                            <a:schemeClr val="tx1"/>
                          </a:solidFill>
                        </a:rPr>
                        <a:t>GPCLR0</a:t>
                      </a:r>
                    </a:p>
                  </a:txBody>
                  <a:tcPr/>
                </a:tc>
                <a:extLst>
                  <a:ext uri="{0D108BD9-81ED-4DB2-BD59-A6C34878D82A}">
                    <a16:rowId xmlns:a16="http://schemas.microsoft.com/office/drawing/2014/main" val="2440485047"/>
                  </a:ext>
                </a:extLst>
              </a:tr>
              <a:tr h="370840">
                <a:tc>
                  <a:txBody>
                    <a:bodyPr/>
                    <a:lstStyle/>
                    <a:p>
                      <a:pPr algn="ctr"/>
                      <a:r>
                        <a:rPr lang="en-US" dirty="0">
                          <a:solidFill>
                            <a:schemeClr val="tx1"/>
                          </a:solidFill>
                        </a:rPr>
                        <a:t>///////////////////////</a:t>
                      </a:r>
                    </a:p>
                  </a:txBody>
                  <a:tcPr/>
                </a:tc>
                <a:extLst>
                  <a:ext uri="{0D108BD9-81ED-4DB2-BD59-A6C34878D82A}">
                    <a16:rowId xmlns:a16="http://schemas.microsoft.com/office/drawing/2014/main" val="1225976152"/>
                  </a:ext>
                </a:extLst>
              </a:tr>
              <a:tr h="370840">
                <a:tc>
                  <a:txBody>
                    <a:bodyPr/>
                    <a:lstStyle/>
                    <a:p>
                      <a:pPr algn="ctr"/>
                      <a:r>
                        <a:rPr lang="en-US" dirty="0">
                          <a:solidFill>
                            <a:schemeClr val="tx1"/>
                          </a:solidFill>
                        </a:rPr>
                        <a:t>GPSET1</a:t>
                      </a:r>
                    </a:p>
                  </a:txBody>
                  <a:tcPr/>
                </a:tc>
                <a:extLst>
                  <a:ext uri="{0D108BD9-81ED-4DB2-BD59-A6C34878D82A}">
                    <a16:rowId xmlns:a16="http://schemas.microsoft.com/office/drawing/2014/main" val="2262260896"/>
                  </a:ext>
                </a:extLst>
              </a:tr>
              <a:tr h="370840">
                <a:tc>
                  <a:txBody>
                    <a:bodyPr/>
                    <a:lstStyle/>
                    <a:p>
                      <a:pPr algn="ctr"/>
                      <a:r>
                        <a:rPr lang="en-US" dirty="0">
                          <a:solidFill>
                            <a:schemeClr val="tx1"/>
                          </a:solidFill>
                        </a:rPr>
                        <a:t>GPSET0</a:t>
                      </a:r>
                    </a:p>
                  </a:txBody>
                  <a:tcPr/>
                </a:tc>
                <a:extLst>
                  <a:ext uri="{0D108BD9-81ED-4DB2-BD59-A6C34878D82A}">
                    <a16:rowId xmlns:a16="http://schemas.microsoft.com/office/drawing/2014/main" val="4004540501"/>
                  </a:ext>
                </a:extLst>
              </a:tr>
              <a:tr h="370840">
                <a:tc>
                  <a:txBody>
                    <a:bodyPr/>
                    <a:lstStyle/>
                    <a:p>
                      <a:pPr algn="ctr"/>
                      <a:r>
                        <a:rPr lang="en-US" dirty="0">
                          <a:solidFill>
                            <a:schemeClr val="tx1"/>
                          </a:solidFill>
                        </a:rPr>
                        <a:t>///////////////////////</a:t>
                      </a:r>
                    </a:p>
                  </a:txBody>
                  <a:tcPr/>
                </a:tc>
                <a:extLst>
                  <a:ext uri="{0D108BD9-81ED-4DB2-BD59-A6C34878D82A}">
                    <a16:rowId xmlns:a16="http://schemas.microsoft.com/office/drawing/2014/main" val="815829220"/>
                  </a:ext>
                </a:extLst>
              </a:tr>
              <a:tr h="370840">
                <a:tc>
                  <a:txBody>
                    <a:bodyPr/>
                    <a:lstStyle/>
                    <a:p>
                      <a:pPr algn="ctr"/>
                      <a:r>
                        <a:rPr lang="en-US" dirty="0">
                          <a:solidFill>
                            <a:schemeClr val="tx1"/>
                          </a:solidFill>
                        </a:rPr>
                        <a:t>GPSEL5</a:t>
                      </a:r>
                    </a:p>
                  </a:txBody>
                  <a:tcPr/>
                </a:tc>
                <a:extLst>
                  <a:ext uri="{0D108BD9-81ED-4DB2-BD59-A6C34878D82A}">
                    <a16:rowId xmlns:a16="http://schemas.microsoft.com/office/drawing/2014/main" val="2353488062"/>
                  </a:ext>
                </a:extLst>
              </a:tr>
              <a:tr h="370840">
                <a:tc>
                  <a:txBody>
                    <a:bodyPr/>
                    <a:lstStyle/>
                    <a:p>
                      <a:pPr algn="ctr"/>
                      <a:r>
                        <a:rPr lang="en-US" dirty="0">
                          <a:solidFill>
                            <a:schemeClr val="tx1"/>
                          </a:solidFill>
                        </a:rPr>
                        <a:t>GPSEL4</a:t>
                      </a:r>
                    </a:p>
                  </a:txBody>
                  <a:tcPr/>
                </a:tc>
                <a:extLst>
                  <a:ext uri="{0D108BD9-81ED-4DB2-BD59-A6C34878D82A}">
                    <a16:rowId xmlns:a16="http://schemas.microsoft.com/office/drawing/2014/main" val="2084429139"/>
                  </a:ext>
                </a:extLst>
              </a:tr>
              <a:tr h="370840">
                <a:tc>
                  <a:txBody>
                    <a:bodyPr/>
                    <a:lstStyle/>
                    <a:p>
                      <a:pPr algn="ctr"/>
                      <a:r>
                        <a:rPr lang="en-US" dirty="0">
                          <a:solidFill>
                            <a:schemeClr val="tx1"/>
                          </a:solidFill>
                        </a:rPr>
                        <a:t>GPSEL3</a:t>
                      </a:r>
                    </a:p>
                  </a:txBody>
                  <a:tcPr/>
                </a:tc>
                <a:extLst>
                  <a:ext uri="{0D108BD9-81ED-4DB2-BD59-A6C34878D82A}">
                    <a16:rowId xmlns:a16="http://schemas.microsoft.com/office/drawing/2014/main" val="3733859733"/>
                  </a:ext>
                </a:extLst>
              </a:tr>
              <a:tr h="370840">
                <a:tc>
                  <a:txBody>
                    <a:bodyPr/>
                    <a:lstStyle/>
                    <a:p>
                      <a:pPr algn="ctr"/>
                      <a:r>
                        <a:rPr lang="en-US" dirty="0">
                          <a:solidFill>
                            <a:schemeClr val="tx1"/>
                          </a:solidFill>
                        </a:rPr>
                        <a:t>GPSEL2</a:t>
                      </a:r>
                    </a:p>
                  </a:txBody>
                  <a:tcPr/>
                </a:tc>
                <a:extLst>
                  <a:ext uri="{0D108BD9-81ED-4DB2-BD59-A6C34878D82A}">
                    <a16:rowId xmlns:a16="http://schemas.microsoft.com/office/drawing/2014/main" val="3448258908"/>
                  </a:ext>
                </a:extLst>
              </a:tr>
              <a:tr h="370840">
                <a:tc>
                  <a:txBody>
                    <a:bodyPr/>
                    <a:lstStyle/>
                    <a:p>
                      <a:pPr algn="ctr"/>
                      <a:r>
                        <a:rPr lang="en-US" dirty="0">
                          <a:solidFill>
                            <a:schemeClr val="tx1"/>
                          </a:solidFill>
                        </a:rPr>
                        <a:t>GPSEL1</a:t>
                      </a:r>
                    </a:p>
                  </a:txBody>
                  <a:tcPr/>
                </a:tc>
                <a:extLst>
                  <a:ext uri="{0D108BD9-81ED-4DB2-BD59-A6C34878D82A}">
                    <a16:rowId xmlns:a16="http://schemas.microsoft.com/office/drawing/2014/main" val="743298944"/>
                  </a:ext>
                </a:extLst>
              </a:tr>
              <a:tr h="370840">
                <a:tc>
                  <a:txBody>
                    <a:bodyPr/>
                    <a:lstStyle/>
                    <a:p>
                      <a:pPr algn="ctr"/>
                      <a:r>
                        <a:rPr lang="en-US" dirty="0">
                          <a:solidFill>
                            <a:schemeClr val="tx1"/>
                          </a:solidFill>
                        </a:rPr>
                        <a:t>GPSEL0</a:t>
                      </a:r>
                    </a:p>
                  </a:txBody>
                  <a:tcPr/>
                </a:tc>
                <a:extLst>
                  <a:ext uri="{0D108BD9-81ED-4DB2-BD59-A6C34878D82A}">
                    <a16:rowId xmlns:a16="http://schemas.microsoft.com/office/drawing/2014/main" val="2041170629"/>
                  </a:ext>
                </a:extLst>
              </a:tr>
            </a:tbl>
          </a:graphicData>
        </a:graphic>
      </p:graphicFrame>
      <p:cxnSp>
        <p:nvCxnSpPr>
          <p:cNvPr id="7" name="Straight Arrow Connector 6">
            <a:extLst>
              <a:ext uri="{FF2B5EF4-FFF2-40B4-BE49-F238E27FC236}">
                <a16:creationId xmlns:a16="http://schemas.microsoft.com/office/drawing/2014/main" id="{F08AEEC7-8F34-49B8-9BD6-DA40D9C37D8C}"/>
              </a:ext>
            </a:extLst>
          </p:cNvPr>
          <p:cNvCxnSpPr>
            <a:cxnSpLocks/>
          </p:cNvCxnSpPr>
          <p:nvPr/>
        </p:nvCxnSpPr>
        <p:spPr>
          <a:xfrm>
            <a:off x="533400" y="5882878"/>
            <a:ext cx="3500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93BF16D-CA3A-4A53-93B0-75A4C9E11389}"/>
              </a:ext>
            </a:extLst>
          </p:cNvPr>
          <p:cNvSpPr txBox="1"/>
          <p:nvPr/>
        </p:nvSpPr>
        <p:spPr>
          <a:xfrm>
            <a:off x="-78232" y="5553075"/>
            <a:ext cx="1381760" cy="307777"/>
          </a:xfrm>
          <a:prstGeom prst="rect">
            <a:avLst/>
          </a:prstGeom>
          <a:noFill/>
        </p:spPr>
        <p:txBody>
          <a:bodyPr wrap="square" rtlCol="0">
            <a:spAutoFit/>
          </a:bodyPr>
          <a:lstStyle/>
          <a:p>
            <a:r>
              <a:rPr lang="en-US" sz="1400" dirty="0"/>
              <a:t>GPIO_BASE</a:t>
            </a:r>
          </a:p>
        </p:txBody>
      </p:sp>
      <p:cxnSp>
        <p:nvCxnSpPr>
          <p:cNvPr id="9" name="Straight Arrow Connector 8">
            <a:extLst>
              <a:ext uri="{FF2B5EF4-FFF2-40B4-BE49-F238E27FC236}">
                <a16:creationId xmlns:a16="http://schemas.microsoft.com/office/drawing/2014/main" id="{ED04348A-A04E-4BF4-B7CF-32FA72F4D1EA}"/>
              </a:ext>
            </a:extLst>
          </p:cNvPr>
          <p:cNvCxnSpPr>
            <a:cxnSpLocks/>
          </p:cNvCxnSpPr>
          <p:nvPr/>
        </p:nvCxnSpPr>
        <p:spPr>
          <a:xfrm>
            <a:off x="533400" y="3276600"/>
            <a:ext cx="35001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C7B690BA-DDEE-4F14-AA42-14C13CC7C60F}"/>
              </a:ext>
            </a:extLst>
          </p:cNvPr>
          <p:cNvSpPr txBox="1"/>
          <p:nvPr/>
        </p:nvSpPr>
        <p:spPr>
          <a:xfrm>
            <a:off x="-40132" y="2886372"/>
            <a:ext cx="995680" cy="461665"/>
          </a:xfrm>
          <a:prstGeom prst="rect">
            <a:avLst/>
          </a:prstGeom>
          <a:noFill/>
        </p:spPr>
        <p:txBody>
          <a:bodyPr wrap="square" rtlCol="0">
            <a:spAutoFit/>
          </a:bodyPr>
          <a:lstStyle/>
          <a:p>
            <a:r>
              <a:rPr lang="en-US" sz="1200" dirty="0"/>
              <a:t>GPIO_BASE + 28</a:t>
            </a:r>
          </a:p>
        </p:txBody>
      </p:sp>
      <p:cxnSp>
        <p:nvCxnSpPr>
          <p:cNvPr id="11" name="Straight Arrow Connector 10">
            <a:extLst>
              <a:ext uri="{FF2B5EF4-FFF2-40B4-BE49-F238E27FC236}">
                <a16:creationId xmlns:a16="http://schemas.microsoft.com/office/drawing/2014/main" id="{9E71934A-E776-4705-B795-E9C5E0595303}"/>
              </a:ext>
            </a:extLst>
          </p:cNvPr>
          <p:cNvCxnSpPr>
            <a:cxnSpLocks/>
          </p:cNvCxnSpPr>
          <p:nvPr/>
        </p:nvCxnSpPr>
        <p:spPr>
          <a:xfrm>
            <a:off x="547624" y="2209800"/>
            <a:ext cx="3357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3A2C3B6-20DF-426D-AC6E-16B552ACA452}"/>
              </a:ext>
            </a:extLst>
          </p:cNvPr>
          <p:cNvSpPr txBox="1"/>
          <p:nvPr/>
        </p:nvSpPr>
        <p:spPr>
          <a:xfrm>
            <a:off x="-19812" y="1876187"/>
            <a:ext cx="975360" cy="461665"/>
          </a:xfrm>
          <a:prstGeom prst="rect">
            <a:avLst/>
          </a:prstGeom>
          <a:noFill/>
        </p:spPr>
        <p:txBody>
          <a:bodyPr wrap="square" rtlCol="0">
            <a:spAutoFit/>
          </a:bodyPr>
          <a:lstStyle/>
          <a:p>
            <a:r>
              <a:rPr lang="en-US" sz="1200" dirty="0"/>
              <a:t>GPIO_BASE + 40</a:t>
            </a:r>
          </a:p>
        </p:txBody>
      </p:sp>
      <p:sp>
        <p:nvSpPr>
          <p:cNvPr id="13" name="TextBox 12">
            <a:extLst>
              <a:ext uri="{FF2B5EF4-FFF2-40B4-BE49-F238E27FC236}">
                <a16:creationId xmlns:a16="http://schemas.microsoft.com/office/drawing/2014/main" id="{F98B0C49-6CF4-4550-B79A-7E56AF57603B}"/>
              </a:ext>
            </a:extLst>
          </p:cNvPr>
          <p:cNvSpPr txBox="1"/>
          <p:nvPr/>
        </p:nvSpPr>
        <p:spPr>
          <a:xfrm>
            <a:off x="955548" y="5971778"/>
            <a:ext cx="3266440" cy="369332"/>
          </a:xfrm>
          <a:prstGeom prst="rect">
            <a:avLst/>
          </a:prstGeom>
          <a:noFill/>
        </p:spPr>
        <p:txBody>
          <a:bodyPr wrap="square" rtlCol="0">
            <a:spAutoFit/>
          </a:bodyPr>
          <a:lstStyle/>
          <a:p>
            <a:pPr algn="ctr"/>
            <a:r>
              <a:rPr lang="en-US" dirty="0"/>
              <a:t>&lt; --------------32 bits -----------</a:t>
            </a:r>
            <a:r>
              <a:rPr lang="en-US" dirty="0">
                <a:sym typeface="Wingdings" panose="05000000000000000000" pitchFamily="2" charset="2"/>
              </a:rPr>
              <a:t>--&gt;</a:t>
            </a:r>
            <a:endParaRPr lang="en-US" dirty="0"/>
          </a:p>
        </p:txBody>
      </p:sp>
      <p:graphicFrame>
        <p:nvGraphicFramePr>
          <p:cNvPr id="16" name="Table 15">
            <a:extLst>
              <a:ext uri="{FF2B5EF4-FFF2-40B4-BE49-F238E27FC236}">
                <a16:creationId xmlns:a16="http://schemas.microsoft.com/office/drawing/2014/main" id="{8A5FDE10-E4CA-4475-B86A-BBFCFCD90D6E}"/>
              </a:ext>
            </a:extLst>
          </p:cNvPr>
          <p:cNvGraphicFramePr>
            <a:graphicFrameLocks noGrp="1"/>
          </p:cNvGraphicFramePr>
          <p:nvPr>
            <p:extLst>
              <p:ext uri="{D42A27DB-BD31-4B8C-83A1-F6EECF244321}">
                <p14:modId xmlns:p14="http://schemas.microsoft.com/office/powerpoint/2010/main" val="3448862818"/>
              </p:ext>
            </p:extLst>
          </p:nvPr>
        </p:nvGraphicFramePr>
        <p:xfrm>
          <a:off x="6409690" y="1445353"/>
          <a:ext cx="2505710" cy="479552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836907446"/>
                    </a:ext>
                  </a:extLst>
                </a:gridCol>
                <a:gridCol w="208280">
                  <a:extLst>
                    <a:ext uri="{9D8B030D-6E8A-4147-A177-3AD203B41FA5}">
                      <a16:colId xmlns:a16="http://schemas.microsoft.com/office/drawing/2014/main" val="1559761998"/>
                    </a:ext>
                  </a:extLst>
                </a:gridCol>
                <a:gridCol w="208280">
                  <a:extLst>
                    <a:ext uri="{9D8B030D-6E8A-4147-A177-3AD203B41FA5}">
                      <a16:colId xmlns:a16="http://schemas.microsoft.com/office/drawing/2014/main" val="2093706508"/>
                    </a:ext>
                  </a:extLst>
                </a:gridCol>
                <a:gridCol w="208280">
                  <a:extLst>
                    <a:ext uri="{9D8B030D-6E8A-4147-A177-3AD203B41FA5}">
                      <a16:colId xmlns:a16="http://schemas.microsoft.com/office/drawing/2014/main" val="2451388564"/>
                    </a:ext>
                  </a:extLst>
                </a:gridCol>
                <a:gridCol w="208280">
                  <a:extLst>
                    <a:ext uri="{9D8B030D-6E8A-4147-A177-3AD203B41FA5}">
                      <a16:colId xmlns:a16="http://schemas.microsoft.com/office/drawing/2014/main" val="1606937157"/>
                    </a:ext>
                  </a:extLst>
                </a:gridCol>
                <a:gridCol w="208280">
                  <a:extLst>
                    <a:ext uri="{9D8B030D-6E8A-4147-A177-3AD203B41FA5}">
                      <a16:colId xmlns:a16="http://schemas.microsoft.com/office/drawing/2014/main" val="526402661"/>
                    </a:ext>
                  </a:extLst>
                </a:gridCol>
                <a:gridCol w="208280">
                  <a:extLst>
                    <a:ext uri="{9D8B030D-6E8A-4147-A177-3AD203B41FA5}">
                      <a16:colId xmlns:a16="http://schemas.microsoft.com/office/drawing/2014/main" val="4000746246"/>
                    </a:ext>
                  </a:extLst>
                </a:gridCol>
                <a:gridCol w="208280">
                  <a:extLst>
                    <a:ext uri="{9D8B030D-6E8A-4147-A177-3AD203B41FA5}">
                      <a16:colId xmlns:a16="http://schemas.microsoft.com/office/drawing/2014/main" val="2238088430"/>
                    </a:ext>
                  </a:extLst>
                </a:gridCol>
                <a:gridCol w="208280">
                  <a:extLst>
                    <a:ext uri="{9D8B030D-6E8A-4147-A177-3AD203B41FA5}">
                      <a16:colId xmlns:a16="http://schemas.microsoft.com/office/drawing/2014/main" val="638360340"/>
                    </a:ext>
                  </a:extLst>
                </a:gridCol>
                <a:gridCol w="208280">
                  <a:extLst>
                    <a:ext uri="{9D8B030D-6E8A-4147-A177-3AD203B41FA5}">
                      <a16:colId xmlns:a16="http://schemas.microsoft.com/office/drawing/2014/main" val="3617180517"/>
                    </a:ext>
                  </a:extLst>
                </a:gridCol>
                <a:gridCol w="208280">
                  <a:extLst>
                    <a:ext uri="{9D8B030D-6E8A-4147-A177-3AD203B41FA5}">
                      <a16:colId xmlns:a16="http://schemas.microsoft.com/office/drawing/2014/main" val="1676272449"/>
                    </a:ext>
                  </a:extLst>
                </a:gridCol>
                <a:gridCol w="214630">
                  <a:extLst>
                    <a:ext uri="{9D8B030D-6E8A-4147-A177-3AD203B41FA5}">
                      <a16:colId xmlns:a16="http://schemas.microsoft.com/office/drawing/2014/main" val="599509385"/>
                    </a:ext>
                  </a:extLst>
                </a:gridCol>
              </a:tblGrid>
              <a:tr h="370840">
                <a:tc>
                  <a:txBody>
                    <a:bodyPr/>
                    <a:lstStyle/>
                    <a:p>
                      <a:r>
                        <a:rPr lang="en-US" sz="800" b="0" dirty="0">
                          <a:solidFill>
                            <a:sysClr val="windowText" lastClr="000000"/>
                          </a:solidFill>
                        </a:rPr>
                        <a:t>P43</a:t>
                      </a:r>
                    </a:p>
                  </a:txBody>
                  <a:tcPr>
                    <a:solidFill>
                      <a:schemeClr val="accent1">
                        <a:lumMod val="20000"/>
                        <a:lumOff val="80000"/>
                      </a:schemeClr>
                    </a:solidFill>
                  </a:tcPr>
                </a:tc>
                <a:tc>
                  <a:txBody>
                    <a:bodyPr/>
                    <a:lstStyle/>
                    <a:p>
                      <a:r>
                        <a:rPr lang="en-US" sz="800" b="0" dirty="0">
                          <a:solidFill>
                            <a:sysClr val="windowText" lastClr="000000"/>
                          </a:solidFill>
                        </a:rPr>
                        <a:t>P42</a:t>
                      </a:r>
                    </a:p>
                  </a:txBody>
                  <a:tcPr>
                    <a:solidFill>
                      <a:schemeClr val="accent1">
                        <a:lumMod val="20000"/>
                        <a:lumOff val="80000"/>
                      </a:schemeClr>
                    </a:solidFill>
                  </a:tcPr>
                </a:tc>
                <a:tc>
                  <a:txBody>
                    <a:bodyPr/>
                    <a:lstStyle/>
                    <a:p>
                      <a:r>
                        <a:rPr lang="en-US" sz="800" b="0" dirty="0">
                          <a:solidFill>
                            <a:sysClr val="windowText" lastClr="000000"/>
                          </a:solidFill>
                        </a:rPr>
                        <a:t>P41</a:t>
                      </a:r>
                    </a:p>
                  </a:txBody>
                  <a:tcPr>
                    <a:solidFill>
                      <a:schemeClr val="accent1">
                        <a:lumMod val="20000"/>
                        <a:lumOff val="80000"/>
                      </a:schemeClr>
                    </a:solidFill>
                  </a:tcPr>
                </a:tc>
                <a:tc>
                  <a:txBody>
                    <a:bodyPr/>
                    <a:lstStyle/>
                    <a:p>
                      <a:r>
                        <a:rPr lang="en-US" sz="800" b="0" dirty="0">
                          <a:solidFill>
                            <a:sysClr val="windowText" lastClr="000000"/>
                          </a:solidFill>
                        </a:rPr>
                        <a:t>P40</a:t>
                      </a:r>
                    </a:p>
                  </a:txBody>
                  <a:tcPr>
                    <a:solidFill>
                      <a:schemeClr val="accent1">
                        <a:lumMod val="20000"/>
                        <a:lumOff val="80000"/>
                      </a:schemeClr>
                    </a:solidFill>
                  </a:tcPr>
                </a:tc>
                <a:tc>
                  <a:txBody>
                    <a:bodyPr/>
                    <a:lstStyle/>
                    <a:p>
                      <a:r>
                        <a:rPr lang="en-US" sz="800" b="0" dirty="0">
                          <a:solidFill>
                            <a:sysClr val="windowText" lastClr="000000"/>
                          </a:solidFill>
                        </a:rPr>
                        <a:t>P39</a:t>
                      </a:r>
                    </a:p>
                  </a:txBody>
                  <a:tcPr>
                    <a:solidFill>
                      <a:schemeClr val="accent1">
                        <a:lumMod val="20000"/>
                        <a:lumOff val="80000"/>
                      </a:schemeClr>
                    </a:solidFill>
                  </a:tcPr>
                </a:tc>
                <a:tc>
                  <a:txBody>
                    <a:bodyPr/>
                    <a:lstStyle/>
                    <a:p>
                      <a:r>
                        <a:rPr lang="en-US" sz="800" b="0" dirty="0">
                          <a:solidFill>
                            <a:sysClr val="windowText" lastClr="000000"/>
                          </a:solidFill>
                        </a:rPr>
                        <a:t>P38</a:t>
                      </a:r>
                    </a:p>
                  </a:txBody>
                  <a:tcPr>
                    <a:solidFill>
                      <a:schemeClr val="accent1">
                        <a:lumMod val="20000"/>
                        <a:lumOff val="80000"/>
                      </a:schemeClr>
                    </a:solidFill>
                  </a:tcPr>
                </a:tc>
                <a:tc>
                  <a:txBody>
                    <a:bodyPr/>
                    <a:lstStyle/>
                    <a:p>
                      <a:r>
                        <a:rPr lang="en-US" sz="800" b="0" dirty="0">
                          <a:solidFill>
                            <a:sysClr val="windowText" lastClr="000000"/>
                          </a:solidFill>
                        </a:rPr>
                        <a:t>P37</a:t>
                      </a:r>
                    </a:p>
                  </a:txBody>
                  <a:tcPr>
                    <a:solidFill>
                      <a:schemeClr val="accent1">
                        <a:lumMod val="20000"/>
                        <a:lumOff val="80000"/>
                      </a:schemeClr>
                    </a:solidFill>
                  </a:tcPr>
                </a:tc>
                <a:tc>
                  <a:txBody>
                    <a:bodyPr/>
                    <a:lstStyle/>
                    <a:p>
                      <a:r>
                        <a:rPr lang="en-US" sz="800" b="0" dirty="0">
                          <a:solidFill>
                            <a:sysClr val="windowText" lastClr="000000"/>
                          </a:solidFill>
                        </a:rPr>
                        <a:t>P36</a:t>
                      </a:r>
                    </a:p>
                  </a:txBody>
                  <a:tcPr>
                    <a:solidFill>
                      <a:schemeClr val="accent1">
                        <a:lumMod val="20000"/>
                        <a:lumOff val="80000"/>
                      </a:schemeClr>
                    </a:solidFill>
                  </a:tcPr>
                </a:tc>
                <a:tc>
                  <a:txBody>
                    <a:bodyPr/>
                    <a:lstStyle/>
                    <a:p>
                      <a:r>
                        <a:rPr lang="en-US" sz="800" b="0" dirty="0">
                          <a:solidFill>
                            <a:sysClr val="windowText" lastClr="000000"/>
                          </a:solidFill>
                        </a:rPr>
                        <a:t>P35</a:t>
                      </a:r>
                    </a:p>
                  </a:txBody>
                  <a:tcPr>
                    <a:solidFill>
                      <a:schemeClr val="accent1">
                        <a:lumMod val="20000"/>
                        <a:lumOff val="80000"/>
                      </a:schemeClr>
                    </a:solidFill>
                  </a:tcPr>
                </a:tc>
                <a:tc>
                  <a:txBody>
                    <a:bodyPr/>
                    <a:lstStyle/>
                    <a:p>
                      <a:r>
                        <a:rPr lang="en-US" sz="800" b="0" dirty="0">
                          <a:solidFill>
                            <a:sysClr val="windowText" lastClr="000000"/>
                          </a:solidFill>
                        </a:rPr>
                        <a:t>P34</a:t>
                      </a:r>
                    </a:p>
                  </a:txBody>
                  <a:tcPr>
                    <a:solidFill>
                      <a:schemeClr val="accent1">
                        <a:lumMod val="20000"/>
                        <a:lumOff val="80000"/>
                      </a:schemeClr>
                    </a:solidFill>
                  </a:tcPr>
                </a:tc>
                <a:tc>
                  <a:txBody>
                    <a:bodyPr/>
                    <a:lstStyle/>
                    <a:p>
                      <a:r>
                        <a:rPr lang="en-US" sz="800" b="0" dirty="0">
                          <a:solidFill>
                            <a:sysClr val="windowText" lastClr="000000"/>
                          </a:solidFill>
                        </a:rPr>
                        <a:t>P33</a:t>
                      </a:r>
                    </a:p>
                  </a:txBody>
                  <a:tcPr>
                    <a:solidFill>
                      <a:schemeClr val="accent1">
                        <a:lumMod val="20000"/>
                        <a:lumOff val="80000"/>
                      </a:schemeClr>
                    </a:solidFill>
                  </a:tcPr>
                </a:tc>
                <a:tc>
                  <a:txBody>
                    <a:bodyPr/>
                    <a:lstStyle/>
                    <a:p>
                      <a:r>
                        <a:rPr lang="en-US" sz="800" b="0" dirty="0">
                          <a:solidFill>
                            <a:sysClr val="windowText" lastClr="000000"/>
                          </a:solidFill>
                        </a:rPr>
                        <a:t>P32</a:t>
                      </a:r>
                    </a:p>
                  </a:txBody>
                  <a:tcPr>
                    <a:solidFill>
                      <a:schemeClr val="accent1">
                        <a:lumMod val="20000"/>
                        <a:lumOff val="80000"/>
                      </a:schemeClr>
                    </a:solidFill>
                  </a:tcPr>
                </a:tc>
                <a:extLst>
                  <a:ext uri="{0D108BD9-81ED-4DB2-BD59-A6C34878D82A}">
                    <a16:rowId xmlns:a16="http://schemas.microsoft.com/office/drawing/2014/main" val="502436883"/>
                  </a:ext>
                </a:extLst>
              </a:tr>
              <a:tr h="370840">
                <a:tc>
                  <a:txBody>
                    <a:bodyPr/>
                    <a:lstStyle/>
                    <a:p>
                      <a:r>
                        <a:rPr lang="en-US" sz="800" dirty="0"/>
                        <a:t>P11</a:t>
                      </a:r>
                    </a:p>
                  </a:txBody>
                  <a:tcPr/>
                </a:tc>
                <a:tc>
                  <a:txBody>
                    <a:bodyPr/>
                    <a:lstStyle/>
                    <a:p>
                      <a:r>
                        <a:rPr lang="en-US" sz="800" dirty="0"/>
                        <a:t>P10</a:t>
                      </a:r>
                    </a:p>
                  </a:txBody>
                  <a:tcPr/>
                </a:tc>
                <a:tc>
                  <a:txBody>
                    <a:bodyPr/>
                    <a:lstStyle/>
                    <a:p>
                      <a:r>
                        <a:rPr lang="en-US" sz="800" dirty="0"/>
                        <a:t>P9</a:t>
                      </a:r>
                    </a:p>
                  </a:txBody>
                  <a:tcPr/>
                </a:tc>
                <a:tc>
                  <a:txBody>
                    <a:bodyPr/>
                    <a:lstStyle/>
                    <a:p>
                      <a:r>
                        <a:rPr lang="en-US" sz="800" dirty="0"/>
                        <a:t>P8</a:t>
                      </a:r>
                    </a:p>
                  </a:txBody>
                  <a:tcPr/>
                </a:tc>
                <a:tc>
                  <a:txBody>
                    <a:bodyPr/>
                    <a:lstStyle/>
                    <a:p>
                      <a:r>
                        <a:rPr lang="en-US" sz="800" dirty="0"/>
                        <a:t>P7</a:t>
                      </a:r>
                    </a:p>
                  </a:txBody>
                  <a:tcPr/>
                </a:tc>
                <a:tc>
                  <a:txBody>
                    <a:bodyPr/>
                    <a:lstStyle/>
                    <a:p>
                      <a:r>
                        <a:rPr lang="en-US" sz="800" dirty="0"/>
                        <a:t>P6</a:t>
                      </a:r>
                    </a:p>
                  </a:txBody>
                  <a:tcPr/>
                </a:tc>
                <a:tc>
                  <a:txBody>
                    <a:bodyPr/>
                    <a:lstStyle/>
                    <a:p>
                      <a:r>
                        <a:rPr lang="en-US" sz="800" dirty="0"/>
                        <a:t>P5</a:t>
                      </a:r>
                    </a:p>
                  </a:txBody>
                  <a:tcPr/>
                </a:tc>
                <a:tc>
                  <a:txBody>
                    <a:bodyPr/>
                    <a:lstStyle/>
                    <a:p>
                      <a:r>
                        <a:rPr lang="en-US" sz="800" dirty="0"/>
                        <a:t>P4</a:t>
                      </a:r>
                    </a:p>
                  </a:txBody>
                  <a:tcPr/>
                </a:tc>
                <a:tc>
                  <a:txBody>
                    <a:bodyPr/>
                    <a:lstStyle/>
                    <a:p>
                      <a:r>
                        <a:rPr lang="en-US" sz="800" dirty="0"/>
                        <a:t>P3</a:t>
                      </a:r>
                    </a:p>
                  </a:txBody>
                  <a:tcPr/>
                </a:tc>
                <a:tc>
                  <a:txBody>
                    <a:bodyPr/>
                    <a:lstStyle/>
                    <a:p>
                      <a:r>
                        <a:rPr lang="en-US" sz="800" dirty="0"/>
                        <a:t>P2</a:t>
                      </a:r>
                    </a:p>
                  </a:txBody>
                  <a:tcPr/>
                </a:tc>
                <a:tc>
                  <a:txBody>
                    <a:bodyPr/>
                    <a:lstStyle/>
                    <a:p>
                      <a:r>
                        <a:rPr lang="en-US" sz="800" dirty="0"/>
                        <a:t>P1</a:t>
                      </a:r>
                    </a:p>
                  </a:txBody>
                  <a:tcPr/>
                </a:tc>
                <a:tc>
                  <a:txBody>
                    <a:bodyPr/>
                    <a:lstStyle/>
                    <a:p>
                      <a:r>
                        <a:rPr lang="en-US" sz="800" dirty="0"/>
                        <a:t>P0</a:t>
                      </a:r>
                    </a:p>
                  </a:txBody>
                  <a:tcPr/>
                </a:tc>
                <a:extLst>
                  <a:ext uri="{0D108BD9-81ED-4DB2-BD59-A6C34878D82A}">
                    <a16:rowId xmlns:a16="http://schemas.microsoft.com/office/drawing/2014/main" val="1018497876"/>
                  </a:ext>
                </a:extLst>
              </a:tr>
              <a:tr h="370840">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extLst>
                  <a:ext uri="{0D108BD9-81ED-4DB2-BD59-A6C34878D82A}">
                    <a16:rowId xmlns:a16="http://schemas.microsoft.com/office/drawing/2014/main" val="3608688366"/>
                  </a:ext>
                </a:extLst>
              </a:tr>
              <a:tr h="370840">
                <a:tc>
                  <a:txBody>
                    <a:bodyPr/>
                    <a:lstStyle/>
                    <a:p>
                      <a:r>
                        <a:rPr lang="en-US" sz="800" dirty="0"/>
                        <a:t>P43</a:t>
                      </a:r>
                    </a:p>
                  </a:txBody>
                  <a:tcPr/>
                </a:tc>
                <a:tc>
                  <a:txBody>
                    <a:bodyPr/>
                    <a:lstStyle/>
                    <a:p>
                      <a:r>
                        <a:rPr lang="en-US" sz="800" dirty="0"/>
                        <a:t>P42</a:t>
                      </a:r>
                    </a:p>
                  </a:txBody>
                  <a:tcPr/>
                </a:tc>
                <a:tc>
                  <a:txBody>
                    <a:bodyPr/>
                    <a:lstStyle/>
                    <a:p>
                      <a:r>
                        <a:rPr lang="en-US" sz="800" dirty="0"/>
                        <a:t>P41</a:t>
                      </a:r>
                    </a:p>
                  </a:txBody>
                  <a:tcPr/>
                </a:tc>
                <a:tc>
                  <a:txBody>
                    <a:bodyPr/>
                    <a:lstStyle/>
                    <a:p>
                      <a:r>
                        <a:rPr lang="en-US" sz="800" dirty="0"/>
                        <a:t>P40</a:t>
                      </a:r>
                    </a:p>
                  </a:txBody>
                  <a:tcPr/>
                </a:tc>
                <a:tc>
                  <a:txBody>
                    <a:bodyPr/>
                    <a:lstStyle/>
                    <a:p>
                      <a:r>
                        <a:rPr lang="en-US" sz="800" dirty="0"/>
                        <a:t>P39</a:t>
                      </a:r>
                    </a:p>
                  </a:txBody>
                  <a:tcPr/>
                </a:tc>
                <a:tc>
                  <a:txBody>
                    <a:bodyPr/>
                    <a:lstStyle/>
                    <a:p>
                      <a:r>
                        <a:rPr lang="en-US" sz="800" dirty="0"/>
                        <a:t>P38</a:t>
                      </a:r>
                    </a:p>
                  </a:txBody>
                  <a:tcPr/>
                </a:tc>
                <a:tc>
                  <a:txBody>
                    <a:bodyPr/>
                    <a:lstStyle/>
                    <a:p>
                      <a:r>
                        <a:rPr lang="en-US" sz="800" dirty="0"/>
                        <a:t>P37</a:t>
                      </a:r>
                    </a:p>
                  </a:txBody>
                  <a:tcPr/>
                </a:tc>
                <a:tc>
                  <a:txBody>
                    <a:bodyPr/>
                    <a:lstStyle/>
                    <a:p>
                      <a:r>
                        <a:rPr lang="en-US" sz="800" dirty="0"/>
                        <a:t>P36</a:t>
                      </a:r>
                    </a:p>
                  </a:txBody>
                  <a:tcPr/>
                </a:tc>
                <a:tc>
                  <a:txBody>
                    <a:bodyPr/>
                    <a:lstStyle/>
                    <a:p>
                      <a:r>
                        <a:rPr lang="en-US" sz="800" dirty="0"/>
                        <a:t>P35</a:t>
                      </a:r>
                    </a:p>
                  </a:txBody>
                  <a:tcPr/>
                </a:tc>
                <a:tc>
                  <a:txBody>
                    <a:bodyPr/>
                    <a:lstStyle/>
                    <a:p>
                      <a:r>
                        <a:rPr lang="en-US" sz="800" dirty="0"/>
                        <a:t>P34</a:t>
                      </a:r>
                    </a:p>
                  </a:txBody>
                  <a:tcPr/>
                </a:tc>
                <a:tc>
                  <a:txBody>
                    <a:bodyPr/>
                    <a:lstStyle/>
                    <a:p>
                      <a:r>
                        <a:rPr lang="en-US" sz="800" dirty="0"/>
                        <a:t>P33</a:t>
                      </a:r>
                    </a:p>
                  </a:txBody>
                  <a:tcPr/>
                </a:tc>
                <a:tc>
                  <a:txBody>
                    <a:bodyPr/>
                    <a:lstStyle/>
                    <a:p>
                      <a:r>
                        <a:rPr lang="en-US" sz="800" dirty="0"/>
                        <a:t>P32</a:t>
                      </a:r>
                    </a:p>
                  </a:txBody>
                  <a:tcPr/>
                </a:tc>
                <a:extLst>
                  <a:ext uri="{0D108BD9-81ED-4DB2-BD59-A6C34878D82A}">
                    <a16:rowId xmlns:a16="http://schemas.microsoft.com/office/drawing/2014/main" val="4142816224"/>
                  </a:ext>
                </a:extLst>
              </a:tr>
              <a:tr h="370840">
                <a:tc>
                  <a:txBody>
                    <a:bodyPr/>
                    <a:lstStyle/>
                    <a:p>
                      <a:r>
                        <a:rPr lang="en-US" sz="800" dirty="0"/>
                        <a:t>P11</a:t>
                      </a:r>
                    </a:p>
                  </a:txBody>
                  <a:tcPr/>
                </a:tc>
                <a:tc>
                  <a:txBody>
                    <a:bodyPr/>
                    <a:lstStyle/>
                    <a:p>
                      <a:r>
                        <a:rPr lang="en-US" sz="800" dirty="0"/>
                        <a:t>P10</a:t>
                      </a:r>
                    </a:p>
                  </a:txBody>
                  <a:tcPr/>
                </a:tc>
                <a:tc>
                  <a:txBody>
                    <a:bodyPr/>
                    <a:lstStyle/>
                    <a:p>
                      <a:r>
                        <a:rPr lang="en-US" sz="800" dirty="0"/>
                        <a:t>P9</a:t>
                      </a:r>
                    </a:p>
                  </a:txBody>
                  <a:tcPr/>
                </a:tc>
                <a:tc>
                  <a:txBody>
                    <a:bodyPr/>
                    <a:lstStyle/>
                    <a:p>
                      <a:r>
                        <a:rPr lang="en-US" sz="800" dirty="0"/>
                        <a:t>P8</a:t>
                      </a:r>
                    </a:p>
                  </a:txBody>
                  <a:tcPr/>
                </a:tc>
                <a:tc>
                  <a:txBody>
                    <a:bodyPr/>
                    <a:lstStyle/>
                    <a:p>
                      <a:r>
                        <a:rPr lang="en-US" sz="800" dirty="0"/>
                        <a:t>P7</a:t>
                      </a:r>
                    </a:p>
                  </a:txBody>
                  <a:tcPr/>
                </a:tc>
                <a:tc>
                  <a:txBody>
                    <a:bodyPr/>
                    <a:lstStyle/>
                    <a:p>
                      <a:r>
                        <a:rPr lang="en-US" sz="800" dirty="0"/>
                        <a:t>P6</a:t>
                      </a:r>
                    </a:p>
                  </a:txBody>
                  <a:tcPr/>
                </a:tc>
                <a:tc>
                  <a:txBody>
                    <a:bodyPr/>
                    <a:lstStyle/>
                    <a:p>
                      <a:r>
                        <a:rPr lang="en-US" sz="800" dirty="0"/>
                        <a:t>P5</a:t>
                      </a:r>
                    </a:p>
                  </a:txBody>
                  <a:tcPr/>
                </a:tc>
                <a:tc>
                  <a:txBody>
                    <a:bodyPr/>
                    <a:lstStyle/>
                    <a:p>
                      <a:r>
                        <a:rPr lang="en-US" sz="800" dirty="0"/>
                        <a:t>P4</a:t>
                      </a:r>
                    </a:p>
                  </a:txBody>
                  <a:tcPr/>
                </a:tc>
                <a:tc>
                  <a:txBody>
                    <a:bodyPr/>
                    <a:lstStyle/>
                    <a:p>
                      <a:r>
                        <a:rPr lang="en-US" sz="800" dirty="0"/>
                        <a:t>P3</a:t>
                      </a:r>
                    </a:p>
                  </a:txBody>
                  <a:tcPr/>
                </a:tc>
                <a:tc>
                  <a:txBody>
                    <a:bodyPr/>
                    <a:lstStyle/>
                    <a:p>
                      <a:r>
                        <a:rPr lang="en-US" sz="800" dirty="0"/>
                        <a:t>P2</a:t>
                      </a:r>
                    </a:p>
                  </a:txBody>
                  <a:tcPr/>
                </a:tc>
                <a:tc>
                  <a:txBody>
                    <a:bodyPr/>
                    <a:lstStyle/>
                    <a:p>
                      <a:r>
                        <a:rPr lang="en-US" sz="800" dirty="0"/>
                        <a:t>P1</a:t>
                      </a:r>
                    </a:p>
                  </a:txBody>
                  <a:tcPr/>
                </a:tc>
                <a:tc>
                  <a:txBody>
                    <a:bodyPr/>
                    <a:lstStyle/>
                    <a:p>
                      <a:r>
                        <a:rPr lang="en-US" sz="800" dirty="0"/>
                        <a:t>P0</a:t>
                      </a:r>
                    </a:p>
                  </a:txBody>
                  <a:tcPr/>
                </a:tc>
                <a:extLst>
                  <a:ext uri="{0D108BD9-81ED-4DB2-BD59-A6C34878D82A}">
                    <a16:rowId xmlns:a16="http://schemas.microsoft.com/office/drawing/2014/main" val="3884184559"/>
                  </a:ext>
                </a:extLst>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526192086"/>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95626298"/>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18485069"/>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14755171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50436756"/>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619004480"/>
                  </a:ext>
                </a:extLst>
              </a:tr>
              <a:tr h="37084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355245622"/>
                  </a:ext>
                </a:extLst>
              </a:tr>
            </a:tbl>
          </a:graphicData>
        </a:graphic>
      </p:graphicFrame>
      <p:graphicFrame>
        <p:nvGraphicFramePr>
          <p:cNvPr id="18" name="Table 17">
            <a:extLst>
              <a:ext uri="{FF2B5EF4-FFF2-40B4-BE49-F238E27FC236}">
                <a16:creationId xmlns:a16="http://schemas.microsoft.com/office/drawing/2014/main" id="{59216BBF-389E-491B-A94C-800D4222F126}"/>
              </a:ext>
            </a:extLst>
          </p:cNvPr>
          <p:cNvGraphicFramePr>
            <a:graphicFrameLocks noGrp="1"/>
          </p:cNvGraphicFramePr>
          <p:nvPr>
            <p:extLst>
              <p:ext uri="{D42A27DB-BD31-4B8C-83A1-F6EECF244321}">
                <p14:modId xmlns:p14="http://schemas.microsoft.com/office/powerpoint/2010/main" val="3589743733"/>
              </p:ext>
            </p:extLst>
          </p:nvPr>
        </p:nvGraphicFramePr>
        <p:xfrm>
          <a:off x="6500471" y="5930919"/>
          <a:ext cx="2392044" cy="287272"/>
        </p:xfrm>
        <a:graphic>
          <a:graphicData uri="http://schemas.openxmlformats.org/drawingml/2006/table">
            <a:tbl>
              <a:tblPr firstRow="1" bandRow="1">
                <a:tableStyleId>{5C22544A-7EE6-4342-B048-85BDC9FD1C3A}</a:tableStyleId>
              </a:tblPr>
              <a:tblGrid>
                <a:gridCol w="598011">
                  <a:extLst>
                    <a:ext uri="{9D8B030D-6E8A-4147-A177-3AD203B41FA5}">
                      <a16:colId xmlns:a16="http://schemas.microsoft.com/office/drawing/2014/main" val="1438786214"/>
                    </a:ext>
                  </a:extLst>
                </a:gridCol>
                <a:gridCol w="598011">
                  <a:extLst>
                    <a:ext uri="{9D8B030D-6E8A-4147-A177-3AD203B41FA5}">
                      <a16:colId xmlns:a16="http://schemas.microsoft.com/office/drawing/2014/main" val="4054243917"/>
                    </a:ext>
                  </a:extLst>
                </a:gridCol>
                <a:gridCol w="598011">
                  <a:extLst>
                    <a:ext uri="{9D8B030D-6E8A-4147-A177-3AD203B41FA5}">
                      <a16:colId xmlns:a16="http://schemas.microsoft.com/office/drawing/2014/main" val="3317198447"/>
                    </a:ext>
                  </a:extLst>
                </a:gridCol>
                <a:gridCol w="598011">
                  <a:extLst>
                    <a:ext uri="{9D8B030D-6E8A-4147-A177-3AD203B41FA5}">
                      <a16:colId xmlns:a16="http://schemas.microsoft.com/office/drawing/2014/main" val="719471495"/>
                    </a:ext>
                  </a:extLst>
                </a:gridCol>
              </a:tblGrid>
              <a:tr h="287272">
                <a:tc>
                  <a:txBody>
                    <a:bodyPr/>
                    <a:lstStyle/>
                    <a:p>
                      <a:r>
                        <a:rPr lang="en-US" sz="1200" dirty="0">
                          <a:solidFill>
                            <a:schemeClr val="tx1"/>
                          </a:solidFill>
                        </a:rPr>
                        <a:t>Pin 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32197696"/>
                  </a:ext>
                </a:extLst>
              </a:tr>
            </a:tbl>
          </a:graphicData>
        </a:graphic>
      </p:graphicFrame>
      <p:graphicFrame>
        <p:nvGraphicFramePr>
          <p:cNvPr id="19" name="Table 18">
            <a:extLst>
              <a:ext uri="{FF2B5EF4-FFF2-40B4-BE49-F238E27FC236}">
                <a16:creationId xmlns:a16="http://schemas.microsoft.com/office/drawing/2014/main" id="{DAA94859-7EF9-4AF2-B708-B6427175BD70}"/>
              </a:ext>
            </a:extLst>
          </p:cNvPr>
          <p:cNvGraphicFramePr>
            <a:graphicFrameLocks noGrp="1"/>
          </p:cNvGraphicFramePr>
          <p:nvPr>
            <p:extLst>
              <p:ext uri="{D42A27DB-BD31-4B8C-83A1-F6EECF244321}">
                <p14:modId xmlns:p14="http://schemas.microsoft.com/office/powerpoint/2010/main" val="3384720074"/>
              </p:ext>
            </p:extLst>
          </p:nvPr>
        </p:nvGraphicFramePr>
        <p:xfrm>
          <a:off x="4999508" y="1445354"/>
          <a:ext cx="1041400" cy="4795523"/>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712008426"/>
                    </a:ext>
                  </a:extLst>
                </a:gridCol>
                <a:gridCol w="208280">
                  <a:extLst>
                    <a:ext uri="{9D8B030D-6E8A-4147-A177-3AD203B41FA5}">
                      <a16:colId xmlns:a16="http://schemas.microsoft.com/office/drawing/2014/main" val="1150305758"/>
                    </a:ext>
                  </a:extLst>
                </a:gridCol>
                <a:gridCol w="208280">
                  <a:extLst>
                    <a:ext uri="{9D8B030D-6E8A-4147-A177-3AD203B41FA5}">
                      <a16:colId xmlns:a16="http://schemas.microsoft.com/office/drawing/2014/main" val="1788171142"/>
                    </a:ext>
                  </a:extLst>
                </a:gridCol>
                <a:gridCol w="208280">
                  <a:extLst>
                    <a:ext uri="{9D8B030D-6E8A-4147-A177-3AD203B41FA5}">
                      <a16:colId xmlns:a16="http://schemas.microsoft.com/office/drawing/2014/main" val="1944958877"/>
                    </a:ext>
                  </a:extLst>
                </a:gridCol>
                <a:gridCol w="208280">
                  <a:extLst>
                    <a:ext uri="{9D8B030D-6E8A-4147-A177-3AD203B41FA5}">
                      <a16:colId xmlns:a16="http://schemas.microsoft.com/office/drawing/2014/main" val="3027177921"/>
                    </a:ext>
                  </a:extLst>
                </a:gridCol>
              </a:tblGrid>
              <a:tr h="453419">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tc>
                  <a:txBody>
                    <a:bodyPr/>
                    <a:lstStyle/>
                    <a:p>
                      <a:endParaRPr lang="en-US" sz="800" dirty="0"/>
                    </a:p>
                  </a:txBody>
                  <a:tcPr>
                    <a:solidFill>
                      <a:schemeClr val="accent1">
                        <a:lumMod val="20000"/>
                        <a:lumOff val="80000"/>
                      </a:schemeClr>
                    </a:solidFill>
                  </a:tcPr>
                </a:tc>
                <a:extLst>
                  <a:ext uri="{0D108BD9-81ED-4DB2-BD59-A6C34878D82A}">
                    <a16:rowId xmlns:a16="http://schemas.microsoft.com/office/drawing/2014/main" val="1849456472"/>
                  </a:ext>
                </a:extLst>
              </a:tr>
              <a:tr h="463305">
                <a:tc>
                  <a:txBody>
                    <a:bodyPr/>
                    <a:lstStyle/>
                    <a:p>
                      <a:r>
                        <a:rPr lang="en-US" sz="800" dirty="0"/>
                        <a:t>P31</a:t>
                      </a:r>
                    </a:p>
                  </a:txBody>
                  <a:tcPr/>
                </a:tc>
                <a:tc>
                  <a:txBody>
                    <a:bodyPr/>
                    <a:lstStyle/>
                    <a:p>
                      <a:r>
                        <a:rPr lang="en-US" sz="800" dirty="0"/>
                        <a:t>P30</a:t>
                      </a:r>
                    </a:p>
                  </a:txBody>
                  <a:tcPr/>
                </a:tc>
                <a:tc>
                  <a:txBody>
                    <a:bodyPr/>
                    <a:lstStyle/>
                    <a:p>
                      <a:r>
                        <a:rPr lang="en-US" sz="800" dirty="0"/>
                        <a:t>P29</a:t>
                      </a:r>
                    </a:p>
                  </a:txBody>
                  <a:tcPr/>
                </a:tc>
                <a:tc>
                  <a:txBody>
                    <a:bodyPr/>
                    <a:lstStyle/>
                    <a:p>
                      <a:r>
                        <a:rPr lang="en-US" sz="800" dirty="0"/>
                        <a:t>P28</a:t>
                      </a:r>
                    </a:p>
                  </a:txBody>
                  <a:tcPr/>
                </a:tc>
                <a:tc>
                  <a:txBody>
                    <a:bodyPr/>
                    <a:lstStyle/>
                    <a:p>
                      <a:r>
                        <a:rPr lang="en-US" sz="800" dirty="0"/>
                        <a:t>P27</a:t>
                      </a:r>
                    </a:p>
                  </a:txBody>
                  <a:tcPr/>
                </a:tc>
                <a:extLst>
                  <a:ext uri="{0D108BD9-81ED-4DB2-BD59-A6C34878D82A}">
                    <a16:rowId xmlns:a16="http://schemas.microsoft.com/office/drawing/2014/main" val="3206796853"/>
                  </a:ext>
                </a:extLst>
              </a:tr>
              <a:tr h="321645">
                <a:tc>
                  <a:txBody>
                    <a:bodyPr/>
                    <a:lstStyle/>
                    <a:p>
                      <a:endParaRPr lang="en-US" sz="800"/>
                    </a:p>
                  </a:txBody>
                  <a:tcPr/>
                </a:tc>
                <a:tc>
                  <a:txBody>
                    <a:bodyPr/>
                    <a:lstStyle/>
                    <a:p>
                      <a:endParaRPr lang="en-US" sz="800" dirty="0"/>
                    </a:p>
                  </a:txBody>
                  <a:tcPr/>
                </a:tc>
                <a:tc>
                  <a:txBody>
                    <a:bodyPr/>
                    <a:lstStyle/>
                    <a:p>
                      <a:endParaRPr lang="en-US" sz="800"/>
                    </a:p>
                  </a:txBody>
                  <a:tcPr/>
                </a:tc>
                <a:tc>
                  <a:txBody>
                    <a:bodyPr/>
                    <a:lstStyle/>
                    <a:p>
                      <a:endParaRPr lang="en-US" sz="800"/>
                    </a:p>
                  </a:txBody>
                  <a:tcPr/>
                </a:tc>
                <a:tc>
                  <a:txBody>
                    <a:bodyPr/>
                    <a:lstStyle/>
                    <a:p>
                      <a:endParaRPr lang="en-US" sz="800"/>
                    </a:p>
                  </a:txBody>
                  <a:tcPr/>
                </a:tc>
                <a:extLst>
                  <a:ext uri="{0D108BD9-81ED-4DB2-BD59-A6C34878D82A}">
                    <a16:rowId xmlns:a16="http://schemas.microsoft.com/office/drawing/2014/main" val="1660342474"/>
                  </a:ext>
                </a:extLst>
              </a:tr>
              <a:tr h="463305">
                <a:tc>
                  <a:txBody>
                    <a:bodyPr/>
                    <a:lstStyle/>
                    <a:p>
                      <a:endParaRPr lang="en-US" sz="800"/>
                    </a:p>
                  </a:txBody>
                  <a:tcPr/>
                </a:tc>
                <a:tc>
                  <a:txBody>
                    <a:bodyPr/>
                    <a:lstStyle/>
                    <a:p>
                      <a:endParaRPr lang="en-US" sz="800"/>
                    </a:p>
                  </a:txBody>
                  <a:tcPr/>
                </a:tc>
                <a:tc>
                  <a:txBody>
                    <a:bodyPr/>
                    <a:lstStyle/>
                    <a:p>
                      <a:endParaRPr lang="en-US" sz="800"/>
                    </a:p>
                  </a:txBody>
                  <a:tcPr/>
                </a:tc>
                <a:tc>
                  <a:txBody>
                    <a:bodyPr/>
                    <a:lstStyle/>
                    <a:p>
                      <a:endParaRPr lang="en-US" sz="800" dirty="0"/>
                    </a:p>
                  </a:txBody>
                  <a:tcPr/>
                </a:tc>
                <a:tc>
                  <a:txBody>
                    <a:bodyPr/>
                    <a:lstStyle/>
                    <a:p>
                      <a:endParaRPr lang="en-US" sz="800" dirty="0"/>
                    </a:p>
                  </a:txBody>
                  <a:tcPr/>
                </a:tc>
                <a:extLst>
                  <a:ext uri="{0D108BD9-81ED-4DB2-BD59-A6C34878D82A}">
                    <a16:rowId xmlns:a16="http://schemas.microsoft.com/office/drawing/2014/main" val="1673953804"/>
                  </a:ext>
                </a:extLst>
              </a:tr>
              <a:tr h="463305">
                <a:tc>
                  <a:txBody>
                    <a:bodyPr/>
                    <a:lstStyle/>
                    <a:p>
                      <a:r>
                        <a:rPr lang="en-US" sz="800" dirty="0"/>
                        <a:t>P31</a:t>
                      </a:r>
                    </a:p>
                  </a:txBody>
                  <a:tcPr/>
                </a:tc>
                <a:tc>
                  <a:txBody>
                    <a:bodyPr/>
                    <a:lstStyle/>
                    <a:p>
                      <a:r>
                        <a:rPr lang="en-US" sz="800" dirty="0"/>
                        <a:t>P30</a:t>
                      </a:r>
                    </a:p>
                  </a:txBody>
                  <a:tcPr/>
                </a:tc>
                <a:tc>
                  <a:txBody>
                    <a:bodyPr/>
                    <a:lstStyle/>
                    <a:p>
                      <a:r>
                        <a:rPr lang="en-US" sz="800" dirty="0"/>
                        <a:t>P29</a:t>
                      </a:r>
                    </a:p>
                  </a:txBody>
                  <a:tcPr/>
                </a:tc>
                <a:tc>
                  <a:txBody>
                    <a:bodyPr/>
                    <a:lstStyle/>
                    <a:p>
                      <a:r>
                        <a:rPr lang="en-US" sz="800" dirty="0"/>
                        <a:t>P28</a:t>
                      </a:r>
                    </a:p>
                  </a:txBody>
                  <a:tcPr/>
                </a:tc>
                <a:tc>
                  <a:txBody>
                    <a:bodyPr/>
                    <a:lstStyle/>
                    <a:p>
                      <a:r>
                        <a:rPr lang="en-US" sz="800" dirty="0"/>
                        <a:t>P27</a:t>
                      </a:r>
                    </a:p>
                  </a:txBody>
                  <a:tcPr/>
                </a:tc>
                <a:extLst>
                  <a:ext uri="{0D108BD9-81ED-4DB2-BD59-A6C34878D82A}">
                    <a16:rowId xmlns:a16="http://schemas.microsoft.com/office/drawing/2014/main" val="1707188000"/>
                  </a:ext>
                </a:extLst>
              </a:tr>
              <a:tr h="375792">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62356588"/>
                  </a:ext>
                </a:extLst>
              </a:tr>
              <a:tr h="375792">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7730859"/>
                  </a:ext>
                </a:extLst>
              </a:tr>
              <a:tr h="37579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52221428"/>
                  </a:ext>
                </a:extLst>
              </a:tr>
              <a:tr h="37579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80633124"/>
                  </a:ext>
                </a:extLst>
              </a:tr>
              <a:tr h="37579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266162883"/>
                  </a:ext>
                </a:extLst>
              </a:tr>
              <a:tr h="375792">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618914000"/>
                  </a:ext>
                </a:extLst>
              </a:tr>
              <a:tr h="375792">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096961218"/>
                  </a:ext>
                </a:extLst>
              </a:tr>
            </a:tbl>
          </a:graphicData>
        </a:graphic>
      </p:graphicFrame>
      <p:sp>
        <p:nvSpPr>
          <p:cNvPr id="21" name="TextBox 20">
            <a:extLst>
              <a:ext uri="{FF2B5EF4-FFF2-40B4-BE49-F238E27FC236}">
                <a16:creationId xmlns:a16="http://schemas.microsoft.com/office/drawing/2014/main" id="{A2C6819E-C03C-406B-AE5B-9A461F9D584D}"/>
              </a:ext>
            </a:extLst>
          </p:cNvPr>
          <p:cNvSpPr txBox="1"/>
          <p:nvPr/>
        </p:nvSpPr>
        <p:spPr>
          <a:xfrm>
            <a:off x="6005989" y="5481267"/>
            <a:ext cx="228600" cy="369332"/>
          </a:xfrm>
          <a:prstGeom prst="rect">
            <a:avLst/>
          </a:prstGeom>
          <a:noFill/>
        </p:spPr>
        <p:txBody>
          <a:bodyPr wrap="square" rtlCol="0">
            <a:spAutoFit/>
          </a:bodyPr>
          <a:lstStyle/>
          <a:p>
            <a:r>
              <a:rPr lang="en-US" dirty="0"/>
              <a:t>…</a:t>
            </a:r>
          </a:p>
        </p:txBody>
      </p:sp>
      <p:sp>
        <p:nvSpPr>
          <p:cNvPr id="22" name="TextBox 21">
            <a:extLst>
              <a:ext uri="{FF2B5EF4-FFF2-40B4-BE49-F238E27FC236}">
                <a16:creationId xmlns:a16="http://schemas.microsoft.com/office/drawing/2014/main" id="{DB11F4ED-2E08-4ACC-882E-D267BF458DB5}"/>
              </a:ext>
            </a:extLst>
          </p:cNvPr>
          <p:cNvSpPr txBox="1"/>
          <p:nvPr/>
        </p:nvSpPr>
        <p:spPr>
          <a:xfrm>
            <a:off x="6015831" y="4743727"/>
            <a:ext cx="228600" cy="369332"/>
          </a:xfrm>
          <a:prstGeom prst="rect">
            <a:avLst/>
          </a:prstGeom>
          <a:noFill/>
        </p:spPr>
        <p:txBody>
          <a:bodyPr wrap="square" rtlCol="0">
            <a:spAutoFit/>
          </a:bodyPr>
          <a:lstStyle/>
          <a:p>
            <a:r>
              <a:rPr lang="en-US" dirty="0"/>
              <a:t>…</a:t>
            </a:r>
          </a:p>
        </p:txBody>
      </p:sp>
      <p:sp>
        <p:nvSpPr>
          <p:cNvPr id="23" name="TextBox 22">
            <a:extLst>
              <a:ext uri="{FF2B5EF4-FFF2-40B4-BE49-F238E27FC236}">
                <a16:creationId xmlns:a16="http://schemas.microsoft.com/office/drawing/2014/main" id="{1B785009-0893-4DFB-BA9F-DF4A8CA972DE}"/>
              </a:ext>
            </a:extLst>
          </p:cNvPr>
          <p:cNvSpPr txBox="1"/>
          <p:nvPr/>
        </p:nvSpPr>
        <p:spPr>
          <a:xfrm>
            <a:off x="6020276" y="3505054"/>
            <a:ext cx="228600" cy="369332"/>
          </a:xfrm>
          <a:prstGeom prst="rect">
            <a:avLst/>
          </a:prstGeom>
          <a:noFill/>
        </p:spPr>
        <p:txBody>
          <a:bodyPr wrap="square" rtlCol="0">
            <a:spAutoFit/>
          </a:bodyPr>
          <a:lstStyle/>
          <a:p>
            <a:r>
              <a:rPr lang="en-US" dirty="0"/>
              <a:t>…</a:t>
            </a:r>
          </a:p>
        </p:txBody>
      </p:sp>
      <p:sp>
        <p:nvSpPr>
          <p:cNvPr id="24" name="TextBox 23">
            <a:extLst>
              <a:ext uri="{FF2B5EF4-FFF2-40B4-BE49-F238E27FC236}">
                <a16:creationId xmlns:a16="http://schemas.microsoft.com/office/drawing/2014/main" id="{34825C7F-10F8-4652-8C5B-21018C721B32}"/>
              </a:ext>
            </a:extLst>
          </p:cNvPr>
          <p:cNvSpPr txBox="1"/>
          <p:nvPr/>
        </p:nvSpPr>
        <p:spPr>
          <a:xfrm>
            <a:off x="6015831" y="2354639"/>
            <a:ext cx="228600" cy="369332"/>
          </a:xfrm>
          <a:prstGeom prst="rect">
            <a:avLst/>
          </a:prstGeom>
          <a:noFill/>
        </p:spPr>
        <p:txBody>
          <a:bodyPr wrap="square" rtlCol="0">
            <a:spAutoFit/>
          </a:bodyPr>
          <a:lstStyle/>
          <a:p>
            <a:r>
              <a:rPr lang="en-US" dirty="0"/>
              <a:t>…</a:t>
            </a:r>
          </a:p>
        </p:txBody>
      </p:sp>
      <p:sp>
        <p:nvSpPr>
          <p:cNvPr id="25" name="TextBox 24">
            <a:extLst>
              <a:ext uri="{FF2B5EF4-FFF2-40B4-BE49-F238E27FC236}">
                <a16:creationId xmlns:a16="http://schemas.microsoft.com/office/drawing/2014/main" id="{62A97405-3CE2-48F8-86CB-1F618628E208}"/>
              </a:ext>
            </a:extLst>
          </p:cNvPr>
          <p:cNvSpPr txBox="1"/>
          <p:nvPr/>
        </p:nvSpPr>
        <p:spPr>
          <a:xfrm>
            <a:off x="6015831" y="1412331"/>
            <a:ext cx="228600" cy="369332"/>
          </a:xfrm>
          <a:prstGeom prst="rect">
            <a:avLst/>
          </a:prstGeom>
          <a:noFill/>
        </p:spPr>
        <p:txBody>
          <a:bodyPr wrap="square" rtlCol="0">
            <a:spAutoFit/>
          </a:bodyPr>
          <a:lstStyle/>
          <a:p>
            <a:r>
              <a:rPr lang="en-US" dirty="0"/>
              <a:t>…</a:t>
            </a:r>
          </a:p>
        </p:txBody>
      </p:sp>
      <p:sp>
        <p:nvSpPr>
          <p:cNvPr id="28" name="Arrow: Right 27">
            <a:extLst>
              <a:ext uri="{FF2B5EF4-FFF2-40B4-BE49-F238E27FC236}">
                <a16:creationId xmlns:a16="http://schemas.microsoft.com/office/drawing/2014/main" id="{E76FB271-8B36-410D-A673-66ADE6366143}"/>
              </a:ext>
            </a:extLst>
          </p:cNvPr>
          <p:cNvSpPr/>
          <p:nvPr/>
        </p:nvSpPr>
        <p:spPr>
          <a:xfrm>
            <a:off x="4476129" y="1391854"/>
            <a:ext cx="342265" cy="4260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4" name="Table 33">
            <a:extLst>
              <a:ext uri="{FF2B5EF4-FFF2-40B4-BE49-F238E27FC236}">
                <a16:creationId xmlns:a16="http://schemas.microsoft.com/office/drawing/2014/main" id="{ADA840F3-4987-4C2E-AAD0-3D46F1573866}"/>
              </a:ext>
            </a:extLst>
          </p:cNvPr>
          <p:cNvGraphicFramePr>
            <a:graphicFrameLocks noGrp="1"/>
          </p:cNvGraphicFramePr>
          <p:nvPr>
            <p:extLst>
              <p:ext uri="{D42A27DB-BD31-4B8C-83A1-F6EECF244321}">
                <p14:modId xmlns:p14="http://schemas.microsoft.com/office/powerpoint/2010/main" val="235780521"/>
              </p:ext>
            </p:extLst>
          </p:nvPr>
        </p:nvGraphicFramePr>
        <p:xfrm>
          <a:off x="5441955" y="5902867"/>
          <a:ext cx="548819" cy="287271"/>
        </p:xfrm>
        <a:graphic>
          <a:graphicData uri="http://schemas.openxmlformats.org/drawingml/2006/table">
            <a:tbl>
              <a:tblPr firstRow="1" bandRow="1">
                <a:tableStyleId>{5C22544A-7EE6-4342-B048-85BDC9FD1C3A}</a:tableStyleId>
              </a:tblPr>
              <a:tblGrid>
                <a:gridCol w="548819">
                  <a:extLst>
                    <a:ext uri="{9D8B030D-6E8A-4147-A177-3AD203B41FA5}">
                      <a16:colId xmlns:a16="http://schemas.microsoft.com/office/drawing/2014/main" val="4032503514"/>
                    </a:ext>
                  </a:extLst>
                </a:gridCol>
              </a:tblGrid>
              <a:tr h="287271">
                <a:tc>
                  <a:txBody>
                    <a:bodyPr/>
                    <a:lstStyle/>
                    <a:p>
                      <a:r>
                        <a:rPr lang="en-US" sz="1200" dirty="0">
                          <a:solidFill>
                            <a:schemeClr val="tx1"/>
                          </a:solidFill>
                        </a:rPr>
                        <a:t>Pin 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8801424"/>
                  </a:ext>
                </a:extLst>
              </a:tr>
            </a:tbl>
          </a:graphicData>
        </a:graphic>
      </p:graphicFrame>
      <p:graphicFrame>
        <p:nvGraphicFramePr>
          <p:cNvPr id="35" name="Table 34">
            <a:extLst>
              <a:ext uri="{FF2B5EF4-FFF2-40B4-BE49-F238E27FC236}">
                <a16:creationId xmlns:a16="http://schemas.microsoft.com/office/drawing/2014/main" id="{5C7CEC75-8CF3-4DBB-8BB5-49499DB5EE01}"/>
              </a:ext>
            </a:extLst>
          </p:cNvPr>
          <p:cNvGraphicFramePr>
            <a:graphicFrameLocks noGrp="1"/>
          </p:cNvGraphicFramePr>
          <p:nvPr>
            <p:extLst>
              <p:ext uri="{D42A27DB-BD31-4B8C-83A1-F6EECF244321}">
                <p14:modId xmlns:p14="http://schemas.microsoft.com/office/powerpoint/2010/main" val="4276392592"/>
              </p:ext>
            </p:extLst>
          </p:nvPr>
        </p:nvGraphicFramePr>
        <p:xfrm>
          <a:off x="4977531" y="5902867"/>
          <a:ext cx="548819" cy="287271"/>
        </p:xfrm>
        <a:graphic>
          <a:graphicData uri="http://schemas.openxmlformats.org/drawingml/2006/table">
            <a:tbl>
              <a:tblPr firstRow="1" bandRow="1">
                <a:tableStyleId>{5C22544A-7EE6-4342-B048-85BDC9FD1C3A}</a:tableStyleId>
              </a:tblPr>
              <a:tblGrid>
                <a:gridCol w="548819">
                  <a:extLst>
                    <a:ext uri="{9D8B030D-6E8A-4147-A177-3AD203B41FA5}">
                      <a16:colId xmlns:a16="http://schemas.microsoft.com/office/drawing/2014/main" val="4032503514"/>
                    </a:ext>
                  </a:extLst>
                </a:gridCol>
              </a:tblGrid>
              <a:tr h="287271">
                <a:tc>
                  <a:txBody>
                    <a:bodyPr/>
                    <a:lstStyle/>
                    <a:p>
                      <a:r>
                        <a:rPr lang="en-US" sz="1200" dirty="0">
                          <a:solidFill>
                            <a:schemeClr val="tx1"/>
                          </a:solidFill>
                        </a:rPr>
                        <a:t>N/A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8801424"/>
                  </a:ext>
                </a:extLst>
              </a:tr>
            </a:tbl>
          </a:graphicData>
        </a:graphic>
      </p:graphicFrame>
      <p:graphicFrame>
        <p:nvGraphicFramePr>
          <p:cNvPr id="36" name="Table 35">
            <a:extLst>
              <a:ext uri="{FF2B5EF4-FFF2-40B4-BE49-F238E27FC236}">
                <a16:creationId xmlns:a16="http://schemas.microsoft.com/office/drawing/2014/main" id="{85C9217B-4329-4B8D-9B5A-50EF7D708E0E}"/>
              </a:ext>
            </a:extLst>
          </p:cNvPr>
          <p:cNvGraphicFramePr>
            <a:graphicFrameLocks noGrp="1"/>
          </p:cNvGraphicFramePr>
          <p:nvPr>
            <p:extLst>
              <p:ext uri="{D42A27DB-BD31-4B8C-83A1-F6EECF244321}">
                <p14:modId xmlns:p14="http://schemas.microsoft.com/office/powerpoint/2010/main" val="1896035047"/>
              </p:ext>
            </p:extLst>
          </p:nvPr>
        </p:nvGraphicFramePr>
        <p:xfrm>
          <a:off x="6393154" y="5561587"/>
          <a:ext cx="2537460" cy="287272"/>
        </p:xfrm>
        <a:graphic>
          <a:graphicData uri="http://schemas.openxmlformats.org/drawingml/2006/table">
            <a:tbl>
              <a:tblPr firstRow="1" bandRow="1">
                <a:tableStyleId>{5C22544A-7EE6-4342-B048-85BDC9FD1C3A}</a:tableStyleId>
              </a:tblPr>
              <a:tblGrid>
                <a:gridCol w="634365">
                  <a:extLst>
                    <a:ext uri="{9D8B030D-6E8A-4147-A177-3AD203B41FA5}">
                      <a16:colId xmlns:a16="http://schemas.microsoft.com/office/drawing/2014/main" val="1438786214"/>
                    </a:ext>
                  </a:extLst>
                </a:gridCol>
                <a:gridCol w="634365">
                  <a:extLst>
                    <a:ext uri="{9D8B030D-6E8A-4147-A177-3AD203B41FA5}">
                      <a16:colId xmlns:a16="http://schemas.microsoft.com/office/drawing/2014/main" val="4054243917"/>
                    </a:ext>
                  </a:extLst>
                </a:gridCol>
                <a:gridCol w="634365">
                  <a:extLst>
                    <a:ext uri="{9D8B030D-6E8A-4147-A177-3AD203B41FA5}">
                      <a16:colId xmlns:a16="http://schemas.microsoft.com/office/drawing/2014/main" val="3317198447"/>
                    </a:ext>
                  </a:extLst>
                </a:gridCol>
                <a:gridCol w="634365">
                  <a:extLst>
                    <a:ext uri="{9D8B030D-6E8A-4147-A177-3AD203B41FA5}">
                      <a16:colId xmlns:a16="http://schemas.microsoft.com/office/drawing/2014/main" val="719471495"/>
                    </a:ext>
                  </a:extLst>
                </a:gridCol>
              </a:tblGrid>
              <a:tr h="287272">
                <a:tc>
                  <a:txBody>
                    <a:bodyPr/>
                    <a:lstStyle/>
                    <a:p>
                      <a:r>
                        <a:rPr lang="en-US" sz="1200" dirty="0">
                          <a:solidFill>
                            <a:schemeClr val="tx1"/>
                          </a:solidFill>
                        </a:rPr>
                        <a:t>Pin 13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12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11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10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32197696"/>
                  </a:ext>
                </a:extLst>
              </a:tr>
            </a:tbl>
          </a:graphicData>
        </a:graphic>
      </p:graphicFrame>
      <p:graphicFrame>
        <p:nvGraphicFramePr>
          <p:cNvPr id="41" name="Table 40">
            <a:extLst>
              <a:ext uri="{FF2B5EF4-FFF2-40B4-BE49-F238E27FC236}">
                <a16:creationId xmlns:a16="http://schemas.microsoft.com/office/drawing/2014/main" id="{9359923E-1459-48E3-BEEB-807E8C07834D}"/>
              </a:ext>
            </a:extLst>
          </p:cNvPr>
          <p:cNvGraphicFramePr>
            <a:graphicFrameLocks noGrp="1"/>
          </p:cNvGraphicFramePr>
          <p:nvPr>
            <p:extLst>
              <p:ext uri="{D42A27DB-BD31-4B8C-83A1-F6EECF244321}">
                <p14:modId xmlns:p14="http://schemas.microsoft.com/office/powerpoint/2010/main" val="1097072536"/>
              </p:ext>
            </p:extLst>
          </p:nvPr>
        </p:nvGraphicFramePr>
        <p:xfrm>
          <a:off x="6393154" y="5192255"/>
          <a:ext cx="2537460" cy="287272"/>
        </p:xfrm>
        <a:graphic>
          <a:graphicData uri="http://schemas.openxmlformats.org/drawingml/2006/table">
            <a:tbl>
              <a:tblPr firstRow="1" bandRow="1">
                <a:tableStyleId>{5C22544A-7EE6-4342-B048-85BDC9FD1C3A}</a:tableStyleId>
              </a:tblPr>
              <a:tblGrid>
                <a:gridCol w="634365">
                  <a:extLst>
                    <a:ext uri="{9D8B030D-6E8A-4147-A177-3AD203B41FA5}">
                      <a16:colId xmlns:a16="http://schemas.microsoft.com/office/drawing/2014/main" val="1438786214"/>
                    </a:ext>
                  </a:extLst>
                </a:gridCol>
                <a:gridCol w="634365">
                  <a:extLst>
                    <a:ext uri="{9D8B030D-6E8A-4147-A177-3AD203B41FA5}">
                      <a16:colId xmlns:a16="http://schemas.microsoft.com/office/drawing/2014/main" val="4054243917"/>
                    </a:ext>
                  </a:extLst>
                </a:gridCol>
                <a:gridCol w="634365">
                  <a:extLst>
                    <a:ext uri="{9D8B030D-6E8A-4147-A177-3AD203B41FA5}">
                      <a16:colId xmlns:a16="http://schemas.microsoft.com/office/drawing/2014/main" val="3317198447"/>
                    </a:ext>
                  </a:extLst>
                </a:gridCol>
                <a:gridCol w="634365">
                  <a:extLst>
                    <a:ext uri="{9D8B030D-6E8A-4147-A177-3AD203B41FA5}">
                      <a16:colId xmlns:a16="http://schemas.microsoft.com/office/drawing/2014/main" val="719471495"/>
                    </a:ext>
                  </a:extLst>
                </a:gridCol>
              </a:tblGrid>
              <a:tr h="287272">
                <a:tc>
                  <a:txBody>
                    <a:bodyPr/>
                    <a:lstStyle/>
                    <a:p>
                      <a:r>
                        <a:rPr lang="en-US" sz="1200" dirty="0">
                          <a:solidFill>
                            <a:schemeClr val="tx1"/>
                          </a:solidFill>
                        </a:rPr>
                        <a:t>Pin 23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22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21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20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32197696"/>
                  </a:ext>
                </a:extLst>
              </a:tr>
            </a:tbl>
          </a:graphicData>
        </a:graphic>
      </p:graphicFrame>
      <p:graphicFrame>
        <p:nvGraphicFramePr>
          <p:cNvPr id="42" name="Table 41">
            <a:extLst>
              <a:ext uri="{FF2B5EF4-FFF2-40B4-BE49-F238E27FC236}">
                <a16:creationId xmlns:a16="http://schemas.microsoft.com/office/drawing/2014/main" id="{5C42A551-E96D-4DAA-A1AF-0F9C3E189009}"/>
              </a:ext>
            </a:extLst>
          </p:cNvPr>
          <p:cNvGraphicFramePr>
            <a:graphicFrameLocks noGrp="1"/>
          </p:cNvGraphicFramePr>
          <p:nvPr>
            <p:extLst>
              <p:ext uri="{D42A27DB-BD31-4B8C-83A1-F6EECF244321}">
                <p14:modId xmlns:p14="http://schemas.microsoft.com/office/powerpoint/2010/main" val="1102744709"/>
              </p:ext>
            </p:extLst>
          </p:nvPr>
        </p:nvGraphicFramePr>
        <p:xfrm>
          <a:off x="6402997" y="4822923"/>
          <a:ext cx="2537460" cy="287272"/>
        </p:xfrm>
        <a:graphic>
          <a:graphicData uri="http://schemas.openxmlformats.org/drawingml/2006/table">
            <a:tbl>
              <a:tblPr firstRow="1" bandRow="1">
                <a:tableStyleId>{5C22544A-7EE6-4342-B048-85BDC9FD1C3A}</a:tableStyleId>
              </a:tblPr>
              <a:tblGrid>
                <a:gridCol w="634365">
                  <a:extLst>
                    <a:ext uri="{9D8B030D-6E8A-4147-A177-3AD203B41FA5}">
                      <a16:colId xmlns:a16="http://schemas.microsoft.com/office/drawing/2014/main" val="1438786214"/>
                    </a:ext>
                  </a:extLst>
                </a:gridCol>
                <a:gridCol w="634365">
                  <a:extLst>
                    <a:ext uri="{9D8B030D-6E8A-4147-A177-3AD203B41FA5}">
                      <a16:colId xmlns:a16="http://schemas.microsoft.com/office/drawing/2014/main" val="4054243917"/>
                    </a:ext>
                  </a:extLst>
                </a:gridCol>
                <a:gridCol w="634365">
                  <a:extLst>
                    <a:ext uri="{9D8B030D-6E8A-4147-A177-3AD203B41FA5}">
                      <a16:colId xmlns:a16="http://schemas.microsoft.com/office/drawing/2014/main" val="3317198447"/>
                    </a:ext>
                  </a:extLst>
                </a:gridCol>
                <a:gridCol w="634365">
                  <a:extLst>
                    <a:ext uri="{9D8B030D-6E8A-4147-A177-3AD203B41FA5}">
                      <a16:colId xmlns:a16="http://schemas.microsoft.com/office/drawing/2014/main" val="719471495"/>
                    </a:ext>
                  </a:extLst>
                </a:gridCol>
              </a:tblGrid>
              <a:tr h="287272">
                <a:tc>
                  <a:txBody>
                    <a:bodyPr/>
                    <a:lstStyle/>
                    <a:p>
                      <a:r>
                        <a:rPr lang="en-US" sz="1200" dirty="0">
                          <a:solidFill>
                            <a:schemeClr val="tx1"/>
                          </a:solidFill>
                        </a:rPr>
                        <a:t>Pin 33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32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31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30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32197696"/>
                  </a:ext>
                </a:extLst>
              </a:tr>
            </a:tbl>
          </a:graphicData>
        </a:graphic>
      </p:graphicFrame>
      <p:graphicFrame>
        <p:nvGraphicFramePr>
          <p:cNvPr id="43" name="Table 42">
            <a:extLst>
              <a:ext uri="{FF2B5EF4-FFF2-40B4-BE49-F238E27FC236}">
                <a16:creationId xmlns:a16="http://schemas.microsoft.com/office/drawing/2014/main" id="{61BC753C-588D-4DB5-912B-ABEEBB03346E}"/>
              </a:ext>
            </a:extLst>
          </p:cNvPr>
          <p:cNvGraphicFramePr>
            <a:graphicFrameLocks noGrp="1"/>
          </p:cNvGraphicFramePr>
          <p:nvPr>
            <p:extLst>
              <p:ext uri="{D42A27DB-BD31-4B8C-83A1-F6EECF244321}">
                <p14:modId xmlns:p14="http://schemas.microsoft.com/office/powerpoint/2010/main" val="2961453106"/>
              </p:ext>
            </p:extLst>
          </p:nvPr>
        </p:nvGraphicFramePr>
        <p:xfrm>
          <a:off x="6402997" y="4453591"/>
          <a:ext cx="2537460" cy="287272"/>
        </p:xfrm>
        <a:graphic>
          <a:graphicData uri="http://schemas.openxmlformats.org/drawingml/2006/table">
            <a:tbl>
              <a:tblPr firstRow="1" bandRow="1">
                <a:tableStyleId>{5C22544A-7EE6-4342-B048-85BDC9FD1C3A}</a:tableStyleId>
              </a:tblPr>
              <a:tblGrid>
                <a:gridCol w="634365">
                  <a:extLst>
                    <a:ext uri="{9D8B030D-6E8A-4147-A177-3AD203B41FA5}">
                      <a16:colId xmlns:a16="http://schemas.microsoft.com/office/drawing/2014/main" val="1438786214"/>
                    </a:ext>
                  </a:extLst>
                </a:gridCol>
                <a:gridCol w="634365">
                  <a:extLst>
                    <a:ext uri="{9D8B030D-6E8A-4147-A177-3AD203B41FA5}">
                      <a16:colId xmlns:a16="http://schemas.microsoft.com/office/drawing/2014/main" val="4054243917"/>
                    </a:ext>
                  </a:extLst>
                </a:gridCol>
                <a:gridCol w="634365">
                  <a:extLst>
                    <a:ext uri="{9D8B030D-6E8A-4147-A177-3AD203B41FA5}">
                      <a16:colId xmlns:a16="http://schemas.microsoft.com/office/drawing/2014/main" val="3317198447"/>
                    </a:ext>
                  </a:extLst>
                </a:gridCol>
                <a:gridCol w="634365">
                  <a:extLst>
                    <a:ext uri="{9D8B030D-6E8A-4147-A177-3AD203B41FA5}">
                      <a16:colId xmlns:a16="http://schemas.microsoft.com/office/drawing/2014/main" val="719471495"/>
                    </a:ext>
                  </a:extLst>
                </a:gridCol>
              </a:tblGrid>
              <a:tr h="287272">
                <a:tc>
                  <a:txBody>
                    <a:bodyPr/>
                    <a:lstStyle/>
                    <a:p>
                      <a:r>
                        <a:rPr lang="en-US" sz="1200" dirty="0">
                          <a:solidFill>
                            <a:schemeClr val="tx1"/>
                          </a:solidFill>
                        </a:rPr>
                        <a:t>Pin 43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42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41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40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32197696"/>
                  </a:ext>
                </a:extLst>
              </a:tr>
            </a:tbl>
          </a:graphicData>
        </a:graphic>
      </p:graphicFrame>
      <p:graphicFrame>
        <p:nvGraphicFramePr>
          <p:cNvPr id="44" name="Table 43">
            <a:extLst>
              <a:ext uri="{FF2B5EF4-FFF2-40B4-BE49-F238E27FC236}">
                <a16:creationId xmlns:a16="http://schemas.microsoft.com/office/drawing/2014/main" id="{A8A5ED43-D766-43E9-9A03-FC6F648DDD54}"/>
              </a:ext>
            </a:extLst>
          </p:cNvPr>
          <p:cNvGraphicFramePr>
            <a:graphicFrameLocks noGrp="1"/>
          </p:cNvGraphicFramePr>
          <p:nvPr>
            <p:extLst>
              <p:ext uri="{D42A27DB-BD31-4B8C-83A1-F6EECF244321}">
                <p14:modId xmlns:p14="http://schemas.microsoft.com/office/powerpoint/2010/main" val="423909419"/>
              </p:ext>
            </p:extLst>
          </p:nvPr>
        </p:nvGraphicFramePr>
        <p:xfrm>
          <a:off x="6415419" y="4098342"/>
          <a:ext cx="2537460" cy="287272"/>
        </p:xfrm>
        <a:graphic>
          <a:graphicData uri="http://schemas.openxmlformats.org/drawingml/2006/table">
            <a:tbl>
              <a:tblPr firstRow="1" bandRow="1">
                <a:tableStyleId>{5C22544A-7EE6-4342-B048-85BDC9FD1C3A}</a:tableStyleId>
              </a:tblPr>
              <a:tblGrid>
                <a:gridCol w="634365">
                  <a:extLst>
                    <a:ext uri="{9D8B030D-6E8A-4147-A177-3AD203B41FA5}">
                      <a16:colId xmlns:a16="http://schemas.microsoft.com/office/drawing/2014/main" val="1438786214"/>
                    </a:ext>
                  </a:extLst>
                </a:gridCol>
                <a:gridCol w="634365">
                  <a:extLst>
                    <a:ext uri="{9D8B030D-6E8A-4147-A177-3AD203B41FA5}">
                      <a16:colId xmlns:a16="http://schemas.microsoft.com/office/drawing/2014/main" val="4054243917"/>
                    </a:ext>
                  </a:extLst>
                </a:gridCol>
                <a:gridCol w="634365">
                  <a:extLst>
                    <a:ext uri="{9D8B030D-6E8A-4147-A177-3AD203B41FA5}">
                      <a16:colId xmlns:a16="http://schemas.microsoft.com/office/drawing/2014/main" val="3317198447"/>
                    </a:ext>
                  </a:extLst>
                </a:gridCol>
                <a:gridCol w="634365">
                  <a:extLst>
                    <a:ext uri="{9D8B030D-6E8A-4147-A177-3AD203B41FA5}">
                      <a16:colId xmlns:a16="http://schemas.microsoft.com/office/drawing/2014/main" val="719471495"/>
                    </a:ext>
                  </a:extLst>
                </a:gridCol>
              </a:tblGrid>
              <a:tr h="287272">
                <a:tc>
                  <a:txBody>
                    <a:bodyPr/>
                    <a:lstStyle/>
                    <a:p>
                      <a:r>
                        <a:rPr lang="en-US" sz="1200" dirty="0">
                          <a:solidFill>
                            <a:schemeClr val="tx1"/>
                          </a:solidFill>
                        </a:rPr>
                        <a:t>Pin 53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52</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51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1200" dirty="0">
                          <a:solidFill>
                            <a:schemeClr val="tx1"/>
                          </a:solidFill>
                        </a:rPr>
                        <a:t>Pin 50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32197696"/>
                  </a:ext>
                </a:extLst>
              </a:tr>
            </a:tbl>
          </a:graphicData>
        </a:graphic>
      </p:graphicFrame>
      <p:graphicFrame>
        <p:nvGraphicFramePr>
          <p:cNvPr id="45" name="Table 44">
            <a:extLst>
              <a:ext uri="{FF2B5EF4-FFF2-40B4-BE49-F238E27FC236}">
                <a16:creationId xmlns:a16="http://schemas.microsoft.com/office/drawing/2014/main" id="{54A94626-11E8-4319-9EB3-30026C88E4D5}"/>
              </a:ext>
            </a:extLst>
          </p:cNvPr>
          <p:cNvGraphicFramePr>
            <a:graphicFrameLocks noGrp="1"/>
          </p:cNvGraphicFramePr>
          <p:nvPr>
            <p:extLst>
              <p:ext uri="{D42A27DB-BD31-4B8C-83A1-F6EECF244321}">
                <p14:modId xmlns:p14="http://schemas.microsoft.com/office/powerpoint/2010/main" val="965641564"/>
              </p:ext>
            </p:extLst>
          </p:nvPr>
        </p:nvGraphicFramePr>
        <p:xfrm>
          <a:off x="5417645" y="5533536"/>
          <a:ext cx="646610" cy="287271"/>
        </p:xfrm>
        <a:graphic>
          <a:graphicData uri="http://schemas.openxmlformats.org/drawingml/2006/table">
            <a:tbl>
              <a:tblPr firstRow="1" bandRow="1">
                <a:tableStyleId>{5C22544A-7EE6-4342-B048-85BDC9FD1C3A}</a:tableStyleId>
              </a:tblPr>
              <a:tblGrid>
                <a:gridCol w="646610">
                  <a:extLst>
                    <a:ext uri="{9D8B030D-6E8A-4147-A177-3AD203B41FA5}">
                      <a16:colId xmlns:a16="http://schemas.microsoft.com/office/drawing/2014/main" val="4032503514"/>
                    </a:ext>
                  </a:extLst>
                </a:gridCol>
              </a:tblGrid>
              <a:tr h="287271">
                <a:tc>
                  <a:txBody>
                    <a:bodyPr/>
                    <a:lstStyle/>
                    <a:p>
                      <a:r>
                        <a:rPr lang="en-US" sz="1200" dirty="0">
                          <a:solidFill>
                            <a:schemeClr val="tx1"/>
                          </a:solidFill>
                        </a:rPr>
                        <a:t>Pin 19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8801424"/>
                  </a:ext>
                </a:extLst>
              </a:tr>
            </a:tbl>
          </a:graphicData>
        </a:graphic>
      </p:graphicFrame>
      <p:graphicFrame>
        <p:nvGraphicFramePr>
          <p:cNvPr id="46" name="Table 45">
            <a:extLst>
              <a:ext uri="{FF2B5EF4-FFF2-40B4-BE49-F238E27FC236}">
                <a16:creationId xmlns:a16="http://schemas.microsoft.com/office/drawing/2014/main" id="{ED2CC365-0123-4F46-B40F-51250A01B7E5}"/>
              </a:ext>
            </a:extLst>
          </p:cNvPr>
          <p:cNvGraphicFramePr>
            <a:graphicFrameLocks noGrp="1"/>
          </p:cNvGraphicFramePr>
          <p:nvPr>
            <p:extLst>
              <p:ext uri="{D42A27DB-BD31-4B8C-83A1-F6EECF244321}">
                <p14:modId xmlns:p14="http://schemas.microsoft.com/office/powerpoint/2010/main" val="2189334593"/>
              </p:ext>
            </p:extLst>
          </p:nvPr>
        </p:nvGraphicFramePr>
        <p:xfrm>
          <a:off x="5411434" y="5170766"/>
          <a:ext cx="646610" cy="287271"/>
        </p:xfrm>
        <a:graphic>
          <a:graphicData uri="http://schemas.openxmlformats.org/drawingml/2006/table">
            <a:tbl>
              <a:tblPr firstRow="1" bandRow="1">
                <a:tableStyleId>{5C22544A-7EE6-4342-B048-85BDC9FD1C3A}</a:tableStyleId>
              </a:tblPr>
              <a:tblGrid>
                <a:gridCol w="646610">
                  <a:extLst>
                    <a:ext uri="{9D8B030D-6E8A-4147-A177-3AD203B41FA5}">
                      <a16:colId xmlns:a16="http://schemas.microsoft.com/office/drawing/2014/main" val="4032503514"/>
                    </a:ext>
                  </a:extLst>
                </a:gridCol>
              </a:tblGrid>
              <a:tr h="287271">
                <a:tc>
                  <a:txBody>
                    <a:bodyPr/>
                    <a:lstStyle/>
                    <a:p>
                      <a:r>
                        <a:rPr lang="en-US" sz="1200" dirty="0">
                          <a:solidFill>
                            <a:schemeClr val="tx1"/>
                          </a:solidFill>
                        </a:rPr>
                        <a:t>Pin 29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8801424"/>
                  </a:ext>
                </a:extLst>
              </a:tr>
            </a:tbl>
          </a:graphicData>
        </a:graphic>
      </p:graphicFrame>
      <p:graphicFrame>
        <p:nvGraphicFramePr>
          <p:cNvPr id="47" name="Table 46">
            <a:extLst>
              <a:ext uri="{FF2B5EF4-FFF2-40B4-BE49-F238E27FC236}">
                <a16:creationId xmlns:a16="http://schemas.microsoft.com/office/drawing/2014/main" id="{2B107D97-4EA1-494E-917E-26CA52039DFF}"/>
              </a:ext>
            </a:extLst>
          </p:cNvPr>
          <p:cNvGraphicFramePr>
            <a:graphicFrameLocks noGrp="1"/>
          </p:cNvGraphicFramePr>
          <p:nvPr>
            <p:extLst>
              <p:ext uri="{D42A27DB-BD31-4B8C-83A1-F6EECF244321}">
                <p14:modId xmlns:p14="http://schemas.microsoft.com/office/powerpoint/2010/main" val="1881959247"/>
              </p:ext>
            </p:extLst>
          </p:nvPr>
        </p:nvGraphicFramePr>
        <p:xfrm>
          <a:off x="5399449" y="4808717"/>
          <a:ext cx="646610" cy="287271"/>
        </p:xfrm>
        <a:graphic>
          <a:graphicData uri="http://schemas.openxmlformats.org/drawingml/2006/table">
            <a:tbl>
              <a:tblPr firstRow="1" bandRow="1">
                <a:tableStyleId>{5C22544A-7EE6-4342-B048-85BDC9FD1C3A}</a:tableStyleId>
              </a:tblPr>
              <a:tblGrid>
                <a:gridCol w="646610">
                  <a:extLst>
                    <a:ext uri="{9D8B030D-6E8A-4147-A177-3AD203B41FA5}">
                      <a16:colId xmlns:a16="http://schemas.microsoft.com/office/drawing/2014/main" val="4032503514"/>
                    </a:ext>
                  </a:extLst>
                </a:gridCol>
              </a:tblGrid>
              <a:tr h="287271">
                <a:tc>
                  <a:txBody>
                    <a:bodyPr/>
                    <a:lstStyle/>
                    <a:p>
                      <a:r>
                        <a:rPr lang="en-US" sz="1200" dirty="0">
                          <a:solidFill>
                            <a:schemeClr val="tx1"/>
                          </a:solidFill>
                        </a:rPr>
                        <a:t>Pin 39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8801424"/>
                  </a:ext>
                </a:extLst>
              </a:tr>
            </a:tbl>
          </a:graphicData>
        </a:graphic>
      </p:graphicFrame>
      <p:graphicFrame>
        <p:nvGraphicFramePr>
          <p:cNvPr id="48" name="Table 47">
            <a:extLst>
              <a:ext uri="{FF2B5EF4-FFF2-40B4-BE49-F238E27FC236}">
                <a16:creationId xmlns:a16="http://schemas.microsoft.com/office/drawing/2014/main" id="{24E0285A-D647-4A49-AB27-FD27028CE468}"/>
              </a:ext>
            </a:extLst>
          </p:cNvPr>
          <p:cNvGraphicFramePr>
            <a:graphicFrameLocks noGrp="1"/>
          </p:cNvGraphicFramePr>
          <p:nvPr>
            <p:extLst>
              <p:ext uri="{D42A27DB-BD31-4B8C-83A1-F6EECF244321}">
                <p14:modId xmlns:p14="http://schemas.microsoft.com/office/powerpoint/2010/main" val="595590495"/>
              </p:ext>
            </p:extLst>
          </p:nvPr>
        </p:nvGraphicFramePr>
        <p:xfrm>
          <a:off x="5417645" y="4422576"/>
          <a:ext cx="646610" cy="287271"/>
        </p:xfrm>
        <a:graphic>
          <a:graphicData uri="http://schemas.openxmlformats.org/drawingml/2006/table">
            <a:tbl>
              <a:tblPr firstRow="1" bandRow="1">
                <a:tableStyleId>{5C22544A-7EE6-4342-B048-85BDC9FD1C3A}</a:tableStyleId>
              </a:tblPr>
              <a:tblGrid>
                <a:gridCol w="646610">
                  <a:extLst>
                    <a:ext uri="{9D8B030D-6E8A-4147-A177-3AD203B41FA5}">
                      <a16:colId xmlns:a16="http://schemas.microsoft.com/office/drawing/2014/main" val="4032503514"/>
                    </a:ext>
                  </a:extLst>
                </a:gridCol>
              </a:tblGrid>
              <a:tr h="287271">
                <a:tc>
                  <a:txBody>
                    <a:bodyPr/>
                    <a:lstStyle/>
                    <a:p>
                      <a:r>
                        <a:rPr lang="en-US" sz="1200" dirty="0">
                          <a:solidFill>
                            <a:schemeClr val="tx1"/>
                          </a:solidFill>
                        </a:rPr>
                        <a:t>Pin 49</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8801424"/>
                  </a:ext>
                </a:extLst>
              </a:tr>
            </a:tbl>
          </a:graphicData>
        </a:graphic>
      </p:graphicFrame>
      <p:graphicFrame>
        <p:nvGraphicFramePr>
          <p:cNvPr id="50" name="Table 49">
            <a:extLst>
              <a:ext uri="{FF2B5EF4-FFF2-40B4-BE49-F238E27FC236}">
                <a16:creationId xmlns:a16="http://schemas.microsoft.com/office/drawing/2014/main" id="{9B41004D-AE71-4166-913C-DD23072A27C7}"/>
              </a:ext>
            </a:extLst>
          </p:cNvPr>
          <p:cNvGraphicFramePr>
            <a:graphicFrameLocks noGrp="1"/>
          </p:cNvGraphicFramePr>
          <p:nvPr>
            <p:extLst>
              <p:ext uri="{D42A27DB-BD31-4B8C-83A1-F6EECF244321}">
                <p14:modId xmlns:p14="http://schemas.microsoft.com/office/powerpoint/2010/main" val="462057797"/>
              </p:ext>
            </p:extLst>
          </p:nvPr>
        </p:nvGraphicFramePr>
        <p:xfrm>
          <a:off x="4985828" y="5540097"/>
          <a:ext cx="548819" cy="287271"/>
        </p:xfrm>
        <a:graphic>
          <a:graphicData uri="http://schemas.openxmlformats.org/drawingml/2006/table">
            <a:tbl>
              <a:tblPr firstRow="1" bandRow="1">
                <a:tableStyleId>{5C22544A-7EE6-4342-B048-85BDC9FD1C3A}</a:tableStyleId>
              </a:tblPr>
              <a:tblGrid>
                <a:gridCol w="548819">
                  <a:extLst>
                    <a:ext uri="{9D8B030D-6E8A-4147-A177-3AD203B41FA5}">
                      <a16:colId xmlns:a16="http://schemas.microsoft.com/office/drawing/2014/main" val="4032503514"/>
                    </a:ext>
                  </a:extLst>
                </a:gridCol>
              </a:tblGrid>
              <a:tr h="287271">
                <a:tc>
                  <a:txBody>
                    <a:bodyPr/>
                    <a:lstStyle/>
                    <a:p>
                      <a:r>
                        <a:rPr lang="en-US" sz="1200" dirty="0">
                          <a:solidFill>
                            <a:schemeClr val="tx1"/>
                          </a:solidFill>
                        </a:rPr>
                        <a:t>N/A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8801424"/>
                  </a:ext>
                </a:extLst>
              </a:tr>
            </a:tbl>
          </a:graphicData>
        </a:graphic>
      </p:graphicFrame>
      <p:graphicFrame>
        <p:nvGraphicFramePr>
          <p:cNvPr id="51" name="Table 50">
            <a:extLst>
              <a:ext uri="{FF2B5EF4-FFF2-40B4-BE49-F238E27FC236}">
                <a16:creationId xmlns:a16="http://schemas.microsoft.com/office/drawing/2014/main" id="{7B3874C6-EDED-4B83-BBCD-EB1846356FAF}"/>
              </a:ext>
            </a:extLst>
          </p:cNvPr>
          <p:cNvGraphicFramePr>
            <a:graphicFrameLocks noGrp="1"/>
          </p:cNvGraphicFramePr>
          <p:nvPr>
            <p:extLst>
              <p:ext uri="{D42A27DB-BD31-4B8C-83A1-F6EECF244321}">
                <p14:modId xmlns:p14="http://schemas.microsoft.com/office/powerpoint/2010/main" val="491906701"/>
              </p:ext>
            </p:extLst>
          </p:nvPr>
        </p:nvGraphicFramePr>
        <p:xfrm>
          <a:off x="4977532" y="5163151"/>
          <a:ext cx="548819" cy="287271"/>
        </p:xfrm>
        <a:graphic>
          <a:graphicData uri="http://schemas.openxmlformats.org/drawingml/2006/table">
            <a:tbl>
              <a:tblPr firstRow="1" bandRow="1">
                <a:tableStyleId>{5C22544A-7EE6-4342-B048-85BDC9FD1C3A}</a:tableStyleId>
              </a:tblPr>
              <a:tblGrid>
                <a:gridCol w="548819">
                  <a:extLst>
                    <a:ext uri="{9D8B030D-6E8A-4147-A177-3AD203B41FA5}">
                      <a16:colId xmlns:a16="http://schemas.microsoft.com/office/drawing/2014/main" val="4032503514"/>
                    </a:ext>
                  </a:extLst>
                </a:gridCol>
              </a:tblGrid>
              <a:tr h="287271">
                <a:tc>
                  <a:txBody>
                    <a:bodyPr/>
                    <a:lstStyle/>
                    <a:p>
                      <a:r>
                        <a:rPr lang="en-US" sz="1200" dirty="0">
                          <a:solidFill>
                            <a:schemeClr val="tx1"/>
                          </a:solidFill>
                        </a:rPr>
                        <a:t>N/A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8801424"/>
                  </a:ext>
                </a:extLst>
              </a:tr>
            </a:tbl>
          </a:graphicData>
        </a:graphic>
      </p:graphicFrame>
      <p:graphicFrame>
        <p:nvGraphicFramePr>
          <p:cNvPr id="52" name="Table 51">
            <a:extLst>
              <a:ext uri="{FF2B5EF4-FFF2-40B4-BE49-F238E27FC236}">
                <a16:creationId xmlns:a16="http://schemas.microsoft.com/office/drawing/2014/main" id="{52C8FA03-7619-4329-85A3-A24182CF1C08}"/>
              </a:ext>
            </a:extLst>
          </p:cNvPr>
          <p:cNvGraphicFramePr>
            <a:graphicFrameLocks noGrp="1"/>
          </p:cNvGraphicFramePr>
          <p:nvPr>
            <p:extLst>
              <p:ext uri="{D42A27DB-BD31-4B8C-83A1-F6EECF244321}">
                <p14:modId xmlns:p14="http://schemas.microsoft.com/office/powerpoint/2010/main" val="1905629768"/>
              </p:ext>
            </p:extLst>
          </p:nvPr>
        </p:nvGraphicFramePr>
        <p:xfrm>
          <a:off x="4968702" y="4798100"/>
          <a:ext cx="548819" cy="287271"/>
        </p:xfrm>
        <a:graphic>
          <a:graphicData uri="http://schemas.openxmlformats.org/drawingml/2006/table">
            <a:tbl>
              <a:tblPr firstRow="1" bandRow="1">
                <a:tableStyleId>{5C22544A-7EE6-4342-B048-85BDC9FD1C3A}</a:tableStyleId>
              </a:tblPr>
              <a:tblGrid>
                <a:gridCol w="548819">
                  <a:extLst>
                    <a:ext uri="{9D8B030D-6E8A-4147-A177-3AD203B41FA5}">
                      <a16:colId xmlns:a16="http://schemas.microsoft.com/office/drawing/2014/main" val="4032503514"/>
                    </a:ext>
                  </a:extLst>
                </a:gridCol>
              </a:tblGrid>
              <a:tr h="287271">
                <a:tc>
                  <a:txBody>
                    <a:bodyPr/>
                    <a:lstStyle/>
                    <a:p>
                      <a:r>
                        <a:rPr lang="en-US" sz="1200" dirty="0">
                          <a:solidFill>
                            <a:schemeClr val="tx1"/>
                          </a:solidFill>
                        </a:rPr>
                        <a:t>N/A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8801424"/>
                  </a:ext>
                </a:extLst>
              </a:tr>
            </a:tbl>
          </a:graphicData>
        </a:graphic>
      </p:graphicFrame>
      <p:graphicFrame>
        <p:nvGraphicFramePr>
          <p:cNvPr id="53" name="Table 52">
            <a:extLst>
              <a:ext uri="{FF2B5EF4-FFF2-40B4-BE49-F238E27FC236}">
                <a16:creationId xmlns:a16="http://schemas.microsoft.com/office/drawing/2014/main" id="{18989225-8E25-4805-BF4E-8F014084BAEF}"/>
              </a:ext>
            </a:extLst>
          </p:cNvPr>
          <p:cNvGraphicFramePr>
            <a:graphicFrameLocks noGrp="1"/>
          </p:cNvGraphicFramePr>
          <p:nvPr>
            <p:extLst>
              <p:ext uri="{D42A27DB-BD31-4B8C-83A1-F6EECF244321}">
                <p14:modId xmlns:p14="http://schemas.microsoft.com/office/powerpoint/2010/main" val="2403504998"/>
              </p:ext>
            </p:extLst>
          </p:nvPr>
        </p:nvGraphicFramePr>
        <p:xfrm>
          <a:off x="4958432" y="4417244"/>
          <a:ext cx="548819" cy="287271"/>
        </p:xfrm>
        <a:graphic>
          <a:graphicData uri="http://schemas.openxmlformats.org/drawingml/2006/table">
            <a:tbl>
              <a:tblPr firstRow="1" bandRow="1">
                <a:tableStyleId>{5C22544A-7EE6-4342-B048-85BDC9FD1C3A}</a:tableStyleId>
              </a:tblPr>
              <a:tblGrid>
                <a:gridCol w="548819">
                  <a:extLst>
                    <a:ext uri="{9D8B030D-6E8A-4147-A177-3AD203B41FA5}">
                      <a16:colId xmlns:a16="http://schemas.microsoft.com/office/drawing/2014/main" val="4032503514"/>
                    </a:ext>
                  </a:extLst>
                </a:gridCol>
              </a:tblGrid>
              <a:tr h="287271">
                <a:tc>
                  <a:txBody>
                    <a:bodyPr/>
                    <a:lstStyle/>
                    <a:p>
                      <a:r>
                        <a:rPr lang="en-US" sz="1200" dirty="0">
                          <a:solidFill>
                            <a:schemeClr val="tx1"/>
                          </a:solidFill>
                        </a:rPr>
                        <a:t>N/A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8801424"/>
                  </a:ext>
                </a:extLst>
              </a:tr>
            </a:tbl>
          </a:graphicData>
        </a:graphic>
      </p:graphicFrame>
      <p:graphicFrame>
        <p:nvGraphicFramePr>
          <p:cNvPr id="54" name="Table 53">
            <a:extLst>
              <a:ext uri="{FF2B5EF4-FFF2-40B4-BE49-F238E27FC236}">
                <a16:creationId xmlns:a16="http://schemas.microsoft.com/office/drawing/2014/main" id="{3B3CF909-8E90-4843-800D-19E5F094D650}"/>
              </a:ext>
            </a:extLst>
          </p:cNvPr>
          <p:cNvGraphicFramePr>
            <a:graphicFrameLocks noGrp="1"/>
          </p:cNvGraphicFramePr>
          <p:nvPr>
            <p:extLst>
              <p:ext uri="{D42A27DB-BD31-4B8C-83A1-F6EECF244321}">
                <p14:modId xmlns:p14="http://schemas.microsoft.com/office/powerpoint/2010/main" val="1195566459"/>
              </p:ext>
            </p:extLst>
          </p:nvPr>
        </p:nvGraphicFramePr>
        <p:xfrm>
          <a:off x="5492099" y="4050320"/>
          <a:ext cx="548819" cy="283077"/>
        </p:xfrm>
        <a:graphic>
          <a:graphicData uri="http://schemas.openxmlformats.org/drawingml/2006/table">
            <a:tbl>
              <a:tblPr firstRow="1" bandRow="1">
                <a:tableStyleId>{5C22544A-7EE6-4342-B048-85BDC9FD1C3A}</a:tableStyleId>
              </a:tblPr>
              <a:tblGrid>
                <a:gridCol w="548819">
                  <a:extLst>
                    <a:ext uri="{9D8B030D-6E8A-4147-A177-3AD203B41FA5}">
                      <a16:colId xmlns:a16="http://schemas.microsoft.com/office/drawing/2014/main" val="4032503514"/>
                    </a:ext>
                  </a:extLst>
                </a:gridCol>
              </a:tblGrid>
              <a:tr h="283077">
                <a:tc>
                  <a:txBody>
                    <a:bodyPr/>
                    <a:lstStyle/>
                    <a:p>
                      <a:r>
                        <a:rPr lang="en-US" sz="1200" dirty="0">
                          <a:solidFill>
                            <a:schemeClr val="tx1"/>
                          </a:solidFill>
                        </a:rPr>
                        <a:t>N/A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8801424"/>
                  </a:ext>
                </a:extLst>
              </a:tr>
            </a:tbl>
          </a:graphicData>
        </a:graphic>
      </p:graphicFrame>
      <p:graphicFrame>
        <p:nvGraphicFramePr>
          <p:cNvPr id="55" name="Table 54">
            <a:extLst>
              <a:ext uri="{FF2B5EF4-FFF2-40B4-BE49-F238E27FC236}">
                <a16:creationId xmlns:a16="http://schemas.microsoft.com/office/drawing/2014/main" id="{83B6DD9C-E146-4CE5-AB90-639FAAE55AC8}"/>
              </a:ext>
            </a:extLst>
          </p:cNvPr>
          <p:cNvGraphicFramePr>
            <a:graphicFrameLocks noGrp="1"/>
          </p:cNvGraphicFramePr>
          <p:nvPr>
            <p:extLst>
              <p:ext uri="{D42A27DB-BD31-4B8C-83A1-F6EECF244321}">
                <p14:modId xmlns:p14="http://schemas.microsoft.com/office/powerpoint/2010/main" val="948567250"/>
              </p:ext>
            </p:extLst>
          </p:nvPr>
        </p:nvGraphicFramePr>
        <p:xfrm>
          <a:off x="5099605" y="4051749"/>
          <a:ext cx="548819" cy="274320"/>
        </p:xfrm>
        <a:graphic>
          <a:graphicData uri="http://schemas.openxmlformats.org/drawingml/2006/table">
            <a:tbl>
              <a:tblPr firstRow="1" bandRow="1">
                <a:tableStyleId>{5C22544A-7EE6-4342-B048-85BDC9FD1C3A}</a:tableStyleId>
              </a:tblPr>
              <a:tblGrid>
                <a:gridCol w="548819">
                  <a:extLst>
                    <a:ext uri="{9D8B030D-6E8A-4147-A177-3AD203B41FA5}">
                      <a16:colId xmlns:a16="http://schemas.microsoft.com/office/drawing/2014/main" val="4032503514"/>
                    </a:ext>
                  </a:extLst>
                </a:gridCol>
              </a:tblGrid>
              <a:tr h="206875">
                <a:tc>
                  <a:txBody>
                    <a:bodyPr/>
                    <a:lstStyle/>
                    <a:p>
                      <a:r>
                        <a:rPr lang="en-US" sz="1200" dirty="0">
                          <a:solidFill>
                            <a:schemeClr val="tx1"/>
                          </a:solidFill>
                        </a:rPr>
                        <a:t>N/A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8801424"/>
                  </a:ext>
                </a:extLst>
              </a:tr>
            </a:tbl>
          </a:graphicData>
        </a:graphic>
      </p:graphicFrame>
      <p:cxnSp>
        <p:nvCxnSpPr>
          <p:cNvPr id="57" name="Straight Connector 56">
            <a:extLst>
              <a:ext uri="{FF2B5EF4-FFF2-40B4-BE49-F238E27FC236}">
                <a16:creationId xmlns:a16="http://schemas.microsoft.com/office/drawing/2014/main" id="{BF69F9C6-1596-4F0F-BE70-37B43DA17851}"/>
              </a:ext>
            </a:extLst>
          </p:cNvPr>
          <p:cNvCxnSpPr/>
          <p:nvPr/>
        </p:nvCxnSpPr>
        <p:spPr>
          <a:xfrm>
            <a:off x="6500471" y="3810000"/>
            <a:ext cx="22459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F6580667-5129-40CD-9DFC-E4BBCA3CF735}"/>
              </a:ext>
            </a:extLst>
          </p:cNvPr>
          <p:cNvCxnSpPr>
            <a:cxnSpLocks/>
          </p:cNvCxnSpPr>
          <p:nvPr/>
        </p:nvCxnSpPr>
        <p:spPr>
          <a:xfrm>
            <a:off x="5099605" y="3810000"/>
            <a:ext cx="8379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3AF4841-CAD9-4115-8232-35B1CE8F5CF1}"/>
              </a:ext>
            </a:extLst>
          </p:cNvPr>
          <p:cNvCxnSpPr/>
          <p:nvPr/>
        </p:nvCxnSpPr>
        <p:spPr>
          <a:xfrm>
            <a:off x="6500471" y="2514600"/>
            <a:ext cx="22459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56851B9-4B13-433D-BE22-63FD8543FA69}"/>
              </a:ext>
            </a:extLst>
          </p:cNvPr>
          <p:cNvCxnSpPr>
            <a:cxnSpLocks/>
          </p:cNvCxnSpPr>
          <p:nvPr/>
        </p:nvCxnSpPr>
        <p:spPr>
          <a:xfrm>
            <a:off x="5111592" y="2524125"/>
            <a:ext cx="825976"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63" name="Table 62">
            <a:extLst>
              <a:ext uri="{FF2B5EF4-FFF2-40B4-BE49-F238E27FC236}">
                <a16:creationId xmlns:a16="http://schemas.microsoft.com/office/drawing/2014/main" id="{007334E5-2061-438C-BB8D-A563B51EF30C}"/>
              </a:ext>
            </a:extLst>
          </p:cNvPr>
          <p:cNvGraphicFramePr>
            <a:graphicFrameLocks noGrp="1"/>
          </p:cNvGraphicFramePr>
          <p:nvPr>
            <p:extLst>
              <p:ext uri="{D42A27DB-BD31-4B8C-83A1-F6EECF244321}">
                <p14:modId xmlns:p14="http://schemas.microsoft.com/office/powerpoint/2010/main" val="2873079575"/>
              </p:ext>
            </p:extLst>
          </p:nvPr>
        </p:nvGraphicFramePr>
        <p:xfrm>
          <a:off x="5480233" y="2801907"/>
          <a:ext cx="548819" cy="283077"/>
        </p:xfrm>
        <a:graphic>
          <a:graphicData uri="http://schemas.openxmlformats.org/drawingml/2006/table">
            <a:tbl>
              <a:tblPr firstRow="1" bandRow="1">
                <a:tableStyleId>{5C22544A-7EE6-4342-B048-85BDC9FD1C3A}</a:tableStyleId>
              </a:tblPr>
              <a:tblGrid>
                <a:gridCol w="548819">
                  <a:extLst>
                    <a:ext uri="{9D8B030D-6E8A-4147-A177-3AD203B41FA5}">
                      <a16:colId xmlns:a16="http://schemas.microsoft.com/office/drawing/2014/main" val="4032503514"/>
                    </a:ext>
                  </a:extLst>
                </a:gridCol>
              </a:tblGrid>
              <a:tr h="283077">
                <a:tc>
                  <a:txBody>
                    <a:bodyPr/>
                    <a:lstStyle/>
                    <a:p>
                      <a:r>
                        <a:rPr lang="en-US" sz="1200" dirty="0">
                          <a:solidFill>
                            <a:schemeClr val="tx1"/>
                          </a:solidFill>
                        </a:rPr>
                        <a:t>N/A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8801424"/>
                  </a:ext>
                </a:extLst>
              </a:tr>
            </a:tbl>
          </a:graphicData>
        </a:graphic>
      </p:graphicFrame>
      <p:graphicFrame>
        <p:nvGraphicFramePr>
          <p:cNvPr id="64" name="Table 63">
            <a:extLst>
              <a:ext uri="{FF2B5EF4-FFF2-40B4-BE49-F238E27FC236}">
                <a16:creationId xmlns:a16="http://schemas.microsoft.com/office/drawing/2014/main" id="{9969E93C-5339-4EA0-9084-7E69BC91C816}"/>
              </a:ext>
            </a:extLst>
          </p:cNvPr>
          <p:cNvGraphicFramePr>
            <a:graphicFrameLocks noGrp="1"/>
          </p:cNvGraphicFramePr>
          <p:nvPr>
            <p:extLst>
              <p:ext uri="{D42A27DB-BD31-4B8C-83A1-F6EECF244321}">
                <p14:modId xmlns:p14="http://schemas.microsoft.com/office/powerpoint/2010/main" val="4231124692"/>
              </p:ext>
            </p:extLst>
          </p:nvPr>
        </p:nvGraphicFramePr>
        <p:xfrm>
          <a:off x="5087739" y="2803336"/>
          <a:ext cx="548819" cy="274320"/>
        </p:xfrm>
        <a:graphic>
          <a:graphicData uri="http://schemas.openxmlformats.org/drawingml/2006/table">
            <a:tbl>
              <a:tblPr firstRow="1" bandRow="1">
                <a:tableStyleId>{5C22544A-7EE6-4342-B048-85BDC9FD1C3A}</a:tableStyleId>
              </a:tblPr>
              <a:tblGrid>
                <a:gridCol w="548819">
                  <a:extLst>
                    <a:ext uri="{9D8B030D-6E8A-4147-A177-3AD203B41FA5}">
                      <a16:colId xmlns:a16="http://schemas.microsoft.com/office/drawing/2014/main" val="4032503514"/>
                    </a:ext>
                  </a:extLst>
                </a:gridCol>
              </a:tblGrid>
              <a:tr h="206875">
                <a:tc>
                  <a:txBody>
                    <a:bodyPr/>
                    <a:lstStyle/>
                    <a:p>
                      <a:r>
                        <a:rPr lang="en-US" sz="1200" dirty="0">
                          <a:solidFill>
                            <a:schemeClr val="tx1"/>
                          </a:solidFill>
                        </a:rPr>
                        <a:t>N/A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8801424"/>
                  </a:ext>
                </a:extLst>
              </a:tr>
            </a:tbl>
          </a:graphicData>
        </a:graphic>
      </p:graphicFrame>
      <p:graphicFrame>
        <p:nvGraphicFramePr>
          <p:cNvPr id="65" name="Table 64">
            <a:extLst>
              <a:ext uri="{FF2B5EF4-FFF2-40B4-BE49-F238E27FC236}">
                <a16:creationId xmlns:a16="http://schemas.microsoft.com/office/drawing/2014/main" id="{00CD1530-555A-4111-8083-725BF403949D}"/>
              </a:ext>
            </a:extLst>
          </p:cNvPr>
          <p:cNvGraphicFramePr>
            <a:graphicFrameLocks noGrp="1"/>
          </p:cNvGraphicFramePr>
          <p:nvPr>
            <p:extLst>
              <p:ext uri="{D42A27DB-BD31-4B8C-83A1-F6EECF244321}">
                <p14:modId xmlns:p14="http://schemas.microsoft.com/office/powerpoint/2010/main" val="1293802267"/>
              </p:ext>
            </p:extLst>
          </p:nvPr>
        </p:nvGraphicFramePr>
        <p:xfrm>
          <a:off x="5484522" y="1534836"/>
          <a:ext cx="548819" cy="283077"/>
        </p:xfrm>
        <a:graphic>
          <a:graphicData uri="http://schemas.openxmlformats.org/drawingml/2006/table">
            <a:tbl>
              <a:tblPr firstRow="1" bandRow="1">
                <a:tableStyleId>{5C22544A-7EE6-4342-B048-85BDC9FD1C3A}</a:tableStyleId>
              </a:tblPr>
              <a:tblGrid>
                <a:gridCol w="548819">
                  <a:extLst>
                    <a:ext uri="{9D8B030D-6E8A-4147-A177-3AD203B41FA5}">
                      <a16:colId xmlns:a16="http://schemas.microsoft.com/office/drawing/2014/main" val="4032503514"/>
                    </a:ext>
                  </a:extLst>
                </a:gridCol>
              </a:tblGrid>
              <a:tr h="283077">
                <a:tc>
                  <a:txBody>
                    <a:bodyPr/>
                    <a:lstStyle/>
                    <a:p>
                      <a:r>
                        <a:rPr lang="en-US" sz="1200" dirty="0">
                          <a:solidFill>
                            <a:schemeClr val="tx1"/>
                          </a:solidFill>
                        </a:rPr>
                        <a:t>N/A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8801424"/>
                  </a:ext>
                </a:extLst>
              </a:tr>
            </a:tbl>
          </a:graphicData>
        </a:graphic>
      </p:graphicFrame>
      <p:graphicFrame>
        <p:nvGraphicFramePr>
          <p:cNvPr id="66" name="Table 65">
            <a:extLst>
              <a:ext uri="{FF2B5EF4-FFF2-40B4-BE49-F238E27FC236}">
                <a16:creationId xmlns:a16="http://schemas.microsoft.com/office/drawing/2014/main" id="{3FD05BEA-00C6-43E0-AF63-B1DA0BA032C9}"/>
              </a:ext>
            </a:extLst>
          </p:cNvPr>
          <p:cNvGraphicFramePr>
            <a:graphicFrameLocks noGrp="1"/>
          </p:cNvGraphicFramePr>
          <p:nvPr>
            <p:extLst>
              <p:ext uri="{D42A27DB-BD31-4B8C-83A1-F6EECF244321}">
                <p14:modId xmlns:p14="http://schemas.microsoft.com/office/powerpoint/2010/main" val="2588968593"/>
              </p:ext>
            </p:extLst>
          </p:nvPr>
        </p:nvGraphicFramePr>
        <p:xfrm>
          <a:off x="5092028" y="1536265"/>
          <a:ext cx="548819" cy="274320"/>
        </p:xfrm>
        <a:graphic>
          <a:graphicData uri="http://schemas.openxmlformats.org/drawingml/2006/table">
            <a:tbl>
              <a:tblPr firstRow="1" bandRow="1">
                <a:tableStyleId>{5C22544A-7EE6-4342-B048-85BDC9FD1C3A}</a:tableStyleId>
              </a:tblPr>
              <a:tblGrid>
                <a:gridCol w="548819">
                  <a:extLst>
                    <a:ext uri="{9D8B030D-6E8A-4147-A177-3AD203B41FA5}">
                      <a16:colId xmlns:a16="http://schemas.microsoft.com/office/drawing/2014/main" val="4032503514"/>
                    </a:ext>
                  </a:extLst>
                </a:gridCol>
              </a:tblGrid>
              <a:tr h="206875">
                <a:tc>
                  <a:txBody>
                    <a:bodyPr/>
                    <a:lstStyle/>
                    <a:p>
                      <a:r>
                        <a:rPr lang="en-US" sz="1200" dirty="0">
                          <a:solidFill>
                            <a:schemeClr val="tx1"/>
                          </a:solidFill>
                        </a:rPr>
                        <a:t>N/A</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28801424"/>
                  </a:ext>
                </a:extLst>
              </a:tr>
            </a:tbl>
          </a:graphicData>
        </a:graphic>
      </p:graphicFrame>
      <p:cxnSp>
        <p:nvCxnSpPr>
          <p:cNvPr id="68" name="Straight Arrow Connector 67">
            <a:extLst>
              <a:ext uri="{FF2B5EF4-FFF2-40B4-BE49-F238E27FC236}">
                <a16:creationId xmlns:a16="http://schemas.microsoft.com/office/drawing/2014/main" id="{5955E54F-251A-4EA4-84A9-B41F9C8BC2C9}"/>
              </a:ext>
            </a:extLst>
          </p:cNvPr>
          <p:cNvCxnSpPr/>
          <p:nvPr/>
        </p:nvCxnSpPr>
        <p:spPr>
          <a:xfrm>
            <a:off x="4304284" y="3874386"/>
            <a:ext cx="622485" cy="3145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A1166093-94B7-4F63-A7F5-750DEB151A5B}"/>
              </a:ext>
            </a:extLst>
          </p:cNvPr>
          <p:cNvCxnSpPr>
            <a:endCxn id="52" idx="1"/>
          </p:cNvCxnSpPr>
          <p:nvPr/>
        </p:nvCxnSpPr>
        <p:spPr>
          <a:xfrm>
            <a:off x="4304284" y="4597227"/>
            <a:ext cx="664418" cy="344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41ACAF2-E9EB-43B7-BEF6-C44863D5A81A}"/>
              </a:ext>
            </a:extLst>
          </p:cNvPr>
          <p:cNvCxnSpPr>
            <a:endCxn id="50" idx="1"/>
          </p:cNvCxnSpPr>
          <p:nvPr/>
        </p:nvCxnSpPr>
        <p:spPr>
          <a:xfrm>
            <a:off x="4304284" y="5335891"/>
            <a:ext cx="681544" cy="347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E715D09E-A240-47B9-A277-4B15C460C031}"/>
              </a:ext>
            </a:extLst>
          </p:cNvPr>
          <p:cNvCxnSpPr/>
          <p:nvPr/>
        </p:nvCxnSpPr>
        <p:spPr>
          <a:xfrm>
            <a:off x="4304284" y="2723971"/>
            <a:ext cx="664418" cy="216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898067FA-2A6C-49D4-B39F-D3DDFA95467D}"/>
              </a:ext>
            </a:extLst>
          </p:cNvPr>
          <p:cNvCxnSpPr/>
          <p:nvPr/>
        </p:nvCxnSpPr>
        <p:spPr>
          <a:xfrm>
            <a:off x="4304284" y="1981200"/>
            <a:ext cx="654148" cy="1258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754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1542E-1F98-49B9-8AAE-0D25E9F8AD1E}"/>
              </a:ext>
            </a:extLst>
          </p:cNvPr>
          <p:cNvSpPr>
            <a:spLocks noGrp="1"/>
          </p:cNvSpPr>
          <p:nvPr>
            <p:ph type="title"/>
          </p:nvPr>
        </p:nvSpPr>
        <p:spPr/>
        <p:txBody>
          <a:bodyPr/>
          <a:lstStyle/>
          <a:p>
            <a:r>
              <a:rPr lang="en-US" dirty="0"/>
              <a:t>Thinking about memory addresses</a:t>
            </a:r>
          </a:p>
        </p:txBody>
      </p:sp>
      <p:sp>
        <p:nvSpPr>
          <p:cNvPr id="3" name="Slide Number Placeholder 2">
            <a:extLst>
              <a:ext uri="{FF2B5EF4-FFF2-40B4-BE49-F238E27FC236}">
                <a16:creationId xmlns:a16="http://schemas.microsoft.com/office/drawing/2014/main" id="{5C6FB17B-3B7F-4DC1-B01C-CE36B83D5D19}"/>
              </a:ext>
            </a:extLst>
          </p:cNvPr>
          <p:cNvSpPr>
            <a:spLocks noGrp="1"/>
          </p:cNvSpPr>
          <p:nvPr>
            <p:ph type="sldNum" sz="quarter" idx="12"/>
          </p:nvPr>
        </p:nvSpPr>
        <p:spPr/>
        <p:txBody>
          <a:bodyPr/>
          <a:lstStyle/>
          <a:p>
            <a:fld id="{EA7C8D44-3667-46F6-9772-CC52308E2A7F}" type="slidenum">
              <a:rPr kumimoji="0" lang="en-US" smtClean="0"/>
              <a:pPr/>
              <a:t>8</a:t>
            </a:fld>
            <a:endParaRPr kumimoji="0" lang="en-US" dirty="0"/>
          </a:p>
        </p:txBody>
      </p:sp>
      <p:graphicFrame>
        <p:nvGraphicFramePr>
          <p:cNvPr id="5" name="Content Placeholder 4">
            <a:extLst>
              <a:ext uri="{FF2B5EF4-FFF2-40B4-BE49-F238E27FC236}">
                <a16:creationId xmlns:a16="http://schemas.microsoft.com/office/drawing/2014/main" id="{C4726E8A-7D29-4505-9441-302D0E987E00}"/>
              </a:ext>
            </a:extLst>
          </p:cNvPr>
          <p:cNvGraphicFramePr>
            <a:graphicFrameLocks noGrp="1"/>
          </p:cNvGraphicFramePr>
          <p:nvPr>
            <p:ph sz="quarter" idx="1"/>
            <p:extLst>
              <p:ext uri="{D42A27DB-BD31-4B8C-83A1-F6EECF244321}">
                <p14:modId xmlns:p14="http://schemas.microsoft.com/office/powerpoint/2010/main" val="1812567958"/>
              </p:ext>
            </p:extLst>
          </p:nvPr>
        </p:nvGraphicFramePr>
        <p:xfrm>
          <a:off x="762000" y="3564255"/>
          <a:ext cx="2286000" cy="37084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1327212315"/>
                    </a:ext>
                  </a:extLst>
                </a:gridCol>
              </a:tblGrid>
              <a:tr h="370840">
                <a:tc>
                  <a:txBody>
                    <a:bodyPr/>
                    <a:lstStyle/>
                    <a:p>
                      <a:pPr algn="ctr"/>
                      <a:r>
                        <a:rPr lang="en-US" dirty="0">
                          <a:solidFill>
                            <a:schemeClr val="tx1"/>
                          </a:solidFill>
                        </a:rPr>
                        <a:t>GPSEL0</a:t>
                      </a:r>
                    </a:p>
                  </a:txBody>
                  <a:tcPr>
                    <a:solidFill>
                      <a:schemeClr val="accent1">
                        <a:lumMod val="40000"/>
                        <a:lumOff val="60000"/>
                      </a:schemeClr>
                    </a:solidFill>
                  </a:tcPr>
                </a:tc>
                <a:extLst>
                  <a:ext uri="{0D108BD9-81ED-4DB2-BD59-A6C34878D82A}">
                    <a16:rowId xmlns:a16="http://schemas.microsoft.com/office/drawing/2014/main" val="3015821998"/>
                  </a:ext>
                </a:extLst>
              </a:tr>
            </a:tbl>
          </a:graphicData>
        </a:graphic>
      </p:graphicFrame>
      <p:cxnSp>
        <p:nvCxnSpPr>
          <p:cNvPr id="7" name="Straight Connector 6">
            <a:extLst>
              <a:ext uri="{FF2B5EF4-FFF2-40B4-BE49-F238E27FC236}">
                <a16:creationId xmlns:a16="http://schemas.microsoft.com/office/drawing/2014/main" id="{97CF74F5-A044-41EA-85E2-6483A8A20FDB}"/>
              </a:ext>
            </a:extLst>
          </p:cNvPr>
          <p:cNvCxnSpPr/>
          <p:nvPr/>
        </p:nvCxnSpPr>
        <p:spPr>
          <a:xfrm flipV="1">
            <a:off x="3048000" y="2590800"/>
            <a:ext cx="990600" cy="9734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1CF9BEB-E3AA-4618-A715-29357481C332}"/>
              </a:ext>
            </a:extLst>
          </p:cNvPr>
          <p:cNvCxnSpPr>
            <a:cxnSpLocks/>
          </p:cNvCxnSpPr>
          <p:nvPr/>
        </p:nvCxnSpPr>
        <p:spPr>
          <a:xfrm>
            <a:off x="3048000" y="3935095"/>
            <a:ext cx="1066800" cy="855344"/>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Table 9">
            <a:extLst>
              <a:ext uri="{FF2B5EF4-FFF2-40B4-BE49-F238E27FC236}">
                <a16:creationId xmlns:a16="http://schemas.microsoft.com/office/drawing/2014/main" id="{E8D6EED3-C5F3-4794-9098-B399803CB934}"/>
              </a:ext>
            </a:extLst>
          </p:cNvPr>
          <p:cNvGraphicFramePr>
            <a:graphicFrameLocks noGrp="1"/>
          </p:cNvGraphicFramePr>
          <p:nvPr>
            <p:extLst>
              <p:ext uri="{D42A27DB-BD31-4B8C-83A1-F6EECF244321}">
                <p14:modId xmlns:p14="http://schemas.microsoft.com/office/powerpoint/2010/main" val="2042886128"/>
              </p:ext>
            </p:extLst>
          </p:nvPr>
        </p:nvGraphicFramePr>
        <p:xfrm>
          <a:off x="4114800" y="2570479"/>
          <a:ext cx="2057400" cy="221996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3835996018"/>
                    </a:ext>
                  </a:extLst>
                </a:gridCol>
              </a:tblGrid>
              <a:tr h="554990">
                <a:tc>
                  <a:txBody>
                    <a:bodyPr/>
                    <a:lstStyle/>
                    <a:p>
                      <a:pPr algn="ctr"/>
                      <a:r>
                        <a:rPr lang="en-US" b="0" dirty="0">
                          <a:solidFill>
                            <a:schemeClr val="tx1"/>
                          </a:solidFill>
                        </a:rPr>
                        <a:t>Pins 12-15</a:t>
                      </a:r>
                    </a:p>
                  </a:txBody>
                  <a:tcPr>
                    <a:solidFill>
                      <a:schemeClr val="accent1">
                        <a:lumMod val="40000"/>
                        <a:lumOff val="60000"/>
                      </a:schemeClr>
                    </a:solidFill>
                  </a:tcPr>
                </a:tc>
                <a:extLst>
                  <a:ext uri="{0D108BD9-81ED-4DB2-BD59-A6C34878D82A}">
                    <a16:rowId xmlns:a16="http://schemas.microsoft.com/office/drawing/2014/main" val="2169766275"/>
                  </a:ext>
                </a:extLst>
              </a:tr>
              <a:tr h="554990">
                <a:tc>
                  <a:txBody>
                    <a:bodyPr/>
                    <a:lstStyle/>
                    <a:p>
                      <a:pPr algn="ctr"/>
                      <a:r>
                        <a:rPr lang="en-US" dirty="0"/>
                        <a:t>Pins 8-11</a:t>
                      </a:r>
                    </a:p>
                  </a:txBody>
                  <a:tcPr/>
                </a:tc>
                <a:extLst>
                  <a:ext uri="{0D108BD9-81ED-4DB2-BD59-A6C34878D82A}">
                    <a16:rowId xmlns:a16="http://schemas.microsoft.com/office/drawing/2014/main" val="2308517316"/>
                  </a:ext>
                </a:extLst>
              </a:tr>
              <a:tr h="554990">
                <a:tc>
                  <a:txBody>
                    <a:bodyPr/>
                    <a:lstStyle/>
                    <a:p>
                      <a:pPr algn="ctr"/>
                      <a:r>
                        <a:rPr lang="en-US" dirty="0"/>
                        <a:t>Pins 4-7</a:t>
                      </a:r>
                    </a:p>
                  </a:txBody>
                  <a:tcPr/>
                </a:tc>
                <a:extLst>
                  <a:ext uri="{0D108BD9-81ED-4DB2-BD59-A6C34878D82A}">
                    <a16:rowId xmlns:a16="http://schemas.microsoft.com/office/drawing/2014/main" val="1217976963"/>
                  </a:ext>
                </a:extLst>
              </a:tr>
              <a:tr h="554990">
                <a:tc>
                  <a:txBody>
                    <a:bodyPr/>
                    <a:lstStyle/>
                    <a:p>
                      <a:pPr algn="ctr"/>
                      <a:r>
                        <a:rPr lang="en-US" dirty="0"/>
                        <a:t>Pins 0-3</a:t>
                      </a:r>
                    </a:p>
                  </a:txBody>
                  <a:tcPr/>
                </a:tc>
                <a:extLst>
                  <a:ext uri="{0D108BD9-81ED-4DB2-BD59-A6C34878D82A}">
                    <a16:rowId xmlns:a16="http://schemas.microsoft.com/office/drawing/2014/main" val="2390443129"/>
                  </a:ext>
                </a:extLst>
              </a:tr>
            </a:tbl>
          </a:graphicData>
        </a:graphic>
      </p:graphicFrame>
      <p:cxnSp>
        <p:nvCxnSpPr>
          <p:cNvPr id="12" name="Straight Arrow Connector 11">
            <a:extLst>
              <a:ext uri="{FF2B5EF4-FFF2-40B4-BE49-F238E27FC236}">
                <a16:creationId xmlns:a16="http://schemas.microsoft.com/office/drawing/2014/main" id="{8A55C523-EB16-4AB9-BE4A-37A4599A8745}"/>
              </a:ext>
            </a:extLst>
          </p:cNvPr>
          <p:cNvCxnSpPr/>
          <p:nvPr/>
        </p:nvCxnSpPr>
        <p:spPr>
          <a:xfrm flipH="1">
            <a:off x="6172200" y="4790439"/>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83D900C-726C-4333-810D-986BEF7E6912}"/>
              </a:ext>
            </a:extLst>
          </p:cNvPr>
          <p:cNvSpPr txBox="1"/>
          <p:nvPr/>
        </p:nvSpPr>
        <p:spPr>
          <a:xfrm>
            <a:off x="6858000" y="4572000"/>
            <a:ext cx="2209800" cy="646331"/>
          </a:xfrm>
          <a:prstGeom prst="rect">
            <a:avLst/>
          </a:prstGeom>
          <a:noFill/>
        </p:spPr>
        <p:txBody>
          <a:bodyPr wrap="square" rtlCol="0">
            <a:spAutoFit/>
          </a:bodyPr>
          <a:lstStyle/>
          <a:p>
            <a:r>
              <a:rPr lang="en-US" dirty="0"/>
              <a:t>GPSEL0 (GPIO_BASE)</a:t>
            </a:r>
          </a:p>
        </p:txBody>
      </p:sp>
      <p:cxnSp>
        <p:nvCxnSpPr>
          <p:cNvPr id="14" name="Straight Arrow Connector 13">
            <a:extLst>
              <a:ext uri="{FF2B5EF4-FFF2-40B4-BE49-F238E27FC236}">
                <a16:creationId xmlns:a16="http://schemas.microsoft.com/office/drawing/2014/main" id="{3928634D-FD34-4591-8A18-6959AEA6575F}"/>
              </a:ext>
            </a:extLst>
          </p:cNvPr>
          <p:cNvCxnSpPr/>
          <p:nvPr/>
        </p:nvCxnSpPr>
        <p:spPr>
          <a:xfrm flipH="1">
            <a:off x="6172200" y="4223266"/>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93004FE-A74C-478D-9110-89BD119D01ED}"/>
              </a:ext>
            </a:extLst>
          </p:cNvPr>
          <p:cNvSpPr txBox="1"/>
          <p:nvPr/>
        </p:nvSpPr>
        <p:spPr>
          <a:xfrm>
            <a:off x="6781800" y="4038600"/>
            <a:ext cx="2209800" cy="369332"/>
          </a:xfrm>
          <a:prstGeom prst="rect">
            <a:avLst/>
          </a:prstGeom>
          <a:noFill/>
        </p:spPr>
        <p:txBody>
          <a:bodyPr wrap="square" rtlCol="0">
            <a:spAutoFit/>
          </a:bodyPr>
          <a:lstStyle/>
          <a:p>
            <a:r>
              <a:rPr lang="en-US" dirty="0"/>
              <a:t>GPSEL0 + 1</a:t>
            </a:r>
          </a:p>
        </p:txBody>
      </p:sp>
      <p:cxnSp>
        <p:nvCxnSpPr>
          <p:cNvPr id="16" name="Straight Arrow Connector 15">
            <a:extLst>
              <a:ext uri="{FF2B5EF4-FFF2-40B4-BE49-F238E27FC236}">
                <a16:creationId xmlns:a16="http://schemas.microsoft.com/office/drawing/2014/main" id="{7A4C9F4C-702C-4634-BBE7-9D3C36BB845C}"/>
              </a:ext>
            </a:extLst>
          </p:cNvPr>
          <p:cNvCxnSpPr/>
          <p:nvPr/>
        </p:nvCxnSpPr>
        <p:spPr>
          <a:xfrm flipH="1">
            <a:off x="6172200" y="3689866"/>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368D1258-276E-42AD-9C93-CD5C46FC6563}"/>
              </a:ext>
            </a:extLst>
          </p:cNvPr>
          <p:cNvSpPr txBox="1"/>
          <p:nvPr/>
        </p:nvSpPr>
        <p:spPr>
          <a:xfrm>
            <a:off x="6781800" y="3505200"/>
            <a:ext cx="2209800" cy="369332"/>
          </a:xfrm>
          <a:prstGeom prst="rect">
            <a:avLst/>
          </a:prstGeom>
          <a:noFill/>
        </p:spPr>
        <p:txBody>
          <a:bodyPr wrap="square" rtlCol="0">
            <a:spAutoFit/>
          </a:bodyPr>
          <a:lstStyle/>
          <a:p>
            <a:r>
              <a:rPr lang="en-US" dirty="0"/>
              <a:t>GPSEL0 + 2</a:t>
            </a:r>
          </a:p>
        </p:txBody>
      </p:sp>
      <p:cxnSp>
        <p:nvCxnSpPr>
          <p:cNvPr id="18" name="Straight Arrow Connector 17">
            <a:extLst>
              <a:ext uri="{FF2B5EF4-FFF2-40B4-BE49-F238E27FC236}">
                <a16:creationId xmlns:a16="http://schemas.microsoft.com/office/drawing/2014/main" id="{6E6CF665-035B-4A95-8F8C-5A3679A347B2}"/>
              </a:ext>
            </a:extLst>
          </p:cNvPr>
          <p:cNvCxnSpPr/>
          <p:nvPr/>
        </p:nvCxnSpPr>
        <p:spPr>
          <a:xfrm flipH="1">
            <a:off x="6172200" y="3146167"/>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B61856E-2E10-46AF-8EA1-15B96CA063BB}"/>
              </a:ext>
            </a:extLst>
          </p:cNvPr>
          <p:cNvSpPr txBox="1"/>
          <p:nvPr/>
        </p:nvSpPr>
        <p:spPr>
          <a:xfrm>
            <a:off x="6781800" y="2961501"/>
            <a:ext cx="2209800" cy="369332"/>
          </a:xfrm>
          <a:prstGeom prst="rect">
            <a:avLst/>
          </a:prstGeom>
          <a:noFill/>
        </p:spPr>
        <p:txBody>
          <a:bodyPr wrap="square" rtlCol="0">
            <a:spAutoFit/>
          </a:bodyPr>
          <a:lstStyle/>
          <a:p>
            <a:r>
              <a:rPr lang="en-US" dirty="0"/>
              <a:t>GPSEL0 + 3</a:t>
            </a:r>
          </a:p>
        </p:txBody>
      </p:sp>
      <p:cxnSp>
        <p:nvCxnSpPr>
          <p:cNvPr id="20" name="Straight Arrow Connector 19">
            <a:extLst>
              <a:ext uri="{FF2B5EF4-FFF2-40B4-BE49-F238E27FC236}">
                <a16:creationId xmlns:a16="http://schemas.microsoft.com/office/drawing/2014/main" id="{7D4B3EA3-1F49-4F6C-BE54-6502986107C3}"/>
              </a:ext>
            </a:extLst>
          </p:cNvPr>
          <p:cNvCxnSpPr/>
          <p:nvPr/>
        </p:nvCxnSpPr>
        <p:spPr>
          <a:xfrm flipH="1">
            <a:off x="6172200" y="2602468"/>
            <a:ext cx="609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F3AC117-999A-4516-A7BC-0AE26364C710}"/>
              </a:ext>
            </a:extLst>
          </p:cNvPr>
          <p:cNvSpPr txBox="1"/>
          <p:nvPr/>
        </p:nvSpPr>
        <p:spPr>
          <a:xfrm>
            <a:off x="6781800" y="2417802"/>
            <a:ext cx="2209800" cy="369332"/>
          </a:xfrm>
          <a:prstGeom prst="rect">
            <a:avLst/>
          </a:prstGeom>
          <a:noFill/>
        </p:spPr>
        <p:txBody>
          <a:bodyPr wrap="square" rtlCol="0">
            <a:spAutoFit/>
          </a:bodyPr>
          <a:lstStyle/>
          <a:p>
            <a:r>
              <a:rPr lang="en-US" dirty="0"/>
              <a:t>GPSEL0 + 4</a:t>
            </a:r>
          </a:p>
        </p:txBody>
      </p:sp>
    </p:spTree>
    <p:extLst>
      <p:ext uri="{BB962C8B-B14F-4D97-AF65-F5344CB8AC3E}">
        <p14:creationId xmlns:p14="http://schemas.microsoft.com/office/powerpoint/2010/main" val="1725827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7B811-320E-41E6-A307-41991CC33984}"/>
              </a:ext>
            </a:extLst>
          </p:cNvPr>
          <p:cNvSpPr>
            <a:spLocks noGrp="1"/>
          </p:cNvSpPr>
          <p:nvPr>
            <p:ph type="title"/>
          </p:nvPr>
        </p:nvSpPr>
        <p:spPr/>
        <p:txBody>
          <a:bodyPr>
            <a:normAutofit fontScale="90000"/>
          </a:bodyPr>
          <a:lstStyle/>
          <a:p>
            <a:r>
              <a:rPr lang="en-US" dirty="0"/>
              <a:t>GPSEL Registers on ARM-Cortex A53 (Pi)</a:t>
            </a:r>
          </a:p>
        </p:txBody>
      </p:sp>
      <p:sp>
        <p:nvSpPr>
          <p:cNvPr id="3" name="Slide Number Placeholder 2">
            <a:extLst>
              <a:ext uri="{FF2B5EF4-FFF2-40B4-BE49-F238E27FC236}">
                <a16:creationId xmlns:a16="http://schemas.microsoft.com/office/drawing/2014/main" id="{219A49EC-AC9B-426A-8A6E-D0E5535D7C4D}"/>
              </a:ext>
            </a:extLst>
          </p:cNvPr>
          <p:cNvSpPr>
            <a:spLocks noGrp="1"/>
          </p:cNvSpPr>
          <p:nvPr>
            <p:ph type="sldNum" sz="quarter" idx="12"/>
          </p:nvPr>
        </p:nvSpPr>
        <p:spPr/>
        <p:txBody>
          <a:bodyPr/>
          <a:lstStyle/>
          <a:p>
            <a:fld id="{EA7C8D44-3667-46F6-9772-CC52308E2A7F}" type="slidenum">
              <a:rPr kumimoji="0" lang="en-US" smtClean="0"/>
              <a:pPr/>
              <a:t>9</a:t>
            </a:fld>
            <a:endParaRPr kumimoji="0" lang="en-US" dirty="0"/>
          </a:p>
        </p:txBody>
      </p:sp>
      <p:pic>
        <p:nvPicPr>
          <p:cNvPr id="5" name="Content Placeholder 4">
            <a:extLst>
              <a:ext uri="{FF2B5EF4-FFF2-40B4-BE49-F238E27FC236}">
                <a16:creationId xmlns:a16="http://schemas.microsoft.com/office/drawing/2014/main" id="{526F0BC1-5973-4BDE-944C-3BFB1134AE4A}"/>
              </a:ext>
            </a:extLst>
          </p:cNvPr>
          <p:cNvPicPr>
            <a:picLocks noGrp="1" noChangeAspect="1"/>
          </p:cNvPicPr>
          <p:nvPr>
            <p:ph sz="quarter" idx="1"/>
          </p:nvPr>
        </p:nvPicPr>
        <p:blipFill>
          <a:blip r:embed="rId2"/>
          <a:stretch>
            <a:fillRect/>
          </a:stretch>
        </p:blipFill>
        <p:spPr>
          <a:xfrm>
            <a:off x="702243" y="1219200"/>
            <a:ext cx="7739514" cy="4937125"/>
          </a:xfrm>
          <a:prstGeom prst="rect">
            <a:avLst/>
          </a:prstGeom>
        </p:spPr>
      </p:pic>
    </p:spTree>
    <p:extLst>
      <p:ext uri="{BB962C8B-B14F-4D97-AF65-F5344CB8AC3E}">
        <p14:creationId xmlns:p14="http://schemas.microsoft.com/office/powerpoint/2010/main" val="31519626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4.4"/>
</p:tagLst>
</file>

<file path=ppt/tags/tag2.xml><?xml version="1.0" encoding="utf-8"?>
<p:tagLst xmlns:a="http://schemas.openxmlformats.org/drawingml/2006/main" xmlns:r="http://schemas.openxmlformats.org/officeDocument/2006/relationships" xmlns:p="http://schemas.openxmlformats.org/presentationml/2006/main">
  <p:tag name="TIMING" val="|15.6|20.4|11.8|14.2|4.7|11.9"/>
</p:tagLst>
</file>

<file path=ppt/tags/tag3.xml><?xml version="1.0" encoding="utf-8"?>
<p:tagLst xmlns:a="http://schemas.openxmlformats.org/drawingml/2006/main" xmlns:r="http://schemas.openxmlformats.org/officeDocument/2006/relationships" xmlns:p="http://schemas.openxmlformats.org/presentationml/2006/main">
  <p:tag name="TIMING" val="|15.7|20.5|11.7|14.7|4.9|11.7|9.9"/>
</p:tagLst>
</file>

<file path=ppt/tags/tag4.xml><?xml version="1.0" encoding="utf-8"?>
<p:tagLst xmlns:a="http://schemas.openxmlformats.org/drawingml/2006/main" xmlns:r="http://schemas.openxmlformats.org/officeDocument/2006/relationships" xmlns:p="http://schemas.openxmlformats.org/presentationml/2006/main">
  <p:tag name="TIMING" val="|49.5"/>
</p:tagLst>
</file>

<file path=ppt/tags/tag5.xml><?xml version="1.0" encoding="utf-8"?>
<p:tagLst xmlns:a="http://schemas.openxmlformats.org/drawingml/2006/main" xmlns:r="http://schemas.openxmlformats.org/officeDocument/2006/relationships" xmlns:p="http://schemas.openxmlformats.org/presentationml/2006/main">
  <p:tag name="TIMING" val="|11.7|2.2|3.1|3.3|11.8|5.1|4.6"/>
</p:tagLst>
</file>

<file path=ppt/tags/tag6.xml><?xml version="1.0" encoding="utf-8"?>
<p:tagLst xmlns:a="http://schemas.openxmlformats.org/drawingml/2006/main" xmlns:r="http://schemas.openxmlformats.org/officeDocument/2006/relationships" xmlns:p="http://schemas.openxmlformats.org/presentationml/2006/main">
  <p:tag name="TIMING" val="|9.2|2.4|6.2"/>
</p:tagLst>
</file>

<file path=ppt/tags/tag7.xml><?xml version="1.0" encoding="utf-8"?>
<p:tagLst xmlns:a="http://schemas.openxmlformats.org/drawingml/2006/main" xmlns:r="http://schemas.openxmlformats.org/officeDocument/2006/relationships" xmlns:p="http://schemas.openxmlformats.org/presentationml/2006/main">
  <p:tag name="TIMING" val="|46.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3098</TotalTime>
  <Words>2774</Words>
  <Application>Microsoft Office PowerPoint</Application>
  <PresentationFormat>On-screen Show (4:3)</PresentationFormat>
  <Paragraphs>380</Paragraphs>
  <Slides>23</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Gill Sans MT (Body)</vt:lpstr>
      <vt:lpstr>Arial</vt:lpstr>
      <vt:lpstr>Bookman Old Style</vt:lpstr>
      <vt:lpstr>Calibri</vt:lpstr>
      <vt:lpstr>Consolas</vt:lpstr>
      <vt:lpstr>Gill Sans MT</vt:lpstr>
      <vt:lpstr>Wingdings</vt:lpstr>
      <vt:lpstr>Wingdings 3</vt:lpstr>
      <vt:lpstr>Origin</vt:lpstr>
      <vt:lpstr>Zonghua Gu</vt:lpstr>
      <vt:lpstr>Raspberry Pi GPIO pins</vt:lpstr>
      <vt:lpstr>Interfacing Peripherals</vt:lpstr>
      <vt:lpstr>Memory Map of Cortex-M4 (Pi uses Cortex-A53)</vt:lpstr>
      <vt:lpstr>Memory Map of STM32L4</vt:lpstr>
      <vt:lpstr>Steps to using GPIO pins</vt:lpstr>
      <vt:lpstr>Memory-mapped GPIO Cortex-A53 (Pi)</vt:lpstr>
      <vt:lpstr>Thinking about memory addresses</vt:lpstr>
      <vt:lpstr>GPSEL Registers on ARM-Cortex A53 (Pi)</vt:lpstr>
      <vt:lpstr>GPSEL0 Register</vt:lpstr>
      <vt:lpstr>General Purpose Input/Output (GPIO)</vt:lpstr>
      <vt:lpstr>Basic Structure of an I/O Port Bit Input and Output</vt:lpstr>
      <vt:lpstr>Basic Structure of an I/O Port Bit: Output</vt:lpstr>
      <vt:lpstr>GPIO Input:  Pull Up and Pull Down</vt:lpstr>
      <vt:lpstr>GPIO Output: Push-Pull</vt:lpstr>
      <vt:lpstr>GPIO Output: Push-Pull</vt:lpstr>
      <vt:lpstr>GPIO Output: Open-Drain</vt:lpstr>
      <vt:lpstr>GPIO Output: Open-Drain</vt:lpstr>
      <vt:lpstr>Basic Structure of an I/O Port Bit Input and Output</vt:lpstr>
      <vt:lpstr>Basic Structure of an I/O Port Bit: Input</vt:lpstr>
      <vt:lpstr>Schmitt Trigger</vt:lpstr>
      <vt:lpstr>Schmitt Trigger</vt:lpstr>
      <vt:lpstr>Schmitt Trigger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Zonghua Gu</cp:lastModifiedBy>
  <cp:revision>294</cp:revision>
  <dcterms:created xsi:type="dcterms:W3CDTF">2013-02-03T05:36:57Z</dcterms:created>
  <dcterms:modified xsi:type="dcterms:W3CDTF">2025-09-02T23:45:29Z</dcterms:modified>
</cp:coreProperties>
</file>