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43"/>
  </p:notesMasterIdLst>
  <p:sldIdLst>
    <p:sldId id="256" r:id="rId2"/>
    <p:sldId id="362" r:id="rId3"/>
    <p:sldId id="374" r:id="rId4"/>
    <p:sldId id="364" r:id="rId5"/>
    <p:sldId id="258" r:id="rId6"/>
    <p:sldId id="275" r:id="rId7"/>
    <p:sldId id="301" r:id="rId8"/>
    <p:sldId id="377" r:id="rId9"/>
    <p:sldId id="378" r:id="rId10"/>
    <p:sldId id="379" r:id="rId11"/>
    <p:sldId id="361" r:id="rId12"/>
    <p:sldId id="372" r:id="rId13"/>
    <p:sldId id="373" r:id="rId14"/>
    <p:sldId id="366" r:id="rId15"/>
    <p:sldId id="367" r:id="rId16"/>
    <p:sldId id="370" r:id="rId17"/>
    <p:sldId id="376" r:id="rId18"/>
    <p:sldId id="263" r:id="rId19"/>
    <p:sldId id="302" r:id="rId20"/>
    <p:sldId id="332" r:id="rId21"/>
    <p:sldId id="344" r:id="rId22"/>
    <p:sldId id="331" r:id="rId23"/>
    <p:sldId id="334" r:id="rId24"/>
    <p:sldId id="336" r:id="rId25"/>
    <p:sldId id="337" r:id="rId26"/>
    <p:sldId id="338" r:id="rId27"/>
    <p:sldId id="339" r:id="rId28"/>
    <p:sldId id="335" r:id="rId29"/>
    <p:sldId id="340" r:id="rId30"/>
    <p:sldId id="341" r:id="rId31"/>
    <p:sldId id="360" r:id="rId32"/>
    <p:sldId id="342" r:id="rId33"/>
    <p:sldId id="355" r:id="rId34"/>
    <p:sldId id="357" r:id="rId35"/>
    <p:sldId id="358" r:id="rId36"/>
    <p:sldId id="375" r:id="rId37"/>
    <p:sldId id="312" r:id="rId38"/>
    <p:sldId id="309" r:id="rId39"/>
    <p:sldId id="310" r:id="rId40"/>
    <p:sldId id="304" r:id="rId41"/>
    <p:sldId id="269" r:id="rId42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996633"/>
    <a:srgbClr val="008000"/>
    <a:srgbClr val="B2B2B2"/>
    <a:srgbClr val="EAEAEA"/>
    <a:srgbClr val="FF3300"/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34585" autoAdjust="0"/>
    <p:restoredTop sz="86388" autoAdjust="0"/>
  </p:normalViewPr>
  <p:slideViewPr>
    <p:cSldViewPr>
      <p:cViewPr varScale="1">
        <p:scale>
          <a:sx n="144" d="100"/>
          <a:sy n="144" d="100"/>
        </p:scale>
        <p:origin x="824" y="8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50" d="100"/>
        <a:sy n="150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notesMaster" Target="notesMasters/notes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png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png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5.png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png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066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1536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noProof="0" smtClean="0"/>
              <a:t>Click to edit Master text styles</a:t>
            </a:r>
          </a:p>
          <a:p>
            <a:pPr lvl="1"/>
            <a:r>
              <a:rPr lang="en-US" altLang="zh-CN" noProof="0" smtClean="0"/>
              <a:t>Second level</a:t>
            </a:r>
          </a:p>
          <a:p>
            <a:pPr lvl="2"/>
            <a:r>
              <a:rPr lang="en-US" altLang="zh-CN" noProof="0" smtClean="0"/>
              <a:t>Third level</a:t>
            </a:r>
          </a:p>
          <a:p>
            <a:pPr lvl="3"/>
            <a:r>
              <a:rPr lang="en-US" altLang="zh-CN" noProof="0" smtClean="0"/>
              <a:t>Fourth level</a:t>
            </a:r>
          </a:p>
          <a:p>
            <a:pPr lvl="4"/>
            <a:r>
              <a:rPr lang="en-US" altLang="zh-CN" noProof="0" smtClean="0"/>
              <a:t>Fifth level</a:t>
            </a:r>
          </a:p>
        </p:txBody>
      </p:sp>
      <p:sp>
        <p:nvSpPr>
          <p:cNvPr id="1536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>
              <a:defRPr sz="1200" smtClean="0"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1536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 smtClean="0"/>
            </a:lvl1pPr>
          </a:lstStyle>
          <a:p>
            <a:pPr>
              <a:defRPr/>
            </a:pPr>
            <a:fld id="{6FA21340-DBF0-4FAC-9DE2-FD6DB24B56C8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://en.wikipedia.org/wiki/Transistors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Relationship Id="rId5" Type="http://schemas.openxmlformats.org/officeDocument/2006/relationships/hyperlink" Target="http://en.wikipedia.org/wiki/Exponential_growth" TargetMode="External"/><Relationship Id="rId4" Type="http://schemas.openxmlformats.org/officeDocument/2006/relationships/hyperlink" Target="http://en.wikipedia.org/wiki/Integrated_circuit" TargetMode="Externa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0487B8A-27EE-417B-8EA7-1B4C1D43B967}" type="slidenum">
              <a:rPr lang="en-US" altLang="zh-CN"/>
              <a:pPr/>
              <a:t>1</a:t>
            </a:fld>
            <a:endParaRPr lang="en-US" altLang="zh-CN"/>
          </a:p>
        </p:txBody>
      </p:sp>
      <p:sp>
        <p:nvSpPr>
          <p:cNvPr id="716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16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9B3A588-43E9-AC44-AC90-AB7B6B5540F3}" type="slidenum">
              <a:rPr kumimoji="1" lang="zh-CN" altLang="en-US" smtClean="0"/>
              <a:t>11</a:t>
            </a:fld>
            <a:endParaRPr kumimoji="1" lang="zh-CN" altLang="en-US"/>
          </a:p>
        </p:txBody>
      </p:sp>
    </p:spTree>
    <p:extLst>
      <p:ext uri="{BB962C8B-B14F-4D97-AF65-F5344CB8AC3E}">
        <p14:creationId xmlns:p14="http://schemas.microsoft.com/office/powerpoint/2010/main" val="35793803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3680721-A7B5-4CCA-842F-1C420D3825AE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768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68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89782264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99780AE-B8A3-4060-B262-D0231A80FABB}" type="slidenum">
              <a:rPr lang="en-US" altLang="zh-CN"/>
              <a:pPr/>
              <a:t>13</a:t>
            </a:fld>
            <a:endParaRPr lang="en-US" altLang="zh-CN"/>
          </a:p>
        </p:txBody>
      </p:sp>
      <p:sp>
        <p:nvSpPr>
          <p:cNvPr id="778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78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35102455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FD92469-0D26-46B1-9C75-C5EAA3BAF514}" type="slidenum">
              <a:rPr lang="en-US" altLang="zh-CN" smtClean="0"/>
              <a:pPr/>
              <a:t>14</a:t>
            </a:fld>
            <a:endParaRPr lang="en-US" altLang="zh-CN" smtClean="0"/>
          </a:p>
        </p:txBody>
      </p:sp>
      <p:sp>
        <p:nvSpPr>
          <p:cNvPr id="138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1143000" y="685800"/>
            <a:ext cx="4573588" cy="3430588"/>
          </a:xfrm>
          <a:ln/>
        </p:spPr>
      </p:sp>
      <p:sp>
        <p:nvSpPr>
          <p:cNvPr id="1382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15988" y="4344988"/>
            <a:ext cx="5026025" cy="4113212"/>
          </a:xfrm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sz="2400" dirty="0" smtClean="0"/>
              <a:t>Two or more processor cores on the same </a:t>
            </a:r>
            <a:r>
              <a:rPr lang="en-US" altLang="zh-CN" sz="2400" dirty="0" smtClean="0"/>
              <a:t>chip </a:t>
            </a:r>
            <a:r>
              <a:rPr lang="en-US" altLang="zh-CN" sz="2400" b="1" dirty="0" smtClean="0">
                <a:ea typeface="宋体" charset="-122"/>
              </a:rPr>
              <a:t>1.</a:t>
            </a:r>
            <a:r>
              <a:rPr lang="en-US" altLang="zh-CN" sz="2400" dirty="0" smtClean="0">
                <a:ea typeface="宋体" charset="-122"/>
              </a:rPr>
              <a:t> </a:t>
            </a:r>
            <a:br>
              <a:rPr lang="en-US" altLang="zh-CN" sz="2400" dirty="0" smtClean="0">
                <a:ea typeface="宋体" charset="-122"/>
              </a:rPr>
            </a:br>
            <a:r>
              <a:rPr lang="en-US" altLang="zh-CN" sz="2400" b="1" dirty="0" smtClean="0">
                <a:ea typeface="宋体" charset="-122"/>
              </a:rPr>
              <a:t>2.</a:t>
            </a:r>
            <a:r>
              <a:rPr lang="en-US" altLang="zh-CN" sz="2400" dirty="0" smtClean="0">
                <a:ea typeface="宋体" charset="-122"/>
              </a:rPr>
              <a:t> Single-core processor</a:t>
            </a:r>
            <a:br>
              <a:rPr lang="en-US" altLang="zh-CN" sz="2400" dirty="0" smtClean="0">
                <a:ea typeface="宋体" charset="-122"/>
              </a:rPr>
            </a:br>
            <a:r>
              <a:rPr lang="en-US" altLang="zh-CN" sz="2400" b="1" dirty="0" smtClean="0">
                <a:ea typeface="宋体" charset="-122"/>
              </a:rPr>
              <a:t>3.</a:t>
            </a:r>
            <a:r>
              <a:rPr lang="en-US" altLang="zh-CN" sz="2400" dirty="0" smtClean="0">
                <a:ea typeface="宋体" charset="-122"/>
              </a:rPr>
              <a:t> Two standard processors each under-clocked 20% </a:t>
            </a:r>
          </a:p>
          <a:p>
            <a:pPr eaLnBrk="1" hangingPunct="1"/>
            <a:endParaRPr lang="en-US" altLang="zh-CN" sz="2400" dirty="0" smtClean="0"/>
          </a:p>
          <a:p>
            <a:pPr lvl="1" eaLnBrk="1" hangingPunct="1"/>
            <a:r>
              <a:rPr lang="en-US" altLang="zh-CN" sz="2000" dirty="0" smtClean="0"/>
              <a:t>Intel Core Duo processor</a:t>
            </a:r>
          </a:p>
          <a:p>
            <a:pPr eaLnBrk="1" hangingPunct="1"/>
            <a:r>
              <a:rPr lang="en-US" altLang="zh-CN" sz="2400" dirty="0" smtClean="0"/>
              <a:t>Semiconductor trends</a:t>
            </a:r>
          </a:p>
          <a:p>
            <a:pPr lvl="1" eaLnBrk="1" hangingPunct="1"/>
            <a:r>
              <a:rPr lang="en-US" altLang="zh-CN" sz="2000" dirty="0" smtClean="0"/>
              <a:t>More transistors available per die </a:t>
            </a:r>
          </a:p>
          <a:p>
            <a:pPr lvl="1" eaLnBrk="1" hangingPunct="1"/>
            <a:r>
              <a:rPr lang="en-US" altLang="zh-CN" sz="2000" dirty="0" smtClean="0"/>
              <a:t>Clock scaling reaching limits due to power constraints. An empirical study suggests that a 1% clock increase results in a 3% power increase. </a:t>
            </a:r>
          </a:p>
          <a:p>
            <a:pPr lvl="2" eaLnBrk="1" hangingPunct="1"/>
            <a:r>
              <a:rPr lang="en-US" altLang="zh-CN" sz="1800" dirty="0" smtClean="0"/>
              <a:t>Moore’s Law has hit a wall due to power constraints</a:t>
            </a:r>
          </a:p>
          <a:p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344635292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E045A-0948-4351-8AA1-EBFF3D348D09}" type="slidenum">
              <a:rPr lang="it-IT" altLang="zh-CN"/>
              <a:pPr/>
              <a:t>15</a:t>
            </a:fld>
            <a:endParaRPr lang="it-IT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it-IT" altLang="zh-CN" dirty="0" smtClean="0"/>
              <a:t>Network Processors andare being replaced by </a:t>
            </a:r>
            <a:r>
              <a:rPr lang="it-IT" altLang="zh-CN" dirty="0" smtClean="0"/>
              <a:t>s </a:t>
            </a:r>
            <a:r>
              <a:rPr lang="it-IT" altLang="zh-CN" dirty="0" smtClean="0"/>
              <a:t>(Broadcom</a:t>
            </a:r>
            <a:r>
              <a:rPr lang="it-IT" altLang="zh-CN" dirty="0" smtClean="0"/>
              <a:t>) </a:t>
            </a:r>
            <a:r>
              <a:rPr lang="it-IT" altLang="zh-CN" sz="1200" dirty="0" smtClean="0">
                <a:ea typeface="宋体" charset="-122"/>
              </a:rPr>
              <a:t>Nios II: x soft Cores</a:t>
            </a:r>
          </a:p>
          <a:p>
            <a:pPr eaLnBrk="1" hangingPunct="1"/>
            <a:endParaRPr lang="it-IT" altLang="zh-CN" dirty="0" smtClean="0"/>
          </a:p>
          <a:p>
            <a:pPr eaLnBrk="1" hangingPunct="1"/>
            <a:endParaRPr lang="it-IT" altLang="zh-CN" dirty="0" smtClean="0"/>
          </a:p>
          <a:p>
            <a:pPr eaLnBrk="1" hangingPunct="1"/>
            <a:r>
              <a:rPr lang="it-IT" altLang="zh-CN" dirty="0" smtClean="0"/>
              <a:t>DSP</a:t>
            </a:r>
          </a:p>
          <a:p>
            <a:pPr eaLnBrk="1" hangingPunct="1"/>
            <a:endParaRPr lang="it-IT" altLang="zh-CN" dirty="0" smtClean="0"/>
          </a:p>
          <a:p>
            <a:pPr eaLnBrk="1" hangingPunct="1"/>
            <a:r>
              <a:rPr lang="it-IT" altLang="zh-CN" dirty="0" smtClean="0"/>
              <a:t>Picochip: communication domain</a:t>
            </a:r>
          </a:p>
        </p:txBody>
      </p:sp>
    </p:spTree>
    <p:extLst>
      <p:ext uri="{BB962C8B-B14F-4D97-AF65-F5344CB8AC3E}">
        <p14:creationId xmlns:p14="http://schemas.microsoft.com/office/powerpoint/2010/main" val="402608835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7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E23E87-2195-4958-95B4-58A0C8BF8460}" type="slidenum">
              <a:rPr lang="it-IT" altLang="zh-CN" smtClean="0"/>
              <a:pPr/>
              <a:t>16</a:t>
            </a:fld>
            <a:endParaRPr lang="it-IT" altLang="zh-CN" smtClean="0"/>
          </a:p>
        </p:txBody>
      </p:sp>
      <p:sp>
        <p:nvSpPr>
          <p:cNvPr id="1597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97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2323637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E7D5918-2588-44FA-B624-E01C036B3776}" type="slidenum">
              <a:rPr lang="en-US" altLang="zh-CN"/>
              <a:pPr/>
              <a:t>17</a:t>
            </a:fld>
            <a:endParaRPr lang="en-US" altLang="zh-CN"/>
          </a:p>
        </p:txBody>
      </p:sp>
      <p:sp>
        <p:nvSpPr>
          <p:cNvPr id="1372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72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184675469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C3D0113-6895-4946-91A1-2B0B1E16F76D}" type="slidenum">
              <a:rPr lang="en-US" altLang="zh-CN"/>
              <a:pPr/>
              <a:t>18</a:t>
            </a:fld>
            <a:endParaRPr lang="en-US" altLang="zh-CN"/>
          </a:p>
        </p:txBody>
      </p:sp>
      <p:sp>
        <p:nvSpPr>
          <p:cNvPr id="1013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138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0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B5BAE82-7F67-4833-86E3-C67BAF067059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0240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0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B7ECF74F-7A06-4C95-924D-9E31385FE2E3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034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34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9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DF94DF34-5374-4CF7-9BB8-FE3C54CE07D8}" type="slidenum">
              <a:rPr lang="it-IT" altLang="zh-CN" smtClean="0"/>
              <a:pPr/>
              <a:t>2</a:t>
            </a:fld>
            <a:endParaRPr lang="it-IT" altLang="zh-CN" smtClean="0"/>
          </a:p>
        </p:txBody>
      </p:sp>
      <p:sp>
        <p:nvSpPr>
          <p:cNvPr id="1249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49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it-IT" altLang="zh-CN" smtClean="0"/>
              <a:t>the number of </a:t>
            </a:r>
            <a:r>
              <a:rPr lang="it-IT" altLang="zh-CN" smtClean="0">
                <a:hlinkClick r:id="rId3" tooltip="Transistors"/>
              </a:rPr>
              <a:t>transistors</a:t>
            </a:r>
            <a:r>
              <a:rPr lang="it-IT" altLang="zh-CN" smtClean="0"/>
              <a:t> that can be inexpensively placed on an </a:t>
            </a:r>
            <a:r>
              <a:rPr lang="it-IT" altLang="zh-CN" smtClean="0">
                <a:hlinkClick r:id="rId4" tooltip="Integrated circuit"/>
              </a:rPr>
              <a:t>integrated circuit</a:t>
            </a:r>
            <a:r>
              <a:rPr lang="it-IT" altLang="zh-CN" smtClean="0"/>
              <a:t> is increasing </a:t>
            </a:r>
            <a:r>
              <a:rPr lang="it-IT" altLang="zh-CN" smtClean="0">
                <a:hlinkClick r:id="rId5" tooltip="Exponential growth"/>
              </a:rPr>
              <a:t>exponentially</a:t>
            </a:r>
            <a:r>
              <a:rPr lang="it-IT" altLang="zh-CN" smtClean="0"/>
              <a:t>, doubling approximately every two years </a:t>
            </a:r>
          </a:p>
          <a:p>
            <a:pPr eaLnBrk="1" hangingPunct="1"/>
            <a:endParaRPr lang="it-IT" altLang="zh-CN" smtClean="0"/>
          </a:p>
          <a:p>
            <a:pPr eaLnBrk="1" hangingPunct="1"/>
            <a:r>
              <a:rPr lang="it-IT" altLang="zh-CN" smtClean="0"/>
              <a:t>Patterson &amp; Hennessy: number of cores will double every 18 months, while power, clock frequency and costs will remain constant</a:t>
            </a:r>
          </a:p>
          <a:p>
            <a:pPr eaLnBrk="1" hangingPunct="1"/>
            <a:endParaRPr lang="en-US" altLang="zh-CN" smtClean="0"/>
          </a:p>
        </p:txBody>
      </p:sp>
    </p:spTree>
    <p:extLst>
      <p:ext uri="{BB962C8B-B14F-4D97-AF65-F5344CB8AC3E}">
        <p14:creationId xmlns:p14="http://schemas.microsoft.com/office/powerpoint/2010/main" val="4170103676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4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3D1DCD1-92E7-41AD-989F-7DCB5A7E4CCD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044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44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4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BD43BC-D9BE-40F1-898D-A727DDB7EC25}" type="slidenum">
              <a:rPr lang="en-US" altLang="zh-CN"/>
              <a:pPr/>
              <a:t>22</a:t>
            </a:fld>
            <a:endParaRPr lang="en-US" altLang="zh-CN"/>
          </a:p>
        </p:txBody>
      </p:sp>
      <p:sp>
        <p:nvSpPr>
          <p:cNvPr id="1064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65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5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B1FDC29-6B29-4AF3-B31C-660FD1FBE8DB}" type="slidenum">
              <a:rPr lang="en-US" altLang="zh-CN"/>
              <a:pPr/>
              <a:t>23</a:t>
            </a:fld>
            <a:endParaRPr lang="en-US" altLang="zh-CN"/>
          </a:p>
        </p:txBody>
      </p:sp>
      <p:sp>
        <p:nvSpPr>
          <p:cNvPr id="1075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75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5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DFF699E-2F63-41A1-B5DE-163B02463214}" type="slidenum">
              <a:rPr lang="en-US" altLang="zh-CN"/>
              <a:pPr/>
              <a:t>24</a:t>
            </a:fld>
            <a:endParaRPr lang="en-US" altLang="zh-CN"/>
          </a:p>
        </p:txBody>
      </p:sp>
      <p:sp>
        <p:nvSpPr>
          <p:cNvPr id="1085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854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5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8B7C7D7-B475-4AF8-BFF9-440D241C73ED}" type="slidenum">
              <a:rPr lang="en-US" altLang="zh-CN"/>
              <a:pPr/>
              <a:t>25</a:t>
            </a:fld>
            <a:endParaRPr lang="en-US" altLang="zh-CN"/>
          </a:p>
        </p:txBody>
      </p:sp>
      <p:sp>
        <p:nvSpPr>
          <p:cNvPr id="1095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95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5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1983374-663C-4CB5-A575-66079A2A28BE}" type="slidenum">
              <a:rPr lang="en-US" altLang="zh-CN"/>
              <a:pPr/>
              <a:t>26</a:t>
            </a:fld>
            <a:endParaRPr lang="en-US" altLang="zh-CN"/>
          </a:p>
        </p:txBody>
      </p:sp>
      <p:sp>
        <p:nvSpPr>
          <p:cNvPr id="1105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05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6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AFC238A-E81C-4EA0-9901-43DAEF266DCF}" type="slidenum">
              <a:rPr lang="en-US" altLang="zh-CN"/>
              <a:pPr/>
              <a:t>27</a:t>
            </a:fld>
            <a:endParaRPr lang="en-US" altLang="zh-CN"/>
          </a:p>
        </p:txBody>
      </p:sp>
      <p:sp>
        <p:nvSpPr>
          <p:cNvPr id="1116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162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8CB52C9-2002-4F0A-BAB9-852F7BF6E2CC}" type="slidenum">
              <a:rPr lang="en-US" altLang="zh-CN"/>
              <a:pPr/>
              <a:t>28</a:t>
            </a:fld>
            <a:endParaRPr lang="en-US" altLang="zh-CN"/>
          </a:p>
        </p:txBody>
      </p:sp>
      <p:sp>
        <p:nvSpPr>
          <p:cNvPr id="1126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264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571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EF7D4784-4652-4A80-A5D6-A9019F664F6A}" type="slidenum">
              <a:rPr lang="en-US" altLang="zh-CN"/>
              <a:pPr/>
              <a:t>29</a:t>
            </a:fld>
            <a:endParaRPr lang="en-US" altLang="zh-CN"/>
          </a:p>
        </p:txBody>
      </p:sp>
      <p:sp>
        <p:nvSpPr>
          <p:cNvPr id="11571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571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73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7359EFFA-4068-4019-B45A-E5E06CA7F946}" type="slidenum">
              <a:rPr lang="en-US" altLang="zh-CN"/>
              <a:pPr/>
              <a:t>30</a:t>
            </a:fld>
            <a:endParaRPr lang="en-US" altLang="zh-CN"/>
          </a:p>
        </p:txBody>
      </p:sp>
      <p:sp>
        <p:nvSpPr>
          <p:cNvPr id="11673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674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8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7FC7D1C-EB70-43D4-9D02-0D63EFAFE91B}" type="slidenum">
              <a:rPr lang="en-US" altLang="zh-CN"/>
              <a:pPr/>
              <a:t>3</a:t>
            </a:fld>
            <a:endParaRPr lang="en-US" altLang="zh-CN"/>
          </a:p>
        </p:txBody>
      </p:sp>
      <p:sp>
        <p:nvSpPr>
          <p:cNvPr id="798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987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2589400264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76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0E8BDA-4B44-438E-BA7C-B611FF771D77}" type="slidenum">
              <a:rPr lang="en-US" altLang="zh-CN"/>
              <a:pPr/>
              <a:t>31</a:t>
            </a:fld>
            <a:endParaRPr lang="en-US" altLang="zh-CN"/>
          </a:p>
        </p:txBody>
      </p:sp>
      <p:sp>
        <p:nvSpPr>
          <p:cNvPr id="11776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solidFill>
            <a:srgbClr val="FFFFFF"/>
          </a:solidFill>
          <a:ln/>
        </p:spPr>
      </p:sp>
      <p:sp>
        <p:nvSpPr>
          <p:cNvPr id="117764" name="Rectangle 3"/>
          <p:cNvSpPr>
            <a:spLocks noGrp="1" noChangeArrowheads="1"/>
          </p:cNvSpPr>
          <p:nvPr>
            <p:ph type="body" idx="1"/>
          </p:nvPr>
        </p:nvSpPr>
        <p:spPr>
          <a:solidFill>
            <a:srgbClr val="FFFFFF"/>
          </a:solidFill>
          <a:ln>
            <a:solidFill>
              <a:srgbClr val="000000"/>
            </a:solidFill>
          </a:ln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78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0357ECB-3B00-4A2D-839D-277E4F0EF9B2}" type="slidenum">
              <a:rPr lang="en-US" altLang="zh-CN"/>
              <a:pPr/>
              <a:t>32</a:t>
            </a:fld>
            <a:endParaRPr lang="en-US" altLang="zh-CN"/>
          </a:p>
        </p:txBody>
      </p:sp>
      <p:sp>
        <p:nvSpPr>
          <p:cNvPr id="11878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878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81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A4049C4-F037-4A86-BE4D-BDDA0BEB30C5}" type="slidenum">
              <a:rPr lang="en-US" altLang="zh-CN"/>
              <a:pPr/>
              <a:t>33</a:t>
            </a:fld>
            <a:endParaRPr lang="en-US" altLang="zh-CN"/>
          </a:p>
        </p:txBody>
      </p:sp>
      <p:sp>
        <p:nvSpPr>
          <p:cNvPr id="11981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1981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85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6DD27CEB-2D80-4942-B641-16FCF845EC1C}" type="slidenum">
              <a:rPr lang="en-US" altLang="zh-CN"/>
              <a:pPr/>
              <a:t>34</a:t>
            </a:fld>
            <a:endParaRPr lang="en-US" altLang="zh-CN"/>
          </a:p>
        </p:txBody>
      </p:sp>
      <p:sp>
        <p:nvSpPr>
          <p:cNvPr id="12185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186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8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6061600-BE0F-4227-96F7-352C653DF107}" type="slidenum">
              <a:rPr lang="en-US" altLang="zh-CN"/>
              <a:pPr/>
              <a:t>35</a:t>
            </a:fld>
            <a:endParaRPr lang="en-US" altLang="zh-CN"/>
          </a:p>
        </p:txBody>
      </p:sp>
      <p:sp>
        <p:nvSpPr>
          <p:cNvPr id="1228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88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4C990304-E502-4B46-8605-2DD78AFAC924}" type="slidenum">
              <a:rPr lang="en-US" altLang="zh-CN"/>
              <a:pPr/>
              <a:t>36</a:t>
            </a:fld>
            <a:endParaRPr lang="en-US" altLang="zh-CN"/>
          </a:p>
        </p:txBody>
      </p:sp>
      <p:sp>
        <p:nvSpPr>
          <p:cNvPr id="7885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885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en-US" altLang="zh-CN" sz="120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sz="1200" dirty="0" smtClean="0">
                <a:ea typeface="+mn-ea"/>
              </a:rPr>
              <a:t>Write parallel algorithms</a:t>
            </a:r>
            <a:endParaRPr lang="en-US" altLang="zh-CN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+mn-ea"/>
              </a:rPr>
              <a:t> decides what threads run on what core</a:t>
            </a:r>
            <a:endParaRPr lang="en-US" altLang="zh-CN" sz="1200" dirty="0" smtClean="0">
              <a:ea typeface="+mn-ea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1100" dirty="0" smtClean="0">
              <a:ea typeface="+mn-ea"/>
            </a:endParaRP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291536182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6A34B67-8F47-4272-B379-6C92F27C29B3}" type="slidenum">
              <a:rPr lang="en-US" altLang="zh-CN"/>
              <a:pPr/>
              <a:t>37</a:t>
            </a:fld>
            <a:endParaRPr lang="en-US" altLang="zh-CN"/>
          </a:p>
        </p:txBody>
      </p:sp>
      <p:sp>
        <p:nvSpPr>
          <p:cNvPr id="132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1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204EC90-868C-4735-B795-BBCB688E01E6}" type="slidenum">
              <a:rPr lang="en-US" altLang="zh-CN"/>
              <a:pPr/>
              <a:t>38</a:t>
            </a:fld>
            <a:endParaRPr lang="en-US" altLang="zh-CN"/>
          </a:p>
        </p:txBody>
      </p:sp>
      <p:sp>
        <p:nvSpPr>
          <p:cNvPr id="1331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31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5B3CF270-7FE6-48D4-B581-95EEE0DF461A}" type="slidenum">
              <a:rPr lang="en-US" altLang="zh-CN"/>
              <a:pPr/>
              <a:t>39</a:t>
            </a:fld>
            <a:endParaRPr lang="en-US" altLang="zh-CN"/>
          </a:p>
        </p:txBody>
      </p:sp>
      <p:sp>
        <p:nvSpPr>
          <p:cNvPr id="1290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902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C9BD8866-406E-4056-A467-1ADA03BBB268}" type="slidenum">
              <a:rPr lang="en-US" altLang="zh-CN"/>
              <a:pPr/>
              <a:t>40</a:t>
            </a:fld>
            <a:endParaRPr lang="en-US" altLang="zh-CN"/>
          </a:p>
        </p:txBody>
      </p:sp>
      <p:sp>
        <p:nvSpPr>
          <p:cNvPr id="1351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517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9A8B703-FE38-46FD-9308-3A8DB17F8FD4}" type="slidenum">
              <a:rPr lang="it-IT" altLang="zh-CN" smtClean="0"/>
              <a:pPr/>
              <a:t>4</a:t>
            </a:fld>
            <a:endParaRPr lang="it-IT" altLang="zh-CN" smtClean="0"/>
          </a:p>
        </p:txBody>
      </p:sp>
      <p:sp>
        <p:nvSpPr>
          <p:cNvPr id="136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lvl="1" eaLnBrk="1" hangingPunct="1"/>
            <a:endParaRPr lang="en-US" altLang="zh-CN" dirty="0" smtClean="0">
              <a:ea typeface="宋体" charset="-122"/>
            </a:endParaRPr>
          </a:p>
          <a:p>
            <a:pPr eaLnBrk="1" hangingPunct="1"/>
            <a:r>
              <a:rPr lang="en-US" altLang="zh-CN" dirty="0" smtClean="0">
                <a:ea typeface="宋体" charset="-122"/>
              </a:rPr>
              <a:t>Use a higher number of slower logic gates</a:t>
            </a:r>
          </a:p>
          <a:p>
            <a:pPr eaLnBrk="1" hangingPunct="1"/>
            <a:r>
              <a:rPr lang="en-US" altLang="zh-CN" dirty="0" smtClean="0">
                <a:ea typeface="宋体" charset="-122"/>
              </a:rPr>
              <a:t>In other words:</a:t>
            </a:r>
            <a:endParaRPr lang="it-IT" altLang="zh-CN" dirty="0" smtClean="0">
              <a:ea typeface="宋体" charset="-122"/>
            </a:endParaRPr>
          </a:p>
          <a:p>
            <a:pPr eaLnBrk="1" hangingPunct="1"/>
            <a:endParaRPr lang="en-US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348465276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987878A2-F091-4999-B58A-A744524B3A79}" type="slidenum">
              <a:rPr lang="en-US" altLang="zh-CN"/>
              <a:pPr/>
              <a:t>41</a:t>
            </a:fld>
            <a:endParaRPr lang="en-US" altLang="zh-CN"/>
          </a:p>
        </p:txBody>
      </p:sp>
      <p:sp>
        <p:nvSpPr>
          <p:cNvPr id="1392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926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25A2B6A4-4C80-4C7E-933A-A420BB8B49D1}" type="slidenum">
              <a:rPr lang="en-US" altLang="zh-CN"/>
              <a:pPr/>
              <a:t>5</a:t>
            </a:fld>
            <a:endParaRPr lang="en-US" altLang="zh-CN"/>
          </a:p>
        </p:txBody>
      </p:sp>
      <p:sp>
        <p:nvSpPr>
          <p:cNvPr id="7270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2708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7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3454473E-10C8-438E-90A8-949EC8E37112}" type="slidenum">
              <a:rPr lang="en-US" altLang="zh-CN"/>
              <a:pPr/>
              <a:t>6</a:t>
            </a:fld>
            <a:endParaRPr lang="en-US" altLang="zh-CN"/>
          </a:p>
        </p:txBody>
      </p:sp>
      <p:sp>
        <p:nvSpPr>
          <p:cNvPr id="737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3732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A703AED3-4F07-4110-B769-4A613DCD147A}" type="slidenum">
              <a:rPr lang="en-US" altLang="zh-CN"/>
              <a:pPr/>
              <a:t>7</a:t>
            </a:fld>
            <a:endParaRPr lang="en-US" altLang="zh-CN"/>
          </a:p>
        </p:txBody>
      </p:sp>
      <p:sp>
        <p:nvSpPr>
          <p:cNvPr id="7475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74756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r>
              <a:rPr lang="en-US" altLang="zh-CN" dirty="0" smtClean="0">
                <a:ea typeface="+mn-ea"/>
              </a:rPr>
              <a:t>This lecture is about a new trend in computer architecture:</a:t>
            </a:r>
            <a:br>
              <a:rPr lang="en-US" altLang="zh-CN" dirty="0" smtClean="0">
                <a:ea typeface="+mn-ea"/>
              </a:rPr>
            </a:br>
            <a:r>
              <a:rPr lang="en-US" altLang="zh-CN" dirty="0" smtClean="0">
                <a:ea typeface="+mn-ea"/>
              </a:rPr>
              <a:t>Replicate multiple processor cores on a single die.</a:t>
            </a:r>
          </a:p>
          <a:p>
            <a:pPr eaLnBrk="1" hangingPunct="1"/>
            <a:endParaRPr lang="en-US" altLang="zh-CN" dirty="0" smtClean="0">
              <a:ea typeface="+mn-ea"/>
            </a:endParaRPr>
          </a:p>
          <a:p>
            <a:pPr eaLnBrk="1" hangingPunct="1"/>
            <a:endParaRPr lang="zh-CN" altLang="zh-CN" dirty="0" smtClean="0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83DC2E91-B9C7-45C3-A459-FE210F5018AE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808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0900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eaLnBrk="1" hangingPunct="1"/>
            <a:endParaRPr lang="zh-CN" altLang="zh-CN" smtClean="0"/>
          </a:p>
        </p:txBody>
      </p:sp>
    </p:spTree>
    <p:extLst>
      <p:ext uri="{BB962C8B-B14F-4D97-AF65-F5344CB8AC3E}">
        <p14:creationId xmlns:p14="http://schemas.microsoft.com/office/powerpoint/2010/main" val="15349873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FB9F9D1A-9AA7-4BFA-83FD-019F7A19E05A}" type="slidenum">
              <a:rPr lang="en-US" altLang="zh-CN"/>
              <a:pPr/>
              <a:t>9</a:t>
            </a:fld>
            <a:endParaRPr lang="en-US" altLang="zh-CN"/>
          </a:p>
        </p:txBody>
      </p:sp>
      <p:sp>
        <p:nvSpPr>
          <p:cNvPr id="819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24" name="Rectangle 3"/>
          <p:cNvSpPr>
            <a:spLocks noGrp="1" noChangeArrowheads="1"/>
          </p:cNvSpPr>
          <p:nvPr>
            <p:ph type="body" idx="1"/>
          </p:nvPr>
        </p:nvSpPr>
        <p:spPr>
          <a:noFill/>
          <a:ln/>
        </p:spPr>
        <p:txBody>
          <a:bodyPr/>
          <a:lstStyle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3000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zh-CN" dirty="0" smtClean="0">
                <a:ea typeface="+mn-ea"/>
              </a:rPr>
              <a:t>Single-core superscalar processors cannot fully exploit TLP</a:t>
            </a:r>
          </a:p>
          <a:p>
            <a:pPr eaLnBrk="1" hangingPunct="1"/>
            <a:endParaRPr lang="zh-CN" altLang="zh-CN" dirty="0" smtClean="0"/>
          </a:p>
        </p:txBody>
      </p:sp>
    </p:spTree>
    <p:extLst>
      <p:ext uri="{BB962C8B-B14F-4D97-AF65-F5344CB8AC3E}">
        <p14:creationId xmlns:p14="http://schemas.microsoft.com/office/powerpoint/2010/main" val="170464046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 altLang="zh-CN" smtClean="0"/>
              <a:t>Click to edit Master subtitle style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5C03966-D6FD-4DDD-A95C-2C7993E51B97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268B59A-4620-4A5F-B4D4-D69E4C2F80EC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C03E136-5671-4AA7-9BB5-F44999DD91E4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AndTwoObj" preserve="1">
  <p:cSld name="Title, Text,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quarter" idx="2"/>
          </p:nvPr>
        </p:nvSpPr>
        <p:spPr>
          <a:xfrm>
            <a:off x="4648200" y="1600200"/>
            <a:ext cx="4038600" cy="2185988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Content Placeholder 4"/>
          <p:cNvSpPr>
            <a:spLocks noGrp="1"/>
          </p:cNvSpPr>
          <p:nvPr>
            <p:ph sz="quarter" idx="3"/>
          </p:nvPr>
        </p:nvSpPr>
        <p:spPr>
          <a:xfrm>
            <a:off x="4648200" y="3938588"/>
            <a:ext cx="4038600" cy="2187575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6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A02324-2D41-452E-A7C6-89502392E879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8309577-EEFF-4D12-A7EE-88AD1DC79305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7F456A-00AF-44E6-8D70-638C0D0130F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B0C9B42-DC4F-4955-8A6B-AF74C68745B6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52C1126-23CC-4559-B546-BAC515D1D40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2DB2DEA-3332-4DF6-A348-197FA3F2EA8F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25CDADD9-0D46-47CA-920C-89B128D4345B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DC5A6F0-F7F6-4A9C-8DDB-0901B41F09CA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  <a:endParaRPr lang="zh-CN" alt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876B167-671D-4E4A-9477-929F3CC6BFD1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altLang="zh-CN" smtClean="0"/>
              <a:t>Click to edit Master title style</a:t>
            </a:r>
            <a:endParaRPr lang="zh-CN" alt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zh-CN" altLang="en-US" noProof="0" smtClean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altLang="zh-CN" smtClean="0"/>
              <a:t>Click to edit Master text styles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5225"/>
            <a:ext cx="2133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5225"/>
            <a:ext cx="28956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 altLang="zh-CN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35076587-E52D-4E7F-9C09-8E517355C7CD}" type="slidenum">
              <a:rPr lang="en-US" altLang="zh-CN"/>
              <a:pPr>
                <a:defRPr/>
              </a:pPr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dirty="0" smtClean="0"/>
              <a:t>Click to edit Master title style</a:t>
            </a:r>
          </a:p>
        </p:txBody>
      </p:sp>
      <p:sp>
        <p:nvSpPr>
          <p:cNvPr id="8195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724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400799"/>
            <a:ext cx="2133600" cy="320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 smtClean="0">
                <a:ea typeface="宋体" charset="-122"/>
              </a:defRPr>
            </a:lvl1pPr>
          </a:lstStyle>
          <a:p>
            <a:pPr>
              <a:defRPr/>
            </a:pPr>
            <a:fld id="{FE160EA6-A35E-4F72-A219-BD66FDF9DC93}" type="slidenum">
              <a:rPr lang="en-US" altLang="zh-CN" smtClean="0"/>
              <a:pPr>
                <a:defRPr/>
              </a:pPr>
              <a:t>‹#›</a:t>
            </a:fld>
            <a:endParaRPr lang="en-US" altLang="zh-CN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hf hdr="0" ftr="0" dt="0"/>
  <p:txStyles>
    <p:titleStyle>
      <a:lvl1pPr algn="ctr" rtl="0" eaLnBrk="0" fontAlgn="base" hangingPunct="0">
        <a:spcBef>
          <a:spcPct val="0"/>
        </a:spcBef>
        <a:spcAft>
          <a:spcPct val="0"/>
        </a:spcAft>
        <a:defRPr lang="en-US" altLang="zh-CN" sz="4400" kern="1200" dirty="0" smtClean="0">
          <a:solidFill>
            <a:srgbClr val="FF0000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3.xml"/><Relationship Id="rId1" Type="http://schemas.openxmlformats.org/officeDocument/2006/relationships/vmlDrawing" Target="../drawings/vmlDrawing5.vml"/><Relationship Id="rId5" Type="http://schemas.openxmlformats.org/officeDocument/2006/relationships/image" Target="../media/image9.png"/><Relationship Id="rId4" Type="http://schemas.openxmlformats.org/officeDocument/2006/relationships/oleObject" Target="../embeddings/oleObject5.bin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2.emf"/><Relationship Id="rId4" Type="http://schemas.openxmlformats.org/officeDocument/2006/relationships/oleObject" Target="../embeddings/oleObject1.bin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5" Type="http://schemas.openxmlformats.org/officeDocument/2006/relationships/image" Target="../media/image3.png"/><Relationship Id="rId4" Type="http://schemas.openxmlformats.org/officeDocument/2006/relationships/oleObject" Target="../embeddings/oleObject2.bin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png"/><Relationship Id="rId4" Type="http://schemas.openxmlformats.org/officeDocument/2006/relationships/oleObject" Target="../embeddings/oleObject3.bin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5.png"/><Relationship Id="rId4" Type="http://schemas.openxmlformats.org/officeDocument/2006/relationships/oleObject" Target="../embeddings/oleObject4.bin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781800" y="6248400"/>
            <a:ext cx="2133600" cy="476250"/>
          </a:xfrm>
          <a:noFill/>
        </p:spPr>
        <p:txBody>
          <a:bodyPr/>
          <a:lstStyle/>
          <a:p>
            <a:fld id="{57A9D7A2-D357-4730-B71E-B18EDB52AADE}" type="slidenum">
              <a:rPr lang="en-US" altLang="zh-CN">
                <a:ea typeface="宋体" pitchFamily="2" charset="-122"/>
              </a:rPr>
              <a:pPr/>
              <a:t>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9219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1981200"/>
            <a:ext cx="7772400" cy="1470025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L7 Multicore Processors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9220" name="Rectangle 3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lvl="0" defTabSz="457200" eaLnBrk="1" fontAlgn="auto" hangingPunct="1">
              <a:spcAft>
                <a:spcPts val="0"/>
              </a:spcAft>
            </a:pPr>
            <a:r>
              <a:rPr lang="en-US" altLang="zh-CN" kern="1200" dirty="0">
                <a:solidFill>
                  <a:srgbClr val="3366FF"/>
                </a:solidFill>
                <a:latin typeface="Calibri"/>
                <a:ea typeface="宋体" panose="02010600030101010101" pitchFamily="2" charset="-122"/>
              </a:rPr>
              <a:t>Zonghua Gu, 2018</a:t>
            </a:r>
            <a:endParaRPr lang="en-US" altLang="zh-CN" kern="1200" dirty="0">
              <a:solidFill>
                <a:srgbClr val="3366FF"/>
              </a:solidFill>
              <a:latin typeface="Calibri"/>
              <a:ea typeface="宋体" panose="02010600030101010101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SISD, MIMD and SIMD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8229600" cy="4525963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dirty="0" smtClean="0">
                <a:ea typeface="宋体" pitchFamily="2" charset="-122"/>
              </a:rPr>
              <a:t>SISD </a:t>
            </a:r>
            <a:r>
              <a:rPr lang="en-US" altLang="zh-CN" dirty="0" smtClean="0"/>
              <a:t>(</a:t>
            </a:r>
            <a:r>
              <a:rPr lang="en-US" altLang="zh-CN" dirty="0"/>
              <a:t>Single-Instruction, Single-Data)</a:t>
            </a:r>
            <a:endParaRPr lang="zh-CN" altLang="en-US" dirty="0"/>
          </a:p>
          <a:p>
            <a:pPr lvl="1"/>
            <a:r>
              <a:rPr lang="en-US" altLang="zh-CN" dirty="0" smtClean="0">
                <a:ea typeface="宋体" pitchFamily="2" charset="-122"/>
              </a:rPr>
              <a:t>A single core executes a single instruction stream</a:t>
            </a:r>
          </a:p>
          <a:p>
            <a:r>
              <a:rPr lang="en-US" altLang="zh-CN" dirty="0" smtClean="0">
                <a:ea typeface="宋体" pitchFamily="2" charset="-122"/>
              </a:rPr>
              <a:t>MIMD (</a:t>
            </a:r>
            <a:r>
              <a:rPr lang="en-US" altLang="zh-CN" dirty="0"/>
              <a:t>Multiple-Instruction, </a:t>
            </a:r>
            <a:r>
              <a:rPr lang="en-US" altLang="zh-CN" dirty="0" smtClean="0"/>
              <a:t>Multiple-Data)</a:t>
            </a:r>
            <a:endParaRPr lang="en-US" altLang="zh-CN" dirty="0" smtClean="0">
              <a:ea typeface="宋体" pitchFamily="2" charset="-122"/>
            </a:endParaRPr>
          </a:p>
          <a:p>
            <a:pPr lvl="1"/>
            <a:r>
              <a:rPr lang="en-US" altLang="zh-CN" dirty="0" smtClean="0"/>
              <a:t>Each </a:t>
            </a:r>
            <a:r>
              <a:rPr lang="en-US" altLang="zh-CN" dirty="0"/>
              <a:t>core executes its own instruction </a:t>
            </a:r>
            <a:r>
              <a:rPr lang="en-US" altLang="zh-CN" dirty="0" smtClean="0"/>
              <a:t>stream, each </a:t>
            </a:r>
            <a:r>
              <a:rPr lang="en-US" altLang="zh-CN" dirty="0">
                <a:ea typeface="宋体" pitchFamily="2" charset="-122"/>
              </a:rPr>
              <a:t>operating on different parts of memory</a:t>
            </a:r>
            <a:endParaRPr lang="zh-CN" altLang="en-US" dirty="0"/>
          </a:p>
          <a:p>
            <a:r>
              <a:rPr lang="en-US" altLang="zh-CN" dirty="0" smtClean="0">
                <a:ea typeface="宋体" pitchFamily="2" charset="-122"/>
              </a:rPr>
              <a:t>SIMD </a:t>
            </a:r>
            <a:r>
              <a:rPr lang="en-US" altLang="zh-CN" dirty="0" smtClean="0"/>
              <a:t>(</a:t>
            </a:r>
            <a:r>
              <a:rPr lang="en-US" altLang="zh-CN" dirty="0"/>
              <a:t>Single-Instruction, multiple-Data</a:t>
            </a:r>
            <a:r>
              <a:rPr lang="en-US" altLang="zh-CN" dirty="0" smtClean="0"/>
              <a:t>)</a:t>
            </a:r>
          </a:p>
          <a:p>
            <a:pPr lvl="1"/>
            <a:r>
              <a:rPr lang="en-US" altLang="zh-CN" dirty="0"/>
              <a:t>All cores execute the same instruction </a:t>
            </a:r>
            <a:r>
              <a:rPr lang="en-US" altLang="zh-CN" dirty="0" smtClean="0"/>
              <a:t>stream, </a:t>
            </a:r>
            <a:r>
              <a:rPr lang="en-US" altLang="zh-CN" dirty="0">
                <a:ea typeface="宋体" pitchFamily="2" charset="-122"/>
              </a:rPr>
              <a:t>operating on different parts of </a:t>
            </a:r>
            <a:r>
              <a:rPr lang="en-US" altLang="zh-CN" dirty="0" smtClean="0">
                <a:ea typeface="宋体" pitchFamily="2" charset="-122"/>
              </a:rPr>
              <a:t>memory</a:t>
            </a:r>
          </a:p>
          <a:p>
            <a:pPr lvl="1"/>
            <a:r>
              <a:rPr lang="en-US" altLang="zh-CN" dirty="0" smtClean="0"/>
              <a:t>Good </a:t>
            </a:r>
            <a:r>
              <a:rPr lang="en-US" altLang="zh-CN" dirty="0"/>
              <a:t>for multimedia </a:t>
            </a:r>
            <a:r>
              <a:rPr lang="en-US" altLang="zh-CN" dirty="0" smtClean="0"/>
              <a:t>apps</a:t>
            </a:r>
            <a:r>
              <a:rPr lang="en-US" altLang="zh-CN" dirty="0" smtClean="0">
                <a:ea typeface="宋体" pitchFamily="2" charset="-122"/>
              </a:rPr>
              <a:t>, e.g., an image can be divided into 4 smaller image patches and processed in parallel</a:t>
            </a:r>
            <a:endParaRPr lang="zh-CN" alt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B8309577-EEFF-4D12-A7EE-88AD1DC79305}" type="slidenum">
              <a:rPr lang="en-US" altLang="zh-CN" smtClean="0"/>
              <a:pPr>
                <a:defRPr/>
              </a:pPr>
              <a:t>10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0124523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dirty="0" smtClean="0"/>
              <a:t>SISD, MIMD and SIMD</a:t>
            </a:r>
            <a:endParaRPr lang="zh-CN" alt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285143" y="3581531"/>
            <a:ext cx="2908167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Single-core CPU</a:t>
            </a:r>
            <a:r>
              <a:rPr lang="en-US" altLang="zh-CN" sz="2000" dirty="0" smtClean="0"/>
              <a:t>: SISD 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563944" y="3600867"/>
            <a:ext cx="266290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 smtClean="0"/>
              <a:t>Multicore CPU</a:t>
            </a:r>
            <a:r>
              <a:rPr lang="en-US" altLang="zh-CN" sz="2000" dirty="0" smtClean="0"/>
              <a:t>: </a:t>
            </a:r>
            <a:r>
              <a:rPr lang="en-US" altLang="zh-CN" sz="2000" dirty="0" smtClean="0"/>
              <a:t>MIMD</a:t>
            </a:r>
            <a:endParaRPr lang="zh-CN" altLang="en-US" sz="2000" dirty="0"/>
          </a:p>
        </p:txBody>
      </p:sp>
      <p:sp>
        <p:nvSpPr>
          <p:cNvPr id="12" name="TextBox 11"/>
          <p:cNvSpPr txBox="1"/>
          <p:nvPr/>
        </p:nvSpPr>
        <p:spPr>
          <a:xfrm>
            <a:off x="3725227" y="6229290"/>
            <a:ext cx="1523174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zh-CN" sz="2000" dirty="0" smtClean="0"/>
              <a:t>GPU: </a:t>
            </a:r>
            <a:r>
              <a:rPr lang="en-US" altLang="zh-CN" sz="2000" dirty="0" smtClean="0"/>
              <a:t>SIMD</a:t>
            </a:r>
            <a:endParaRPr lang="zh-CN" altLang="en-US" sz="2000" dirty="0"/>
          </a:p>
        </p:txBody>
      </p:sp>
      <p:grpSp>
        <p:nvGrpSpPr>
          <p:cNvPr id="30" name="Group 29"/>
          <p:cNvGrpSpPr/>
          <p:nvPr/>
        </p:nvGrpSpPr>
        <p:grpSpPr>
          <a:xfrm>
            <a:off x="1697279" y="4381128"/>
            <a:ext cx="5313121" cy="1376671"/>
            <a:chOff x="4305789" y="1458905"/>
            <a:chExt cx="5313121" cy="1376671"/>
          </a:xfrm>
        </p:grpSpPr>
        <p:sp>
          <p:nvSpPr>
            <p:cNvPr id="6" name="Rounded Rectangle 5"/>
            <p:cNvSpPr/>
            <p:nvPr/>
          </p:nvSpPr>
          <p:spPr bwMode="auto">
            <a:xfrm>
              <a:off x="5808910" y="2048509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5" name="Rounded Rectangle 14"/>
            <p:cNvSpPr/>
            <p:nvPr/>
          </p:nvSpPr>
          <p:spPr bwMode="auto">
            <a:xfrm>
              <a:off x="6824910" y="2048509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6" name="Rounded Rectangle 15"/>
            <p:cNvSpPr/>
            <p:nvPr/>
          </p:nvSpPr>
          <p:spPr bwMode="auto">
            <a:xfrm>
              <a:off x="7840910" y="2048509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17" name="Rounded Rectangle 16"/>
            <p:cNvSpPr/>
            <p:nvPr/>
          </p:nvSpPr>
          <p:spPr bwMode="auto">
            <a:xfrm>
              <a:off x="8856910" y="2048509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11" name="Straight Arrow Connector 10"/>
            <p:cNvCxnSpPr>
              <a:stCxn id="6" idx="2"/>
            </p:cNvCxnSpPr>
            <p:nvPr/>
          </p:nvCxnSpPr>
          <p:spPr bwMode="auto">
            <a:xfrm>
              <a:off x="6189910" y="2445035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1" name="Straight Arrow Connector 20"/>
            <p:cNvCxnSpPr/>
            <p:nvPr/>
          </p:nvCxnSpPr>
          <p:spPr bwMode="auto">
            <a:xfrm>
              <a:off x="7205910" y="2445035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4" name="Straight Arrow Connector 23"/>
            <p:cNvCxnSpPr/>
            <p:nvPr/>
          </p:nvCxnSpPr>
          <p:spPr bwMode="auto">
            <a:xfrm>
              <a:off x="8220563" y="2445035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5" name="Straight Arrow Connector 24"/>
            <p:cNvCxnSpPr/>
            <p:nvPr/>
          </p:nvCxnSpPr>
          <p:spPr bwMode="auto">
            <a:xfrm>
              <a:off x="9237910" y="2445035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26" name="Straight Arrow Connector 25"/>
            <p:cNvCxnSpPr/>
            <p:nvPr/>
          </p:nvCxnSpPr>
          <p:spPr bwMode="auto">
            <a:xfrm>
              <a:off x="6202610" y="1657968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7" name="Straight Arrow Connector 26"/>
            <p:cNvCxnSpPr/>
            <p:nvPr/>
          </p:nvCxnSpPr>
          <p:spPr bwMode="auto">
            <a:xfrm>
              <a:off x="7218610" y="1657968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8" name="Straight Arrow Connector 27"/>
            <p:cNvCxnSpPr/>
            <p:nvPr/>
          </p:nvCxnSpPr>
          <p:spPr bwMode="auto">
            <a:xfrm>
              <a:off x="8233263" y="1657968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29" name="Straight Arrow Connector 28"/>
            <p:cNvCxnSpPr/>
            <p:nvPr/>
          </p:nvCxnSpPr>
          <p:spPr bwMode="auto">
            <a:xfrm>
              <a:off x="9250610" y="1657968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19" name="Straight Connector 18"/>
            <p:cNvCxnSpPr/>
            <p:nvPr/>
          </p:nvCxnSpPr>
          <p:spPr bwMode="auto">
            <a:xfrm flipH="1">
              <a:off x="5364410" y="1653568"/>
              <a:ext cx="3886200" cy="0"/>
            </a:xfrm>
            <a:prstGeom prst="line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2" name="Rounded Rectangle 31"/>
            <p:cNvSpPr/>
            <p:nvPr/>
          </p:nvSpPr>
          <p:spPr bwMode="auto">
            <a:xfrm>
              <a:off x="4305789" y="1458905"/>
              <a:ext cx="1350721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Instruction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grpSp>
        <p:nvGrpSpPr>
          <p:cNvPr id="20" name="Group 19"/>
          <p:cNvGrpSpPr/>
          <p:nvPr/>
        </p:nvGrpSpPr>
        <p:grpSpPr>
          <a:xfrm>
            <a:off x="3548406" y="1676400"/>
            <a:ext cx="4017240" cy="1922878"/>
            <a:chOff x="1396808" y="3995881"/>
            <a:chExt cx="4017240" cy="1922878"/>
          </a:xfrm>
        </p:grpSpPr>
        <p:sp>
          <p:nvSpPr>
            <p:cNvPr id="33" name="Rounded Rectangle 32"/>
            <p:cNvSpPr/>
            <p:nvPr/>
          </p:nvSpPr>
          <p:spPr bwMode="auto">
            <a:xfrm>
              <a:off x="1396808" y="5522778"/>
              <a:ext cx="4017240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2">
              <a:schemeClr val="accent1"/>
            </a:fillRef>
            <a:effectRef idx="1">
              <a:schemeClr val="accent1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Data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4" name="Rounded Rectangle 33"/>
            <p:cNvSpPr/>
            <p:nvPr/>
          </p:nvSpPr>
          <p:spPr bwMode="auto">
            <a:xfrm>
              <a:off x="1524000" y="4738341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5" name="Rounded Rectangle 34"/>
            <p:cNvSpPr/>
            <p:nvPr/>
          </p:nvSpPr>
          <p:spPr bwMode="auto">
            <a:xfrm>
              <a:off x="2540000" y="4738341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6" name="Rounded Rectangle 35"/>
            <p:cNvSpPr/>
            <p:nvPr/>
          </p:nvSpPr>
          <p:spPr bwMode="auto">
            <a:xfrm>
              <a:off x="3556000" y="4738341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37" name="Rounded Rectangle 36"/>
            <p:cNvSpPr/>
            <p:nvPr/>
          </p:nvSpPr>
          <p:spPr bwMode="auto">
            <a:xfrm>
              <a:off x="4572000" y="4738341"/>
              <a:ext cx="762000" cy="396526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1">
              <a:schemeClr val="accent2"/>
            </a:lnRef>
            <a:fillRef idx="2">
              <a:schemeClr val="accent2"/>
            </a:fillRef>
            <a:effectRef idx="1">
              <a:schemeClr val="accent2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Core</a:t>
              </a:r>
              <a:endPara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cxnSp>
          <p:nvCxnSpPr>
            <p:cNvPr id="38" name="Straight Arrow Connector 37"/>
            <p:cNvCxnSpPr>
              <a:stCxn id="34" idx="2"/>
            </p:cNvCxnSpPr>
            <p:nvPr/>
          </p:nvCxnSpPr>
          <p:spPr bwMode="auto">
            <a:xfrm>
              <a:off x="1905000" y="5134867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39" name="Straight Arrow Connector 38"/>
            <p:cNvCxnSpPr/>
            <p:nvPr/>
          </p:nvCxnSpPr>
          <p:spPr bwMode="auto">
            <a:xfrm>
              <a:off x="2921000" y="5134867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0" name="Straight Arrow Connector 39"/>
            <p:cNvCxnSpPr/>
            <p:nvPr/>
          </p:nvCxnSpPr>
          <p:spPr bwMode="auto">
            <a:xfrm>
              <a:off x="3935653" y="5134867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1" name="Straight Arrow Connector 40"/>
            <p:cNvCxnSpPr/>
            <p:nvPr/>
          </p:nvCxnSpPr>
          <p:spPr bwMode="auto">
            <a:xfrm>
              <a:off x="4953000" y="5134867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triangle" w="med" len="med"/>
              <a:tailEnd type="triangle" w="med" len="med"/>
            </a:ln>
            <a:effectLst/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1917700" y="4347800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3" name="Straight Arrow Connector 42"/>
            <p:cNvCxnSpPr/>
            <p:nvPr/>
          </p:nvCxnSpPr>
          <p:spPr bwMode="auto">
            <a:xfrm>
              <a:off x="2933700" y="4347800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4" name="Straight Arrow Connector 43"/>
            <p:cNvCxnSpPr/>
            <p:nvPr/>
          </p:nvCxnSpPr>
          <p:spPr bwMode="auto">
            <a:xfrm>
              <a:off x="3948353" y="4347800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cxnSp>
          <p:nvCxnSpPr>
            <p:cNvPr id="45" name="Straight Arrow Connector 44"/>
            <p:cNvCxnSpPr/>
            <p:nvPr/>
          </p:nvCxnSpPr>
          <p:spPr bwMode="auto">
            <a:xfrm>
              <a:off x="4965700" y="4347800"/>
              <a:ext cx="0" cy="390541"/>
            </a:xfrm>
            <a:prstGeom prst="straightConnector1">
              <a:avLst/>
            </a:prstGeom>
            <a:noFill/>
            <a:ln w="254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</p:cxnSp>
        <p:sp>
          <p:nvSpPr>
            <p:cNvPr id="48" name="Rounded Rectangle 47"/>
            <p:cNvSpPr/>
            <p:nvPr/>
          </p:nvSpPr>
          <p:spPr bwMode="auto">
            <a:xfrm>
              <a:off x="1466081" y="3995881"/>
              <a:ext cx="900545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Instru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49" name="Rounded Rectangle 48"/>
            <p:cNvSpPr/>
            <p:nvPr/>
          </p:nvSpPr>
          <p:spPr bwMode="auto">
            <a:xfrm>
              <a:off x="2480733" y="3995881"/>
              <a:ext cx="900545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Instru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0" name="Rounded Rectangle 49"/>
            <p:cNvSpPr/>
            <p:nvPr/>
          </p:nvSpPr>
          <p:spPr bwMode="auto">
            <a:xfrm>
              <a:off x="3485380" y="3995881"/>
              <a:ext cx="900545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Instru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  <p:sp>
          <p:nvSpPr>
            <p:cNvPr id="51" name="Rounded Rectangle 50"/>
            <p:cNvSpPr/>
            <p:nvPr/>
          </p:nvSpPr>
          <p:spPr bwMode="auto">
            <a:xfrm>
              <a:off x="4513503" y="3995881"/>
              <a:ext cx="900545" cy="395981"/>
            </a:xfrm>
            <a:prstGeom prst="roundRect">
              <a:avLst/>
            </a:prstGeom>
            <a:ln>
              <a:headEnd type="none" w="med" len="med"/>
              <a:tailEnd type="none" w="med" len="med"/>
            </a:ln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vert="horz" wrap="squar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sz="1800" b="0" i="0" u="none" strike="noStrike" cap="none" normalizeH="0" baseline="0" dirty="0" err="1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Instru</a:t>
              </a:r>
              <a:r>
                <a:rPr kumimoji="0" lang="en-US" sz="1800" b="0" i="0" u="none" strike="noStrike" cap="none" normalizeH="0" baseline="0" dirty="0" smtClean="0">
                  <a:ln>
                    <a:noFill/>
                  </a:ln>
                  <a:solidFill>
                    <a:schemeClr val="tx1"/>
                  </a:solidFill>
                  <a:effectLst/>
                  <a:latin typeface="Arial" charset="0"/>
                </a:rPr>
                <a:t>.</a:t>
              </a:r>
              <a:endPara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endParaRPr>
            </a:p>
          </p:txBody>
        </p:sp>
      </p:grpSp>
      <p:sp>
        <p:nvSpPr>
          <p:cNvPr id="55" name="Rounded Rectangle 54"/>
          <p:cNvSpPr/>
          <p:nvPr/>
        </p:nvSpPr>
        <p:spPr bwMode="auto">
          <a:xfrm>
            <a:off x="1199044" y="3211424"/>
            <a:ext cx="900545" cy="3959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56" name="Rounded Rectangle 55"/>
          <p:cNvSpPr/>
          <p:nvPr/>
        </p:nvSpPr>
        <p:spPr bwMode="auto">
          <a:xfrm>
            <a:off x="1326236" y="2426987"/>
            <a:ext cx="762000" cy="396526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Core</a:t>
            </a:r>
            <a:endParaRPr kumimoji="0" lang="en-US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cxnSp>
        <p:nvCxnSpPr>
          <p:cNvPr id="57" name="Straight Arrow Connector 56"/>
          <p:cNvCxnSpPr>
            <a:stCxn id="56" idx="2"/>
          </p:cNvCxnSpPr>
          <p:nvPr/>
        </p:nvCxnSpPr>
        <p:spPr bwMode="auto">
          <a:xfrm>
            <a:off x="1707236" y="2823513"/>
            <a:ext cx="0" cy="3905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triangle" w="med" len="med"/>
            <a:tailEnd type="triangle" w="med" len="med"/>
          </a:ln>
          <a:effectLst/>
        </p:spPr>
      </p:cxnSp>
      <p:cxnSp>
        <p:nvCxnSpPr>
          <p:cNvPr id="58" name="Straight Arrow Connector 57"/>
          <p:cNvCxnSpPr/>
          <p:nvPr/>
        </p:nvCxnSpPr>
        <p:spPr bwMode="auto">
          <a:xfrm>
            <a:off x="1719936" y="2036446"/>
            <a:ext cx="0" cy="390541"/>
          </a:xfrm>
          <a:prstGeom prst="straightConnector1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59" name="Rounded Rectangle 58"/>
          <p:cNvSpPr/>
          <p:nvPr/>
        </p:nvSpPr>
        <p:spPr bwMode="auto">
          <a:xfrm>
            <a:off x="1268317" y="1684527"/>
            <a:ext cx="900545" cy="3959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err="1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Instru</a:t>
            </a: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.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  <p:sp>
        <p:nvSpPr>
          <p:cNvPr id="62" name="Rounded Rectangle 61"/>
          <p:cNvSpPr/>
          <p:nvPr/>
        </p:nvSpPr>
        <p:spPr bwMode="auto">
          <a:xfrm>
            <a:off x="3090886" y="5758344"/>
            <a:ext cx="3919514" cy="395981"/>
          </a:xfrm>
          <a:prstGeom prst="round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sz="18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Arial" charset="0"/>
              </a:rPr>
              <a:t>Data</a:t>
            </a:r>
            <a:endParaRPr kumimoji="0" lang="en-US" sz="1800" b="0" i="0" u="none" strike="noStrike" cap="none" normalizeH="0" baseline="0" dirty="0" smtClean="0">
              <a:ln>
                <a:noFill/>
              </a:ln>
              <a:solidFill>
                <a:schemeClr val="tx1"/>
              </a:solidFill>
              <a:effectLst/>
              <a:latin typeface="Arial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124662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0254506-BD73-43F9-946C-85DAE4F47293}" type="slidenum">
              <a:rPr lang="en-US" altLang="zh-CN">
                <a:ea typeface="宋体" pitchFamily="2" charset="-122"/>
              </a:rPr>
              <a:pPr/>
              <a:t>12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126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MIMD with 4 cores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1268" name="Rectangle 5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1269" name="Line 6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0" name="Line 7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1" name="Line 8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2" name="Text Box 10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1273" name="Text Box 11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1274" name="Text Box 12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1275" name="Text Box 13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1276" name="Line 14"/>
          <p:cNvSpPr>
            <a:spLocks noChangeShapeType="1"/>
          </p:cNvSpPr>
          <p:nvPr/>
        </p:nvSpPr>
        <p:spPr bwMode="auto">
          <a:xfrm>
            <a:off x="19812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7" name="Line 15"/>
          <p:cNvSpPr>
            <a:spLocks noChangeShapeType="1"/>
          </p:cNvSpPr>
          <p:nvPr/>
        </p:nvSpPr>
        <p:spPr bwMode="auto">
          <a:xfrm>
            <a:off x="38100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8" name="Line 16"/>
          <p:cNvSpPr>
            <a:spLocks noChangeShapeType="1"/>
          </p:cNvSpPr>
          <p:nvPr/>
        </p:nvSpPr>
        <p:spPr bwMode="auto">
          <a:xfrm>
            <a:off x="56388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79" name="Line 17"/>
          <p:cNvSpPr>
            <a:spLocks noChangeShapeType="1"/>
          </p:cNvSpPr>
          <p:nvPr/>
        </p:nvSpPr>
        <p:spPr bwMode="auto">
          <a:xfrm>
            <a:off x="7467600" y="18288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1280" name="Text Box 18"/>
          <p:cNvSpPr txBox="1">
            <a:spLocks noChangeArrowheads="1"/>
          </p:cNvSpPr>
          <p:nvPr/>
        </p:nvSpPr>
        <p:spPr bwMode="auto">
          <a:xfrm>
            <a:off x="14478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1</a:t>
            </a:r>
          </a:p>
        </p:txBody>
      </p:sp>
      <p:sp>
        <p:nvSpPr>
          <p:cNvPr id="11281" name="Text Box 19"/>
          <p:cNvSpPr txBox="1">
            <a:spLocks noChangeArrowheads="1"/>
          </p:cNvSpPr>
          <p:nvPr/>
        </p:nvSpPr>
        <p:spPr bwMode="auto">
          <a:xfrm>
            <a:off x="32766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2</a:t>
            </a:r>
          </a:p>
        </p:txBody>
      </p:sp>
      <p:sp>
        <p:nvSpPr>
          <p:cNvPr id="11282" name="Text Box 20"/>
          <p:cNvSpPr txBox="1">
            <a:spLocks noChangeArrowheads="1"/>
          </p:cNvSpPr>
          <p:nvPr/>
        </p:nvSpPr>
        <p:spPr bwMode="auto">
          <a:xfrm>
            <a:off x="51054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3</a:t>
            </a:r>
          </a:p>
        </p:txBody>
      </p:sp>
      <p:sp>
        <p:nvSpPr>
          <p:cNvPr id="11283" name="Text Box 21"/>
          <p:cNvSpPr txBox="1">
            <a:spLocks noChangeArrowheads="1"/>
          </p:cNvSpPr>
          <p:nvPr/>
        </p:nvSpPr>
        <p:spPr bwMode="auto">
          <a:xfrm>
            <a:off x="6934200" y="1371600"/>
            <a:ext cx="1022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 4</a:t>
            </a:r>
          </a:p>
        </p:txBody>
      </p:sp>
    </p:spTree>
    <p:extLst>
      <p:ext uri="{BB962C8B-B14F-4D97-AF65-F5344CB8AC3E}">
        <p14:creationId xmlns:p14="http://schemas.microsoft.com/office/powerpoint/2010/main" val="6424426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8F3479E-3B60-4F74-B481-43CFCBC75A8A}" type="slidenum">
              <a:rPr lang="en-US" altLang="zh-CN">
                <a:ea typeface="宋体" pitchFamily="2" charset="-122"/>
              </a:rPr>
              <a:pPr/>
              <a:t>13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2291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3200" dirty="0" smtClean="0">
                <a:ea typeface="宋体" pitchFamily="2" charset="-122"/>
              </a:rPr>
              <a:t>Within each core, threads are </a:t>
            </a:r>
            <a:r>
              <a:rPr lang="en-US" altLang="zh-CN" sz="3200" dirty="0" smtClean="0">
                <a:ea typeface="宋体" pitchFamily="2" charset="-122"/>
              </a:rPr>
              <a:t>time-slice scheduled by OS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2292" name="Rectangle 3"/>
          <p:cNvSpPr>
            <a:spLocks noChangeArrowheads="1"/>
          </p:cNvSpPr>
          <p:nvPr/>
        </p:nvSpPr>
        <p:spPr bwMode="auto">
          <a:xfrm>
            <a:off x="1066800" y="2362200"/>
            <a:ext cx="7212013" cy="3395663"/>
          </a:xfrm>
          <a:prstGeom prst="rect">
            <a:avLst/>
          </a:prstGeom>
          <a:solidFill>
            <a:srgbClr val="EAEAEA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12293" name="Line 4"/>
          <p:cNvSpPr>
            <a:spLocks noChangeShapeType="1"/>
          </p:cNvSpPr>
          <p:nvPr/>
        </p:nvSpPr>
        <p:spPr bwMode="auto">
          <a:xfrm>
            <a:off x="46736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4" name="Line 5"/>
          <p:cNvSpPr>
            <a:spLocks noChangeShapeType="1"/>
          </p:cNvSpPr>
          <p:nvPr/>
        </p:nvSpPr>
        <p:spPr bwMode="auto">
          <a:xfrm flipH="1">
            <a:off x="2819400" y="2362200"/>
            <a:ext cx="12700" cy="33909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5" name="Line 6"/>
          <p:cNvSpPr>
            <a:spLocks noChangeShapeType="1"/>
          </p:cNvSpPr>
          <p:nvPr/>
        </p:nvSpPr>
        <p:spPr bwMode="auto">
          <a:xfrm>
            <a:off x="6477000" y="2362200"/>
            <a:ext cx="0" cy="3389313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296" name="Text Box 7"/>
          <p:cNvSpPr txBox="1">
            <a:spLocks noChangeArrowheads="1"/>
          </p:cNvSpPr>
          <p:nvPr/>
        </p:nvSpPr>
        <p:spPr bwMode="auto">
          <a:xfrm>
            <a:off x="11430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1</a:t>
            </a:r>
          </a:p>
        </p:txBody>
      </p:sp>
      <p:sp>
        <p:nvSpPr>
          <p:cNvPr id="12297" name="Text Box 8"/>
          <p:cNvSpPr txBox="1">
            <a:spLocks noChangeArrowheads="1"/>
          </p:cNvSpPr>
          <p:nvPr/>
        </p:nvSpPr>
        <p:spPr bwMode="auto">
          <a:xfrm>
            <a:off x="29718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2</a:t>
            </a:r>
          </a:p>
        </p:txBody>
      </p:sp>
      <p:sp>
        <p:nvSpPr>
          <p:cNvPr id="12298" name="Text Box 9"/>
          <p:cNvSpPr txBox="1">
            <a:spLocks noChangeArrowheads="1"/>
          </p:cNvSpPr>
          <p:nvPr/>
        </p:nvSpPr>
        <p:spPr bwMode="auto">
          <a:xfrm>
            <a:off x="48006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3</a:t>
            </a:r>
          </a:p>
        </p:txBody>
      </p:sp>
      <p:sp>
        <p:nvSpPr>
          <p:cNvPr id="12299" name="Text Box 10"/>
          <p:cNvSpPr txBox="1">
            <a:spLocks noChangeArrowheads="1"/>
          </p:cNvSpPr>
          <p:nvPr/>
        </p:nvSpPr>
        <p:spPr bwMode="auto">
          <a:xfrm>
            <a:off x="6629400" y="3200400"/>
            <a:ext cx="328613" cy="173990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r>
              <a:rPr lang="en-US" altLang="zh-CN">
                <a:ea typeface="宋体" pitchFamily="2" charset="-122"/>
              </a:rPr>
              <a:t>core</a:t>
            </a:r>
          </a:p>
          <a:p>
            <a:endParaRPr lang="en-US" altLang="zh-CN">
              <a:ea typeface="宋体" pitchFamily="2" charset="-122"/>
            </a:endParaRPr>
          </a:p>
          <a:p>
            <a:r>
              <a:rPr lang="en-US" altLang="zh-CN">
                <a:ea typeface="宋体" pitchFamily="2" charset="-122"/>
              </a:rPr>
              <a:t>4</a:t>
            </a:r>
          </a:p>
        </p:txBody>
      </p:sp>
      <p:sp>
        <p:nvSpPr>
          <p:cNvPr id="12300" name="Text Box 15"/>
          <p:cNvSpPr txBox="1">
            <a:spLocks noChangeArrowheads="1"/>
          </p:cNvSpPr>
          <p:nvPr/>
        </p:nvSpPr>
        <p:spPr bwMode="auto">
          <a:xfrm>
            <a:off x="14478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1" name="Line 19"/>
          <p:cNvSpPr>
            <a:spLocks noChangeShapeType="1"/>
          </p:cNvSpPr>
          <p:nvPr/>
        </p:nvSpPr>
        <p:spPr bwMode="auto">
          <a:xfrm>
            <a:off x="1828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2" name="Line 20"/>
          <p:cNvSpPr>
            <a:spLocks noChangeShapeType="1"/>
          </p:cNvSpPr>
          <p:nvPr/>
        </p:nvSpPr>
        <p:spPr bwMode="auto">
          <a:xfrm>
            <a:off x="2057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3" name="Line 21"/>
          <p:cNvSpPr>
            <a:spLocks noChangeShapeType="1"/>
          </p:cNvSpPr>
          <p:nvPr/>
        </p:nvSpPr>
        <p:spPr bwMode="auto">
          <a:xfrm>
            <a:off x="2286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4" name="Line 22"/>
          <p:cNvSpPr>
            <a:spLocks noChangeShapeType="1"/>
          </p:cNvSpPr>
          <p:nvPr/>
        </p:nvSpPr>
        <p:spPr bwMode="auto">
          <a:xfrm>
            <a:off x="3429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5" name="Text Box 23"/>
          <p:cNvSpPr txBox="1">
            <a:spLocks noChangeArrowheads="1"/>
          </p:cNvSpPr>
          <p:nvPr/>
        </p:nvSpPr>
        <p:spPr bwMode="auto">
          <a:xfrm>
            <a:off x="32766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06" name="Line 24"/>
          <p:cNvSpPr>
            <a:spLocks noChangeShapeType="1"/>
          </p:cNvSpPr>
          <p:nvPr/>
        </p:nvSpPr>
        <p:spPr bwMode="auto">
          <a:xfrm>
            <a:off x="36576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7" name="Line 25"/>
          <p:cNvSpPr>
            <a:spLocks noChangeShapeType="1"/>
          </p:cNvSpPr>
          <p:nvPr/>
        </p:nvSpPr>
        <p:spPr bwMode="auto">
          <a:xfrm>
            <a:off x="3886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8" name="Line 26"/>
          <p:cNvSpPr>
            <a:spLocks noChangeShapeType="1"/>
          </p:cNvSpPr>
          <p:nvPr/>
        </p:nvSpPr>
        <p:spPr bwMode="auto">
          <a:xfrm>
            <a:off x="4114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09" name="Line 27"/>
          <p:cNvSpPr>
            <a:spLocks noChangeShapeType="1"/>
          </p:cNvSpPr>
          <p:nvPr/>
        </p:nvSpPr>
        <p:spPr bwMode="auto">
          <a:xfrm>
            <a:off x="5257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0" name="Text Box 28"/>
          <p:cNvSpPr txBox="1">
            <a:spLocks noChangeArrowheads="1"/>
          </p:cNvSpPr>
          <p:nvPr/>
        </p:nvSpPr>
        <p:spPr bwMode="auto">
          <a:xfrm>
            <a:off x="51054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1" name="Line 29"/>
          <p:cNvSpPr>
            <a:spLocks noChangeShapeType="1"/>
          </p:cNvSpPr>
          <p:nvPr/>
        </p:nvSpPr>
        <p:spPr bwMode="auto">
          <a:xfrm>
            <a:off x="5486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2" name="Line 30"/>
          <p:cNvSpPr>
            <a:spLocks noChangeShapeType="1"/>
          </p:cNvSpPr>
          <p:nvPr/>
        </p:nvSpPr>
        <p:spPr bwMode="auto">
          <a:xfrm>
            <a:off x="57150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3" name="Text Box 33"/>
          <p:cNvSpPr txBox="1">
            <a:spLocks noChangeArrowheads="1"/>
          </p:cNvSpPr>
          <p:nvPr/>
        </p:nvSpPr>
        <p:spPr bwMode="auto">
          <a:xfrm>
            <a:off x="6934200" y="1295400"/>
            <a:ext cx="9842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several </a:t>
            </a:r>
            <a:br>
              <a:rPr lang="en-US" altLang="zh-CN">
                <a:solidFill>
                  <a:srgbClr val="0000FF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threads</a:t>
            </a:r>
          </a:p>
        </p:txBody>
      </p:sp>
      <p:sp>
        <p:nvSpPr>
          <p:cNvPr id="12314" name="Line 34"/>
          <p:cNvSpPr>
            <a:spLocks noChangeShapeType="1"/>
          </p:cNvSpPr>
          <p:nvPr/>
        </p:nvSpPr>
        <p:spPr bwMode="auto">
          <a:xfrm>
            <a:off x="73152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5" name="Line 35"/>
          <p:cNvSpPr>
            <a:spLocks noChangeShapeType="1"/>
          </p:cNvSpPr>
          <p:nvPr/>
        </p:nvSpPr>
        <p:spPr bwMode="auto">
          <a:xfrm>
            <a:off x="75438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12316" name="Line 36"/>
          <p:cNvSpPr>
            <a:spLocks noChangeShapeType="1"/>
          </p:cNvSpPr>
          <p:nvPr/>
        </p:nvSpPr>
        <p:spPr bwMode="auto">
          <a:xfrm>
            <a:off x="7772400" y="1981200"/>
            <a:ext cx="0" cy="4648200"/>
          </a:xfrm>
          <a:prstGeom prst="line">
            <a:avLst/>
          </a:prstGeom>
          <a:noFill/>
          <a:ln w="31750">
            <a:solidFill>
              <a:srgbClr val="0000FF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5496499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Multicore </a:t>
            </a:r>
            <a:r>
              <a:rPr lang="en-US" altLang="zh-CN" dirty="0" smtClean="0">
                <a:ea typeface="宋体" charset="-122"/>
              </a:rPr>
              <a:t>achieves high perf. With low power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21507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endParaRPr lang="en-US" altLang="zh-CN" dirty="0" smtClean="0">
              <a:ea typeface="宋体" charset="-122"/>
            </a:endParaRPr>
          </a:p>
        </p:txBody>
      </p:sp>
      <p:pic>
        <p:nvPicPr>
          <p:cNvPr id="21508" name="Picture 4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838200" y="1462880"/>
            <a:ext cx="7177297" cy="401879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Rectangle 1"/>
          <p:cNvSpPr/>
          <p:nvPr/>
        </p:nvSpPr>
        <p:spPr>
          <a:xfrm>
            <a:off x="304800" y="5526917"/>
            <a:ext cx="2743200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Single-core processor </a:t>
            </a:r>
            <a:r>
              <a:rPr lang="en-US" altLang="zh-CN" sz="2000" dirty="0" smtClean="0">
                <a:ea typeface="宋体" charset="-122"/>
              </a:rPr>
              <a:t>w/ 20% over-clocked CPU frequency</a:t>
            </a:r>
            <a:endParaRPr lang="en-US" sz="2000" dirty="0"/>
          </a:p>
        </p:txBody>
      </p:sp>
      <p:sp>
        <p:nvSpPr>
          <p:cNvPr id="6" name="Rectangle 5"/>
          <p:cNvSpPr/>
          <p:nvPr/>
        </p:nvSpPr>
        <p:spPr>
          <a:xfrm>
            <a:off x="3048000" y="5526917"/>
            <a:ext cx="3025845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charset="-122"/>
              </a:rPr>
              <a:t>Single-core processor </a:t>
            </a:r>
            <a:r>
              <a:rPr lang="en-US" altLang="zh-CN" sz="2000" dirty="0" smtClean="0">
                <a:ea typeface="宋体" charset="-122"/>
              </a:rPr>
              <a:t>w/ normal CPU frequency</a:t>
            </a:r>
            <a:endParaRPr lang="en-US" sz="2000" dirty="0"/>
          </a:p>
        </p:txBody>
      </p:sp>
      <p:sp>
        <p:nvSpPr>
          <p:cNvPr id="7" name="Rectangle 6"/>
          <p:cNvSpPr/>
          <p:nvPr/>
        </p:nvSpPr>
        <p:spPr>
          <a:xfrm>
            <a:off x="6019800" y="5526917"/>
            <a:ext cx="3025845" cy="101566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宋体" charset="-122"/>
              </a:rPr>
              <a:t>Dual-core </a:t>
            </a:r>
            <a:r>
              <a:rPr lang="en-US" altLang="zh-CN" sz="2000" dirty="0">
                <a:ea typeface="宋体" charset="-122"/>
              </a:rPr>
              <a:t>processor </a:t>
            </a:r>
            <a:endParaRPr lang="en-US" altLang="zh-CN" sz="2000" dirty="0" smtClean="0">
              <a:ea typeface="宋体" charset="-122"/>
            </a:endParaRPr>
          </a:p>
          <a:p>
            <a:r>
              <a:rPr lang="en-US" altLang="zh-CN" sz="2000" dirty="0" smtClean="0">
                <a:ea typeface="宋体" charset="-122"/>
              </a:rPr>
              <a:t>w/ -20% </a:t>
            </a:r>
            <a:r>
              <a:rPr lang="en-US" altLang="zh-CN" sz="2000" dirty="0" err="1" smtClean="0">
                <a:ea typeface="宋体" charset="-122"/>
              </a:rPr>
              <a:t>underclocked</a:t>
            </a:r>
            <a:r>
              <a:rPr lang="en-US" altLang="zh-CN" sz="2000" dirty="0" smtClean="0">
                <a:ea typeface="宋体" charset="-122"/>
              </a:rPr>
              <a:t> CPU frequency</a:t>
            </a:r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332922878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smtClean="0">
                <a:ea typeface="宋体" charset="-122"/>
              </a:rPr>
              <a:t>The Multicore invasion</a:t>
            </a:r>
          </a:p>
        </p:txBody>
      </p:sp>
      <p:sp>
        <p:nvSpPr>
          <p:cNvPr id="2663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219200"/>
            <a:ext cx="8229600" cy="5105400"/>
          </a:xfrm>
        </p:spPr>
        <p:txBody>
          <a:bodyPr/>
          <a:lstStyle/>
          <a:p>
            <a:pPr eaLnBrk="1" hangingPunct="1"/>
            <a:r>
              <a:rPr lang="it-IT" altLang="zh-CN" sz="2400" dirty="0" smtClean="0">
                <a:ea typeface="宋体" charset="-122"/>
              </a:rPr>
              <a:t>Almost all modern processors are multicore</a:t>
            </a:r>
          </a:p>
          <a:p>
            <a:pPr lvl="1" eaLnBrk="1" hangingPunct="1"/>
            <a:r>
              <a:rPr lang="it-IT" altLang="zh-CN" sz="2000" dirty="0">
                <a:ea typeface="宋体" charset="-122"/>
              </a:rPr>
              <a:t>Raspberry Pi 3: 4 ARM Cortex-A53 cores</a:t>
            </a:r>
            <a:endParaRPr lang="it-IT" altLang="zh-CN" sz="2000" dirty="0" smtClean="0">
              <a:ea typeface="宋体" charset="-122"/>
            </a:endParaRP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Intel Itanium, Xeon...</a:t>
            </a: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AMD </a:t>
            </a:r>
            <a:r>
              <a:rPr lang="it-IT" altLang="zh-CN" sz="2000" dirty="0" smtClean="0">
                <a:ea typeface="宋体" charset="-122"/>
              </a:rPr>
              <a:t>Opteron, </a:t>
            </a:r>
            <a:r>
              <a:rPr lang="it-IT" altLang="zh-CN" sz="2000" dirty="0" smtClean="0">
                <a:ea typeface="宋体" charset="-122"/>
              </a:rPr>
              <a:t>Athlon...</a:t>
            </a:r>
            <a:endParaRPr lang="it-IT" altLang="zh-CN" sz="2000" dirty="0" smtClean="0">
              <a:ea typeface="宋体" charset="-122"/>
            </a:endParaRP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IBM-Toshiba-Sony Cell </a:t>
            </a:r>
            <a:r>
              <a:rPr lang="it-IT" altLang="zh-CN" sz="2000" dirty="0" smtClean="0">
                <a:ea typeface="宋体" charset="-122"/>
              </a:rPr>
              <a:t>processor for Sony playstations: </a:t>
            </a:r>
            <a:r>
              <a:rPr lang="it-IT" altLang="zh-CN" sz="2000" dirty="0" smtClean="0">
                <a:ea typeface="宋体" charset="-122"/>
              </a:rPr>
              <a:t>8 </a:t>
            </a:r>
            <a:r>
              <a:rPr lang="it-IT" altLang="zh-CN" sz="2000" dirty="0" smtClean="0">
                <a:ea typeface="宋体" charset="-122"/>
              </a:rPr>
              <a:t>cores</a:t>
            </a:r>
            <a:endParaRPr lang="it-IT" altLang="zh-CN" sz="2000" dirty="0" smtClean="0">
              <a:ea typeface="宋体" charset="-122"/>
            </a:endParaRP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Oracle </a:t>
            </a:r>
            <a:r>
              <a:rPr lang="it-IT" altLang="zh-CN" sz="2000" dirty="0" smtClean="0">
                <a:ea typeface="宋体" charset="-122"/>
              </a:rPr>
              <a:t>Niagara </a:t>
            </a:r>
            <a:r>
              <a:rPr lang="it-IT" altLang="zh-CN" sz="2000" dirty="0" smtClean="0">
                <a:ea typeface="宋体" charset="-122"/>
              </a:rPr>
              <a:t>UltraSPARC</a:t>
            </a:r>
            <a:endParaRPr lang="it-IT" altLang="zh-CN" sz="2000" dirty="0" smtClean="0">
              <a:ea typeface="宋体" charset="-122"/>
            </a:endParaRP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Tilera </a:t>
            </a:r>
            <a:r>
              <a:rPr lang="it-IT" altLang="zh-CN" sz="2000" dirty="0" smtClean="0">
                <a:ea typeface="宋体" charset="-122"/>
              </a:rPr>
              <a:t>TILE64: </a:t>
            </a:r>
            <a:r>
              <a:rPr lang="it-IT" altLang="zh-CN" sz="2000" dirty="0" smtClean="0">
                <a:ea typeface="宋体" charset="-122"/>
              </a:rPr>
              <a:t>64-core</a:t>
            </a: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TI</a:t>
            </a:r>
            <a:r>
              <a:rPr lang="it-IT" altLang="zh-CN" sz="2000" dirty="0" smtClean="0">
                <a:ea typeface="宋体" charset="-122"/>
              </a:rPr>
              <a:t>, Freescale, Atmel, </a:t>
            </a:r>
            <a:r>
              <a:rPr lang="it-IT" altLang="zh-CN" sz="2000" dirty="0" smtClean="0">
                <a:ea typeface="宋体" charset="-122"/>
              </a:rPr>
              <a:t>Broadcom.. </a:t>
            </a:r>
          </a:p>
          <a:p>
            <a:pPr eaLnBrk="1" hangingPunct="1"/>
            <a:r>
              <a:rPr lang="it-IT" altLang="zh-CN" sz="2400" dirty="0" smtClean="0">
                <a:ea typeface="宋体" charset="-122"/>
              </a:rPr>
              <a:t>Small low-power embedded processors may still be single-core</a:t>
            </a:r>
          </a:p>
          <a:p>
            <a:pPr lvl="1" eaLnBrk="1" hangingPunct="1"/>
            <a:r>
              <a:rPr lang="it-IT" altLang="zh-CN" sz="2000" dirty="0" smtClean="0">
                <a:ea typeface="宋体" charset="-122"/>
              </a:rPr>
              <a:t>Arduino: single ARM core</a:t>
            </a:r>
            <a:endParaRPr lang="it-IT" altLang="zh-CN" sz="2000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39302581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it-IT" altLang="zh-CN" dirty="0" smtClean="0">
                <a:ea typeface="宋体" charset="-122"/>
              </a:rPr>
              <a:t>Homogenous </a:t>
            </a:r>
            <a:r>
              <a:rPr lang="it-IT" altLang="zh-CN" dirty="0" smtClean="0">
                <a:ea typeface="宋体" charset="-122"/>
              </a:rPr>
              <a:t>vs heterogenous cores</a:t>
            </a:r>
          </a:p>
        </p:txBody>
      </p:sp>
      <p:pic>
        <p:nvPicPr>
          <p:cNvPr id="45059" name="Picture 3" descr="mpcore"/>
          <p:cNvPicPr>
            <a:picLocks noGrp="1" noChangeAspect="1" noChangeArrowheads="1"/>
          </p:cNvPicPr>
          <p:nvPr>
            <p:ph sz="half" idx="1"/>
          </p:nvPr>
        </p:nvPicPr>
        <p:blipFill>
          <a:blip r:embed="rId3"/>
          <a:srcRect/>
          <a:stretch>
            <a:fillRect/>
          </a:stretch>
        </p:blipFill>
        <p:spPr>
          <a:xfrm>
            <a:off x="611188" y="2036763"/>
            <a:ext cx="3529012" cy="3336925"/>
          </a:xfrm>
          <a:noFill/>
        </p:spPr>
      </p:pic>
      <p:sp>
        <p:nvSpPr>
          <p:cNvPr id="45060" name="Text Box 4"/>
          <p:cNvSpPr txBox="1">
            <a:spLocks noChangeArrowheads="1"/>
          </p:cNvSpPr>
          <p:nvPr/>
        </p:nvSpPr>
        <p:spPr bwMode="auto">
          <a:xfrm>
            <a:off x="1538288" y="1519238"/>
            <a:ext cx="1810111" cy="40011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 dirty="0" smtClean="0">
                <a:ea typeface="宋体" charset="-122"/>
              </a:rPr>
              <a:t>ARM </a:t>
            </a:r>
            <a:r>
              <a:rPr lang="it-IT" altLang="zh-CN" sz="2000" b="1" dirty="0">
                <a:ea typeface="宋体" charset="-122"/>
              </a:rPr>
              <a:t>MPCore</a:t>
            </a:r>
          </a:p>
        </p:txBody>
      </p: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4392613" y="1700213"/>
            <a:ext cx="4356100" cy="3816350"/>
            <a:chOff x="2767" y="1071"/>
            <a:chExt cx="2744" cy="2404"/>
          </a:xfrm>
        </p:grpSpPr>
        <p:pic>
          <p:nvPicPr>
            <p:cNvPr id="45065" name="Picture 6"/>
            <p:cNvPicPr>
              <a:picLocks noChangeAspect="1" noChangeArrowheads="1"/>
            </p:cNvPicPr>
            <p:nvPr/>
          </p:nvPicPr>
          <p:blipFill>
            <a:blip r:embed="rId4"/>
            <a:srcRect/>
            <a:stretch>
              <a:fillRect/>
            </a:stretch>
          </p:blipFill>
          <p:spPr bwMode="auto">
            <a:xfrm>
              <a:off x="2767" y="1087"/>
              <a:ext cx="2744" cy="23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5066" name="Rectangle 7"/>
            <p:cNvSpPr>
              <a:spLocks noChangeArrowheads="1"/>
            </p:cNvSpPr>
            <p:nvPr/>
          </p:nvSpPr>
          <p:spPr bwMode="auto">
            <a:xfrm>
              <a:off x="3379" y="1071"/>
              <a:ext cx="1497" cy="317"/>
            </a:xfrm>
            <a:prstGeom prst="rect">
              <a:avLst/>
            </a:prstGeom>
            <a:solidFill>
              <a:schemeClr val="bg1"/>
            </a:solidFill>
            <a:ln w="9525" algn="ctr">
              <a:noFill/>
              <a:miter lim="800000"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charset="-122"/>
              </a:endParaRPr>
            </a:p>
          </p:txBody>
        </p:sp>
      </p:grpSp>
      <p:sp>
        <p:nvSpPr>
          <p:cNvPr id="45062" name="Text Box 8"/>
          <p:cNvSpPr txBox="1">
            <a:spLocks noChangeArrowheads="1"/>
          </p:cNvSpPr>
          <p:nvPr/>
        </p:nvSpPr>
        <p:spPr bwMode="auto">
          <a:xfrm>
            <a:off x="5148263" y="1519238"/>
            <a:ext cx="2598737" cy="400050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it-IT" altLang="zh-CN" sz="2000" b="1">
                <a:ea typeface="宋体" charset="-122"/>
              </a:rPr>
              <a:t>IBM Cell Processor</a:t>
            </a:r>
          </a:p>
        </p:txBody>
      </p:sp>
      <p:sp>
        <p:nvSpPr>
          <p:cNvPr id="45063" name="Text Box 9"/>
          <p:cNvSpPr txBox="1">
            <a:spLocks noChangeArrowheads="1"/>
          </p:cNvSpPr>
          <p:nvPr/>
        </p:nvSpPr>
        <p:spPr bwMode="auto">
          <a:xfrm>
            <a:off x="639566" y="5638870"/>
            <a:ext cx="3522118" cy="707886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 dirty="0">
                <a:ea typeface="宋体" charset="-122"/>
              </a:rPr>
              <a:t> </a:t>
            </a:r>
            <a:r>
              <a:rPr lang="en-US" altLang="zh-CN" sz="2000" dirty="0">
                <a:ea typeface="宋体" charset="-122"/>
              </a:rPr>
              <a:t>Homogeneous multicore </a:t>
            </a:r>
            <a:r>
              <a:rPr lang="en-US" altLang="zh-CN" sz="2000" dirty="0" smtClean="0">
                <a:ea typeface="宋体" charset="-122"/>
              </a:rPr>
              <a:t>w/ </a:t>
            </a:r>
          </a:p>
          <a:p>
            <a:r>
              <a:rPr lang="it-IT" altLang="zh-CN" sz="2000" dirty="0" smtClean="0">
                <a:ea typeface="宋体" charset="-122"/>
              </a:rPr>
              <a:t>4 </a:t>
            </a:r>
            <a:r>
              <a:rPr lang="it-IT" altLang="zh-CN" sz="2000" dirty="0">
                <a:ea typeface="宋体" charset="-122"/>
              </a:rPr>
              <a:t>identical ARMv6 cores</a:t>
            </a:r>
          </a:p>
        </p:txBody>
      </p:sp>
      <p:sp>
        <p:nvSpPr>
          <p:cNvPr id="45064" name="Text Box 10"/>
          <p:cNvSpPr txBox="1">
            <a:spLocks noChangeArrowheads="1"/>
          </p:cNvSpPr>
          <p:nvPr/>
        </p:nvSpPr>
        <p:spPr bwMode="auto">
          <a:xfrm>
            <a:off x="4210050" y="5610225"/>
            <a:ext cx="4754563" cy="701675"/>
          </a:xfrm>
          <a:prstGeom prst="rect">
            <a:avLst/>
          </a:prstGeom>
          <a:noFill/>
          <a:ln w="9525" algn="ctr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One Power Processor Element (PPE)</a:t>
            </a:r>
          </a:p>
          <a:p>
            <a:pPr>
              <a:buFontTx/>
              <a:buChar char="•"/>
            </a:pPr>
            <a:r>
              <a:rPr lang="it-IT" altLang="zh-CN" sz="2000">
                <a:ea typeface="宋体" charset="-122"/>
              </a:rPr>
              <a:t> 8 Synergistic Processing Element (SPE)</a:t>
            </a:r>
          </a:p>
        </p:txBody>
      </p:sp>
    </p:spTree>
    <p:extLst>
      <p:ext uri="{BB962C8B-B14F-4D97-AF65-F5344CB8AC3E}">
        <p14:creationId xmlns:p14="http://schemas.microsoft.com/office/powerpoint/2010/main" val="101630293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7" name="Slide Number Placeholder 6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5261F3B-B3F7-44A9-82F7-0852126839C0}" type="slidenum">
              <a:rPr lang="en-US" altLang="zh-CN">
                <a:ea typeface="宋体" pitchFamily="2" charset="-122"/>
              </a:rPr>
              <a:pPr/>
              <a:t>17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Windows Task Manager</a:t>
            </a:r>
          </a:p>
        </p:txBody>
      </p:sp>
      <p:graphicFrame>
        <p:nvGraphicFramePr>
          <p:cNvPr id="6146" name="Object 4"/>
          <p:cNvGraphicFramePr>
            <a:graphicFrameLocks noGrp="1" noChangeAspect="1"/>
          </p:cNvGraphicFramePr>
          <p:nvPr>
            <p:ph sz="half" idx="2"/>
          </p:nvPr>
        </p:nvGraphicFramePr>
        <p:xfrm>
          <a:off x="609600" y="1219200"/>
          <a:ext cx="6324600" cy="5260975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7" name="Paint Shop Pro Image" r:id="rId4" imgW="5385366" imgH="4478049" progId="">
                  <p:embed/>
                </p:oleObj>
              </mc:Choice>
              <mc:Fallback>
                <p:oleObj name="Paint Shop Pro Image" r:id="rId4" imgW="5385366" imgH="4478049" progId="">
                  <p:embed/>
                  <p:pic>
                    <p:nvPicPr>
                      <p:cNvPr id="6146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09600" y="1219200"/>
                        <a:ext cx="6324600" cy="5260975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25400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6149" name="Line 7"/>
          <p:cNvSpPr>
            <a:spLocks noChangeShapeType="1"/>
          </p:cNvSpPr>
          <p:nvPr/>
        </p:nvSpPr>
        <p:spPr bwMode="auto">
          <a:xfrm flipH="1">
            <a:off x="5638800" y="2514600"/>
            <a:ext cx="1752600" cy="762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0" name="Line 8"/>
          <p:cNvSpPr>
            <a:spLocks noChangeShapeType="1"/>
          </p:cNvSpPr>
          <p:nvPr/>
        </p:nvSpPr>
        <p:spPr bwMode="auto">
          <a:xfrm flipH="1" flipV="1">
            <a:off x="3429000" y="2743200"/>
            <a:ext cx="3581400" cy="17526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6151" name="Text Box 9"/>
          <p:cNvSpPr txBox="1">
            <a:spLocks noChangeArrowheads="1"/>
          </p:cNvSpPr>
          <p:nvPr/>
        </p:nvSpPr>
        <p:spPr bwMode="auto">
          <a:xfrm>
            <a:off x="7543800" y="22860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core 2</a:t>
            </a:r>
          </a:p>
        </p:txBody>
      </p:sp>
      <p:sp>
        <p:nvSpPr>
          <p:cNvPr id="6152" name="Text Box 10"/>
          <p:cNvSpPr txBox="1">
            <a:spLocks noChangeArrowheads="1"/>
          </p:cNvSpPr>
          <p:nvPr/>
        </p:nvSpPr>
        <p:spPr bwMode="auto">
          <a:xfrm>
            <a:off x="7086600" y="4267200"/>
            <a:ext cx="8191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core 1</a:t>
            </a:r>
          </a:p>
        </p:txBody>
      </p:sp>
    </p:spTree>
    <p:extLst>
      <p:ext uri="{BB962C8B-B14F-4D97-AF65-F5344CB8AC3E}">
        <p14:creationId xmlns:p14="http://schemas.microsoft.com/office/powerpoint/2010/main" val="26519051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D854DD15-B1CE-455D-BE7A-FDFDAFFD9225}" type="slidenum">
              <a:rPr lang="en-US" altLang="zh-CN">
                <a:ea typeface="宋体" pitchFamily="2" charset="-122"/>
              </a:rPr>
              <a:pPr/>
              <a:t>18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481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Memory hierarchy on multicore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L1 </a:t>
            </a:r>
            <a:r>
              <a:rPr lang="en-US" altLang="zh-CN" dirty="0" smtClean="0">
                <a:ea typeface="宋体" pitchFamily="2" charset="-122"/>
              </a:rPr>
              <a:t>caches </a:t>
            </a:r>
            <a:r>
              <a:rPr lang="en-US" altLang="zh-CN" dirty="0" smtClean="0">
                <a:ea typeface="宋体" pitchFamily="2" charset="-122"/>
              </a:rPr>
              <a:t>private to each core</a:t>
            </a:r>
            <a:endParaRPr lang="en-US" altLang="zh-CN" dirty="0" smtClean="0">
              <a:ea typeface="宋体" pitchFamily="2" charset="-122"/>
            </a:endParaRP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L2/L3 </a:t>
            </a:r>
            <a:r>
              <a:rPr lang="en-US" altLang="zh-CN" dirty="0" smtClean="0">
                <a:ea typeface="宋体" pitchFamily="2" charset="-122"/>
              </a:rPr>
              <a:t>caches private in some </a:t>
            </a:r>
            <a:r>
              <a:rPr lang="en-US" altLang="zh-CN" dirty="0" smtClean="0">
                <a:ea typeface="宋体" pitchFamily="2" charset="-122"/>
              </a:rPr>
              <a:t>architectures; or shared among cores in others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We assume main memory </a:t>
            </a:r>
            <a:r>
              <a:rPr lang="en-US" altLang="zh-CN" dirty="0" smtClean="0">
                <a:ea typeface="宋体" pitchFamily="2" charset="-122"/>
              </a:rPr>
              <a:t>is always </a:t>
            </a:r>
            <a:r>
              <a:rPr lang="en-US" altLang="zh-CN" dirty="0" smtClean="0">
                <a:ea typeface="宋体" pitchFamily="2" charset="-122"/>
              </a:rPr>
              <a:t>shared by all cores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In large high-performance processors, each core may have its own private memory; not considered in this lecture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ED8F96FB-3832-418F-83B5-922DB211066F}" type="slidenum">
              <a:rPr lang="en-US" altLang="zh-CN">
                <a:ea typeface="宋体" pitchFamily="2" charset="-122"/>
              </a:rPr>
              <a:pPr/>
              <a:t>19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5843" name="Rectangle 16"/>
          <p:cNvSpPr>
            <a:spLocks noChangeArrowheads="1"/>
          </p:cNvSpPr>
          <p:nvPr/>
        </p:nvSpPr>
        <p:spPr bwMode="auto">
          <a:xfrm>
            <a:off x="6629400" y="2133600"/>
            <a:ext cx="2209800" cy="18288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4" name="Rectangle 15"/>
          <p:cNvSpPr>
            <a:spLocks noChangeArrowheads="1"/>
          </p:cNvSpPr>
          <p:nvPr/>
        </p:nvSpPr>
        <p:spPr bwMode="auto">
          <a:xfrm>
            <a:off x="5105400" y="2133600"/>
            <a:ext cx="1905000" cy="18288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Intel Xeon processors</a:t>
            </a:r>
          </a:p>
        </p:txBody>
      </p:sp>
      <p:sp>
        <p:nvSpPr>
          <p:cNvPr id="35846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Dual-core</a:t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Intel Xeon </a:t>
            </a:r>
            <a:r>
              <a:rPr lang="en-US" altLang="zh-CN" dirty="0" smtClean="0">
                <a:ea typeface="宋体" pitchFamily="2" charset="-122"/>
              </a:rPr>
              <a:t>processors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L1 caches are private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L2 cache is shared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5847" name="Rectangle 4"/>
          <p:cNvSpPr>
            <a:spLocks noChangeArrowheads="1"/>
          </p:cNvSpPr>
          <p:nvPr/>
        </p:nvSpPr>
        <p:spPr bwMode="auto">
          <a:xfrm>
            <a:off x="5105400" y="21336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48" name="Line 5"/>
          <p:cNvSpPr>
            <a:spLocks noChangeShapeType="1"/>
          </p:cNvSpPr>
          <p:nvPr/>
        </p:nvSpPr>
        <p:spPr bwMode="auto">
          <a:xfrm>
            <a:off x="5105400" y="4648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49" name="Line 6"/>
          <p:cNvSpPr>
            <a:spLocks noChangeShapeType="1"/>
          </p:cNvSpPr>
          <p:nvPr/>
        </p:nvSpPr>
        <p:spPr bwMode="auto">
          <a:xfrm>
            <a:off x="5105400" y="39624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0" name="Line 7"/>
          <p:cNvSpPr>
            <a:spLocks noChangeShapeType="1"/>
          </p:cNvSpPr>
          <p:nvPr/>
        </p:nvSpPr>
        <p:spPr bwMode="auto">
          <a:xfrm flipH="1" flipV="1">
            <a:off x="7010400" y="2133600"/>
            <a:ext cx="0" cy="18288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1" name="Line 8"/>
          <p:cNvSpPr>
            <a:spLocks noChangeShapeType="1"/>
          </p:cNvSpPr>
          <p:nvPr/>
        </p:nvSpPr>
        <p:spPr bwMode="auto">
          <a:xfrm>
            <a:off x="5105400" y="3276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52" name="Text Box 9"/>
          <p:cNvSpPr txBox="1">
            <a:spLocks noChangeArrowheads="1"/>
          </p:cNvSpPr>
          <p:nvPr/>
        </p:nvSpPr>
        <p:spPr bwMode="auto">
          <a:xfrm>
            <a:off x="6400800" y="51054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5853" name="Text Box 10"/>
          <p:cNvSpPr txBox="1">
            <a:spLocks noChangeArrowheads="1"/>
          </p:cNvSpPr>
          <p:nvPr/>
        </p:nvSpPr>
        <p:spPr bwMode="auto">
          <a:xfrm>
            <a:off x="6324600" y="4114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5854" name="Text Box 11"/>
          <p:cNvSpPr txBox="1">
            <a:spLocks noChangeArrowheads="1"/>
          </p:cNvSpPr>
          <p:nvPr/>
        </p:nvSpPr>
        <p:spPr bwMode="auto">
          <a:xfrm>
            <a:off x="55626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5" name="Text Box 12"/>
          <p:cNvSpPr txBox="1">
            <a:spLocks noChangeArrowheads="1"/>
          </p:cNvSpPr>
          <p:nvPr/>
        </p:nvSpPr>
        <p:spPr bwMode="auto">
          <a:xfrm>
            <a:off x="7391400" y="34290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5856" name="Text Box 17"/>
          <p:cNvSpPr txBox="1">
            <a:spLocks noChangeArrowheads="1"/>
          </p:cNvSpPr>
          <p:nvPr/>
        </p:nvSpPr>
        <p:spPr bwMode="auto">
          <a:xfrm rot="-5400000">
            <a:off x="4668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5857" name="Text Box 18"/>
          <p:cNvSpPr txBox="1">
            <a:spLocks noChangeArrowheads="1"/>
          </p:cNvSpPr>
          <p:nvPr/>
        </p:nvSpPr>
        <p:spPr bwMode="auto">
          <a:xfrm rot="-5400000">
            <a:off x="6573044" y="27947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5858" name="Freeform 19"/>
          <p:cNvSpPr>
            <a:spLocks/>
          </p:cNvSpPr>
          <p:nvPr/>
        </p:nvSpPr>
        <p:spPr bwMode="auto">
          <a:xfrm>
            <a:off x="6019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59" name="Freeform 20"/>
          <p:cNvSpPr>
            <a:spLocks/>
          </p:cNvSpPr>
          <p:nvPr/>
        </p:nvSpPr>
        <p:spPr bwMode="auto">
          <a:xfrm>
            <a:off x="64770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0" name="Freeform 21"/>
          <p:cNvSpPr>
            <a:spLocks/>
          </p:cNvSpPr>
          <p:nvPr/>
        </p:nvSpPr>
        <p:spPr bwMode="auto">
          <a:xfrm>
            <a:off x="78486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1" name="Freeform 22"/>
          <p:cNvSpPr>
            <a:spLocks/>
          </p:cNvSpPr>
          <p:nvPr/>
        </p:nvSpPr>
        <p:spPr bwMode="auto">
          <a:xfrm>
            <a:off x="8305800" y="2362200"/>
            <a:ext cx="200025" cy="652463"/>
          </a:xfrm>
          <a:custGeom>
            <a:avLst/>
            <a:gdLst>
              <a:gd name="T0" fmla="*/ 7 w 126"/>
              <a:gd name="T1" fmla="*/ 27 h 411"/>
              <a:gd name="T2" fmla="*/ 108 w 126"/>
              <a:gd name="T3" fmla="*/ 64 h 411"/>
              <a:gd name="T4" fmla="*/ 44 w 126"/>
              <a:gd name="T5" fmla="*/ 46 h 411"/>
              <a:gd name="T6" fmla="*/ 25 w 126"/>
              <a:gd name="T7" fmla="*/ 101 h 411"/>
              <a:gd name="T8" fmla="*/ 99 w 126"/>
              <a:gd name="T9" fmla="*/ 137 h 411"/>
              <a:gd name="T10" fmla="*/ 25 w 126"/>
              <a:gd name="T11" fmla="*/ 155 h 411"/>
              <a:gd name="T12" fmla="*/ 53 w 126"/>
              <a:gd name="T13" fmla="*/ 219 h 411"/>
              <a:gd name="T14" fmla="*/ 16 w 126"/>
              <a:gd name="T15" fmla="*/ 210 h 411"/>
              <a:gd name="T16" fmla="*/ 80 w 126"/>
              <a:gd name="T17" fmla="*/ 311 h 411"/>
              <a:gd name="T18" fmla="*/ 99 w 126"/>
              <a:gd name="T19" fmla="*/ 283 h 411"/>
              <a:gd name="T20" fmla="*/ 44 w 126"/>
              <a:gd name="T21" fmla="*/ 265 h 411"/>
              <a:gd name="T22" fmla="*/ 71 w 126"/>
              <a:gd name="T23" fmla="*/ 384 h 411"/>
              <a:gd name="T24" fmla="*/ 99 w 126"/>
              <a:gd name="T25" fmla="*/ 375 h 411"/>
              <a:gd name="T26" fmla="*/ 89 w 126"/>
              <a:gd name="T27" fmla="*/ 347 h 411"/>
              <a:gd name="T28" fmla="*/ 44 w 126"/>
              <a:gd name="T29" fmla="*/ 357 h 411"/>
              <a:gd name="T30" fmla="*/ 16 w 126"/>
              <a:gd name="T31" fmla="*/ 411 h 411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  <a:gd name="T39" fmla="*/ 0 60000 65536"/>
              <a:gd name="T40" fmla="*/ 0 60000 65536"/>
              <a:gd name="T41" fmla="*/ 0 60000 65536"/>
              <a:gd name="T42" fmla="*/ 0 60000 65536"/>
              <a:gd name="T43" fmla="*/ 0 60000 65536"/>
              <a:gd name="T44" fmla="*/ 0 60000 65536"/>
              <a:gd name="T45" fmla="*/ 0 60000 65536"/>
              <a:gd name="T46" fmla="*/ 0 60000 65536"/>
              <a:gd name="T47" fmla="*/ 0 60000 65536"/>
              <a:gd name="T48" fmla="*/ 0 w 126"/>
              <a:gd name="T49" fmla="*/ 0 h 411"/>
              <a:gd name="T50" fmla="*/ 126 w 126"/>
              <a:gd name="T51" fmla="*/ 411 h 411"/>
            </a:gdLst>
            <a:ahLst/>
            <a:cxnLst>
              <a:cxn ang="T32">
                <a:pos x="T0" y="T1"/>
              </a:cxn>
              <a:cxn ang="T33">
                <a:pos x="T2" y="T3"/>
              </a:cxn>
              <a:cxn ang="T34">
                <a:pos x="T4" y="T5"/>
              </a:cxn>
              <a:cxn ang="T35">
                <a:pos x="T6" y="T7"/>
              </a:cxn>
              <a:cxn ang="T36">
                <a:pos x="T8" y="T9"/>
              </a:cxn>
              <a:cxn ang="T37">
                <a:pos x="T10" y="T11"/>
              </a:cxn>
              <a:cxn ang="T38">
                <a:pos x="T12" y="T13"/>
              </a:cxn>
              <a:cxn ang="T39">
                <a:pos x="T14" y="T15"/>
              </a:cxn>
              <a:cxn ang="T40">
                <a:pos x="T16" y="T17"/>
              </a:cxn>
              <a:cxn ang="T41">
                <a:pos x="T18" y="T19"/>
              </a:cxn>
              <a:cxn ang="T42">
                <a:pos x="T20" y="T21"/>
              </a:cxn>
              <a:cxn ang="T43">
                <a:pos x="T22" y="T23"/>
              </a:cxn>
              <a:cxn ang="T44">
                <a:pos x="T24" y="T25"/>
              </a:cxn>
              <a:cxn ang="T45">
                <a:pos x="T26" y="T27"/>
              </a:cxn>
              <a:cxn ang="T46">
                <a:pos x="T28" y="T29"/>
              </a:cxn>
              <a:cxn ang="T47">
                <a:pos x="T30" y="T31"/>
              </a:cxn>
            </a:cxnLst>
            <a:rect l="T48" t="T49" r="T50" b="T51"/>
            <a:pathLst>
              <a:path w="126" h="411">
                <a:moveTo>
                  <a:pt x="7" y="27"/>
                </a:moveTo>
                <a:cubicBezTo>
                  <a:pt x="26" y="85"/>
                  <a:pt x="50" y="72"/>
                  <a:pt x="108" y="64"/>
                </a:cubicBezTo>
                <a:cubicBezTo>
                  <a:pt x="99" y="37"/>
                  <a:pt x="97" y="0"/>
                  <a:pt x="44" y="46"/>
                </a:cubicBezTo>
                <a:cubicBezTo>
                  <a:pt x="29" y="59"/>
                  <a:pt x="25" y="101"/>
                  <a:pt x="25" y="101"/>
                </a:cubicBezTo>
                <a:cubicBezTo>
                  <a:pt x="41" y="145"/>
                  <a:pt x="54" y="148"/>
                  <a:pt x="99" y="137"/>
                </a:cubicBezTo>
                <a:cubicBezTo>
                  <a:pt x="63" y="126"/>
                  <a:pt x="52" y="129"/>
                  <a:pt x="25" y="155"/>
                </a:cubicBezTo>
                <a:cubicBezTo>
                  <a:pt x="11" y="197"/>
                  <a:pt x="9" y="205"/>
                  <a:pt x="53" y="219"/>
                </a:cubicBezTo>
                <a:cubicBezTo>
                  <a:pt x="126" y="195"/>
                  <a:pt x="25" y="208"/>
                  <a:pt x="16" y="210"/>
                </a:cubicBezTo>
                <a:cubicBezTo>
                  <a:pt x="25" y="284"/>
                  <a:pt x="17" y="290"/>
                  <a:pt x="80" y="311"/>
                </a:cubicBezTo>
                <a:cubicBezTo>
                  <a:pt x="86" y="302"/>
                  <a:pt x="106" y="292"/>
                  <a:pt x="99" y="283"/>
                </a:cubicBezTo>
                <a:cubicBezTo>
                  <a:pt x="87" y="268"/>
                  <a:pt x="44" y="265"/>
                  <a:pt x="44" y="265"/>
                </a:cubicBezTo>
                <a:cubicBezTo>
                  <a:pt x="0" y="307"/>
                  <a:pt x="14" y="365"/>
                  <a:pt x="71" y="384"/>
                </a:cubicBezTo>
                <a:cubicBezTo>
                  <a:pt x="80" y="381"/>
                  <a:pt x="95" y="384"/>
                  <a:pt x="99" y="375"/>
                </a:cubicBezTo>
                <a:cubicBezTo>
                  <a:pt x="103" y="366"/>
                  <a:pt x="98" y="350"/>
                  <a:pt x="89" y="347"/>
                </a:cubicBezTo>
                <a:cubicBezTo>
                  <a:pt x="74" y="342"/>
                  <a:pt x="59" y="354"/>
                  <a:pt x="44" y="357"/>
                </a:cubicBezTo>
                <a:cubicBezTo>
                  <a:pt x="26" y="374"/>
                  <a:pt x="16" y="385"/>
                  <a:pt x="16" y="411"/>
                </a:cubicBezTo>
              </a:path>
            </a:pathLst>
          </a:cu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5862" name="Text Box 23"/>
          <p:cNvSpPr txBox="1">
            <a:spLocks noChangeArrowheads="1"/>
          </p:cNvSpPr>
          <p:nvPr/>
        </p:nvSpPr>
        <p:spPr bwMode="auto">
          <a:xfrm>
            <a:off x="6172200" y="1371600"/>
            <a:ext cx="1751013" cy="3968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hyper-threads</a:t>
            </a:r>
          </a:p>
        </p:txBody>
      </p:sp>
      <p:sp>
        <p:nvSpPr>
          <p:cNvPr id="35863" name="Line 24"/>
          <p:cNvSpPr>
            <a:spLocks noChangeShapeType="1"/>
          </p:cNvSpPr>
          <p:nvPr/>
        </p:nvSpPr>
        <p:spPr bwMode="auto">
          <a:xfrm flipH="1">
            <a:off x="6172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4" name="Line 25"/>
          <p:cNvSpPr>
            <a:spLocks noChangeShapeType="1"/>
          </p:cNvSpPr>
          <p:nvPr/>
        </p:nvSpPr>
        <p:spPr bwMode="auto">
          <a:xfrm flipH="1">
            <a:off x="6629400" y="1752600"/>
            <a:ext cx="3048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5" name="Line 26"/>
          <p:cNvSpPr>
            <a:spLocks noChangeShapeType="1"/>
          </p:cNvSpPr>
          <p:nvPr/>
        </p:nvSpPr>
        <p:spPr bwMode="auto">
          <a:xfrm>
            <a:off x="7315200" y="1752600"/>
            <a:ext cx="6096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866" name="Line 27"/>
          <p:cNvSpPr>
            <a:spLocks noChangeShapeType="1"/>
          </p:cNvSpPr>
          <p:nvPr/>
        </p:nvSpPr>
        <p:spPr bwMode="auto">
          <a:xfrm>
            <a:off x="7467600" y="1752600"/>
            <a:ext cx="914400" cy="5334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3"/>
          <p:cNvSpPr>
            <a:spLocks noGrp="1" noChangeArrowheads="1"/>
          </p:cNvSpPr>
          <p:nvPr>
            <p:ph type="title"/>
          </p:nvPr>
        </p:nvSpPr>
        <p:spPr>
          <a:xfrm>
            <a:off x="935038" y="228600"/>
            <a:ext cx="7237412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Moore</a:t>
            </a:r>
            <a:r>
              <a:rPr lang="en-US" altLang="zh-CN" dirty="0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dirty="0" smtClean="0">
                <a:ea typeface="宋体" charset="-122"/>
              </a:rPr>
              <a:t>s law</a:t>
            </a:r>
            <a:endParaRPr lang="en-US" altLang="zh-CN" dirty="0" smtClean="0">
              <a:ea typeface="宋体" charset="-122"/>
            </a:endParaRPr>
          </a:p>
        </p:txBody>
      </p:sp>
      <p:sp>
        <p:nvSpPr>
          <p:cNvPr id="10243" name="Rectangle 4" descr="Rectangle: Click to edit Master text styles&#10;Second level&#10;Third level&#10;Fourth level&#10;Fifth level"/>
          <p:cNvSpPr>
            <a:spLocks noGrp="1" noChangeArrowheads="1"/>
          </p:cNvSpPr>
          <p:nvPr>
            <p:ph type="body" sz="half" idx="1"/>
          </p:nvPr>
        </p:nvSpPr>
        <p:spPr>
          <a:xfrm>
            <a:off x="533400" y="1066800"/>
            <a:ext cx="7913688" cy="2447925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charset="-122"/>
              </a:rPr>
              <a:t>Number of </a:t>
            </a:r>
            <a:r>
              <a:rPr lang="en-US" altLang="zh-CN" sz="2800" dirty="0" smtClean="0">
                <a:ea typeface="宋体" charset="-122"/>
              </a:rPr>
              <a:t>transistor</a:t>
            </a:r>
            <a:r>
              <a:rPr lang="en-US" altLang="zh-CN" sz="2800" dirty="0" smtClean="0">
                <a:ea typeface="宋体" charset="-122"/>
              </a:rPr>
              <a:t>s on the </a:t>
            </a:r>
            <a:r>
              <a:rPr lang="en-US" altLang="zh-CN" sz="2800" dirty="0" smtClean="0">
                <a:ea typeface="宋体" charset="-122"/>
              </a:rPr>
              <a:t>chip </a:t>
            </a:r>
            <a:r>
              <a:rPr lang="en-US" altLang="zh-CN" sz="2800" dirty="0" smtClean="0">
                <a:ea typeface="宋体" charset="-122"/>
              </a:rPr>
              <a:t>doubles every 18 to 24 </a:t>
            </a:r>
            <a:r>
              <a:rPr lang="en-US" altLang="zh-CN" sz="2800" dirty="0" smtClean="0">
                <a:ea typeface="宋体" charset="-122"/>
              </a:rPr>
              <a:t>months</a:t>
            </a:r>
            <a:endParaRPr lang="en-US" altLang="zh-CN" sz="2800" dirty="0" smtClean="0">
              <a:ea typeface="宋体" charset="-122"/>
            </a:endParaRPr>
          </a:p>
        </p:txBody>
      </p:sp>
      <p:pic>
        <p:nvPicPr>
          <p:cNvPr id="10244" name="Picture 7"/>
          <p:cNvPicPr>
            <a:picLocks noGrp="1" noChangeAspect="1" noChangeArrowheads="1"/>
          </p:cNvPicPr>
          <p:nvPr>
            <p:ph sz="half" idx="2"/>
          </p:nvPr>
        </p:nvPicPr>
        <p:blipFill>
          <a:blip r:embed="rId3"/>
          <a:srcRect/>
          <a:stretch>
            <a:fillRect/>
          </a:stretch>
        </p:blipFill>
        <p:spPr>
          <a:xfrm>
            <a:off x="1331913" y="1989138"/>
            <a:ext cx="6840537" cy="4578350"/>
          </a:xfrm>
          <a:noFill/>
        </p:spPr>
      </p:pic>
    </p:spTree>
    <p:extLst>
      <p:ext uri="{BB962C8B-B14F-4D97-AF65-F5344CB8AC3E}">
        <p14:creationId xmlns:p14="http://schemas.microsoft.com/office/powerpoint/2010/main" val="214686480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86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14C21D-7833-4C7C-A601-6917004E4E92}" type="slidenum">
              <a:rPr lang="en-US" altLang="zh-CN">
                <a:ea typeface="宋体" pitchFamily="2" charset="-122"/>
              </a:rPr>
              <a:pPr/>
              <a:t>20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6867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7620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sz="4000" smtClean="0">
                <a:ea typeface="宋体" pitchFamily="2" charset="-122"/>
              </a:rPr>
              <a:t>Designs with private L2 caches</a:t>
            </a:r>
          </a:p>
        </p:txBody>
      </p:sp>
      <p:sp>
        <p:nvSpPr>
          <p:cNvPr id="36868" name="Rectangle 4"/>
          <p:cNvSpPr>
            <a:spLocks noChangeArrowheads="1"/>
          </p:cNvSpPr>
          <p:nvPr/>
        </p:nvSpPr>
        <p:spPr bwMode="auto">
          <a:xfrm>
            <a:off x="2133600" y="1143000"/>
            <a:ext cx="2209800" cy="25146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69" name="Rectangle 5"/>
          <p:cNvSpPr>
            <a:spLocks noChangeArrowheads="1"/>
          </p:cNvSpPr>
          <p:nvPr/>
        </p:nvSpPr>
        <p:spPr bwMode="auto">
          <a:xfrm>
            <a:off x="609600" y="1143000"/>
            <a:ext cx="1905000" cy="25146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0" name="Rectangle 6"/>
          <p:cNvSpPr>
            <a:spLocks noChangeArrowheads="1"/>
          </p:cNvSpPr>
          <p:nvPr/>
        </p:nvSpPr>
        <p:spPr bwMode="auto">
          <a:xfrm>
            <a:off x="609600" y="1143000"/>
            <a:ext cx="3733800" cy="38100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71" name="Line 7"/>
          <p:cNvSpPr>
            <a:spLocks noChangeShapeType="1"/>
          </p:cNvSpPr>
          <p:nvPr/>
        </p:nvSpPr>
        <p:spPr bwMode="auto">
          <a:xfrm>
            <a:off x="6096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2" name="Line 8"/>
          <p:cNvSpPr>
            <a:spLocks noChangeShapeType="1"/>
          </p:cNvSpPr>
          <p:nvPr/>
        </p:nvSpPr>
        <p:spPr bwMode="auto">
          <a:xfrm>
            <a:off x="6096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3" name="Line 9"/>
          <p:cNvSpPr>
            <a:spLocks noChangeShapeType="1"/>
          </p:cNvSpPr>
          <p:nvPr/>
        </p:nvSpPr>
        <p:spPr bwMode="auto">
          <a:xfrm flipH="1" flipV="1">
            <a:off x="2514600" y="1143000"/>
            <a:ext cx="0" cy="25146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4" name="Line 10"/>
          <p:cNvSpPr>
            <a:spLocks noChangeShapeType="1"/>
          </p:cNvSpPr>
          <p:nvPr/>
        </p:nvSpPr>
        <p:spPr bwMode="auto">
          <a:xfrm>
            <a:off x="6096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75" name="Text Box 11"/>
          <p:cNvSpPr txBox="1">
            <a:spLocks noChangeArrowheads="1"/>
          </p:cNvSpPr>
          <p:nvPr/>
        </p:nvSpPr>
        <p:spPr bwMode="auto">
          <a:xfrm>
            <a:off x="1905000" y="41148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76" name="Text Box 12"/>
          <p:cNvSpPr txBox="1">
            <a:spLocks noChangeArrowheads="1"/>
          </p:cNvSpPr>
          <p:nvPr/>
        </p:nvSpPr>
        <p:spPr bwMode="auto">
          <a:xfrm>
            <a:off x="10668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77" name="Text Box 13"/>
          <p:cNvSpPr txBox="1">
            <a:spLocks noChangeArrowheads="1"/>
          </p:cNvSpPr>
          <p:nvPr/>
        </p:nvSpPr>
        <p:spPr bwMode="auto">
          <a:xfrm>
            <a:off x="1066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8" name="Text Box 14"/>
          <p:cNvSpPr txBox="1">
            <a:spLocks noChangeArrowheads="1"/>
          </p:cNvSpPr>
          <p:nvPr/>
        </p:nvSpPr>
        <p:spPr bwMode="auto">
          <a:xfrm>
            <a:off x="28956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79" name="Text Box 15"/>
          <p:cNvSpPr txBox="1">
            <a:spLocks noChangeArrowheads="1"/>
          </p:cNvSpPr>
          <p:nvPr/>
        </p:nvSpPr>
        <p:spPr bwMode="auto">
          <a:xfrm rot="-5400000">
            <a:off x="172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80" name="Text Box 16"/>
          <p:cNvSpPr txBox="1">
            <a:spLocks noChangeArrowheads="1"/>
          </p:cNvSpPr>
          <p:nvPr/>
        </p:nvSpPr>
        <p:spPr bwMode="auto">
          <a:xfrm rot="-5400000">
            <a:off x="20772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81" name="Text Box 26"/>
          <p:cNvSpPr txBox="1">
            <a:spLocks noChangeArrowheads="1"/>
          </p:cNvSpPr>
          <p:nvPr/>
        </p:nvSpPr>
        <p:spPr bwMode="auto">
          <a:xfrm>
            <a:off x="2895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82" name="Rectangle 27"/>
          <p:cNvSpPr>
            <a:spLocks noChangeArrowheads="1"/>
          </p:cNvSpPr>
          <p:nvPr/>
        </p:nvSpPr>
        <p:spPr bwMode="auto">
          <a:xfrm>
            <a:off x="6400800" y="1143000"/>
            <a:ext cx="2209800" cy="3124200"/>
          </a:xfrm>
          <a:prstGeom prst="rect">
            <a:avLst/>
          </a:prstGeom>
          <a:solidFill>
            <a:srgbClr val="FF0000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3" name="Rectangle 28"/>
          <p:cNvSpPr>
            <a:spLocks noChangeArrowheads="1"/>
          </p:cNvSpPr>
          <p:nvPr/>
        </p:nvSpPr>
        <p:spPr bwMode="auto">
          <a:xfrm>
            <a:off x="4876800" y="1143000"/>
            <a:ext cx="1905000" cy="3124200"/>
          </a:xfrm>
          <a:prstGeom prst="rect">
            <a:avLst/>
          </a:prstGeom>
          <a:solidFill>
            <a:srgbClr val="339966"/>
          </a:solidFill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4" name="Rectangle 29"/>
          <p:cNvSpPr>
            <a:spLocks noChangeArrowheads="1"/>
          </p:cNvSpPr>
          <p:nvPr/>
        </p:nvSpPr>
        <p:spPr bwMode="auto">
          <a:xfrm>
            <a:off x="4876800" y="1143000"/>
            <a:ext cx="3733800" cy="4267200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36885" name="Line 30"/>
          <p:cNvSpPr>
            <a:spLocks noChangeShapeType="1"/>
          </p:cNvSpPr>
          <p:nvPr/>
        </p:nvSpPr>
        <p:spPr bwMode="auto">
          <a:xfrm>
            <a:off x="4876800" y="36576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6" name="Line 31"/>
          <p:cNvSpPr>
            <a:spLocks noChangeShapeType="1"/>
          </p:cNvSpPr>
          <p:nvPr/>
        </p:nvSpPr>
        <p:spPr bwMode="auto">
          <a:xfrm>
            <a:off x="4876800" y="29718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7" name="Line 32"/>
          <p:cNvSpPr>
            <a:spLocks noChangeShapeType="1"/>
          </p:cNvSpPr>
          <p:nvPr/>
        </p:nvSpPr>
        <p:spPr bwMode="auto">
          <a:xfrm flipH="1" flipV="1">
            <a:off x="6781800" y="1143000"/>
            <a:ext cx="0" cy="3124200"/>
          </a:xfrm>
          <a:prstGeom prst="line">
            <a:avLst/>
          </a:prstGeom>
          <a:noFill/>
          <a:ln w="381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8" name="Line 33"/>
          <p:cNvSpPr>
            <a:spLocks noChangeShapeType="1"/>
          </p:cNvSpPr>
          <p:nvPr/>
        </p:nvSpPr>
        <p:spPr bwMode="auto">
          <a:xfrm>
            <a:off x="4876800" y="22860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89" name="Text Box 34"/>
          <p:cNvSpPr txBox="1">
            <a:spLocks noChangeArrowheads="1"/>
          </p:cNvSpPr>
          <p:nvPr/>
        </p:nvSpPr>
        <p:spPr bwMode="auto">
          <a:xfrm>
            <a:off x="6096000" y="4648200"/>
            <a:ext cx="1193800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memory</a:t>
            </a:r>
          </a:p>
        </p:txBody>
      </p:sp>
      <p:sp>
        <p:nvSpPr>
          <p:cNvPr id="36890" name="Text Box 35"/>
          <p:cNvSpPr txBox="1">
            <a:spLocks noChangeArrowheads="1"/>
          </p:cNvSpPr>
          <p:nvPr/>
        </p:nvSpPr>
        <p:spPr bwMode="auto">
          <a:xfrm>
            <a:off x="53340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1" name="Text Box 36"/>
          <p:cNvSpPr txBox="1">
            <a:spLocks noChangeArrowheads="1"/>
          </p:cNvSpPr>
          <p:nvPr/>
        </p:nvSpPr>
        <p:spPr bwMode="auto">
          <a:xfrm>
            <a:off x="53340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2" name="Text Box 37"/>
          <p:cNvSpPr txBox="1">
            <a:spLocks noChangeArrowheads="1"/>
          </p:cNvSpPr>
          <p:nvPr/>
        </p:nvSpPr>
        <p:spPr bwMode="auto">
          <a:xfrm>
            <a:off x="7162800" y="24384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L1 cache</a:t>
            </a:r>
          </a:p>
        </p:txBody>
      </p:sp>
      <p:sp>
        <p:nvSpPr>
          <p:cNvPr id="36893" name="Text Box 38"/>
          <p:cNvSpPr txBox="1">
            <a:spLocks noChangeArrowheads="1"/>
          </p:cNvSpPr>
          <p:nvPr/>
        </p:nvSpPr>
        <p:spPr bwMode="auto">
          <a:xfrm rot="-5400000">
            <a:off x="4439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1</a:t>
            </a:r>
          </a:p>
        </p:txBody>
      </p:sp>
      <p:sp>
        <p:nvSpPr>
          <p:cNvPr id="36894" name="Text Box 39"/>
          <p:cNvSpPr txBox="1">
            <a:spLocks noChangeArrowheads="1"/>
          </p:cNvSpPr>
          <p:nvPr/>
        </p:nvSpPr>
        <p:spPr bwMode="auto">
          <a:xfrm rot="-5400000">
            <a:off x="6344444" y="1804194"/>
            <a:ext cx="1457325" cy="42703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 b="1">
                <a:ea typeface="宋体" pitchFamily="2" charset="-122"/>
              </a:rPr>
              <a:t>C O R E 0</a:t>
            </a:r>
          </a:p>
        </p:txBody>
      </p:sp>
      <p:sp>
        <p:nvSpPr>
          <p:cNvPr id="36895" name="Text Box 40"/>
          <p:cNvSpPr txBox="1">
            <a:spLocks noChangeArrowheads="1"/>
          </p:cNvSpPr>
          <p:nvPr/>
        </p:nvSpPr>
        <p:spPr bwMode="auto">
          <a:xfrm>
            <a:off x="7086600" y="31242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L2 cache</a:t>
            </a:r>
          </a:p>
        </p:txBody>
      </p:sp>
      <p:sp>
        <p:nvSpPr>
          <p:cNvPr id="36896" name="Text Box 41"/>
          <p:cNvSpPr txBox="1">
            <a:spLocks noChangeArrowheads="1"/>
          </p:cNvSpPr>
          <p:nvPr/>
        </p:nvSpPr>
        <p:spPr bwMode="auto">
          <a:xfrm>
            <a:off x="838200" y="5181600"/>
            <a:ext cx="3416300" cy="16160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>
                <a:ea typeface="宋体" pitchFamily="2" charset="-122"/>
              </a:rPr>
              <a:t>Both L1 and L2 are private</a:t>
            </a:r>
            <a:br>
              <a:rPr lang="en-US" altLang="zh-CN" sz="2000">
                <a:ea typeface="宋体" pitchFamily="2" charset="-122"/>
              </a:rPr>
            </a:br>
            <a:endParaRPr lang="en-US" altLang="zh-CN" sz="2000">
              <a:ea typeface="宋体" pitchFamily="2" charset="-122"/>
            </a:endParaRPr>
          </a:p>
          <a:p>
            <a:r>
              <a:rPr lang="en-US" altLang="zh-CN" sz="2000">
                <a:ea typeface="宋体" pitchFamily="2" charset="-122"/>
              </a:rPr>
              <a:t>Examples: AMD Opteron, </a:t>
            </a:r>
            <a:br>
              <a:rPr lang="en-US" altLang="zh-CN" sz="2000">
                <a:ea typeface="宋体" pitchFamily="2" charset="-122"/>
              </a:rPr>
            </a:br>
            <a:r>
              <a:rPr lang="en-US" altLang="zh-CN" sz="2000">
                <a:ea typeface="宋体" pitchFamily="2" charset="-122"/>
              </a:rPr>
              <a:t>AMD Athlon, Intel Pentium D</a:t>
            </a:r>
          </a:p>
          <a:p>
            <a:endParaRPr lang="en-US" altLang="zh-CN" sz="2000">
              <a:ea typeface="宋体" pitchFamily="2" charset="-122"/>
            </a:endParaRPr>
          </a:p>
        </p:txBody>
      </p:sp>
      <p:sp>
        <p:nvSpPr>
          <p:cNvPr id="36897" name="Text Box 42"/>
          <p:cNvSpPr txBox="1">
            <a:spLocks noChangeArrowheads="1"/>
          </p:cNvSpPr>
          <p:nvPr/>
        </p:nvSpPr>
        <p:spPr bwMode="auto">
          <a:xfrm>
            <a:off x="53340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898" name="Line 43"/>
          <p:cNvSpPr>
            <a:spLocks noChangeShapeType="1"/>
          </p:cNvSpPr>
          <p:nvPr/>
        </p:nvSpPr>
        <p:spPr bwMode="auto">
          <a:xfrm>
            <a:off x="4876800" y="4267200"/>
            <a:ext cx="3733800" cy="1588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899" name="Text Box 44"/>
          <p:cNvSpPr txBox="1">
            <a:spLocks noChangeArrowheads="1"/>
          </p:cNvSpPr>
          <p:nvPr/>
        </p:nvSpPr>
        <p:spPr bwMode="auto">
          <a:xfrm>
            <a:off x="7086600" y="3733800"/>
            <a:ext cx="1317625" cy="42703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200">
                <a:ea typeface="宋体" pitchFamily="2" charset="-122"/>
              </a:rPr>
              <a:t>L3 cache</a:t>
            </a:r>
          </a:p>
        </p:txBody>
      </p:sp>
      <p:sp>
        <p:nvSpPr>
          <p:cNvPr id="36900" name="Text Box 45"/>
          <p:cNvSpPr txBox="1">
            <a:spLocks noChangeArrowheads="1"/>
          </p:cNvSpPr>
          <p:nvPr/>
        </p:nvSpPr>
        <p:spPr bwMode="auto">
          <a:xfrm>
            <a:off x="5257800" y="5562600"/>
            <a:ext cx="2922588" cy="1006475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L1/L2/L3 are all private</a:t>
            </a:r>
            <a:r>
              <a:rPr lang="en-US" altLang="zh-CN" sz="2000" dirty="0">
                <a:ea typeface="宋体" pitchFamily="2" charset="-122"/>
              </a:rPr>
              <a:t/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/>
            </a:r>
            <a:br>
              <a:rPr lang="en-US" altLang="zh-CN" sz="2000" dirty="0">
                <a:ea typeface="宋体" pitchFamily="2" charset="-122"/>
              </a:rPr>
            </a:br>
            <a:r>
              <a:rPr lang="en-US" altLang="zh-CN" sz="2000" dirty="0">
                <a:ea typeface="宋体" pitchFamily="2" charset="-122"/>
              </a:rPr>
              <a:t>Example: Intel Itanium 2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268171D-8DD3-4608-B900-A94A5D982E61}" type="slidenum">
              <a:rPr lang="en-US" altLang="zh-CN">
                <a:ea typeface="宋体" pitchFamily="2" charset="-122"/>
              </a:rPr>
              <a:pPr/>
              <a:t>21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7891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Private vs shared caches?</a:t>
            </a:r>
          </a:p>
        </p:txBody>
      </p:sp>
      <p:sp>
        <p:nvSpPr>
          <p:cNvPr id="37892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Advantages/disadvantages</a:t>
            </a:r>
            <a:r>
              <a:rPr lang="en-US" altLang="zh-CN" dirty="0" smtClean="0">
                <a:ea typeface="宋体" pitchFamily="2" charset="-122"/>
              </a:rPr>
              <a:t>?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Advantages of private: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Faster access: closer </a:t>
            </a:r>
            <a:r>
              <a:rPr lang="en-US" altLang="zh-CN" dirty="0">
                <a:ea typeface="宋体" pitchFamily="2" charset="-122"/>
              </a:rPr>
              <a:t>to core</a:t>
            </a:r>
            <a:r>
              <a:rPr lang="en-US" altLang="zh-CN" dirty="0" smtClean="0">
                <a:ea typeface="宋体" pitchFamily="2" charset="-122"/>
              </a:rPr>
              <a:t>, and no need for cache coherence protocol 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Better performance </a:t>
            </a:r>
            <a:r>
              <a:rPr lang="en-US" altLang="zh-CN" dirty="0" smtClean="0">
                <a:ea typeface="宋体" pitchFamily="2" charset="-122"/>
              </a:rPr>
              <a:t>isolation: no </a:t>
            </a:r>
            <a:r>
              <a:rPr lang="en-US" altLang="zh-CN" dirty="0">
                <a:ea typeface="宋体" pitchFamily="2" charset="-122"/>
              </a:rPr>
              <a:t>contention between different private caches</a:t>
            </a:r>
          </a:p>
          <a:p>
            <a:pPr eaLnBrk="1" hangingPunct="1"/>
            <a:r>
              <a:rPr lang="en-US" altLang="zh-CN" dirty="0">
                <a:ea typeface="宋体" pitchFamily="2" charset="-122"/>
              </a:rPr>
              <a:t>Advantages of shared: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Higher utilization: better </a:t>
            </a:r>
            <a:r>
              <a:rPr lang="en-US" altLang="zh-CN" dirty="0">
                <a:ea typeface="宋体" pitchFamily="2" charset="-122"/>
              </a:rPr>
              <a:t>sharing </a:t>
            </a:r>
            <a:r>
              <a:rPr lang="en-US" altLang="zh-CN" dirty="0" smtClean="0">
                <a:ea typeface="宋体" pitchFamily="2" charset="-122"/>
              </a:rPr>
              <a:t>of </a:t>
            </a:r>
            <a:r>
              <a:rPr lang="en-US" altLang="zh-CN" dirty="0">
                <a:ea typeface="宋体" pitchFamily="2" charset="-122"/>
              </a:rPr>
              <a:t>the shared </a:t>
            </a:r>
            <a:r>
              <a:rPr lang="en-US" altLang="zh-CN" dirty="0" smtClean="0">
                <a:ea typeface="宋体" pitchFamily="2" charset="-122"/>
              </a:rPr>
              <a:t>cache among multiple cores</a:t>
            </a:r>
            <a:endParaRPr lang="en-US" altLang="zh-CN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89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7892" grpId="0" build="p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3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7610601" y="6384925"/>
            <a:ext cx="2133600" cy="320675"/>
          </a:xfrm>
          <a:noFill/>
        </p:spPr>
        <p:txBody>
          <a:bodyPr/>
          <a:lstStyle/>
          <a:p>
            <a:fld id="{FE7BBC9C-B15F-4741-A86C-4D57DAF2F5CB}" type="slidenum">
              <a:rPr lang="en-US" altLang="zh-CN">
                <a:ea typeface="宋体" pitchFamily="2" charset="-122"/>
              </a:rPr>
              <a:pPr/>
              <a:t>22</a:t>
            </a:fld>
            <a:endParaRPr lang="en-US" altLang="zh-CN" dirty="0">
              <a:ea typeface="宋体" pitchFamily="2" charset="-122"/>
            </a:endParaRPr>
          </a:p>
        </p:txBody>
      </p:sp>
      <p:sp>
        <p:nvSpPr>
          <p:cNvPr id="512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The cache coherence problem</a:t>
            </a:r>
          </a:p>
        </p:txBody>
      </p:sp>
      <p:sp>
        <p:nvSpPr>
          <p:cNvPr id="5125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371600"/>
            <a:ext cx="8382000" cy="4525963"/>
          </a:xfrm>
        </p:spPr>
        <p:txBody>
          <a:bodyPr/>
          <a:lstStyle/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Since we have private caches:</a:t>
            </a:r>
            <a:br>
              <a:rPr lang="en-US" altLang="zh-CN" sz="2800" dirty="0" smtClean="0">
                <a:ea typeface="宋体" pitchFamily="2" charset="-122"/>
              </a:rPr>
            </a:br>
            <a:r>
              <a:rPr lang="en-US" altLang="zh-CN" sz="2800" dirty="0" smtClean="0">
                <a:ea typeface="宋体" pitchFamily="2" charset="-122"/>
              </a:rPr>
              <a:t>How to keep the data consistent across caches?</a:t>
            </a:r>
          </a:p>
          <a:p>
            <a:pPr eaLnBrk="1" hangingPunct="1"/>
            <a:r>
              <a:rPr lang="en-US" altLang="zh-CN" sz="2800" dirty="0" smtClean="0">
                <a:ea typeface="宋体" pitchFamily="2" charset="-122"/>
              </a:rPr>
              <a:t>Each core should perceive the memory as a monolithic array, shared by all the </a:t>
            </a:r>
            <a:r>
              <a:rPr lang="en-US" altLang="zh-CN" sz="2800" dirty="0" smtClean="0">
                <a:ea typeface="宋体" pitchFamily="2" charset="-122"/>
              </a:rPr>
              <a:t>cores</a:t>
            </a:r>
            <a:endParaRPr lang="en-US" altLang="zh-CN" sz="2800" dirty="0" smtClean="0">
              <a:ea typeface="宋体" pitchFamily="2" charset="-122"/>
            </a:endParaRPr>
          </a:p>
        </p:txBody>
      </p:sp>
      <p:grpSp>
        <p:nvGrpSpPr>
          <p:cNvPr id="3" name="Group 2"/>
          <p:cNvGrpSpPr/>
          <p:nvPr/>
        </p:nvGrpSpPr>
        <p:grpSpPr>
          <a:xfrm>
            <a:off x="2362200" y="3124201"/>
            <a:ext cx="5904387" cy="3716142"/>
            <a:chOff x="450694" y="1905000"/>
            <a:chExt cx="7855106" cy="4999649"/>
          </a:xfrm>
        </p:grpSpPr>
        <p:grpSp>
          <p:nvGrpSpPr>
            <p:cNvPr id="8" name="Group 4"/>
            <p:cNvGrpSpPr>
              <a:grpSpLocks/>
            </p:cNvGrpSpPr>
            <p:nvPr/>
          </p:nvGrpSpPr>
          <p:grpSpPr bwMode="auto">
            <a:xfrm>
              <a:off x="838200" y="2133600"/>
              <a:ext cx="1366838" cy="1295400"/>
              <a:chOff x="768" y="1440"/>
              <a:chExt cx="861" cy="816"/>
            </a:xfrm>
          </p:grpSpPr>
          <p:sp>
            <p:nvSpPr>
              <p:cNvPr id="9" name="Oval 5"/>
              <p:cNvSpPr>
                <a:spLocks noChangeArrowheads="1"/>
              </p:cNvSpPr>
              <p:nvPr/>
            </p:nvSpPr>
            <p:spPr bwMode="auto">
              <a:xfrm>
                <a:off x="768" y="1440"/>
                <a:ext cx="816" cy="8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ea typeface="宋体" pitchFamily="2" charset="-122"/>
                </a:endParaRPr>
              </a:p>
            </p:txBody>
          </p:sp>
          <p:sp>
            <p:nvSpPr>
              <p:cNvPr id="10" name="Text Box 6"/>
              <p:cNvSpPr txBox="1">
                <a:spLocks noChangeArrowheads="1"/>
              </p:cNvSpPr>
              <p:nvPr/>
            </p:nvSpPr>
            <p:spPr bwMode="auto">
              <a:xfrm>
                <a:off x="898" y="1726"/>
                <a:ext cx="731" cy="3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Core 1</a:t>
                </a:r>
              </a:p>
            </p:txBody>
          </p:sp>
        </p:grpSp>
        <p:grpSp>
          <p:nvGrpSpPr>
            <p:cNvPr id="11" name="Group 7"/>
            <p:cNvGrpSpPr>
              <a:grpSpLocks/>
            </p:cNvGrpSpPr>
            <p:nvPr/>
          </p:nvGrpSpPr>
          <p:grpSpPr bwMode="auto">
            <a:xfrm>
              <a:off x="2743201" y="2133600"/>
              <a:ext cx="1366838" cy="1295400"/>
              <a:chOff x="1824" y="1440"/>
              <a:chExt cx="861" cy="816"/>
            </a:xfrm>
          </p:grpSpPr>
          <p:sp>
            <p:nvSpPr>
              <p:cNvPr id="12" name="Oval 8"/>
              <p:cNvSpPr>
                <a:spLocks noChangeArrowheads="1"/>
              </p:cNvSpPr>
              <p:nvPr/>
            </p:nvSpPr>
            <p:spPr bwMode="auto">
              <a:xfrm>
                <a:off x="1824" y="1440"/>
                <a:ext cx="816" cy="8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ea typeface="宋体" pitchFamily="2" charset="-122"/>
                </a:endParaRPr>
              </a:p>
            </p:txBody>
          </p:sp>
          <p:sp>
            <p:nvSpPr>
              <p:cNvPr id="13" name="Text Box 9"/>
              <p:cNvSpPr txBox="1">
                <a:spLocks noChangeArrowheads="1"/>
              </p:cNvSpPr>
              <p:nvPr/>
            </p:nvSpPr>
            <p:spPr bwMode="auto">
              <a:xfrm>
                <a:off x="1954" y="1726"/>
                <a:ext cx="731" cy="3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Core 2</a:t>
                </a:r>
              </a:p>
            </p:txBody>
          </p:sp>
        </p:grpSp>
        <p:grpSp>
          <p:nvGrpSpPr>
            <p:cNvPr id="14" name="Group 10"/>
            <p:cNvGrpSpPr>
              <a:grpSpLocks/>
            </p:cNvGrpSpPr>
            <p:nvPr/>
          </p:nvGrpSpPr>
          <p:grpSpPr bwMode="auto">
            <a:xfrm>
              <a:off x="4648202" y="2133600"/>
              <a:ext cx="1366838" cy="1295400"/>
              <a:chOff x="2880" y="1440"/>
              <a:chExt cx="861" cy="816"/>
            </a:xfrm>
          </p:grpSpPr>
          <p:sp>
            <p:nvSpPr>
              <p:cNvPr id="15" name="Oval 11"/>
              <p:cNvSpPr>
                <a:spLocks noChangeArrowheads="1"/>
              </p:cNvSpPr>
              <p:nvPr/>
            </p:nvSpPr>
            <p:spPr bwMode="auto">
              <a:xfrm>
                <a:off x="2880" y="1440"/>
                <a:ext cx="816" cy="8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ea typeface="宋体" pitchFamily="2" charset="-122"/>
                </a:endParaRPr>
              </a:p>
            </p:txBody>
          </p:sp>
          <p:sp>
            <p:nvSpPr>
              <p:cNvPr id="16" name="Text Box 12"/>
              <p:cNvSpPr txBox="1">
                <a:spLocks noChangeArrowheads="1"/>
              </p:cNvSpPr>
              <p:nvPr/>
            </p:nvSpPr>
            <p:spPr bwMode="auto">
              <a:xfrm>
                <a:off x="3010" y="1726"/>
                <a:ext cx="731" cy="3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Core 3</a:t>
                </a:r>
              </a:p>
            </p:txBody>
          </p:sp>
        </p:grpSp>
        <p:grpSp>
          <p:nvGrpSpPr>
            <p:cNvPr id="17" name="Group 13"/>
            <p:cNvGrpSpPr>
              <a:grpSpLocks/>
            </p:cNvGrpSpPr>
            <p:nvPr/>
          </p:nvGrpSpPr>
          <p:grpSpPr bwMode="auto">
            <a:xfrm>
              <a:off x="6553202" y="2133600"/>
              <a:ext cx="1366838" cy="1295400"/>
              <a:chOff x="3936" y="1440"/>
              <a:chExt cx="861" cy="816"/>
            </a:xfrm>
          </p:grpSpPr>
          <p:sp>
            <p:nvSpPr>
              <p:cNvPr id="18" name="Oval 14"/>
              <p:cNvSpPr>
                <a:spLocks noChangeArrowheads="1"/>
              </p:cNvSpPr>
              <p:nvPr/>
            </p:nvSpPr>
            <p:spPr bwMode="auto">
              <a:xfrm>
                <a:off x="3936" y="1440"/>
                <a:ext cx="816" cy="816"/>
              </a:xfrm>
              <a:prstGeom prst="ellipse">
                <a:avLst/>
              </a:prstGeom>
              <a:noFill/>
              <a:ln w="25400">
                <a:solidFill>
                  <a:schemeClr val="tx1"/>
                </a:solidFill>
                <a:round/>
                <a:headEnd/>
                <a:tailEnd/>
              </a:ln>
            </p:spPr>
            <p:txBody>
              <a:bodyPr wrap="none" anchor="ctr"/>
              <a:lstStyle/>
              <a:p>
                <a:endParaRPr lang="zh-CN" altLang="en-US" sz="1600">
                  <a:ea typeface="宋体" pitchFamily="2" charset="-122"/>
                </a:endParaRPr>
              </a:p>
            </p:txBody>
          </p:sp>
          <p:sp>
            <p:nvSpPr>
              <p:cNvPr id="19" name="Text Box 15"/>
              <p:cNvSpPr txBox="1">
                <a:spLocks noChangeArrowheads="1"/>
              </p:cNvSpPr>
              <p:nvPr/>
            </p:nvSpPr>
            <p:spPr bwMode="auto">
              <a:xfrm>
                <a:off x="4066" y="1726"/>
                <a:ext cx="731" cy="309"/>
              </a:xfrm>
              <a:prstGeom prst="rect">
                <a:avLst/>
              </a:prstGeom>
              <a:noFill/>
              <a:ln w="25400">
                <a:noFill/>
                <a:miter lim="800000"/>
                <a:headEnd/>
                <a:tailEnd/>
              </a:ln>
            </p:spPr>
            <p:txBody>
              <a:bodyPr wrap="none">
                <a:spAutoFit/>
              </a:bodyPr>
              <a:lstStyle/>
              <a:p>
                <a:r>
                  <a:rPr lang="en-US" altLang="zh-CN" sz="1600">
                    <a:ea typeface="宋体" pitchFamily="2" charset="-122"/>
                  </a:rPr>
                  <a:t>Core 4</a:t>
                </a:r>
              </a:p>
            </p:txBody>
          </p:sp>
        </p:grpSp>
        <p:sp>
          <p:nvSpPr>
            <p:cNvPr id="20" name="Text Box 16"/>
            <p:cNvSpPr txBox="1">
              <a:spLocks noChangeArrowheads="1"/>
            </p:cNvSpPr>
            <p:nvPr/>
          </p:nvSpPr>
          <p:spPr bwMode="auto">
            <a:xfrm>
              <a:off x="450694" y="3733801"/>
              <a:ext cx="2025962" cy="1562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smtClean="0">
                  <a:ea typeface="宋体" pitchFamily="2" charset="-122"/>
                </a:rPr>
                <a:t>One or more </a:t>
              </a:r>
              <a:r>
                <a:rPr lang="en-US" altLang="zh-CN" sz="1600" dirty="0">
                  <a:ea typeface="宋体" pitchFamily="2" charset="-122"/>
                </a:rPr>
                <a:t/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levels of </a:t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cache</a:t>
              </a:r>
            </a:p>
            <a:p>
              <a:pPr algn="ctr"/>
              <a:endParaRPr lang="en-US" altLang="zh-CN" sz="160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1" name="Text Box 17"/>
            <p:cNvSpPr txBox="1">
              <a:spLocks noChangeArrowheads="1"/>
            </p:cNvSpPr>
            <p:nvPr/>
          </p:nvSpPr>
          <p:spPr bwMode="auto">
            <a:xfrm>
              <a:off x="2355695" y="3733801"/>
              <a:ext cx="2025962" cy="1562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smtClean="0">
                  <a:ea typeface="宋体" pitchFamily="2" charset="-122"/>
                </a:rPr>
                <a:t>One or more </a:t>
              </a:r>
              <a:r>
                <a:rPr lang="en-US" altLang="zh-CN" sz="1600" dirty="0">
                  <a:ea typeface="宋体" pitchFamily="2" charset="-122"/>
                </a:rPr>
                <a:t/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levels of </a:t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cache</a:t>
              </a:r>
            </a:p>
            <a:p>
              <a:pPr algn="ctr"/>
              <a:endParaRPr lang="en-US" altLang="zh-CN" sz="1600" dirty="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2" name="Text Box 18"/>
            <p:cNvSpPr txBox="1">
              <a:spLocks noChangeArrowheads="1"/>
            </p:cNvSpPr>
            <p:nvPr/>
          </p:nvSpPr>
          <p:spPr bwMode="auto">
            <a:xfrm>
              <a:off x="4336896" y="3733801"/>
              <a:ext cx="2025962" cy="1562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smtClean="0">
                  <a:ea typeface="宋体" pitchFamily="2" charset="-122"/>
                </a:rPr>
                <a:t>One or more </a:t>
              </a:r>
              <a:r>
                <a:rPr lang="en-US" altLang="zh-CN" sz="1600" dirty="0">
                  <a:ea typeface="宋体" pitchFamily="2" charset="-122"/>
                </a:rPr>
                <a:t/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levels of </a:t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cache</a:t>
              </a:r>
            </a:p>
            <a:p>
              <a:pPr algn="ctr"/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3" name="Text Box 19"/>
            <p:cNvSpPr txBox="1">
              <a:spLocks noChangeArrowheads="1"/>
            </p:cNvSpPr>
            <p:nvPr/>
          </p:nvSpPr>
          <p:spPr bwMode="auto">
            <a:xfrm>
              <a:off x="6241895" y="3733801"/>
              <a:ext cx="2025962" cy="1562725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ctr"/>
              <a:r>
                <a:rPr lang="en-US" altLang="zh-CN" sz="1600" smtClean="0">
                  <a:ea typeface="宋体" pitchFamily="2" charset="-122"/>
                </a:rPr>
                <a:t>One or more </a:t>
              </a:r>
              <a:r>
                <a:rPr lang="en-US" altLang="zh-CN" sz="1600" dirty="0">
                  <a:ea typeface="宋体" pitchFamily="2" charset="-122"/>
                </a:rPr>
                <a:t/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levels of </a:t>
              </a:r>
              <a:br>
                <a:rPr lang="en-US" altLang="zh-CN" sz="1600" dirty="0">
                  <a:ea typeface="宋体" pitchFamily="2" charset="-122"/>
                </a:rPr>
              </a:br>
              <a:r>
                <a:rPr lang="en-US" altLang="zh-CN" sz="1600" dirty="0">
                  <a:ea typeface="宋体" pitchFamily="2" charset="-122"/>
                </a:rPr>
                <a:t>cache</a:t>
              </a:r>
            </a:p>
            <a:p>
              <a:pPr algn="ctr"/>
              <a:endParaRPr lang="en-US" altLang="zh-CN" sz="1600" dirty="0">
                <a:ea typeface="宋体" pitchFamily="2" charset="-122"/>
              </a:endParaRPr>
            </a:p>
          </p:txBody>
        </p:sp>
        <p:sp>
          <p:nvSpPr>
            <p:cNvPr id="24" name="Text Box 20"/>
            <p:cNvSpPr txBox="1">
              <a:spLocks noChangeArrowheads="1"/>
            </p:cNvSpPr>
            <p:nvPr/>
          </p:nvSpPr>
          <p:spPr bwMode="auto">
            <a:xfrm>
              <a:off x="1752601" y="5638800"/>
              <a:ext cx="2225675" cy="1205531"/>
            </a:xfrm>
            <a:prstGeom prst="rect">
              <a:avLst/>
            </a:prstGeom>
            <a:noFill/>
            <a:ln w="25400">
              <a:solidFill>
                <a:schemeClr val="tx1"/>
              </a:solidFill>
              <a:miter lim="800000"/>
              <a:headEnd/>
              <a:tailEnd/>
            </a:ln>
          </p:spPr>
          <p:txBody>
            <a:bodyPr>
              <a:spAutoFit/>
            </a:bodyPr>
            <a:lstStyle/>
            <a:p>
              <a:pPr algn="ctr"/>
              <a:endParaRPr lang="en-US" altLang="zh-CN" sz="1600">
                <a:ea typeface="宋体" pitchFamily="2" charset="-122"/>
              </a:endParaRPr>
            </a:p>
            <a:p>
              <a:pPr algn="ctr"/>
              <a:r>
                <a:rPr lang="en-US" altLang="zh-CN" sz="1600">
                  <a:ea typeface="宋体" pitchFamily="2" charset="-122"/>
                </a:rPr>
                <a:t>Main memory</a:t>
              </a:r>
            </a:p>
            <a:p>
              <a:pPr algn="ctr"/>
              <a:endParaRPr lang="en-US" altLang="zh-CN" sz="1600">
                <a:solidFill>
                  <a:srgbClr val="0000FF"/>
                </a:solidFill>
                <a:ea typeface="宋体" pitchFamily="2" charset="-122"/>
              </a:endParaRPr>
            </a:p>
          </p:txBody>
        </p:sp>
        <p:sp>
          <p:nvSpPr>
            <p:cNvPr id="25" name="Line 21"/>
            <p:cNvSpPr>
              <a:spLocks noChangeShapeType="1"/>
            </p:cNvSpPr>
            <p:nvPr/>
          </p:nvSpPr>
          <p:spPr bwMode="auto">
            <a:xfrm>
              <a:off x="14478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6" name="Line 22"/>
            <p:cNvSpPr>
              <a:spLocks noChangeShapeType="1"/>
            </p:cNvSpPr>
            <p:nvPr/>
          </p:nvSpPr>
          <p:spPr bwMode="auto">
            <a:xfrm>
              <a:off x="33528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7" name="Line 23"/>
            <p:cNvSpPr>
              <a:spLocks noChangeShapeType="1"/>
            </p:cNvSpPr>
            <p:nvPr/>
          </p:nvSpPr>
          <p:spPr bwMode="auto">
            <a:xfrm>
              <a:off x="53340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8" name="Line 24"/>
            <p:cNvSpPr>
              <a:spLocks noChangeShapeType="1"/>
            </p:cNvSpPr>
            <p:nvPr/>
          </p:nvSpPr>
          <p:spPr bwMode="auto">
            <a:xfrm>
              <a:off x="7239000" y="3429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29" name="Line 25"/>
            <p:cNvSpPr>
              <a:spLocks noChangeShapeType="1"/>
            </p:cNvSpPr>
            <p:nvPr/>
          </p:nvSpPr>
          <p:spPr bwMode="auto">
            <a:xfrm>
              <a:off x="1524000" y="5257800"/>
              <a:ext cx="6096000" cy="0"/>
            </a:xfrm>
            <a:prstGeom prst="line">
              <a:avLst/>
            </a:prstGeom>
            <a:noFill/>
            <a:ln w="63500">
              <a:solidFill>
                <a:srgbClr val="996633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0" name="Line 26"/>
            <p:cNvSpPr>
              <a:spLocks noChangeShapeType="1"/>
            </p:cNvSpPr>
            <p:nvPr/>
          </p:nvSpPr>
          <p:spPr bwMode="auto">
            <a:xfrm flipV="1">
              <a:off x="15240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1" name="Line 27"/>
            <p:cNvSpPr>
              <a:spLocks noChangeShapeType="1"/>
            </p:cNvSpPr>
            <p:nvPr/>
          </p:nvSpPr>
          <p:spPr bwMode="auto">
            <a:xfrm flipV="1">
              <a:off x="76200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2" name="Line 28"/>
            <p:cNvSpPr>
              <a:spLocks noChangeShapeType="1"/>
            </p:cNvSpPr>
            <p:nvPr/>
          </p:nvSpPr>
          <p:spPr bwMode="auto">
            <a:xfrm>
              <a:off x="33528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3" name="Line 29"/>
            <p:cNvSpPr>
              <a:spLocks noChangeShapeType="1"/>
            </p:cNvSpPr>
            <p:nvPr/>
          </p:nvSpPr>
          <p:spPr bwMode="auto">
            <a:xfrm>
              <a:off x="5334000" y="4953000"/>
              <a:ext cx="0" cy="3048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4" name="Line 30"/>
            <p:cNvSpPr>
              <a:spLocks noChangeShapeType="1"/>
            </p:cNvSpPr>
            <p:nvPr/>
          </p:nvSpPr>
          <p:spPr bwMode="auto">
            <a:xfrm>
              <a:off x="2743200" y="5257800"/>
              <a:ext cx="0" cy="381000"/>
            </a:xfrm>
            <a:prstGeom prst="lin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/>
            <a:lstStyle/>
            <a:p>
              <a:endParaRPr lang="zh-CN" altLang="en-US" sz="1600"/>
            </a:p>
          </p:txBody>
        </p:sp>
        <p:sp>
          <p:nvSpPr>
            <p:cNvPr id="35" name="Rectangle 31"/>
            <p:cNvSpPr>
              <a:spLocks noChangeArrowheads="1"/>
            </p:cNvSpPr>
            <p:nvPr/>
          </p:nvSpPr>
          <p:spPr bwMode="auto">
            <a:xfrm>
              <a:off x="457200" y="1905000"/>
              <a:ext cx="7848600" cy="3581400"/>
            </a:xfrm>
            <a:prstGeom prst="rect">
              <a:avLst/>
            </a:prstGeom>
            <a:noFill/>
            <a:ln w="25400">
              <a:solidFill>
                <a:srgbClr val="008000"/>
              </a:solidFill>
              <a:miter lim="800000"/>
              <a:headEnd/>
              <a:tailEnd/>
            </a:ln>
          </p:spPr>
          <p:txBody>
            <a:bodyPr wrap="none" anchor="ctr"/>
            <a:lstStyle/>
            <a:p>
              <a:pPr algn="ctr"/>
              <a:endParaRPr lang="zh-CN" altLang="zh-CN" sz="1600">
                <a:ea typeface="宋体" pitchFamily="2" charset="-122"/>
              </a:endParaRPr>
            </a:p>
          </p:txBody>
        </p:sp>
        <p:sp>
          <p:nvSpPr>
            <p:cNvPr id="36" name="Text Box 32"/>
            <p:cNvSpPr txBox="1">
              <a:spLocks noChangeArrowheads="1"/>
            </p:cNvSpPr>
            <p:nvPr/>
          </p:nvSpPr>
          <p:spPr bwMode="auto">
            <a:xfrm>
              <a:off x="6248400" y="5486401"/>
              <a:ext cx="245763" cy="538303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endParaRPr lang="en-US" altLang="zh-CN" sz="2000" dirty="0">
                <a:solidFill>
                  <a:srgbClr val="008000"/>
                </a:solidFill>
                <a:ea typeface="宋体" pitchFamily="2" charset="-122"/>
              </a:endParaRPr>
            </a:p>
          </p:txBody>
        </p:sp>
        <p:sp>
          <p:nvSpPr>
            <p:cNvPr id="37" name="Freeform 40"/>
            <p:cNvSpPr>
              <a:spLocks/>
            </p:cNvSpPr>
            <p:nvPr/>
          </p:nvSpPr>
          <p:spPr bwMode="auto">
            <a:xfrm>
              <a:off x="5867400" y="5257800"/>
              <a:ext cx="457200" cy="914400"/>
            </a:xfrm>
            <a:custGeom>
              <a:avLst/>
              <a:gdLst>
                <a:gd name="T0" fmla="*/ 288 w 288"/>
                <a:gd name="T1" fmla="*/ 576 h 576"/>
                <a:gd name="T2" fmla="*/ 48 w 288"/>
                <a:gd name="T3" fmla="*/ 336 h 576"/>
                <a:gd name="T4" fmla="*/ 0 w 288"/>
                <a:gd name="T5" fmla="*/ 0 h 576"/>
                <a:gd name="T6" fmla="*/ 0 60000 65536"/>
                <a:gd name="T7" fmla="*/ 0 60000 65536"/>
                <a:gd name="T8" fmla="*/ 0 60000 65536"/>
                <a:gd name="T9" fmla="*/ 0 w 288"/>
                <a:gd name="T10" fmla="*/ 0 h 576"/>
                <a:gd name="T11" fmla="*/ 288 w 288"/>
                <a:gd name="T12" fmla="*/ 576 h 576"/>
              </a:gdLst>
              <a:ahLst/>
              <a:cxnLst>
                <a:cxn ang="T6">
                  <a:pos x="T0" y="T1"/>
                </a:cxn>
                <a:cxn ang="T7">
                  <a:pos x="T2" y="T3"/>
                </a:cxn>
                <a:cxn ang="T8">
                  <a:pos x="T4" y="T5"/>
                </a:cxn>
              </a:cxnLst>
              <a:rect l="T9" t="T10" r="T11" b="T12"/>
              <a:pathLst>
                <a:path w="288" h="576">
                  <a:moveTo>
                    <a:pt x="288" y="576"/>
                  </a:moveTo>
                  <a:cubicBezTo>
                    <a:pt x="192" y="504"/>
                    <a:pt x="96" y="432"/>
                    <a:pt x="48" y="336"/>
                  </a:cubicBezTo>
                  <a:cubicBezTo>
                    <a:pt x="0" y="240"/>
                    <a:pt x="0" y="120"/>
                    <a:pt x="0" y="0"/>
                  </a:cubicBezTo>
                </a:path>
              </a:pathLst>
            </a:custGeom>
            <a:noFill/>
            <a:ln w="38100">
              <a:solidFill>
                <a:srgbClr val="996633"/>
              </a:solidFill>
              <a:round/>
              <a:headEnd/>
              <a:tailEnd type="triangle" w="lg" len="lg"/>
            </a:ln>
          </p:spPr>
          <p:txBody>
            <a:bodyPr/>
            <a:lstStyle/>
            <a:p>
              <a:endParaRPr lang="zh-CN" altLang="en-US" sz="1600">
                <a:ea typeface="宋体" pitchFamily="2" charset="-122"/>
              </a:endParaRPr>
            </a:p>
          </p:txBody>
        </p:sp>
        <p:sp>
          <p:nvSpPr>
            <p:cNvPr id="38" name="Text Box 41"/>
            <p:cNvSpPr txBox="1">
              <a:spLocks noChangeArrowheads="1"/>
            </p:cNvSpPr>
            <p:nvPr/>
          </p:nvSpPr>
          <p:spPr bwMode="auto">
            <a:xfrm>
              <a:off x="6308724" y="6056313"/>
              <a:ext cx="1525983" cy="848336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 sz="1600">
                  <a:solidFill>
                    <a:srgbClr val="996633"/>
                  </a:solidFill>
                  <a:ea typeface="宋体" pitchFamily="2" charset="-122"/>
                </a:rPr>
                <a:t>inter-core</a:t>
              </a:r>
              <a:br>
                <a:rPr lang="en-US" altLang="zh-CN" sz="1600">
                  <a:solidFill>
                    <a:srgbClr val="996633"/>
                  </a:solidFill>
                  <a:ea typeface="宋体" pitchFamily="2" charset="-122"/>
                </a:rPr>
              </a:br>
              <a:r>
                <a:rPr lang="en-US" altLang="zh-CN" sz="1600">
                  <a:solidFill>
                    <a:srgbClr val="996633"/>
                  </a:solidFill>
                  <a:ea typeface="宋体" pitchFamily="2" charset="-122"/>
                </a:rPr>
                <a:t>bus</a:t>
              </a:r>
            </a:p>
          </p:txBody>
        </p:sp>
      </p:grp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658D6F1-C590-45E1-8F4B-3F213F0AABFD}" type="slidenum">
              <a:rPr lang="en-US" altLang="zh-CN">
                <a:ea typeface="宋体" pitchFamily="2" charset="-122"/>
              </a:rPr>
              <a:pPr/>
              <a:t>23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9939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0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cache coherence problem</a:t>
            </a:r>
          </a:p>
        </p:txBody>
      </p:sp>
      <p:sp>
        <p:nvSpPr>
          <p:cNvPr id="39940" name="Rectangle 7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Suppose variable x initially contains 15213</a:t>
            </a:r>
          </a:p>
        </p:txBody>
      </p:sp>
      <p:grpSp>
        <p:nvGrpSpPr>
          <p:cNvPr id="39941" name="Group 9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39968" name="Oval 10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9" name="Text Box 11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39942" name="Group 12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39966" name="Oval 13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7" name="Text Box 14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39943" name="Group 15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39964" name="Oval 16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5" name="Text Box 17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39944" name="Group 18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39962" name="Oval 19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39963" name="Text Box 20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39945" name="Text Box 21"/>
          <p:cNvSpPr txBox="1">
            <a:spLocks noChangeArrowheads="1"/>
          </p:cNvSpPr>
          <p:nvPr/>
        </p:nvSpPr>
        <p:spPr bwMode="auto">
          <a:xfrm>
            <a:off x="10122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 smtClean="0">
                <a:ea typeface="宋体" pitchFamily="2" charset="-122"/>
              </a:rPr>
              <a:t/>
            </a:r>
            <a:br>
              <a:rPr lang="en-US" altLang="zh-CN" dirty="0" smtClean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Private</a:t>
            </a:r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39946" name="Text Box 22"/>
          <p:cNvSpPr txBox="1">
            <a:spLocks noChangeArrowheads="1"/>
          </p:cNvSpPr>
          <p:nvPr/>
        </p:nvSpPr>
        <p:spPr bwMode="auto">
          <a:xfrm>
            <a:off x="29172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39947" name="Text Box 23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39948" name="Text Box 24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39949" name="Text Box 25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 dirty="0">
              <a:ea typeface="宋体" pitchFamily="2" charset="-122"/>
            </a:endParaRPr>
          </a:p>
          <a:p>
            <a:pPr algn="ctr"/>
            <a:r>
              <a:rPr lang="en-US" altLang="zh-CN" dirty="0" smtClean="0">
                <a:ea typeface="宋体" pitchFamily="2" charset="-122"/>
              </a:rPr>
              <a:t>Main </a:t>
            </a:r>
            <a:r>
              <a:rPr lang="en-US" altLang="zh-CN" dirty="0">
                <a:ea typeface="宋体" pitchFamily="2" charset="-122"/>
              </a:rPr>
              <a:t>memory</a:t>
            </a:r>
          </a:p>
          <a:p>
            <a:pPr algn="ctr"/>
            <a:r>
              <a:rPr lang="en-US" altLang="zh-CN" dirty="0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39950" name="Line 26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1" name="Line 27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2" name="Line 28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3" name="Line 29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4" name="Line 30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5" name="Line 31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6" name="Line 32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7" name="Line 33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8" name="Line 34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59" name="Line 35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9960" name="Rectangle 36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64271D5-7D37-4A3E-8174-5FD7C9156D2E}" type="slidenum">
              <a:rPr lang="en-US" altLang="zh-CN">
                <a:ea typeface="宋体" pitchFamily="2" charset="-122"/>
              </a:rPr>
              <a:pPr/>
              <a:t>24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096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The cache coherence problem</a:t>
            </a:r>
          </a:p>
        </p:txBody>
      </p:sp>
      <p:sp>
        <p:nvSpPr>
          <p:cNvPr id="40964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reads x</a:t>
            </a:r>
          </a:p>
        </p:txBody>
      </p:sp>
      <p:grpSp>
        <p:nvGrpSpPr>
          <p:cNvPr id="4096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099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096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099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9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096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098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096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098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098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0969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cache</a:t>
            </a:r>
            <a:endParaRPr lang="en-US" altLang="zh-CN" dirty="0">
              <a:ea typeface="宋体" pitchFamily="2" charset="-122"/>
            </a:endParaRP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0970" name="Text Box 19"/>
          <p:cNvSpPr txBox="1">
            <a:spLocks noChangeArrowheads="1"/>
          </p:cNvSpPr>
          <p:nvPr/>
        </p:nvSpPr>
        <p:spPr bwMode="auto">
          <a:xfrm>
            <a:off x="29172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0971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0972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097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097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8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7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0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098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17AE829-75D7-4499-B48A-A8BC53833BA9}" type="slidenum">
              <a:rPr lang="en-US" altLang="zh-CN">
                <a:ea typeface="宋体" pitchFamily="2" charset="-122"/>
              </a:rPr>
              <a:pPr/>
              <a:t>25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1987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The</a:t>
            </a:r>
            <a:r>
              <a:rPr lang="en-US" altLang="zh-CN" sz="4400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cache coherence problem</a:t>
            </a:r>
          </a:p>
        </p:txBody>
      </p:sp>
      <p:sp>
        <p:nvSpPr>
          <p:cNvPr id="41988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reads x</a:t>
            </a:r>
          </a:p>
        </p:txBody>
      </p:sp>
      <p:grpSp>
        <p:nvGrpSpPr>
          <p:cNvPr id="41989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2016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7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1990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2014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5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1991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2012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3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1992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2010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2011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1993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1994" name="Text Box 19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1995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 smtClean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1996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1997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1998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1999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0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1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2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3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4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5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6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7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2008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A4614D2-8B99-47BE-8C13-3BC9743A728F}" type="slidenum">
              <a:rPr lang="en-US" altLang="zh-CN">
                <a:ea typeface="宋体" pitchFamily="2" charset="-122"/>
              </a:rPr>
              <a:pPr/>
              <a:t>26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301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The cache coherence problem</a:t>
            </a:r>
          </a:p>
        </p:txBody>
      </p:sp>
      <p:sp>
        <p:nvSpPr>
          <p:cNvPr id="4301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301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304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301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304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4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301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303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301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303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303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3017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3018" name="Text Box 19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3019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3020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302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302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6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8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2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303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4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3035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3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E8EEEA6-C9A9-4744-B441-97F5A05F76B2}" type="slidenum">
              <a:rPr lang="en-US" altLang="zh-CN">
                <a:ea typeface="宋体" pitchFamily="2" charset="-122"/>
              </a:rPr>
              <a:pPr/>
              <a:t>27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403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latin typeface="+mj-lt"/>
                <a:ea typeface="宋体" pitchFamily="2" charset="-122"/>
                <a:cs typeface="+mj-cs"/>
              </a:rPr>
              <a:t>The cache coherence problem</a:t>
            </a:r>
          </a:p>
        </p:txBody>
      </p:sp>
      <p:sp>
        <p:nvSpPr>
          <p:cNvPr id="44036" name="Rectangle 5"/>
          <p:cNvSpPr>
            <a:spLocks noChangeArrowheads="1"/>
          </p:cNvSpPr>
          <p:nvPr/>
        </p:nvSpPr>
        <p:spPr bwMode="auto">
          <a:xfrm>
            <a:off x="381000" y="1143000"/>
            <a:ext cx="85344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2 attempts to read x… gets a stale copy</a:t>
            </a:r>
          </a:p>
        </p:txBody>
      </p:sp>
      <p:grpSp>
        <p:nvGrpSpPr>
          <p:cNvPr id="4403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4064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5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403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4062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3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403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4060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61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404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4058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4059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4041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4042" name="Text Box 19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4043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4044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404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404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4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0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2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05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5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01A67DF-4D7C-467E-A897-A61CE5E6ECEB}" type="slidenum">
              <a:rPr lang="en-US" altLang="zh-CN">
                <a:ea typeface="宋体" pitchFamily="2" charset="-122"/>
              </a:rPr>
              <a:pPr/>
              <a:t>28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505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Cache </a:t>
            </a:r>
            <a:r>
              <a:rPr lang="en-US" altLang="zh-CN" dirty="0">
                <a:ea typeface="宋体" pitchFamily="2" charset="-122"/>
              </a:rPr>
              <a:t>coherence protocols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4506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600200"/>
            <a:ext cx="8686800" cy="4525963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 </a:t>
            </a:r>
            <a:r>
              <a:rPr lang="en-US" altLang="zh-CN" dirty="0" smtClean="0">
                <a:ea typeface="宋体" pitchFamily="2" charset="-122"/>
              </a:rPr>
              <a:t>simple </a:t>
            </a:r>
            <a:r>
              <a:rPr lang="en-US" altLang="zh-CN" dirty="0" smtClean="0">
                <a:ea typeface="宋体" pitchFamily="2" charset="-122"/>
              </a:rPr>
              <a:t>protocol: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invalidation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with </a:t>
            </a:r>
            <a:r>
              <a:rPr lang="en-US" altLang="zh-CN" dirty="0" smtClean="0">
                <a:solidFill>
                  <a:srgbClr val="FF0000"/>
                </a:solidFill>
                <a:ea typeface="宋体" pitchFamily="2" charset="-122"/>
              </a:rPr>
              <a:t>snooping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Invalidation: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If a core writes to a data item, all other copies of this data item in other caches are </a:t>
            </a:r>
            <a:r>
              <a:rPr lang="en-US" altLang="zh-CN" i="1" dirty="0">
                <a:ea typeface="宋体" pitchFamily="2" charset="-122"/>
              </a:rPr>
              <a:t>invalidated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Snooping: 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All cores continuously “snoop” (monitor) the bus connecting the cores.</a:t>
            </a:r>
          </a:p>
          <a:p>
            <a:pPr eaLnBrk="1" hangingPunct="1"/>
            <a:endParaRPr lang="en-US" altLang="zh-CN" dirty="0">
              <a:ea typeface="宋体" pitchFamily="2" charset="-122"/>
            </a:endParaRPr>
          </a:p>
          <a:p>
            <a:pPr lvl="1" eaLnBrk="1" hangingPunct="1"/>
            <a:endParaRPr lang="en-US" altLang="zh-CN" i="1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130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048BB52-86E0-49FF-BF8B-F739B4BF15CE}" type="slidenum">
              <a:rPr lang="en-US" altLang="zh-CN">
                <a:ea typeface="宋体" pitchFamily="2" charset="-122"/>
              </a:rPr>
              <a:pPr/>
              <a:t>29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8131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Invalidation with snooping</a:t>
            </a:r>
            <a:endParaRPr lang="en-US" altLang="zh-CN" sz="4400" dirty="0">
              <a:solidFill>
                <a:srgbClr val="FF0000"/>
              </a:solidFill>
              <a:ea typeface="宋体" pitchFamily="2" charset="-122"/>
            </a:endParaRPr>
          </a:p>
        </p:txBody>
      </p:sp>
      <p:sp>
        <p:nvSpPr>
          <p:cNvPr id="48132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Revisited: Cores 1 and 2 have both read x</a:t>
            </a:r>
          </a:p>
        </p:txBody>
      </p:sp>
      <p:grpSp>
        <p:nvGrpSpPr>
          <p:cNvPr id="48133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8160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61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8134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8158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9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8135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8156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7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8136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8154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8155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8137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8138" name="Text Box 19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8139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8140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8141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x=15213</a:t>
            </a:r>
          </a:p>
        </p:txBody>
      </p:sp>
      <p:sp>
        <p:nvSpPr>
          <p:cNvPr id="48142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3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4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5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6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7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8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49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0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1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8152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6BEE55D7-B2A6-4EA7-B23F-68B797FDFB72}" type="slidenum">
              <a:rPr lang="en-US" altLang="zh-CN">
                <a:ea typeface="宋体" pitchFamily="2" charset="-122"/>
              </a:rPr>
              <a:pPr/>
              <a:t>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43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CPU clock frequency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43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228600" y="1219200"/>
            <a:ext cx="8235950" cy="1717675"/>
          </a:xfrm>
        </p:spPr>
        <p:txBody>
          <a:bodyPr>
            <a:normAutofit fontScale="85000"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sz="2800" dirty="0">
                <a:ea typeface="宋体" pitchFamily="2" charset="-122"/>
              </a:rPr>
              <a:t>CPU clock frequency </a:t>
            </a:r>
            <a:r>
              <a:rPr lang="en-US" altLang="zh-CN" sz="2800" dirty="0" smtClean="0">
                <a:ea typeface="宋体" pitchFamily="2" charset="-122"/>
              </a:rPr>
              <a:t>stopped increasing </a:t>
            </a:r>
            <a:r>
              <a:rPr lang="en-US" altLang="zh-CN" sz="2800" dirty="0">
                <a:ea typeface="宋体" pitchFamily="2" charset="-122"/>
              </a:rPr>
              <a:t>beyond 4 GHz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Power consumption and heat dissipation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Design </a:t>
            </a:r>
            <a:r>
              <a:rPr lang="en-US" altLang="zh-CN" sz="2400" dirty="0" smtClean="0">
                <a:ea typeface="宋体" pitchFamily="2" charset="-122"/>
              </a:rPr>
              <a:t>and </a:t>
            </a:r>
            <a:r>
              <a:rPr lang="en-US" altLang="zh-CN" sz="2400" dirty="0" smtClean="0">
                <a:ea typeface="宋体" pitchFamily="2" charset="-122"/>
              </a:rPr>
              <a:t>verification complexity</a:t>
            </a:r>
            <a:endParaRPr lang="en-US" altLang="zh-CN" sz="2400" dirty="0" smtClean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sz="2400" dirty="0" smtClean="0">
                <a:ea typeface="宋体" pitchFamily="2" charset="-122"/>
              </a:rPr>
              <a:t>Memory wall: bottleneck is memory hierarchy speed, not CPU speed</a:t>
            </a:r>
            <a:endParaRPr lang="en-US" altLang="zh-CN" sz="2400" dirty="0" smtClean="0">
              <a:ea typeface="宋体" pitchFamily="2" charset="-122"/>
            </a:endParaRPr>
          </a:p>
        </p:txBody>
      </p:sp>
      <p:grpSp>
        <p:nvGrpSpPr>
          <p:cNvPr id="5" name="Group 83"/>
          <p:cNvGrpSpPr>
            <a:grpSpLocks/>
          </p:cNvGrpSpPr>
          <p:nvPr/>
        </p:nvGrpSpPr>
        <p:grpSpPr bwMode="auto">
          <a:xfrm>
            <a:off x="685800" y="2590800"/>
            <a:ext cx="7778750" cy="4464050"/>
            <a:chOff x="520" y="1389"/>
            <a:chExt cx="4900" cy="2812"/>
          </a:xfrm>
        </p:grpSpPr>
        <p:graphicFrame>
          <p:nvGraphicFramePr>
            <p:cNvPr id="6" name="Object 52"/>
            <p:cNvGraphicFramePr>
              <a:graphicFrameLocks noChangeAspect="1"/>
            </p:cNvGraphicFramePr>
            <p:nvPr/>
          </p:nvGraphicFramePr>
          <p:xfrm>
            <a:off x="520" y="1641"/>
            <a:ext cx="4821" cy="256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9226" name="Microsoft Graph 图表" r:id="rId4" imgW="6096000" imgH="4067175" progId="MSGraph.Chart.8">
                    <p:embed followColorScheme="full"/>
                  </p:oleObj>
                </mc:Choice>
                <mc:Fallback>
                  <p:oleObj name="Microsoft Graph 图表" r:id="rId4" imgW="6096000" imgH="4067175" progId="MSGraph.Chart.8">
                    <p:embed followColorScheme="full"/>
                    <p:pic>
                      <p:nvPicPr>
                        <p:cNvPr id="29" name="Object 52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5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20" y="1641"/>
                          <a:ext cx="4821" cy="2560"/>
                        </a:xfrm>
                        <a:prstGeom prst="rect">
                          <a:avLst/>
                        </a:prstGeom>
                        <a:noFill/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7" name="Text Box 53"/>
            <p:cNvSpPr txBox="1">
              <a:spLocks noChangeArrowheads="1"/>
            </p:cNvSpPr>
            <p:nvPr/>
          </p:nvSpPr>
          <p:spPr bwMode="auto">
            <a:xfrm>
              <a:off x="1066" y="344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4004</a:t>
              </a:r>
            </a:p>
          </p:txBody>
        </p:sp>
        <p:sp>
          <p:nvSpPr>
            <p:cNvPr id="8" name="Text Box 54"/>
            <p:cNvSpPr txBox="1">
              <a:spLocks noChangeArrowheads="1"/>
            </p:cNvSpPr>
            <p:nvPr/>
          </p:nvSpPr>
          <p:spPr bwMode="auto">
            <a:xfrm>
              <a:off x="1282" y="33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8008</a:t>
              </a:r>
            </a:p>
          </p:txBody>
        </p:sp>
        <p:sp>
          <p:nvSpPr>
            <p:cNvPr id="9" name="Text Box 55"/>
            <p:cNvSpPr txBox="1">
              <a:spLocks noChangeArrowheads="1"/>
            </p:cNvSpPr>
            <p:nvPr/>
          </p:nvSpPr>
          <p:spPr bwMode="auto">
            <a:xfrm>
              <a:off x="1479" y="3195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8080</a:t>
              </a:r>
            </a:p>
          </p:txBody>
        </p:sp>
        <p:sp>
          <p:nvSpPr>
            <p:cNvPr id="10" name="Text Box 56"/>
            <p:cNvSpPr txBox="1">
              <a:spLocks noChangeArrowheads="1"/>
            </p:cNvSpPr>
            <p:nvPr/>
          </p:nvSpPr>
          <p:spPr bwMode="auto">
            <a:xfrm>
              <a:off x="1709" y="3067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8085</a:t>
              </a:r>
            </a:p>
          </p:txBody>
        </p:sp>
        <p:sp>
          <p:nvSpPr>
            <p:cNvPr id="11" name="Text Box 57"/>
            <p:cNvSpPr txBox="1">
              <a:spLocks noChangeArrowheads="1"/>
            </p:cNvSpPr>
            <p:nvPr/>
          </p:nvSpPr>
          <p:spPr bwMode="auto">
            <a:xfrm>
              <a:off x="1927" y="2931"/>
              <a:ext cx="400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8086</a:t>
              </a:r>
            </a:p>
          </p:txBody>
        </p:sp>
        <p:sp>
          <p:nvSpPr>
            <p:cNvPr id="12" name="Text Box 58"/>
            <p:cNvSpPr txBox="1">
              <a:spLocks noChangeArrowheads="1"/>
            </p:cNvSpPr>
            <p:nvPr/>
          </p:nvSpPr>
          <p:spPr bwMode="auto">
            <a:xfrm>
              <a:off x="2166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286</a:t>
              </a:r>
            </a:p>
          </p:txBody>
        </p:sp>
        <p:sp>
          <p:nvSpPr>
            <p:cNvPr id="13" name="Text Box 59"/>
            <p:cNvSpPr txBox="1">
              <a:spLocks noChangeArrowheads="1"/>
            </p:cNvSpPr>
            <p:nvPr/>
          </p:nvSpPr>
          <p:spPr bwMode="auto">
            <a:xfrm>
              <a:off x="2382" y="2968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386</a:t>
              </a:r>
            </a:p>
          </p:txBody>
        </p:sp>
        <p:sp>
          <p:nvSpPr>
            <p:cNvPr id="14" name="Text Box 60"/>
            <p:cNvSpPr txBox="1">
              <a:spLocks noChangeArrowheads="1"/>
            </p:cNvSpPr>
            <p:nvPr/>
          </p:nvSpPr>
          <p:spPr bwMode="auto">
            <a:xfrm>
              <a:off x="2562" y="2810"/>
              <a:ext cx="329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486</a:t>
              </a:r>
            </a:p>
          </p:txBody>
        </p:sp>
        <p:sp>
          <p:nvSpPr>
            <p:cNvPr id="15" name="Text Box 61"/>
            <p:cNvSpPr txBox="1">
              <a:spLocks noChangeArrowheads="1"/>
            </p:cNvSpPr>
            <p:nvPr/>
          </p:nvSpPr>
          <p:spPr bwMode="auto">
            <a:xfrm>
              <a:off x="2447" y="2356"/>
              <a:ext cx="621" cy="36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</a:t>
              </a:r>
            </a:p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P1</a:t>
              </a:r>
            </a:p>
          </p:txBody>
        </p:sp>
        <p:sp>
          <p:nvSpPr>
            <p:cNvPr id="16" name="Text Box 62"/>
            <p:cNvSpPr txBox="1">
              <a:spLocks noChangeArrowheads="1"/>
            </p:cNvSpPr>
            <p:nvPr/>
          </p:nvSpPr>
          <p:spPr bwMode="auto">
            <a:xfrm>
              <a:off x="3016" y="2378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P2</a:t>
              </a:r>
            </a:p>
          </p:txBody>
        </p:sp>
        <p:sp>
          <p:nvSpPr>
            <p:cNvPr id="17" name="Text Box 63"/>
            <p:cNvSpPr txBox="1">
              <a:spLocks noChangeArrowheads="1"/>
            </p:cNvSpPr>
            <p:nvPr/>
          </p:nvSpPr>
          <p:spPr bwMode="auto">
            <a:xfrm>
              <a:off x="3424" y="211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P4</a:t>
              </a:r>
            </a:p>
          </p:txBody>
        </p:sp>
        <p:sp>
          <p:nvSpPr>
            <p:cNvPr id="18" name="Text Box 64"/>
            <p:cNvSpPr txBox="1">
              <a:spLocks noChangeArrowheads="1"/>
            </p:cNvSpPr>
            <p:nvPr/>
          </p:nvSpPr>
          <p:spPr bwMode="auto">
            <a:xfrm>
              <a:off x="3155" y="1389"/>
              <a:ext cx="1139" cy="44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Pentium Tejas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2000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cancelled!</a:t>
              </a:r>
            </a:p>
          </p:txBody>
        </p:sp>
        <p:sp>
          <p:nvSpPr>
            <p:cNvPr id="19" name="Text Box 65"/>
            <p:cNvSpPr txBox="1">
              <a:spLocks noChangeArrowheads="1"/>
            </p:cNvSpPr>
            <p:nvPr/>
          </p:nvSpPr>
          <p:spPr bwMode="auto">
            <a:xfrm>
              <a:off x="3198" y="2205"/>
              <a:ext cx="272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algn="r"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P3</a:t>
              </a:r>
            </a:p>
          </p:txBody>
        </p:sp>
        <p:sp>
          <p:nvSpPr>
            <p:cNvPr id="20" name="Line 66"/>
            <p:cNvSpPr>
              <a:spLocks noChangeShapeType="1"/>
            </p:cNvSpPr>
            <p:nvPr/>
          </p:nvSpPr>
          <p:spPr bwMode="auto">
            <a:xfrm flipH="1">
              <a:off x="3766" y="1788"/>
              <a:ext cx="0" cy="454"/>
            </a:xfrm>
            <a:prstGeom prst="line">
              <a:avLst/>
            </a:prstGeom>
            <a:noFill/>
            <a:ln w="76200">
              <a:solidFill>
                <a:srgbClr val="000000"/>
              </a:solidFill>
              <a:round/>
              <a:headEnd/>
              <a:tailEnd type="triangle" w="med" len="med"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1" name="Line 67"/>
            <p:cNvSpPr>
              <a:spLocks noChangeShapeType="1"/>
            </p:cNvSpPr>
            <p:nvPr/>
          </p:nvSpPr>
          <p:spPr bwMode="auto">
            <a:xfrm>
              <a:off x="3275" y="2500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2" name="Text Box 68"/>
            <p:cNvSpPr txBox="1">
              <a:spLocks noChangeArrowheads="1"/>
            </p:cNvSpPr>
            <p:nvPr/>
          </p:nvSpPr>
          <p:spPr bwMode="auto">
            <a:xfrm>
              <a:off x="4524" y="2387"/>
              <a:ext cx="896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Hot-plate</a:t>
              </a:r>
            </a:p>
          </p:txBody>
        </p:sp>
        <p:sp>
          <p:nvSpPr>
            <p:cNvPr id="23" name="Line 69"/>
            <p:cNvSpPr>
              <a:spLocks noChangeShapeType="1"/>
            </p:cNvSpPr>
            <p:nvPr/>
          </p:nvSpPr>
          <p:spPr bwMode="auto">
            <a:xfrm>
              <a:off x="3286" y="1865"/>
              <a:ext cx="1248" cy="0"/>
            </a:xfrm>
            <a:prstGeom prst="line">
              <a:avLst/>
            </a:prstGeom>
            <a:noFill/>
            <a:ln w="38100">
              <a:solidFill>
                <a:srgbClr val="FF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4" name="Text Box 70"/>
            <p:cNvSpPr txBox="1">
              <a:spLocks noChangeArrowheads="1"/>
            </p:cNvSpPr>
            <p:nvPr/>
          </p:nvSpPr>
          <p:spPr bwMode="auto">
            <a:xfrm>
              <a:off x="4524" y="1642"/>
              <a:ext cx="790" cy="51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Nuclear</a:t>
              </a:r>
            </a:p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kern="0">
                  <a:solidFill>
                    <a:srgbClr val="FF0000"/>
                  </a:solidFill>
                  <a:latin typeface="Arial" charset="0"/>
                  <a:ea typeface="宋体" charset="-122"/>
                </a:rPr>
                <a:t>Reactor</a:t>
              </a:r>
            </a:p>
          </p:txBody>
        </p:sp>
        <p:sp>
          <p:nvSpPr>
            <p:cNvPr id="25" name="Line 71"/>
            <p:cNvSpPr>
              <a:spLocks noChangeShapeType="1"/>
            </p:cNvSpPr>
            <p:nvPr/>
          </p:nvSpPr>
          <p:spPr bwMode="auto">
            <a:xfrm>
              <a:off x="3490" y="2342"/>
              <a:ext cx="990" cy="0"/>
            </a:xfrm>
            <a:prstGeom prst="line">
              <a:avLst/>
            </a:prstGeom>
            <a:noFill/>
            <a:ln w="57150">
              <a:solidFill>
                <a:srgbClr val="000000"/>
              </a:solidFill>
              <a:round/>
              <a:headEnd/>
              <a:tailEnd/>
            </a:ln>
          </p:spPr>
          <p:txBody>
            <a:bodyPr/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endParaRPr lang="zh-CN" altLang="en-US" sz="1800" kern="0">
                <a:solidFill>
                  <a:sysClr val="windowText" lastClr="000000"/>
                </a:solidFill>
              </a:endParaRPr>
            </a:p>
          </p:txBody>
        </p:sp>
        <p:sp>
          <p:nvSpPr>
            <p:cNvPr id="26" name="Text Box 72"/>
            <p:cNvSpPr txBox="1">
              <a:spLocks noChangeArrowheads="1"/>
            </p:cNvSpPr>
            <p:nvPr/>
          </p:nvSpPr>
          <p:spPr bwMode="auto">
            <a:xfrm>
              <a:off x="4524" y="2160"/>
              <a:ext cx="639" cy="288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b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STOP</a:t>
              </a:r>
            </a:p>
          </p:txBody>
        </p:sp>
        <p:sp>
          <p:nvSpPr>
            <p:cNvPr id="27" name="Text Box 73"/>
            <p:cNvSpPr txBox="1">
              <a:spLocks noChangeArrowheads="1"/>
            </p:cNvSpPr>
            <p:nvPr/>
          </p:nvSpPr>
          <p:spPr bwMode="auto">
            <a:xfrm>
              <a:off x="4385" y="3850"/>
              <a:ext cx="39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Year</a:t>
              </a:r>
            </a:p>
          </p:txBody>
        </p:sp>
        <p:sp>
          <p:nvSpPr>
            <p:cNvPr id="28" name="Text Box 74"/>
            <p:cNvSpPr txBox="1">
              <a:spLocks noChangeArrowheads="1"/>
            </p:cNvSpPr>
            <p:nvPr/>
          </p:nvSpPr>
          <p:spPr bwMode="auto">
            <a:xfrm>
              <a:off x="616" y="1450"/>
              <a:ext cx="743" cy="21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pPr fontAlgn="auto">
                <a:spcBef>
                  <a:spcPts val="0"/>
                </a:spcBef>
                <a:spcAft>
                  <a:spcPts val="0"/>
                </a:spcAft>
                <a:defRPr/>
              </a:pPr>
              <a:r>
                <a:rPr lang="it-IT" altLang="zh-CN" sz="1600" b="1" i="1" kern="0">
                  <a:solidFill>
                    <a:sysClr val="windowText" lastClr="000000"/>
                  </a:solidFill>
                  <a:latin typeface="Arial" charset="0"/>
                  <a:ea typeface="宋体" charset="-122"/>
                </a:rPr>
                <a:t>Power (W)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448586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5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91818BB-FB72-448B-B964-69FBB7FBEE42}" type="slidenum">
              <a:rPr lang="en-US" altLang="zh-CN">
                <a:ea typeface="宋体" pitchFamily="2" charset="-122"/>
              </a:rPr>
              <a:pPr/>
              <a:t>30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49155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49156" name="Rectangle 5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to x, setting it to 21660</a:t>
            </a:r>
          </a:p>
        </p:txBody>
      </p:sp>
      <p:grpSp>
        <p:nvGrpSpPr>
          <p:cNvPr id="49157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49193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4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49158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49191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2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49159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49189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90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49160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49187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49188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49161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9162" name="Text Box 19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x=15213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49163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9164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49165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49166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7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8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69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0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1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2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3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4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5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76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49178" name="AutoShape 35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79" name="Text Box 36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49180" name="Line 37"/>
          <p:cNvSpPr>
            <a:spLocks noChangeShapeType="1"/>
          </p:cNvSpPr>
          <p:nvPr/>
        </p:nvSpPr>
        <p:spPr bwMode="auto">
          <a:xfrm flipV="1"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1" name="Line 38"/>
          <p:cNvSpPr>
            <a:spLocks noChangeShapeType="1"/>
          </p:cNvSpPr>
          <p:nvPr/>
        </p:nvSpPr>
        <p:spPr bwMode="auto">
          <a:xfrm>
            <a:off x="2743200" y="4419600"/>
            <a:ext cx="1295400" cy="762000"/>
          </a:xfrm>
          <a:prstGeom prst="line">
            <a:avLst/>
          </a:prstGeom>
          <a:noFill/>
          <a:ln w="25400">
            <a:solidFill>
              <a:srgbClr val="FF3300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9182" name="Text Box 40"/>
          <p:cNvSpPr txBox="1">
            <a:spLocks noChangeArrowheads="1"/>
          </p:cNvSpPr>
          <p:nvPr/>
        </p:nvSpPr>
        <p:spPr bwMode="auto">
          <a:xfrm>
            <a:off x="3313113" y="5191125"/>
            <a:ext cx="16827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INVALIDATED</a:t>
            </a:r>
          </a:p>
        </p:txBody>
      </p:sp>
      <p:sp>
        <p:nvSpPr>
          <p:cNvPr id="49183" name="Freeform 41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4" name="Text Box 42"/>
          <p:cNvSpPr txBox="1">
            <a:spLocks noChangeArrowheads="1"/>
          </p:cNvSpPr>
          <p:nvPr/>
        </p:nvSpPr>
        <p:spPr bwMode="auto">
          <a:xfrm>
            <a:off x="474663" y="5141913"/>
            <a:ext cx="1327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sends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invalidation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request</a:t>
            </a:r>
          </a:p>
        </p:txBody>
      </p:sp>
      <p:sp>
        <p:nvSpPr>
          <p:cNvPr id="49185" name="Freeform 43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49186" name="Text Box 44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17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8C07C9-4FCF-4A91-AA17-D717DB125DC5}" type="slidenum">
              <a:rPr lang="en-US" altLang="zh-CN">
                <a:ea typeface="宋体" pitchFamily="2" charset="-122"/>
              </a:rPr>
              <a:pPr/>
              <a:t>31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0179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0180" name="Rectangle 3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   After invalidation:</a:t>
            </a:r>
          </a:p>
        </p:txBody>
      </p:sp>
      <p:grpSp>
        <p:nvGrpSpPr>
          <p:cNvPr id="50181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0208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9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0182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0206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7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0183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0204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5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0184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0202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0203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0185" name="Text Box 16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0186" name="Text Box 17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16025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0187" name="Text Box 18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0188" name="Text Box 19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0189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0190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1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2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3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4" name="Line 25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5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6" name="Line 27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7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8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199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0200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02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A242923A-246C-410D-A764-5BB437D76369}" type="slidenum">
              <a:rPr lang="en-US" altLang="zh-CN">
                <a:ea typeface="宋体" pitchFamily="2" charset="-122"/>
              </a:rPr>
              <a:pPr/>
              <a:t>32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1203" name="Rectangle 4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The cache coherence problem</a:t>
            </a:r>
          </a:p>
        </p:txBody>
      </p:sp>
      <p:sp>
        <p:nvSpPr>
          <p:cNvPr id="51204" name="Rectangle 5"/>
          <p:cNvSpPr>
            <a:spLocks noChangeArrowheads="1"/>
          </p:cNvSpPr>
          <p:nvPr/>
        </p:nvSpPr>
        <p:spPr bwMode="auto">
          <a:xfrm>
            <a:off x="76200" y="1143000"/>
            <a:ext cx="8991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2800">
                <a:ea typeface="宋体" pitchFamily="2" charset="-122"/>
              </a:rPr>
              <a:t>Core 2 reads x. Cache misses,</a:t>
            </a:r>
            <a:r>
              <a:rPr lang="en-US" altLang="zh-CN" sz="2000">
                <a:ea typeface="宋体" pitchFamily="2" charset="-122"/>
              </a:rPr>
              <a:t> </a:t>
            </a:r>
            <a:r>
              <a:rPr lang="en-US" altLang="zh-CN" sz="2800">
                <a:ea typeface="宋体" pitchFamily="2" charset="-122"/>
              </a:rPr>
              <a:t>and loads the new copy.</a:t>
            </a:r>
          </a:p>
        </p:txBody>
      </p:sp>
      <p:grpSp>
        <p:nvGrpSpPr>
          <p:cNvPr id="51205" name="Group 6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1232" name="Oval 7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3" name="Text Box 8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1206" name="Group 9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1230" name="Oval 10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31" name="Text Box 11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1207" name="Group 12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1228" name="Oval 13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9" name="Text Box 14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1208" name="Group 15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1226" name="Oval 16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1227" name="Text Box 17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1209" name="Text Box 18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1210" name="Text Box 19"/>
          <p:cNvSpPr txBox="1">
            <a:spLocks noChangeArrowheads="1"/>
          </p:cNvSpPr>
          <p:nvPr/>
        </p:nvSpPr>
        <p:spPr bwMode="auto">
          <a:xfrm>
            <a:off x="2590800" y="3733800"/>
            <a:ext cx="1555750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51211" name="Text Box 20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1212" name="Text Box 21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1213" name="Text Box 22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1214" name="Line 23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5" name="Line 24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6" name="Line 25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7" name="Line 26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8" name="Line 27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19" name="Line 28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0" name="Line 29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1" name="Line 30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2" name="Line 31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3" name="Line 32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1224" name="Rectangle 33"/>
          <p:cNvSpPr>
            <a:spLocks noChangeArrowheads="1"/>
          </p:cNvSpPr>
          <p:nvPr/>
        </p:nvSpPr>
        <p:spPr bwMode="auto">
          <a:xfrm>
            <a:off x="457200" y="1905000"/>
            <a:ext cx="7848600" cy="35052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226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DB8912A-A8FF-4D9C-B730-80849A3109D6}" type="slidenum">
              <a:rPr lang="en-US" altLang="zh-CN">
                <a:ea typeface="宋体" pitchFamily="2" charset="-122"/>
              </a:rPr>
              <a:pPr/>
              <a:t>33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2227" name="Rectangle 2"/>
          <p:cNvSpPr>
            <a:spLocks noChangeArrowheads="1"/>
          </p:cNvSpPr>
          <p:nvPr/>
        </p:nvSpPr>
        <p:spPr bwMode="auto">
          <a:xfrm>
            <a:off x="457200" y="0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Alternative to invalidate protocol: update protocol</a:t>
            </a:r>
          </a:p>
        </p:txBody>
      </p:sp>
      <p:sp>
        <p:nvSpPr>
          <p:cNvPr id="52228" name="Rectangle 3"/>
          <p:cNvSpPr>
            <a:spLocks noChangeArrowheads="1"/>
          </p:cNvSpPr>
          <p:nvPr/>
        </p:nvSpPr>
        <p:spPr bwMode="auto">
          <a:xfrm>
            <a:off x="381000" y="11430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</a:pPr>
            <a:r>
              <a:rPr lang="en-US" altLang="zh-CN" sz="3200">
                <a:ea typeface="宋体" pitchFamily="2" charset="-122"/>
              </a:rPr>
              <a:t>Core 1 writes x=21660:</a:t>
            </a:r>
          </a:p>
        </p:txBody>
      </p:sp>
      <p:grpSp>
        <p:nvGrpSpPr>
          <p:cNvPr id="52229" name="Group 4"/>
          <p:cNvGrpSpPr>
            <a:grpSpLocks/>
          </p:cNvGrpSpPr>
          <p:nvPr/>
        </p:nvGrpSpPr>
        <p:grpSpPr bwMode="auto">
          <a:xfrm>
            <a:off x="838200" y="2133600"/>
            <a:ext cx="1295400" cy="1295400"/>
            <a:chOff x="768" y="1440"/>
            <a:chExt cx="816" cy="816"/>
          </a:xfrm>
        </p:grpSpPr>
        <p:sp>
          <p:nvSpPr>
            <p:cNvPr id="52263" name="Oval 5"/>
            <p:cNvSpPr>
              <a:spLocks noChangeArrowheads="1"/>
            </p:cNvSpPr>
            <p:nvPr/>
          </p:nvSpPr>
          <p:spPr bwMode="auto">
            <a:xfrm>
              <a:off x="768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4" name="Text Box 6"/>
            <p:cNvSpPr txBox="1">
              <a:spLocks noChangeArrowheads="1"/>
            </p:cNvSpPr>
            <p:nvPr/>
          </p:nvSpPr>
          <p:spPr bwMode="auto">
            <a:xfrm>
              <a:off x="898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1</a:t>
              </a:r>
            </a:p>
          </p:txBody>
        </p:sp>
      </p:grpSp>
      <p:grpSp>
        <p:nvGrpSpPr>
          <p:cNvPr id="52230" name="Group 7"/>
          <p:cNvGrpSpPr>
            <a:grpSpLocks/>
          </p:cNvGrpSpPr>
          <p:nvPr/>
        </p:nvGrpSpPr>
        <p:grpSpPr bwMode="auto">
          <a:xfrm>
            <a:off x="2743200" y="2133600"/>
            <a:ext cx="1295400" cy="1295400"/>
            <a:chOff x="1824" y="1440"/>
            <a:chExt cx="816" cy="816"/>
          </a:xfrm>
        </p:grpSpPr>
        <p:sp>
          <p:nvSpPr>
            <p:cNvPr id="52261" name="Oval 8"/>
            <p:cNvSpPr>
              <a:spLocks noChangeArrowheads="1"/>
            </p:cNvSpPr>
            <p:nvPr/>
          </p:nvSpPr>
          <p:spPr bwMode="auto">
            <a:xfrm>
              <a:off x="1824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2" name="Text Box 9"/>
            <p:cNvSpPr txBox="1">
              <a:spLocks noChangeArrowheads="1"/>
            </p:cNvSpPr>
            <p:nvPr/>
          </p:nvSpPr>
          <p:spPr bwMode="auto">
            <a:xfrm>
              <a:off x="1954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2</a:t>
              </a:r>
            </a:p>
          </p:txBody>
        </p:sp>
      </p:grpSp>
      <p:grpSp>
        <p:nvGrpSpPr>
          <p:cNvPr id="52231" name="Group 10"/>
          <p:cNvGrpSpPr>
            <a:grpSpLocks/>
          </p:cNvGrpSpPr>
          <p:nvPr/>
        </p:nvGrpSpPr>
        <p:grpSpPr bwMode="auto">
          <a:xfrm>
            <a:off x="4648200" y="2133600"/>
            <a:ext cx="1295400" cy="1295400"/>
            <a:chOff x="2880" y="1440"/>
            <a:chExt cx="816" cy="816"/>
          </a:xfrm>
        </p:grpSpPr>
        <p:sp>
          <p:nvSpPr>
            <p:cNvPr id="52259" name="Oval 11"/>
            <p:cNvSpPr>
              <a:spLocks noChangeArrowheads="1"/>
            </p:cNvSpPr>
            <p:nvPr/>
          </p:nvSpPr>
          <p:spPr bwMode="auto">
            <a:xfrm>
              <a:off x="2880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60" name="Text Box 12"/>
            <p:cNvSpPr txBox="1">
              <a:spLocks noChangeArrowheads="1"/>
            </p:cNvSpPr>
            <p:nvPr/>
          </p:nvSpPr>
          <p:spPr bwMode="auto">
            <a:xfrm>
              <a:off x="3010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3</a:t>
              </a:r>
            </a:p>
          </p:txBody>
        </p:sp>
      </p:grpSp>
      <p:grpSp>
        <p:nvGrpSpPr>
          <p:cNvPr id="52232" name="Group 13"/>
          <p:cNvGrpSpPr>
            <a:grpSpLocks/>
          </p:cNvGrpSpPr>
          <p:nvPr/>
        </p:nvGrpSpPr>
        <p:grpSpPr bwMode="auto">
          <a:xfrm>
            <a:off x="6553200" y="2133600"/>
            <a:ext cx="1295400" cy="1295400"/>
            <a:chOff x="3936" y="1440"/>
            <a:chExt cx="816" cy="816"/>
          </a:xfrm>
        </p:grpSpPr>
        <p:sp>
          <p:nvSpPr>
            <p:cNvPr id="52257" name="Oval 14"/>
            <p:cNvSpPr>
              <a:spLocks noChangeArrowheads="1"/>
            </p:cNvSpPr>
            <p:nvPr/>
          </p:nvSpPr>
          <p:spPr bwMode="auto">
            <a:xfrm>
              <a:off x="3936" y="1440"/>
              <a:ext cx="816" cy="816"/>
            </a:xfrm>
            <a:prstGeom prst="ellipse">
              <a:avLst/>
            </a:prstGeom>
            <a:noFill/>
            <a:ln w="25400">
              <a:solidFill>
                <a:schemeClr val="tx1"/>
              </a:solidFill>
              <a:round/>
              <a:headEnd/>
              <a:tailEnd/>
            </a:ln>
          </p:spPr>
          <p:txBody>
            <a:bodyPr wrap="none" anchor="ctr"/>
            <a:lstStyle/>
            <a:p>
              <a:endParaRPr lang="zh-CN" altLang="en-US">
                <a:ea typeface="宋体" pitchFamily="2" charset="-122"/>
              </a:endParaRPr>
            </a:p>
          </p:txBody>
        </p:sp>
        <p:sp>
          <p:nvSpPr>
            <p:cNvPr id="52258" name="Text Box 15"/>
            <p:cNvSpPr txBox="1">
              <a:spLocks noChangeArrowheads="1"/>
            </p:cNvSpPr>
            <p:nvPr/>
          </p:nvSpPr>
          <p:spPr bwMode="auto">
            <a:xfrm>
              <a:off x="4066" y="1726"/>
              <a:ext cx="548" cy="231"/>
            </a:xfrm>
            <a:prstGeom prst="rect">
              <a:avLst/>
            </a:prstGeom>
            <a:noFill/>
            <a:ln w="25400">
              <a:noFill/>
              <a:miter lim="800000"/>
              <a:headEnd/>
              <a:tailEnd/>
            </a:ln>
          </p:spPr>
          <p:txBody>
            <a:bodyPr wrap="none">
              <a:spAutoFit/>
            </a:bodyPr>
            <a:lstStyle/>
            <a:p>
              <a:r>
                <a:rPr lang="en-US" altLang="zh-CN">
                  <a:ea typeface="宋体" pitchFamily="2" charset="-122"/>
                </a:rPr>
                <a:t>Core 4</a:t>
              </a:r>
            </a:p>
          </p:txBody>
        </p:sp>
      </p:grpSp>
      <p:sp>
        <p:nvSpPr>
          <p:cNvPr id="52233" name="Text Box 16"/>
          <p:cNvSpPr txBox="1">
            <a:spLocks noChangeArrowheads="1"/>
          </p:cNvSpPr>
          <p:nvPr/>
        </p:nvSpPr>
        <p:spPr bwMode="auto">
          <a:xfrm>
            <a:off x="925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4" name="Text Box 17"/>
          <p:cNvSpPr txBox="1">
            <a:spLocks noChangeArrowheads="1"/>
          </p:cNvSpPr>
          <p:nvPr/>
        </p:nvSpPr>
        <p:spPr bwMode="auto">
          <a:xfrm>
            <a:off x="2830707" y="3733800"/>
            <a:ext cx="1075936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r>
              <a:rPr lang="en-US" altLang="zh-CN" dirty="0" smtClean="0">
                <a:solidFill>
                  <a:srgbClr val="0000FF"/>
                </a:solidFill>
                <a:ea typeface="宋体" pitchFamily="2" charset="-122"/>
              </a:rPr>
              <a:t>x=</a:t>
            </a:r>
            <a:r>
              <a:rPr lang="en-US" altLang="zh-CN" dirty="0" smtClean="0">
                <a:solidFill>
                  <a:srgbClr val="FF3300"/>
                </a:solidFill>
                <a:ea typeface="宋体" pitchFamily="2" charset="-122"/>
              </a:rPr>
              <a:t>21660</a:t>
            </a:r>
            <a:endParaRPr lang="en-US" altLang="zh-CN" dirty="0">
              <a:solidFill>
                <a:srgbClr val="0000FF"/>
              </a:solidFill>
              <a:ea typeface="宋体" pitchFamily="2" charset="-122"/>
            </a:endParaRPr>
          </a:p>
        </p:txBody>
      </p:sp>
      <p:sp>
        <p:nvSpPr>
          <p:cNvPr id="52235" name="Text Box 18"/>
          <p:cNvSpPr txBox="1">
            <a:spLocks noChangeArrowheads="1"/>
          </p:cNvSpPr>
          <p:nvPr/>
        </p:nvSpPr>
        <p:spPr bwMode="auto">
          <a:xfrm>
            <a:off x="4898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2236" name="Text Box 19"/>
          <p:cNvSpPr txBox="1">
            <a:spLocks noChangeArrowheads="1"/>
          </p:cNvSpPr>
          <p:nvPr/>
        </p:nvSpPr>
        <p:spPr bwMode="auto">
          <a:xfrm>
            <a:off x="6803469" y="3733800"/>
            <a:ext cx="902811" cy="1200329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pPr algn="ctr"/>
            <a:r>
              <a:rPr lang="en-US" altLang="zh-CN" dirty="0">
                <a:ea typeface="宋体" pitchFamily="2" charset="-122"/>
              </a:rPr>
              <a:t/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Private</a:t>
            </a:r>
            <a:br>
              <a:rPr lang="en-US" altLang="zh-CN" dirty="0">
                <a:ea typeface="宋体" pitchFamily="2" charset="-122"/>
              </a:rPr>
            </a:br>
            <a:r>
              <a:rPr lang="en-US" altLang="zh-CN" dirty="0">
                <a:ea typeface="宋体" pitchFamily="2" charset="-122"/>
              </a:rPr>
              <a:t>cache</a:t>
            </a:r>
          </a:p>
          <a:p>
            <a:pPr algn="ctr"/>
            <a:endParaRPr lang="en-US" altLang="zh-CN" dirty="0">
              <a:ea typeface="宋体" pitchFamily="2" charset="-122"/>
            </a:endParaRPr>
          </a:p>
        </p:txBody>
      </p:sp>
      <p:sp>
        <p:nvSpPr>
          <p:cNvPr id="52237" name="Text Box 20"/>
          <p:cNvSpPr txBox="1">
            <a:spLocks noChangeArrowheads="1"/>
          </p:cNvSpPr>
          <p:nvPr/>
        </p:nvSpPr>
        <p:spPr bwMode="auto">
          <a:xfrm>
            <a:off x="1752600" y="5638800"/>
            <a:ext cx="2225675" cy="941388"/>
          </a:xfrm>
          <a:prstGeom prst="rect">
            <a:avLst/>
          </a:prstGeom>
          <a:noFill/>
          <a:ln w="25400">
            <a:solidFill>
              <a:schemeClr val="tx1"/>
            </a:solidFill>
            <a:miter lim="800000"/>
            <a:headEnd/>
            <a:tailEnd/>
          </a:ln>
        </p:spPr>
        <p:txBody>
          <a:bodyPr>
            <a:spAutoFit/>
          </a:bodyPr>
          <a:lstStyle/>
          <a:p>
            <a:pPr algn="ctr"/>
            <a:endParaRPr lang="en-US" altLang="zh-CN">
              <a:ea typeface="宋体" pitchFamily="2" charset="-122"/>
            </a:endParaRPr>
          </a:p>
          <a:p>
            <a:pPr algn="ctr"/>
            <a:r>
              <a:rPr lang="en-US" altLang="zh-CN">
                <a:ea typeface="宋体" pitchFamily="2" charset="-122"/>
              </a:rPr>
              <a:t>Main memory</a:t>
            </a:r>
          </a:p>
          <a:p>
            <a:pPr algn="ctr"/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x=21660</a:t>
            </a:r>
          </a:p>
        </p:txBody>
      </p:sp>
      <p:sp>
        <p:nvSpPr>
          <p:cNvPr id="52238" name="Line 21"/>
          <p:cNvSpPr>
            <a:spLocks noChangeShapeType="1"/>
          </p:cNvSpPr>
          <p:nvPr/>
        </p:nvSpPr>
        <p:spPr bwMode="auto">
          <a:xfrm>
            <a:off x="1447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39" name="Line 22"/>
          <p:cNvSpPr>
            <a:spLocks noChangeShapeType="1"/>
          </p:cNvSpPr>
          <p:nvPr/>
        </p:nvSpPr>
        <p:spPr bwMode="auto">
          <a:xfrm>
            <a:off x="33528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0" name="Line 23"/>
          <p:cNvSpPr>
            <a:spLocks noChangeShapeType="1"/>
          </p:cNvSpPr>
          <p:nvPr/>
        </p:nvSpPr>
        <p:spPr bwMode="auto">
          <a:xfrm>
            <a:off x="5334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1" name="Line 24"/>
          <p:cNvSpPr>
            <a:spLocks noChangeShapeType="1"/>
          </p:cNvSpPr>
          <p:nvPr/>
        </p:nvSpPr>
        <p:spPr bwMode="auto">
          <a:xfrm>
            <a:off x="7239000" y="3429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2" name="Line 25"/>
          <p:cNvSpPr>
            <a:spLocks noChangeShapeType="1"/>
          </p:cNvSpPr>
          <p:nvPr/>
        </p:nvSpPr>
        <p:spPr bwMode="auto">
          <a:xfrm>
            <a:off x="1524000" y="5257800"/>
            <a:ext cx="5791200" cy="0"/>
          </a:xfrm>
          <a:prstGeom prst="line">
            <a:avLst/>
          </a:prstGeom>
          <a:noFill/>
          <a:ln w="63500">
            <a:solidFill>
              <a:srgbClr val="996633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3" name="Line 26"/>
          <p:cNvSpPr>
            <a:spLocks noChangeShapeType="1"/>
          </p:cNvSpPr>
          <p:nvPr/>
        </p:nvSpPr>
        <p:spPr bwMode="auto">
          <a:xfrm flipV="1">
            <a:off x="152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4" name="Line 27"/>
          <p:cNvSpPr>
            <a:spLocks noChangeShapeType="1"/>
          </p:cNvSpPr>
          <p:nvPr/>
        </p:nvSpPr>
        <p:spPr bwMode="auto">
          <a:xfrm flipV="1">
            <a:off x="73152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5" name="Line 28"/>
          <p:cNvSpPr>
            <a:spLocks noChangeShapeType="1"/>
          </p:cNvSpPr>
          <p:nvPr/>
        </p:nvSpPr>
        <p:spPr bwMode="auto">
          <a:xfrm>
            <a:off x="33528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6" name="Line 29"/>
          <p:cNvSpPr>
            <a:spLocks noChangeShapeType="1"/>
          </p:cNvSpPr>
          <p:nvPr/>
        </p:nvSpPr>
        <p:spPr bwMode="auto">
          <a:xfrm>
            <a:off x="5334000" y="4953000"/>
            <a:ext cx="0" cy="3048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7" name="Line 30"/>
          <p:cNvSpPr>
            <a:spLocks noChangeShapeType="1"/>
          </p:cNvSpPr>
          <p:nvPr/>
        </p:nvSpPr>
        <p:spPr bwMode="auto">
          <a:xfrm>
            <a:off x="2743200" y="5257800"/>
            <a:ext cx="0" cy="381000"/>
          </a:xfrm>
          <a:prstGeom prst="line">
            <a:avLst/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52248" name="Rectangle 31"/>
          <p:cNvSpPr>
            <a:spLocks noChangeArrowheads="1"/>
          </p:cNvSpPr>
          <p:nvPr/>
        </p:nvSpPr>
        <p:spPr bwMode="auto">
          <a:xfrm>
            <a:off x="457200" y="1905000"/>
            <a:ext cx="7848600" cy="3581400"/>
          </a:xfrm>
          <a:prstGeom prst="rect">
            <a:avLst/>
          </a:prstGeom>
          <a:noFill/>
          <a:ln w="25400">
            <a:solidFill>
              <a:srgbClr val="008000"/>
            </a:solidFill>
            <a:miter lim="800000"/>
            <a:headEnd/>
            <a:tailEnd/>
          </a:ln>
        </p:spPr>
        <p:txBody>
          <a:bodyPr wrap="none" anchor="ctr"/>
          <a:lstStyle/>
          <a:p>
            <a:pPr algn="ctr"/>
            <a:endParaRPr lang="zh-CN" altLang="zh-CN">
              <a:ea typeface="宋体" pitchFamily="2" charset="-122"/>
            </a:endParaRPr>
          </a:p>
        </p:txBody>
      </p:sp>
      <p:sp>
        <p:nvSpPr>
          <p:cNvPr id="52250" name="AutoShape 33"/>
          <p:cNvSpPr>
            <a:spLocks/>
          </p:cNvSpPr>
          <p:nvPr/>
        </p:nvSpPr>
        <p:spPr bwMode="auto">
          <a:xfrm>
            <a:off x="4114800" y="6172200"/>
            <a:ext cx="76200" cy="381000"/>
          </a:xfrm>
          <a:prstGeom prst="rightBrace">
            <a:avLst>
              <a:gd name="adj1" fmla="val 41667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1" name="Text Box 34"/>
          <p:cNvSpPr txBox="1">
            <a:spLocks noChangeArrowheads="1"/>
          </p:cNvSpPr>
          <p:nvPr/>
        </p:nvSpPr>
        <p:spPr bwMode="auto">
          <a:xfrm>
            <a:off x="4191000" y="5942013"/>
            <a:ext cx="1581150" cy="91598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ea typeface="宋体" pitchFamily="2" charset="-122"/>
              </a:rPr>
              <a:t>assuming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write-through </a:t>
            </a:r>
            <a:br>
              <a:rPr lang="en-US" altLang="zh-CN">
                <a:ea typeface="宋体" pitchFamily="2" charset="-122"/>
              </a:rPr>
            </a:br>
            <a:r>
              <a:rPr lang="en-US" altLang="zh-CN">
                <a:ea typeface="宋体" pitchFamily="2" charset="-122"/>
              </a:rPr>
              <a:t>caches</a:t>
            </a:r>
          </a:p>
        </p:txBody>
      </p:sp>
      <p:sp>
        <p:nvSpPr>
          <p:cNvPr id="52252" name="Text Box 37"/>
          <p:cNvSpPr txBox="1">
            <a:spLocks noChangeArrowheads="1"/>
          </p:cNvSpPr>
          <p:nvPr/>
        </p:nvSpPr>
        <p:spPr bwMode="auto">
          <a:xfrm>
            <a:off x="3352800" y="4953000"/>
            <a:ext cx="1276350" cy="36671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</a:p>
        </p:txBody>
      </p:sp>
      <p:sp>
        <p:nvSpPr>
          <p:cNvPr id="52253" name="Freeform 38"/>
          <p:cNvSpPr>
            <a:spLocks/>
          </p:cNvSpPr>
          <p:nvPr/>
        </p:nvSpPr>
        <p:spPr bwMode="auto">
          <a:xfrm>
            <a:off x="1228725" y="5029200"/>
            <a:ext cx="920750" cy="360363"/>
          </a:xfrm>
          <a:custGeom>
            <a:avLst/>
            <a:gdLst>
              <a:gd name="T0" fmla="*/ 42 w 580"/>
              <a:gd name="T1" fmla="*/ 0 h 227"/>
              <a:gd name="T2" fmla="*/ 90 w 580"/>
              <a:gd name="T3" fmla="*/ 192 h 227"/>
              <a:gd name="T4" fmla="*/ 580 w 580"/>
              <a:gd name="T5" fmla="*/ 213 h 227"/>
              <a:gd name="T6" fmla="*/ 0 60000 65536"/>
              <a:gd name="T7" fmla="*/ 0 60000 65536"/>
              <a:gd name="T8" fmla="*/ 0 60000 65536"/>
              <a:gd name="T9" fmla="*/ 0 w 580"/>
              <a:gd name="T10" fmla="*/ 0 h 227"/>
              <a:gd name="T11" fmla="*/ 580 w 580"/>
              <a:gd name="T12" fmla="*/ 227 h 227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580" h="227">
                <a:moveTo>
                  <a:pt x="42" y="0"/>
                </a:moveTo>
                <a:cubicBezTo>
                  <a:pt x="21" y="78"/>
                  <a:pt x="0" y="157"/>
                  <a:pt x="90" y="192"/>
                </a:cubicBezTo>
                <a:cubicBezTo>
                  <a:pt x="180" y="227"/>
                  <a:pt x="498" y="210"/>
                  <a:pt x="580" y="213"/>
                </a:cubicBezTo>
              </a:path>
            </a:pathLst>
          </a:custGeom>
          <a:noFill/>
          <a:ln w="50800">
            <a:solidFill>
              <a:srgbClr val="FF33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4" name="Text Box 39"/>
          <p:cNvSpPr txBox="1">
            <a:spLocks noChangeArrowheads="1"/>
          </p:cNvSpPr>
          <p:nvPr/>
        </p:nvSpPr>
        <p:spPr bwMode="auto">
          <a:xfrm>
            <a:off x="457200" y="5410200"/>
            <a:ext cx="1301750" cy="915988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broadcasts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updated</a:t>
            </a:r>
            <a:br>
              <a:rPr lang="en-US" altLang="zh-CN">
                <a:solidFill>
                  <a:srgbClr val="FF3300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value</a:t>
            </a:r>
          </a:p>
        </p:txBody>
      </p:sp>
      <p:sp>
        <p:nvSpPr>
          <p:cNvPr id="52255" name="Freeform 40"/>
          <p:cNvSpPr>
            <a:spLocks/>
          </p:cNvSpPr>
          <p:nvPr/>
        </p:nvSpPr>
        <p:spPr bwMode="auto">
          <a:xfrm>
            <a:off x="5867400" y="5257800"/>
            <a:ext cx="457200" cy="914400"/>
          </a:xfrm>
          <a:custGeom>
            <a:avLst/>
            <a:gdLst>
              <a:gd name="T0" fmla="*/ 288 w 288"/>
              <a:gd name="T1" fmla="*/ 576 h 576"/>
              <a:gd name="T2" fmla="*/ 48 w 288"/>
              <a:gd name="T3" fmla="*/ 336 h 576"/>
              <a:gd name="T4" fmla="*/ 0 w 288"/>
              <a:gd name="T5" fmla="*/ 0 h 576"/>
              <a:gd name="T6" fmla="*/ 0 60000 65536"/>
              <a:gd name="T7" fmla="*/ 0 60000 65536"/>
              <a:gd name="T8" fmla="*/ 0 60000 65536"/>
              <a:gd name="T9" fmla="*/ 0 w 288"/>
              <a:gd name="T10" fmla="*/ 0 h 576"/>
              <a:gd name="T11" fmla="*/ 288 w 288"/>
              <a:gd name="T12" fmla="*/ 576 h 576"/>
            </a:gdLst>
            <a:ahLst/>
            <a:cxnLst>
              <a:cxn ang="T6">
                <a:pos x="T0" y="T1"/>
              </a:cxn>
              <a:cxn ang="T7">
                <a:pos x="T2" y="T3"/>
              </a:cxn>
              <a:cxn ang="T8">
                <a:pos x="T4" y="T5"/>
              </a:cxn>
            </a:cxnLst>
            <a:rect l="T9" t="T10" r="T11" b="T12"/>
            <a:pathLst>
              <a:path w="288" h="576">
                <a:moveTo>
                  <a:pt x="288" y="576"/>
                </a:moveTo>
                <a:cubicBezTo>
                  <a:pt x="192" y="504"/>
                  <a:pt x="96" y="432"/>
                  <a:pt x="48" y="336"/>
                </a:cubicBezTo>
                <a:cubicBezTo>
                  <a:pt x="0" y="240"/>
                  <a:pt x="0" y="120"/>
                  <a:pt x="0" y="0"/>
                </a:cubicBezTo>
              </a:path>
            </a:pathLst>
          </a:custGeom>
          <a:noFill/>
          <a:ln w="38100">
            <a:solidFill>
              <a:srgbClr val="996633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52256" name="Text Box 41"/>
          <p:cNvSpPr txBox="1">
            <a:spLocks noChangeArrowheads="1"/>
          </p:cNvSpPr>
          <p:nvPr/>
        </p:nvSpPr>
        <p:spPr bwMode="auto">
          <a:xfrm>
            <a:off x="6308725" y="6056313"/>
            <a:ext cx="1149350" cy="641350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inter-core</a:t>
            </a:r>
            <a:br>
              <a:rPr lang="en-US" altLang="zh-CN">
                <a:solidFill>
                  <a:srgbClr val="996633"/>
                </a:solidFill>
                <a:ea typeface="宋体" pitchFamily="2" charset="-122"/>
              </a:rPr>
            </a:br>
            <a:r>
              <a:rPr lang="en-US" altLang="zh-CN">
                <a:solidFill>
                  <a:srgbClr val="996633"/>
                </a:solidFill>
                <a:ea typeface="宋体" pitchFamily="2" charset="-122"/>
              </a:rPr>
              <a:t>bus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0BC34B66-EC0E-4E95-BA0C-3F65313FEAB3}" type="slidenum">
              <a:rPr lang="en-US" altLang="zh-CN">
                <a:ea typeface="宋体" pitchFamily="2" charset="-122"/>
              </a:rPr>
              <a:pPr/>
              <a:t>34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4275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Invalidation</a:t>
            </a:r>
            <a:r>
              <a:rPr lang="en-US" altLang="zh-CN" sz="4400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vs</a:t>
            </a:r>
            <a:r>
              <a:rPr lang="en-US" altLang="zh-CN" sz="4400" dirty="0">
                <a:solidFill>
                  <a:schemeClr val="tx2"/>
                </a:solidFill>
                <a:ea typeface="宋体" pitchFamily="2" charset="-122"/>
              </a:rPr>
              <a:t> </a:t>
            </a:r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update</a:t>
            </a:r>
          </a:p>
        </p:txBody>
      </p:sp>
      <p:sp>
        <p:nvSpPr>
          <p:cNvPr id="54276" name="Rectangle 4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Multiple writes to the same location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invalidation: only the first time</a:t>
            </a:r>
          </a:p>
          <a:p>
            <a:pPr marL="742950" lvl="1" indent="-285750">
              <a:spcBef>
                <a:spcPct val="20000"/>
              </a:spcBef>
              <a:buFontTx/>
              <a:buChar char="–"/>
            </a:pPr>
            <a:r>
              <a:rPr lang="en-US" altLang="zh-CN" sz="2800">
                <a:ea typeface="宋体" pitchFamily="2" charset="-122"/>
              </a:rPr>
              <a:t>update: must broadcast each write </a:t>
            </a:r>
            <a:br>
              <a:rPr lang="en-US" altLang="zh-CN" sz="2800">
                <a:ea typeface="宋体" pitchFamily="2" charset="-122"/>
              </a:rPr>
            </a:br>
            <a:r>
              <a:rPr lang="en-US" altLang="zh-CN" sz="2800">
                <a:ea typeface="宋体" pitchFamily="2" charset="-122"/>
              </a:rPr>
              <a:t>            (which includes new variable value)</a:t>
            </a:r>
          </a:p>
          <a:p>
            <a:pPr marL="342900" indent="-342900">
              <a:spcBef>
                <a:spcPct val="20000"/>
              </a:spcBef>
              <a:buFontTx/>
              <a:buChar char="•"/>
            </a:pPr>
            <a:endParaRPr lang="en-US" altLang="zh-CN" sz="320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>
                <a:ea typeface="宋体" pitchFamily="2" charset="-122"/>
              </a:rPr>
              <a:t>Invalidation generally performs better:</a:t>
            </a:r>
            <a:br>
              <a:rPr lang="en-US" altLang="zh-CN" sz="3200">
                <a:ea typeface="宋体" pitchFamily="2" charset="-122"/>
              </a:rPr>
            </a:br>
            <a:r>
              <a:rPr lang="en-US" altLang="zh-CN" sz="3200">
                <a:ea typeface="宋体" pitchFamily="2" charset="-122"/>
              </a:rPr>
              <a:t>it generates less bus traffic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Slide Number Placeholder 3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8A2D607-3163-46D1-8435-060B1A71748D}" type="slidenum">
              <a:rPr lang="en-US" altLang="zh-CN">
                <a:ea typeface="宋体" pitchFamily="2" charset="-122"/>
              </a:rPr>
              <a:pPr/>
              <a:t>35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55299" name="Rectangle 2"/>
          <p:cNvSpPr>
            <a:spLocks noChangeArrowheads="1"/>
          </p:cNvSpPr>
          <p:nvPr/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anchor="ctr"/>
          <a:lstStyle/>
          <a:p>
            <a:pPr algn="ctr"/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Cache Coherence </a:t>
            </a:r>
            <a:r>
              <a:rPr lang="en-US" altLang="zh-CN" sz="4400" dirty="0">
                <a:solidFill>
                  <a:srgbClr val="FF0000"/>
                </a:solidFill>
                <a:ea typeface="宋体" pitchFamily="2" charset="-122"/>
              </a:rPr>
              <a:t>protocols</a:t>
            </a:r>
          </a:p>
        </p:txBody>
      </p:sp>
      <p:sp>
        <p:nvSpPr>
          <p:cNvPr id="55300" name="Rectangle 3"/>
          <p:cNvSpPr>
            <a:spLocks noChangeArrowheads="1"/>
          </p:cNvSpPr>
          <p:nvPr/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This </a:t>
            </a:r>
            <a:r>
              <a:rPr lang="en-US" altLang="zh-CN" sz="3200" dirty="0" smtClean="0">
                <a:ea typeface="宋体" pitchFamily="2" charset="-122"/>
              </a:rPr>
              <a:t>is a very </a:t>
            </a:r>
            <a:r>
              <a:rPr lang="en-US" altLang="zh-CN" sz="3200" dirty="0">
                <a:ea typeface="宋体" pitchFamily="2" charset="-122"/>
              </a:rPr>
              <a:t>basic </a:t>
            </a:r>
            <a:r>
              <a:rPr lang="en-US" altLang="zh-CN" sz="3200" dirty="0" smtClean="0">
                <a:ea typeface="宋体" pitchFamily="2" charset="-122"/>
              </a:rPr>
              <a:t>protocol</a:t>
            </a:r>
            <a:endParaRPr lang="en-US" altLang="zh-CN" sz="3200" dirty="0">
              <a:ea typeface="宋体" pitchFamily="2" charset="-122"/>
            </a:endParaRPr>
          </a:p>
          <a:p>
            <a:pPr marL="342900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>
                <a:ea typeface="宋体" pitchFamily="2" charset="-122"/>
              </a:rPr>
              <a:t>More sophisticated </a:t>
            </a:r>
            <a:r>
              <a:rPr lang="en-US" altLang="zh-CN" sz="3200" dirty="0" smtClean="0">
                <a:ea typeface="宋体" pitchFamily="2" charset="-122"/>
              </a:rPr>
              <a:t>protocols add </a:t>
            </a:r>
            <a:r>
              <a:rPr lang="en-US" altLang="zh-CN" sz="3200" dirty="0">
                <a:ea typeface="宋体" pitchFamily="2" charset="-122"/>
              </a:rPr>
              <a:t>extra </a:t>
            </a:r>
            <a:r>
              <a:rPr lang="en-US" altLang="zh-CN" sz="3200" dirty="0" smtClean="0">
                <a:ea typeface="宋体" pitchFamily="2" charset="-122"/>
              </a:rPr>
              <a:t>bits to each cache block to indicate state</a:t>
            </a:r>
            <a:endParaRPr lang="en-US" altLang="zh-CN" sz="3200" dirty="0">
              <a:ea typeface="宋体" pitchFamily="2" charset="-122"/>
            </a:endParaRPr>
          </a:p>
          <a:p>
            <a:pPr marL="800100" lvl="1" indent="-342900">
              <a:spcBef>
                <a:spcPct val="20000"/>
              </a:spcBef>
              <a:buFontTx/>
              <a:buChar char="•"/>
            </a:pPr>
            <a:r>
              <a:rPr lang="en-US" altLang="zh-CN" sz="3200" dirty="0" smtClean="0">
                <a:ea typeface="宋体" pitchFamily="2" charset="-122"/>
              </a:rPr>
              <a:t>MESI (Modified</a:t>
            </a:r>
            <a:r>
              <a:rPr lang="en-US" altLang="zh-CN" sz="3200" dirty="0">
                <a:ea typeface="宋体" pitchFamily="2" charset="-122"/>
              </a:rPr>
              <a:t>, Exclusive, Shared, Invalid)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98FB0EB5-1D8E-4208-85AB-F307C053A855}" type="slidenum">
              <a:rPr lang="en-US" altLang="zh-CN">
                <a:ea typeface="宋体" pitchFamily="2" charset="-122"/>
              </a:rPr>
              <a:pPr/>
              <a:t>36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33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Interaction with </a:t>
            </a:r>
            <a:r>
              <a:rPr lang="en-US" altLang="zh-CN" dirty="0" smtClean="0">
                <a:ea typeface="宋体" pitchFamily="2" charset="-122"/>
              </a:rPr>
              <a:t>the OS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33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828800"/>
            <a:ext cx="8458200" cy="4525963"/>
          </a:xfrm>
        </p:spPr>
        <p:txBody>
          <a:bodyPr>
            <a:normAutofit lnSpcReduction="10000"/>
          </a:bodyPr>
          <a:lstStyle/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Each </a:t>
            </a:r>
            <a:r>
              <a:rPr lang="en-US" altLang="zh-CN" dirty="0">
                <a:ea typeface="宋体" pitchFamily="2" charset="-122"/>
              </a:rPr>
              <a:t>thread has </a:t>
            </a:r>
            <a:r>
              <a:rPr lang="en-US" altLang="zh-CN" dirty="0">
                <a:ea typeface="宋体" pitchFamily="2" charset="-122"/>
              </a:rPr>
              <a:t>an affinity </a:t>
            </a:r>
            <a:r>
              <a:rPr lang="en-US" altLang="zh-CN" dirty="0">
                <a:ea typeface="宋体" pitchFamily="2" charset="-122"/>
              </a:rPr>
              <a:t>mask, a bit vector that </a:t>
            </a:r>
            <a:r>
              <a:rPr lang="en-US" altLang="zh-CN" dirty="0">
                <a:ea typeface="宋体" pitchFamily="2" charset="-122"/>
              </a:rPr>
              <a:t>specifies what cores the thread is allowed to run </a:t>
            </a:r>
            <a:r>
              <a:rPr lang="en-US" altLang="zh-CN" dirty="0">
                <a:ea typeface="宋体" pitchFamily="2" charset="-122"/>
              </a:rPr>
              <a:t>on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Default affinity mask is all </a:t>
            </a:r>
            <a:r>
              <a:rPr lang="en-US" altLang="zh-CN" dirty="0" smtClean="0">
                <a:ea typeface="宋体" pitchFamily="2" charset="-122"/>
              </a:rPr>
              <a:t>1s: all </a:t>
            </a:r>
            <a:r>
              <a:rPr lang="en-US" altLang="zh-CN" dirty="0">
                <a:ea typeface="宋体" pitchFamily="2" charset="-122"/>
              </a:rPr>
              <a:t>threads can run on all processors</a:t>
            </a:r>
          </a:p>
          <a:p>
            <a:pPr eaLnBrk="1" hangingPunct="1">
              <a:lnSpc>
                <a:spcPct val="90000"/>
              </a:lnSpc>
            </a:pPr>
            <a:r>
              <a:rPr lang="en-US" altLang="zh-CN" dirty="0" smtClean="0">
                <a:ea typeface="宋体" pitchFamily="2" charset="-122"/>
              </a:rPr>
              <a:t>For threads with default affinity mask, the </a:t>
            </a:r>
            <a:r>
              <a:rPr lang="en-US" altLang="zh-CN" dirty="0">
                <a:ea typeface="宋体" pitchFamily="2" charset="-122"/>
              </a:rPr>
              <a:t>OS </a:t>
            </a:r>
            <a:r>
              <a:rPr lang="en-US" altLang="zh-CN" dirty="0" smtClean="0">
                <a:ea typeface="宋体" pitchFamily="2" charset="-122"/>
              </a:rPr>
              <a:t>scheduler maps </a:t>
            </a:r>
            <a:r>
              <a:rPr lang="en-US" altLang="zh-CN" dirty="0">
                <a:ea typeface="宋体" pitchFamily="2" charset="-122"/>
              </a:rPr>
              <a:t>threads to cores for load </a:t>
            </a:r>
            <a:r>
              <a:rPr lang="en-US" altLang="zh-CN" dirty="0" smtClean="0">
                <a:ea typeface="宋体" pitchFamily="2" charset="-122"/>
              </a:rPr>
              <a:t>balancing</a:t>
            </a:r>
            <a:endParaRPr lang="en-US" altLang="zh-CN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r>
              <a:rPr lang="en-US" altLang="zh-CN" dirty="0">
                <a:ea typeface="宋体" pitchFamily="2" charset="-122"/>
              </a:rPr>
              <a:t>Upon detection of skewed workloads, OS scheduler migrates threads to less busy processors to achieve load-balancing</a:t>
            </a:r>
          </a:p>
          <a:p>
            <a:pPr eaLnBrk="1" hangingPunct="1">
              <a:lnSpc>
                <a:spcPct val="90000"/>
              </a:lnSpc>
            </a:pPr>
            <a:endParaRPr lang="en-US" altLang="zh-CN" dirty="0">
              <a:ea typeface="宋体" pitchFamily="2" charset="-122"/>
            </a:endParaRPr>
          </a:p>
          <a:p>
            <a:pPr eaLnBrk="1" hangingPunct="1">
              <a:lnSpc>
                <a:spcPct val="90000"/>
              </a:lnSpc>
            </a:pPr>
            <a:endParaRPr lang="en-US" altLang="zh-CN" sz="28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>
              <a:ea typeface="宋体" pitchFamily="2" charset="-122"/>
            </a:endParaRPr>
          </a:p>
          <a:p>
            <a:pPr lvl="1" eaLnBrk="1" hangingPunct="1">
              <a:lnSpc>
                <a:spcPct val="90000"/>
              </a:lnSpc>
            </a:pPr>
            <a:endParaRPr lang="en-US" altLang="zh-CN" sz="2400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220728805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F5D1FEA-6615-42C6-A0B2-3D2F26A2511D}" type="slidenum">
              <a:rPr lang="en-US" altLang="zh-CN">
                <a:ea typeface="宋体" pitchFamily="2" charset="-122"/>
              </a:rPr>
              <a:pPr/>
              <a:t>37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4515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Soft </a:t>
            </a:r>
            <a:r>
              <a:rPr lang="en-US" altLang="zh-CN" dirty="0">
                <a:ea typeface="宋体" pitchFamily="2" charset="-122"/>
              </a:rPr>
              <a:t>affinity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4516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600200"/>
            <a:ext cx="8610600" cy="4800599"/>
          </a:xfrm>
        </p:spPr>
        <p:txBody>
          <a:bodyPr>
            <a:normAutofit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Thread </a:t>
            </a:r>
            <a:r>
              <a:rPr lang="en-US" altLang="zh-CN" dirty="0">
                <a:ea typeface="宋体" pitchFamily="2" charset="-122"/>
              </a:rPr>
              <a:t>migration in multicore can be costly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Need to warm up the private cache of the destination core</a:t>
            </a:r>
          </a:p>
          <a:p>
            <a:pPr lvl="2" eaLnBrk="1" hangingPunct="1"/>
            <a:r>
              <a:rPr lang="en-US" altLang="zh-CN" dirty="0">
                <a:ea typeface="宋体" pitchFamily="2" charset="-122"/>
              </a:rPr>
              <a:t>Source core’s cached data become invalid</a:t>
            </a: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Need to restart the CPU execution pipeline on destination </a:t>
            </a:r>
            <a:r>
              <a:rPr lang="en-US" altLang="zh-CN" dirty="0" smtClean="0">
                <a:ea typeface="宋体" pitchFamily="2" charset="-122"/>
              </a:rPr>
              <a:t>core</a:t>
            </a:r>
          </a:p>
          <a:p>
            <a:pPr eaLnBrk="1" hangingPunct="1"/>
            <a:r>
              <a:rPr lang="en-US" altLang="zh-CN" i="1" dirty="0">
                <a:ea typeface="宋体" pitchFamily="2" charset="-122"/>
              </a:rPr>
              <a:t>Soft affinity</a:t>
            </a:r>
            <a:r>
              <a:rPr lang="en-US" altLang="zh-CN" dirty="0">
                <a:ea typeface="宋体" pitchFamily="2" charset="-122"/>
              </a:rPr>
              <a:t>: OS scheduler tries to avoid migration, and tends to keeps a thread on the same core unless load is very </a:t>
            </a:r>
            <a:r>
              <a:rPr lang="en-US" altLang="zh-CN" dirty="0" smtClean="0">
                <a:ea typeface="宋体" pitchFamily="2" charset="-122"/>
              </a:rPr>
              <a:t>skewed</a:t>
            </a:r>
            <a:endParaRPr lang="en-US" altLang="zh-CN" i="1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538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F84A9772-817D-42F2-BE67-6C653BB05DF8}" type="slidenum">
              <a:rPr lang="en-US" altLang="zh-CN">
                <a:ea typeface="宋体" pitchFamily="2" charset="-122"/>
              </a:rPr>
              <a:pPr/>
              <a:t>38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5539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Hard </a:t>
            </a:r>
            <a:r>
              <a:rPr lang="en-US" altLang="zh-CN" dirty="0" smtClean="0">
                <a:ea typeface="宋体" pitchFamily="2" charset="-122"/>
              </a:rPr>
              <a:t>affinity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5540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76200" y="1600200"/>
            <a:ext cx="8610600" cy="472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programmer can </a:t>
            </a:r>
            <a:r>
              <a:rPr lang="en-US" altLang="zh-CN" dirty="0" smtClean="0">
                <a:ea typeface="宋体" pitchFamily="2" charset="-122"/>
              </a:rPr>
              <a:t>set </a:t>
            </a:r>
            <a:r>
              <a:rPr lang="en-US" altLang="zh-CN" i="1" dirty="0" smtClean="0">
                <a:ea typeface="宋体" pitchFamily="2" charset="-122"/>
              </a:rPr>
              <a:t>hard </a:t>
            </a:r>
            <a:r>
              <a:rPr lang="en-US" altLang="zh-CN" i="1" dirty="0" smtClean="0">
                <a:ea typeface="宋体" pitchFamily="2" charset="-122"/>
              </a:rPr>
              <a:t>affinities </a:t>
            </a:r>
            <a:r>
              <a:rPr lang="en-US" altLang="zh-CN" dirty="0" smtClean="0">
                <a:ea typeface="宋体" pitchFamily="2" charset="-122"/>
              </a:rPr>
              <a:t>in the program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If multiple </a:t>
            </a:r>
            <a:r>
              <a:rPr lang="en-US" altLang="zh-CN" dirty="0">
                <a:ea typeface="宋体" pitchFamily="2" charset="-122"/>
              </a:rPr>
              <a:t>threads share </a:t>
            </a:r>
            <a:r>
              <a:rPr lang="en-US" altLang="zh-CN" dirty="0" smtClean="0">
                <a:ea typeface="宋体" pitchFamily="2" charset="-122"/>
              </a:rPr>
              <a:t>data, map </a:t>
            </a:r>
            <a:r>
              <a:rPr lang="en-US" altLang="zh-CN" dirty="0">
                <a:ea typeface="宋体" pitchFamily="2" charset="-122"/>
              </a:rPr>
              <a:t>to same core so </a:t>
            </a:r>
            <a:r>
              <a:rPr lang="en-US" altLang="zh-CN" dirty="0" smtClean="0">
                <a:ea typeface="宋体" pitchFamily="2" charset="-122"/>
              </a:rPr>
              <a:t>they </a:t>
            </a:r>
            <a:r>
              <a:rPr lang="en-US" altLang="zh-CN" dirty="0">
                <a:ea typeface="宋体" pitchFamily="2" charset="-122"/>
              </a:rPr>
              <a:t>can </a:t>
            </a:r>
            <a:r>
              <a:rPr lang="en-US" altLang="zh-CN" dirty="0" smtClean="0">
                <a:ea typeface="宋体" pitchFamily="2" charset="-122"/>
              </a:rPr>
              <a:t>use L1 private cache to pass data efficiently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 hard real-time thread can be mapped to a dedicated core to ensure performance isolation</a:t>
            </a:r>
          </a:p>
          <a:p>
            <a:pPr lvl="2" eaLnBrk="1" hangingPunct="1"/>
            <a:r>
              <a:rPr lang="en-US" altLang="zh-CN" dirty="0" smtClean="0">
                <a:ea typeface="宋体" pitchFamily="2" charset="-122"/>
              </a:rPr>
              <a:t>Example</a:t>
            </a:r>
            <a:r>
              <a:rPr lang="en-US" altLang="zh-CN" dirty="0">
                <a:ea typeface="宋体" pitchFamily="2" charset="-122"/>
              </a:rPr>
              <a:t>: a thread </a:t>
            </a:r>
            <a:r>
              <a:rPr lang="en-US" altLang="zh-CN" dirty="0" smtClean="0">
                <a:ea typeface="宋体" pitchFamily="2" charset="-122"/>
              </a:rPr>
              <a:t>running a </a:t>
            </a:r>
            <a:r>
              <a:rPr lang="en-US" altLang="zh-CN" dirty="0">
                <a:ea typeface="宋体" pitchFamily="2" charset="-122"/>
              </a:rPr>
              <a:t>robot </a:t>
            </a:r>
            <a:r>
              <a:rPr lang="en-US" altLang="zh-CN" dirty="0" smtClean="0">
                <a:ea typeface="宋体" pitchFamily="2" charset="-122"/>
              </a:rPr>
              <a:t>controller should </a:t>
            </a:r>
            <a:r>
              <a:rPr lang="en-US" altLang="zh-CN" dirty="0">
                <a:ea typeface="宋体" pitchFamily="2" charset="-122"/>
              </a:rPr>
              <a:t>not be </a:t>
            </a:r>
            <a:r>
              <a:rPr lang="en-US" altLang="zh-CN" dirty="0" smtClean="0">
                <a:ea typeface="宋体" pitchFamily="2" charset="-122"/>
              </a:rPr>
              <a:t>context-switched to avoid instability of control system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4209C0DA-A9D9-412B-80BB-EE81F13C9D77}" type="slidenum">
              <a:rPr lang="en-US" altLang="zh-CN">
                <a:ea typeface="宋体" pitchFamily="2" charset="-122"/>
              </a:rPr>
              <a:pPr/>
              <a:t>39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144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Affinity </a:t>
            </a:r>
            <a:r>
              <a:rPr lang="en-US" altLang="zh-CN" dirty="0" smtClean="0">
                <a:ea typeface="宋体" pitchFamily="2" charset="-122"/>
              </a:rPr>
              <a:t>mask examples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4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72306" y="12954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On a 4-core processor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61454" name="Text Box 13"/>
          <p:cNvSpPr txBox="1">
            <a:spLocks noChangeArrowheads="1"/>
          </p:cNvSpPr>
          <p:nvPr/>
        </p:nvSpPr>
        <p:spPr bwMode="auto">
          <a:xfrm>
            <a:off x="560213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61456" name="Text Box 15"/>
          <p:cNvSpPr txBox="1">
            <a:spLocks noChangeArrowheads="1"/>
          </p:cNvSpPr>
          <p:nvPr/>
        </p:nvSpPr>
        <p:spPr bwMode="auto">
          <a:xfrm>
            <a:off x="1513903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61458" name="Text Box 17"/>
          <p:cNvSpPr txBox="1">
            <a:spLocks noChangeArrowheads="1"/>
          </p:cNvSpPr>
          <p:nvPr/>
        </p:nvSpPr>
        <p:spPr bwMode="auto">
          <a:xfrm>
            <a:off x="2438400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61460" name="Text Box 19"/>
          <p:cNvSpPr txBox="1">
            <a:spLocks noChangeArrowheads="1"/>
          </p:cNvSpPr>
          <p:nvPr/>
        </p:nvSpPr>
        <p:spPr bwMode="auto">
          <a:xfrm>
            <a:off x="3418903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5044800"/>
              </p:ext>
            </p:extLst>
          </p:nvPr>
        </p:nvGraphicFramePr>
        <p:xfrm>
          <a:off x="436388" y="2070591"/>
          <a:ext cx="375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653">
                  <a:extLst>
                    <a:ext uri="{9D8B030D-6E8A-4147-A177-3AD203B41FA5}">
                      <a16:colId xmlns:a16="http://schemas.microsoft.com/office/drawing/2014/main" val="266229612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516747811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377896355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204548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8670"/>
                  </a:ext>
                </a:extLst>
              </a:tr>
            </a:tbl>
          </a:graphicData>
        </a:graphic>
      </p:graphicFrame>
      <p:sp>
        <p:nvSpPr>
          <p:cNvPr id="23" name="Line 18"/>
          <p:cNvSpPr>
            <a:spLocks noChangeShapeType="1"/>
          </p:cNvSpPr>
          <p:nvPr/>
        </p:nvSpPr>
        <p:spPr bwMode="auto">
          <a:xfrm flipV="1">
            <a:off x="914400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4" name="Line 18"/>
          <p:cNvSpPr>
            <a:spLocks noChangeShapeType="1"/>
          </p:cNvSpPr>
          <p:nvPr/>
        </p:nvSpPr>
        <p:spPr bwMode="auto">
          <a:xfrm flipV="1">
            <a:off x="1828800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5" name="Line 18"/>
          <p:cNvSpPr>
            <a:spLocks noChangeShapeType="1"/>
          </p:cNvSpPr>
          <p:nvPr/>
        </p:nvSpPr>
        <p:spPr bwMode="auto">
          <a:xfrm flipV="1">
            <a:off x="2743200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6" name="Line 18"/>
          <p:cNvSpPr>
            <a:spLocks noChangeShapeType="1"/>
          </p:cNvSpPr>
          <p:nvPr/>
        </p:nvSpPr>
        <p:spPr bwMode="auto">
          <a:xfrm flipV="1">
            <a:off x="3733800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7" name="Text Box 20"/>
          <p:cNvSpPr txBox="1">
            <a:spLocks noChangeArrowheads="1"/>
          </p:cNvSpPr>
          <p:nvPr/>
        </p:nvSpPr>
        <p:spPr bwMode="auto">
          <a:xfrm>
            <a:off x="436389" y="3048000"/>
            <a:ext cx="38308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Default affinity mask: This thread </a:t>
            </a:r>
            <a:r>
              <a:rPr lang="en-US" altLang="zh-CN" sz="2000" dirty="0">
                <a:ea typeface="宋体" pitchFamily="2" charset="-122"/>
              </a:rPr>
              <a:t>is allowed to run </a:t>
            </a:r>
            <a:r>
              <a:rPr lang="en-US" altLang="zh-CN" sz="2000" dirty="0" smtClean="0">
                <a:ea typeface="宋体" pitchFamily="2" charset="-122"/>
              </a:rPr>
              <a:t>any core, managed by OS scheduler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28" name="Text Box 13"/>
          <p:cNvSpPr txBox="1">
            <a:spLocks noChangeArrowheads="1"/>
          </p:cNvSpPr>
          <p:nvPr/>
        </p:nvSpPr>
        <p:spPr bwMode="auto">
          <a:xfrm>
            <a:off x="4924426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29" name="Text Box 15"/>
          <p:cNvSpPr txBox="1">
            <a:spLocks noChangeArrowheads="1"/>
          </p:cNvSpPr>
          <p:nvPr/>
        </p:nvSpPr>
        <p:spPr bwMode="auto">
          <a:xfrm>
            <a:off x="5878116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30" name="Text Box 17"/>
          <p:cNvSpPr txBox="1">
            <a:spLocks noChangeArrowheads="1"/>
          </p:cNvSpPr>
          <p:nvPr/>
        </p:nvSpPr>
        <p:spPr bwMode="auto">
          <a:xfrm>
            <a:off x="6802613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31" name="Text Box 19"/>
          <p:cNvSpPr txBox="1">
            <a:spLocks noChangeArrowheads="1"/>
          </p:cNvSpPr>
          <p:nvPr/>
        </p:nvSpPr>
        <p:spPr bwMode="auto">
          <a:xfrm>
            <a:off x="7783116" y="2785758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  <p:graphicFrame>
        <p:nvGraphicFramePr>
          <p:cNvPr id="32" name="Table 3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0918160"/>
              </p:ext>
            </p:extLst>
          </p:nvPr>
        </p:nvGraphicFramePr>
        <p:xfrm>
          <a:off x="4800601" y="2070591"/>
          <a:ext cx="375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653">
                  <a:extLst>
                    <a:ext uri="{9D8B030D-6E8A-4147-A177-3AD203B41FA5}">
                      <a16:colId xmlns:a16="http://schemas.microsoft.com/office/drawing/2014/main" val="266229612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516747811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377896355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204548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8670"/>
                  </a:ext>
                </a:extLst>
              </a:tr>
            </a:tbl>
          </a:graphicData>
        </a:graphic>
      </p:graphicFrame>
      <p:sp>
        <p:nvSpPr>
          <p:cNvPr id="33" name="Line 18"/>
          <p:cNvSpPr>
            <a:spLocks noChangeShapeType="1"/>
          </p:cNvSpPr>
          <p:nvPr/>
        </p:nvSpPr>
        <p:spPr bwMode="auto">
          <a:xfrm flipV="1">
            <a:off x="5278613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4" name="Line 18"/>
          <p:cNvSpPr>
            <a:spLocks noChangeShapeType="1"/>
          </p:cNvSpPr>
          <p:nvPr/>
        </p:nvSpPr>
        <p:spPr bwMode="auto">
          <a:xfrm flipV="1">
            <a:off x="6193013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5" name="Line 18"/>
          <p:cNvSpPr>
            <a:spLocks noChangeShapeType="1"/>
          </p:cNvSpPr>
          <p:nvPr/>
        </p:nvSpPr>
        <p:spPr bwMode="auto">
          <a:xfrm flipV="1">
            <a:off x="7107413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6" name="Line 18"/>
          <p:cNvSpPr>
            <a:spLocks noChangeShapeType="1"/>
          </p:cNvSpPr>
          <p:nvPr/>
        </p:nvSpPr>
        <p:spPr bwMode="auto">
          <a:xfrm flipV="1">
            <a:off x="8098013" y="2483585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37" name="Text Box 20"/>
          <p:cNvSpPr txBox="1">
            <a:spLocks noChangeArrowheads="1"/>
          </p:cNvSpPr>
          <p:nvPr/>
        </p:nvSpPr>
        <p:spPr bwMode="auto">
          <a:xfrm>
            <a:off x="4800602" y="3048000"/>
            <a:ext cx="3830812" cy="1631216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 smtClean="0">
                <a:ea typeface="宋体" pitchFamily="2" charset="-122"/>
              </a:rPr>
              <a:t>Programmer-specified affinity </a:t>
            </a:r>
            <a:r>
              <a:rPr lang="en-US" altLang="zh-CN" sz="2000" dirty="0">
                <a:ea typeface="宋体" pitchFamily="2" charset="-122"/>
              </a:rPr>
              <a:t>mask: </a:t>
            </a:r>
            <a:r>
              <a:rPr lang="en-US" altLang="zh-CN" sz="2000" dirty="0" smtClean="0">
                <a:ea typeface="宋体" pitchFamily="2" charset="-122"/>
              </a:rPr>
              <a:t>this </a:t>
            </a:r>
            <a:r>
              <a:rPr lang="en-US" altLang="zh-CN" sz="2000" dirty="0">
                <a:ea typeface="宋体" pitchFamily="2" charset="-122"/>
              </a:rPr>
              <a:t>thread </a:t>
            </a:r>
            <a:r>
              <a:rPr lang="en-US" altLang="zh-CN" sz="2000" dirty="0" smtClean="0">
                <a:ea typeface="宋体" pitchFamily="2" charset="-122"/>
              </a:rPr>
              <a:t>is not </a:t>
            </a:r>
            <a:r>
              <a:rPr lang="en-US" altLang="zh-CN" sz="2000" dirty="0">
                <a:ea typeface="宋体" pitchFamily="2" charset="-122"/>
              </a:rPr>
              <a:t>allowed to </a:t>
            </a:r>
            <a:r>
              <a:rPr lang="en-US" altLang="zh-CN" sz="2000" dirty="0" smtClean="0">
                <a:ea typeface="宋体" pitchFamily="2" charset="-122"/>
              </a:rPr>
              <a:t>run </a:t>
            </a:r>
            <a:r>
              <a:rPr lang="en-US" altLang="zh-CN" sz="2000" dirty="0">
                <a:ea typeface="宋体" pitchFamily="2" charset="-122"/>
              </a:rPr>
              <a:t>on core </a:t>
            </a:r>
            <a:r>
              <a:rPr lang="en-US" altLang="zh-CN" sz="2000" dirty="0" smtClean="0">
                <a:ea typeface="宋体" pitchFamily="2" charset="-122"/>
              </a:rPr>
              <a:t>1; OS scheduler manages its mapping to </a:t>
            </a:r>
            <a:r>
              <a:rPr lang="en-US" altLang="zh-CN" sz="2000" dirty="0">
                <a:ea typeface="宋体" pitchFamily="2" charset="-122"/>
              </a:rPr>
              <a:t>cores </a:t>
            </a:r>
            <a:r>
              <a:rPr lang="en-US" altLang="zh-CN" sz="2000" dirty="0" smtClean="0">
                <a:ea typeface="宋体" pitchFamily="2" charset="-122"/>
              </a:rPr>
              <a:t>0,2,3</a:t>
            </a:r>
            <a:endParaRPr lang="en-US" altLang="zh-CN" sz="2000" dirty="0">
              <a:ea typeface="宋体" pitchFamily="2" charset="-122"/>
            </a:endParaRPr>
          </a:p>
        </p:txBody>
      </p:sp>
      <p:sp>
        <p:nvSpPr>
          <p:cNvPr id="38" name="Text Box 13"/>
          <p:cNvSpPr txBox="1">
            <a:spLocks noChangeArrowheads="1"/>
          </p:cNvSpPr>
          <p:nvPr/>
        </p:nvSpPr>
        <p:spPr bwMode="auto">
          <a:xfrm>
            <a:off x="557863" y="5239275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39" name="Text Box 15"/>
          <p:cNvSpPr txBox="1">
            <a:spLocks noChangeArrowheads="1"/>
          </p:cNvSpPr>
          <p:nvPr/>
        </p:nvSpPr>
        <p:spPr bwMode="auto">
          <a:xfrm>
            <a:off x="1511553" y="5239275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40" name="Text Box 17"/>
          <p:cNvSpPr txBox="1">
            <a:spLocks noChangeArrowheads="1"/>
          </p:cNvSpPr>
          <p:nvPr/>
        </p:nvSpPr>
        <p:spPr bwMode="auto">
          <a:xfrm>
            <a:off x="2436050" y="5239275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41" name="Text Box 19"/>
          <p:cNvSpPr txBox="1">
            <a:spLocks noChangeArrowheads="1"/>
          </p:cNvSpPr>
          <p:nvPr/>
        </p:nvSpPr>
        <p:spPr bwMode="auto">
          <a:xfrm>
            <a:off x="3416553" y="5239275"/>
            <a:ext cx="695897" cy="307777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1400" dirty="0">
                <a:solidFill>
                  <a:srgbClr val="FF3300"/>
                </a:solidFill>
                <a:ea typeface="宋体" pitchFamily="2" charset="-122"/>
              </a:rPr>
              <a:t>core 0</a:t>
            </a:r>
          </a:p>
        </p:txBody>
      </p:sp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6247109"/>
              </p:ext>
            </p:extLst>
          </p:nvPr>
        </p:nvGraphicFramePr>
        <p:xfrm>
          <a:off x="434038" y="4524108"/>
          <a:ext cx="3754612" cy="3708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938653">
                  <a:extLst>
                    <a:ext uri="{9D8B030D-6E8A-4147-A177-3AD203B41FA5}">
                      <a16:colId xmlns:a16="http://schemas.microsoft.com/office/drawing/2014/main" val="266229612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516747811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3778963559"/>
                    </a:ext>
                  </a:extLst>
                </a:gridCol>
                <a:gridCol w="938653">
                  <a:extLst>
                    <a:ext uri="{9D8B030D-6E8A-4147-A177-3AD203B41FA5}">
                      <a16:colId xmlns:a16="http://schemas.microsoft.com/office/drawing/2014/main" val="204548845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1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 smtClean="0"/>
                        <a:t>0</a:t>
                      </a:r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508670"/>
                  </a:ext>
                </a:extLst>
              </a:tr>
            </a:tbl>
          </a:graphicData>
        </a:graphic>
      </p:graphicFrame>
      <p:sp>
        <p:nvSpPr>
          <p:cNvPr id="43" name="Line 18"/>
          <p:cNvSpPr>
            <a:spLocks noChangeShapeType="1"/>
          </p:cNvSpPr>
          <p:nvPr/>
        </p:nvSpPr>
        <p:spPr bwMode="auto">
          <a:xfrm flipV="1">
            <a:off x="912050" y="4937102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4" name="Line 18"/>
          <p:cNvSpPr>
            <a:spLocks noChangeShapeType="1"/>
          </p:cNvSpPr>
          <p:nvPr/>
        </p:nvSpPr>
        <p:spPr bwMode="auto">
          <a:xfrm flipV="1">
            <a:off x="1826450" y="4937102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5" name="Line 18"/>
          <p:cNvSpPr>
            <a:spLocks noChangeShapeType="1"/>
          </p:cNvSpPr>
          <p:nvPr/>
        </p:nvSpPr>
        <p:spPr bwMode="auto">
          <a:xfrm flipV="1">
            <a:off x="2740850" y="4937102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6" name="Line 18"/>
          <p:cNvSpPr>
            <a:spLocks noChangeShapeType="1"/>
          </p:cNvSpPr>
          <p:nvPr/>
        </p:nvSpPr>
        <p:spPr bwMode="auto">
          <a:xfrm flipV="1">
            <a:off x="3731450" y="4937102"/>
            <a:ext cx="0" cy="3810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med" len="med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47" name="Text Box 20"/>
          <p:cNvSpPr txBox="1">
            <a:spLocks noChangeArrowheads="1"/>
          </p:cNvSpPr>
          <p:nvPr/>
        </p:nvSpPr>
        <p:spPr bwMode="auto">
          <a:xfrm>
            <a:off x="434039" y="5537537"/>
            <a:ext cx="3830812" cy="1015663"/>
          </a:xfrm>
          <a:prstGeom prst="rect">
            <a:avLst/>
          </a:prstGeom>
          <a:noFill/>
          <a:ln w="25400">
            <a:noFill/>
            <a:miter lim="800000"/>
            <a:headEnd/>
            <a:tailEnd/>
          </a:ln>
        </p:spPr>
        <p:txBody>
          <a:bodyPr wrap="square">
            <a:spAutoFit/>
          </a:bodyPr>
          <a:lstStyle/>
          <a:p>
            <a:r>
              <a:rPr lang="en-US" altLang="zh-CN" sz="2000" dirty="0">
                <a:ea typeface="宋体" pitchFamily="2" charset="-122"/>
              </a:rPr>
              <a:t>Programmer-specified affinity mask: This </a:t>
            </a:r>
            <a:r>
              <a:rPr lang="en-US" altLang="zh-CN" sz="2000" dirty="0" smtClean="0">
                <a:ea typeface="宋体" pitchFamily="2" charset="-122"/>
              </a:rPr>
              <a:t>thread is only </a:t>
            </a:r>
            <a:r>
              <a:rPr lang="en-US" altLang="zh-CN" sz="2000" dirty="0">
                <a:ea typeface="宋体" pitchFamily="2" charset="-122"/>
              </a:rPr>
              <a:t>allowed to run </a:t>
            </a:r>
            <a:r>
              <a:rPr lang="en-US" altLang="zh-CN" sz="2000" dirty="0" smtClean="0">
                <a:ea typeface="宋体" pitchFamily="2" charset="-122"/>
              </a:rPr>
              <a:t>on core 1</a:t>
            </a:r>
            <a:endParaRPr lang="en-US" altLang="zh-CN" sz="2000" dirty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charset="-122"/>
              </a:rPr>
              <a:t>Keeping Moore</a:t>
            </a:r>
            <a:r>
              <a:rPr lang="en-US" altLang="zh-CN" smtClean="0">
                <a:latin typeface="Times New Roman" pitchFamily="18" charset="0"/>
                <a:ea typeface="宋体" charset="-122"/>
              </a:rPr>
              <a:t>’</a:t>
            </a:r>
            <a:r>
              <a:rPr lang="en-US" altLang="zh-CN" smtClean="0">
                <a:ea typeface="宋体" charset="-122"/>
              </a:rPr>
              <a:t>s law alive</a:t>
            </a:r>
            <a:endParaRPr lang="it-IT" altLang="zh-CN" smtClean="0">
              <a:ea typeface="宋体" charset="-122"/>
            </a:endParaRPr>
          </a:p>
        </p:txBody>
      </p:sp>
      <p:sp>
        <p:nvSpPr>
          <p:cNvPr id="19459" name="Rectangle 3" descr="Rectangle: Click to edit Master text styles&#10;Second level&#10;Third level&#10;Fourth level&#10;Fifth level"/>
          <p:cNvSpPr>
            <a:spLocks noGrp="1" noChangeArrowheads="1"/>
          </p:cNvSpPr>
          <p:nvPr>
            <p:ph type="body" idx="1"/>
          </p:nvPr>
        </p:nvSpPr>
        <p:spPr>
          <a:xfrm>
            <a:off x="493789" y="1295400"/>
            <a:ext cx="8229600" cy="47244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charset="-122"/>
              </a:rPr>
              <a:t>If clock frequency can not be increased anymore, how to use the increasing # transistors on the chip?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  <a:sym typeface="Wingdings" panose="05000000000000000000" pitchFamily="2" charset="2"/>
              </a:rPr>
              <a:t>M</a:t>
            </a:r>
            <a:r>
              <a:rPr lang="en-US" altLang="zh-CN" dirty="0" smtClean="0">
                <a:ea typeface="宋体" charset="-122"/>
              </a:rPr>
              <a:t>ulticore </a:t>
            </a:r>
            <a:r>
              <a:rPr lang="en-US" altLang="zh-CN" dirty="0">
                <a:ea typeface="宋体" charset="-122"/>
              </a:rPr>
              <a:t>processors!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Instead of a single, fast, complex core, switch to multiple, slower, simpler cores</a:t>
            </a:r>
          </a:p>
          <a:p>
            <a:pPr lvl="1" eaLnBrk="1" hangingPunct="1"/>
            <a:r>
              <a:rPr lang="en-US" altLang="zh-CN" dirty="0" smtClean="0">
                <a:ea typeface="宋体" charset="-122"/>
              </a:rPr>
              <a:t>Each core is slower; performance comes from </a:t>
            </a:r>
            <a:r>
              <a:rPr lang="en-US" altLang="zh-CN" dirty="0" smtClean="0">
                <a:ea typeface="宋体" charset="-122"/>
              </a:rPr>
              <a:t>multiple cores working in parallel</a:t>
            </a:r>
            <a:endParaRPr lang="it-IT" altLang="zh-CN" dirty="0" smtClean="0">
              <a:ea typeface="宋体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71139254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5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57CEBA5-9F8C-4CA7-B4CD-DF7DE26545AD}" type="slidenum">
              <a:rPr lang="en-US" altLang="zh-CN">
                <a:ea typeface="宋体" pitchFamily="2" charset="-122"/>
              </a:rPr>
              <a:pPr/>
              <a:t>40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675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Kernel scheduler API</a:t>
            </a:r>
          </a:p>
        </p:txBody>
      </p:sp>
      <p:sp>
        <p:nvSpPr>
          <p:cNvPr id="67588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>
              <a:buFontTx/>
              <a:buNone/>
            </a:pP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#include &lt;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sched.h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&gt;</a:t>
            </a:r>
          </a:p>
          <a:p>
            <a:pPr eaLnBrk="1" hangingPunct="1">
              <a:buFontTx/>
              <a:buNone/>
            </a:pP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solidFill>
                  <a:srgbClr val="FF3300"/>
                </a:solidFill>
                <a:latin typeface="Courier New" pitchFamily="1" charset="0"/>
                <a:ea typeface="宋体" pitchFamily="2" charset="-122"/>
              </a:rPr>
              <a:t>sched_getaffinity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(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pid_t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pid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,  </a:t>
            </a:r>
            <a:br>
              <a:rPr lang="en-US" altLang="zh-CN" sz="2400" b="1" dirty="0" smtClean="0">
                <a:latin typeface="Courier New" pitchFamily="1" charset="0"/>
                <a:ea typeface="宋体" pitchFamily="2" charset="-122"/>
              </a:rPr>
            </a:b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unsigned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 smtClean="0">
                <a:latin typeface="Courier New" pitchFamily="1" charset="0"/>
                <a:ea typeface="宋体" pitchFamily="2" charset="-122"/>
              </a:rPr>
              <a:t>len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, unsigned long * mask</a:t>
            </a:r>
            <a:r>
              <a:rPr lang="en-US" altLang="zh-CN" sz="2400" b="1" dirty="0" smtClean="0">
                <a:latin typeface="Courier New" pitchFamily="1" charset="0"/>
                <a:ea typeface="宋体" pitchFamily="2" charset="-122"/>
              </a:rPr>
              <a:t>);</a:t>
            </a:r>
          </a:p>
          <a:p>
            <a:pPr eaLnBrk="1" hangingPunct="1">
              <a:buNone/>
            </a:pP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solidFill>
                  <a:srgbClr val="FF3300"/>
                </a:solidFill>
                <a:latin typeface="Courier New" pitchFamily="1" charset="0"/>
                <a:ea typeface="宋体" pitchFamily="2" charset="-122"/>
              </a:rPr>
              <a:t>sched_setaffinity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(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pid_t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pid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,  </a:t>
            </a:r>
            <a:br>
              <a:rPr lang="en-US" altLang="zh-CN" sz="2400" b="1" dirty="0">
                <a:latin typeface="Courier New" pitchFamily="1" charset="0"/>
                <a:ea typeface="宋体" pitchFamily="2" charset="-122"/>
              </a:rPr>
            </a:b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unsigned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int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 </a:t>
            </a:r>
            <a:r>
              <a:rPr lang="en-US" altLang="zh-CN" sz="2400" b="1" dirty="0" err="1">
                <a:latin typeface="Courier New" pitchFamily="1" charset="0"/>
                <a:ea typeface="宋体" pitchFamily="2" charset="-122"/>
              </a:rPr>
              <a:t>len</a:t>
            </a:r>
            <a:r>
              <a:rPr lang="en-US" altLang="zh-CN" sz="2400" b="1" dirty="0">
                <a:latin typeface="Courier New" pitchFamily="1" charset="0"/>
                <a:ea typeface="宋体" pitchFamily="2" charset="-122"/>
              </a:rPr>
              <a:t>, unsigned long * mask);</a:t>
            </a: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Courier New" pitchFamily="1" charset="0"/>
              <a:ea typeface="宋体" pitchFamily="2" charset="-122"/>
            </a:endParaRPr>
          </a:p>
          <a:p>
            <a:pPr eaLnBrk="1" hangingPunct="1">
              <a:buNone/>
            </a:pPr>
            <a:r>
              <a:rPr lang="en-US" altLang="zh-CN" sz="2400" dirty="0" smtClean="0">
                <a:ea typeface="宋体" pitchFamily="2" charset="-122"/>
              </a:rPr>
              <a:t>These API calls get/set  </a:t>
            </a:r>
            <a:r>
              <a:rPr lang="en-US" altLang="zh-CN" sz="2400" dirty="0">
                <a:ea typeface="宋体" pitchFamily="2" charset="-122"/>
              </a:rPr>
              <a:t>the current affinity mask of process </a:t>
            </a:r>
            <a:r>
              <a:rPr lang="en-US" altLang="zh-CN" sz="2400" dirty="0" smtClean="0">
                <a:ea typeface="宋体" pitchFamily="2" charset="-122"/>
              </a:rPr>
              <a:t>with “</a:t>
            </a:r>
            <a:r>
              <a:rPr lang="en-US" altLang="zh-CN" sz="2400" dirty="0" err="1" smtClean="0">
                <a:ea typeface="宋体" pitchFamily="2" charset="-122"/>
              </a:rPr>
              <a:t>pid</a:t>
            </a:r>
            <a:r>
              <a:rPr lang="en-US" altLang="zh-CN" sz="2400" dirty="0">
                <a:ea typeface="宋体" pitchFamily="2" charset="-122"/>
              </a:rPr>
              <a:t>’ to </a:t>
            </a:r>
            <a:r>
              <a:rPr lang="en-US" altLang="zh-CN" sz="2400" dirty="0" smtClean="0">
                <a:ea typeface="宋体" pitchFamily="2" charset="-122"/>
              </a:rPr>
              <a:t>a bit mask </a:t>
            </a:r>
            <a:endParaRPr lang="en-US" altLang="zh-CN" sz="2400" dirty="0">
              <a:ea typeface="宋体" pitchFamily="2" charset="-122"/>
            </a:endParaRPr>
          </a:p>
          <a:p>
            <a:pPr eaLnBrk="1" hangingPunct="1">
              <a:buFontTx/>
              <a:buNone/>
            </a:pPr>
            <a:endParaRPr lang="en-US" altLang="zh-CN" sz="2400" b="1" dirty="0" smtClean="0">
              <a:latin typeface="Courier New" pitchFamily="1" charset="0"/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2" name="Slide Number Placeholder 7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3C9ED06A-9841-4E17-82F9-AF2CAA0963A8}" type="slidenum">
              <a:rPr lang="en-US" altLang="zh-CN">
                <a:ea typeface="宋体" pitchFamily="2" charset="-122"/>
              </a:rPr>
              <a:pPr/>
              <a:t>41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717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Summary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7174" name="Rectangle 3"/>
          <p:cNvSpPr>
            <a:spLocks noGrp="1" noChangeArrowheads="1"/>
          </p:cNvSpPr>
          <p:nvPr>
            <p:ph type="body" sz="half" idx="1"/>
          </p:nvPr>
        </p:nvSpPr>
        <p:spPr>
          <a:xfrm>
            <a:off x="457200" y="1600200"/>
            <a:ext cx="8534400" cy="4525963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Multicore motivation </a:t>
            </a:r>
            <a:endParaRPr lang="en-US" altLang="zh-CN" dirty="0">
              <a:ea typeface="宋体" pitchFamily="2" charset="-122"/>
            </a:endParaRPr>
          </a:p>
          <a:p>
            <a:pPr eaLnBrk="1" hangingPunct="1"/>
            <a:r>
              <a:rPr lang="en-US" altLang="zh-CN" dirty="0" smtClean="0"/>
              <a:t>SISD</a:t>
            </a:r>
            <a:r>
              <a:rPr lang="en-US" altLang="zh-CN" dirty="0"/>
              <a:t>, MIMD and </a:t>
            </a:r>
            <a:r>
              <a:rPr lang="en-US" altLang="zh-CN" dirty="0" smtClean="0"/>
              <a:t>SIMD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Cache coherence protocol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Affinity masks</a:t>
            </a:r>
            <a:endParaRPr lang="en-US" altLang="zh-CN" dirty="0" smtClean="0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7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A6CBAE3-01C8-4853-B9F1-EE65E3279D60}" type="slidenum">
              <a:rPr lang="en-US" altLang="zh-CN">
                <a:ea typeface="宋体" pitchFamily="2" charset="-122"/>
              </a:rPr>
              <a:pPr/>
              <a:t>5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0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Single-core computer</a:t>
            </a:r>
          </a:p>
        </p:txBody>
      </p:sp>
      <p:graphicFrame>
        <p:nvGraphicFramePr>
          <p:cNvPr id="1026" name="Object 8"/>
          <p:cNvGraphicFramePr>
            <a:graphicFrameLocks noGrp="1" noChangeAspect="1"/>
          </p:cNvGraphicFramePr>
          <p:nvPr>
            <p:ph idx="1"/>
          </p:nvPr>
        </p:nvGraphicFramePr>
        <p:xfrm>
          <a:off x="762000" y="1447800"/>
          <a:ext cx="7213600" cy="4525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7" name="Paint Shop Pro Image" r:id="rId4" imgW="9687805" imgH="6078049" progId="">
                  <p:embed/>
                </p:oleObj>
              </mc:Choice>
              <mc:Fallback>
                <p:oleObj name="Paint Shop Pro Image" r:id="rId4" imgW="9687805" imgH="6078049" progId="">
                  <p:embed/>
                  <p:pic>
                    <p:nvPicPr>
                      <p:cNvPr id="0" name="Object 8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447800"/>
                        <a:ext cx="7213600" cy="4525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029" name="Rectangle 10"/>
          <p:cNvSpPr>
            <a:spLocks noChangeArrowheads="1"/>
          </p:cNvSpPr>
          <p:nvPr/>
        </p:nvSpPr>
        <p:spPr bwMode="auto">
          <a:xfrm>
            <a:off x="1295400" y="1371600"/>
            <a:ext cx="2819400" cy="2362200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1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280BFF35-ABAF-418B-8BA9-967F1DBA7952}" type="slidenum">
              <a:rPr lang="en-US" altLang="zh-CN">
                <a:ea typeface="宋体" pitchFamily="2" charset="-122"/>
              </a:rPr>
              <a:pPr/>
              <a:t>6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205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Single-core </a:t>
            </a:r>
            <a:r>
              <a:rPr lang="en-US" altLang="zh-CN" dirty="0" smtClean="0">
                <a:ea typeface="宋体" pitchFamily="2" charset="-122"/>
              </a:rPr>
              <a:t>processor</a:t>
            </a:r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2050" name="Object 7"/>
          <p:cNvGraphicFramePr>
            <a:graphicFrameLocks noGrp="1" noChangeAspect="1"/>
          </p:cNvGraphicFramePr>
          <p:nvPr>
            <p:ph idx="1"/>
          </p:nvPr>
        </p:nvGraphicFramePr>
        <p:xfrm>
          <a:off x="1447800" y="1600200"/>
          <a:ext cx="6394450" cy="41449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62" name="Paint Shop Pro Image" r:id="rId4" imgW="4712195" imgH="3053659" progId="">
                  <p:embed/>
                </p:oleObj>
              </mc:Choice>
              <mc:Fallback>
                <p:oleObj name="Paint Shop Pro Image" r:id="rId4" imgW="4712195" imgH="3053659" progId="">
                  <p:embed/>
                  <p:pic>
                    <p:nvPicPr>
                      <p:cNvPr id="0" name="Object 7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447800" y="1600200"/>
                        <a:ext cx="6394450" cy="41449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2053" name="Rectangle 9"/>
          <p:cNvSpPr>
            <a:spLocks noChangeArrowheads="1"/>
          </p:cNvSpPr>
          <p:nvPr/>
        </p:nvSpPr>
        <p:spPr bwMode="auto">
          <a:xfrm>
            <a:off x="2895600" y="2057400"/>
            <a:ext cx="2998788" cy="1852613"/>
          </a:xfrm>
          <a:prstGeom prst="rect">
            <a:avLst/>
          </a:prstGeom>
          <a:noFill/>
          <a:ln w="25400">
            <a:solidFill>
              <a:srgbClr val="FF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zh-CN" altLang="en-US">
              <a:ea typeface="宋体" pitchFamily="2" charset="-122"/>
            </a:endParaRPr>
          </a:p>
        </p:txBody>
      </p:sp>
      <p:sp>
        <p:nvSpPr>
          <p:cNvPr id="2054" name="Line 10"/>
          <p:cNvSpPr>
            <a:spLocks noChangeShapeType="1"/>
          </p:cNvSpPr>
          <p:nvPr/>
        </p:nvSpPr>
        <p:spPr bwMode="auto">
          <a:xfrm flipH="1">
            <a:off x="5867400" y="2057400"/>
            <a:ext cx="1295400" cy="685800"/>
          </a:xfrm>
          <a:prstGeom prst="line">
            <a:avLst/>
          </a:prstGeom>
          <a:noFill/>
          <a:ln w="25400">
            <a:solidFill>
              <a:srgbClr val="FF0000"/>
            </a:solidFill>
            <a:round/>
            <a:headEnd/>
            <a:tailEnd type="triangle" w="lg" len="lg"/>
          </a:ln>
        </p:spPr>
        <p:txBody>
          <a:bodyPr/>
          <a:lstStyle/>
          <a:p>
            <a:endParaRPr lang="zh-CN" altLang="en-US"/>
          </a:p>
        </p:txBody>
      </p:sp>
      <p:sp>
        <p:nvSpPr>
          <p:cNvPr id="2055" name="Text Box 11"/>
          <p:cNvSpPr txBox="1">
            <a:spLocks noChangeArrowheads="1"/>
          </p:cNvSpPr>
          <p:nvPr/>
        </p:nvSpPr>
        <p:spPr bwMode="auto">
          <a:xfrm>
            <a:off x="6705600" y="1524000"/>
            <a:ext cx="1671638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FF3300"/>
                </a:solidFill>
                <a:ea typeface="宋体" pitchFamily="2" charset="-122"/>
              </a:rPr>
              <a:t>the single core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5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1FEEBE6D-0AA1-49F1-B2C9-A0E136F4AC00}" type="slidenum">
              <a:rPr lang="en-US" altLang="zh-CN">
                <a:ea typeface="宋体" pitchFamily="2" charset="-122"/>
              </a:rPr>
              <a:pPr/>
              <a:t>7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307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115889"/>
            <a:ext cx="8229600" cy="1143000"/>
          </a:xfrm>
        </p:spPr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Multicore </a:t>
            </a:r>
            <a:r>
              <a:rPr lang="en-US" altLang="zh-CN" dirty="0">
                <a:ea typeface="宋体" pitchFamily="2" charset="-122"/>
              </a:rPr>
              <a:t>processor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307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457200" y="1371600"/>
            <a:ext cx="8229600" cy="4525963"/>
          </a:xfrm>
        </p:spPr>
        <p:txBody>
          <a:bodyPr/>
          <a:lstStyle/>
          <a:p>
            <a:pPr eaLnBrk="1" hangingPunct="1"/>
            <a:endParaRPr lang="en-US" altLang="zh-CN" dirty="0" smtClean="0">
              <a:ea typeface="宋体" pitchFamily="2" charset="-122"/>
            </a:endParaRPr>
          </a:p>
        </p:txBody>
      </p:sp>
      <p:graphicFrame>
        <p:nvGraphicFramePr>
          <p:cNvPr id="3074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14508144"/>
              </p:ext>
            </p:extLst>
          </p:nvPr>
        </p:nvGraphicFramePr>
        <p:xfrm>
          <a:off x="457200" y="2638425"/>
          <a:ext cx="8229600" cy="26304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6" name="Paint Shop Pro Image" r:id="rId4" imgW="10107317" imgH="2848780" progId="">
                  <p:embed/>
                </p:oleObj>
              </mc:Choice>
              <mc:Fallback>
                <p:oleObj name="Paint Shop Pro Image" r:id="rId4" imgW="10107317" imgH="2848780" progId="">
                  <p:embed/>
                  <p:pic>
                    <p:nvPicPr>
                      <p:cNvPr id="0" name="Object 4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" y="2638425"/>
                        <a:ext cx="8229600" cy="2630488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chemeClr val="accent1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chemeClr val="tx1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chemeClr val="bg2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3078" name="Text Box 5"/>
          <p:cNvSpPr txBox="1">
            <a:spLocks noChangeArrowheads="1"/>
          </p:cNvSpPr>
          <p:nvPr/>
        </p:nvSpPr>
        <p:spPr bwMode="auto">
          <a:xfrm>
            <a:off x="1131888" y="24384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1</a:t>
            </a:r>
          </a:p>
        </p:txBody>
      </p:sp>
      <p:sp>
        <p:nvSpPr>
          <p:cNvPr id="3079" name="Text Box 6"/>
          <p:cNvSpPr txBox="1">
            <a:spLocks noChangeArrowheads="1"/>
          </p:cNvSpPr>
          <p:nvPr/>
        </p:nvSpPr>
        <p:spPr bwMode="auto">
          <a:xfrm>
            <a:off x="2884488" y="24384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2</a:t>
            </a:r>
          </a:p>
        </p:txBody>
      </p:sp>
      <p:sp>
        <p:nvSpPr>
          <p:cNvPr id="3080" name="Text Box 7"/>
          <p:cNvSpPr txBox="1">
            <a:spLocks noChangeArrowheads="1"/>
          </p:cNvSpPr>
          <p:nvPr/>
        </p:nvSpPr>
        <p:spPr bwMode="auto">
          <a:xfrm>
            <a:off x="4560888" y="24384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3</a:t>
            </a:r>
          </a:p>
        </p:txBody>
      </p:sp>
      <p:sp>
        <p:nvSpPr>
          <p:cNvPr id="3081" name="Text Box 8"/>
          <p:cNvSpPr txBox="1">
            <a:spLocks noChangeArrowheads="1"/>
          </p:cNvSpPr>
          <p:nvPr/>
        </p:nvSpPr>
        <p:spPr bwMode="auto">
          <a:xfrm>
            <a:off x="6313488" y="2438400"/>
            <a:ext cx="869950" cy="3667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none">
            <a:spAutoFit/>
          </a:bodyPr>
          <a:lstStyle/>
          <a:p>
            <a:r>
              <a:rPr lang="en-US" altLang="zh-CN">
                <a:solidFill>
                  <a:srgbClr val="0000FF"/>
                </a:solidFill>
                <a:ea typeface="宋体" pitchFamily="2" charset="-122"/>
              </a:rPr>
              <a:t>Core 4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586AFC8A-514C-4884-B2A1-6F9870477E0C}" type="slidenum">
              <a:rPr lang="en-US" altLang="zh-CN">
                <a:ea typeface="宋体" pitchFamily="2" charset="-122"/>
              </a:rPr>
              <a:pPr/>
              <a:t>8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536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Instruction-level </a:t>
            </a:r>
            <a:r>
              <a:rPr lang="en-US" altLang="zh-CN" dirty="0" smtClean="0">
                <a:ea typeface="宋体" pitchFamily="2" charset="-122"/>
              </a:rPr>
              <a:t>parallelism (ILP)</a:t>
            </a:r>
            <a:endParaRPr lang="en-US" altLang="zh-CN" dirty="0" smtClean="0">
              <a:ea typeface="宋体" pitchFamily="2" charset="-122"/>
            </a:endParaRPr>
          </a:p>
        </p:txBody>
      </p:sp>
      <p:sp>
        <p:nvSpPr>
          <p:cNvPr id="15364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Parallelism at the machine-instruction </a:t>
            </a:r>
            <a:r>
              <a:rPr lang="en-US" altLang="zh-CN" dirty="0" smtClean="0">
                <a:ea typeface="宋体" pitchFamily="2" charset="-122"/>
              </a:rPr>
              <a:t>level</a:t>
            </a: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Multiple instructions are executed in parallel within a single core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The </a:t>
            </a:r>
            <a:r>
              <a:rPr lang="en-US" altLang="zh-CN" dirty="0" smtClean="0">
                <a:ea typeface="宋体" pitchFamily="2" charset="-122"/>
              </a:rPr>
              <a:t>processor core </a:t>
            </a:r>
            <a:r>
              <a:rPr lang="en-US" altLang="zh-CN" dirty="0" smtClean="0">
                <a:ea typeface="宋体" pitchFamily="2" charset="-122"/>
              </a:rPr>
              <a:t>can re-order, pipeline instructions, split them into microinstructions, do aggressive branch prediction, etc.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ILP enabled </a:t>
            </a:r>
            <a:r>
              <a:rPr lang="en-US" altLang="zh-CN" dirty="0" smtClean="0">
                <a:ea typeface="宋体" pitchFamily="2" charset="-122"/>
              </a:rPr>
              <a:t>rapid increases in </a:t>
            </a:r>
            <a:r>
              <a:rPr lang="en-US" altLang="zh-CN" dirty="0" smtClean="0">
                <a:ea typeface="宋体" pitchFamily="2" charset="-122"/>
              </a:rPr>
              <a:t>single-core clock frequencies until ~2005</a:t>
            </a:r>
            <a:endParaRPr lang="en-US" altLang="zh-CN" dirty="0" smtClean="0">
              <a:ea typeface="宋体" pitchFamily="2" charset="-122"/>
            </a:endParaRPr>
          </a:p>
        </p:txBody>
      </p:sp>
    </p:spTree>
    <p:extLst>
      <p:ext uri="{BB962C8B-B14F-4D97-AF65-F5344CB8AC3E}">
        <p14:creationId xmlns:p14="http://schemas.microsoft.com/office/powerpoint/2010/main" val="114130316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</p:spPr>
        <p:txBody>
          <a:bodyPr/>
          <a:lstStyle/>
          <a:p>
            <a:fld id="{CCC1DC3D-111F-455E-8FB6-FFF834026057}" type="slidenum">
              <a:rPr lang="en-US" altLang="zh-CN">
                <a:ea typeface="宋体" pitchFamily="2" charset="-122"/>
              </a:rPr>
              <a:pPr/>
              <a:t>9</a:t>
            </a:fld>
            <a:endParaRPr lang="en-US" altLang="zh-CN">
              <a:ea typeface="宋体" pitchFamily="2" charset="-122"/>
            </a:endParaRPr>
          </a:p>
        </p:txBody>
      </p:sp>
      <p:sp>
        <p:nvSpPr>
          <p:cNvPr id="16387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altLang="zh-CN" smtClean="0">
                <a:ea typeface="宋体" pitchFamily="2" charset="-122"/>
              </a:rPr>
              <a:t>Thread-level parallelism (TLP)</a:t>
            </a:r>
          </a:p>
        </p:txBody>
      </p:sp>
      <p:sp>
        <p:nvSpPr>
          <p:cNvPr id="1638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52400" y="1371600"/>
            <a:ext cx="8686800" cy="4876800"/>
          </a:xfrm>
        </p:spPr>
        <p:txBody>
          <a:bodyPr>
            <a:normAutofit fontScale="92500" lnSpcReduction="20000"/>
          </a:bodyPr>
          <a:lstStyle/>
          <a:p>
            <a:pPr eaLnBrk="1" hangingPunct="1"/>
            <a:r>
              <a:rPr lang="en-US" altLang="zh-CN" dirty="0" smtClean="0">
                <a:ea typeface="宋体" pitchFamily="2" charset="-122"/>
              </a:rPr>
              <a:t>Parallelism </a:t>
            </a:r>
            <a:r>
              <a:rPr lang="en-US" altLang="zh-CN" dirty="0">
                <a:ea typeface="宋体" pitchFamily="2" charset="-122"/>
              </a:rPr>
              <a:t>at the </a:t>
            </a:r>
            <a:r>
              <a:rPr lang="en-US" altLang="zh-CN" dirty="0" smtClean="0">
                <a:ea typeface="宋体" pitchFamily="2" charset="-122"/>
              </a:rPr>
              <a:t>thread-level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>
                <a:ea typeface="宋体" pitchFamily="2" charset="-122"/>
              </a:rPr>
              <a:t>Multiple </a:t>
            </a:r>
            <a:r>
              <a:rPr lang="en-US" altLang="zh-CN" dirty="0" smtClean="0">
                <a:ea typeface="宋体" pitchFamily="2" charset="-122"/>
              </a:rPr>
              <a:t>threads </a:t>
            </a:r>
            <a:r>
              <a:rPr lang="en-US" altLang="zh-CN" dirty="0">
                <a:ea typeface="宋体" pitchFamily="2" charset="-122"/>
              </a:rPr>
              <a:t>are executed in </a:t>
            </a:r>
            <a:r>
              <a:rPr lang="en-US" altLang="zh-CN" dirty="0" smtClean="0">
                <a:ea typeface="宋体" pitchFamily="2" charset="-122"/>
              </a:rPr>
              <a:t>parallel, e.g.: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 server </a:t>
            </a:r>
            <a:r>
              <a:rPr lang="en-US" altLang="zh-CN" dirty="0" smtClean="0">
                <a:ea typeface="宋体" pitchFamily="2" charset="-122"/>
              </a:rPr>
              <a:t>can serve each client in a separate thread </a:t>
            </a:r>
            <a:r>
              <a:rPr lang="en-US" altLang="zh-CN" dirty="0" smtClean="0">
                <a:ea typeface="宋体" pitchFamily="2" charset="-122"/>
              </a:rPr>
              <a:t>(web </a:t>
            </a:r>
            <a:r>
              <a:rPr lang="en-US" altLang="zh-CN" dirty="0" smtClean="0">
                <a:ea typeface="宋体" pitchFamily="2" charset="-122"/>
              </a:rPr>
              <a:t>server, database </a:t>
            </a:r>
            <a:r>
              <a:rPr lang="en-US" altLang="zh-CN" dirty="0" smtClean="0">
                <a:ea typeface="宋体" pitchFamily="2" charset="-122"/>
              </a:rPr>
              <a:t>server…)</a:t>
            </a:r>
            <a:endParaRPr lang="en-US" altLang="zh-CN" dirty="0" smtClean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A computer game can do AI, graphics, and physics in three separate threads</a:t>
            </a:r>
          </a:p>
          <a:p>
            <a:pPr eaLnBrk="1" hangingPunct="1"/>
            <a:r>
              <a:rPr lang="en-US" altLang="zh-CN" dirty="0" smtClean="0">
                <a:ea typeface="宋体" pitchFamily="2" charset="-122"/>
              </a:rPr>
              <a:t>multicore </a:t>
            </a:r>
            <a:r>
              <a:rPr lang="en-US" altLang="zh-CN" dirty="0">
                <a:ea typeface="宋体" pitchFamily="2" charset="-122"/>
              </a:rPr>
              <a:t>processors can exploit TLP </a:t>
            </a:r>
            <a:r>
              <a:rPr lang="en-US" altLang="zh-CN" dirty="0" smtClean="0">
                <a:ea typeface="宋体" pitchFamily="2" charset="-122"/>
              </a:rPr>
              <a:t>by running multiple threads </a:t>
            </a:r>
            <a:r>
              <a:rPr lang="en-US" altLang="zh-CN" dirty="0">
                <a:ea typeface="宋体" pitchFamily="2" charset="-122"/>
              </a:rPr>
              <a:t>on multiple </a:t>
            </a:r>
            <a:r>
              <a:rPr lang="en-US" altLang="zh-CN" dirty="0" smtClean="0">
                <a:ea typeface="宋体" pitchFamily="2" charset="-122"/>
              </a:rPr>
              <a:t>cores to achieve maximum performance benefit</a:t>
            </a:r>
            <a:endParaRPr lang="en-US" altLang="zh-CN" dirty="0">
              <a:ea typeface="宋体" pitchFamily="2" charset="-122"/>
            </a:endParaRPr>
          </a:p>
          <a:p>
            <a:pPr lvl="1" eaLnBrk="1" hangingPunct="1"/>
            <a:r>
              <a:rPr lang="en-US" altLang="zh-CN" dirty="0" smtClean="0">
                <a:ea typeface="宋体" pitchFamily="2" charset="-122"/>
              </a:rPr>
              <a:t>Single core processors can exploit TLP by time-multiplexing multiple threads on the same core with OS scheduler, with limited performance benefit</a:t>
            </a:r>
          </a:p>
        </p:txBody>
      </p:sp>
    </p:spTree>
    <p:extLst>
      <p:ext uri="{BB962C8B-B14F-4D97-AF65-F5344CB8AC3E}">
        <p14:creationId xmlns:p14="http://schemas.microsoft.com/office/powerpoint/2010/main" val="80443894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noFill/>
        <a:ln w="25400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US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6244</TotalTime>
  <Words>1629</Words>
  <Application>Microsoft Office PowerPoint</Application>
  <PresentationFormat>On-screen Show (4:3)</PresentationFormat>
  <Paragraphs>529</Paragraphs>
  <Slides>41</Slides>
  <Notes>40</Notes>
  <HiddenSlides>0</HiddenSlides>
  <MMClips>0</MMClips>
  <ScaleCrop>false</ScaleCrop>
  <HeadingPairs>
    <vt:vector size="8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41</vt:i4>
      </vt:variant>
    </vt:vector>
  </HeadingPairs>
  <TitlesOfParts>
    <vt:vector size="50" baseType="lpstr">
      <vt:lpstr>SimSun</vt:lpstr>
      <vt:lpstr>Arial</vt:lpstr>
      <vt:lpstr>Calibri</vt:lpstr>
      <vt:lpstr>Courier New</vt:lpstr>
      <vt:lpstr>Times New Roman</vt:lpstr>
      <vt:lpstr>Wingdings</vt:lpstr>
      <vt:lpstr>Default Design</vt:lpstr>
      <vt:lpstr>Paint Shop Pro Image</vt:lpstr>
      <vt:lpstr>Microsoft Graph 图表</vt:lpstr>
      <vt:lpstr>L7 Multicore Processors</vt:lpstr>
      <vt:lpstr>Moore’s law</vt:lpstr>
      <vt:lpstr>CPU clock frequency</vt:lpstr>
      <vt:lpstr>Keeping Moore’s law alive</vt:lpstr>
      <vt:lpstr>Single-core computer</vt:lpstr>
      <vt:lpstr>Single-core processor</vt:lpstr>
      <vt:lpstr>Multicore processor</vt:lpstr>
      <vt:lpstr>Instruction-level parallelism (ILP)</vt:lpstr>
      <vt:lpstr>Thread-level parallelism (TLP)</vt:lpstr>
      <vt:lpstr>SISD, MIMD and SIMD</vt:lpstr>
      <vt:lpstr>SISD, MIMD and SIMD</vt:lpstr>
      <vt:lpstr>MIMD with 4 cores</vt:lpstr>
      <vt:lpstr>Within each core, threads are time-slice scheduled by OS</vt:lpstr>
      <vt:lpstr>Multicore achieves high perf. With low power</vt:lpstr>
      <vt:lpstr>The Multicore invasion</vt:lpstr>
      <vt:lpstr>Homogenous vs heterogenous cores</vt:lpstr>
      <vt:lpstr>Windows Task Manager</vt:lpstr>
      <vt:lpstr>Memory hierarchy on multicore</vt:lpstr>
      <vt:lpstr>Intel Xeon processors</vt:lpstr>
      <vt:lpstr>Designs with private L2 caches</vt:lpstr>
      <vt:lpstr>Private vs shared caches?</vt:lpstr>
      <vt:lpstr>The cache coherence problem</vt:lpstr>
      <vt:lpstr>The cache coherence problem</vt:lpstr>
      <vt:lpstr>PowerPoint Presentation</vt:lpstr>
      <vt:lpstr>PowerPoint Presentation</vt:lpstr>
      <vt:lpstr>PowerPoint Presentation</vt:lpstr>
      <vt:lpstr>PowerPoint Presentation</vt:lpstr>
      <vt:lpstr>Cache coherence protocols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Interaction with the OS</vt:lpstr>
      <vt:lpstr>Soft affinity</vt:lpstr>
      <vt:lpstr>Hard affinity</vt:lpstr>
      <vt:lpstr>Affinity mask examples</vt:lpstr>
      <vt:lpstr>Kernel scheduler API</vt:lpstr>
      <vt:lpstr>Summary</vt:lpstr>
    </vt:vector>
  </TitlesOfParts>
  <Company>Carnegie Mellon University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Multi-core architectures</dc:title>
  <dc:creator>SCS</dc:creator>
  <cp:lastModifiedBy>Zonghua Gu</cp:lastModifiedBy>
  <cp:revision>601</cp:revision>
  <dcterms:created xsi:type="dcterms:W3CDTF">2006-04-25T21:28:16Z</dcterms:created>
  <dcterms:modified xsi:type="dcterms:W3CDTF">2018-02-15T23:39:34Z</dcterms:modified>
</cp:coreProperties>
</file>