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3" r:id="rId1"/>
  </p:sldMasterIdLst>
  <p:notesMasterIdLst>
    <p:notesMasterId r:id="rId8"/>
  </p:notesMasterIdLst>
  <p:sldIdLst>
    <p:sldId id="296" r:id="rId2"/>
    <p:sldId id="402" r:id="rId3"/>
    <p:sldId id="445" r:id="rId4"/>
    <p:sldId id="471" r:id="rId5"/>
    <p:sldId id="448" r:id="rId6"/>
    <p:sldId id="468" r:id="rId7"/>
  </p:sldIdLst>
  <p:sldSz cx="12192000" cy="6858000"/>
  <p:notesSz cx="6858000" cy="9144000"/>
  <p:embeddedFontLst>
    <p:embeddedFont>
      <p:font typeface="Consolas" panose="020B0609020204030204" pitchFamily="49" charset="0"/>
      <p:regular r:id="rId9"/>
      <p:bold r:id="rId10"/>
      <p:italic r:id="rId11"/>
      <p:boldItalic r:id="rId12"/>
    </p:embeddedFont>
    <p:embeddedFont>
      <p:font typeface="Helvetica" panose="020B0604020202020204" charset="0"/>
      <p:regular r:id="rId13"/>
      <p:bold r:id="rId14"/>
      <p:italic r:id="rId15"/>
      <p:boldItalic r:id="rId16"/>
    </p:embeddedFont>
    <p:embeddedFont>
      <p:font typeface="Quattrocento Sans" panose="020B0502050000020003" pitchFamily="34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6F4A71E-2EC3-4D22-9284-7B01D5CB0B2A}">
  <a:tblStyle styleId="{C6F4A71E-2EC3-4D22-9284-7B01D5CB0B2A}" styleName="Table_0">
    <a:wholeTbl>
      <a:tcTxStyle b="off" i="off">
        <a:font>
          <a:latin typeface="Segoe UI Semilight"/>
          <a:ea typeface="Segoe UI Semilight"/>
          <a:cs typeface="Segoe UI Semilight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tcBdr/>
        <a:fill>
          <a:solidFill>
            <a:srgbClr val="CBE2F5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BE2F5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Segoe UI Semilight"/>
          <a:ea typeface="Segoe UI Semilight"/>
          <a:cs typeface="Segoe UI Semilight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5620"/>
    <p:restoredTop sz="89412" autoAdjust="0"/>
  </p:normalViewPr>
  <p:slideViewPr>
    <p:cSldViewPr snapToGrid="0">
      <p:cViewPr varScale="1">
        <p:scale>
          <a:sx n="74" d="100"/>
          <a:sy n="74" d="100"/>
        </p:scale>
        <p:origin x="101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font" Target="fonts/font10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font" Target="fonts/font9.fntdata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font" Target="fonts/font12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23" Type="http://schemas.openxmlformats.org/officeDocument/2006/relationships/theme" Target="theme/theme1.xml"/><Relationship Id="rId10" Type="http://schemas.openxmlformats.org/officeDocument/2006/relationships/font" Target="fonts/font2.fntdata"/><Relationship Id="rId19" Type="http://schemas.openxmlformats.org/officeDocument/2006/relationships/font" Target="fonts/font11.fntdata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>
          <a:extLst>
            <a:ext uri="{FF2B5EF4-FFF2-40B4-BE49-F238E27FC236}">
              <a16:creationId xmlns:a16="http://schemas.microsoft.com/office/drawing/2014/main" id="{8F6471FB-0E28-2713-0631-49EBBF61D1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36:notes">
            <a:extLst>
              <a:ext uri="{FF2B5EF4-FFF2-40B4-BE49-F238E27FC236}">
                <a16:creationId xmlns:a16="http://schemas.microsoft.com/office/drawing/2014/main" id="{85DA7750-7780-E94C-48B1-E3CD7BBBCCB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513" name="Google Shape;513;p36:notes">
            <a:extLst>
              <a:ext uri="{FF2B5EF4-FFF2-40B4-BE49-F238E27FC236}">
                <a16:creationId xmlns:a16="http://schemas.microsoft.com/office/drawing/2014/main" id="{6288FFBD-DB47-5654-41C8-2F3B25F9E0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4" name="Google Shape;514;p36:notes">
            <a:extLst>
              <a:ext uri="{FF2B5EF4-FFF2-40B4-BE49-F238E27FC236}">
                <a16:creationId xmlns:a16="http://schemas.microsoft.com/office/drawing/2014/main" id="{846B2B4B-6F74-E98C-05D1-B3AE36647811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515" name="Google Shape;515;p36:notes">
            <a:extLst>
              <a:ext uri="{FF2B5EF4-FFF2-40B4-BE49-F238E27FC236}">
                <a16:creationId xmlns:a16="http://schemas.microsoft.com/office/drawing/2014/main" id="{40416FDA-7548-275A-A534-E1EB84D529F8}"/>
              </a:ext>
            </a:extLst>
          </p:cNvPr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11/20/2019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8518138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br>
              <a:rPr lang="en-GB" sz="1200" dirty="0"/>
            </a:br>
            <a:r>
              <a:rPr lang="en-GB" sz="1200" dirty="0"/>
              <a:t>SD: Shortest Distance. PN: Previous Node</a:t>
            </a:r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704505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SE" dirty="0"/>
              <a:t>David Kauchak</a:t>
            </a:r>
          </a:p>
          <a:p>
            <a:r>
              <a:rPr lang="en-US" altLang="en-SE" dirty="0"/>
              <a:t>cs161</a:t>
            </a:r>
          </a:p>
          <a:p>
            <a:r>
              <a:rPr lang="en-US" altLang="en-SE" dirty="0"/>
              <a:t>Summer 2009</a:t>
            </a:r>
          </a:p>
          <a:p>
            <a:r>
              <a:rPr lang="en-US" altLang="en-SE" dirty="0"/>
              <a:t>Graphs: MSTs</a:t>
            </a:r>
            <a:br>
              <a:rPr lang="en-US" altLang="en-SE" dirty="0"/>
            </a:br>
            <a:r>
              <a:rPr lang="en-US" altLang="en-SE" dirty="0"/>
              <a:t>and Shortest Paths https://cs.pomona.edu/~dkauchak/classes/algorithms/</a:t>
            </a:r>
          </a:p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13F62E29-99FC-EB40-923F-D38E4FE7BE7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611728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55601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 userDrawn="1">
  <p:cSld name="1_Custom Lay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2" name="Google Shape;10;p1">
            <a:extLst>
              <a:ext uri="{FF2B5EF4-FFF2-40B4-BE49-F238E27FC236}">
                <a16:creationId xmlns:a16="http://schemas.microsoft.com/office/drawing/2014/main" id="{35EA3EC4-5CFC-3730-9A30-E00CD020B59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3" name="Google Shape;11;p1">
            <a:extLst>
              <a:ext uri="{FF2B5EF4-FFF2-40B4-BE49-F238E27FC236}">
                <a16:creationId xmlns:a16="http://schemas.microsoft.com/office/drawing/2014/main" id="{DF3A178F-FC4F-64BC-D36E-D44B4E6C13C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 1">
  <p:cSld name="CUSTOM"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userDrawn="1">
  <p:cSld name="1_Title Slid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  <p:extLst>
      <p:ext uri="{BB962C8B-B14F-4D97-AF65-F5344CB8AC3E}">
        <p14:creationId xmlns:p14="http://schemas.microsoft.com/office/powerpoint/2010/main" val="34416774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588824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/>
              <a:t>Click to edit Master text styles</a:t>
            </a:r>
          </a:p>
          <a:p>
            <a:pPr lvl="1"/>
            <a:r>
              <a:rPr lang="en-US" altLang="zh-CN"/>
              <a:t>Second level</a:t>
            </a:r>
          </a:p>
          <a:p>
            <a:pPr lvl="2"/>
            <a:r>
              <a:rPr lang="en-US" altLang="zh-CN"/>
              <a:t>Third level</a:t>
            </a:r>
          </a:p>
          <a:p>
            <a:pPr lvl="3"/>
            <a:r>
              <a:rPr lang="en-US" altLang="zh-CN"/>
              <a:t>Fourth level</a:t>
            </a:r>
          </a:p>
          <a:p>
            <a:pPr lvl="4"/>
            <a:r>
              <a:rPr lang="en-US" altLang="zh-CN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21443-D73C-634A-A910-7320408C156D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5BE2B7-23DB-644D-89A2-CA3C2E8FEF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763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1">
  <p:cSld name="OBJECT_1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>
            <a:spLocks noGrp="1"/>
          </p:cNvSpPr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ct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w="19050" cap="flat" cmpd="sng">
            <a:solidFill>
              <a:srgbClr val="D8D8D8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spcFirstLastPara="1" wrap="square" lIns="88375" tIns="44175" rIns="88375" bIns="441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57" fill="none" extrusionOk="0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81" h="3581" fill="none" extrusionOk="0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33" fill="none" extrusionOk="0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avLst/>
                <a:gdLst/>
                <a:ahLst/>
                <a:cxnLst/>
                <a:rect l="l" t="t" r="r" b="b"/>
                <a:pathLst>
                  <a:path w="3557" h="3581" fill="none" extrusionOk="0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avLst/>
                <a:gdLst/>
                <a:ahLst/>
                <a:cxnLst/>
                <a:rect l="l" t="t" r="r" b="b"/>
                <a:pathLst>
                  <a:path w="7551" h="7576" fill="none" extrusionOk="0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avLst/>
                <a:gdLst/>
                <a:ahLst/>
                <a:cxnLst/>
                <a:rect l="l" t="t" r="r" b="b"/>
                <a:pathLst>
                  <a:path w="3264" h="4239" fill="none" extrusionOk="0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avLst/>
                <a:gdLst/>
                <a:ahLst/>
                <a:cxnLst/>
                <a:rect l="l" t="t" r="r" b="b"/>
                <a:pathLst>
                  <a:path w="4604" h="5359" fill="none" extrusionOk="0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avLst/>
                <a:gdLst/>
                <a:ahLst/>
                <a:cxnLst/>
                <a:rect l="l" t="t" r="r" b="b"/>
                <a:pathLst>
                  <a:path w="5091" h="659" fill="none" extrusionOk="0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avLst/>
                <a:gdLst/>
                <a:ahLst/>
                <a:cxnLst/>
                <a:rect l="l" t="t" r="r" b="b"/>
                <a:pathLst>
                  <a:path w="196" h="5067" fill="none" extrusionOk="0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avLst/>
                <a:gdLst/>
                <a:ahLst/>
                <a:cxnLst/>
                <a:rect l="l" t="t" r="r" b="b"/>
                <a:pathLst>
                  <a:path w="5651" h="2340" fill="none" extrusionOk="0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w="28575" cap="rnd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88375" tIns="88375" rIns="88375" bIns="88375" anchor="ctr" anchorCtr="0">
                <a:noAutofit/>
              </a:bodyPr>
              <a:lstStyle/>
              <a:p>
                <a:pPr marL="0" marR="0" lvl="0" indent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>
            <a:spLocks noGrp="1"/>
          </p:cNvSpPr>
          <p:nvPr>
            <p:ph type="body" idx="1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t" anchorCtr="0">
            <a:sp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>
  <p:cSld name="Comparis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>
            <a:spLocks noGrp="1"/>
          </p:cNvSpPr>
          <p:nvPr>
            <p:ph type="body" idx="1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body" idx="2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3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 txBox="1">
            <a:spLocks noGrp="1"/>
          </p:cNvSpPr>
          <p:nvPr>
            <p:ph type="body" idx="4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2575" tIns="44175" rIns="132575" bIns="44175" anchor="ctr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 b="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sz="1900" b="1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 b="1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sz="15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letely blank">
  <p:cSld name="Completely blank"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Section Header" type="secHead">
  <p:cSld name="SECTION_HEADER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 extrusionOk="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88375" tIns="88375" rIns="88375" bIns="883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>
            <a:spLocks noGrp="1"/>
          </p:cNvSpPr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 b="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11"/>
          <p:cNvSpPr txBox="1"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100" name="Google Shape;100;p11" descr="UW building"/>
          <p:cNvPicPr preferRelativeResize="0"/>
          <p:nvPr/>
        </p:nvPicPr>
        <p:blipFill rotWithShape="1">
          <a:blip r:embed="rId2">
            <a:alphaModFix/>
          </a:blip>
          <a:srcRect t="38182" b="5568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>
  <p:cSld name="Two Conten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>
            <a:spLocks noGrp="1"/>
          </p:cNvSpPr>
          <p:nvPr>
            <p:ph type="body" idx="1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3" name="Google Shape;103;p12"/>
          <p:cNvSpPr txBox="1">
            <a:spLocks noGrp="1"/>
          </p:cNvSpPr>
          <p:nvPr>
            <p:ph type="body" idx="2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>
            <a:endParaRPr/>
          </a:p>
        </p:txBody>
      </p:sp>
      <p:sp>
        <p:nvSpPr>
          <p:cNvPr id="104" name="Google Shape;104;p12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Blank" type="blank">
  <p:cSld name="BLANK"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Picture with Caption" type="picTx">
  <p:cSld name="PICTURE_WITH_CAPTION_TEXT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>
            <a:spLocks noGrp="1"/>
          </p:cNvSpPr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lvl="0" algn="r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15"/>
          <p:cNvSpPr>
            <a:spLocks noGrp="1"/>
          </p:cNvSpPr>
          <p:nvPr>
            <p:ph type="pic" idx="2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>
            <a:spLocks noGrp="1"/>
          </p:cNvSpPr>
          <p:nvPr>
            <p:ph type="body" idx="1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L="45720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dt" idx="10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w="19050" cap="flat" cmpd="sng">
            <a:solidFill>
              <a:srgbClr val="4C3282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44175" rIns="88375" bIns="44175" anchor="ctr" anchorCtr="0">
            <a:normAutofit/>
          </a:bodyPr>
          <a:lstStyle>
            <a:lvl1pPr marR="0" lvl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sz="4300" b="0" i="0" u="none" strike="noStrike" cap="non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 dirty="0"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4175" tIns="44175" rIns="44175" bIns="44175" anchor="t" anchorCtr="0">
            <a:spAutoFit/>
          </a:bodyPr>
          <a:lstStyle>
            <a:lvl1pPr marL="457200" marR="0" lvl="0" indent="-39370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sz="26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sz="21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sz="15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sz="1400" b="0" i="0" u="none" strike="noStrike" cap="non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sz="1400" b="0" i="0" u="none" strike="noStrike" cap="non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6" r:id="rId5"/>
    <p:sldLayoutId id="2147483657" r:id="rId6"/>
    <p:sldLayoutId id="2147483658" r:id="rId7"/>
    <p:sldLayoutId id="2147483660" r:id="rId8"/>
    <p:sldLayoutId id="2147483661" r:id="rId9"/>
    <p:sldLayoutId id="2147483662" r:id="rId10"/>
    <p:sldLayoutId id="2147483664" r:id="rId11"/>
    <p:sldLayoutId id="2147483665" r:id="rId12"/>
    <p:sldLayoutId id="2147483666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F74C60C-7FBF-0198-02D6-369C8C9E2F98}"/>
              </a:ext>
            </a:extLst>
          </p:cNvPr>
          <p:cNvSpPr txBox="1">
            <a:spLocks/>
          </p:cNvSpPr>
          <p:nvPr/>
        </p:nvSpPr>
        <p:spPr>
          <a:xfrm>
            <a:off x="2259666" y="1054389"/>
            <a:ext cx="7952128" cy="262520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Lecture</a:t>
            </a:r>
            <a:r>
              <a:rPr kumimoji="0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 </a:t>
            </a:r>
            <a: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  <a:t>13</a:t>
            </a:r>
            <a:br>
              <a:rPr kumimoji="0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宋体" panose="02010600030101010101" pitchFamily="2" charset="-122"/>
                <a:cs typeface="Helvetica"/>
              </a:rPr>
            </a:br>
            <a:r>
              <a:rPr kumimoji="0" lang="en-US" sz="3600" b="0" i="0" u="none" strike="noStrike" kern="1200" cap="none" spc="0" normalizeH="0" baseline="0" noProof="0" dirty="0">
                <a:ln>
                  <a:noFill/>
                </a:ln>
                <a:solidFill>
                  <a:srgbClr val="4F81BD"/>
                </a:solidFill>
                <a:effectLst/>
                <a:uLnTx/>
                <a:uFillTx/>
                <a:latin typeface="Helvetica"/>
                <a:ea typeface="+mj-ea"/>
                <a:cs typeface="Helvetica"/>
              </a:rPr>
              <a:t>Shortest Paths</a:t>
            </a: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solidFill>
                  <a:srgbClr val="4F81BD"/>
                </a:solidFill>
              </a:rPr>
              <a:t>Exercises</a:t>
            </a:r>
            <a:endParaRPr kumimoji="0" lang="en-US" sz="3600" b="0" i="0" u="none" strike="noStrike" kern="1200" cap="none" spc="0" normalizeH="0" baseline="0" noProof="0" dirty="0">
              <a:ln>
                <a:noFill/>
              </a:ln>
              <a:solidFill>
                <a:srgbClr val="4F81BD"/>
              </a:solidFill>
              <a:effectLst/>
              <a:uLnTx/>
              <a:uFillTx/>
              <a:latin typeface="Helvetica"/>
              <a:ea typeface="+mj-ea"/>
              <a:cs typeface="Helvetica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4B44BB71-7572-07AF-DC4B-83D5FDDAFEA6}"/>
              </a:ext>
            </a:extLst>
          </p:cNvPr>
          <p:cNvSpPr txBox="1">
            <a:spLocks/>
          </p:cNvSpPr>
          <p:nvPr/>
        </p:nvSpPr>
        <p:spPr>
          <a:xfrm>
            <a:off x="3034145" y="3793837"/>
            <a:ext cx="6400800" cy="1752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400" kern="1200">
                <a:solidFill>
                  <a:schemeClr val="tx1"/>
                </a:solidFill>
                <a:latin typeface="Times New Roman"/>
                <a:ea typeface="+mn-ea"/>
                <a:cs typeface="Times New Roman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Times New Roman"/>
                <a:ea typeface="+mn-ea"/>
                <a:cs typeface="Times New Roman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Department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of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Computer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Science</a:t>
            </a: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F79646"/>
              </a:buClr>
              <a:buSzTx/>
              <a:buFont typeface="Wingdings" charset="2"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Hofstra</a:t>
            </a:r>
            <a:r>
              <a:rPr kumimoji="0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 </a:t>
            </a:r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宋体" panose="02010600030101010101" pitchFamily="2" charset="-122"/>
                <a:cs typeface="Times New Roman"/>
              </a:rPr>
              <a:t>University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60853BE-133A-977A-76F6-3EBD56979FEE}"/>
              </a:ext>
            </a:extLst>
          </p:cNvPr>
          <p:cNvSpPr txBox="1"/>
          <p:nvPr/>
        </p:nvSpPr>
        <p:spPr>
          <a:xfrm>
            <a:off x="4358711" y="6487758"/>
            <a:ext cx="4856394" cy="276999"/>
          </a:xfrm>
          <a:prstGeom prst="rect">
            <a:avLst/>
          </a:prstGeom>
          <a:solidFill>
            <a:srgbClr val="FFFFFF"/>
          </a:solidFill>
          <a:ln w="25400" cap="flat" cmpd="sng" algn="ctr">
            <a:solidFill>
              <a:srgbClr val="B7C6FE"/>
            </a:solidFill>
            <a:prstDash val="solid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Acknowledgement: Lecture slides based on </a:t>
            </a:r>
            <a:r>
              <a:rPr lang="en-US" altLang="zh-CN" sz="1200" b="1" kern="1200" dirty="0" err="1">
                <a:latin typeface="Gill Sans Light"/>
                <a:ea typeface="宋体" panose="02010600030101010101" pitchFamily="2" charset="-122"/>
                <a:cs typeface="+mn-cs"/>
              </a:rPr>
              <a:t>UofW</a:t>
            </a:r>
            <a:r>
              <a:rPr kumimoji="0" lang="en-US" altLang="zh-CN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ill Sans Light"/>
                <a:ea typeface="宋体" panose="02010600030101010101" pitchFamily="2" charset="-122"/>
                <a:cs typeface="+mn-cs"/>
              </a:rPr>
              <a:t> Course on Data Structures </a:t>
            </a:r>
            <a:endParaRPr kumimoji="0" lang="en-SE" sz="12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Gill Sans Ligh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>
          <a:extLst>
            <a:ext uri="{FF2B5EF4-FFF2-40B4-BE49-F238E27FC236}">
              <a16:creationId xmlns:a16="http://schemas.microsoft.com/office/drawing/2014/main" id="{DEEC3827-AB4A-49B2-0334-8F6B94A5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34">
            <a:extLst>
              <a:ext uri="{FF2B5EF4-FFF2-40B4-BE49-F238E27FC236}">
                <a16:creationId xmlns:a16="http://schemas.microsoft.com/office/drawing/2014/main" id="{711168D3-A905-0935-B5E9-1A99ED2D8E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400"/>
              <a:buFont typeface="Quattrocento Sans"/>
              <a:buNone/>
            </a:pPr>
            <a:r>
              <a:rPr lang="en-US" dirty="0"/>
              <a:t>Q. Dijkstra’s Algorithm</a:t>
            </a:r>
            <a:endParaRPr dirty="0"/>
          </a:p>
        </p:txBody>
      </p:sp>
      <p:sp>
        <p:nvSpPr>
          <p:cNvPr id="518" name="Google Shape;518;p34">
            <a:extLst>
              <a:ext uri="{FF2B5EF4-FFF2-40B4-BE49-F238E27FC236}">
                <a16:creationId xmlns:a16="http://schemas.microsoft.com/office/drawing/2014/main" id="{2E56E6EB-3F08-5EEA-C9D4-4508DDE85EF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6400800" y="4869657"/>
            <a:ext cx="4572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675" b="1" i="0" u="none" strike="noStrike" cap="none">
                <a:solidFill>
                  <a:srgbClr val="4B2A85"/>
                </a:solidFill>
                <a:latin typeface="Calibri"/>
                <a:ea typeface="Calibri"/>
                <a:cs typeface="Calibri"/>
                <a:sym typeface="Calibri"/>
              </a:rPr>
              <a:t>2</a:t>
            </a:fld>
            <a:endParaRPr sz="675" b="1" i="0" u="none" strike="noStrike" cap="none">
              <a:solidFill>
                <a:srgbClr val="4B2A85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519" name="Google Shape;519;p34">
            <a:extLst>
              <a:ext uri="{FF2B5EF4-FFF2-40B4-BE49-F238E27FC236}">
                <a16:creationId xmlns:a16="http://schemas.microsoft.com/office/drawing/2014/main" id="{839776BA-9F16-6AC9-FFE1-FE03C001CD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01896937"/>
              </p:ext>
            </p:extLst>
          </p:nvPr>
        </p:nvGraphicFramePr>
        <p:xfrm>
          <a:off x="6316888" y="3054960"/>
          <a:ext cx="3092700" cy="2971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b="0" dirty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C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D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91450" marR="91450" marT="45725" marB="45725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E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strike="noStrik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F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0">
                          <a:solidFill>
                            <a:schemeClr val="tx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G</a:t>
                      </a:r>
                      <a:endParaRPr b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0000"/>
                        </a:buClr>
                        <a:buSzPts val="1600"/>
                        <a:buFont typeface="Calibri"/>
                        <a:buNone/>
                      </a:pPr>
                      <a:endParaRPr sz="1600" b="0" i="0" u="none" strike="noStrike" cap="none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Google Shape;1040;p43">
            <a:extLst>
              <a:ext uri="{FF2B5EF4-FFF2-40B4-BE49-F238E27FC236}">
                <a16:creationId xmlns:a16="http://schemas.microsoft.com/office/drawing/2014/main" id="{F12279C8-390C-9808-96CA-A235BB3ECFBE}"/>
              </a:ext>
            </a:extLst>
          </p:cNvPr>
          <p:cNvSpPr txBox="1">
            <a:spLocks/>
          </p:cNvSpPr>
          <p:nvPr/>
        </p:nvSpPr>
        <p:spPr>
          <a:xfrm>
            <a:off x="462003" y="1196456"/>
            <a:ext cx="5682079" cy="21067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lnSpc>
                <a:spcPct val="90000"/>
              </a:lnSpc>
              <a:buSzPct val="100000"/>
            </a:pPr>
            <a:r>
              <a:rPr lang="en-GB" sz="2400" i="1" dirty="0">
                <a:latin typeface="Quattrocento Sans" panose="020B0502050000020003" pitchFamily="34" charset="0"/>
              </a:rPr>
              <a:t>Exam question: </a:t>
            </a:r>
            <a:r>
              <a:rPr lang="en-GB" sz="2400" dirty="0">
                <a:latin typeface="Quattrocento Sans" panose="020B0502050000020003" pitchFamily="34" charset="0"/>
              </a:rPr>
              <a:t>Given this directed graph, run Dijkstra’s Algo to find shortest paths starting from </a:t>
            </a:r>
            <a:r>
              <a:rPr lang="en-GB" sz="2400" dirty="0">
                <a:solidFill>
                  <a:srgbClr val="FF0000"/>
                </a:solidFill>
                <a:latin typeface="Quattrocento Sans" panose="020B0502050000020003" pitchFamily="34" charset="0"/>
              </a:rPr>
              <a:t>source node A</a:t>
            </a:r>
            <a:r>
              <a:rPr lang="en-GB" sz="2400" dirty="0">
                <a:latin typeface="Quattrocento Sans" panose="020B0502050000020003" pitchFamily="34" charset="0"/>
              </a:rPr>
              <a:t>. Give the node visit order, and fill in this table of SN (Shortest Distance) and PN (Previous Node), crossing out old SD and PN as you find a shortcut path with smaller SD</a:t>
            </a:r>
          </a:p>
        </p:txBody>
      </p:sp>
      <p:sp>
        <p:nvSpPr>
          <p:cNvPr id="8" name="Google Shape;1032;p42">
            <a:extLst>
              <a:ext uri="{FF2B5EF4-FFF2-40B4-BE49-F238E27FC236}">
                <a16:creationId xmlns:a16="http://schemas.microsoft.com/office/drawing/2014/main" id="{6A2570C0-4894-D7DF-4E19-45CFFF9F358E}"/>
              </a:ext>
            </a:extLst>
          </p:cNvPr>
          <p:cNvSpPr txBox="1"/>
          <p:nvPr/>
        </p:nvSpPr>
        <p:spPr>
          <a:xfrm>
            <a:off x="6339227" y="1875173"/>
            <a:ext cx="3070361" cy="677068"/>
          </a:xfrm>
          <a:prstGeom prst="rect">
            <a:avLst/>
          </a:prstGeom>
          <a:solidFill>
            <a:srgbClr val="E7F1FA"/>
          </a:solidFill>
          <a:ln w="19050" cap="flat" cmpd="sng">
            <a:solidFill>
              <a:srgbClr val="7F7F7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" name="Google Shape;139;p18">
            <a:extLst>
              <a:ext uri="{FF2B5EF4-FFF2-40B4-BE49-F238E27FC236}">
                <a16:creationId xmlns:a16="http://schemas.microsoft.com/office/drawing/2014/main" id="{18031618-95E3-BB83-C3B6-B3874851A753}"/>
              </a:ext>
            </a:extLst>
          </p:cNvPr>
          <p:cNvGrpSpPr/>
          <p:nvPr/>
        </p:nvGrpSpPr>
        <p:grpSpPr>
          <a:xfrm>
            <a:off x="1414172" y="3303171"/>
            <a:ext cx="3352800" cy="2895600"/>
            <a:chOff x="-2765514" y="667954"/>
            <a:chExt cx="2514600" cy="2171700"/>
          </a:xfrm>
        </p:grpSpPr>
        <p:sp>
          <p:nvSpPr>
            <p:cNvPr id="5" name="Google Shape;140;p18">
              <a:extLst>
                <a:ext uri="{FF2B5EF4-FFF2-40B4-BE49-F238E27FC236}">
                  <a16:creationId xmlns:a16="http://schemas.microsoft.com/office/drawing/2014/main" id="{EF357921-6EED-8423-FEB3-21849DB00C3E}"/>
                </a:ext>
              </a:extLst>
            </p:cNvPr>
            <p:cNvSpPr/>
            <p:nvPr/>
          </p:nvSpPr>
          <p:spPr>
            <a:xfrm>
              <a:off x="-2594064" y="1002519"/>
              <a:ext cx="285750" cy="285750"/>
            </a:xfrm>
            <a:prstGeom prst="ellipse">
              <a:avLst/>
            </a:prstGeom>
            <a:solidFill>
              <a:srgbClr val="CEC4EB"/>
            </a:solidFill>
            <a:ln w="381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  <p:sp>
          <p:nvSpPr>
            <p:cNvPr id="6" name="Google Shape;141;p18">
              <a:extLst>
                <a:ext uri="{FF2B5EF4-FFF2-40B4-BE49-F238E27FC236}">
                  <a16:creationId xmlns:a16="http://schemas.microsoft.com/office/drawing/2014/main" id="{3EA54EE2-1A3C-5D78-245B-DF5511DE59C6}"/>
                </a:ext>
              </a:extLst>
            </p:cNvPr>
            <p:cNvSpPr/>
            <p:nvPr/>
          </p:nvSpPr>
          <p:spPr>
            <a:xfrm>
              <a:off x="-1336764" y="9453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B</a:t>
              </a:r>
              <a:endParaRPr/>
            </a:p>
          </p:txBody>
        </p:sp>
        <p:sp>
          <p:nvSpPr>
            <p:cNvPr id="7" name="Google Shape;142;p18">
              <a:extLst>
                <a:ext uri="{FF2B5EF4-FFF2-40B4-BE49-F238E27FC236}">
                  <a16:creationId xmlns:a16="http://schemas.microsoft.com/office/drawing/2014/main" id="{E0E54B57-995E-DA57-8E58-52D548FAE8CA}"/>
                </a:ext>
              </a:extLst>
            </p:cNvPr>
            <p:cNvSpPr/>
            <p:nvPr/>
          </p:nvSpPr>
          <p:spPr>
            <a:xfrm>
              <a:off x="-2708364" y="191691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</a:t>
              </a:r>
              <a:endParaRPr/>
            </a:p>
          </p:txBody>
        </p:sp>
        <p:sp>
          <p:nvSpPr>
            <p:cNvPr id="9" name="Google Shape;143;p18">
              <a:extLst>
                <a:ext uri="{FF2B5EF4-FFF2-40B4-BE49-F238E27FC236}">
                  <a16:creationId xmlns:a16="http://schemas.microsoft.com/office/drawing/2014/main" id="{AA419F50-B272-1CC4-9955-29E75209F2CF}"/>
                </a:ext>
              </a:extLst>
            </p:cNvPr>
            <p:cNvSpPr/>
            <p:nvPr/>
          </p:nvSpPr>
          <p:spPr>
            <a:xfrm>
              <a:off x="-1508214" y="1745469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</a:t>
              </a:r>
              <a:endParaRPr/>
            </a:p>
          </p:txBody>
        </p:sp>
        <p:sp>
          <p:nvSpPr>
            <p:cNvPr id="10" name="Google Shape;144;p18">
              <a:extLst>
                <a:ext uri="{FF2B5EF4-FFF2-40B4-BE49-F238E27FC236}">
                  <a16:creationId xmlns:a16="http://schemas.microsoft.com/office/drawing/2014/main" id="{2BC414FD-4327-9497-40EC-879023800C3A}"/>
                </a:ext>
              </a:extLst>
            </p:cNvPr>
            <p:cNvSpPr/>
            <p:nvPr/>
          </p:nvSpPr>
          <p:spPr>
            <a:xfrm>
              <a:off x="-2022564" y="25539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</a:t>
              </a:r>
              <a:endParaRPr/>
            </a:p>
          </p:txBody>
        </p:sp>
        <p:sp>
          <p:nvSpPr>
            <p:cNvPr id="11" name="Google Shape;145;p18">
              <a:extLst>
                <a:ext uri="{FF2B5EF4-FFF2-40B4-BE49-F238E27FC236}">
                  <a16:creationId xmlns:a16="http://schemas.microsoft.com/office/drawing/2014/main" id="{D6DBE188-6CA0-C0BA-4845-C2759810E553}"/>
                </a:ext>
              </a:extLst>
            </p:cNvPr>
            <p:cNvSpPr/>
            <p:nvPr/>
          </p:nvSpPr>
          <p:spPr>
            <a:xfrm>
              <a:off x="-536664" y="146805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</a:t>
              </a:r>
              <a:endParaRPr/>
            </a:p>
          </p:txBody>
        </p:sp>
        <p:sp>
          <p:nvSpPr>
            <p:cNvPr id="12" name="Google Shape;146;p18">
              <a:extLst>
                <a:ext uri="{FF2B5EF4-FFF2-40B4-BE49-F238E27FC236}">
                  <a16:creationId xmlns:a16="http://schemas.microsoft.com/office/drawing/2014/main" id="{40B6FF51-BFFC-ECF6-0D4B-B2765CA8046F}"/>
                </a:ext>
              </a:extLst>
            </p:cNvPr>
            <p:cNvSpPr/>
            <p:nvPr/>
          </p:nvSpPr>
          <p:spPr>
            <a:xfrm>
              <a:off x="-650964" y="2211004"/>
              <a:ext cx="285750" cy="285750"/>
            </a:xfrm>
            <a:prstGeom prst="ellipse">
              <a:avLst/>
            </a:prstGeom>
            <a:noFill/>
            <a:ln w="1905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</a:t>
              </a:r>
              <a:endParaRPr/>
            </a:p>
          </p:txBody>
        </p:sp>
        <p:cxnSp>
          <p:nvCxnSpPr>
            <p:cNvPr id="13" name="Google Shape;147;p18">
              <a:extLst>
                <a:ext uri="{FF2B5EF4-FFF2-40B4-BE49-F238E27FC236}">
                  <a16:creationId xmlns:a16="http://schemas.microsoft.com/office/drawing/2014/main" id="{E4C31BCB-A36B-C85A-A907-6FBC71ED1845}"/>
                </a:ext>
              </a:extLst>
            </p:cNvPr>
            <p:cNvCxnSpPr>
              <a:stCxn id="5" idx="3"/>
              <a:endCxn id="7" idx="0"/>
            </p:cNvCxnSpPr>
            <p:nvPr/>
          </p:nvCxnSpPr>
          <p:spPr>
            <a:xfrm flipH="1">
              <a:off x="-2565417" y="1246422"/>
              <a:ext cx="13200" cy="6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4" name="Google Shape;148;p18">
              <a:extLst>
                <a:ext uri="{FF2B5EF4-FFF2-40B4-BE49-F238E27FC236}">
                  <a16:creationId xmlns:a16="http://schemas.microsoft.com/office/drawing/2014/main" id="{7632EF84-770E-E92E-7CA5-21BB7205C7CC}"/>
                </a:ext>
              </a:extLst>
            </p:cNvPr>
            <p:cNvCxnSpPr>
              <a:stCxn id="6" idx="2"/>
              <a:endCxn id="5" idx="6"/>
            </p:cNvCxnSpPr>
            <p:nvPr/>
          </p:nvCxnSpPr>
          <p:spPr>
            <a:xfrm flipH="1">
              <a:off x="-2308464" y="1088244"/>
              <a:ext cx="971700" cy="573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5" name="Google Shape;149;p18">
              <a:extLst>
                <a:ext uri="{FF2B5EF4-FFF2-40B4-BE49-F238E27FC236}">
                  <a16:creationId xmlns:a16="http://schemas.microsoft.com/office/drawing/2014/main" id="{DC9B575D-EF35-EFAE-39A4-40DC20E940A5}"/>
                </a:ext>
              </a:extLst>
            </p:cNvPr>
            <p:cNvCxnSpPr>
              <a:stCxn id="9" idx="0"/>
              <a:endCxn id="6" idx="4"/>
            </p:cNvCxnSpPr>
            <p:nvPr/>
          </p:nvCxnSpPr>
          <p:spPr>
            <a:xfrm rot="10800000" flipH="1">
              <a:off x="-1365339" y="1231269"/>
              <a:ext cx="171600" cy="514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" name="Google Shape;151;p18">
              <a:extLst>
                <a:ext uri="{FF2B5EF4-FFF2-40B4-BE49-F238E27FC236}">
                  <a16:creationId xmlns:a16="http://schemas.microsoft.com/office/drawing/2014/main" id="{89693AB7-0115-7CAA-3F87-6C4A16684AE1}"/>
                </a:ext>
              </a:extLst>
            </p:cNvPr>
            <p:cNvSpPr txBox="1"/>
            <p:nvPr/>
          </p:nvSpPr>
          <p:spPr>
            <a:xfrm>
              <a:off x="-1291520" y="667954"/>
              <a:ext cx="138548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" name="Google Shape;153;p18">
              <a:extLst>
                <a:ext uri="{FF2B5EF4-FFF2-40B4-BE49-F238E27FC236}">
                  <a16:creationId xmlns:a16="http://schemas.microsoft.com/office/drawing/2014/main" id="{C2BAE600-78FF-A8C7-2632-562F5BA68D86}"/>
                </a:ext>
              </a:extLst>
            </p:cNvPr>
            <p:cNvSpPr txBox="1"/>
            <p:nvPr/>
          </p:nvSpPr>
          <p:spPr>
            <a:xfrm>
              <a:off x="-1959046" y="86949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0" name="Google Shape;154;p18">
              <a:extLst>
                <a:ext uri="{FF2B5EF4-FFF2-40B4-BE49-F238E27FC236}">
                  <a16:creationId xmlns:a16="http://schemas.microsoft.com/office/drawing/2014/main" id="{F7EEC314-7F6C-CD6E-1DFA-02BEBBA5368C}"/>
                </a:ext>
              </a:extLst>
            </p:cNvPr>
            <p:cNvSpPr txBox="1"/>
            <p:nvPr/>
          </p:nvSpPr>
          <p:spPr>
            <a:xfrm>
              <a:off x="-1953824" y="129873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sp>
          <p:nvSpPr>
            <p:cNvPr id="21" name="Google Shape;155;p18">
              <a:extLst>
                <a:ext uri="{FF2B5EF4-FFF2-40B4-BE49-F238E27FC236}">
                  <a16:creationId xmlns:a16="http://schemas.microsoft.com/office/drawing/2014/main" id="{358085DD-3EE5-5C6C-60F9-2802B69CF82C}"/>
                </a:ext>
              </a:extLst>
            </p:cNvPr>
            <p:cNvSpPr txBox="1"/>
            <p:nvPr/>
          </p:nvSpPr>
          <p:spPr>
            <a:xfrm>
              <a:off x="-2765514" y="1459720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sp>
          <p:nvSpPr>
            <p:cNvPr id="22" name="Google Shape;156;p18">
              <a:extLst>
                <a:ext uri="{FF2B5EF4-FFF2-40B4-BE49-F238E27FC236}">
                  <a16:creationId xmlns:a16="http://schemas.microsoft.com/office/drawing/2014/main" id="{1CF40BE0-BAA8-BB15-FB5B-D76AC00B4177}"/>
                </a:ext>
              </a:extLst>
            </p:cNvPr>
            <p:cNvSpPr txBox="1"/>
            <p:nvPr/>
          </p:nvSpPr>
          <p:spPr>
            <a:xfrm>
              <a:off x="-1344790" y="1365918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23" name="Google Shape;157;p18">
              <a:extLst>
                <a:ext uri="{FF2B5EF4-FFF2-40B4-BE49-F238E27FC236}">
                  <a16:creationId xmlns:a16="http://schemas.microsoft.com/office/drawing/2014/main" id="{55970127-8593-DBA2-A823-F0E141EE14BA}"/>
                </a:ext>
              </a:extLst>
            </p:cNvPr>
            <p:cNvCxnSpPr>
              <a:stCxn id="5" idx="5"/>
              <a:endCxn id="9" idx="1"/>
            </p:cNvCxnSpPr>
            <p:nvPr/>
          </p:nvCxnSpPr>
          <p:spPr>
            <a:xfrm>
              <a:off x="-2350161" y="1246422"/>
              <a:ext cx="883800" cy="54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" name="Google Shape;158;p18">
              <a:extLst>
                <a:ext uri="{FF2B5EF4-FFF2-40B4-BE49-F238E27FC236}">
                  <a16:creationId xmlns:a16="http://schemas.microsoft.com/office/drawing/2014/main" id="{B4BEB9F5-29F4-AA0E-2672-CB12789F34C3}"/>
                </a:ext>
              </a:extLst>
            </p:cNvPr>
            <p:cNvCxnSpPr>
              <a:stCxn id="7" idx="6"/>
              <a:endCxn id="9" idx="3"/>
            </p:cNvCxnSpPr>
            <p:nvPr/>
          </p:nvCxnSpPr>
          <p:spPr>
            <a:xfrm rot="10800000" flipH="1">
              <a:off x="-2422614" y="1989294"/>
              <a:ext cx="956100" cy="705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5" name="Google Shape;159;p18">
              <a:extLst>
                <a:ext uri="{FF2B5EF4-FFF2-40B4-BE49-F238E27FC236}">
                  <a16:creationId xmlns:a16="http://schemas.microsoft.com/office/drawing/2014/main" id="{53D6988B-8C6D-4ED2-FA99-7B96BC6A9F8C}"/>
                </a:ext>
              </a:extLst>
            </p:cNvPr>
            <p:cNvSpPr txBox="1"/>
            <p:nvPr/>
          </p:nvSpPr>
          <p:spPr>
            <a:xfrm>
              <a:off x="-2200094" y="17966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6" name="Google Shape;160;p18">
              <a:extLst>
                <a:ext uri="{FF2B5EF4-FFF2-40B4-BE49-F238E27FC236}">
                  <a16:creationId xmlns:a16="http://schemas.microsoft.com/office/drawing/2014/main" id="{0CE6D9BF-5E29-497A-70C5-7165DD8DB2E4}"/>
                </a:ext>
              </a:extLst>
            </p:cNvPr>
            <p:cNvCxnSpPr>
              <a:stCxn id="9" idx="6"/>
              <a:endCxn id="11" idx="3"/>
            </p:cNvCxnSpPr>
            <p:nvPr/>
          </p:nvCxnSpPr>
          <p:spPr>
            <a:xfrm rot="10800000" flipH="1">
              <a:off x="-1222464" y="1711944"/>
              <a:ext cx="727500" cy="176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7" name="Google Shape;161;p18">
              <a:extLst>
                <a:ext uri="{FF2B5EF4-FFF2-40B4-BE49-F238E27FC236}">
                  <a16:creationId xmlns:a16="http://schemas.microsoft.com/office/drawing/2014/main" id="{1B935D65-56A6-D3EE-8E0A-EA9D5147F8E8}"/>
                </a:ext>
              </a:extLst>
            </p:cNvPr>
            <p:cNvSpPr txBox="1"/>
            <p:nvPr/>
          </p:nvSpPr>
          <p:spPr>
            <a:xfrm>
              <a:off x="-999944" y="1568022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28" name="Google Shape;162;p18">
              <a:extLst>
                <a:ext uri="{FF2B5EF4-FFF2-40B4-BE49-F238E27FC236}">
                  <a16:creationId xmlns:a16="http://schemas.microsoft.com/office/drawing/2014/main" id="{16C76255-3FE8-1727-B4E2-EF9D67F1E61F}"/>
                </a:ext>
              </a:extLst>
            </p:cNvPr>
            <p:cNvCxnSpPr>
              <a:stCxn id="11" idx="1"/>
              <a:endCxn id="6" idx="6"/>
            </p:cNvCxnSpPr>
            <p:nvPr/>
          </p:nvCxnSpPr>
          <p:spPr>
            <a:xfrm rot="10800000">
              <a:off x="-1051017" y="1088101"/>
              <a:ext cx="556200" cy="42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9" name="Google Shape;163;p18">
              <a:extLst>
                <a:ext uri="{FF2B5EF4-FFF2-40B4-BE49-F238E27FC236}">
                  <a16:creationId xmlns:a16="http://schemas.microsoft.com/office/drawing/2014/main" id="{5DE20D74-4CA8-0DFF-FB14-7DA1F9581B40}"/>
                </a:ext>
              </a:extLst>
            </p:cNvPr>
            <p:cNvSpPr txBox="1"/>
            <p:nvPr/>
          </p:nvSpPr>
          <p:spPr>
            <a:xfrm>
              <a:off x="-836239" y="108177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</a:t>
              </a:r>
              <a:endParaRPr/>
            </a:p>
          </p:txBody>
        </p:sp>
        <p:cxnSp>
          <p:nvCxnSpPr>
            <p:cNvPr id="30" name="Google Shape;164;p18">
              <a:extLst>
                <a:ext uri="{FF2B5EF4-FFF2-40B4-BE49-F238E27FC236}">
                  <a16:creationId xmlns:a16="http://schemas.microsoft.com/office/drawing/2014/main" id="{D983018D-9CA9-8640-8C2B-2C233058313F}"/>
                </a:ext>
              </a:extLst>
            </p:cNvPr>
            <p:cNvCxnSpPr>
              <a:stCxn id="7" idx="5"/>
              <a:endCxn id="10" idx="1"/>
            </p:cNvCxnSpPr>
            <p:nvPr/>
          </p:nvCxnSpPr>
          <p:spPr>
            <a:xfrm>
              <a:off x="-2464461" y="2160822"/>
              <a:ext cx="483600" cy="435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1" name="Google Shape;165;p18">
              <a:extLst>
                <a:ext uri="{FF2B5EF4-FFF2-40B4-BE49-F238E27FC236}">
                  <a16:creationId xmlns:a16="http://schemas.microsoft.com/office/drawing/2014/main" id="{623D94F8-9878-8489-FA9F-3074EB01DB85}"/>
                </a:ext>
              </a:extLst>
            </p:cNvPr>
            <p:cNvSpPr txBox="1"/>
            <p:nvPr/>
          </p:nvSpPr>
          <p:spPr>
            <a:xfrm>
              <a:off x="-2314926" y="2138969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2</a:t>
              </a:r>
              <a:endParaRPr/>
            </a:p>
          </p:txBody>
        </p:sp>
        <p:cxnSp>
          <p:nvCxnSpPr>
            <p:cNvPr id="32" name="Google Shape;166;p18">
              <a:extLst>
                <a:ext uri="{FF2B5EF4-FFF2-40B4-BE49-F238E27FC236}">
                  <a16:creationId xmlns:a16="http://schemas.microsoft.com/office/drawing/2014/main" id="{12072DFB-C5E8-49A2-3C78-1ACCC0577286}"/>
                </a:ext>
              </a:extLst>
            </p:cNvPr>
            <p:cNvCxnSpPr>
              <a:stCxn id="9" idx="4"/>
              <a:endCxn id="10" idx="7"/>
            </p:cNvCxnSpPr>
            <p:nvPr/>
          </p:nvCxnSpPr>
          <p:spPr>
            <a:xfrm flipH="1">
              <a:off x="-1778739" y="2031219"/>
              <a:ext cx="413400" cy="564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3" name="Google Shape;167;p18">
              <a:extLst>
                <a:ext uri="{FF2B5EF4-FFF2-40B4-BE49-F238E27FC236}">
                  <a16:creationId xmlns:a16="http://schemas.microsoft.com/office/drawing/2014/main" id="{BFAF9691-CD9C-E49A-99ED-F48859C3CAAF}"/>
                </a:ext>
              </a:extLst>
            </p:cNvPr>
            <p:cNvSpPr txBox="1"/>
            <p:nvPr/>
          </p:nvSpPr>
          <p:spPr>
            <a:xfrm>
              <a:off x="-1793964" y="2153854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6</a:t>
              </a:r>
              <a:endParaRPr/>
            </a:p>
          </p:txBody>
        </p:sp>
        <p:sp>
          <p:nvSpPr>
            <p:cNvPr id="34" name="Google Shape;168;p18">
              <a:extLst>
                <a:ext uri="{FF2B5EF4-FFF2-40B4-BE49-F238E27FC236}">
                  <a16:creationId xmlns:a16="http://schemas.microsoft.com/office/drawing/2014/main" id="{C6672A73-A2AB-5A04-9102-9986A07BCA97}"/>
                </a:ext>
              </a:extLst>
            </p:cNvPr>
            <p:cNvSpPr txBox="1"/>
            <p:nvPr/>
          </p:nvSpPr>
          <p:spPr>
            <a:xfrm>
              <a:off x="-980886" y="190492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5</a:t>
              </a:r>
              <a:endParaRPr/>
            </a:p>
          </p:txBody>
        </p:sp>
        <p:cxnSp>
          <p:nvCxnSpPr>
            <p:cNvPr id="35" name="Google Shape;169;p18">
              <a:extLst>
                <a:ext uri="{FF2B5EF4-FFF2-40B4-BE49-F238E27FC236}">
                  <a16:creationId xmlns:a16="http://schemas.microsoft.com/office/drawing/2014/main" id="{AB3F2C0A-D08E-684C-A1CD-BB0F35442084}"/>
                </a:ext>
              </a:extLst>
            </p:cNvPr>
            <p:cNvCxnSpPr>
              <a:stCxn id="9" idx="5"/>
              <a:endCxn id="12" idx="1"/>
            </p:cNvCxnSpPr>
            <p:nvPr/>
          </p:nvCxnSpPr>
          <p:spPr>
            <a:xfrm>
              <a:off x="-1264311" y="1989372"/>
              <a:ext cx="655200" cy="263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36" name="Google Shape;170;p18">
              <a:extLst>
                <a:ext uri="{FF2B5EF4-FFF2-40B4-BE49-F238E27FC236}">
                  <a16:creationId xmlns:a16="http://schemas.microsoft.com/office/drawing/2014/main" id="{D7B8114E-D93F-106F-2CED-B6CB9D8F2E8B}"/>
                </a:ext>
              </a:extLst>
            </p:cNvPr>
            <p:cNvCxnSpPr>
              <a:stCxn id="12" idx="0"/>
              <a:endCxn id="11" idx="4"/>
            </p:cNvCxnSpPr>
            <p:nvPr/>
          </p:nvCxnSpPr>
          <p:spPr>
            <a:xfrm rot="10800000" flipH="1">
              <a:off x="-508089" y="1753804"/>
              <a:ext cx="114300" cy="457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7" name="Google Shape;171;p18">
              <a:extLst>
                <a:ext uri="{FF2B5EF4-FFF2-40B4-BE49-F238E27FC236}">
                  <a16:creationId xmlns:a16="http://schemas.microsoft.com/office/drawing/2014/main" id="{FFA834E9-D78C-1DE2-A6CA-E44CFBCD0134}"/>
                </a:ext>
              </a:extLst>
            </p:cNvPr>
            <p:cNvSpPr txBox="1"/>
            <p:nvPr/>
          </p:nvSpPr>
          <p:spPr>
            <a:xfrm>
              <a:off x="-518262" y="1856077"/>
              <a:ext cx="255119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3</a:t>
              </a:r>
              <a:endParaRPr/>
            </a:p>
          </p:txBody>
        </p:sp>
        <p:cxnSp>
          <p:nvCxnSpPr>
            <p:cNvPr id="38" name="Google Shape;172;p18">
              <a:extLst>
                <a:ext uri="{FF2B5EF4-FFF2-40B4-BE49-F238E27FC236}">
                  <a16:creationId xmlns:a16="http://schemas.microsoft.com/office/drawing/2014/main" id="{F7F220A0-E144-C116-4358-CB1FD37B3956}"/>
                </a:ext>
              </a:extLst>
            </p:cNvPr>
            <p:cNvCxnSpPr>
              <a:stCxn id="10" idx="6"/>
              <a:endCxn id="12" idx="3"/>
            </p:cNvCxnSpPr>
            <p:nvPr/>
          </p:nvCxnSpPr>
          <p:spPr>
            <a:xfrm rot="10800000" flipH="1">
              <a:off x="-1736814" y="2454979"/>
              <a:ext cx="1127700" cy="2418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173;p18">
              <a:extLst>
                <a:ext uri="{FF2B5EF4-FFF2-40B4-BE49-F238E27FC236}">
                  <a16:creationId xmlns:a16="http://schemas.microsoft.com/office/drawing/2014/main" id="{516A5B78-A2E1-9C88-F551-EF638ECCA449}"/>
                </a:ext>
              </a:extLst>
            </p:cNvPr>
            <p:cNvSpPr txBox="1"/>
            <p:nvPr/>
          </p:nvSpPr>
          <p:spPr>
            <a:xfrm>
              <a:off x="-1342844" y="2325304"/>
              <a:ext cx="371737" cy="34624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</a:t>
              </a:r>
              <a:endParaRPr/>
            </a:p>
          </p:txBody>
        </p:sp>
      </p:grpSp>
      <p:sp>
        <p:nvSpPr>
          <p:cNvPr id="45" name="Google Shape;179;p18">
            <a:extLst>
              <a:ext uri="{FF2B5EF4-FFF2-40B4-BE49-F238E27FC236}">
                <a16:creationId xmlns:a16="http://schemas.microsoft.com/office/drawing/2014/main" id="{16FFA7A2-3A81-58A7-1B07-3B8702D3CA28}"/>
              </a:ext>
            </a:extLst>
          </p:cNvPr>
          <p:cNvSpPr txBox="1"/>
          <p:nvPr/>
        </p:nvSpPr>
        <p:spPr>
          <a:xfrm>
            <a:off x="693238" y="3687246"/>
            <a:ext cx="964955" cy="47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0" i="0" u="none" strike="noStrike" cap="non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start</a:t>
            </a:r>
            <a:endParaRPr sz="1600" b="0" i="0" u="none" strike="noStrike" cap="none">
              <a:solidFill>
                <a:srgbClr val="00000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  <p:extLst>
      <p:ext uri="{BB962C8B-B14F-4D97-AF65-F5344CB8AC3E}">
        <p14:creationId xmlns:p14="http://schemas.microsoft.com/office/powerpoint/2010/main" val="12245177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4">
            <a:extLst>
              <a:ext uri="{FF2B5EF4-FFF2-40B4-BE49-F238E27FC236}">
                <a16:creationId xmlns:a16="http://schemas.microsoft.com/office/drawing/2014/main" id="{66A9BBF1-E56F-44E1-B349-BF414B5050DC}"/>
              </a:ext>
            </a:extLst>
          </p:cNvPr>
          <p:cNvGrpSpPr>
            <a:grpSpLocks/>
          </p:cNvGrpSpPr>
          <p:nvPr/>
        </p:nvGrpSpPr>
        <p:grpSpPr bwMode="auto">
          <a:xfrm>
            <a:off x="5980155" y="2041128"/>
            <a:ext cx="533400" cy="533400"/>
            <a:chOff x="1824" y="2736"/>
            <a:chExt cx="336" cy="336"/>
          </a:xfrm>
        </p:grpSpPr>
        <p:sp>
          <p:nvSpPr>
            <p:cNvPr id="31" name="Oval 5">
              <a:extLst>
                <a:ext uri="{FF2B5EF4-FFF2-40B4-BE49-F238E27FC236}">
                  <a16:creationId xmlns:a16="http://schemas.microsoft.com/office/drawing/2014/main" id="{F0C92A47-7D3C-46E7-8B83-3E7B73069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2" name="Text Box 6">
              <a:extLst>
                <a:ext uri="{FF2B5EF4-FFF2-40B4-BE49-F238E27FC236}">
                  <a16:creationId xmlns:a16="http://schemas.microsoft.com/office/drawing/2014/main" id="{20087CB9-C25C-4F37-852A-6B50D3934C1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33" name="Group 7">
            <a:extLst>
              <a:ext uri="{FF2B5EF4-FFF2-40B4-BE49-F238E27FC236}">
                <a16:creationId xmlns:a16="http://schemas.microsoft.com/office/drawing/2014/main" id="{B71EE6D1-0048-43B7-8803-46050FBCA554}"/>
              </a:ext>
            </a:extLst>
          </p:cNvPr>
          <p:cNvGrpSpPr>
            <a:grpSpLocks/>
          </p:cNvGrpSpPr>
          <p:nvPr/>
        </p:nvGrpSpPr>
        <p:grpSpPr bwMode="auto">
          <a:xfrm>
            <a:off x="7137223" y="1605035"/>
            <a:ext cx="533400" cy="533400"/>
            <a:chOff x="1824" y="2736"/>
            <a:chExt cx="336" cy="336"/>
          </a:xfrm>
        </p:grpSpPr>
        <p:sp>
          <p:nvSpPr>
            <p:cNvPr id="34" name="Oval 8">
              <a:extLst>
                <a:ext uri="{FF2B5EF4-FFF2-40B4-BE49-F238E27FC236}">
                  <a16:creationId xmlns:a16="http://schemas.microsoft.com/office/drawing/2014/main" id="{123BA9D5-0979-4E38-A262-532676CE2F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5" name="Text Box 9">
              <a:extLst>
                <a:ext uri="{FF2B5EF4-FFF2-40B4-BE49-F238E27FC236}">
                  <a16:creationId xmlns:a16="http://schemas.microsoft.com/office/drawing/2014/main" id="{0146D7D3-B350-4866-B8E6-9D50DDE37C0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36" name="Group 10">
            <a:extLst>
              <a:ext uri="{FF2B5EF4-FFF2-40B4-BE49-F238E27FC236}">
                <a16:creationId xmlns:a16="http://schemas.microsoft.com/office/drawing/2014/main" id="{5F2ED05F-ACEB-43CE-8625-920F35D516FF}"/>
              </a:ext>
            </a:extLst>
          </p:cNvPr>
          <p:cNvGrpSpPr>
            <a:grpSpLocks/>
          </p:cNvGrpSpPr>
          <p:nvPr/>
        </p:nvGrpSpPr>
        <p:grpSpPr bwMode="auto">
          <a:xfrm>
            <a:off x="7123155" y="2803128"/>
            <a:ext cx="533400" cy="533400"/>
            <a:chOff x="1824" y="2736"/>
            <a:chExt cx="336" cy="336"/>
          </a:xfrm>
        </p:grpSpPr>
        <p:sp>
          <p:nvSpPr>
            <p:cNvPr id="37" name="Oval 11">
              <a:extLst>
                <a:ext uri="{FF2B5EF4-FFF2-40B4-BE49-F238E27FC236}">
                  <a16:creationId xmlns:a16="http://schemas.microsoft.com/office/drawing/2014/main" id="{B4DDBF78-6DC4-40E9-93C4-2EEA903D2C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38" name="Text Box 12">
              <a:extLst>
                <a:ext uri="{FF2B5EF4-FFF2-40B4-BE49-F238E27FC236}">
                  <a16:creationId xmlns:a16="http://schemas.microsoft.com/office/drawing/2014/main" id="{55DB6356-01BD-407D-83E7-77EC1BE93FC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39" name="Line 19">
            <a:extLst>
              <a:ext uri="{FF2B5EF4-FFF2-40B4-BE49-F238E27FC236}">
                <a16:creationId xmlns:a16="http://schemas.microsoft.com/office/drawing/2014/main" id="{0D1E76A4-DE99-45CB-8542-19184D05BE6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13555" y="1967412"/>
            <a:ext cx="685800" cy="25179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0" name="Line 20">
            <a:extLst>
              <a:ext uri="{FF2B5EF4-FFF2-40B4-BE49-F238E27FC236}">
                <a16:creationId xmlns:a16="http://schemas.microsoft.com/office/drawing/2014/main" id="{202D2CB3-8007-4DFA-B7D0-378D2230A9E7}"/>
              </a:ext>
            </a:extLst>
          </p:cNvPr>
          <p:cNvSpPr>
            <a:spLocks noChangeShapeType="1"/>
          </p:cNvSpPr>
          <p:nvPr/>
        </p:nvSpPr>
        <p:spPr bwMode="auto">
          <a:xfrm>
            <a:off x="6452507" y="2498449"/>
            <a:ext cx="685800" cy="4572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1" name="Line 23">
            <a:extLst>
              <a:ext uri="{FF2B5EF4-FFF2-40B4-BE49-F238E27FC236}">
                <a16:creationId xmlns:a16="http://schemas.microsoft.com/office/drawing/2014/main" id="{B2B7ED10-8416-4DE6-9D56-C518A9EA512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427955" y="2117328"/>
            <a:ext cx="0" cy="685800"/>
          </a:xfrm>
          <a:prstGeom prst="line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42" name="Text Box 26">
            <a:extLst>
              <a:ext uri="{FF2B5EF4-FFF2-40B4-BE49-F238E27FC236}">
                <a16:creationId xmlns:a16="http://schemas.microsoft.com/office/drawing/2014/main" id="{3DA08BCE-3B33-479C-AB7E-968B8EB3D4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37356" y="2588817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43" name="Text Box 27">
            <a:extLst>
              <a:ext uri="{FF2B5EF4-FFF2-40B4-BE49-F238E27FC236}">
                <a16:creationId xmlns:a16="http://schemas.microsoft.com/office/drawing/2014/main" id="{20A8D519-A553-44A9-9D5D-C35BB2DE38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1255" y="223825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3</a:t>
            </a:r>
          </a:p>
        </p:txBody>
      </p:sp>
      <p:sp>
        <p:nvSpPr>
          <p:cNvPr id="44" name="Text Box 28">
            <a:extLst>
              <a:ext uri="{FF2B5EF4-FFF2-40B4-BE49-F238E27FC236}">
                <a16:creationId xmlns:a16="http://schemas.microsoft.com/office/drawing/2014/main" id="{D13AEC08-AAFB-42C0-AAC8-64387056EA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34890" y="179542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9" name="Group 4">
            <a:extLst>
              <a:ext uri="{FF2B5EF4-FFF2-40B4-BE49-F238E27FC236}">
                <a16:creationId xmlns:a16="http://schemas.microsoft.com/office/drawing/2014/main" id="{032D331E-844B-40AE-9C3B-18BED307DECC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2069626"/>
            <a:ext cx="533400" cy="533400"/>
            <a:chOff x="1824" y="2736"/>
            <a:chExt cx="336" cy="336"/>
          </a:xfrm>
        </p:grpSpPr>
        <p:sp>
          <p:nvSpPr>
            <p:cNvPr id="70" name="Oval 5">
              <a:extLst>
                <a:ext uri="{FF2B5EF4-FFF2-40B4-BE49-F238E27FC236}">
                  <a16:creationId xmlns:a16="http://schemas.microsoft.com/office/drawing/2014/main" id="{4012C6F4-03A0-4F73-8BF7-0256BCEF89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1" name="Text Box 6">
              <a:extLst>
                <a:ext uri="{FF2B5EF4-FFF2-40B4-BE49-F238E27FC236}">
                  <a16:creationId xmlns:a16="http://schemas.microsoft.com/office/drawing/2014/main" id="{84E5EED4-0DA2-4A0F-8C51-9E9CBE79C9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72" name="Group 7">
            <a:extLst>
              <a:ext uri="{FF2B5EF4-FFF2-40B4-BE49-F238E27FC236}">
                <a16:creationId xmlns:a16="http://schemas.microsoft.com/office/drawing/2014/main" id="{18DD0B5F-59CD-4846-9FD7-28534C2EE1F5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1633533"/>
            <a:ext cx="533400" cy="533400"/>
            <a:chOff x="1824" y="2736"/>
            <a:chExt cx="336" cy="336"/>
          </a:xfrm>
        </p:grpSpPr>
        <p:sp>
          <p:nvSpPr>
            <p:cNvPr id="73" name="Oval 8">
              <a:extLst>
                <a:ext uri="{FF2B5EF4-FFF2-40B4-BE49-F238E27FC236}">
                  <a16:creationId xmlns:a16="http://schemas.microsoft.com/office/drawing/2014/main" id="{CC277830-2CED-438B-9A9B-219716723F0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4" name="Text Box 9">
              <a:extLst>
                <a:ext uri="{FF2B5EF4-FFF2-40B4-BE49-F238E27FC236}">
                  <a16:creationId xmlns:a16="http://schemas.microsoft.com/office/drawing/2014/main" id="{7DE1C50B-27C8-4BB8-9C9A-E696100CDA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75" name="Group 10">
            <a:extLst>
              <a:ext uri="{FF2B5EF4-FFF2-40B4-BE49-F238E27FC236}">
                <a16:creationId xmlns:a16="http://schemas.microsoft.com/office/drawing/2014/main" id="{3F0923AF-EF7F-4832-9F38-E9B2E69A2759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2831626"/>
            <a:ext cx="533400" cy="533400"/>
            <a:chOff x="1824" y="2736"/>
            <a:chExt cx="336" cy="336"/>
          </a:xfrm>
        </p:grpSpPr>
        <p:sp>
          <p:nvSpPr>
            <p:cNvPr id="76" name="Oval 11">
              <a:extLst>
                <a:ext uri="{FF2B5EF4-FFF2-40B4-BE49-F238E27FC236}">
                  <a16:creationId xmlns:a16="http://schemas.microsoft.com/office/drawing/2014/main" id="{D355A455-6483-42BB-9D43-A8F1B864ED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77" name="Text Box 12">
              <a:extLst>
                <a:ext uri="{FF2B5EF4-FFF2-40B4-BE49-F238E27FC236}">
                  <a16:creationId xmlns:a16="http://schemas.microsoft.com/office/drawing/2014/main" id="{A1FED9DF-1433-4E4F-A9C4-0A38BA99D16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78" name="Line 19">
            <a:extLst>
              <a:ext uri="{FF2B5EF4-FFF2-40B4-BE49-F238E27FC236}">
                <a16:creationId xmlns:a16="http://schemas.microsoft.com/office/drawing/2014/main" id="{1E87E8E6-E95E-40D1-8007-987E0114387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16212" y="2000881"/>
            <a:ext cx="685800" cy="25179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79" name="Line 20">
            <a:extLst>
              <a:ext uri="{FF2B5EF4-FFF2-40B4-BE49-F238E27FC236}">
                <a16:creationId xmlns:a16="http://schemas.microsoft.com/office/drawing/2014/main" id="{FF5D87FA-007B-49A6-AB11-94C7BA1B93BC}"/>
              </a:ext>
            </a:extLst>
          </p:cNvPr>
          <p:cNvSpPr>
            <a:spLocks noChangeShapeType="1"/>
          </p:cNvSpPr>
          <p:nvPr/>
        </p:nvSpPr>
        <p:spPr bwMode="auto">
          <a:xfrm>
            <a:off x="716212" y="2494078"/>
            <a:ext cx="642556" cy="540532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0" name="Line 23">
            <a:extLst>
              <a:ext uri="{FF2B5EF4-FFF2-40B4-BE49-F238E27FC236}">
                <a16:creationId xmlns:a16="http://schemas.microsoft.com/office/drawing/2014/main" id="{31CB08B6-12F0-4E0B-A84F-D927AFC9056D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2145826"/>
            <a:ext cx="0" cy="685800"/>
          </a:xfrm>
          <a:prstGeom prst="line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81" name="Text Box 26">
            <a:extLst>
              <a:ext uri="{FF2B5EF4-FFF2-40B4-BE49-F238E27FC236}">
                <a16:creationId xmlns:a16="http://schemas.microsoft.com/office/drawing/2014/main" id="{BFF5923F-B75C-4118-ACC9-1774D7ED45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13" y="2617315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82" name="Text Box 27">
            <a:extLst>
              <a:ext uri="{FF2B5EF4-FFF2-40B4-BE49-F238E27FC236}">
                <a16:creationId xmlns:a16="http://schemas.microsoft.com/office/drawing/2014/main" id="{61C5D7E5-AA0A-48AA-BD9E-2873433DC5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226675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83" name="Text Box 28">
            <a:extLst>
              <a:ext uri="{FF2B5EF4-FFF2-40B4-BE49-F238E27FC236}">
                <a16:creationId xmlns:a16="http://schemas.microsoft.com/office/drawing/2014/main" id="{50444C7E-0593-409C-9916-9FEA3A3561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3625" y="1823924"/>
            <a:ext cx="437444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B7E775F8-1388-4FDD-9F0C-220C52AD092E}"/>
              </a:ext>
            </a:extLst>
          </p:cNvPr>
          <p:cNvCxnSpPr>
            <a:cxnSpLocks/>
          </p:cNvCxnSpPr>
          <p:nvPr/>
        </p:nvCxnSpPr>
        <p:spPr>
          <a:xfrm flipV="1">
            <a:off x="144712" y="3671939"/>
            <a:ext cx="11730913" cy="663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4" name="Google Shape;519;p34">
            <a:extLst>
              <a:ext uri="{FF2B5EF4-FFF2-40B4-BE49-F238E27FC236}">
                <a16:creationId xmlns:a16="http://schemas.microsoft.com/office/drawing/2014/main" id="{F4AFD3C9-450B-0468-B874-9BBF22051E9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38092860"/>
              </p:ext>
            </p:extLst>
          </p:nvPr>
        </p:nvGraphicFramePr>
        <p:xfrm>
          <a:off x="2398268" y="1816625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0BE4F2A8-67B1-BAF9-41CC-67389A2F5D1C}"/>
              </a:ext>
            </a:extLst>
          </p:cNvPr>
          <p:cNvSpPr txBox="1">
            <a:spLocks/>
          </p:cNvSpPr>
          <p:nvPr/>
        </p:nvSpPr>
        <p:spPr>
          <a:xfrm>
            <a:off x="2769421" y="1312942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13" name="Google Shape;519;p34">
            <a:extLst>
              <a:ext uri="{FF2B5EF4-FFF2-40B4-BE49-F238E27FC236}">
                <a16:creationId xmlns:a16="http://schemas.microsoft.com/office/drawing/2014/main" id="{4BBCDC53-F2C1-8F04-807B-62D377DFC4E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6782214"/>
              </p:ext>
            </p:extLst>
          </p:nvPr>
        </p:nvGraphicFramePr>
        <p:xfrm>
          <a:off x="8383088" y="1812620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Title 1">
            <a:extLst>
              <a:ext uri="{FF2B5EF4-FFF2-40B4-BE49-F238E27FC236}">
                <a16:creationId xmlns:a16="http://schemas.microsoft.com/office/drawing/2014/main" id="{6CF96A41-F677-D1AF-3ED4-9BA3800BFD3D}"/>
              </a:ext>
            </a:extLst>
          </p:cNvPr>
          <p:cNvSpPr txBox="1">
            <a:spLocks/>
          </p:cNvSpPr>
          <p:nvPr/>
        </p:nvSpPr>
        <p:spPr>
          <a:xfrm>
            <a:off x="8754241" y="1308937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pSp>
        <p:nvGrpSpPr>
          <p:cNvPr id="16" name="Group 4">
            <a:extLst>
              <a:ext uri="{FF2B5EF4-FFF2-40B4-BE49-F238E27FC236}">
                <a16:creationId xmlns:a16="http://schemas.microsoft.com/office/drawing/2014/main" id="{EC1A4BB1-8992-9EEA-35A3-DEEA827E5411}"/>
              </a:ext>
            </a:extLst>
          </p:cNvPr>
          <p:cNvGrpSpPr>
            <a:grpSpLocks/>
          </p:cNvGrpSpPr>
          <p:nvPr/>
        </p:nvGrpSpPr>
        <p:grpSpPr bwMode="auto">
          <a:xfrm>
            <a:off x="220912" y="4780453"/>
            <a:ext cx="533400" cy="533400"/>
            <a:chOff x="1824" y="2736"/>
            <a:chExt cx="336" cy="336"/>
          </a:xfrm>
        </p:grpSpPr>
        <p:sp>
          <p:nvSpPr>
            <p:cNvPr id="17" name="Oval 5">
              <a:extLst>
                <a:ext uri="{FF2B5EF4-FFF2-40B4-BE49-F238E27FC236}">
                  <a16:creationId xmlns:a16="http://schemas.microsoft.com/office/drawing/2014/main" id="{59BACFB9-E6FC-1428-939A-4801ABF79E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8" name="Text Box 6">
              <a:extLst>
                <a:ext uri="{FF2B5EF4-FFF2-40B4-BE49-F238E27FC236}">
                  <a16:creationId xmlns:a16="http://schemas.microsoft.com/office/drawing/2014/main" id="{99BD19F2-4B1E-31FE-68BC-3270F89685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22" name="Group 7">
            <a:extLst>
              <a:ext uri="{FF2B5EF4-FFF2-40B4-BE49-F238E27FC236}">
                <a16:creationId xmlns:a16="http://schemas.microsoft.com/office/drawing/2014/main" id="{387BF706-BB40-E78E-B565-FE13FA4F2983}"/>
              </a:ext>
            </a:extLst>
          </p:cNvPr>
          <p:cNvGrpSpPr>
            <a:grpSpLocks/>
          </p:cNvGrpSpPr>
          <p:nvPr/>
        </p:nvGrpSpPr>
        <p:grpSpPr bwMode="auto">
          <a:xfrm>
            <a:off x="1377980" y="4344360"/>
            <a:ext cx="533400" cy="533400"/>
            <a:chOff x="1824" y="2736"/>
            <a:chExt cx="336" cy="336"/>
          </a:xfrm>
        </p:grpSpPr>
        <p:sp>
          <p:nvSpPr>
            <p:cNvPr id="54" name="Oval 8">
              <a:extLst>
                <a:ext uri="{FF2B5EF4-FFF2-40B4-BE49-F238E27FC236}">
                  <a16:creationId xmlns:a16="http://schemas.microsoft.com/office/drawing/2014/main" id="{946CC2F6-1730-D831-9480-0764C6B33B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5" name="Text Box 9">
              <a:extLst>
                <a:ext uri="{FF2B5EF4-FFF2-40B4-BE49-F238E27FC236}">
                  <a16:creationId xmlns:a16="http://schemas.microsoft.com/office/drawing/2014/main" id="{97878FF5-C936-C34D-5C5F-A7A19BC8EC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56" name="Group 10">
            <a:extLst>
              <a:ext uri="{FF2B5EF4-FFF2-40B4-BE49-F238E27FC236}">
                <a16:creationId xmlns:a16="http://schemas.microsoft.com/office/drawing/2014/main" id="{7D6CA18D-0561-F880-27EB-6E43BFA8CE33}"/>
              </a:ext>
            </a:extLst>
          </p:cNvPr>
          <p:cNvGrpSpPr>
            <a:grpSpLocks/>
          </p:cNvGrpSpPr>
          <p:nvPr/>
        </p:nvGrpSpPr>
        <p:grpSpPr bwMode="auto">
          <a:xfrm>
            <a:off x="1363912" y="5542453"/>
            <a:ext cx="533400" cy="533400"/>
            <a:chOff x="1824" y="2736"/>
            <a:chExt cx="336" cy="336"/>
          </a:xfrm>
        </p:grpSpPr>
        <p:sp>
          <p:nvSpPr>
            <p:cNvPr id="57" name="Oval 11">
              <a:extLst>
                <a:ext uri="{FF2B5EF4-FFF2-40B4-BE49-F238E27FC236}">
                  <a16:creationId xmlns:a16="http://schemas.microsoft.com/office/drawing/2014/main" id="{7A874711-654A-E805-3D48-94C7A6C14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8" name="Text Box 12">
              <a:extLst>
                <a:ext uri="{FF2B5EF4-FFF2-40B4-BE49-F238E27FC236}">
                  <a16:creationId xmlns:a16="http://schemas.microsoft.com/office/drawing/2014/main" id="{69A2C321-B5CE-FECB-0F92-DD1674884B9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59" name="Line 19">
            <a:extLst>
              <a:ext uri="{FF2B5EF4-FFF2-40B4-BE49-F238E27FC236}">
                <a16:creationId xmlns:a16="http://schemas.microsoft.com/office/drawing/2014/main" id="{6E312421-D21E-B64F-FDF1-EF441C876314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4313" y="4698451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0" name="Line 20">
            <a:extLst>
              <a:ext uri="{FF2B5EF4-FFF2-40B4-BE49-F238E27FC236}">
                <a16:creationId xmlns:a16="http://schemas.microsoft.com/office/drawing/2014/main" id="{C4350B7D-9921-545C-DDF2-3149B783CE59}"/>
              </a:ext>
            </a:extLst>
          </p:cNvPr>
          <p:cNvSpPr>
            <a:spLocks noChangeShapeType="1"/>
          </p:cNvSpPr>
          <p:nvPr/>
        </p:nvSpPr>
        <p:spPr bwMode="auto">
          <a:xfrm>
            <a:off x="678112" y="5237653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1" name="Line 23">
            <a:extLst>
              <a:ext uri="{FF2B5EF4-FFF2-40B4-BE49-F238E27FC236}">
                <a16:creationId xmlns:a16="http://schemas.microsoft.com/office/drawing/2014/main" id="{E12E2F74-DC3A-9420-B9FB-59C8CFD2D93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8712" y="4856653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62" name="Text Box 26">
            <a:extLst>
              <a:ext uri="{FF2B5EF4-FFF2-40B4-BE49-F238E27FC236}">
                <a16:creationId xmlns:a16="http://schemas.microsoft.com/office/drawing/2014/main" id="{E61E7FEE-2014-09F7-4CF0-97DCA2A76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9197" y="5328142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63" name="Text Box 27">
            <a:extLst>
              <a:ext uri="{FF2B5EF4-FFF2-40B4-BE49-F238E27FC236}">
                <a16:creationId xmlns:a16="http://schemas.microsoft.com/office/drawing/2014/main" id="{6739C81D-6AA4-6FB2-4940-962C5875AA2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2012" y="4977578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64" name="Text Box 28">
            <a:extLst>
              <a:ext uri="{FF2B5EF4-FFF2-40B4-BE49-F238E27FC236}">
                <a16:creationId xmlns:a16="http://schemas.microsoft.com/office/drawing/2014/main" id="{886599A5-613F-5F5C-9F3C-D9EE40BED8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647" y="4534750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pSp>
        <p:nvGrpSpPr>
          <p:cNvPr id="65" name="Group 4">
            <a:extLst>
              <a:ext uri="{FF2B5EF4-FFF2-40B4-BE49-F238E27FC236}">
                <a16:creationId xmlns:a16="http://schemas.microsoft.com/office/drawing/2014/main" id="{57782A1C-3AF5-F2B3-266A-C4479537DAB9}"/>
              </a:ext>
            </a:extLst>
          </p:cNvPr>
          <p:cNvGrpSpPr>
            <a:grpSpLocks/>
          </p:cNvGrpSpPr>
          <p:nvPr/>
        </p:nvGrpSpPr>
        <p:grpSpPr bwMode="auto">
          <a:xfrm>
            <a:off x="6056355" y="4822484"/>
            <a:ext cx="533400" cy="533400"/>
            <a:chOff x="1824" y="2736"/>
            <a:chExt cx="336" cy="336"/>
          </a:xfrm>
        </p:grpSpPr>
        <p:sp>
          <p:nvSpPr>
            <p:cNvPr id="66" name="Oval 5">
              <a:extLst>
                <a:ext uri="{FF2B5EF4-FFF2-40B4-BE49-F238E27FC236}">
                  <a16:creationId xmlns:a16="http://schemas.microsoft.com/office/drawing/2014/main" id="{0BBF87C8-48C2-22C5-3AF6-74DF229173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67" name="Text Box 6">
              <a:extLst>
                <a:ext uri="{FF2B5EF4-FFF2-40B4-BE49-F238E27FC236}">
                  <a16:creationId xmlns:a16="http://schemas.microsoft.com/office/drawing/2014/main" id="{E35F9150-3982-B7DB-5319-BDE35B29D2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S</a:t>
              </a:r>
            </a:p>
          </p:txBody>
        </p:sp>
      </p:grpSp>
      <p:grpSp>
        <p:nvGrpSpPr>
          <p:cNvPr id="68" name="Group 7">
            <a:extLst>
              <a:ext uri="{FF2B5EF4-FFF2-40B4-BE49-F238E27FC236}">
                <a16:creationId xmlns:a16="http://schemas.microsoft.com/office/drawing/2014/main" id="{6694CA0A-3295-3071-3B8F-AB345768B17F}"/>
              </a:ext>
            </a:extLst>
          </p:cNvPr>
          <p:cNvGrpSpPr>
            <a:grpSpLocks/>
          </p:cNvGrpSpPr>
          <p:nvPr/>
        </p:nvGrpSpPr>
        <p:grpSpPr bwMode="auto">
          <a:xfrm>
            <a:off x="7213423" y="4386391"/>
            <a:ext cx="533400" cy="533400"/>
            <a:chOff x="1824" y="2736"/>
            <a:chExt cx="336" cy="336"/>
          </a:xfrm>
        </p:grpSpPr>
        <p:sp>
          <p:nvSpPr>
            <p:cNvPr id="84" name="Oval 8">
              <a:extLst>
                <a:ext uri="{FF2B5EF4-FFF2-40B4-BE49-F238E27FC236}">
                  <a16:creationId xmlns:a16="http://schemas.microsoft.com/office/drawing/2014/main" id="{795F5328-D33B-3D95-071A-D743CBFB0C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87" name="Text Box 9">
              <a:extLst>
                <a:ext uri="{FF2B5EF4-FFF2-40B4-BE49-F238E27FC236}">
                  <a16:creationId xmlns:a16="http://schemas.microsoft.com/office/drawing/2014/main" id="{99F3CD42-26C4-3E85-34A2-5C2EBC785C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63"/>
              <a:ext cx="288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88" name="Group 10">
            <a:extLst>
              <a:ext uri="{FF2B5EF4-FFF2-40B4-BE49-F238E27FC236}">
                <a16:creationId xmlns:a16="http://schemas.microsoft.com/office/drawing/2014/main" id="{0D518FFB-8887-51F2-F90D-F7B1C85142F0}"/>
              </a:ext>
            </a:extLst>
          </p:cNvPr>
          <p:cNvGrpSpPr>
            <a:grpSpLocks/>
          </p:cNvGrpSpPr>
          <p:nvPr/>
        </p:nvGrpSpPr>
        <p:grpSpPr bwMode="auto">
          <a:xfrm>
            <a:off x="7199355" y="5584484"/>
            <a:ext cx="533400" cy="533400"/>
            <a:chOff x="1824" y="2736"/>
            <a:chExt cx="336" cy="336"/>
          </a:xfrm>
        </p:grpSpPr>
        <p:sp>
          <p:nvSpPr>
            <p:cNvPr id="89" name="Oval 11">
              <a:extLst>
                <a:ext uri="{FF2B5EF4-FFF2-40B4-BE49-F238E27FC236}">
                  <a16:creationId xmlns:a16="http://schemas.microsoft.com/office/drawing/2014/main" id="{DEA11A70-CEC2-90F2-CE32-847B6A8223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0" name="Text Box 12">
              <a:extLst>
                <a:ext uri="{FF2B5EF4-FFF2-40B4-BE49-F238E27FC236}">
                  <a16:creationId xmlns:a16="http://schemas.microsoft.com/office/drawing/2014/main" id="{3FF8DB46-44D5-8456-2FB3-E5DCBF89B69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72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B</a:t>
              </a:r>
            </a:p>
          </p:txBody>
        </p:sp>
      </p:grpSp>
      <p:sp>
        <p:nvSpPr>
          <p:cNvPr id="91" name="Line 19">
            <a:extLst>
              <a:ext uri="{FF2B5EF4-FFF2-40B4-BE49-F238E27FC236}">
                <a16:creationId xmlns:a16="http://schemas.microsoft.com/office/drawing/2014/main" id="{0A568B8B-9911-7E82-EB17-08EE22ACA04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589756" y="4740482"/>
            <a:ext cx="647697" cy="260076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arrow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2" name="Line 20">
            <a:extLst>
              <a:ext uri="{FF2B5EF4-FFF2-40B4-BE49-F238E27FC236}">
                <a16:creationId xmlns:a16="http://schemas.microsoft.com/office/drawing/2014/main" id="{5CE51B2A-3F2D-3413-68EF-131D1E8F497B}"/>
              </a:ext>
            </a:extLst>
          </p:cNvPr>
          <p:cNvSpPr>
            <a:spLocks noChangeShapeType="1"/>
          </p:cNvSpPr>
          <p:nvPr/>
        </p:nvSpPr>
        <p:spPr bwMode="auto">
          <a:xfrm>
            <a:off x="6513555" y="5279684"/>
            <a:ext cx="747933" cy="47625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3" name="Line 23">
            <a:extLst>
              <a:ext uri="{FF2B5EF4-FFF2-40B4-BE49-F238E27FC236}">
                <a16:creationId xmlns:a16="http://schemas.microsoft.com/office/drawing/2014/main" id="{4547DDC4-475A-0B2A-9497-366A12C05C8B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504155" y="4898684"/>
            <a:ext cx="0" cy="6858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4" name="Text Box 26">
            <a:extLst>
              <a:ext uri="{FF2B5EF4-FFF2-40B4-BE49-F238E27FC236}">
                <a16:creationId xmlns:a16="http://schemas.microsoft.com/office/drawing/2014/main" id="{1329AEF1-180A-5448-0768-59AF0D1E7C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14640" y="5370173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4</a:t>
            </a:r>
          </a:p>
        </p:txBody>
      </p:sp>
      <p:sp>
        <p:nvSpPr>
          <p:cNvPr id="95" name="Text Box 27">
            <a:extLst>
              <a:ext uri="{FF2B5EF4-FFF2-40B4-BE49-F238E27FC236}">
                <a16:creationId xmlns:a16="http://schemas.microsoft.com/office/drawing/2014/main" id="{2588286B-7C44-F05C-105B-62448A2309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7455" y="5019609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96" name="Text Box 28">
            <a:extLst>
              <a:ext uri="{FF2B5EF4-FFF2-40B4-BE49-F238E27FC236}">
                <a16:creationId xmlns:a16="http://schemas.microsoft.com/office/drawing/2014/main" id="{542DECB5-13DF-D375-D9F3-89837D0B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1090" y="4576781"/>
            <a:ext cx="53340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2</a:t>
            </a:r>
          </a:p>
        </p:txBody>
      </p:sp>
      <p:graphicFrame>
        <p:nvGraphicFramePr>
          <p:cNvPr id="97" name="Google Shape;519;p34">
            <a:extLst>
              <a:ext uri="{FF2B5EF4-FFF2-40B4-BE49-F238E27FC236}">
                <a16:creationId xmlns:a16="http://schemas.microsoft.com/office/drawing/2014/main" id="{29C602CD-98D4-29CC-9E3D-E0DDA3144B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259930456"/>
              </p:ext>
            </p:extLst>
          </p:nvPr>
        </p:nvGraphicFramePr>
        <p:xfrm>
          <a:off x="2367349" y="454806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8" name="Title 1">
            <a:extLst>
              <a:ext uri="{FF2B5EF4-FFF2-40B4-BE49-F238E27FC236}">
                <a16:creationId xmlns:a16="http://schemas.microsoft.com/office/drawing/2014/main" id="{193A9C48-4ACF-A5BC-F528-C943650D3B98}"/>
              </a:ext>
            </a:extLst>
          </p:cNvPr>
          <p:cNvSpPr txBox="1">
            <a:spLocks/>
          </p:cNvSpPr>
          <p:nvPr/>
        </p:nvSpPr>
        <p:spPr>
          <a:xfrm>
            <a:off x="2738502" y="404438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graphicFrame>
        <p:nvGraphicFramePr>
          <p:cNvPr id="99" name="Google Shape;519;p34">
            <a:extLst>
              <a:ext uri="{FF2B5EF4-FFF2-40B4-BE49-F238E27FC236}">
                <a16:creationId xmlns:a16="http://schemas.microsoft.com/office/drawing/2014/main" id="{262CF19C-9739-18C0-16A7-EE44A003C22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61267222"/>
              </p:ext>
            </p:extLst>
          </p:nvPr>
        </p:nvGraphicFramePr>
        <p:xfrm>
          <a:off x="8442184" y="4483283"/>
          <a:ext cx="3092700" cy="15087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7053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Font typeface="Arial"/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Node</a:t>
                      </a:r>
                      <a:endParaRPr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SD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PN</a:t>
                      </a:r>
                      <a:endParaRPr sz="1900" dirty="0">
                        <a:solidFill>
                          <a:schemeClr val="lt1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S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0</a:t>
                      </a:r>
                      <a:endParaRPr lang="en-SE" dirty="0"/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dirty="0"/>
                        <a:t>/</a:t>
                      </a:r>
                      <a:endParaRPr lang="en-SE" dirty="0"/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A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solidFill>
                            <a:srgbClr val="0C0C0C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B</a:t>
                      </a:r>
                      <a:endParaRPr dirty="0">
                        <a:solidFill>
                          <a:srgbClr val="0C0C0C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L="60950" marR="60950" marT="60950" marB="6095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SE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0" name="Title 1">
            <a:extLst>
              <a:ext uri="{FF2B5EF4-FFF2-40B4-BE49-F238E27FC236}">
                <a16:creationId xmlns:a16="http://schemas.microsoft.com/office/drawing/2014/main" id="{6DDE4325-3CFC-5F9E-C8C0-9D057DE0534C}"/>
              </a:ext>
            </a:extLst>
          </p:cNvPr>
          <p:cNvSpPr txBox="1">
            <a:spLocks/>
          </p:cNvSpPr>
          <p:nvPr/>
        </p:nvSpPr>
        <p:spPr>
          <a:xfrm>
            <a:off x="8813337" y="3979600"/>
            <a:ext cx="2294014" cy="4619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600" kern="1200">
                <a:solidFill>
                  <a:schemeClr val="accent1"/>
                </a:solidFill>
                <a:latin typeface="Helvetica"/>
                <a:ea typeface="+mj-ea"/>
                <a:cs typeface="Helvetica"/>
              </a:defRPr>
            </a:lvl1pPr>
          </a:lstStyle>
          <a:p>
            <a:pPr>
              <a:buClrTx/>
              <a:buFontTx/>
            </a:pPr>
            <a:r>
              <a:rPr lang="en-GB" sz="2400" dirty="0"/>
              <a:t>ANS</a:t>
            </a:r>
            <a:endParaRPr lang="en-SE" sz="2400" dirty="0"/>
          </a:p>
        </p:txBody>
      </p:sp>
      <p:sp>
        <p:nvSpPr>
          <p:cNvPr id="102" name="Google Shape;14;p1">
            <a:extLst>
              <a:ext uri="{FF2B5EF4-FFF2-40B4-BE49-F238E27FC236}">
                <a16:creationId xmlns:a16="http://schemas.microsoft.com/office/drawing/2014/main" id="{A29F0BC8-158B-624C-1D83-26F0BB8BF745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" name="Google Shape;497;p25">
            <a:extLst>
              <a:ext uri="{FF2B5EF4-FFF2-40B4-BE49-F238E27FC236}">
                <a16:creationId xmlns:a16="http://schemas.microsoft.com/office/drawing/2014/main" id="{E91D047C-DC77-AC6C-17C7-B08BC7ED93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S)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54011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F6E27B-E036-2082-C178-5A9BAE3A95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5" name="Group 4">
            <a:extLst>
              <a:ext uri="{FF2B5EF4-FFF2-40B4-BE49-F238E27FC236}">
                <a16:creationId xmlns:a16="http://schemas.microsoft.com/office/drawing/2014/main" id="{4A0F1995-D650-688F-E3FA-21C8B8830AA1}"/>
              </a:ext>
            </a:extLst>
          </p:cNvPr>
          <p:cNvGrpSpPr>
            <a:grpSpLocks/>
          </p:cNvGrpSpPr>
          <p:nvPr/>
        </p:nvGrpSpPr>
        <p:grpSpPr bwMode="auto">
          <a:xfrm>
            <a:off x="4114800" y="3251427"/>
            <a:ext cx="533400" cy="533400"/>
            <a:chOff x="1824" y="2736"/>
            <a:chExt cx="336" cy="336"/>
          </a:xfrm>
        </p:grpSpPr>
        <p:sp>
          <p:nvSpPr>
            <p:cNvPr id="126" name="Oval 5">
              <a:extLst>
                <a:ext uri="{FF2B5EF4-FFF2-40B4-BE49-F238E27FC236}">
                  <a16:creationId xmlns:a16="http://schemas.microsoft.com/office/drawing/2014/main" id="{7A48E425-5DC2-E3FB-DDBA-5F60C0FE48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27" name="Text Box 6">
              <a:extLst>
                <a:ext uri="{FF2B5EF4-FFF2-40B4-BE49-F238E27FC236}">
                  <a16:creationId xmlns:a16="http://schemas.microsoft.com/office/drawing/2014/main" id="{E595D331-8E2B-E6C9-C529-3304F61325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A</a:t>
              </a:r>
            </a:p>
          </p:txBody>
        </p:sp>
      </p:grpSp>
      <p:grpSp>
        <p:nvGrpSpPr>
          <p:cNvPr id="128" name="Group 7">
            <a:extLst>
              <a:ext uri="{FF2B5EF4-FFF2-40B4-BE49-F238E27FC236}">
                <a16:creationId xmlns:a16="http://schemas.microsoft.com/office/drawing/2014/main" id="{1358205F-84FF-F278-EF95-886A62BCC2BC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2337027"/>
            <a:ext cx="533400" cy="533400"/>
            <a:chOff x="1824" y="2736"/>
            <a:chExt cx="336" cy="336"/>
          </a:xfrm>
        </p:grpSpPr>
        <p:sp>
          <p:nvSpPr>
            <p:cNvPr id="129" name="Oval 8">
              <a:extLst>
                <a:ext uri="{FF2B5EF4-FFF2-40B4-BE49-F238E27FC236}">
                  <a16:creationId xmlns:a16="http://schemas.microsoft.com/office/drawing/2014/main" id="{1837A621-CC8D-D3F2-BD3A-7C355CC2EB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0" name="Text Box 9">
              <a:extLst>
                <a:ext uri="{FF2B5EF4-FFF2-40B4-BE49-F238E27FC236}">
                  <a16:creationId xmlns:a16="http://schemas.microsoft.com/office/drawing/2014/main" id="{EED4F07B-5EEF-D67D-063C-D90C3DCAAF6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31" name="Group 10">
            <a:extLst>
              <a:ext uri="{FF2B5EF4-FFF2-40B4-BE49-F238E27FC236}">
                <a16:creationId xmlns:a16="http://schemas.microsoft.com/office/drawing/2014/main" id="{6E71B5C6-60AE-9F27-3FDA-A5419CB5F5A5}"/>
              </a:ext>
            </a:extLst>
          </p:cNvPr>
          <p:cNvGrpSpPr>
            <a:grpSpLocks/>
          </p:cNvGrpSpPr>
          <p:nvPr/>
        </p:nvGrpSpPr>
        <p:grpSpPr bwMode="auto">
          <a:xfrm>
            <a:off x="5257800" y="4013427"/>
            <a:ext cx="533400" cy="533400"/>
            <a:chOff x="1824" y="2736"/>
            <a:chExt cx="336" cy="336"/>
          </a:xfrm>
        </p:grpSpPr>
        <p:sp>
          <p:nvSpPr>
            <p:cNvPr id="132" name="Oval 11">
              <a:extLst>
                <a:ext uri="{FF2B5EF4-FFF2-40B4-BE49-F238E27FC236}">
                  <a16:creationId xmlns:a16="http://schemas.microsoft.com/office/drawing/2014/main" id="{CB2A5DCC-0158-1E03-7BE8-6895925522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3" name="Text Box 12">
              <a:extLst>
                <a:ext uri="{FF2B5EF4-FFF2-40B4-BE49-F238E27FC236}">
                  <a16:creationId xmlns:a16="http://schemas.microsoft.com/office/drawing/2014/main" id="{FA24D7D0-3E47-6CFC-3237-5AD88433C2C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C</a:t>
              </a:r>
            </a:p>
          </p:txBody>
        </p:sp>
      </p:grpSp>
      <p:grpSp>
        <p:nvGrpSpPr>
          <p:cNvPr id="134" name="Group 13">
            <a:extLst>
              <a:ext uri="{FF2B5EF4-FFF2-40B4-BE49-F238E27FC236}">
                <a16:creationId xmlns:a16="http://schemas.microsoft.com/office/drawing/2014/main" id="{5A5B9254-58E2-32B8-8E04-7AB13B3418F4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4013427"/>
            <a:ext cx="533400" cy="533400"/>
            <a:chOff x="1824" y="2736"/>
            <a:chExt cx="336" cy="336"/>
          </a:xfrm>
        </p:grpSpPr>
        <p:sp>
          <p:nvSpPr>
            <p:cNvPr id="135" name="Oval 14">
              <a:extLst>
                <a:ext uri="{FF2B5EF4-FFF2-40B4-BE49-F238E27FC236}">
                  <a16:creationId xmlns:a16="http://schemas.microsoft.com/office/drawing/2014/main" id="{435F5BD3-0332-7618-D623-AB82712BBC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6" name="Text Box 15">
              <a:extLst>
                <a:ext uri="{FF2B5EF4-FFF2-40B4-BE49-F238E27FC236}">
                  <a16:creationId xmlns:a16="http://schemas.microsoft.com/office/drawing/2014/main" id="{78CE75CC-1DC5-A1EE-CF5F-51326554955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E</a:t>
              </a:r>
            </a:p>
          </p:txBody>
        </p:sp>
      </p:grpSp>
      <p:grpSp>
        <p:nvGrpSpPr>
          <p:cNvPr id="137" name="Group 16">
            <a:extLst>
              <a:ext uri="{FF2B5EF4-FFF2-40B4-BE49-F238E27FC236}">
                <a16:creationId xmlns:a16="http://schemas.microsoft.com/office/drawing/2014/main" id="{3D4F3C06-02EC-3049-F926-D9BCAA6964FA}"/>
              </a:ext>
            </a:extLst>
          </p:cNvPr>
          <p:cNvGrpSpPr>
            <a:grpSpLocks/>
          </p:cNvGrpSpPr>
          <p:nvPr/>
        </p:nvGrpSpPr>
        <p:grpSpPr bwMode="auto">
          <a:xfrm>
            <a:off x="6781800" y="2337027"/>
            <a:ext cx="533400" cy="533400"/>
            <a:chOff x="1824" y="2736"/>
            <a:chExt cx="336" cy="336"/>
          </a:xfrm>
        </p:grpSpPr>
        <p:sp>
          <p:nvSpPr>
            <p:cNvPr id="138" name="Oval 17">
              <a:extLst>
                <a:ext uri="{FF2B5EF4-FFF2-40B4-BE49-F238E27FC236}">
                  <a16:creationId xmlns:a16="http://schemas.microsoft.com/office/drawing/2014/main" id="{F13DD352-A342-AF2D-E560-D6429381B3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  <a:ea typeface="+mn-ea"/>
                <a:cs typeface="+mn-cs"/>
              </a:endParaRPr>
            </a:p>
          </p:txBody>
        </p:sp>
        <p:sp>
          <p:nvSpPr>
            <p:cNvPr id="139" name="Text Box 18">
              <a:extLst>
                <a:ext uri="{FF2B5EF4-FFF2-40B4-BE49-F238E27FC236}">
                  <a16:creationId xmlns:a16="http://schemas.microsoft.com/office/drawing/2014/main" id="{6E69F09C-B7D5-A0E3-DF45-36EC1A51975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140" name="Line 19">
            <a:extLst>
              <a:ext uri="{FF2B5EF4-FFF2-40B4-BE49-F238E27FC236}">
                <a16:creationId xmlns:a16="http://schemas.microsoft.com/office/drawing/2014/main" id="{EBB0A1FA-60C2-9DC0-68AE-F003EE447E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72000" y="2718027"/>
            <a:ext cx="685800" cy="6096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1" name="Line 20">
            <a:extLst>
              <a:ext uri="{FF2B5EF4-FFF2-40B4-BE49-F238E27FC236}">
                <a16:creationId xmlns:a16="http://schemas.microsoft.com/office/drawing/2014/main" id="{0E301DCB-CED1-573F-434A-8FBABD174EC3}"/>
              </a:ext>
            </a:extLst>
          </p:cNvPr>
          <p:cNvSpPr>
            <a:spLocks noChangeShapeType="1"/>
          </p:cNvSpPr>
          <p:nvPr/>
        </p:nvSpPr>
        <p:spPr bwMode="auto">
          <a:xfrm>
            <a:off x="4572000" y="3708627"/>
            <a:ext cx="685800" cy="4572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2" name="Line 21">
            <a:extLst>
              <a:ext uri="{FF2B5EF4-FFF2-40B4-BE49-F238E27FC236}">
                <a16:creationId xmlns:a16="http://schemas.microsoft.com/office/drawing/2014/main" id="{DB55AB09-97B7-1981-62D6-D0033B8A07A6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43182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3" name="Line 22">
            <a:extLst>
              <a:ext uri="{FF2B5EF4-FFF2-40B4-BE49-F238E27FC236}">
                <a16:creationId xmlns:a16="http://schemas.microsoft.com/office/drawing/2014/main" id="{78BB1DF8-34D5-68F3-23BE-CDD9317F3AC7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086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4" name="Line 23">
            <a:extLst>
              <a:ext uri="{FF2B5EF4-FFF2-40B4-BE49-F238E27FC236}">
                <a16:creationId xmlns:a16="http://schemas.microsoft.com/office/drawing/2014/main" id="{82081C44-2F47-05E4-00FC-818E9672CBC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562600" y="2870427"/>
            <a:ext cx="0" cy="11430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5" name="Line 24">
            <a:extLst>
              <a:ext uri="{FF2B5EF4-FFF2-40B4-BE49-F238E27FC236}">
                <a16:creationId xmlns:a16="http://schemas.microsoft.com/office/drawing/2014/main" id="{997A96CB-D51B-24FE-766F-7A9160F4BC01}"/>
              </a:ext>
            </a:extLst>
          </p:cNvPr>
          <p:cNvSpPr>
            <a:spLocks noChangeShapeType="1"/>
          </p:cNvSpPr>
          <p:nvPr/>
        </p:nvSpPr>
        <p:spPr bwMode="auto">
          <a:xfrm>
            <a:off x="5791200" y="2565627"/>
            <a:ext cx="990600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6" name="Line 25">
            <a:extLst>
              <a:ext uri="{FF2B5EF4-FFF2-40B4-BE49-F238E27FC236}">
                <a16:creationId xmlns:a16="http://schemas.microsoft.com/office/drawing/2014/main" id="{100903CB-6917-E924-8C36-426E6A763A20}"/>
              </a:ext>
            </a:extLst>
          </p:cNvPr>
          <p:cNvSpPr>
            <a:spLocks noChangeShapeType="1"/>
          </p:cNvSpPr>
          <p:nvPr/>
        </p:nvSpPr>
        <p:spPr bwMode="auto">
          <a:xfrm>
            <a:off x="5715000" y="2794227"/>
            <a:ext cx="1143000" cy="12954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>
              <a:latin typeface="Arial" panose="020B0604020202020204" pitchFamily="34" charset="0"/>
              <a:ea typeface="+mn-ea"/>
              <a:cs typeface="+mn-cs"/>
            </a:endParaRPr>
          </a:p>
        </p:txBody>
      </p:sp>
      <p:sp>
        <p:nvSpPr>
          <p:cNvPr id="147" name="Text Box 26">
            <a:extLst>
              <a:ext uri="{FF2B5EF4-FFF2-40B4-BE49-F238E27FC236}">
                <a16:creationId xmlns:a16="http://schemas.microsoft.com/office/drawing/2014/main" id="{E218DD03-A090-1235-1FA8-AA198BDDD9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3951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8" name="Text Box 27">
            <a:extLst>
              <a:ext uri="{FF2B5EF4-FFF2-40B4-BE49-F238E27FC236}">
                <a16:creationId xmlns:a16="http://schemas.microsoft.com/office/drawing/2014/main" id="{EBCD4D68-3B3E-F173-7B57-890F6565F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57800" y="32514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49" name="Text Box 28">
            <a:extLst>
              <a:ext uri="{FF2B5EF4-FFF2-40B4-BE49-F238E27FC236}">
                <a16:creationId xmlns:a16="http://schemas.microsoft.com/office/drawing/2014/main" id="{42ECAABF-237A-4F8A-5E23-96E58FE82A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26418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0" name="Text Box 29">
            <a:extLst>
              <a:ext uri="{FF2B5EF4-FFF2-40B4-BE49-F238E27FC236}">
                <a16:creationId xmlns:a16="http://schemas.microsoft.com/office/drawing/2014/main" id="{6482E00B-F5A0-A8F8-490E-8A054CCBDC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2184628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151" name="Text Box 30">
            <a:extLst>
              <a:ext uri="{FF2B5EF4-FFF2-40B4-BE49-F238E27FC236}">
                <a16:creationId xmlns:a16="http://schemas.microsoft.com/office/drawing/2014/main" id="{C7EEB1D6-9A83-64D3-580E-A66A7AED8B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189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2</a:t>
            </a:r>
          </a:p>
        </p:txBody>
      </p:sp>
      <p:sp>
        <p:nvSpPr>
          <p:cNvPr id="152" name="Text Box 31">
            <a:extLst>
              <a:ext uri="{FF2B5EF4-FFF2-40B4-BE49-F238E27FC236}">
                <a16:creationId xmlns:a16="http://schemas.microsoft.com/office/drawing/2014/main" id="{1AD63A05-7A2D-F3BF-C04F-31E9889CF3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30371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153" name="Text Box 32">
            <a:extLst>
              <a:ext uri="{FF2B5EF4-FFF2-40B4-BE49-F238E27FC236}">
                <a16:creationId xmlns:a16="http://schemas.microsoft.com/office/drawing/2014/main" id="{D0C9CCFA-81F9-6CCC-ED2A-F73F904F7C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72200" y="4332515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buClrTx/>
            </a:pPr>
            <a:r>
              <a:rPr lang="en-US" altLang="en-SE" sz="1800" kern="1200">
                <a:latin typeface="Arial" panose="020B0604020202020204" pitchFamily="34" charset="0"/>
                <a:ea typeface="+mn-ea"/>
                <a:cs typeface="+mn-cs"/>
              </a:rPr>
              <a:t>4</a:t>
            </a:r>
          </a:p>
        </p:txBody>
      </p:sp>
      <p:sp>
        <p:nvSpPr>
          <p:cNvPr id="3" name="Google Shape;14;p1">
            <a:extLst>
              <a:ext uri="{FF2B5EF4-FFF2-40B4-BE49-F238E27FC236}">
                <a16:creationId xmlns:a16="http://schemas.microsoft.com/office/drawing/2014/main" id="{B4521588-AD83-5737-C0EE-275520291964}"/>
              </a:ext>
            </a:extLst>
          </p:cNvPr>
          <p:cNvSpPr txBox="1"/>
          <p:nvPr/>
        </p:nvSpPr>
        <p:spPr>
          <a:xfrm>
            <a:off x="11665526" y="6495138"/>
            <a:ext cx="526473" cy="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8375" tIns="88375" rIns="88375" bIns="88375" anchor="ctr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dirty="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6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4</a:t>
            </a:fld>
            <a:endParaRPr sz="1600" dirty="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" name="Google Shape;497;p25">
            <a:extLst>
              <a:ext uri="{FF2B5EF4-FFF2-40B4-BE49-F238E27FC236}">
                <a16:creationId xmlns:a16="http://schemas.microsoft.com/office/drawing/2014/main" id="{6DCB7AC3-B1AD-2A49-2780-84A9CC5B80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A, Undirected Graph)</a:t>
            </a:r>
            <a:endParaRPr dirty="0"/>
          </a:p>
        </p:txBody>
      </p:sp>
      <p:graphicFrame>
        <p:nvGraphicFramePr>
          <p:cNvPr id="6" name="Google Shape;495;p25">
            <a:extLst>
              <a:ext uri="{FF2B5EF4-FFF2-40B4-BE49-F238E27FC236}">
                <a16:creationId xmlns:a16="http://schemas.microsoft.com/office/drawing/2014/main" id="{3D77B7CD-ADC2-EB59-977D-D038AC376375}"/>
              </a:ext>
            </a:extLst>
          </p:cNvPr>
          <p:cNvGraphicFramePr/>
          <p:nvPr/>
        </p:nvGraphicFramePr>
        <p:xfrm>
          <a:off x="7923500" y="3524407"/>
          <a:ext cx="3092700" cy="2240210"/>
        </p:xfrm>
        <a:graphic>
          <a:graphicData uri="http://schemas.openxmlformats.org/drawingml/2006/table">
            <a:tbl>
              <a:tblPr firstRow="1" bandRow="1">
                <a:noFill/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309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Node</a:t>
                      </a:r>
                      <a:endParaRPr dirty="0"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SD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900" dirty="0"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PN</a:t>
                      </a:r>
                      <a:endParaRPr sz="1900" dirty="0"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A48DD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600" b="0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60950" marR="60950" marT="60950" marB="60950" anchor="ctr"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B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C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D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  <a:ea typeface="Calibri"/>
                          <a:cs typeface="Calibri"/>
                          <a:sym typeface="Calibri"/>
                        </a:rPr>
                        <a:t>E</a:t>
                      </a:r>
                      <a:endParaRPr>
                        <a:solidFill>
                          <a:schemeClr val="tx1"/>
                        </a:solidFill>
                        <a:latin typeface="Quattrocento Sans" panose="020B0502050000020003" pitchFamily="34" charset="0"/>
                      </a:endParaRPr>
                    </a:p>
                  </a:txBody>
                  <a:tcPr marL="60950" marR="60950" marT="60950" marB="60950" anchor="ctr">
                    <a:lnL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endParaRPr lang="en-SE" sz="1600" b="0" i="0" u="none" strike="noStrike" cap="none" dirty="0">
                        <a:solidFill>
                          <a:schemeClr val="tx1"/>
                        </a:solidFill>
                        <a:latin typeface="Quattrocento Sans" panose="020B0502050000020003" pitchFamily="34" charset="0"/>
                        <a:ea typeface="Calibri"/>
                        <a:cs typeface="Calibri"/>
                        <a:sym typeface="Arial"/>
                      </a:endParaRPr>
                    </a:p>
                  </a:txBody>
                  <a:tcPr>
                    <a:lnL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9050" cap="flat" cmpd="sng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lt2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7" name="Google Shape;498;p25">
            <a:extLst>
              <a:ext uri="{FF2B5EF4-FFF2-40B4-BE49-F238E27FC236}">
                <a16:creationId xmlns:a16="http://schemas.microsoft.com/office/drawing/2014/main" id="{AD849C99-67FE-7C7A-E824-73AB04A29705}"/>
              </a:ext>
            </a:extLst>
          </p:cNvPr>
          <p:cNvSpPr txBox="1"/>
          <p:nvPr/>
        </p:nvSpPr>
        <p:spPr>
          <a:xfrm>
            <a:off x="4408277" y="5196649"/>
            <a:ext cx="2938800" cy="677068"/>
          </a:xfrm>
          <a:prstGeom prst="rect">
            <a:avLst/>
          </a:prstGeom>
          <a:solidFill>
            <a:srgbClr val="E7F1FA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Visit Order</a:t>
            </a: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680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119CC6-6A58-536E-6009-2AD062697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SE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96DAA9C-B72E-3DF8-1E0F-21461EC38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1833963"/>
            <a:ext cx="10342469" cy="4058437"/>
          </a:xfrm>
          <a:prstGeom prst="rect">
            <a:avLst/>
          </a:prstGeom>
        </p:spPr>
      </p:pic>
      <p:sp>
        <p:nvSpPr>
          <p:cNvPr id="8" name="Google Shape;497;p25">
            <a:extLst>
              <a:ext uri="{FF2B5EF4-FFF2-40B4-BE49-F238E27FC236}">
                <a16:creationId xmlns:a16="http://schemas.microsoft.com/office/drawing/2014/main" id="{9B2334E2-13AB-B29A-C699-407EF6A6173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Q. Dijkstra’s Algorithm </a:t>
            </a:r>
            <a:r>
              <a:rPr lang="en-US" altLang="zh-CN" dirty="0"/>
              <a:t>(Source Node P, Directed Graph)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182329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58037-337A-A42C-486D-428810D3B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264A7-FFC5-5817-BB3F-BE1D556706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251" y="1417638"/>
            <a:ext cx="8116216" cy="1421126"/>
          </a:xfrm>
        </p:spPr>
        <p:txBody>
          <a:bodyPr>
            <a:normAutofit/>
          </a:bodyPr>
          <a:lstStyle/>
          <a:p>
            <a:r>
              <a:rPr lang="en-GB" dirty="0"/>
              <a:t>Consider this DAG, use Topological Sort to find Shortest Paths in DAG, considering all possible topological orders</a:t>
            </a:r>
            <a:endParaRPr lang="en-SE" dirty="0"/>
          </a:p>
        </p:txBody>
      </p:sp>
      <p:sp>
        <p:nvSpPr>
          <p:cNvPr id="74" name="Title 1">
            <a:extLst>
              <a:ext uri="{FF2B5EF4-FFF2-40B4-BE49-F238E27FC236}">
                <a16:creationId xmlns:a16="http://schemas.microsoft.com/office/drawing/2014/main" id="{9532A599-2993-5B42-8C77-4772585A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/>
          <a:p>
            <a:r>
              <a:rPr lang="en-US" altLang="zh-CN" sz="4300" dirty="0">
                <a:solidFill>
                  <a:srgbClr val="0C0C0C"/>
                </a:solidFill>
                <a:latin typeface="Quattrocento Sans"/>
                <a:sym typeface="Quattrocento Sans"/>
              </a:rPr>
              <a:t>Q. Topological Sort</a:t>
            </a:r>
            <a:endParaRPr lang="en-SE" sz="4300" dirty="0">
              <a:solidFill>
                <a:srgbClr val="0C0C0C"/>
              </a:solidFill>
              <a:latin typeface="Quattrocento Sans"/>
              <a:sym typeface="Quattrocento Sans"/>
            </a:endParaRP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7FB4CE10-9B58-9DF4-A4B3-C64E52B73EF3}"/>
              </a:ext>
            </a:extLst>
          </p:cNvPr>
          <p:cNvGrpSpPr/>
          <p:nvPr/>
        </p:nvGrpSpPr>
        <p:grpSpPr>
          <a:xfrm>
            <a:off x="8716485" y="1744394"/>
            <a:ext cx="3092700" cy="3321807"/>
            <a:chOff x="8841391" y="1894638"/>
            <a:chExt cx="3092700" cy="3321807"/>
          </a:xfrm>
        </p:grpSpPr>
        <p:graphicFrame>
          <p:nvGraphicFramePr>
            <p:cNvPr id="89" name="Google Shape;519;p34">
              <a:extLst>
                <a:ext uri="{FF2B5EF4-FFF2-40B4-BE49-F238E27FC236}">
                  <a16:creationId xmlns:a16="http://schemas.microsoft.com/office/drawing/2014/main" id="{115B324E-BE77-5900-E4AF-F3C8A2C8DBA8}"/>
                </a:ext>
              </a:extLst>
            </p:cNvPr>
            <p:cNvGraphicFramePr/>
            <p:nvPr>
              <p:extLst>
                <p:ext uri="{D42A27DB-BD31-4B8C-83A1-F6EECF244321}">
                  <p14:modId xmlns:p14="http://schemas.microsoft.com/office/powerpoint/2010/main" val="2032135457"/>
                </p:ext>
              </p:extLst>
            </p:nvPr>
          </p:nvGraphicFramePr>
          <p:xfrm>
            <a:off x="8841391" y="2976235"/>
            <a:ext cx="3092700" cy="2240210"/>
          </p:xfrm>
          <a:graphic>
            <a:graphicData uri="http://schemas.openxmlformats.org/drawingml/2006/table">
              <a:tbl>
                <a:tblPr firstRow="1" bandRow="1">
                  <a:noFill/>
                </a:tblPr>
                <a:tblGrid>
                  <a:gridCol w="1030900">
                    <a:extLst>
                      <a:ext uri="{9D8B030D-6E8A-4147-A177-3AD203B41FA5}">
                        <a16:colId xmlns:a16="http://schemas.microsoft.com/office/drawing/2014/main" val="20000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2"/>
                      </a:ext>
                    </a:extLst>
                  </a:gridCol>
                  <a:gridCol w="1030900">
                    <a:extLst>
                      <a:ext uri="{9D8B030D-6E8A-4147-A177-3AD203B41FA5}">
                        <a16:colId xmlns:a16="http://schemas.microsoft.com/office/drawing/2014/main" val="20003"/>
                      </a:ext>
                    </a:extLst>
                  </a:gridCol>
                </a:tblGrid>
                <a:tr h="406400">
                  <a:tc>
                    <a:txBody>
                      <a:bodyPr/>
                      <a:lstStyle/>
                      <a:p>
                        <a:pPr marL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>
                            <a:schemeClr val="dk1"/>
                          </a:buClr>
                          <a:buFont typeface="Arial"/>
                          <a:buNone/>
                        </a:pPr>
                        <a:r>
                          <a:rPr lang="en-US" sz="1900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Node</a:t>
                        </a:r>
                        <a:endParaRPr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SD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rtl="0">
                          <a:spcBef>
                            <a:spcPts val="0"/>
                          </a:spcBef>
                          <a:spcAft>
                            <a:spcPts val="0"/>
                          </a:spcAft>
                          <a:buNone/>
                        </a:pPr>
                        <a:r>
                          <a:rPr lang="en-US" sz="1900" strike="noStrike" dirty="0">
                            <a:solidFill>
                              <a:schemeClr val="lt1"/>
                            </a:solidFill>
                            <a:latin typeface="Quattrocento Sans"/>
                            <a:ea typeface="Quattrocento Sans"/>
                            <a:cs typeface="Quattrocento Sans"/>
                            <a:sym typeface="Quattrocento Sans"/>
                          </a:rPr>
                          <a:t>PN</a:t>
                        </a:r>
                        <a:endParaRPr sz="1900" strike="noStrike" dirty="0">
                          <a:solidFill>
                            <a:schemeClr val="lt1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endParaRPr>
                      </a:p>
                    </a:txBody>
                    <a:tcPr marL="60950" marR="60950" marT="60950" marB="60950" anchor="ctr"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rgbClr val="A48DD3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0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A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0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r>
                          <a:rPr lang="en-GB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/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1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B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2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C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3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D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4"/>
                    </a:ext>
                  </a:extLst>
                </a:tr>
                <a:tr h="365750">
                  <a:tc>
                    <a:txBody>
                      <a:bodyPr/>
                      <a:lstStyle/>
                      <a:p>
                        <a:pPr algn="ctr"/>
                        <a:r>
                          <a:rPr lang="en-US" altLang="zh-CN" sz="1600" dirty="0">
                            <a:solidFill>
                              <a:schemeClr val="tx1"/>
                            </a:solidFill>
                            <a:latin typeface="Quattrocento Sans" panose="020B0502050000020003" pitchFamily="34" charset="0"/>
                          </a:rPr>
                          <a:t>E</a:t>
                        </a: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marL="0" marR="0" lvl="0" indent="0" algn="ctr" defTabSz="457200" rtl="0" eaLnBrk="1" fontAlgn="auto" latinLnBrk="0" hangingPunct="1">
                          <a:lnSpc>
                            <a:spcPct val="100000"/>
                          </a:lnSpc>
                          <a:spcBef>
                            <a:spcPts val="0"/>
                          </a:spcBef>
                          <a:spcAft>
                            <a:spcPts val="0"/>
                          </a:spcAft>
                          <a:buClrTx/>
                          <a:buSzTx/>
                          <a:buFontTx/>
                          <a:buNone/>
                          <a:tabLst/>
                          <a:defRPr/>
                        </a:pPr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 algn="ctr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tc>
                    <a:txBody>
                      <a:bodyPr/>
                      <a:lstStyle/>
                      <a:p>
                        <a:pPr algn="ctr"/>
                        <a:endParaRPr lang="en-SE" sz="1600" dirty="0">
                          <a:solidFill>
                            <a:schemeClr val="tx1"/>
                          </a:solidFill>
                          <a:latin typeface="Quattrocento Sans" panose="020B0502050000020003" pitchFamily="34" charset="0"/>
                        </a:endParaRPr>
                      </a:p>
                    </a:txBody>
                    <a:tcPr>
                      <a:lnL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L>
                      <a:lnR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R>
                      <a:lnT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T>
                      <a:lnB w="9525" cap="flat" cmpd="sng">
                        <a:solidFill>
                          <a:schemeClr val="dk1"/>
                        </a:solidFill>
                        <a:prstDash val="solid"/>
                        <a:round/>
                        <a:headEnd type="none" w="sm" len="sm"/>
                        <a:tailEnd type="none" w="sm" len="sm"/>
                      </a:lnB>
                      <a:solidFill>
                        <a:schemeClr val="lt1"/>
                      </a:solidFill>
                    </a:tcPr>
                  </a:tc>
                  <a:extLst>
                    <a:ext uri="{0D108BD9-81ED-4DB2-BD59-A6C34878D82A}">
                      <a16:rowId xmlns:a16="http://schemas.microsoft.com/office/drawing/2014/main" val="10005"/>
                    </a:ext>
                  </a:extLst>
                </a:tr>
              </a:tbl>
            </a:graphicData>
          </a:graphic>
        </p:graphicFrame>
        <p:sp>
          <p:nvSpPr>
            <p:cNvPr id="90" name="Google Shape;1032;p42">
              <a:extLst>
                <a:ext uri="{FF2B5EF4-FFF2-40B4-BE49-F238E27FC236}">
                  <a16:creationId xmlns:a16="http://schemas.microsoft.com/office/drawing/2014/main" id="{FA7A0A39-89B5-EB0C-CCEA-58D943F1EFE5}"/>
                </a:ext>
              </a:extLst>
            </p:cNvPr>
            <p:cNvSpPr txBox="1"/>
            <p:nvPr/>
          </p:nvSpPr>
          <p:spPr>
            <a:xfrm>
              <a:off x="8841391" y="1894638"/>
              <a:ext cx="3070361" cy="831000"/>
            </a:xfrm>
            <a:prstGeom prst="rect">
              <a:avLst/>
            </a:prstGeom>
            <a:solidFill>
              <a:srgbClr val="E7F1FA"/>
            </a:solidFill>
            <a:ln w="19050" cap="flat" cmpd="sng">
              <a:solidFill>
                <a:srgbClr val="7F7F7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u="sng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Visit Order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00" dirty="0">
                  <a:solidFill>
                    <a:schemeClr val="dk1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0, 1, 4, 7, 5, 2, 3, 6</a:t>
              </a:r>
              <a:endParaRPr dirty="0"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2" name="Group 4">
            <a:extLst>
              <a:ext uri="{FF2B5EF4-FFF2-40B4-BE49-F238E27FC236}">
                <a16:creationId xmlns:a16="http://schemas.microsoft.com/office/drawing/2014/main" id="{797436DD-EF54-0D28-D9AB-7CCCB9EED6A2}"/>
              </a:ext>
            </a:extLst>
          </p:cNvPr>
          <p:cNvGrpSpPr>
            <a:grpSpLocks/>
          </p:cNvGrpSpPr>
          <p:nvPr/>
        </p:nvGrpSpPr>
        <p:grpSpPr bwMode="auto">
          <a:xfrm>
            <a:off x="1849537" y="3871478"/>
            <a:ext cx="533400" cy="533400"/>
            <a:chOff x="1824" y="2736"/>
            <a:chExt cx="336" cy="336"/>
          </a:xfrm>
        </p:grpSpPr>
        <p:sp>
          <p:nvSpPr>
            <p:cNvPr id="4" name="Oval 5">
              <a:extLst>
                <a:ext uri="{FF2B5EF4-FFF2-40B4-BE49-F238E27FC236}">
                  <a16:creationId xmlns:a16="http://schemas.microsoft.com/office/drawing/2014/main" id="{2D260D8D-0566-D281-A32E-1CC02DFC96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5" name="Text Box 6">
              <a:extLst>
                <a:ext uri="{FF2B5EF4-FFF2-40B4-BE49-F238E27FC236}">
                  <a16:creationId xmlns:a16="http://schemas.microsoft.com/office/drawing/2014/main" id="{0FCA89F1-1C1F-44E5-024C-D8F26430ACF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A</a:t>
              </a:r>
            </a:p>
          </p:txBody>
        </p:sp>
      </p:grpSp>
      <p:grpSp>
        <p:nvGrpSpPr>
          <p:cNvPr id="6" name="Group 7">
            <a:extLst>
              <a:ext uri="{FF2B5EF4-FFF2-40B4-BE49-F238E27FC236}">
                <a16:creationId xmlns:a16="http://schemas.microsoft.com/office/drawing/2014/main" id="{0BE6737C-22F5-516F-72F2-B5608109FAC8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2957078"/>
            <a:ext cx="533400" cy="533400"/>
            <a:chOff x="1824" y="2736"/>
            <a:chExt cx="336" cy="336"/>
          </a:xfrm>
        </p:grpSpPr>
        <p:sp>
          <p:nvSpPr>
            <p:cNvPr id="91" name="Oval 8">
              <a:extLst>
                <a:ext uri="{FF2B5EF4-FFF2-40B4-BE49-F238E27FC236}">
                  <a16:creationId xmlns:a16="http://schemas.microsoft.com/office/drawing/2014/main" id="{4C3743B6-BB5A-F5D8-55D5-2161EC136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2" name="Text Box 9">
              <a:extLst>
                <a:ext uri="{FF2B5EF4-FFF2-40B4-BE49-F238E27FC236}">
                  <a16:creationId xmlns:a16="http://schemas.microsoft.com/office/drawing/2014/main" id="{07C156AF-EFD4-1106-9F00-A715EFC4BF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B</a:t>
              </a:r>
            </a:p>
          </p:txBody>
        </p:sp>
      </p:grpSp>
      <p:grpSp>
        <p:nvGrpSpPr>
          <p:cNvPr id="93" name="Group 10">
            <a:extLst>
              <a:ext uri="{FF2B5EF4-FFF2-40B4-BE49-F238E27FC236}">
                <a16:creationId xmlns:a16="http://schemas.microsoft.com/office/drawing/2014/main" id="{34A8C030-1CD8-9360-7049-E265332CE561}"/>
              </a:ext>
            </a:extLst>
          </p:cNvPr>
          <p:cNvGrpSpPr>
            <a:grpSpLocks/>
          </p:cNvGrpSpPr>
          <p:nvPr/>
        </p:nvGrpSpPr>
        <p:grpSpPr bwMode="auto">
          <a:xfrm>
            <a:off x="2992537" y="4633478"/>
            <a:ext cx="533400" cy="533400"/>
            <a:chOff x="1824" y="2736"/>
            <a:chExt cx="336" cy="336"/>
          </a:xfrm>
        </p:grpSpPr>
        <p:sp>
          <p:nvSpPr>
            <p:cNvPr id="94" name="Oval 11">
              <a:extLst>
                <a:ext uri="{FF2B5EF4-FFF2-40B4-BE49-F238E27FC236}">
                  <a16:creationId xmlns:a16="http://schemas.microsoft.com/office/drawing/2014/main" id="{F8D8C87B-7BEF-D9AA-2015-2C4031F696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95" name="Text Box 12">
              <a:extLst>
                <a:ext uri="{FF2B5EF4-FFF2-40B4-BE49-F238E27FC236}">
                  <a16:creationId xmlns:a16="http://schemas.microsoft.com/office/drawing/2014/main" id="{6AC3E98A-1408-3898-D343-6C0964E40D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>
                  <a:latin typeface="Arial" panose="020B0604020202020204" pitchFamily="34" charset="0"/>
                </a:rPr>
                <a:t>C</a:t>
              </a:r>
            </a:p>
          </p:txBody>
        </p:sp>
      </p:grpSp>
      <p:sp>
        <p:nvSpPr>
          <p:cNvPr id="96" name="Line 19">
            <a:extLst>
              <a:ext uri="{FF2B5EF4-FFF2-40B4-BE49-F238E27FC236}">
                <a16:creationId xmlns:a16="http://schemas.microsoft.com/office/drawing/2014/main" id="{75E49635-6349-7F66-82D6-E1FF7715878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306737" y="3414278"/>
            <a:ext cx="762000" cy="53340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8" name="Line 20">
            <a:extLst>
              <a:ext uri="{FF2B5EF4-FFF2-40B4-BE49-F238E27FC236}">
                <a16:creationId xmlns:a16="http://schemas.microsoft.com/office/drawing/2014/main" id="{EE7EF579-6C22-4DE0-E99A-94CA7331A2C2}"/>
              </a:ext>
            </a:extLst>
          </p:cNvPr>
          <p:cNvSpPr>
            <a:spLocks noChangeShapeType="1"/>
          </p:cNvSpPr>
          <p:nvPr/>
        </p:nvSpPr>
        <p:spPr bwMode="auto">
          <a:xfrm>
            <a:off x="2306737" y="4328678"/>
            <a:ext cx="723900" cy="493940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en-SE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99" name="Text Box 26">
            <a:extLst>
              <a:ext uri="{FF2B5EF4-FFF2-40B4-BE49-F238E27FC236}">
                <a16:creationId xmlns:a16="http://schemas.microsoft.com/office/drawing/2014/main" id="{79B8B14B-6A3C-BF4D-2FFA-E4ED377BF6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50599" y="44953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>
                <a:latin typeface="Arial" panose="020B0604020202020204" pitchFamily="34" charset="0"/>
              </a:rPr>
              <a:t>1</a:t>
            </a:r>
          </a:p>
        </p:txBody>
      </p:sp>
      <p:sp>
        <p:nvSpPr>
          <p:cNvPr id="107" name="Text Box 28">
            <a:extLst>
              <a:ext uri="{FF2B5EF4-FFF2-40B4-BE49-F238E27FC236}">
                <a16:creationId xmlns:a16="http://schemas.microsoft.com/office/drawing/2014/main" id="{BFE92899-3878-F640-3684-4F57BF9BB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06738" y="3335459"/>
            <a:ext cx="571499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10</a:t>
            </a:r>
          </a:p>
        </p:txBody>
      </p:sp>
      <p:grpSp>
        <p:nvGrpSpPr>
          <p:cNvPr id="108" name="Group 7">
            <a:extLst>
              <a:ext uri="{FF2B5EF4-FFF2-40B4-BE49-F238E27FC236}">
                <a16:creationId xmlns:a16="http://schemas.microsoft.com/office/drawing/2014/main" id="{53181FEC-AC84-6749-195F-617BCD133CAB}"/>
              </a:ext>
            </a:extLst>
          </p:cNvPr>
          <p:cNvGrpSpPr>
            <a:grpSpLocks/>
          </p:cNvGrpSpPr>
          <p:nvPr/>
        </p:nvGrpSpPr>
        <p:grpSpPr bwMode="auto">
          <a:xfrm>
            <a:off x="4173637" y="3792524"/>
            <a:ext cx="533400" cy="533400"/>
            <a:chOff x="1824" y="2736"/>
            <a:chExt cx="336" cy="336"/>
          </a:xfrm>
        </p:grpSpPr>
        <p:sp>
          <p:nvSpPr>
            <p:cNvPr id="109" name="Oval 8">
              <a:extLst>
                <a:ext uri="{FF2B5EF4-FFF2-40B4-BE49-F238E27FC236}">
                  <a16:creationId xmlns:a16="http://schemas.microsoft.com/office/drawing/2014/main" id="{962DEE71-35BC-798A-B4EF-870CF7BB7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0" name="Text Box 9">
              <a:extLst>
                <a:ext uri="{FF2B5EF4-FFF2-40B4-BE49-F238E27FC236}">
                  <a16:creationId xmlns:a16="http://schemas.microsoft.com/office/drawing/2014/main" id="{41D99DE2-2D00-F337-8A18-2AE712C6D6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D</a:t>
              </a:r>
            </a:p>
          </p:txBody>
        </p:sp>
      </p:grpSp>
      <p:sp>
        <p:nvSpPr>
          <p:cNvPr id="111" name="Line 19">
            <a:extLst>
              <a:ext uri="{FF2B5EF4-FFF2-40B4-BE49-F238E27FC236}">
                <a16:creationId xmlns:a16="http://schemas.microsoft.com/office/drawing/2014/main" id="{F7184B3B-8CE1-62E5-2D5A-5BA0B7753583}"/>
              </a:ext>
            </a:extLst>
          </p:cNvPr>
          <p:cNvSpPr>
            <a:spLocks noChangeShapeType="1"/>
          </p:cNvSpPr>
          <p:nvPr/>
        </p:nvSpPr>
        <p:spPr bwMode="auto">
          <a:xfrm>
            <a:off x="3525938" y="3391265"/>
            <a:ext cx="685801" cy="533399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2" name="Line 19">
            <a:extLst>
              <a:ext uri="{FF2B5EF4-FFF2-40B4-BE49-F238E27FC236}">
                <a16:creationId xmlns:a16="http://schemas.microsoft.com/office/drawing/2014/main" id="{D264E91B-60BA-4564-3D5C-39FC2A6816D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538227" y="4249726"/>
            <a:ext cx="711610" cy="57289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3" name="Text Box 28">
            <a:extLst>
              <a:ext uri="{FF2B5EF4-FFF2-40B4-BE49-F238E27FC236}">
                <a16:creationId xmlns:a16="http://schemas.microsoft.com/office/drawing/2014/main" id="{BBA0D2E1-477E-28D4-B7BE-886AD9B842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97387" y="3335459"/>
            <a:ext cx="819150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-20</a:t>
            </a:r>
          </a:p>
        </p:txBody>
      </p:sp>
      <p:sp>
        <p:nvSpPr>
          <p:cNvPr id="114" name="Text Box 26">
            <a:extLst>
              <a:ext uri="{FF2B5EF4-FFF2-40B4-BE49-F238E27FC236}">
                <a16:creationId xmlns:a16="http://schemas.microsoft.com/office/drawing/2014/main" id="{E7A76C51-2AF8-C6F2-0F3D-98D3268721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51384" y="445590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  <p:grpSp>
        <p:nvGrpSpPr>
          <p:cNvPr id="115" name="Group 7">
            <a:extLst>
              <a:ext uri="{FF2B5EF4-FFF2-40B4-BE49-F238E27FC236}">
                <a16:creationId xmlns:a16="http://schemas.microsoft.com/office/drawing/2014/main" id="{BE4AA0BB-545F-5BDC-B9A4-33C100E6F147}"/>
              </a:ext>
            </a:extLst>
          </p:cNvPr>
          <p:cNvGrpSpPr>
            <a:grpSpLocks/>
          </p:cNvGrpSpPr>
          <p:nvPr/>
        </p:nvGrpSpPr>
        <p:grpSpPr bwMode="auto">
          <a:xfrm>
            <a:off x="5337505" y="3792524"/>
            <a:ext cx="533400" cy="533400"/>
            <a:chOff x="1824" y="2736"/>
            <a:chExt cx="336" cy="336"/>
          </a:xfrm>
        </p:grpSpPr>
        <p:sp>
          <p:nvSpPr>
            <p:cNvPr id="116" name="Oval 8">
              <a:extLst>
                <a:ext uri="{FF2B5EF4-FFF2-40B4-BE49-F238E27FC236}">
                  <a16:creationId xmlns:a16="http://schemas.microsoft.com/office/drawing/2014/main" id="{4E5BECE9-241A-4F97-C739-AADAD2255A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669999"/>
            </a:solidFill>
            <a:ln w="9525">
              <a:solidFill>
                <a:srgbClr val="000000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buClrTx/>
                <a:defRPr/>
              </a:pPr>
              <a:endParaRPr lang="en-SE" sz="1800">
                <a:latin typeface="Arial" panose="020B0604020202020204" pitchFamily="34" charset="0"/>
              </a:endParaRPr>
            </a:p>
          </p:txBody>
        </p:sp>
        <p:sp>
          <p:nvSpPr>
            <p:cNvPr id="117" name="Text Box 9">
              <a:extLst>
                <a:ext uri="{FF2B5EF4-FFF2-40B4-BE49-F238E27FC236}">
                  <a16:creationId xmlns:a16="http://schemas.microsoft.com/office/drawing/2014/main" id="{AC6D7446-3622-CDD2-5D50-920CBA1F832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buClrTx/>
                <a:defRPr/>
              </a:pPr>
              <a:r>
                <a:rPr lang="en-US" altLang="en-SE" sz="2400" dirty="0">
                  <a:latin typeface="Arial" panose="020B0604020202020204" pitchFamily="34" charset="0"/>
                </a:rPr>
                <a:t>E</a:t>
              </a:r>
            </a:p>
          </p:txBody>
        </p:sp>
      </p:grpSp>
      <p:sp>
        <p:nvSpPr>
          <p:cNvPr id="118" name="Line 19">
            <a:extLst>
              <a:ext uri="{FF2B5EF4-FFF2-40B4-BE49-F238E27FC236}">
                <a16:creationId xmlns:a16="http://schemas.microsoft.com/office/drawing/2014/main" id="{592CBB4F-6624-0004-A228-2DDB0E03F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4679923" y="4094677"/>
            <a:ext cx="674814" cy="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buClrTx/>
              <a:defRPr/>
            </a:pPr>
            <a:endParaRPr lang="en-SE" sz="1800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sp>
        <p:nvSpPr>
          <p:cNvPr id="119" name="Text Box 26">
            <a:extLst>
              <a:ext uri="{FF2B5EF4-FFF2-40B4-BE49-F238E27FC236}">
                <a16:creationId xmlns:a16="http://schemas.microsoft.com/office/drawing/2014/main" id="{03DE4EC0-7F72-F76A-8A3D-3FA6E33771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75095" y="3771467"/>
            <a:ext cx="399803" cy="3077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</a:pPr>
            <a:r>
              <a:rPr lang="en-US" altLang="en-SE" dirty="0">
                <a:latin typeface="Arial" panose="020B0604020202020204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9926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990</TotalTime>
  <Words>341</Words>
  <Application>Microsoft Office PowerPoint</Application>
  <PresentationFormat>Widescreen</PresentationFormat>
  <Paragraphs>160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7" baseType="lpstr">
      <vt:lpstr>Consolas</vt:lpstr>
      <vt:lpstr>Noto Sans Symbols</vt:lpstr>
      <vt:lpstr>Quattrocento Sans</vt:lpstr>
      <vt:lpstr>Helvetica</vt:lpstr>
      <vt:lpstr>Arial</vt:lpstr>
      <vt:lpstr>Gill Sans Light</vt:lpstr>
      <vt:lpstr>Wingdings</vt:lpstr>
      <vt:lpstr>Twentieth Century</vt:lpstr>
      <vt:lpstr>Times New Roman</vt:lpstr>
      <vt:lpstr>Calibri</vt:lpstr>
      <vt:lpstr>Integral</vt:lpstr>
      <vt:lpstr>PowerPoint Presentation</vt:lpstr>
      <vt:lpstr>Q. Dijkstra’s Algorithm</vt:lpstr>
      <vt:lpstr>Q. Dijkstra’s Algorithm (Source Node S)</vt:lpstr>
      <vt:lpstr>Q. Dijkstra’s Algorithm (Source Node A, Undirected Graph)</vt:lpstr>
      <vt:lpstr>Q. Dijkstra’s Algorithm (Source Node P, Directed Graph)</vt:lpstr>
      <vt:lpstr>Q. Topological Sort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Zonghua</dc:creator>
  <cp:lastModifiedBy>Zonghua Gu</cp:lastModifiedBy>
  <cp:revision>29</cp:revision>
  <dcterms:modified xsi:type="dcterms:W3CDTF">2025-04-16T02:00:51Z</dcterms:modified>
</cp:coreProperties>
</file>