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3" r:id="rId4"/>
    <p:sldId id="324" r:id="rId5"/>
    <p:sldId id="325" r:id="rId6"/>
    <p:sldId id="422" r:id="rId7"/>
    <p:sldId id="414" r:id="rId8"/>
    <p:sldId id="415" r:id="rId9"/>
    <p:sldId id="416" r:id="rId10"/>
    <p:sldId id="327" r:id="rId11"/>
    <p:sldId id="388" r:id="rId12"/>
    <p:sldId id="389" r:id="rId13"/>
    <p:sldId id="331" r:id="rId14"/>
    <p:sldId id="384" r:id="rId15"/>
    <p:sldId id="418" r:id="rId16"/>
    <p:sldId id="403" r:id="rId17"/>
    <p:sldId id="405" r:id="rId18"/>
    <p:sldId id="408" r:id="rId19"/>
    <p:sldId id="407" r:id="rId20"/>
    <p:sldId id="333" r:id="rId21"/>
    <p:sldId id="423" r:id="rId22"/>
    <p:sldId id="424" r:id="rId23"/>
    <p:sldId id="335" r:id="rId24"/>
    <p:sldId id="338" r:id="rId25"/>
    <p:sldId id="336" r:id="rId26"/>
    <p:sldId id="419" r:id="rId27"/>
    <p:sldId id="420" r:id="rId28"/>
    <p:sldId id="421" r:id="rId29"/>
    <p:sldId id="349" r:id="rId30"/>
    <p:sldId id="348" r:id="rId31"/>
    <p:sldId id="353" r:id="rId32"/>
    <p:sldId id="399" r:id="rId33"/>
    <p:sldId id="392" r:id="rId34"/>
    <p:sldId id="417" r:id="rId35"/>
    <p:sldId id="354" r:id="rId36"/>
    <p:sldId id="355" r:id="rId37"/>
    <p:sldId id="386" r:id="rId38"/>
    <p:sldId id="40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ue-ZBlTKQ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4Xo-GtBiQN0" TargetMode="External"/><Relationship Id="rId4" Type="http://schemas.openxmlformats.org/officeDocument/2006/relationships/hyperlink" Target="https://www.youtube.com/watch?v=4_UDUj1j1KQ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perties-of-binary-tre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ise.ufl.edu/~sahni/cop3530/slides/lec206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ed.dev/course/tree-traversal-in-order-pre-order-post-ord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Post-order traversal is 23, 18, 27, 25, 10, 60, 80, 70, 30.</a:t>
            </a:r>
          </a:p>
          <a:p>
            <a:r>
              <a:rPr lang="en-GB" dirty="0"/>
              <a:t>In-order traversal </a:t>
            </a:r>
            <a:r>
              <a:rPr lang="en-GB" dirty="0" err="1"/>
              <a:t>traversal</a:t>
            </a:r>
            <a:r>
              <a:rPr lang="en-GB" dirty="0"/>
              <a:t> is 10, 18, 23, 25, 27, 30, 60, 70, 80</a:t>
            </a:r>
          </a:p>
          <a:p>
            <a:r>
              <a:rPr lang="en-GB" dirty="0"/>
              <a:t>Preorder traversal is 30, 10, 25, 18, 23, 27, 70, 60,80</a:t>
            </a:r>
          </a:p>
          <a:p>
            <a:r>
              <a:rPr lang="en-GB"/>
              <a:t>https://testbook.com/objective-questions/mcq-on-tree-traversal--5eea6a1139140f30f369eb98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https://stackoverflow.com/questions/9456937/when-to-use-preorder-postorder-and-inorder-binary-search-tree-traversal-strate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Citations:</a:t>
            </a:r>
          </a:p>
          <a:p>
            <a:r>
              <a:rPr lang="en-GB" dirty="0"/>
              <a:t>[1] https://www.codecademy.com/resources/docs/general/binary-search-tree/inorder-traversal</a:t>
            </a:r>
          </a:p>
          <a:p>
            <a:r>
              <a:rPr lang="en-GB" dirty="0"/>
              <a:t>[2] https://www.geeksforgeeks.org/tree-traversals-inorder-preorder-and-postorder/</a:t>
            </a:r>
          </a:p>
          <a:p>
            <a:r>
              <a:rPr lang="en-GB" dirty="0"/>
              <a:t>[3] https://www.geeksforgeeks.org/binary-search-tree-traversal-inorder-preorder-post-order/</a:t>
            </a:r>
          </a:p>
          <a:p>
            <a:r>
              <a:rPr lang="en-GB" dirty="0"/>
              <a:t>[4] https://www.freecodecamp.org/news/binary-search-tree-what-is-it/</a:t>
            </a:r>
          </a:p>
          <a:p>
            <a:r>
              <a:rPr lang="en-GB" dirty="0"/>
              <a:t>[5] https://en.wikipedia.org/wiki/Binary_Search_Tree</a:t>
            </a:r>
          </a:p>
          <a:p>
            <a:r>
              <a:rPr lang="en-GB" dirty="0"/>
              <a:t>[6] https://www.enjoyalgorithms.com/blog/introduction-to-binary-search-tree/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BST maintains the invariant |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&lt;=1 for all nodes in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 height dictates the number of recursive calls needed during search, hence smaller height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Advantages of BST over Hash Table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for Search, Insert</a:t>
            </a:r>
            <a:r>
              <a:rPr lang="en-US" dirty="0"/>
              <a:t>, </a:t>
            </a:r>
            <a:r>
              <a:rPr lang="en-GB" dirty="0"/>
              <a:t>Delete operations is O(1) for Hash Table, O(log n) for Self-Balancing BST</a:t>
            </a:r>
          </a:p>
          <a:p>
            <a:r>
              <a:rPr lang="en-GB" dirty="0"/>
              <a:t>BST advantages:</a:t>
            </a:r>
          </a:p>
          <a:p>
            <a:pPr lvl="1"/>
            <a:r>
              <a:rPr lang="en-GB" dirty="0"/>
              <a:t>1. Can get all keys in sorted order by In-Order Traversal of BST</a:t>
            </a:r>
          </a:p>
          <a:p>
            <a:pPr lvl="1"/>
            <a:r>
              <a:rPr lang="en-GB" dirty="0"/>
              <a:t>2. Order statistics, finding closest lower and greater elements, doing range queries, are easy to do with BSTs</a:t>
            </a:r>
          </a:p>
          <a:p>
            <a:pPr lvl="1"/>
            <a:r>
              <a:rPr lang="en-GB" dirty="0"/>
              <a:t>3. With Self Balancing BSTs, all operations are guaranteed to work in O(</a:t>
            </a:r>
            <a:r>
              <a:rPr lang="en-GB" dirty="0" err="1"/>
              <a:t>logn</a:t>
            </a:r>
            <a:r>
              <a:rPr lang="en-GB" dirty="0"/>
              <a:t>) time</a:t>
            </a:r>
            <a:endParaRPr lang="en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Pre-order Traversal Algorithm | Tree Traversal | Visualization, Code, Example</a:t>
            </a:r>
          </a:p>
          <a:p>
            <a:pPr lvl="1"/>
            <a:r>
              <a:rPr lang="en-GB" dirty="0">
                <a:hlinkClick r:id="rId3"/>
              </a:rPr>
              <a:t>https://www.youtube.com/watch?v=8xue-ZBlTKQ</a:t>
            </a:r>
            <a:r>
              <a:rPr lang="en-GB" dirty="0"/>
              <a:t> </a:t>
            </a:r>
          </a:p>
          <a:p>
            <a:r>
              <a:rPr lang="en-GB" dirty="0"/>
              <a:t>In-order Traversal Algorithm | Tree Traversal | Visualization, Code, Example</a:t>
            </a:r>
          </a:p>
          <a:p>
            <a:pPr lvl="1"/>
            <a:r>
              <a:rPr lang="en-GB" dirty="0">
                <a:hlinkClick r:id="rId4"/>
              </a:rPr>
              <a:t>https://www.youtube.com/watch?v=4_UDUj1j1KQ</a:t>
            </a:r>
            <a:r>
              <a:rPr lang="en-GB" dirty="0"/>
              <a:t> </a:t>
            </a:r>
          </a:p>
          <a:p>
            <a:r>
              <a:rPr lang="en-GB" dirty="0"/>
              <a:t>Post-order Traversal Algorithm | Tree Traversal | Visualization, Code, Example</a:t>
            </a:r>
          </a:p>
          <a:p>
            <a:pPr lvl="1"/>
            <a:r>
              <a:rPr lang="en-GB" dirty="0">
                <a:hlinkClick r:id="rId5"/>
              </a:rPr>
              <a:t>https://www.youtube.com/watch?v=4Xo-GtBiQN0</a:t>
            </a:r>
            <a:r>
              <a:rPr lang="en-GB" dirty="0"/>
              <a:t> 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</a:t>
            </a:r>
            <a:r>
              <a:rPr lang="en-GB" dirty="0">
                <a:effectLst/>
                <a:latin typeface="KaTeX_Main"/>
              </a:rPr>
              <a:t>2h+1−12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r>
              <a:rPr lang="en-GB" dirty="0">
                <a:effectLst/>
                <a:latin typeface="var(--font-fk-grotesk-neue)"/>
              </a:rPr>
              <a:t>This formula arises because, in a full binary tree, each level is completely filled. The number of nodes at each level </a:t>
            </a:r>
            <a:r>
              <a:rPr lang="en-GB" dirty="0" err="1">
                <a:effectLst/>
                <a:latin typeface="KaTeX_Main"/>
              </a:rPr>
              <a:t>l</a:t>
            </a:r>
            <a:r>
              <a:rPr lang="en-GB" i="1" dirty="0" err="1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 is </a:t>
            </a:r>
            <a:r>
              <a:rPr lang="en-GB" dirty="0">
                <a:effectLst/>
                <a:latin typeface="KaTeX_Main"/>
              </a:rPr>
              <a:t>2l2</a:t>
            </a:r>
            <a:r>
              <a:rPr lang="en-GB" i="1" dirty="0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. Therefore, the total number of nodes is the sum of nodes at all levels from 0 to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, which is a geometric series:</a:t>
            </a:r>
            <a:r>
              <a:rPr lang="en-GB" dirty="0">
                <a:effectLst/>
                <a:latin typeface="KaTeX_Main"/>
              </a:rPr>
              <a:t>1+2+4+…+2h=2h+1−11+2+4+…+2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=2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pPr algn="ctr"/>
            <a:r>
              <a:rPr lang="en-GB" dirty="0">
                <a:effectLst/>
                <a:latin typeface="var(--font-fk-grotesk-neue)"/>
              </a:rPr>
              <a:t>This means that for a full binary tree, the total number of nodes grows exponentially with the height of the tree</a:t>
            </a:r>
            <a:r>
              <a:rPr lang="en-GB" b="0" u="none" strike="noStrike" dirty="0">
                <a:effectLst/>
                <a:latin typeface="var(--font-berkeley-mono)"/>
                <a:hlinkClick r:id="rId3"/>
              </a:rPr>
              <a:t>1</a:t>
            </a:r>
          </a:p>
          <a:p>
            <a:pPr algn="ctr"/>
            <a:r>
              <a:rPr lang="en-GB" b="0" u="none" strike="noStrike" dirty="0">
                <a:effectLst/>
                <a:latin typeface="var(--font-berkeley-mono)"/>
                <a:hlinkClick r:id="rId4"/>
              </a:rPr>
              <a:t>3</a:t>
            </a:r>
          </a:p>
          <a:p>
            <a:r>
              <a:rPr lang="en-GB" dirty="0">
                <a:effectLst/>
                <a:latin typeface="var(--font-fk-grotesk-neue)"/>
              </a:rPr>
              <a:t>.</a:t>
            </a:r>
          </a:p>
          <a:p>
            <a:r>
              <a:rPr lang="en-GB" dirty="0">
                <a:effectLst/>
              </a:rPr>
              <a:t>Share</a:t>
            </a:r>
          </a:p>
          <a:p>
            <a:r>
              <a:rPr lang="en-GB" dirty="0">
                <a:effectLst/>
              </a:rPr>
              <a:t>Rewrite</a:t>
            </a:r>
          </a:p>
          <a:p>
            <a:br>
              <a:rPr lang="en-GB" dirty="0">
                <a:effectLst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height of a tree is equivalent to the maximum depth of any node in the tree.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https://skilled.dev/course/tree-traversal-in-order-pre-order-post-order</a:t>
            </a:r>
            <a:endParaRPr lang="en-GB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Find smallest value in right subtree. </a:t>
            </a: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Find largest value in left subtree. Replace deleted element with it, then delete left subtree duplicate.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For valid trees, determine (on your own) an insertion order which would produce that tree?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928"/>
            <a:ext cx="8229600" cy="472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UfEOCOEKk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_NMDJkmvL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8kmbuNm8Uo" TargetMode="External"/><Relationship Id="rId3" Type="http://schemas.openxmlformats.org/officeDocument/2006/relationships/image" Target="../media/image10.gif"/><Relationship Id="rId7" Type="http://schemas.openxmlformats.org/officeDocument/2006/relationships/hyperlink" Target="https://www.youtube.com/watch?v=ne5oOmYdWG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Lx7Px7IEzg" TargetMode="Externa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order-traversal-of-binary-tree/" TargetMode="External"/><Relationship Id="rId2" Type="http://schemas.openxmlformats.org/officeDocument/2006/relationships/hyperlink" Target="https://www.geeksforgeeks.org/bfs-vs-dfs-binary-t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GjUOiR8J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tvbVLK5xDQ" TargetMode="External"/><Relationship Id="rId3" Type="http://schemas.openxmlformats.org/officeDocument/2006/relationships/hyperlink" Target="https://www.youtube.com/playlist?list=PL9xmBV_5YoZO1JC2RgEi04nLy6D-rKk6b" TargetMode="External"/><Relationship Id="rId7" Type="http://schemas.openxmlformats.org/officeDocument/2006/relationships/hyperlink" Target="https://www.youtube.com/watch?v=8K7EO7s_iF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Oswl0k7s4" TargetMode="External"/><Relationship Id="rId5" Type="http://schemas.openxmlformats.org/officeDocument/2006/relationships/hyperlink" Target="https://www.youtube.com/watch?v=KkEnuK-2Ymc" TargetMode="External"/><Relationship Id="rId4" Type="http://schemas.openxmlformats.org/officeDocument/2006/relationships/hyperlink" Target="https://www.youtube.com/watch?v=6I3evyt9Ap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40B-CA69-E442-84EC-F7516BC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8709E5-2A06-B641-8C96-9BD7D1A7346E}"/>
              </a:ext>
            </a:extLst>
          </p:cNvPr>
          <p:cNvCxnSpPr>
            <a:cxnSpLocks/>
          </p:cNvCxnSpPr>
          <p:nvPr/>
        </p:nvCxnSpPr>
        <p:spPr>
          <a:xfrm>
            <a:off x="2032729" y="2515143"/>
            <a:ext cx="1476462" cy="1057012"/>
          </a:xfrm>
          <a:prstGeom prst="bentConnector3">
            <a:avLst>
              <a:gd name="adj1" fmla="val 596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F8E7814-78B3-5548-A749-12B4C77B9199}"/>
              </a:ext>
            </a:extLst>
          </p:cNvPr>
          <p:cNvCxnSpPr>
            <a:cxnSpLocks/>
          </p:cNvCxnSpPr>
          <p:nvPr/>
        </p:nvCxnSpPr>
        <p:spPr>
          <a:xfrm flipV="1">
            <a:off x="1481154" y="3093982"/>
            <a:ext cx="492852" cy="478173"/>
          </a:xfrm>
          <a:prstGeom prst="bentConnector3">
            <a:avLst>
              <a:gd name="adj1" fmla="val 201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46785-1417-D841-B637-961674E36D54}"/>
              </a:ext>
            </a:extLst>
          </p:cNvPr>
          <p:cNvCxnSpPr>
            <a:cxnSpLocks/>
          </p:cNvCxnSpPr>
          <p:nvPr/>
        </p:nvCxnSpPr>
        <p:spPr>
          <a:xfrm flipV="1">
            <a:off x="1489543" y="2003414"/>
            <a:ext cx="8389" cy="15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185CBF-EB7C-1649-84A3-02E669FF5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590" y="2049553"/>
            <a:ext cx="1568741" cy="1476462"/>
          </a:xfrm>
          <a:prstGeom prst="bentConnector3">
            <a:avLst>
              <a:gd name="adj1" fmla="val 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BF32F4-E603-9540-8CC9-D05D01FC2E03}"/>
              </a:ext>
            </a:extLst>
          </p:cNvPr>
          <p:cNvSpPr txBox="1"/>
          <p:nvPr/>
        </p:nvSpPr>
        <p:spPr>
          <a:xfrm>
            <a:off x="730070" y="180179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233214-88A5-F84E-B0DF-F901D68BEBD8}"/>
              </a:ext>
            </a:extLst>
          </p:cNvPr>
          <p:cNvSpPr txBox="1"/>
          <p:nvPr/>
        </p:nvSpPr>
        <p:spPr>
          <a:xfrm>
            <a:off x="2347500" y="366916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AECE4-2A4A-164E-B61D-091CC635FB75}"/>
              </a:ext>
            </a:extLst>
          </p:cNvPr>
          <p:cNvSpPr txBox="1"/>
          <p:nvPr/>
        </p:nvSpPr>
        <p:spPr>
          <a:xfrm>
            <a:off x="3836673" y="1882101"/>
            <a:ext cx="322137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Imagine this is a hedge maze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19291C-87A8-B540-BA25-0F4B760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1825613"/>
            <a:ext cx="355600" cy="355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156A8A9-DC3A-CA4F-BB77-7F8A434BE11E}"/>
              </a:ext>
            </a:extLst>
          </p:cNvPr>
          <p:cNvSpPr/>
          <p:nvPr/>
        </p:nvSpPr>
        <p:spPr>
          <a:xfrm>
            <a:off x="3838817" y="3002747"/>
            <a:ext cx="459087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Mazes benefit from "Depth First Traversals"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A78C-DFBD-A74E-92BA-12C1B6827F57}"/>
              </a:ext>
            </a:extLst>
          </p:cNvPr>
          <p:cNvSpPr/>
          <p:nvPr/>
        </p:nvSpPr>
        <p:spPr>
          <a:xfrm>
            <a:off x="3836673" y="2426321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F12CA-532F-4847-950A-64FD1D4265E8}"/>
              </a:ext>
            </a:extLst>
          </p:cNvPr>
          <p:cNvSpPr/>
          <p:nvPr/>
        </p:nvSpPr>
        <p:spPr>
          <a:xfrm>
            <a:off x="2032728" y="2660382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E4B57E-D7FB-2E41-BB62-B15082CDECBE}"/>
              </a:ext>
            </a:extLst>
          </p:cNvPr>
          <p:cNvSpPr/>
          <p:nvPr/>
        </p:nvSpPr>
        <p:spPr>
          <a:xfrm>
            <a:off x="1643691" y="3214219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0D25A2-B5C5-5A49-83C0-F11D60135201}"/>
              </a:ext>
            </a:extLst>
          </p:cNvPr>
          <p:cNvSpPr/>
          <p:nvPr/>
        </p:nvSpPr>
        <p:spPr>
          <a:xfrm>
            <a:off x="2143544" y="2127243"/>
            <a:ext cx="407912" cy="254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682706E-12CA-C64B-8C82-8FFAFBE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2566644"/>
            <a:ext cx="355600" cy="3556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BDDD40-2028-A346-84D5-4E66509FD42B}"/>
              </a:ext>
            </a:extLst>
          </p:cNvPr>
          <p:cNvSpPr/>
          <p:nvPr/>
        </p:nvSpPr>
        <p:spPr>
          <a:xfrm>
            <a:off x="1854244" y="3970292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E21AB107-8BA3-0848-B663-E244CA2E66C8}"/>
              </a:ext>
            </a:extLst>
          </p:cNvPr>
          <p:cNvSpPr/>
          <p:nvPr/>
        </p:nvSpPr>
        <p:spPr>
          <a:xfrm>
            <a:off x="6075214" y="4471970"/>
            <a:ext cx="346184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650BD13-6425-0D44-B3DA-382738994B36}"/>
              </a:ext>
            </a:extLst>
          </p:cNvPr>
          <p:cNvSpPr/>
          <p:nvPr/>
        </p:nvSpPr>
        <p:spPr>
          <a:xfrm>
            <a:off x="5933474" y="4065814"/>
            <a:ext cx="409860" cy="19385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A9818453-3E04-7447-B8DE-04728B9AF19B}"/>
              </a:ext>
            </a:extLst>
          </p:cNvPr>
          <p:cNvSpPr/>
          <p:nvPr/>
        </p:nvSpPr>
        <p:spPr>
          <a:xfrm>
            <a:off x="7481420" y="438568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61C9ACD-35CF-C749-8832-84365AD51862}"/>
              </a:ext>
            </a:extLst>
          </p:cNvPr>
          <p:cNvSpPr/>
          <p:nvPr/>
        </p:nvSpPr>
        <p:spPr>
          <a:xfrm>
            <a:off x="7654652" y="39734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6D2AA04C-1E01-AB45-BC2F-1E8EB564F0AB}"/>
              </a:ext>
            </a:extLst>
          </p:cNvPr>
          <p:cNvSpPr/>
          <p:nvPr/>
        </p:nvSpPr>
        <p:spPr>
          <a:xfrm>
            <a:off x="6752071" y="5107924"/>
            <a:ext cx="369459" cy="308753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46449827-38BC-CB49-9DCF-7E09EC2CAD29}"/>
              </a:ext>
            </a:extLst>
          </p:cNvPr>
          <p:cNvSpPr/>
          <p:nvPr/>
        </p:nvSpPr>
        <p:spPr>
          <a:xfrm>
            <a:off x="6794436" y="440539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2F89C3A6-8AE4-3A47-9297-A1ED0F994E10}"/>
              </a:ext>
            </a:extLst>
          </p:cNvPr>
          <p:cNvSpPr/>
          <p:nvPr/>
        </p:nvSpPr>
        <p:spPr>
          <a:xfrm>
            <a:off x="6441252" y="52721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4A66D135-7F91-9C45-BBD4-182AB3515241}"/>
              </a:ext>
            </a:extLst>
          </p:cNvPr>
          <p:cNvSpPr/>
          <p:nvPr/>
        </p:nvSpPr>
        <p:spPr>
          <a:xfrm>
            <a:off x="5509350" y="45122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C0297B20-2C85-3E4A-AE29-A4D725C3EC96}"/>
              </a:ext>
            </a:extLst>
          </p:cNvPr>
          <p:cNvSpPr/>
          <p:nvPr/>
        </p:nvSpPr>
        <p:spPr>
          <a:xfrm>
            <a:off x="5492355" y="36954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F2A88D08-A188-3744-9D43-B865A9A716C4}"/>
              </a:ext>
            </a:extLst>
          </p:cNvPr>
          <p:cNvSpPr/>
          <p:nvPr/>
        </p:nvSpPr>
        <p:spPr>
          <a:xfrm>
            <a:off x="6343334" y="399933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098743BD-BE06-E340-A0EF-F4C16A9B747F}"/>
              </a:ext>
            </a:extLst>
          </p:cNvPr>
          <p:cNvSpPr/>
          <p:nvPr/>
        </p:nvSpPr>
        <p:spPr>
          <a:xfrm>
            <a:off x="7514291" y="5120566"/>
            <a:ext cx="365314" cy="303121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3E93E9F-0215-4E42-9E33-1FF9287EC1FE}"/>
              </a:ext>
            </a:extLst>
          </p:cNvPr>
          <p:cNvSpPr/>
          <p:nvPr/>
        </p:nvSpPr>
        <p:spPr>
          <a:xfrm>
            <a:off x="7654652" y="52954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77EA2CE-E046-5341-A889-86570B2B182E}"/>
              </a:ext>
            </a:extLst>
          </p:cNvPr>
          <p:cNvSpPr/>
          <p:nvPr/>
        </p:nvSpPr>
        <p:spPr>
          <a:xfrm>
            <a:off x="7040973" y="46269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B6471FF2-7271-9B4D-A667-682BF1F3D966}"/>
              </a:ext>
            </a:extLst>
          </p:cNvPr>
          <p:cNvSpPr txBox="1"/>
          <p:nvPr/>
        </p:nvSpPr>
        <p:spPr>
          <a:xfrm>
            <a:off x="6480768" y="4130434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9" name="object 9">
            <a:extLst>
              <a:ext uri="{FF2B5EF4-FFF2-40B4-BE49-F238E27FC236}">
                <a16:creationId xmlns:a16="http://schemas.microsoft.com/office/drawing/2014/main" id="{A9E07C97-D4F3-8A44-8BAA-C37F05020A9D}"/>
              </a:ext>
            </a:extLst>
          </p:cNvPr>
          <p:cNvSpPr txBox="1"/>
          <p:nvPr/>
        </p:nvSpPr>
        <p:spPr>
          <a:xfrm>
            <a:off x="5624111" y="3844289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EC047A2B-7C5E-C24B-B323-40326B3ED40B}"/>
              </a:ext>
            </a:extLst>
          </p:cNvPr>
          <p:cNvSpPr txBox="1"/>
          <p:nvPr/>
        </p:nvSpPr>
        <p:spPr>
          <a:xfrm>
            <a:off x="5634720" y="464764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5619A9EB-A301-B244-B07B-90B67A50F8EB}"/>
              </a:ext>
            </a:extLst>
          </p:cNvPr>
          <p:cNvSpPr txBox="1"/>
          <p:nvPr/>
        </p:nvSpPr>
        <p:spPr>
          <a:xfrm>
            <a:off x="7792086" y="4102693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04B7BFE3-8ED5-B14E-8276-7A27CBCE1C83}"/>
              </a:ext>
            </a:extLst>
          </p:cNvPr>
          <p:cNvSpPr txBox="1"/>
          <p:nvPr/>
        </p:nvSpPr>
        <p:spPr>
          <a:xfrm>
            <a:off x="6578686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BDB2B581-3D65-FE42-B18C-063E8B311766}"/>
              </a:ext>
            </a:extLst>
          </p:cNvPr>
          <p:cNvSpPr txBox="1"/>
          <p:nvPr/>
        </p:nvSpPr>
        <p:spPr>
          <a:xfrm>
            <a:off x="7792085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979C5FC-1709-734C-85D0-58F4E8E8C821}"/>
              </a:ext>
            </a:extLst>
          </p:cNvPr>
          <p:cNvSpPr txBox="1"/>
          <p:nvPr/>
        </p:nvSpPr>
        <p:spPr>
          <a:xfrm>
            <a:off x="7120932" y="4752171"/>
            <a:ext cx="43217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236D86-E24D-9B42-BB03-270B3887DF93}"/>
              </a:ext>
            </a:extLst>
          </p:cNvPr>
          <p:cNvSpPr/>
          <p:nvPr/>
        </p:nvSpPr>
        <p:spPr>
          <a:xfrm>
            <a:off x="6429293" y="61458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B5EF9F-0DD9-5F49-9445-91B238F6D28D}"/>
              </a:ext>
            </a:extLst>
          </p:cNvPr>
          <p:cNvSpPr/>
          <p:nvPr/>
        </p:nvSpPr>
        <p:spPr>
          <a:xfrm>
            <a:off x="507390" y="5067966"/>
            <a:ext cx="42114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closely are you connected with D?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0CD96A-B95D-ED48-A1FB-99E45AF3E0EC}"/>
              </a:ext>
            </a:extLst>
          </p:cNvPr>
          <p:cNvSpPr/>
          <p:nvPr/>
        </p:nvSpPr>
        <p:spPr>
          <a:xfrm>
            <a:off x="416368" y="4361972"/>
            <a:ext cx="440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Suppose you have a list of your friends and each of your friends have lists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188C04-705F-F048-A3B2-99AEFB4C0EC2}"/>
              </a:ext>
            </a:extLst>
          </p:cNvPr>
          <p:cNvSpPr/>
          <p:nvPr/>
        </p:nvSpPr>
        <p:spPr>
          <a:xfrm>
            <a:off x="7526928" y="3896080"/>
            <a:ext cx="853215" cy="73083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02C8E7-1B9E-5948-96D2-6D263D5F1DBF}"/>
              </a:ext>
            </a:extLst>
          </p:cNvPr>
          <p:cNvSpPr/>
          <p:nvPr/>
        </p:nvSpPr>
        <p:spPr>
          <a:xfrm>
            <a:off x="6210789" y="3919942"/>
            <a:ext cx="853215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140320-6535-DC4B-BBF7-A4834BE4341E}"/>
              </a:ext>
            </a:extLst>
          </p:cNvPr>
          <p:cNvSpPr/>
          <p:nvPr/>
        </p:nvSpPr>
        <p:spPr>
          <a:xfrm>
            <a:off x="5351795" y="3595358"/>
            <a:ext cx="853215" cy="730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DBA8DE-C8D4-A94B-BCEC-6800298F1855}"/>
              </a:ext>
            </a:extLst>
          </p:cNvPr>
          <p:cNvSpPr/>
          <p:nvPr/>
        </p:nvSpPr>
        <p:spPr>
          <a:xfrm>
            <a:off x="505765" y="5646236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B771D6-38C9-EF43-89C9-E41248A61502}"/>
              </a:ext>
            </a:extLst>
          </p:cNvPr>
          <p:cNvSpPr/>
          <p:nvPr/>
        </p:nvSpPr>
        <p:spPr>
          <a:xfrm>
            <a:off x="505765" y="6145884"/>
            <a:ext cx="569767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problem benefits from "Breadth First Traversals"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C9A59A-ACA7-834C-85C0-6A24E9BF39B2}"/>
              </a:ext>
            </a:extLst>
          </p:cNvPr>
          <p:cNvSpPr/>
          <p:nvPr/>
        </p:nvSpPr>
        <p:spPr>
          <a:xfrm>
            <a:off x="4622800" y="3491561"/>
            <a:ext cx="40182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line: Order we visit matters and we'll make choices based on our needs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7FC239-E4DF-A348-80AD-8764AE8E6E1E}"/>
              </a:ext>
            </a:extLst>
          </p:cNvPr>
          <p:cNvSpPr/>
          <p:nvPr/>
        </p:nvSpPr>
        <p:spPr>
          <a:xfrm>
            <a:off x="372849" y="1136369"/>
            <a:ext cx="6421587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These first examples are really graphs. We'll visit graphs in detail in the next course. Here they are used as motivating examples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C015-9249-1847-BF8D-3F5150670893}"/>
              </a:ext>
            </a:extLst>
          </p:cNvPr>
          <p:cNvSpPr/>
          <p:nvPr/>
        </p:nvSpPr>
        <p:spPr>
          <a:xfrm>
            <a:off x="108970" y="2264405"/>
            <a:ext cx="135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go until hit a dead end, then retrace steps and try again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3CCD61-F1CF-4D48-B403-8817308FDE60}"/>
              </a:ext>
            </a:extLst>
          </p:cNvPr>
          <p:cNvSpPr/>
          <p:nvPr/>
        </p:nvSpPr>
        <p:spPr>
          <a:xfrm>
            <a:off x="3531490" y="5595154"/>
            <a:ext cx="255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look at all of your friends first, and then branch out.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A27CEF-1A69-3839-5B35-8DB1CD59FE8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96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34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E128-4641-C5E1-C4E1-67EA509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vs.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8EEA-63C3-4569-35E1-30F9F80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2918"/>
            <a:ext cx="8229600" cy="16351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Breadth-First Search (BFS) and Depth-First Search (DFS) are two fundamental algorithms used for traversing or searching graphs and trees</a:t>
            </a:r>
          </a:p>
          <a:p>
            <a:pPr lvl="1"/>
            <a:r>
              <a:rPr lang="en-US" altLang="zh-CN" dirty="0"/>
              <a:t>BFS </a:t>
            </a:r>
            <a:r>
              <a:rPr lang="en-GB" dirty="0"/>
              <a:t>traversal explores all the </a:t>
            </a:r>
            <a:r>
              <a:rPr lang="en-GB" dirty="0" err="1"/>
              <a:t>neighboring</a:t>
            </a:r>
            <a:r>
              <a:rPr lang="en-GB" dirty="0"/>
              <a:t> nodes at the present depth prior to moving on to the nodes at the next depth level.</a:t>
            </a:r>
          </a:p>
          <a:p>
            <a:pPr lvl="1"/>
            <a:r>
              <a:rPr lang="en-GB" dirty="0"/>
              <a:t>DFS uses backtracking. The deepest node is visited and then backtracks to its parent node if no sibling of that node exists</a:t>
            </a:r>
          </a:p>
          <a:p>
            <a:pPr lvl="1"/>
            <a:endParaRPr lang="en-GB" dirty="0"/>
          </a:p>
          <a:p>
            <a:pPr lvl="1"/>
            <a:endParaRPr lang="en-SE" dirty="0"/>
          </a:p>
        </p:txBody>
      </p:sp>
      <p:pic>
        <p:nvPicPr>
          <p:cNvPr id="1026" name="Picture 2" descr="bfs-vs-dfs-(1)">
            <a:extLst>
              <a:ext uri="{FF2B5EF4-FFF2-40B4-BE49-F238E27FC236}">
                <a16:creationId xmlns:a16="http://schemas.microsoft.com/office/drawing/2014/main" id="{F2CF639D-92F0-BD6D-7692-ADFAD4E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4" y="2590728"/>
            <a:ext cx="6465351" cy="32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51F4C-A6B7-DCCA-F16A-2B07E645609F}"/>
              </a:ext>
            </a:extLst>
          </p:cNvPr>
          <p:cNvSpPr txBox="1"/>
          <p:nvPr/>
        </p:nvSpPr>
        <p:spPr>
          <a:xfrm>
            <a:off x="2834640" y="5860861"/>
            <a:ext cx="3972057" cy="95410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Breadth First Search (BFS) Animations </a:t>
            </a:r>
            <a:r>
              <a:rPr lang="en-GB" sz="1400" dirty="0">
                <a:hlinkClick r:id="rId3"/>
              </a:rPr>
              <a:t>https://www.youtube.com/watch?v=QUfEOCOEKkc</a:t>
            </a:r>
            <a:r>
              <a:rPr lang="en-GB" sz="1400" dirty="0"/>
              <a:t> </a:t>
            </a:r>
          </a:p>
          <a:p>
            <a:r>
              <a:rPr lang="en-GB" sz="1400" dirty="0"/>
              <a:t>Depth First Search (DFS) Animations</a:t>
            </a:r>
          </a:p>
          <a:p>
            <a:r>
              <a:rPr lang="en-GB" sz="1400" dirty="0">
                <a:hlinkClick r:id="rId4"/>
              </a:rPr>
              <a:t>https://www.youtube.com/watch?v=3_NMDJkmvLo</a:t>
            </a:r>
            <a:r>
              <a:rPr lang="en-GB" sz="1400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CF49F3-AC46-AB09-1C4A-0BCAEC3E537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EB6-9974-2C95-BEC6-200A9C3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 for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007E-A327-6CD8-8C83-116900EB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Breadth First Traversal with BFS</a:t>
            </a:r>
          </a:p>
          <a:p>
            <a:pPr lvl="1"/>
            <a:r>
              <a:rPr lang="en-GB" dirty="0"/>
              <a:t>Level Order Traversal</a:t>
            </a:r>
          </a:p>
          <a:p>
            <a:r>
              <a:rPr lang="en-GB" dirty="0"/>
              <a:t>Depth First Traversals with DFS</a:t>
            </a:r>
          </a:p>
          <a:p>
            <a:pPr lvl="1"/>
            <a:r>
              <a:rPr lang="en-GB" dirty="0"/>
              <a:t>Pre-order Traversal (Root-Left-Right)</a:t>
            </a:r>
          </a:p>
          <a:p>
            <a:pPr lvl="1"/>
            <a:r>
              <a:rPr lang="en-GB" dirty="0"/>
              <a:t>In-order Traversal (Left-Root-Right)</a:t>
            </a:r>
          </a:p>
          <a:p>
            <a:pPr lvl="1"/>
            <a:r>
              <a:rPr lang="en-GB" dirty="0"/>
              <a:t>Post-order Traversal (Left-Right-Root)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05154A-F486-633D-0738-9CC56B0FFEB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FEE-DD2E-EF49-8585-000BED16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Graph Traversal with BFS: </a:t>
            </a:r>
            <a:r>
              <a:rPr lang="en-US" altLang="zh-CN" dirty="0"/>
              <a:t>Level-order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A70923A0-CBF6-8B45-BD68-373B82427144}"/>
              </a:ext>
            </a:extLst>
          </p:cNvPr>
          <p:cNvSpPr/>
          <p:nvPr/>
        </p:nvSpPr>
        <p:spPr>
          <a:xfrm>
            <a:off x="1707244" y="1847171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7DE5316F-9290-5C40-95C0-D4BD9BD7E2DD}"/>
              </a:ext>
            </a:extLst>
          </p:cNvPr>
          <p:cNvSpPr/>
          <p:nvPr/>
        </p:nvSpPr>
        <p:spPr>
          <a:xfrm>
            <a:off x="2652014" y="1859249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FE918048-ABD9-AD49-8828-831E3B4DD359}"/>
              </a:ext>
            </a:extLst>
          </p:cNvPr>
          <p:cNvSpPr/>
          <p:nvPr/>
        </p:nvSpPr>
        <p:spPr>
          <a:xfrm>
            <a:off x="1228683" y="2639731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23">
            <a:extLst>
              <a:ext uri="{FF2B5EF4-FFF2-40B4-BE49-F238E27FC236}">
                <a16:creationId xmlns:a16="http://schemas.microsoft.com/office/drawing/2014/main" id="{2619013E-B4B8-EC45-BED1-A94AC7B52977}"/>
              </a:ext>
            </a:extLst>
          </p:cNvPr>
          <p:cNvSpPr/>
          <p:nvPr/>
        </p:nvSpPr>
        <p:spPr>
          <a:xfrm>
            <a:off x="1829214" y="2622301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01563102-D6B2-9743-BE38-55BA302F6982}"/>
              </a:ext>
            </a:extLst>
          </p:cNvPr>
          <p:cNvSpPr/>
          <p:nvPr/>
        </p:nvSpPr>
        <p:spPr>
          <a:xfrm>
            <a:off x="2813922" y="2639731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06CA0B5-BE01-2B42-A6DE-CCFE0694A3AC}"/>
              </a:ext>
            </a:extLst>
          </p:cNvPr>
          <p:cNvSpPr/>
          <p:nvPr/>
        </p:nvSpPr>
        <p:spPr>
          <a:xfrm>
            <a:off x="3411063" y="2622301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5C405F54-3B57-234B-B631-E10945549326}"/>
              </a:ext>
            </a:extLst>
          </p:cNvPr>
          <p:cNvSpPr/>
          <p:nvPr/>
        </p:nvSpPr>
        <p:spPr>
          <a:xfrm>
            <a:off x="2576211" y="28818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A7A166AE-02BE-B748-96B8-F4752254E439}"/>
              </a:ext>
            </a:extLst>
          </p:cNvPr>
          <p:cNvSpPr/>
          <p:nvPr/>
        </p:nvSpPr>
        <p:spPr>
          <a:xfrm>
            <a:off x="1852360" y="288873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65413C6D-9474-694C-8EEE-031BEF58EB37}"/>
              </a:ext>
            </a:extLst>
          </p:cNvPr>
          <p:cNvSpPr/>
          <p:nvPr/>
        </p:nvSpPr>
        <p:spPr>
          <a:xfrm>
            <a:off x="2148408" y="138951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837C52AB-A701-A04E-84FC-8E5F844D5028}"/>
              </a:ext>
            </a:extLst>
          </p:cNvPr>
          <p:cNvSpPr/>
          <p:nvPr/>
        </p:nvSpPr>
        <p:spPr>
          <a:xfrm>
            <a:off x="875194" y="28887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BF297B1A-F043-A642-868D-656B85605B00}"/>
              </a:ext>
            </a:extLst>
          </p:cNvPr>
          <p:cNvSpPr/>
          <p:nvPr/>
        </p:nvSpPr>
        <p:spPr>
          <a:xfrm>
            <a:off x="3537774" y="28818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C5BF180F-3ECE-2044-89B2-16A9FC64326E}"/>
              </a:ext>
            </a:extLst>
          </p:cNvPr>
          <p:cNvSpPr txBox="1"/>
          <p:nvPr/>
        </p:nvSpPr>
        <p:spPr>
          <a:xfrm>
            <a:off x="2285842" y="152061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E3E20C33-4C37-9A4D-BB7F-DA1F385D825F}"/>
              </a:ext>
            </a:extLst>
          </p:cNvPr>
          <p:cNvSpPr txBox="1"/>
          <p:nvPr/>
        </p:nvSpPr>
        <p:spPr>
          <a:xfrm>
            <a:off x="1984116" y="30376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DB70B8A8-7103-2442-816D-24E77523FA0F}"/>
              </a:ext>
            </a:extLst>
          </p:cNvPr>
          <p:cNvSpPr txBox="1"/>
          <p:nvPr/>
        </p:nvSpPr>
        <p:spPr>
          <a:xfrm>
            <a:off x="2701581" y="30172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0E71B325-330C-CA47-B165-B401A3502F7C}"/>
              </a:ext>
            </a:extLst>
          </p:cNvPr>
          <p:cNvSpPr txBox="1"/>
          <p:nvPr/>
        </p:nvSpPr>
        <p:spPr>
          <a:xfrm>
            <a:off x="1012627" y="300929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4A437B91-FB62-E041-B88C-7E9C566EEA56}"/>
              </a:ext>
            </a:extLst>
          </p:cNvPr>
          <p:cNvSpPr txBox="1"/>
          <p:nvPr/>
        </p:nvSpPr>
        <p:spPr>
          <a:xfrm>
            <a:off x="3617733" y="3007096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067E7743-1AED-2348-A568-7537EE4A8C84}"/>
              </a:ext>
            </a:extLst>
          </p:cNvPr>
          <p:cNvSpPr/>
          <p:nvPr/>
        </p:nvSpPr>
        <p:spPr>
          <a:xfrm>
            <a:off x="1393248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211D1C7A-F4A8-B641-A592-B10F4CF7BB28}"/>
              </a:ext>
            </a:extLst>
          </p:cNvPr>
          <p:cNvSpPr txBox="1"/>
          <p:nvPr/>
        </p:nvSpPr>
        <p:spPr>
          <a:xfrm>
            <a:off x="1530682" y="22607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FD63DF38-E892-6D4E-8D38-B6D1F78E3C36}"/>
              </a:ext>
            </a:extLst>
          </p:cNvPr>
          <p:cNvSpPr/>
          <p:nvPr/>
        </p:nvSpPr>
        <p:spPr>
          <a:xfrm>
            <a:off x="2975440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C758E564-6B2D-104E-9461-957D5184527C}"/>
              </a:ext>
            </a:extLst>
          </p:cNvPr>
          <p:cNvSpPr txBox="1"/>
          <p:nvPr/>
        </p:nvSpPr>
        <p:spPr>
          <a:xfrm>
            <a:off x="3112874" y="227549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C1970B-1A29-6F45-8CD6-0AEEFE364C73}"/>
              </a:ext>
            </a:extLst>
          </p:cNvPr>
          <p:cNvSpPr/>
          <p:nvPr/>
        </p:nvSpPr>
        <p:spPr>
          <a:xfrm>
            <a:off x="4594803" y="2068768"/>
            <a:ext cx="339151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/>
                <a:cs typeface="Arial"/>
              </a:rPr>
              <a:t>Challenging: When we finish B, how do we go to C next?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B1542-647C-6640-B8C3-1A87CE7F95C7}"/>
              </a:ext>
            </a:extLst>
          </p:cNvPr>
          <p:cNvSpPr/>
          <p:nvPr/>
        </p:nvSpPr>
        <p:spPr>
          <a:xfrm>
            <a:off x="4594803" y="2926840"/>
            <a:ext cx="361984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Idea: Keep a list and keep adding to it and removing from start.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D9175F-900B-A946-96FD-9BC5066AD78A}"/>
              </a:ext>
            </a:extLst>
          </p:cNvPr>
          <p:cNvSpPr txBox="1"/>
          <p:nvPr/>
        </p:nvSpPr>
        <p:spPr>
          <a:xfrm>
            <a:off x="4547974" y="1158683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85C15C-E1FC-D146-BA17-EF2E1B63AC11}"/>
              </a:ext>
            </a:extLst>
          </p:cNvPr>
          <p:cNvSpPr txBox="1"/>
          <p:nvPr/>
        </p:nvSpPr>
        <p:spPr>
          <a:xfrm>
            <a:off x="4594803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3E8991-CEB3-D845-9343-55D56C641D00}"/>
              </a:ext>
            </a:extLst>
          </p:cNvPr>
          <p:cNvSpPr txBox="1"/>
          <p:nvPr/>
        </p:nvSpPr>
        <p:spPr>
          <a:xfrm>
            <a:off x="5026008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D502EB-27B0-F24F-B466-98C081491AC5}"/>
              </a:ext>
            </a:extLst>
          </p:cNvPr>
          <p:cNvSpPr txBox="1"/>
          <p:nvPr/>
        </p:nvSpPr>
        <p:spPr>
          <a:xfrm>
            <a:off x="5457213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84AE6D-9D11-4B40-8F35-8E69533F1558}"/>
              </a:ext>
            </a:extLst>
          </p:cNvPr>
          <p:cNvSpPr txBox="1"/>
          <p:nvPr/>
        </p:nvSpPr>
        <p:spPr>
          <a:xfrm>
            <a:off x="5906052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117786-046F-FB41-AF8B-2F2894508EFD}"/>
              </a:ext>
            </a:extLst>
          </p:cNvPr>
          <p:cNvSpPr txBox="1"/>
          <p:nvPr/>
        </p:nvSpPr>
        <p:spPr>
          <a:xfrm>
            <a:off x="6337257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FF8E3-CF8C-074E-9579-687179D8DFBB}"/>
              </a:ext>
            </a:extLst>
          </p:cNvPr>
          <p:cNvSpPr txBox="1"/>
          <p:nvPr/>
        </p:nvSpPr>
        <p:spPr>
          <a:xfrm>
            <a:off x="6786096" y="159055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9D6BFF-331F-7243-BDEE-4DC319A225EF}"/>
              </a:ext>
            </a:extLst>
          </p:cNvPr>
          <p:cNvSpPr txBox="1"/>
          <p:nvPr/>
        </p:nvSpPr>
        <p:spPr>
          <a:xfrm>
            <a:off x="7199670" y="159055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AD8A8B-11BD-5343-AD2B-272BFAB06D1A}"/>
              </a:ext>
            </a:extLst>
          </p:cNvPr>
          <p:cNvSpPr txBox="1"/>
          <p:nvPr/>
        </p:nvSpPr>
        <p:spPr>
          <a:xfrm>
            <a:off x="737120" y="3664838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7AAAC-1CC4-6F4B-BE62-4B8056A7E454}"/>
              </a:ext>
            </a:extLst>
          </p:cNvPr>
          <p:cNvSpPr txBox="1"/>
          <p:nvPr/>
        </p:nvSpPr>
        <p:spPr>
          <a:xfrm>
            <a:off x="1514020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7F8C0D-2822-DB45-9C2B-BDFF32701518}"/>
              </a:ext>
            </a:extLst>
          </p:cNvPr>
          <p:cNvSpPr txBox="1"/>
          <p:nvPr/>
        </p:nvSpPr>
        <p:spPr>
          <a:xfrm>
            <a:off x="1945225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0F2D0B-E0CF-1046-935B-03009EF5B488}"/>
              </a:ext>
            </a:extLst>
          </p:cNvPr>
          <p:cNvSpPr txBox="1"/>
          <p:nvPr/>
        </p:nvSpPr>
        <p:spPr>
          <a:xfrm>
            <a:off x="2376430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9404A5-3F77-B040-9ACC-B0A931E55E7C}"/>
              </a:ext>
            </a:extLst>
          </p:cNvPr>
          <p:cNvSpPr txBox="1"/>
          <p:nvPr/>
        </p:nvSpPr>
        <p:spPr>
          <a:xfrm>
            <a:off x="2825269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A992AF-3B1D-314A-A2AE-BFCEBB852F22}"/>
              </a:ext>
            </a:extLst>
          </p:cNvPr>
          <p:cNvSpPr txBox="1"/>
          <p:nvPr/>
        </p:nvSpPr>
        <p:spPr>
          <a:xfrm>
            <a:off x="3256474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F5DC0B-A589-8746-AFBF-F2DFE304C6ED}"/>
              </a:ext>
            </a:extLst>
          </p:cNvPr>
          <p:cNvSpPr txBox="1"/>
          <p:nvPr/>
        </p:nvSpPr>
        <p:spPr>
          <a:xfrm>
            <a:off x="3705313" y="3693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931FCE-615D-0649-A908-DF516D7C30DD}"/>
              </a:ext>
            </a:extLst>
          </p:cNvPr>
          <p:cNvSpPr txBox="1"/>
          <p:nvPr/>
        </p:nvSpPr>
        <p:spPr>
          <a:xfrm>
            <a:off x="4118887" y="369383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95EC44-6C15-8E47-B2F9-DB5DAEB88110}"/>
              </a:ext>
            </a:extLst>
          </p:cNvPr>
          <p:cNvSpPr txBox="1"/>
          <p:nvPr/>
        </p:nvSpPr>
        <p:spPr>
          <a:xfrm>
            <a:off x="811741" y="417298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List: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3AEF39-9DF7-AA4F-8FE1-B11AC08F0D9B}"/>
              </a:ext>
            </a:extLst>
          </p:cNvPr>
          <p:cNvSpPr txBox="1"/>
          <p:nvPr/>
        </p:nvSpPr>
        <p:spPr>
          <a:xfrm>
            <a:off x="1514020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476A1-31A5-094E-996C-5BDD2DC013A2}"/>
              </a:ext>
            </a:extLst>
          </p:cNvPr>
          <p:cNvSpPr txBox="1"/>
          <p:nvPr/>
        </p:nvSpPr>
        <p:spPr>
          <a:xfrm>
            <a:off x="1945225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E2E519-09E9-0648-955C-035DEF3FB5B9}"/>
              </a:ext>
            </a:extLst>
          </p:cNvPr>
          <p:cNvSpPr txBox="1"/>
          <p:nvPr/>
        </p:nvSpPr>
        <p:spPr>
          <a:xfrm>
            <a:off x="2376430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5293E03-6676-444C-BA9C-6DB1F60F4B74}"/>
              </a:ext>
            </a:extLst>
          </p:cNvPr>
          <p:cNvSpPr txBox="1"/>
          <p:nvPr/>
        </p:nvSpPr>
        <p:spPr>
          <a:xfrm>
            <a:off x="2825269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C3117C-870F-0048-B583-72A43413B9FA}"/>
              </a:ext>
            </a:extLst>
          </p:cNvPr>
          <p:cNvSpPr txBox="1"/>
          <p:nvPr/>
        </p:nvSpPr>
        <p:spPr>
          <a:xfrm>
            <a:off x="3256474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FE896C-17ED-C246-9285-25A046F00D4C}"/>
              </a:ext>
            </a:extLst>
          </p:cNvPr>
          <p:cNvSpPr txBox="1"/>
          <p:nvPr/>
        </p:nvSpPr>
        <p:spPr>
          <a:xfrm>
            <a:off x="3705313" y="422615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05030-41D2-664A-B52C-66ADACFDFD1B}"/>
              </a:ext>
            </a:extLst>
          </p:cNvPr>
          <p:cNvSpPr txBox="1"/>
          <p:nvPr/>
        </p:nvSpPr>
        <p:spPr>
          <a:xfrm>
            <a:off x="4118887" y="42261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1783A-77BE-F44D-A27D-E97BBA6D9A3C}"/>
              </a:ext>
            </a:extLst>
          </p:cNvPr>
          <p:cNvSpPr txBox="1"/>
          <p:nvPr/>
        </p:nvSpPr>
        <p:spPr>
          <a:xfrm>
            <a:off x="811741" y="4859494"/>
            <a:ext cx="3383298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We used this list like a "Queue"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443CD-47FB-5E42-91DD-F24E18EB4EF0}"/>
              </a:ext>
            </a:extLst>
          </p:cNvPr>
          <p:cNvCxnSpPr>
            <a:cxnSpLocks/>
          </p:cNvCxnSpPr>
          <p:nvPr/>
        </p:nvCxnSpPr>
        <p:spPr>
          <a:xfrm>
            <a:off x="155581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A9E8D5-1365-9F40-915B-188DA208DB52}"/>
              </a:ext>
            </a:extLst>
          </p:cNvPr>
          <p:cNvCxnSpPr>
            <a:cxnSpLocks/>
          </p:cNvCxnSpPr>
          <p:nvPr/>
        </p:nvCxnSpPr>
        <p:spPr>
          <a:xfrm>
            <a:off x="1992811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60BD88C-1A08-334E-8208-1FF9C6E09503}"/>
              </a:ext>
            </a:extLst>
          </p:cNvPr>
          <p:cNvCxnSpPr>
            <a:cxnSpLocks/>
          </p:cNvCxnSpPr>
          <p:nvPr/>
        </p:nvCxnSpPr>
        <p:spPr>
          <a:xfrm>
            <a:off x="2429809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449DD3-E561-274C-881A-309E7BC182B1}"/>
              </a:ext>
            </a:extLst>
          </p:cNvPr>
          <p:cNvCxnSpPr>
            <a:cxnSpLocks/>
          </p:cNvCxnSpPr>
          <p:nvPr/>
        </p:nvCxnSpPr>
        <p:spPr>
          <a:xfrm>
            <a:off x="2866807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3E5D98-8090-1947-93DF-CDF0DF51035C}"/>
              </a:ext>
            </a:extLst>
          </p:cNvPr>
          <p:cNvCxnSpPr>
            <a:cxnSpLocks/>
          </p:cNvCxnSpPr>
          <p:nvPr/>
        </p:nvCxnSpPr>
        <p:spPr>
          <a:xfrm>
            <a:off x="3303805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BDA6572-4FEF-D847-8BA7-29BE9A462539}"/>
              </a:ext>
            </a:extLst>
          </p:cNvPr>
          <p:cNvCxnSpPr>
            <a:cxnSpLocks/>
          </p:cNvCxnSpPr>
          <p:nvPr/>
        </p:nvCxnSpPr>
        <p:spPr>
          <a:xfrm>
            <a:off x="3740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E090EC-DDA9-AB4C-BC7B-08C666DB47F3}"/>
              </a:ext>
            </a:extLst>
          </p:cNvPr>
          <p:cNvCxnSpPr>
            <a:cxnSpLocks/>
          </p:cNvCxnSpPr>
          <p:nvPr/>
        </p:nvCxnSpPr>
        <p:spPr>
          <a:xfrm>
            <a:off x="4177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3786AB0-125D-AC45-A3E7-980714AD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08" y="3784912"/>
            <a:ext cx="691983" cy="1036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70106B-4DF1-2441-B08B-E64548FF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12" y="4000168"/>
            <a:ext cx="394683" cy="7540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E614B7-48DE-C14A-9908-805986B8B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19" y="4000168"/>
            <a:ext cx="294806" cy="7540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5CEC71-2FB8-AD45-85C5-BB0A06A17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192" y="4000168"/>
            <a:ext cx="318774" cy="7540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C4D69B-FF30-1F42-AF2E-D5201E9D7DDE}"/>
              </a:ext>
            </a:extLst>
          </p:cNvPr>
          <p:cNvSpPr/>
          <p:nvPr/>
        </p:nvSpPr>
        <p:spPr>
          <a:xfrm>
            <a:off x="811741" y="5462060"/>
            <a:ext cx="3094957" cy="102592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Add to the end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Remove from the front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First-In, First-Out (FIFO)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2AF93F-9A0E-0440-BB23-5F5105369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69" y="4966362"/>
            <a:ext cx="3171684" cy="149386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8C3662D-F4AE-C242-904E-FF83F7CFFBD3}"/>
              </a:ext>
            </a:extLst>
          </p:cNvPr>
          <p:cNvSpPr/>
          <p:nvPr/>
        </p:nvSpPr>
        <p:spPr>
          <a:xfrm>
            <a:off x="1277836" y="2008222"/>
            <a:ext cx="863625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0A0D9B-35F3-E246-8D94-ECD440F5AEB2}"/>
              </a:ext>
            </a:extLst>
          </p:cNvPr>
          <p:cNvCxnSpPr>
            <a:cxnSpLocks/>
          </p:cNvCxnSpPr>
          <p:nvPr/>
        </p:nvCxnSpPr>
        <p:spPr>
          <a:xfrm flipH="1">
            <a:off x="3485176" y="1810218"/>
            <a:ext cx="364954" cy="30766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4D14E1-EA89-864F-AD67-C8B353D037FD}"/>
              </a:ext>
            </a:extLst>
          </p:cNvPr>
          <p:cNvSpPr/>
          <p:nvPr/>
        </p:nvSpPr>
        <p:spPr>
          <a:xfrm>
            <a:off x="1273239" y="2008772"/>
            <a:ext cx="2353430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296333-A255-544B-9C3A-9A6247D21A66}"/>
              </a:ext>
            </a:extLst>
          </p:cNvPr>
          <p:cNvSpPr/>
          <p:nvPr/>
        </p:nvSpPr>
        <p:spPr>
          <a:xfrm>
            <a:off x="737120" y="2779745"/>
            <a:ext cx="1759131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D75FD93-C362-2045-A0BD-AFAD89200F1D}"/>
              </a:ext>
            </a:extLst>
          </p:cNvPr>
          <p:cNvSpPr/>
          <p:nvPr/>
        </p:nvSpPr>
        <p:spPr>
          <a:xfrm>
            <a:off x="2503390" y="2781211"/>
            <a:ext cx="1691649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447F0DF-92A6-E145-BE52-51B2064D3C26}"/>
              </a:ext>
            </a:extLst>
          </p:cNvPr>
          <p:cNvSpPr/>
          <p:nvPr/>
        </p:nvSpPr>
        <p:spPr>
          <a:xfrm>
            <a:off x="5026965" y="5901350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9AF72E-B19E-8A4E-B46B-6A132F9D734F}"/>
              </a:ext>
            </a:extLst>
          </p:cNvPr>
          <p:cNvSpPr/>
          <p:nvPr/>
        </p:nvSpPr>
        <p:spPr>
          <a:xfrm>
            <a:off x="5026965" y="6090456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CF2D2A-D83C-F34B-9831-04FDBBD888BD}"/>
              </a:ext>
            </a:extLst>
          </p:cNvPr>
          <p:cNvSpPr/>
          <p:nvPr/>
        </p:nvSpPr>
        <p:spPr>
          <a:xfrm>
            <a:off x="5028363" y="6276412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0B93C7-4860-D540-AB1F-3CC3D3C2ACD7}"/>
              </a:ext>
            </a:extLst>
          </p:cNvPr>
          <p:cNvSpPr/>
          <p:nvPr/>
        </p:nvSpPr>
        <p:spPr>
          <a:xfrm>
            <a:off x="7106267" y="6444850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7173">
            <a:extLst>
              <a:ext uri="{FF2B5EF4-FFF2-40B4-BE49-F238E27FC236}">
                <a16:creationId xmlns:a16="http://schemas.microsoft.com/office/drawing/2014/main" id="{0D112C86-0BE2-690D-6706-9242BA07EA0B}"/>
              </a:ext>
            </a:extLst>
          </p:cNvPr>
          <p:cNvSpPr/>
          <p:nvPr/>
        </p:nvSpPr>
        <p:spPr>
          <a:xfrm>
            <a:off x="1171991" y="1620348"/>
            <a:ext cx="2804969" cy="1603912"/>
          </a:xfrm>
          <a:custGeom>
            <a:avLst/>
            <a:gdLst>
              <a:gd name="connsiteX0" fmla="*/ 1387230 w 2804969"/>
              <a:gd name="connsiteY0" fmla="*/ 0 h 1603912"/>
              <a:gd name="connsiteX1" fmla="*/ 565109 w 2804969"/>
              <a:gd name="connsiteY1" fmla="*/ 780177 h 1603912"/>
              <a:gd name="connsiteX2" fmla="*/ 2226129 w 2804969"/>
              <a:gd name="connsiteY2" fmla="*/ 763399 h 1603912"/>
              <a:gd name="connsiteX3" fmla="*/ 3046 w 2804969"/>
              <a:gd name="connsiteY3" fmla="*/ 1543575 h 1603912"/>
              <a:gd name="connsiteX4" fmla="*/ 2804969 w 2804969"/>
              <a:gd name="connsiteY4" fmla="*/ 1493241 h 16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969" h="1603912">
                <a:moveTo>
                  <a:pt x="1387230" y="0"/>
                </a:moveTo>
                <a:cubicBezTo>
                  <a:pt x="906261" y="326472"/>
                  <a:pt x="425292" y="652944"/>
                  <a:pt x="565109" y="780177"/>
                </a:cubicBezTo>
                <a:cubicBezTo>
                  <a:pt x="704925" y="907410"/>
                  <a:pt x="2319806" y="636166"/>
                  <a:pt x="2226129" y="763399"/>
                </a:cubicBezTo>
                <a:cubicBezTo>
                  <a:pt x="2132452" y="890632"/>
                  <a:pt x="-93427" y="1421935"/>
                  <a:pt x="3046" y="1543575"/>
                </a:cubicBezTo>
                <a:cubicBezTo>
                  <a:pt x="99519" y="1665215"/>
                  <a:pt x="1452244" y="1579228"/>
                  <a:pt x="2804969" y="1493241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7E76F-9BE8-C1E6-07B2-B3681C5C1E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44" grpId="0" animBg="1"/>
      <p:bldP spid="25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26" grpId="0" animBg="1"/>
      <p:bldP spid="37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788-6151-34CF-62F3-265ED7D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Tree traversals with DFS: pre-order, in-order, post-order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4200-CAD7-CFF2-B0EE-0E3D09E18D3D}"/>
              </a:ext>
            </a:extLst>
          </p:cNvPr>
          <p:cNvSpPr txBox="1"/>
          <p:nvPr/>
        </p:nvSpPr>
        <p:spPr>
          <a:xfrm>
            <a:off x="3266398" y="132776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inOrderTraversal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3432-8AE3-0FCF-16F0-B1D85B3BD335}"/>
              </a:ext>
            </a:extLst>
          </p:cNvPr>
          <p:cNvSpPr txBox="1"/>
          <p:nvPr/>
        </p:nvSpPr>
        <p:spPr>
          <a:xfrm>
            <a:off x="260822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/>
              <a:t>function preOrderTraversal(node) {</a:t>
            </a:r>
          </a:p>
          <a:p>
            <a:r>
              <a:rPr lang="en-GB" sz="1400"/>
              <a:t>  if (node !== null) {</a:t>
            </a:r>
          </a:p>
          <a:p>
            <a:r>
              <a:rPr lang="en-GB" sz="1400"/>
              <a:t>    visitNode(node);</a:t>
            </a:r>
          </a:p>
          <a:p>
            <a:r>
              <a:rPr lang="en-GB" sz="1400"/>
              <a:t>    preOrderTraversal(node.left);</a:t>
            </a:r>
          </a:p>
          <a:p>
            <a:r>
              <a:rPr lang="en-GB" sz="1400"/>
              <a:t>    preOrderTraversal(node.right);</a:t>
            </a:r>
          </a:p>
          <a:p>
            <a:r>
              <a:rPr lang="en-GB" sz="1400"/>
              <a:t>  }</a:t>
            </a:r>
          </a:p>
          <a:p>
            <a:r>
              <a:rPr lang="en-GB" sz="1400"/>
              <a:t>}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0DC7-149A-5101-151E-9AB842A9FA00}"/>
              </a:ext>
            </a:extLst>
          </p:cNvPr>
          <p:cNvSpPr txBox="1"/>
          <p:nvPr/>
        </p:nvSpPr>
        <p:spPr>
          <a:xfrm>
            <a:off x="6211230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postOrderTraversal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8E1C901-3543-18D7-F38C-EF733306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6" y="2971101"/>
            <a:ext cx="2845608" cy="2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8B2407E-135F-5671-D5F0-5D75E4F8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0" y="2916956"/>
            <a:ext cx="2922035" cy="2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D33EF68-7854-5688-2832-D872304A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44" y="2915406"/>
            <a:ext cx="2847666" cy="2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1AC91-3869-FD51-31F8-70A1D9563C0A}"/>
              </a:ext>
            </a:extLst>
          </p:cNvPr>
          <p:cNvSpPr txBox="1"/>
          <p:nvPr/>
        </p:nvSpPr>
        <p:spPr>
          <a:xfrm>
            <a:off x="4020165" y="5661396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cbdaef</a:t>
            </a:r>
            <a:endParaRPr lang="en-S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9C1B1-EDF1-582A-6EEC-2CD4FD60457F}"/>
              </a:ext>
            </a:extLst>
          </p:cNvPr>
          <p:cNvSpPr txBox="1"/>
          <p:nvPr/>
        </p:nvSpPr>
        <p:spPr>
          <a:xfrm>
            <a:off x="992287" y="5687448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abcdef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CA710-A5AF-0C52-5A98-82A9EA9BC884}"/>
              </a:ext>
            </a:extLst>
          </p:cNvPr>
          <p:cNvSpPr txBox="1"/>
          <p:nvPr/>
        </p:nvSpPr>
        <p:spPr>
          <a:xfrm>
            <a:off x="7122031" y="5662945"/>
            <a:ext cx="102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cdbfea</a:t>
            </a:r>
            <a:endParaRPr lang="en-S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D6CAE-C1AD-087D-A833-89A1F3B7D6BB}"/>
              </a:ext>
            </a:extLst>
          </p:cNvPr>
          <p:cNvSpPr txBox="1"/>
          <p:nvPr/>
        </p:nvSpPr>
        <p:spPr>
          <a:xfrm>
            <a:off x="80544" y="6111232"/>
            <a:ext cx="3121308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/>
              <a:t>Preorder Traversal in Binary Tree Animations </a:t>
            </a:r>
            <a:r>
              <a:rPr lang="en-GB" sz="1200" dirty="0">
                <a:hlinkClick r:id="rId6"/>
              </a:rPr>
              <a:t>https://www.youtube.com/watch?v=gLx7Px7IEzg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483D-5C3B-FA41-A1A3-6EEA3F0B427B}"/>
              </a:ext>
            </a:extLst>
          </p:cNvPr>
          <p:cNvSpPr txBox="1"/>
          <p:nvPr/>
        </p:nvSpPr>
        <p:spPr>
          <a:xfrm>
            <a:off x="3234125" y="6111232"/>
            <a:ext cx="2845612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Inorder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7"/>
              </a:rPr>
              <a:t>https://www.youtube.com/watch?v=ne5oOmYdWGw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E9E2D-3C81-9039-3C55-CF463FFF84C4}"/>
              </a:ext>
            </a:extLst>
          </p:cNvPr>
          <p:cNvSpPr txBox="1"/>
          <p:nvPr/>
        </p:nvSpPr>
        <p:spPr>
          <a:xfrm>
            <a:off x="6112010" y="6111232"/>
            <a:ext cx="3031990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Postorder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8"/>
              </a:rPr>
              <a:t>https://www.youtube.com/watch?v=a8kmbuNm8Uo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3FC7F6-E876-AB6D-5BB1-A5D73EB5C18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1E5-E093-B03E-B30F-94B89BD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Tree Traversals with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A5C0-62A5-214E-4223-E5B36AE5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417638"/>
            <a:ext cx="8455509" cy="5295134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root, ends at the right-most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node, ends at the rightmost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node, ends with the root.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370B7-C91E-B612-F259-FCED62A94F0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12B-CFC2-DB2A-7474-FA1044B9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Geeks for Geeks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67A7-AA91-EC0F-1B1A-487BE22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9827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hlinkClick r:id="rId2"/>
              </a:rPr>
              <a:t>https://www.geeksforgeeks.org/bfs-vs-dfs-binary-tree/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https://www.geeksforgeeks.org/preorder-traversal-of-binary-tree/</a:t>
            </a:r>
          </a:p>
          <a:p>
            <a:r>
              <a:rPr lang="en-GB" dirty="0">
                <a:hlinkClick r:id="rId3"/>
              </a:rPr>
              <a:t>https://www.geeksforgeeks.org/inorder-traversal-of-binary-tree/</a:t>
            </a:r>
          </a:p>
          <a:p>
            <a:r>
              <a:rPr lang="en-GB" dirty="0">
                <a:hlinkClick r:id="rId3"/>
              </a:rPr>
              <a:t>https://www.geeksforgeeks.org/postorder-traversal-of-binary-tree/</a:t>
            </a:r>
            <a:r>
              <a:rPr lang="en-GB" dirty="0"/>
              <a:t> </a:t>
            </a:r>
          </a:p>
          <a:p>
            <a:r>
              <a:rPr lang="en-GB" dirty="0"/>
              <a:t>Running Example</a:t>
            </a:r>
            <a:endParaRPr lang="en-SE" dirty="0"/>
          </a:p>
        </p:txBody>
      </p:sp>
      <p:pic>
        <p:nvPicPr>
          <p:cNvPr id="2050" name="Picture 2" descr="Example of Binary Tree">
            <a:extLst>
              <a:ext uri="{FF2B5EF4-FFF2-40B4-BE49-F238E27FC236}">
                <a16:creationId xmlns:a16="http://schemas.microsoft.com/office/drawing/2014/main" id="{13EC9468-3CC5-8666-4B95-703A7E12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6" y="3524509"/>
            <a:ext cx="3941164" cy="28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655454-77A7-B9E1-D494-F4962EC9CADE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6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169-6114-3231-0CA7-8B2BC22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93584"/>
            <a:ext cx="8229600" cy="1143000"/>
          </a:xfrm>
        </p:spPr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754E-2A96-0BB0-8C9A-313BAAE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1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3076" name="Picture 4" descr="Node 1 is visited">
            <a:extLst>
              <a:ext uri="{FF2B5EF4-FFF2-40B4-BE49-F238E27FC236}">
                <a16:creationId xmlns:a16="http://schemas.microsoft.com/office/drawing/2014/main" id="{D35FA18D-095B-5BF9-17D1-AFBF8A4A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 2 is visited">
            <a:extLst>
              <a:ext uri="{FF2B5EF4-FFF2-40B4-BE49-F238E27FC236}">
                <a16:creationId xmlns:a16="http://schemas.microsoft.com/office/drawing/2014/main" id="{63A4EAA7-397E-1078-B1FC-3476B28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4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ode 4 is visited">
            <a:extLst>
              <a:ext uri="{FF2B5EF4-FFF2-40B4-BE49-F238E27FC236}">
                <a16:creationId xmlns:a16="http://schemas.microsoft.com/office/drawing/2014/main" id="{A0690502-A107-E23A-5ED6-CCCCB424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ode 5 is visited">
            <a:extLst>
              <a:ext uri="{FF2B5EF4-FFF2-40B4-BE49-F238E27FC236}">
                <a16:creationId xmlns:a16="http://schemas.microsoft.com/office/drawing/2014/main" id="{990EFEBF-3974-03EB-371B-532D0B38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3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 3 is visited">
            <a:extLst>
              <a:ext uri="{FF2B5EF4-FFF2-40B4-BE49-F238E27FC236}">
                <a16:creationId xmlns:a16="http://schemas.microsoft.com/office/drawing/2014/main" id="{267EDC31-7B15-02F8-471F-19093336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15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he complete tree is visited">
            <a:extLst>
              <a:ext uri="{FF2B5EF4-FFF2-40B4-BE49-F238E27FC236}">
                <a16:creationId xmlns:a16="http://schemas.microsoft.com/office/drawing/2014/main" id="{C767C934-A547-D381-8223-08C3C830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74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10999-FCDE-2F3C-30E1-59CC9222221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 Pre-order traversal of nodes is 1 -&gt; 2 -&gt; 4 -&gt; 5 -&gt; 3 -&gt; 6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647A75-04E0-D0CB-101F-EEF15E18F78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EE8-E84D-E9A3-7588-23365B15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In-order traversal of nodes is 4 -&gt; 2 -&gt; 5 -&gt; 1 -&gt; 3 -&gt; 6.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6C02-EB7C-5644-7ABC-920B4305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9902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122" name="Picture 2" descr="Node 4 is visited">
            <a:extLst>
              <a:ext uri="{FF2B5EF4-FFF2-40B4-BE49-F238E27FC236}">
                <a16:creationId xmlns:a16="http://schemas.microsoft.com/office/drawing/2014/main" id="{955481BD-17A0-225B-000A-335ECE4C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de 2 is visited">
            <a:extLst>
              <a:ext uri="{FF2B5EF4-FFF2-40B4-BE49-F238E27FC236}">
                <a16:creationId xmlns:a16="http://schemas.microsoft.com/office/drawing/2014/main" id="{60ABD76F-EBCE-BD9B-B0A0-7F3033B2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de 5 is visited">
            <a:extLst>
              <a:ext uri="{FF2B5EF4-FFF2-40B4-BE49-F238E27FC236}">
                <a16:creationId xmlns:a16="http://schemas.microsoft.com/office/drawing/2014/main" id="{4C56F3CB-B7E3-745F-AD77-F083A69A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ode 1 is visited">
            <a:extLst>
              <a:ext uri="{FF2B5EF4-FFF2-40B4-BE49-F238E27FC236}">
                <a16:creationId xmlns:a16="http://schemas.microsoft.com/office/drawing/2014/main" id="{9408121B-7EE0-ACB6-10D2-9D1F2188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ode 3 is visited">
            <a:extLst>
              <a:ext uri="{FF2B5EF4-FFF2-40B4-BE49-F238E27FC236}">
                <a16:creationId xmlns:a16="http://schemas.microsoft.com/office/drawing/2014/main" id="{2EC8F8EF-14FF-8CAF-76DF-F05F50A8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35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he complete tree is traversed">
            <a:extLst>
              <a:ext uri="{FF2B5EF4-FFF2-40B4-BE49-F238E27FC236}">
                <a16:creationId xmlns:a16="http://schemas.microsoft.com/office/drawing/2014/main" id="{3C475362-84C2-55D6-9C9B-6E44177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4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956FD4-1A1A-F49A-DD7C-8E5DDCDB09B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6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D31E-659A-E0D9-3460-2267708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Post-order traversal of nodes is 4 -&gt; 5 -&gt; 2 -&gt; 6 -&gt; 3 -&gt;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B74B-FB8C-FBD0-A361-5B96D34B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823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098" name="Picture 2" descr="Node 4 is visited">
            <a:extLst>
              <a:ext uri="{FF2B5EF4-FFF2-40B4-BE49-F238E27FC236}">
                <a16:creationId xmlns:a16="http://schemas.microsoft.com/office/drawing/2014/main" id="{57FE7B05-7522-BC07-68AE-B6F457BE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713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 5 is visited">
            <a:extLst>
              <a:ext uri="{FF2B5EF4-FFF2-40B4-BE49-F238E27FC236}">
                <a16:creationId xmlns:a16="http://schemas.microsoft.com/office/drawing/2014/main" id="{089A8930-32DF-22E9-6918-DB8730E8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32771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e 2 is visited">
            <a:extLst>
              <a:ext uri="{FF2B5EF4-FFF2-40B4-BE49-F238E27FC236}">
                <a16:creationId xmlns:a16="http://schemas.microsoft.com/office/drawing/2014/main" id="{2FA554B9-47B8-89D3-FDB5-E6298C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73" y="1327711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ode 3 is visited">
            <a:extLst>
              <a:ext uri="{FF2B5EF4-FFF2-40B4-BE49-F238E27FC236}">
                <a16:creationId xmlns:a16="http://schemas.microsoft.com/office/drawing/2014/main" id="{E330149E-C7F0-613D-F2E8-CD5860BD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31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 complete tree is visited">
            <a:extLst>
              <a:ext uri="{FF2B5EF4-FFF2-40B4-BE49-F238E27FC236}">
                <a16:creationId xmlns:a16="http://schemas.microsoft.com/office/drawing/2014/main" id="{63E962D7-1219-F6B5-9F61-8DB0D07F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56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Node 6 is visited">
            <a:extLst>
              <a:ext uri="{FF2B5EF4-FFF2-40B4-BE49-F238E27FC236}">
                <a16:creationId xmlns:a16="http://schemas.microsoft.com/office/drawing/2014/main" id="{7D6B8405-98AE-06EA-D524-928C094D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9A8708-4C6A-1023-F0D2-DC005FE5C007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sz="2300" dirty="0"/>
              <a:t>Describe the </a:t>
            </a:r>
            <a:r>
              <a:rPr lang="en-US" sz="2300" dirty="0">
                <a:solidFill>
                  <a:schemeClr val="accent4"/>
                </a:solidFill>
              </a:rPr>
              <a:t>value</a:t>
            </a:r>
            <a:r>
              <a:rPr lang="en-US" sz="2300" dirty="0"/>
              <a:t> of trees and their data structure</a:t>
            </a:r>
          </a:p>
          <a:p>
            <a:r>
              <a:rPr lang="en-US" sz="2300" dirty="0"/>
              <a:t>Explain the need to visit data in different </a:t>
            </a:r>
            <a:r>
              <a:rPr lang="en-US" sz="2300" dirty="0">
                <a:solidFill>
                  <a:schemeClr val="accent1"/>
                </a:solidFill>
              </a:rPr>
              <a:t>orderings</a:t>
            </a:r>
          </a:p>
          <a:p>
            <a:r>
              <a:rPr lang="en-US" sz="2300" dirty="0"/>
              <a:t>Perform pre-order, in-order, post-order and level-order </a:t>
            </a:r>
            <a:r>
              <a:rPr lang="en-US" sz="2300" dirty="0">
                <a:solidFill>
                  <a:schemeClr val="accent6"/>
                </a:solidFill>
              </a:rPr>
              <a:t>traversals</a:t>
            </a:r>
          </a:p>
          <a:p>
            <a:r>
              <a:rPr lang="en-US" sz="2300" dirty="0"/>
              <a:t>Define a </a:t>
            </a:r>
            <a:r>
              <a:rPr lang="en-US" sz="2300" dirty="0">
                <a:solidFill>
                  <a:schemeClr val="accent1"/>
                </a:solidFill>
              </a:rPr>
              <a:t>Binary Search Tree</a:t>
            </a:r>
          </a:p>
          <a:p>
            <a:r>
              <a:rPr lang="en-US" sz="2300" dirty="0"/>
              <a:t>Perform </a:t>
            </a:r>
            <a:r>
              <a:rPr lang="en-US" sz="2300" dirty="0">
                <a:solidFill>
                  <a:schemeClr val="accent3"/>
                </a:solidFill>
              </a:rPr>
              <a:t>search, insert, delete </a:t>
            </a:r>
            <a:r>
              <a:rPr lang="en-US" sz="2300" dirty="0"/>
              <a:t>in a Binary Search Tree</a:t>
            </a:r>
          </a:p>
          <a:p>
            <a:r>
              <a:rPr lang="en-US" sz="2300" dirty="0"/>
              <a:t>Explain the running time </a:t>
            </a:r>
            <a:r>
              <a:rPr lang="en-US" sz="2300" dirty="0">
                <a:solidFill>
                  <a:schemeClr val="accent1"/>
                </a:solidFill>
              </a:rPr>
              <a:t>performance</a:t>
            </a:r>
            <a:r>
              <a:rPr lang="en-US" sz="2300" dirty="0"/>
              <a:t> to find an item in a BST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27E390-A264-5530-7A95-A567729728B4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260-E369-024E-9825-366BC30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5745-3F36-454F-8E94-ACDCB4F090A6}"/>
              </a:ext>
            </a:extLst>
          </p:cNvPr>
          <p:cNvSpPr/>
          <p:nvPr/>
        </p:nvSpPr>
        <p:spPr>
          <a:xfrm>
            <a:off x="72145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A2BA9-6F0B-0448-813D-72354747DE60}"/>
              </a:ext>
            </a:extLst>
          </p:cNvPr>
          <p:cNvSpPr/>
          <p:nvPr/>
        </p:nvSpPr>
        <p:spPr>
          <a:xfrm>
            <a:off x="167779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30A4D-1C25-2F4F-82E5-C2346B03A35A}"/>
              </a:ext>
            </a:extLst>
          </p:cNvPr>
          <p:cNvSpPr/>
          <p:nvPr/>
        </p:nvSpPr>
        <p:spPr>
          <a:xfrm>
            <a:off x="263414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9D20-30B5-7542-AB01-B63F418712E5}"/>
              </a:ext>
            </a:extLst>
          </p:cNvPr>
          <p:cNvSpPr/>
          <p:nvPr/>
        </p:nvSpPr>
        <p:spPr>
          <a:xfrm>
            <a:off x="359048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CA3C9-883A-F844-B660-4BA952BD9EC5}"/>
              </a:ext>
            </a:extLst>
          </p:cNvPr>
          <p:cNvSpPr/>
          <p:nvPr/>
        </p:nvSpPr>
        <p:spPr>
          <a:xfrm>
            <a:off x="454683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2C50-1AC5-0D4D-B4AB-E57CEC49B4B5}"/>
              </a:ext>
            </a:extLst>
          </p:cNvPr>
          <p:cNvSpPr/>
          <p:nvPr/>
        </p:nvSpPr>
        <p:spPr>
          <a:xfrm>
            <a:off x="5503178" y="1436454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99FD-F98B-2246-8728-E43AE986DBA3}"/>
              </a:ext>
            </a:extLst>
          </p:cNvPr>
          <p:cNvSpPr/>
          <p:nvPr/>
        </p:nvSpPr>
        <p:spPr>
          <a:xfrm>
            <a:off x="6518246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B99DF-D957-C14F-AC17-3446F5388A55}"/>
              </a:ext>
            </a:extLst>
          </p:cNvPr>
          <p:cNvSpPr txBox="1"/>
          <p:nvPr/>
        </p:nvSpPr>
        <p:spPr>
          <a:xfrm>
            <a:off x="721453" y="3062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A1C0F-F973-DD43-AD76-DEDAF3B57DE1}"/>
              </a:ext>
            </a:extLst>
          </p:cNvPr>
          <p:cNvSpPr/>
          <p:nvPr/>
        </p:nvSpPr>
        <p:spPr>
          <a:xfrm>
            <a:off x="1805031" y="3007567"/>
            <a:ext cx="956345" cy="4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0D44E38-E209-594E-A51D-947DA57EC5C4}"/>
              </a:ext>
            </a:extLst>
          </p:cNvPr>
          <p:cNvSpPr/>
          <p:nvPr/>
        </p:nvSpPr>
        <p:spPr>
          <a:xfrm>
            <a:off x="3942825" y="2199853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F1AA0-0E70-2D49-9663-B6B5B4CD50DC}"/>
              </a:ext>
            </a:extLst>
          </p:cNvPr>
          <p:cNvSpPr/>
          <p:nvPr/>
        </p:nvSpPr>
        <p:spPr>
          <a:xfrm>
            <a:off x="3447873" y="2938262"/>
            <a:ext cx="333043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Sorted arrays are good for search, but bad for insertion/removal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B8AE1A-4774-3A4F-B7D5-FF38D0F209E5}"/>
              </a:ext>
            </a:extLst>
          </p:cNvPr>
          <p:cNvSpPr/>
          <p:nvPr/>
        </p:nvSpPr>
        <p:spPr>
          <a:xfrm>
            <a:off x="2030135" y="2199852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9201F3B4-6B76-BA48-8F82-3E4B23F4537E}"/>
              </a:ext>
            </a:extLst>
          </p:cNvPr>
          <p:cNvSpPr/>
          <p:nvPr/>
        </p:nvSpPr>
        <p:spPr>
          <a:xfrm>
            <a:off x="2986480" y="2199851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0B4D7-D21A-A848-A0C6-CE163307EFDF}"/>
              </a:ext>
            </a:extLst>
          </p:cNvPr>
          <p:cNvSpPr txBox="1"/>
          <p:nvPr/>
        </p:nvSpPr>
        <p:spPr>
          <a:xfrm>
            <a:off x="4706223" y="223534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zh-CN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C0F8E-7F47-654B-9971-86A8A95DA08D}"/>
              </a:ext>
            </a:extLst>
          </p:cNvPr>
          <p:cNvSpPr/>
          <p:nvPr/>
        </p:nvSpPr>
        <p:spPr>
          <a:xfrm>
            <a:off x="16001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A3E60-CF3A-DE41-920F-021134A06B78}"/>
              </a:ext>
            </a:extLst>
          </p:cNvPr>
          <p:cNvSpPr/>
          <p:nvPr/>
        </p:nvSpPr>
        <p:spPr>
          <a:xfrm>
            <a:off x="1116365" y="4771277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B65C-FC57-3745-9E52-B7B7C8C29508}"/>
              </a:ext>
            </a:extLst>
          </p:cNvPr>
          <p:cNvSpPr/>
          <p:nvPr/>
        </p:nvSpPr>
        <p:spPr>
          <a:xfrm>
            <a:off x="207270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1B46-AC80-7C47-92AF-F7258F569B6E}"/>
              </a:ext>
            </a:extLst>
          </p:cNvPr>
          <p:cNvSpPr/>
          <p:nvPr/>
        </p:nvSpPr>
        <p:spPr>
          <a:xfrm>
            <a:off x="2760606" y="3989030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D15B-CFD8-054F-9D1B-452253BF8279}"/>
              </a:ext>
            </a:extLst>
          </p:cNvPr>
          <p:cNvSpPr/>
          <p:nvPr/>
        </p:nvSpPr>
        <p:spPr>
          <a:xfrm>
            <a:off x="348205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14B64B-A37C-9E4F-BD43-CEE7183BB1CE}"/>
              </a:ext>
            </a:extLst>
          </p:cNvPr>
          <p:cNvSpPr/>
          <p:nvPr/>
        </p:nvSpPr>
        <p:spPr>
          <a:xfrm>
            <a:off x="4438405" y="4771277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9CF9-0E20-244C-A5BA-EE31924E2214}"/>
              </a:ext>
            </a:extLst>
          </p:cNvPr>
          <p:cNvSpPr/>
          <p:nvPr/>
        </p:nvSpPr>
        <p:spPr>
          <a:xfrm>
            <a:off x="5453472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579F-4020-7741-B808-DDB99C9CE21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16951" y="4282645"/>
            <a:ext cx="721453" cy="502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1BDB0-E94D-1843-9C4F-9762196606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72709" y="4282645"/>
            <a:ext cx="687897" cy="511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A607E-7774-364F-8E67-81D6E2EB1F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6023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4FDC8-90F0-C648-9BC8-3877E5DDA57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819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29F17E-1284-C949-90F9-30AC7F35EA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72709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2BB02-379E-0645-AFBF-86DFF027FF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53472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3E49F-C14D-7648-8EF7-A4E7F6B99E22}"/>
              </a:ext>
            </a:extLst>
          </p:cNvPr>
          <p:cNvSpPr/>
          <p:nvPr/>
        </p:nvSpPr>
        <p:spPr>
          <a:xfrm>
            <a:off x="2868962" y="3449889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5C08BC-E4AA-E744-8BD0-466F77D6105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238778" y="3766023"/>
            <a:ext cx="1" cy="223007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92F8F8-4276-6B49-9093-89225B0B7D0D}"/>
              </a:ext>
            </a:extLst>
          </p:cNvPr>
          <p:cNvSpPr/>
          <p:nvPr/>
        </p:nvSpPr>
        <p:spPr>
          <a:xfrm>
            <a:off x="5113089" y="3542585"/>
            <a:ext cx="393024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the same kind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within an array, 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benefit of a fast insert and a fast removal that a tree provides.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63C63D-7A21-F94F-9406-3D6B3F486157}"/>
              </a:ext>
            </a:extLst>
          </p:cNvPr>
          <p:cNvCxnSpPr/>
          <p:nvPr/>
        </p:nvCxnSpPr>
        <p:spPr>
          <a:xfrm>
            <a:off x="3804406" y="3485848"/>
            <a:ext cx="2617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D0F604B-722E-8184-1AC0-0A97C486CF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386-F3BD-9EC7-D68B-B8F4A9EE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SE" dirty="0"/>
          </a:p>
        </p:txBody>
      </p:sp>
      <p:grpSp>
        <p:nvGrpSpPr>
          <p:cNvPr id="87" name="Google Shape;320;p24">
            <a:extLst>
              <a:ext uri="{FF2B5EF4-FFF2-40B4-BE49-F238E27FC236}">
                <a16:creationId xmlns:a16="http://schemas.microsoft.com/office/drawing/2014/main" id="{B2EF28F3-944F-97C6-2D56-F998DA8CFE14}"/>
              </a:ext>
            </a:extLst>
          </p:cNvPr>
          <p:cNvGrpSpPr/>
          <p:nvPr/>
        </p:nvGrpSpPr>
        <p:grpSpPr>
          <a:xfrm>
            <a:off x="6707022" y="2075401"/>
            <a:ext cx="457200" cy="457200"/>
            <a:chOff x="1408670" y="3991232"/>
            <a:chExt cx="457200" cy="457200"/>
          </a:xfrm>
        </p:grpSpPr>
        <p:sp>
          <p:nvSpPr>
            <p:cNvPr id="88" name="Google Shape;321;p24">
              <a:extLst>
                <a:ext uri="{FF2B5EF4-FFF2-40B4-BE49-F238E27FC236}">
                  <a16:creationId xmlns:a16="http://schemas.microsoft.com/office/drawing/2014/main" id="{8AA0FC2C-AD63-2CF4-545E-F8770B30636C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" name="Google Shape;322;p24">
              <a:extLst>
                <a:ext uri="{FF2B5EF4-FFF2-40B4-BE49-F238E27FC236}">
                  <a16:creationId xmlns:a16="http://schemas.microsoft.com/office/drawing/2014/main" id="{EEB37385-FB02-D198-CFCE-0064F8C377A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323;p24">
            <a:extLst>
              <a:ext uri="{FF2B5EF4-FFF2-40B4-BE49-F238E27FC236}">
                <a16:creationId xmlns:a16="http://schemas.microsoft.com/office/drawing/2014/main" id="{A5576C3C-E64F-8A0D-CBC1-F9DFD813A481}"/>
              </a:ext>
            </a:extLst>
          </p:cNvPr>
          <p:cNvCxnSpPr>
            <a:stCxn id="88" idx="5"/>
            <a:endCxn id="95" idx="1"/>
          </p:cNvCxnSpPr>
          <p:nvPr/>
        </p:nvCxnSpPr>
        <p:spPr>
          <a:xfrm>
            <a:off x="7097267" y="2465646"/>
            <a:ext cx="4380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325;p24">
            <a:extLst>
              <a:ext uri="{FF2B5EF4-FFF2-40B4-BE49-F238E27FC236}">
                <a16:creationId xmlns:a16="http://schemas.microsoft.com/office/drawing/2014/main" id="{FB19C492-2377-E4B0-4C8A-200967A89CDB}"/>
              </a:ext>
            </a:extLst>
          </p:cNvPr>
          <p:cNvGrpSpPr/>
          <p:nvPr/>
        </p:nvGrpSpPr>
        <p:grpSpPr>
          <a:xfrm>
            <a:off x="5741502" y="2598899"/>
            <a:ext cx="457200" cy="457200"/>
            <a:chOff x="1408670" y="3991232"/>
            <a:chExt cx="457200" cy="457200"/>
          </a:xfrm>
        </p:grpSpPr>
        <p:sp>
          <p:nvSpPr>
            <p:cNvPr id="92" name="Google Shape;326;p24">
              <a:extLst>
                <a:ext uri="{FF2B5EF4-FFF2-40B4-BE49-F238E27FC236}">
                  <a16:creationId xmlns:a16="http://schemas.microsoft.com/office/drawing/2014/main" id="{E446A94F-3AF3-6B87-0959-A74A273D11B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" name="Google Shape;327;p24">
              <a:extLst>
                <a:ext uri="{FF2B5EF4-FFF2-40B4-BE49-F238E27FC236}">
                  <a16:creationId xmlns:a16="http://schemas.microsoft.com/office/drawing/2014/main" id="{EC23F2C7-ADE9-47EB-F682-4D4C6BEE76E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328;p24">
            <a:extLst>
              <a:ext uri="{FF2B5EF4-FFF2-40B4-BE49-F238E27FC236}">
                <a16:creationId xmlns:a16="http://schemas.microsoft.com/office/drawing/2014/main" id="{00271D02-8992-1838-AF18-46886B95840B}"/>
              </a:ext>
            </a:extLst>
          </p:cNvPr>
          <p:cNvGrpSpPr/>
          <p:nvPr/>
        </p:nvGrpSpPr>
        <p:grpSpPr>
          <a:xfrm>
            <a:off x="7468373" y="2598899"/>
            <a:ext cx="457200" cy="457200"/>
            <a:chOff x="1408670" y="3991232"/>
            <a:chExt cx="457200" cy="457200"/>
          </a:xfrm>
        </p:grpSpPr>
        <p:sp>
          <p:nvSpPr>
            <p:cNvPr id="95" name="Google Shape;324;p24">
              <a:extLst>
                <a:ext uri="{FF2B5EF4-FFF2-40B4-BE49-F238E27FC236}">
                  <a16:creationId xmlns:a16="http://schemas.microsoft.com/office/drawing/2014/main" id="{2F3C3CF6-9A57-6B22-5116-A9E18A248EE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" name="Google Shape;329;p24">
              <a:extLst>
                <a:ext uri="{FF2B5EF4-FFF2-40B4-BE49-F238E27FC236}">
                  <a16:creationId xmlns:a16="http://schemas.microsoft.com/office/drawing/2014/main" id="{5D6B5102-6BA5-7498-8281-A8E5BA4D452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330;p24">
            <a:extLst>
              <a:ext uri="{FF2B5EF4-FFF2-40B4-BE49-F238E27FC236}">
                <a16:creationId xmlns:a16="http://schemas.microsoft.com/office/drawing/2014/main" id="{DC259FA0-565B-89C4-9544-4FBF0C2150BA}"/>
              </a:ext>
            </a:extLst>
          </p:cNvPr>
          <p:cNvGrpSpPr/>
          <p:nvPr/>
        </p:nvGrpSpPr>
        <p:grpSpPr>
          <a:xfrm>
            <a:off x="5180489" y="3163578"/>
            <a:ext cx="457200" cy="457200"/>
            <a:chOff x="1408670" y="3991232"/>
            <a:chExt cx="457200" cy="457200"/>
          </a:xfrm>
        </p:grpSpPr>
        <p:sp>
          <p:nvSpPr>
            <p:cNvPr id="98" name="Google Shape;331;p24">
              <a:extLst>
                <a:ext uri="{FF2B5EF4-FFF2-40B4-BE49-F238E27FC236}">
                  <a16:creationId xmlns:a16="http://schemas.microsoft.com/office/drawing/2014/main" id="{566B51FF-7A09-67AD-5272-1A3E96C77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" name="Google Shape;332;p24">
              <a:extLst>
                <a:ext uri="{FF2B5EF4-FFF2-40B4-BE49-F238E27FC236}">
                  <a16:creationId xmlns:a16="http://schemas.microsoft.com/office/drawing/2014/main" id="{E1789ECD-1197-1049-880F-120500CD539C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333;p24">
            <a:extLst>
              <a:ext uri="{FF2B5EF4-FFF2-40B4-BE49-F238E27FC236}">
                <a16:creationId xmlns:a16="http://schemas.microsoft.com/office/drawing/2014/main" id="{E0EF82A2-3D0E-2C34-DA16-19386F88B9E9}"/>
              </a:ext>
            </a:extLst>
          </p:cNvPr>
          <p:cNvGrpSpPr/>
          <p:nvPr/>
        </p:nvGrpSpPr>
        <p:grpSpPr>
          <a:xfrm>
            <a:off x="6332085" y="3155768"/>
            <a:ext cx="457200" cy="457200"/>
            <a:chOff x="1408670" y="3991232"/>
            <a:chExt cx="457200" cy="457200"/>
          </a:xfrm>
        </p:grpSpPr>
        <p:sp>
          <p:nvSpPr>
            <p:cNvPr id="101" name="Google Shape;334;p24">
              <a:extLst>
                <a:ext uri="{FF2B5EF4-FFF2-40B4-BE49-F238E27FC236}">
                  <a16:creationId xmlns:a16="http://schemas.microsoft.com/office/drawing/2014/main" id="{9B8CE065-D2E7-A315-B501-EB0C5147F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" name="Google Shape;335;p24">
              <a:extLst>
                <a:ext uri="{FF2B5EF4-FFF2-40B4-BE49-F238E27FC236}">
                  <a16:creationId xmlns:a16="http://schemas.microsoft.com/office/drawing/2014/main" id="{5138C2E4-0014-98C5-20EF-E1131CEF0AE4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336;p24">
            <a:extLst>
              <a:ext uri="{FF2B5EF4-FFF2-40B4-BE49-F238E27FC236}">
                <a16:creationId xmlns:a16="http://schemas.microsoft.com/office/drawing/2014/main" id="{57D76203-D5A1-E931-8F21-89138B335AE3}"/>
              </a:ext>
            </a:extLst>
          </p:cNvPr>
          <p:cNvGrpSpPr/>
          <p:nvPr/>
        </p:nvGrpSpPr>
        <p:grpSpPr>
          <a:xfrm>
            <a:off x="8150801" y="3164683"/>
            <a:ext cx="457200" cy="457200"/>
            <a:chOff x="1408670" y="3991232"/>
            <a:chExt cx="457200" cy="457200"/>
          </a:xfrm>
        </p:grpSpPr>
        <p:sp>
          <p:nvSpPr>
            <p:cNvPr id="104" name="Google Shape;337;p24">
              <a:extLst>
                <a:ext uri="{FF2B5EF4-FFF2-40B4-BE49-F238E27FC236}">
                  <a16:creationId xmlns:a16="http://schemas.microsoft.com/office/drawing/2014/main" id="{D4CF22A5-011E-6775-C01A-3A77DB167C62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" name="Google Shape;338;p24">
              <a:extLst>
                <a:ext uri="{FF2B5EF4-FFF2-40B4-BE49-F238E27FC236}">
                  <a16:creationId xmlns:a16="http://schemas.microsoft.com/office/drawing/2014/main" id="{4AD768B2-0C93-DBF6-5552-87DB0FDBFAB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06" name="Google Shape;339;p24">
            <a:extLst>
              <a:ext uri="{FF2B5EF4-FFF2-40B4-BE49-F238E27FC236}">
                <a16:creationId xmlns:a16="http://schemas.microsoft.com/office/drawing/2014/main" id="{8ED523C4-56E4-BEE6-9EFF-D308C65808A1}"/>
              </a:ext>
            </a:extLst>
          </p:cNvPr>
          <p:cNvCxnSpPr>
            <a:stCxn id="88" idx="3"/>
            <a:endCxn id="92" idx="7"/>
          </p:cNvCxnSpPr>
          <p:nvPr/>
        </p:nvCxnSpPr>
        <p:spPr>
          <a:xfrm flipH="1">
            <a:off x="6131677" y="2465646"/>
            <a:ext cx="6423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340;p24">
            <a:extLst>
              <a:ext uri="{FF2B5EF4-FFF2-40B4-BE49-F238E27FC236}">
                <a16:creationId xmlns:a16="http://schemas.microsoft.com/office/drawing/2014/main" id="{8FD0E0E6-3987-5220-5D63-E9003752F5F5}"/>
              </a:ext>
            </a:extLst>
          </p:cNvPr>
          <p:cNvCxnSpPr>
            <a:stCxn id="92" idx="3"/>
            <a:endCxn id="98" idx="7"/>
          </p:cNvCxnSpPr>
          <p:nvPr/>
        </p:nvCxnSpPr>
        <p:spPr>
          <a:xfrm flipH="1">
            <a:off x="5570857" y="2989144"/>
            <a:ext cx="237600" cy="2415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341;p24">
            <a:extLst>
              <a:ext uri="{FF2B5EF4-FFF2-40B4-BE49-F238E27FC236}">
                <a16:creationId xmlns:a16="http://schemas.microsoft.com/office/drawing/2014/main" id="{131C26B3-D0B2-7CB6-1DDE-BBC7E061C6DE}"/>
              </a:ext>
            </a:extLst>
          </p:cNvPr>
          <p:cNvCxnSpPr>
            <a:stCxn id="92" idx="5"/>
            <a:endCxn id="101" idx="1"/>
          </p:cNvCxnSpPr>
          <p:nvPr/>
        </p:nvCxnSpPr>
        <p:spPr>
          <a:xfrm>
            <a:off x="6131747" y="2989144"/>
            <a:ext cx="267300" cy="2337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342;p24">
            <a:extLst>
              <a:ext uri="{FF2B5EF4-FFF2-40B4-BE49-F238E27FC236}">
                <a16:creationId xmlns:a16="http://schemas.microsoft.com/office/drawing/2014/main" id="{7B48C7F2-EF7E-09A4-7BAE-6F8E9C827840}"/>
              </a:ext>
            </a:extLst>
          </p:cNvPr>
          <p:cNvCxnSpPr>
            <a:stCxn id="95" idx="5"/>
            <a:endCxn id="104" idx="1"/>
          </p:cNvCxnSpPr>
          <p:nvPr/>
        </p:nvCxnSpPr>
        <p:spPr>
          <a:xfrm>
            <a:off x="7858618" y="2989144"/>
            <a:ext cx="359100" cy="2424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0" name="Google Shape;343;p24">
            <a:extLst>
              <a:ext uri="{FF2B5EF4-FFF2-40B4-BE49-F238E27FC236}">
                <a16:creationId xmlns:a16="http://schemas.microsoft.com/office/drawing/2014/main" id="{89998B7B-DBE0-EEE9-AEFA-5D9068A72912}"/>
              </a:ext>
            </a:extLst>
          </p:cNvPr>
          <p:cNvGrpSpPr/>
          <p:nvPr/>
        </p:nvGrpSpPr>
        <p:grpSpPr>
          <a:xfrm>
            <a:off x="479712" y="4059965"/>
            <a:ext cx="4126130" cy="1785936"/>
            <a:chOff x="4170120" y="2805925"/>
            <a:chExt cx="4126130" cy="1785936"/>
          </a:xfrm>
        </p:grpSpPr>
        <p:grpSp>
          <p:nvGrpSpPr>
            <p:cNvPr id="111" name="Google Shape;344;p24">
              <a:extLst>
                <a:ext uri="{FF2B5EF4-FFF2-40B4-BE49-F238E27FC236}">
                  <a16:creationId xmlns:a16="http://schemas.microsoft.com/office/drawing/2014/main" id="{807CD2B9-217D-1A87-8FDC-1218D347739E}"/>
                </a:ext>
              </a:extLst>
            </p:cNvPr>
            <p:cNvGrpSpPr/>
            <p:nvPr/>
          </p:nvGrpSpPr>
          <p:grpSpPr>
            <a:xfrm>
              <a:off x="6041066" y="2998389"/>
              <a:ext cx="457200" cy="457200"/>
              <a:chOff x="1408670" y="3991232"/>
              <a:chExt cx="457200" cy="457200"/>
            </a:xfrm>
          </p:grpSpPr>
          <p:sp>
            <p:nvSpPr>
              <p:cNvPr id="136" name="Google Shape;345;p24">
                <a:extLst>
                  <a:ext uri="{FF2B5EF4-FFF2-40B4-BE49-F238E27FC236}">
                    <a16:creationId xmlns:a16="http://schemas.microsoft.com/office/drawing/2014/main" id="{358E89BC-04BB-08EB-EB0D-CFB41A29725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7" name="Google Shape;346;p24">
                <a:extLst>
                  <a:ext uri="{FF2B5EF4-FFF2-40B4-BE49-F238E27FC236}">
                    <a16:creationId xmlns:a16="http://schemas.microsoft.com/office/drawing/2014/main" id="{29DA1854-7423-2061-A97A-8D61D3B8DA6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" name="Google Shape;347;p24">
              <a:extLst>
                <a:ext uri="{FF2B5EF4-FFF2-40B4-BE49-F238E27FC236}">
                  <a16:creationId xmlns:a16="http://schemas.microsoft.com/office/drawing/2014/main" id="{E3252A83-CE60-C191-7AC5-7F70CE80550B}"/>
                </a:ext>
              </a:extLst>
            </p:cNvPr>
            <p:cNvCxnSpPr>
              <a:stCxn id="136" idx="5"/>
              <a:endCxn id="132" idx="1"/>
            </p:cNvCxnSpPr>
            <p:nvPr/>
          </p:nvCxnSpPr>
          <p:spPr>
            <a:xfrm>
              <a:off x="6431311" y="3388634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13" name="Google Shape;349;p24">
              <a:extLst>
                <a:ext uri="{FF2B5EF4-FFF2-40B4-BE49-F238E27FC236}">
                  <a16:creationId xmlns:a16="http://schemas.microsoft.com/office/drawing/2014/main" id="{AB45A0F8-3702-474E-EC12-8761C2168DF2}"/>
                </a:ext>
              </a:extLst>
            </p:cNvPr>
            <p:cNvGrpSpPr/>
            <p:nvPr/>
          </p:nvGrpSpPr>
          <p:grpSpPr>
            <a:xfrm>
              <a:off x="5075546" y="3521887"/>
              <a:ext cx="457200" cy="457200"/>
              <a:chOff x="1408670" y="3991232"/>
              <a:chExt cx="457200" cy="457200"/>
            </a:xfrm>
          </p:grpSpPr>
          <p:sp>
            <p:nvSpPr>
              <p:cNvPr id="134" name="Google Shape;350;p24">
                <a:extLst>
                  <a:ext uri="{FF2B5EF4-FFF2-40B4-BE49-F238E27FC236}">
                    <a16:creationId xmlns:a16="http://schemas.microsoft.com/office/drawing/2014/main" id="{C2CC8ECB-4491-4825-3047-7BDA6FC53D66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" name="Google Shape;351;p24">
                <a:extLst>
                  <a:ext uri="{FF2B5EF4-FFF2-40B4-BE49-F238E27FC236}">
                    <a16:creationId xmlns:a16="http://schemas.microsoft.com/office/drawing/2014/main" id="{D4C36416-77FF-5443-9363-3DB82F45D363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352;p24">
              <a:extLst>
                <a:ext uri="{FF2B5EF4-FFF2-40B4-BE49-F238E27FC236}">
                  <a16:creationId xmlns:a16="http://schemas.microsoft.com/office/drawing/2014/main" id="{C19BF053-F508-7402-B27B-0F452816DA17}"/>
                </a:ext>
              </a:extLst>
            </p:cNvPr>
            <p:cNvGrpSpPr/>
            <p:nvPr/>
          </p:nvGrpSpPr>
          <p:grpSpPr>
            <a:xfrm>
              <a:off x="6802417" y="3521887"/>
              <a:ext cx="457200" cy="457200"/>
              <a:chOff x="1408670" y="3991232"/>
              <a:chExt cx="457200" cy="457200"/>
            </a:xfrm>
          </p:grpSpPr>
          <p:sp>
            <p:nvSpPr>
              <p:cNvPr id="132" name="Google Shape;348;p24">
                <a:extLst>
                  <a:ext uri="{FF2B5EF4-FFF2-40B4-BE49-F238E27FC236}">
                    <a16:creationId xmlns:a16="http://schemas.microsoft.com/office/drawing/2014/main" id="{A6FBF67B-B744-F18B-C9C5-98CD7150807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3" name="Google Shape;353;p24">
                <a:extLst>
                  <a:ext uri="{FF2B5EF4-FFF2-40B4-BE49-F238E27FC236}">
                    <a16:creationId xmlns:a16="http://schemas.microsoft.com/office/drawing/2014/main" id="{B5DF0C25-D403-7C5E-7682-6E7BD80F06BF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354;p24">
              <a:extLst>
                <a:ext uri="{FF2B5EF4-FFF2-40B4-BE49-F238E27FC236}">
                  <a16:creationId xmlns:a16="http://schemas.microsoft.com/office/drawing/2014/main" id="{B10D2E14-6AD4-8111-8DA8-72652D3DF52F}"/>
                </a:ext>
              </a:extLst>
            </p:cNvPr>
            <p:cNvGrpSpPr/>
            <p:nvPr/>
          </p:nvGrpSpPr>
          <p:grpSpPr>
            <a:xfrm>
              <a:off x="4514533" y="4086566"/>
              <a:ext cx="457200" cy="457200"/>
              <a:chOff x="1408670" y="3991232"/>
              <a:chExt cx="457200" cy="457200"/>
            </a:xfrm>
          </p:grpSpPr>
          <p:sp>
            <p:nvSpPr>
              <p:cNvPr id="130" name="Google Shape;355;p24">
                <a:extLst>
                  <a:ext uri="{FF2B5EF4-FFF2-40B4-BE49-F238E27FC236}">
                    <a16:creationId xmlns:a16="http://schemas.microsoft.com/office/drawing/2014/main" id="{0C67991B-3E58-67D3-532B-97D2BE3C2264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1" name="Google Shape;356;p24">
                <a:extLst>
                  <a:ext uri="{FF2B5EF4-FFF2-40B4-BE49-F238E27FC236}">
                    <a16:creationId xmlns:a16="http://schemas.microsoft.com/office/drawing/2014/main" id="{B465669A-E66F-0F51-1C65-6D9183325D5D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357;p24">
              <a:extLst>
                <a:ext uri="{FF2B5EF4-FFF2-40B4-BE49-F238E27FC236}">
                  <a16:creationId xmlns:a16="http://schemas.microsoft.com/office/drawing/2014/main" id="{D7C55E56-0A2E-D871-CEBD-1FF4CA30DDBE}"/>
                </a:ext>
              </a:extLst>
            </p:cNvPr>
            <p:cNvGrpSpPr/>
            <p:nvPr/>
          </p:nvGrpSpPr>
          <p:grpSpPr>
            <a:xfrm>
              <a:off x="5666129" y="4078756"/>
              <a:ext cx="457200" cy="457200"/>
              <a:chOff x="1408670" y="3991232"/>
              <a:chExt cx="457200" cy="457200"/>
            </a:xfrm>
          </p:grpSpPr>
          <p:sp>
            <p:nvSpPr>
              <p:cNvPr id="128" name="Google Shape;358;p24">
                <a:extLst>
                  <a:ext uri="{FF2B5EF4-FFF2-40B4-BE49-F238E27FC236}">
                    <a16:creationId xmlns:a16="http://schemas.microsoft.com/office/drawing/2014/main" id="{6D96428F-DEF9-E36D-D2B1-EA89F023DC9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" name="Google Shape;359;p24">
                <a:extLst>
                  <a:ext uri="{FF2B5EF4-FFF2-40B4-BE49-F238E27FC236}">
                    <a16:creationId xmlns:a16="http://schemas.microsoft.com/office/drawing/2014/main" id="{9C9C570E-4054-5455-7555-AA933FBE2F3F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360;p24">
              <a:extLst>
                <a:ext uri="{FF2B5EF4-FFF2-40B4-BE49-F238E27FC236}">
                  <a16:creationId xmlns:a16="http://schemas.microsoft.com/office/drawing/2014/main" id="{4442C159-AFB9-CA06-4A9E-DADE052F38AE}"/>
                </a:ext>
              </a:extLst>
            </p:cNvPr>
            <p:cNvGrpSpPr/>
            <p:nvPr/>
          </p:nvGrpSpPr>
          <p:grpSpPr>
            <a:xfrm>
              <a:off x="7484845" y="4087671"/>
              <a:ext cx="457200" cy="457200"/>
              <a:chOff x="1408670" y="3991232"/>
              <a:chExt cx="457200" cy="457200"/>
            </a:xfrm>
          </p:grpSpPr>
          <p:sp>
            <p:nvSpPr>
              <p:cNvPr id="126" name="Google Shape;361;p24">
                <a:extLst>
                  <a:ext uri="{FF2B5EF4-FFF2-40B4-BE49-F238E27FC236}">
                    <a16:creationId xmlns:a16="http://schemas.microsoft.com/office/drawing/2014/main" id="{EB45E85E-41FD-A859-6F2A-FB8C5F86CC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" name="Google Shape;362;p24">
                <a:extLst>
                  <a:ext uri="{FF2B5EF4-FFF2-40B4-BE49-F238E27FC236}">
                    <a16:creationId xmlns:a16="http://schemas.microsoft.com/office/drawing/2014/main" id="{B7B0C244-E9EB-18BB-24F8-EBD13B34E4D6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" name="Google Shape;363;p24">
              <a:extLst>
                <a:ext uri="{FF2B5EF4-FFF2-40B4-BE49-F238E27FC236}">
                  <a16:creationId xmlns:a16="http://schemas.microsoft.com/office/drawing/2014/main" id="{5F73F516-D245-F7EC-D97E-8AE666543475}"/>
                </a:ext>
              </a:extLst>
            </p:cNvPr>
            <p:cNvCxnSpPr>
              <a:stCxn id="136" idx="3"/>
              <a:endCxn id="134" idx="7"/>
            </p:cNvCxnSpPr>
            <p:nvPr/>
          </p:nvCxnSpPr>
          <p:spPr>
            <a:xfrm flipH="1">
              <a:off x="5465721" y="3388634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9" name="Google Shape;364;p24">
              <a:extLst>
                <a:ext uri="{FF2B5EF4-FFF2-40B4-BE49-F238E27FC236}">
                  <a16:creationId xmlns:a16="http://schemas.microsoft.com/office/drawing/2014/main" id="{D097961C-6FA1-364E-BD88-4DB592949651}"/>
                </a:ext>
              </a:extLst>
            </p:cNvPr>
            <p:cNvCxnSpPr>
              <a:stCxn id="134" idx="3"/>
              <a:endCxn id="130" idx="7"/>
            </p:cNvCxnSpPr>
            <p:nvPr/>
          </p:nvCxnSpPr>
          <p:spPr>
            <a:xfrm flipH="1">
              <a:off x="4904901" y="3912132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" name="Google Shape;365;p24">
              <a:extLst>
                <a:ext uri="{FF2B5EF4-FFF2-40B4-BE49-F238E27FC236}">
                  <a16:creationId xmlns:a16="http://schemas.microsoft.com/office/drawing/2014/main" id="{E56DDB2E-0E28-7191-BFD3-A86A544078C9}"/>
                </a:ext>
              </a:extLst>
            </p:cNvPr>
            <p:cNvCxnSpPr>
              <a:stCxn id="134" idx="5"/>
              <a:endCxn id="128" idx="1"/>
            </p:cNvCxnSpPr>
            <p:nvPr/>
          </p:nvCxnSpPr>
          <p:spPr>
            <a:xfrm>
              <a:off x="5465791" y="3912132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366;p24">
              <a:extLst>
                <a:ext uri="{FF2B5EF4-FFF2-40B4-BE49-F238E27FC236}">
                  <a16:creationId xmlns:a16="http://schemas.microsoft.com/office/drawing/2014/main" id="{B78C3572-9417-B723-06A4-E6BFDB226C75}"/>
                </a:ext>
              </a:extLst>
            </p:cNvPr>
            <p:cNvCxnSpPr>
              <a:stCxn id="132" idx="5"/>
              <a:endCxn id="126" idx="1"/>
            </p:cNvCxnSpPr>
            <p:nvPr/>
          </p:nvCxnSpPr>
          <p:spPr>
            <a:xfrm>
              <a:off x="7192662" y="3912132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367;p24">
              <a:extLst>
                <a:ext uri="{FF2B5EF4-FFF2-40B4-BE49-F238E27FC236}">
                  <a16:creationId xmlns:a16="http://schemas.microsoft.com/office/drawing/2014/main" id="{C9C509D8-99F0-F672-4F09-BEA81E23931C}"/>
                </a:ext>
              </a:extLst>
            </p:cNvPr>
            <p:cNvSpPr/>
            <p:nvPr/>
          </p:nvSpPr>
          <p:spPr>
            <a:xfrm>
              <a:off x="4170120" y="3235216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368;p24">
              <a:extLst>
                <a:ext uri="{FF2B5EF4-FFF2-40B4-BE49-F238E27FC236}">
                  <a16:creationId xmlns:a16="http://schemas.microsoft.com/office/drawing/2014/main" id="{547D00FA-11C7-FE80-8910-838365C68AAF}"/>
                </a:ext>
              </a:extLst>
            </p:cNvPr>
            <p:cNvSpPr/>
            <p:nvPr/>
          </p:nvSpPr>
          <p:spPr>
            <a:xfrm>
              <a:off x="6377073" y="3241526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4" name="Google Shape;369;p24">
              <a:extLst>
                <a:ext uri="{FF2B5EF4-FFF2-40B4-BE49-F238E27FC236}">
                  <a16:creationId xmlns:a16="http://schemas.microsoft.com/office/drawing/2014/main" id="{7250375F-D748-C762-CABE-7C1199F0CE35}"/>
                </a:ext>
              </a:extLst>
            </p:cNvPr>
            <p:cNvSpPr txBox="1"/>
            <p:nvPr/>
          </p:nvSpPr>
          <p:spPr>
            <a:xfrm>
              <a:off x="5083950" y="2829925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370;p24">
              <a:extLst>
                <a:ext uri="{FF2B5EF4-FFF2-40B4-BE49-F238E27FC236}">
                  <a16:creationId xmlns:a16="http://schemas.microsoft.com/office/drawing/2014/main" id="{37F74E78-45CB-FE6A-517D-BC8E8883449E}"/>
                </a:ext>
              </a:extLst>
            </p:cNvPr>
            <p:cNvSpPr txBox="1"/>
            <p:nvPr/>
          </p:nvSpPr>
          <p:spPr>
            <a:xfrm>
              <a:off x="6884729" y="28059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371;p24">
            <a:extLst>
              <a:ext uri="{FF2B5EF4-FFF2-40B4-BE49-F238E27FC236}">
                <a16:creationId xmlns:a16="http://schemas.microsoft.com/office/drawing/2014/main" id="{02B5FE61-273B-18B0-6B91-66FB73070260}"/>
              </a:ext>
            </a:extLst>
          </p:cNvPr>
          <p:cNvGrpSpPr/>
          <p:nvPr/>
        </p:nvGrpSpPr>
        <p:grpSpPr>
          <a:xfrm>
            <a:off x="4836048" y="4035965"/>
            <a:ext cx="4307951" cy="2211500"/>
            <a:chOff x="7880110" y="4455025"/>
            <a:chExt cx="4307951" cy="2211500"/>
          </a:xfrm>
        </p:grpSpPr>
        <p:grpSp>
          <p:nvGrpSpPr>
            <p:cNvPr id="139" name="Google Shape;372;p24">
              <a:extLst>
                <a:ext uri="{FF2B5EF4-FFF2-40B4-BE49-F238E27FC236}">
                  <a16:creationId xmlns:a16="http://schemas.microsoft.com/office/drawing/2014/main" id="{E3D1E84A-283E-5188-85A5-8AD91B927F43}"/>
                </a:ext>
              </a:extLst>
            </p:cNvPr>
            <p:cNvGrpSpPr/>
            <p:nvPr/>
          </p:nvGrpSpPr>
          <p:grpSpPr>
            <a:xfrm>
              <a:off x="9761614" y="4692775"/>
              <a:ext cx="457200" cy="457200"/>
              <a:chOff x="1408670" y="3991232"/>
              <a:chExt cx="457200" cy="457200"/>
            </a:xfrm>
          </p:grpSpPr>
          <p:sp>
            <p:nvSpPr>
              <p:cNvPr id="168" name="Google Shape;373;p24">
                <a:extLst>
                  <a:ext uri="{FF2B5EF4-FFF2-40B4-BE49-F238E27FC236}">
                    <a16:creationId xmlns:a16="http://schemas.microsoft.com/office/drawing/2014/main" id="{3B892901-4F3E-DE6B-2946-057C0F1337C9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9" name="Google Shape;374;p24">
                <a:extLst>
                  <a:ext uri="{FF2B5EF4-FFF2-40B4-BE49-F238E27FC236}">
                    <a16:creationId xmlns:a16="http://schemas.microsoft.com/office/drawing/2014/main" id="{779983AF-A425-405B-DF1B-7C4D2E0C4798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0" name="Google Shape;375;p24">
              <a:extLst>
                <a:ext uri="{FF2B5EF4-FFF2-40B4-BE49-F238E27FC236}">
                  <a16:creationId xmlns:a16="http://schemas.microsoft.com/office/drawing/2014/main" id="{13F6DCC6-7C24-A930-865E-B0D9E5B70BC1}"/>
                </a:ext>
              </a:extLst>
            </p:cNvPr>
            <p:cNvCxnSpPr>
              <a:stCxn id="168" idx="5"/>
              <a:endCxn id="164" idx="1"/>
            </p:cNvCxnSpPr>
            <p:nvPr/>
          </p:nvCxnSpPr>
          <p:spPr>
            <a:xfrm>
              <a:off x="10151859" y="5083020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1" name="Google Shape;377;p24">
              <a:extLst>
                <a:ext uri="{FF2B5EF4-FFF2-40B4-BE49-F238E27FC236}">
                  <a16:creationId xmlns:a16="http://schemas.microsoft.com/office/drawing/2014/main" id="{CC3D625B-346F-7EE5-8928-4A87C66411C7}"/>
                </a:ext>
              </a:extLst>
            </p:cNvPr>
            <p:cNvGrpSpPr/>
            <p:nvPr/>
          </p:nvGrpSpPr>
          <p:grpSpPr>
            <a:xfrm>
              <a:off x="8796094" y="5216273"/>
              <a:ext cx="457200" cy="457200"/>
              <a:chOff x="1408670" y="3991232"/>
              <a:chExt cx="457200" cy="457200"/>
            </a:xfrm>
          </p:grpSpPr>
          <p:sp>
            <p:nvSpPr>
              <p:cNvPr id="166" name="Google Shape;378;p24">
                <a:extLst>
                  <a:ext uri="{FF2B5EF4-FFF2-40B4-BE49-F238E27FC236}">
                    <a16:creationId xmlns:a16="http://schemas.microsoft.com/office/drawing/2014/main" id="{6B404C0A-8CF2-1732-98D9-D56426EE54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" name="Google Shape;379;p24">
                <a:extLst>
                  <a:ext uri="{FF2B5EF4-FFF2-40B4-BE49-F238E27FC236}">
                    <a16:creationId xmlns:a16="http://schemas.microsoft.com/office/drawing/2014/main" id="{7A13DDBC-0ACF-8C4C-8B0E-53AD4C7B763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380;p24">
              <a:extLst>
                <a:ext uri="{FF2B5EF4-FFF2-40B4-BE49-F238E27FC236}">
                  <a16:creationId xmlns:a16="http://schemas.microsoft.com/office/drawing/2014/main" id="{644BB0D5-CF75-8A5D-4FE6-D63FB69A3963}"/>
                </a:ext>
              </a:extLst>
            </p:cNvPr>
            <p:cNvGrpSpPr/>
            <p:nvPr/>
          </p:nvGrpSpPr>
          <p:grpSpPr>
            <a:xfrm>
              <a:off x="10522965" y="5216273"/>
              <a:ext cx="457200" cy="457200"/>
              <a:chOff x="1408670" y="3991232"/>
              <a:chExt cx="457200" cy="457200"/>
            </a:xfrm>
          </p:grpSpPr>
          <p:sp>
            <p:nvSpPr>
              <p:cNvPr id="164" name="Google Shape;376;p24">
                <a:extLst>
                  <a:ext uri="{FF2B5EF4-FFF2-40B4-BE49-F238E27FC236}">
                    <a16:creationId xmlns:a16="http://schemas.microsoft.com/office/drawing/2014/main" id="{5A8D3A18-2881-8443-7A1F-25B775182DAE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5" name="Google Shape;381;p24">
                <a:extLst>
                  <a:ext uri="{FF2B5EF4-FFF2-40B4-BE49-F238E27FC236}">
                    <a16:creationId xmlns:a16="http://schemas.microsoft.com/office/drawing/2014/main" id="{4C053E4B-8555-1FFC-EF8E-06344D693322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382;p24">
              <a:extLst>
                <a:ext uri="{FF2B5EF4-FFF2-40B4-BE49-F238E27FC236}">
                  <a16:creationId xmlns:a16="http://schemas.microsoft.com/office/drawing/2014/main" id="{DBA4C219-115E-8230-FB8D-651EC3FDDA6C}"/>
                </a:ext>
              </a:extLst>
            </p:cNvPr>
            <p:cNvGrpSpPr/>
            <p:nvPr/>
          </p:nvGrpSpPr>
          <p:grpSpPr>
            <a:xfrm>
              <a:off x="8235081" y="5780952"/>
              <a:ext cx="457200" cy="457200"/>
              <a:chOff x="1408670" y="3991232"/>
              <a:chExt cx="457200" cy="457200"/>
            </a:xfrm>
          </p:grpSpPr>
          <p:sp>
            <p:nvSpPr>
              <p:cNvPr id="162" name="Google Shape;383;p24">
                <a:extLst>
                  <a:ext uri="{FF2B5EF4-FFF2-40B4-BE49-F238E27FC236}">
                    <a16:creationId xmlns:a16="http://schemas.microsoft.com/office/drawing/2014/main" id="{3B609A60-CB45-6279-8F65-D15B22AA11F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" name="Google Shape;384;p24">
                <a:extLst>
                  <a:ext uri="{FF2B5EF4-FFF2-40B4-BE49-F238E27FC236}">
                    <a16:creationId xmlns:a16="http://schemas.microsoft.com/office/drawing/2014/main" id="{605F6FE3-4EF0-C2FD-3D19-67946A13E142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385;p24">
              <a:extLst>
                <a:ext uri="{FF2B5EF4-FFF2-40B4-BE49-F238E27FC236}">
                  <a16:creationId xmlns:a16="http://schemas.microsoft.com/office/drawing/2014/main" id="{3E532233-3451-CA3F-B764-C86AD8081192}"/>
                </a:ext>
              </a:extLst>
            </p:cNvPr>
            <p:cNvGrpSpPr/>
            <p:nvPr/>
          </p:nvGrpSpPr>
          <p:grpSpPr>
            <a:xfrm>
              <a:off x="9386677" y="5773142"/>
              <a:ext cx="457200" cy="457200"/>
              <a:chOff x="1408670" y="3991232"/>
              <a:chExt cx="457200" cy="457200"/>
            </a:xfrm>
          </p:grpSpPr>
          <p:sp>
            <p:nvSpPr>
              <p:cNvPr id="160" name="Google Shape;386;p24">
                <a:extLst>
                  <a:ext uri="{FF2B5EF4-FFF2-40B4-BE49-F238E27FC236}">
                    <a16:creationId xmlns:a16="http://schemas.microsoft.com/office/drawing/2014/main" id="{757B36B8-C296-328D-9BA0-359CE69F38B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" name="Google Shape;387;p24">
                <a:extLst>
                  <a:ext uri="{FF2B5EF4-FFF2-40B4-BE49-F238E27FC236}">
                    <a16:creationId xmlns:a16="http://schemas.microsoft.com/office/drawing/2014/main" id="{43B02A39-2FB1-CFA0-B30E-96D291DB8E5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388;p24">
              <a:extLst>
                <a:ext uri="{FF2B5EF4-FFF2-40B4-BE49-F238E27FC236}">
                  <a16:creationId xmlns:a16="http://schemas.microsoft.com/office/drawing/2014/main" id="{17A25596-A9DA-A210-0786-8B526E0D6086}"/>
                </a:ext>
              </a:extLst>
            </p:cNvPr>
            <p:cNvGrpSpPr/>
            <p:nvPr/>
          </p:nvGrpSpPr>
          <p:grpSpPr>
            <a:xfrm>
              <a:off x="11205393" y="5782057"/>
              <a:ext cx="457200" cy="457200"/>
              <a:chOff x="1408670" y="3991232"/>
              <a:chExt cx="457200" cy="457200"/>
            </a:xfrm>
          </p:grpSpPr>
          <p:sp>
            <p:nvSpPr>
              <p:cNvPr id="158" name="Google Shape;389;p24">
                <a:extLst>
                  <a:ext uri="{FF2B5EF4-FFF2-40B4-BE49-F238E27FC236}">
                    <a16:creationId xmlns:a16="http://schemas.microsoft.com/office/drawing/2014/main" id="{EF606359-2558-E6E2-85CB-F8A90813A7C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9" name="Google Shape;390;p24">
                <a:extLst>
                  <a:ext uri="{FF2B5EF4-FFF2-40B4-BE49-F238E27FC236}">
                    <a16:creationId xmlns:a16="http://schemas.microsoft.com/office/drawing/2014/main" id="{85C1D9A7-69FE-BF71-31E0-67250A1A3D71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" name="Google Shape;391;p24">
              <a:extLst>
                <a:ext uri="{FF2B5EF4-FFF2-40B4-BE49-F238E27FC236}">
                  <a16:creationId xmlns:a16="http://schemas.microsoft.com/office/drawing/2014/main" id="{0C540966-EEE7-FE59-4EA2-08A4BF602E27}"/>
                </a:ext>
              </a:extLst>
            </p:cNvPr>
            <p:cNvCxnSpPr>
              <a:stCxn id="168" idx="3"/>
              <a:endCxn id="166" idx="7"/>
            </p:cNvCxnSpPr>
            <p:nvPr/>
          </p:nvCxnSpPr>
          <p:spPr>
            <a:xfrm flipH="1">
              <a:off x="9186269" y="5083020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392;p24">
              <a:extLst>
                <a:ext uri="{FF2B5EF4-FFF2-40B4-BE49-F238E27FC236}">
                  <a16:creationId xmlns:a16="http://schemas.microsoft.com/office/drawing/2014/main" id="{449C53DC-1E77-6CA5-7536-306DF527C048}"/>
                </a:ext>
              </a:extLst>
            </p:cNvPr>
            <p:cNvCxnSpPr>
              <a:stCxn id="166" idx="3"/>
              <a:endCxn id="162" idx="7"/>
            </p:cNvCxnSpPr>
            <p:nvPr/>
          </p:nvCxnSpPr>
          <p:spPr>
            <a:xfrm flipH="1">
              <a:off x="8625449" y="5606518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393;p24">
              <a:extLst>
                <a:ext uri="{FF2B5EF4-FFF2-40B4-BE49-F238E27FC236}">
                  <a16:creationId xmlns:a16="http://schemas.microsoft.com/office/drawing/2014/main" id="{BBCF4330-5AE6-AC33-6BBF-EEC3C10B8A5D}"/>
                </a:ext>
              </a:extLst>
            </p:cNvPr>
            <p:cNvCxnSpPr>
              <a:stCxn id="166" idx="5"/>
              <a:endCxn id="160" idx="1"/>
            </p:cNvCxnSpPr>
            <p:nvPr/>
          </p:nvCxnSpPr>
          <p:spPr>
            <a:xfrm>
              <a:off x="9186339" y="5606518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394;p24">
              <a:extLst>
                <a:ext uri="{FF2B5EF4-FFF2-40B4-BE49-F238E27FC236}">
                  <a16:creationId xmlns:a16="http://schemas.microsoft.com/office/drawing/2014/main" id="{BC0057C1-E70D-9ECC-A4F6-36C0F736493B}"/>
                </a:ext>
              </a:extLst>
            </p:cNvPr>
            <p:cNvCxnSpPr>
              <a:stCxn id="164" idx="5"/>
              <a:endCxn id="158" idx="1"/>
            </p:cNvCxnSpPr>
            <p:nvPr/>
          </p:nvCxnSpPr>
          <p:spPr>
            <a:xfrm>
              <a:off x="10913210" y="5606518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0" name="Google Shape;395;p24">
              <a:extLst>
                <a:ext uri="{FF2B5EF4-FFF2-40B4-BE49-F238E27FC236}">
                  <a16:creationId xmlns:a16="http://schemas.microsoft.com/office/drawing/2014/main" id="{16E3DDDF-4D35-C5A6-602B-EEC347CECA54}"/>
                </a:ext>
              </a:extLst>
            </p:cNvPr>
            <p:cNvSpPr/>
            <p:nvPr/>
          </p:nvSpPr>
          <p:spPr>
            <a:xfrm>
              <a:off x="7880110" y="4925040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396;p24">
              <a:extLst>
                <a:ext uri="{FF2B5EF4-FFF2-40B4-BE49-F238E27FC236}">
                  <a16:creationId xmlns:a16="http://schemas.microsoft.com/office/drawing/2014/main" id="{0C2BBE75-E570-3942-0193-5BA2E0D29305}"/>
                </a:ext>
              </a:extLst>
            </p:cNvPr>
            <p:cNvSpPr/>
            <p:nvPr/>
          </p:nvSpPr>
          <p:spPr>
            <a:xfrm>
              <a:off x="10087063" y="4931350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" name="Google Shape;397;p24">
              <a:extLst>
                <a:ext uri="{FF2B5EF4-FFF2-40B4-BE49-F238E27FC236}">
                  <a16:creationId xmlns:a16="http://schemas.microsoft.com/office/drawing/2014/main" id="{52DB7B0D-175C-389A-825C-251A9CAAA8EC}"/>
                </a:ext>
              </a:extLst>
            </p:cNvPr>
            <p:cNvSpPr txBox="1"/>
            <p:nvPr/>
          </p:nvSpPr>
          <p:spPr>
            <a:xfrm>
              <a:off x="8793923" y="4479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398;p24">
              <a:extLst>
                <a:ext uri="{FF2B5EF4-FFF2-40B4-BE49-F238E27FC236}">
                  <a16:creationId xmlns:a16="http://schemas.microsoft.com/office/drawing/2014/main" id="{36E4DB0A-229D-7DEC-692E-D5802C31EA79}"/>
                </a:ext>
              </a:extLst>
            </p:cNvPr>
            <p:cNvSpPr txBox="1"/>
            <p:nvPr/>
          </p:nvSpPr>
          <p:spPr>
            <a:xfrm>
              <a:off x="10594699" y="4455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399;p24">
              <a:extLst>
                <a:ext uri="{FF2B5EF4-FFF2-40B4-BE49-F238E27FC236}">
                  <a16:creationId xmlns:a16="http://schemas.microsoft.com/office/drawing/2014/main" id="{EAEC649A-9069-7E3C-59EE-3AE66FC5A9F6}"/>
                </a:ext>
              </a:extLst>
            </p:cNvPr>
            <p:cNvSpPr/>
            <p:nvPr/>
          </p:nvSpPr>
          <p:spPr>
            <a:xfrm>
              <a:off x="7880110" y="5603952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5" name="Google Shape;400;p24">
              <a:extLst>
                <a:ext uri="{FF2B5EF4-FFF2-40B4-BE49-F238E27FC236}">
                  <a16:creationId xmlns:a16="http://schemas.microsoft.com/office/drawing/2014/main" id="{F889280B-D68F-75D2-13AC-29FA9778857D}"/>
                </a:ext>
              </a:extLst>
            </p:cNvPr>
            <p:cNvSpPr/>
            <p:nvPr/>
          </p:nvSpPr>
          <p:spPr>
            <a:xfrm>
              <a:off x="9044654" y="5598243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" name="Google Shape;401;p24">
              <a:extLst>
                <a:ext uri="{FF2B5EF4-FFF2-40B4-BE49-F238E27FC236}">
                  <a16:creationId xmlns:a16="http://schemas.microsoft.com/office/drawing/2014/main" id="{CED17143-6A35-C30D-9078-72934618080A}"/>
                </a:ext>
              </a:extLst>
            </p:cNvPr>
            <p:cNvSpPr txBox="1"/>
            <p:nvPr/>
          </p:nvSpPr>
          <p:spPr>
            <a:xfrm>
              <a:off x="7946675" y="6297225"/>
              <a:ext cx="117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3 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402;p24">
              <a:extLst>
                <a:ext uri="{FF2B5EF4-FFF2-40B4-BE49-F238E27FC236}">
                  <a16:creationId xmlns:a16="http://schemas.microsoft.com/office/drawing/2014/main" id="{A9745E07-1EA2-F881-CB55-AEA966C8F470}"/>
                </a:ext>
              </a:extLst>
            </p:cNvPr>
            <p:cNvSpPr txBox="1"/>
            <p:nvPr/>
          </p:nvSpPr>
          <p:spPr>
            <a:xfrm>
              <a:off x="9099324" y="6297225"/>
              <a:ext cx="111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3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400;p24">
              <a:extLst>
                <a:ext uri="{FF2B5EF4-FFF2-40B4-BE49-F238E27FC236}">
                  <a16:creationId xmlns:a16="http://schemas.microsoft.com/office/drawing/2014/main" id="{207944A7-0C09-4A57-CFF4-A901BF82D3EB}"/>
                </a:ext>
              </a:extLst>
            </p:cNvPr>
            <p:cNvSpPr/>
            <p:nvPr/>
          </p:nvSpPr>
          <p:spPr>
            <a:xfrm>
              <a:off x="10820470" y="5608709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402;p24">
              <a:extLst>
                <a:ext uri="{FF2B5EF4-FFF2-40B4-BE49-F238E27FC236}">
                  <a16:creationId xmlns:a16="http://schemas.microsoft.com/office/drawing/2014/main" id="{C8193B46-3701-7463-C562-AA7F4EE05991}"/>
                </a:ext>
              </a:extLst>
            </p:cNvPr>
            <p:cNvSpPr txBox="1"/>
            <p:nvPr/>
          </p:nvSpPr>
          <p:spPr>
            <a:xfrm>
              <a:off x="10970534" y="6297225"/>
              <a:ext cx="121752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&gt; 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571E3BFD-D3CC-6BF0-FFA0-B13FF899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6" y="1440014"/>
            <a:ext cx="5097047" cy="26369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BST is an ordered, or sorted, binary tree, with the following invariants:</a:t>
            </a:r>
          </a:p>
          <a:p>
            <a:r>
              <a:rPr lang="en-GB" dirty="0"/>
              <a:t>For every node with key k:</a:t>
            </a:r>
          </a:p>
          <a:p>
            <a:pPr lvl="1"/>
            <a:r>
              <a:rPr lang="en-GB" dirty="0"/>
              <a:t>The left subtree has only keys smaller than k</a:t>
            </a:r>
          </a:p>
          <a:p>
            <a:pPr lvl="1"/>
            <a:r>
              <a:rPr lang="en-GB" dirty="0"/>
              <a:t>The right subtree has only keys greater than k</a:t>
            </a:r>
          </a:p>
          <a:p>
            <a:pPr lvl="1"/>
            <a:r>
              <a:rPr lang="en-GB" dirty="0"/>
              <a:t>This invariant applies recursively throughout tree</a:t>
            </a:r>
          </a:p>
          <a:p>
            <a:endParaRPr lang="en-S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7BCEBB-55A0-F66E-0A4D-3F8C1A88EBDC}"/>
              </a:ext>
            </a:extLst>
          </p:cNvPr>
          <p:cNvSpPr txBox="1"/>
          <p:nvPr/>
        </p:nvSpPr>
        <p:spPr>
          <a:xfrm>
            <a:off x="2364875" y="6348950"/>
            <a:ext cx="46221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Binary Search Tree Animations | Data Structure | Visual How</a:t>
            </a:r>
          </a:p>
          <a:p>
            <a:r>
              <a:rPr lang="en-GB" sz="1400" dirty="0">
                <a:hlinkClick r:id="rId2"/>
              </a:rPr>
              <a:t>https://www.youtube.com/watch?v=ymGjUOiR8Jg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0189DCA-DB00-225A-9EC7-FE5D0B078DC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869-7AA8-6B48-4AFD-E14FD93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Searching for a Key: Binary Tree vs. Binary Search Tree</a:t>
            </a:r>
            <a:endParaRPr lang="en-SE" dirty="0"/>
          </a:p>
        </p:txBody>
      </p:sp>
      <p:sp>
        <p:nvSpPr>
          <p:cNvPr id="14" name="Google Shape;539;p26">
            <a:extLst>
              <a:ext uri="{FF2B5EF4-FFF2-40B4-BE49-F238E27FC236}">
                <a16:creationId xmlns:a16="http://schemas.microsoft.com/office/drawing/2014/main" id="{6C531B00-B380-A0BD-4C82-500C7BD0D6AE}"/>
              </a:ext>
            </a:extLst>
          </p:cNvPr>
          <p:cNvSpPr txBox="1">
            <a:spLocks/>
          </p:cNvSpPr>
          <p:nvPr/>
        </p:nvSpPr>
        <p:spPr>
          <a:xfrm>
            <a:off x="114512" y="1626032"/>
            <a:ext cx="4108850" cy="2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●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○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■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○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" name="Google Shape;540;p26">
            <a:extLst>
              <a:ext uri="{FF2B5EF4-FFF2-40B4-BE49-F238E27FC236}">
                <a16:creationId xmlns:a16="http://schemas.microsoft.com/office/drawing/2014/main" id="{7203035E-286E-1471-6DE9-AB20E578331A}"/>
              </a:ext>
            </a:extLst>
          </p:cNvPr>
          <p:cNvSpPr txBox="1"/>
          <p:nvPr/>
        </p:nvSpPr>
        <p:spPr>
          <a:xfrm>
            <a:off x="4464336" y="1626032"/>
            <a:ext cx="470983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1CADE4"/>
              </a:buClr>
              <a:buSzPts val="1400"/>
              <a:buFont typeface="Twentieth Century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 (key &lt;=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Google Shape;542;p26">
            <a:extLst>
              <a:ext uri="{FF2B5EF4-FFF2-40B4-BE49-F238E27FC236}">
                <a16:creationId xmlns:a16="http://schemas.microsoft.com/office/drawing/2014/main" id="{8002CD85-FF83-8998-38B3-B88389F32CBC}"/>
              </a:ext>
            </a:extLst>
          </p:cNvPr>
          <p:cNvSpPr txBox="1"/>
          <p:nvPr/>
        </p:nvSpPr>
        <p:spPr>
          <a:xfrm>
            <a:off x="715500" y="3989885"/>
            <a:ext cx="3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left, if not found then explores right</a:t>
            </a:r>
            <a:endParaRPr sz="1400" kern="0" dirty="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543;p26">
            <a:extLst>
              <a:ext uri="{FF2B5EF4-FFF2-40B4-BE49-F238E27FC236}">
                <a16:creationId xmlns:a16="http://schemas.microsoft.com/office/drawing/2014/main" id="{94F936BC-3EA2-492A-2886-7D860E23F8AF}"/>
              </a:ext>
            </a:extLst>
          </p:cNvPr>
          <p:cNvSpPr/>
          <p:nvPr/>
        </p:nvSpPr>
        <p:spPr>
          <a:xfrm>
            <a:off x="5125593" y="3050379"/>
            <a:ext cx="3967216" cy="1264442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544;p26">
            <a:extLst>
              <a:ext uri="{FF2B5EF4-FFF2-40B4-BE49-F238E27FC236}">
                <a16:creationId xmlns:a16="http://schemas.microsoft.com/office/drawing/2014/main" id="{088726AA-9943-0374-3C46-6DADB547C787}"/>
              </a:ext>
            </a:extLst>
          </p:cNvPr>
          <p:cNvSpPr txBox="1"/>
          <p:nvPr/>
        </p:nvSpPr>
        <p:spPr>
          <a:xfrm>
            <a:off x="5027898" y="4251871"/>
            <a:ext cx="356054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either left or right at each level</a:t>
            </a:r>
            <a:endParaRPr sz="1400" kern="0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545;p26">
            <a:extLst>
              <a:ext uri="{FF2B5EF4-FFF2-40B4-BE49-F238E27FC236}">
                <a16:creationId xmlns:a16="http://schemas.microsoft.com/office/drawing/2014/main" id="{F0CA294C-55D7-0BFD-6186-022465C634DB}"/>
              </a:ext>
            </a:extLst>
          </p:cNvPr>
          <p:cNvSpPr txBox="1"/>
          <p:nvPr/>
        </p:nvSpPr>
        <p:spPr>
          <a:xfrm>
            <a:off x="120568" y="4772129"/>
            <a:ext cx="4532100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(random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every node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546;p26">
            <a:extLst>
              <a:ext uri="{FF2B5EF4-FFF2-40B4-BE49-F238E27FC236}">
                <a16:creationId xmlns:a16="http://schemas.microsoft.com/office/drawing/2014/main" id="{B243B82D-DE81-DBA9-BE07-47C9FA8BE737}"/>
              </a:ext>
            </a:extLst>
          </p:cNvPr>
          <p:cNvSpPr txBox="1"/>
          <p:nvPr/>
        </p:nvSpPr>
        <p:spPr>
          <a:xfrm>
            <a:off x="4795491" y="4772129"/>
            <a:ext cx="4275718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(middle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one path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541;p26">
            <a:extLst>
              <a:ext uri="{FF2B5EF4-FFF2-40B4-BE49-F238E27FC236}">
                <a16:creationId xmlns:a16="http://schemas.microsoft.com/office/drawing/2014/main" id="{CB52E812-F708-4BAB-FC0B-68813C68EE02}"/>
              </a:ext>
            </a:extLst>
          </p:cNvPr>
          <p:cNvSpPr/>
          <p:nvPr/>
        </p:nvSpPr>
        <p:spPr>
          <a:xfrm>
            <a:off x="981551" y="3544814"/>
            <a:ext cx="2969856" cy="4926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8E6BBE-F186-1D63-D030-2220B0EE21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9D2-5113-EA43-891E-0D357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9D68C-48DD-BE45-9CEC-728855F5B080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D10197D9-6307-6E4A-9985-1560894DC0B9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C997E51E-1DE9-A941-AB73-161C9A6FAADD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9C7CF5-3823-3D46-9618-D2533CD7B30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0A3F8FEA-CDBE-184D-A3BD-F392F0951951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1FED0DC-2FEE-4F4B-9171-480EFF5DA959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4E8A8A4-D7C5-8446-9780-F9E32E4321AB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FA6951A-BED7-4A4F-A852-6D082C11C0E2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FEA06894-04D0-244B-90BA-8E785173928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4C660599-43B9-C349-8DC5-3A3E1D330E43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A0F871-4CCC-814E-B492-904D831CA31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D9C7773-04F2-5F4C-ADEE-E3E2D86773C8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E7AF7E3-4147-9A4C-B528-545882FDF58A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B64FA21E-1D08-5246-8FE5-80D48B7AABF0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F9DFA02-28EC-5847-ACFE-313AA3A4C308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6A0D562-1572-7749-8553-1A9E913D613C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CAC4CC8-069C-1D44-BA4A-429BB54837F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2753052-5A19-654C-8949-12670D0567DF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4A4842E-A648-4C4C-9DA8-738252CB340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3DB0E1-BE1F-8547-89B4-EA6EDBF889D9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BBE13D-F793-A14D-A3CB-BE59DF3D8310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C21BE-F192-E34D-91FF-08A8693BD446}"/>
              </a:ext>
            </a:extLst>
          </p:cNvPr>
          <p:cNvSpPr/>
          <p:nvPr/>
        </p:nvSpPr>
        <p:spPr>
          <a:xfrm>
            <a:off x="4335413" y="1363404"/>
            <a:ext cx="3230957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Same fundamental idea as binary search of an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458A1-6155-CC42-BFA2-1D10AE1FF097}"/>
              </a:ext>
            </a:extLst>
          </p:cNvPr>
          <p:cNvSpPr txBox="1"/>
          <p:nvPr/>
        </p:nvSpPr>
        <p:spPr>
          <a:xfrm>
            <a:off x="4335413" y="23217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17DD-F120-894B-817D-98A8FE71E204}"/>
              </a:ext>
            </a:extLst>
          </p:cNvPr>
          <p:cNvSpPr/>
          <p:nvPr/>
        </p:nvSpPr>
        <p:spPr>
          <a:xfrm>
            <a:off x="5418991" y="2275577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E6733-1D69-3B4E-A6FA-CA0425FC45DF}"/>
              </a:ext>
            </a:extLst>
          </p:cNvPr>
          <p:cNvSpPr/>
          <p:nvPr/>
        </p:nvSpPr>
        <p:spPr>
          <a:xfrm>
            <a:off x="1876505" y="1223370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E24DD-A6C1-E640-A72D-932A651229A5}"/>
              </a:ext>
            </a:extLst>
          </p:cNvPr>
          <p:cNvSpPr txBox="1"/>
          <p:nvPr/>
        </p:nvSpPr>
        <p:spPr>
          <a:xfrm>
            <a:off x="4335413" y="2879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F4EA-5354-1C47-AEAF-7D1699018379}"/>
              </a:ext>
            </a:extLst>
          </p:cNvPr>
          <p:cNvSpPr txBox="1"/>
          <p:nvPr/>
        </p:nvSpPr>
        <p:spPr>
          <a:xfrm>
            <a:off x="4335413" y="324464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69823-064E-7048-BFDC-CED13A2029B2}"/>
              </a:ext>
            </a:extLst>
          </p:cNvPr>
          <p:cNvSpPr/>
          <p:nvPr/>
        </p:nvSpPr>
        <p:spPr>
          <a:xfrm>
            <a:off x="1105810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7050-3E10-6B4B-9A08-EDE66200CF1D}"/>
              </a:ext>
            </a:extLst>
          </p:cNvPr>
          <p:cNvSpPr txBox="1"/>
          <p:nvPr/>
        </p:nvSpPr>
        <p:spPr>
          <a:xfrm>
            <a:off x="4335413" y="360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543AB7-DE46-0148-B75B-7D64506386AF}"/>
              </a:ext>
            </a:extLst>
          </p:cNvPr>
          <p:cNvSpPr/>
          <p:nvPr/>
        </p:nvSpPr>
        <p:spPr>
          <a:xfrm>
            <a:off x="1571073" y="272246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BA654-0CD2-B24C-9FFD-2CAC070A4E4E}"/>
              </a:ext>
            </a:extLst>
          </p:cNvPr>
          <p:cNvSpPr/>
          <p:nvPr/>
        </p:nvSpPr>
        <p:spPr>
          <a:xfrm>
            <a:off x="7109982" y="273140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A731-F9F0-6442-9402-F4FCD241C0D5}"/>
              </a:ext>
            </a:extLst>
          </p:cNvPr>
          <p:cNvSpPr txBox="1"/>
          <p:nvPr/>
        </p:nvSpPr>
        <p:spPr>
          <a:xfrm>
            <a:off x="610290" y="39859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6230-B2B9-1A4B-95DC-3A1BCCDD93F6}"/>
              </a:ext>
            </a:extLst>
          </p:cNvPr>
          <p:cNvSpPr/>
          <p:nvPr/>
        </p:nvSpPr>
        <p:spPr>
          <a:xfrm>
            <a:off x="1693868" y="3939833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968C-54B8-6145-884A-409499A6B290}"/>
              </a:ext>
            </a:extLst>
          </p:cNvPr>
          <p:cNvSpPr txBox="1"/>
          <p:nvPr/>
        </p:nvSpPr>
        <p:spPr>
          <a:xfrm>
            <a:off x="610290" y="454393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83097-774F-C741-8078-5CB6D017ACF7}"/>
              </a:ext>
            </a:extLst>
          </p:cNvPr>
          <p:cNvSpPr txBox="1"/>
          <p:nvPr/>
        </p:nvSpPr>
        <p:spPr>
          <a:xfrm>
            <a:off x="610290" y="49089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M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DE91-4171-2B49-A631-10CA106F669B}"/>
              </a:ext>
            </a:extLst>
          </p:cNvPr>
          <p:cNvSpPr txBox="1"/>
          <p:nvPr/>
        </p:nvSpPr>
        <p:spPr>
          <a:xfrm>
            <a:off x="610290" y="5273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Q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2C6374-4BA5-EA49-A65E-BB899FDB676A}"/>
              </a:ext>
            </a:extLst>
          </p:cNvPr>
          <p:cNvSpPr/>
          <p:nvPr/>
        </p:nvSpPr>
        <p:spPr>
          <a:xfrm>
            <a:off x="2703537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50F91-8F23-5648-AB92-D78F6CAF8B39}"/>
              </a:ext>
            </a:extLst>
          </p:cNvPr>
          <p:cNvSpPr/>
          <p:nvPr/>
        </p:nvSpPr>
        <p:spPr>
          <a:xfrm>
            <a:off x="3258445" y="2722243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2355-5112-2B40-B603-55867DC049F7}"/>
              </a:ext>
            </a:extLst>
          </p:cNvPr>
          <p:cNvSpPr/>
          <p:nvPr/>
        </p:nvSpPr>
        <p:spPr>
          <a:xfrm>
            <a:off x="677982" y="6253781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1E3684-01EE-AC40-839D-66807D044CF4}"/>
              </a:ext>
            </a:extLst>
          </p:cNvPr>
          <p:cNvSpPr/>
          <p:nvPr/>
        </p:nvSpPr>
        <p:spPr>
          <a:xfrm>
            <a:off x="2781219" y="3476204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4BB16-1D66-0B4E-81E1-694D84538AEE}"/>
              </a:ext>
            </a:extLst>
          </p:cNvPr>
          <p:cNvSpPr txBox="1"/>
          <p:nvPr/>
        </p:nvSpPr>
        <p:spPr>
          <a:xfrm>
            <a:off x="610290" y="568212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Node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is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null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39BF3-6650-5E43-B93D-1BDCA3939A22}"/>
              </a:ext>
            </a:extLst>
          </p:cNvPr>
          <p:cNvSpPr/>
          <p:nvPr/>
        </p:nvSpPr>
        <p:spPr>
          <a:xfrm>
            <a:off x="3741516" y="4747618"/>
            <a:ext cx="4165436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solve this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recursion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D3010-4171-9E4F-9839-67599D3C7FA7}"/>
              </a:ext>
            </a:extLst>
          </p:cNvPr>
          <p:cNvSpPr/>
          <p:nvPr/>
        </p:nvSpPr>
        <p:spPr>
          <a:xfrm>
            <a:off x="592118" y="1943723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2C6754-C022-4F4F-B47B-5BCA43D2C39B}"/>
              </a:ext>
            </a:extLst>
          </p:cNvPr>
          <p:cNvSpPr/>
          <p:nvPr/>
        </p:nvSpPr>
        <p:spPr>
          <a:xfrm>
            <a:off x="3741516" y="5330446"/>
            <a:ext cx="4588751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also solve it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iteration</a:t>
            </a:r>
            <a:r>
              <a:rPr lang="en-US" sz="2000" dirty="0">
                <a:latin typeface="Arial"/>
                <a:cs typeface="Arial"/>
              </a:rPr>
              <a:t> by keeping track of your current node.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3C460-2C42-C142-AEF1-5A04506DC1D6}"/>
              </a:ext>
            </a:extLst>
          </p:cNvPr>
          <p:cNvSpPr/>
          <p:nvPr/>
        </p:nvSpPr>
        <p:spPr>
          <a:xfrm>
            <a:off x="3741516" y="4151736"/>
            <a:ext cx="298429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implement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this?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F02D08C-451D-58E3-D504-168C71129857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/>
      <p:bldP spid="47" grpId="0" animBg="1"/>
      <p:bldP spid="50" grpId="0" animBg="1"/>
      <p:bldP spid="50" grpId="1" animBg="1"/>
      <p:bldP spid="48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C0-1CFD-E744-942A-19BD56A0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66AE-C76C-A24A-B7C4-75B3130C2653}"/>
              </a:ext>
            </a:extLst>
          </p:cNvPr>
          <p:cNvSpPr/>
          <p:nvPr/>
        </p:nvSpPr>
        <p:spPr>
          <a:xfrm>
            <a:off x="225308" y="1054714"/>
            <a:ext cx="6583259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</a:t>
            </a:r>
            <a:r>
              <a:rPr lang="en-US" altLang="zh-CN" sz="1400" dirty="0">
                <a:latin typeface="Menlo" panose="020B0609030804020204" pitchFamily="49" charset="0"/>
              </a:rPr>
              <a:t>&gt;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latin typeface="Menlo" panose="020B0609030804020204" pitchFamily="49" charset="0"/>
              </a:rPr>
              <a:t> search(E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endParaRPr lang="en-US" sz="1400" dirty="0"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D703-0FEC-DA49-B300-D360C0B1C7E7}"/>
              </a:ext>
            </a:extLst>
          </p:cNvPr>
          <p:cNvGrpSpPr/>
          <p:nvPr/>
        </p:nvGrpSpPr>
        <p:grpSpPr>
          <a:xfrm>
            <a:off x="683703" y="5031022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AA23B33-E700-FB42-8256-0053E2C3BB50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7F05E57-07D3-E349-959E-C8E0A4D26ECB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D9F8FEB-4877-A345-AC99-2348658127FB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F3248A77-59F8-E24B-A661-4C219504D7F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B7BD5681-0EBE-724F-B07E-8612BDC27B5E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02869F3A-9CEA-454D-9539-1A9492641414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D52BC13F-AACB-E24C-B4A0-F4256724ECCF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FAEE28C-9A2C-7543-86EE-BD40001495D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D8CC0678-32A0-FC41-8FB5-36221E248F1B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7639992-11A9-1642-8D5A-D808C90751D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786F4CD-5D3B-FD46-99BA-0D2DDA37ED42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8B83234-CB32-2848-9D64-042E709C35E6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60E2264-2371-6D4A-8259-4962B44E7F27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40B3566-0694-9041-99A8-59D48B1200B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31CB4F1-FCB0-4C4F-A29B-4087A87FD96A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2A52AE0-7E69-E644-9D6E-0BE5C229C1A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BEFFD17-A9B5-4C46-BDAA-6D244B55DCF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4FC178DB-8A8A-DB4F-8574-32674C4C89F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DC74722-E401-1C49-8450-5ABE0A9F2437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D10EA2AD-E98F-714F-987E-351190ECD4E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D2B63-E619-1F4B-8BC9-227D12EE01AA}"/>
              </a:ext>
            </a:extLst>
          </p:cNvPr>
          <p:cNvSpPr/>
          <p:nvPr/>
        </p:nvSpPr>
        <p:spPr>
          <a:xfrm>
            <a:off x="536727" y="5127096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612341-F569-F04D-BC21-8103D6C9EB4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276358" y="5245235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90CD8-BE2B-0C4C-82E7-B17F6A247B14}"/>
              </a:ext>
            </a:extLst>
          </p:cNvPr>
          <p:cNvSpPr txBox="1"/>
          <p:nvPr/>
        </p:nvSpPr>
        <p:spPr>
          <a:xfrm>
            <a:off x="3582702" y="5146410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660C9-7AF9-C44D-A82E-62C4018D0842}"/>
              </a:ext>
            </a:extLst>
          </p:cNvPr>
          <p:cNvSpPr txBox="1"/>
          <p:nvPr/>
        </p:nvSpPr>
        <p:spPr>
          <a:xfrm>
            <a:off x="3603651" y="5667091"/>
            <a:ext cx="2523576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</a:rPr>
              <a:t>Traverse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down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tree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until: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reached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element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found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C3B4E-4103-0140-A29E-24D021597E8C}"/>
              </a:ext>
            </a:extLst>
          </p:cNvPr>
          <p:cNvSpPr/>
          <p:nvPr/>
        </p:nvSpPr>
        <p:spPr>
          <a:xfrm>
            <a:off x="2606590" y="514815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EF88D-1E30-7445-A418-41F08BF851A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0665" y="5277352"/>
            <a:ext cx="505925" cy="24963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24A238-642E-6E45-B2CD-AAD87B3AF160}"/>
              </a:ext>
            </a:extLst>
          </p:cNvPr>
          <p:cNvSpPr/>
          <p:nvPr/>
        </p:nvSpPr>
        <p:spPr>
          <a:xfrm>
            <a:off x="3894647" y="1738576"/>
            <a:ext cx="2294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root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pointer!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57348-107C-3E40-A42B-ED1E89414C5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654500" y="5456474"/>
            <a:ext cx="321906" cy="272036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AB1A5C2-AF6A-634B-8CEA-3379C86CC4A1}"/>
              </a:ext>
            </a:extLst>
          </p:cNvPr>
          <p:cNvSpPr/>
          <p:nvPr/>
        </p:nvSpPr>
        <p:spPr>
          <a:xfrm>
            <a:off x="2985534" y="2467960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E2CBF-1BDC-2241-9F9B-CFCDB8F4F805}"/>
              </a:ext>
            </a:extLst>
          </p:cNvPr>
          <p:cNvSpPr/>
          <p:nvPr/>
        </p:nvSpPr>
        <p:spPr>
          <a:xfrm>
            <a:off x="3500950" y="2924666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79CFCB-EB85-C24C-A434-7877891635B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70109" y="5456474"/>
            <a:ext cx="606297" cy="95343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C9372-8187-5F4A-8ED5-9F9050E07523}"/>
              </a:ext>
            </a:extLst>
          </p:cNvPr>
          <p:cNvSpPr/>
          <p:nvPr/>
        </p:nvSpPr>
        <p:spPr>
          <a:xfrm>
            <a:off x="2772086" y="1057522"/>
            <a:ext cx="3688452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Menlo" panose="020B0609030804020204" pitchFamily="49" charset="0"/>
              </a:rPr>
              <a:t>&lt;E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300" dirty="0">
                <a:latin typeface="Menlo" panose="020B0609030804020204" pitchFamily="49" charset="0"/>
              </a:rPr>
              <a:t> Comparable&lt;?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300" dirty="0">
                <a:latin typeface="Menlo" panose="020B0609030804020204" pitchFamily="49" charset="0"/>
              </a:rPr>
              <a:t> E&gt;&gt;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3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zh-CN" altLang="en-US" sz="1300" dirty="0"/>
              <a:t> 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054B6-4208-034D-9D70-30E013EDB4DA}"/>
              </a:ext>
            </a:extLst>
          </p:cNvPr>
          <p:cNvSpPr/>
          <p:nvPr/>
        </p:nvSpPr>
        <p:spPr>
          <a:xfrm>
            <a:off x="225309" y="2011021"/>
            <a:ext cx="6583258" cy="223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 err="1">
                <a:latin typeface="Menlo" panose="020B0609030804020204" pitchFamily="49" charset="0"/>
              </a:rPr>
              <a:t>.compareTo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&gt;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400" dirty="0">
                <a:solidFill>
                  <a:srgbClr val="1B8E1D"/>
                </a:solidFill>
                <a:latin typeface="Menlo" panose="020B0609030804020204" pitchFamily="49" charset="0"/>
              </a:rPr>
              <a:t>// comp =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0D306D-1F1B-1647-A357-ACE54FECE761}"/>
              </a:ext>
            </a:extLst>
          </p:cNvPr>
          <p:cNvSpPr/>
          <p:nvPr/>
        </p:nvSpPr>
        <p:spPr>
          <a:xfrm>
            <a:off x="5790622" y="2573541"/>
            <a:ext cx="182439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We need to do this over and over if not found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765B2-0EB5-4F46-A993-4656B34B8052}"/>
              </a:ext>
            </a:extLst>
          </p:cNvPr>
          <p:cNvSpPr/>
          <p:nvPr/>
        </p:nvSpPr>
        <p:spPr>
          <a:xfrm>
            <a:off x="2590743" y="4437702"/>
            <a:ext cx="18204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Arial"/>
                <a:cs typeface="Arial"/>
              </a:rPr>
              <a:t>Are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done?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9D64A-2D5A-4041-B14D-1D7240559010}"/>
              </a:ext>
            </a:extLst>
          </p:cNvPr>
          <p:cNvSpPr/>
          <p:nvPr/>
        </p:nvSpPr>
        <p:spPr>
          <a:xfrm>
            <a:off x="1580558" y="2210010"/>
            <a:ext cx="3796217" cy="30479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37A133-D6DA-5447-950F-C38C02A05286}"/>
              </a:ext>
            </a:extLst>
          </p:cNvPr>
          <p:cNvSpPr/>
          <p:nvPr/>
        </p:nvSpPr>
        <p:spPr>
          <a:xfrm>
            <a:off x="1963963" y="2503687"/>
            <a:ext cx="1146354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BCE8F-5029-D44B-A542-452E45B9E911}"/>
              </a:ext>
            </a:extLst>
          </p:cNvPr>
          <p:cNvSpPr/>
          <p:nvPr/>
        </p:nvSpPr>
        <p:spPr>
          <a:xfrm>
            <a:off x="2419339" y="2959966"/>
            <a:ext cx="1162062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E0C250-9E1D-7A42-9CB1-5B496B2DB2F5}"/>
              </a:ext>
            </a:extLst>
          </p:cNvPr>
          <p:cNvSpPr/>
          <p:nvPr/>
        </p:nvSpPr>
        <p:spPr>
          <a:xfrm>
            <a:off x="5376775" y="4387922"/>
            <a:ext cx="343210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greater than parameter,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&gt; 0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B7E55-1A04-2546-BDE2-92A4FE89329F}"/>
              </a:ext>
            </a:extLst>
          </p:cNvPr>
          <p:cNvSpPr/>
          <p:nvPr/>
        </p:nvSpPr>
        <p:spPr>
          <a:xfrm>
            <a:off x="5535080" y="3608267"/>
            <a:ext cx="3289286" cy="5745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less than parameter,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&lt; 0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8D03FE-794D-4D42-A360-6493F35061BB}"/>
              </a:ext>
            </a:extLst>
          </p:cNvPr>
          <p:cNvSpPr/>
          <p:nvPr/>
        </p:nvSpPr>
        <p:spPr>
          <a:xfrm>
            <a:off x="5794018" y="5125470"/>
            <a:ext cx="31001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equal to parameter,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C0691-C817-3F45-92FA-8156616A1CB0}"/>
              </a:ext>
            </a:extLst>
          </p:cNvPr>
          <p:cNvSpPr/>
          <p:nvPr/>
        </p:nvSpPr>
        <p:spPr>
          <a:xfrm>
            <a:off x="6898601" y="1743537"/>
            <a:ext cx="151514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Doesn’t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objects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34E92A-6DB1-7742-90F8-FF4E509C82CF}"/>
              </a:ext>
            </a:extLst>
          </p:cNvPr>
          <p:cNvCxnSpPr>
            <a:cxnSpLocks/>
          </p:cNvCxnSpPr>
          <p:nvPr/>
        </p:nvCxnSpPr>
        <p:spPr>
          <a:xfrm>
            <a:off x="943217" y="3596356"/>
            <a:ext cx="5948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CE9B6-D264-BC40-8882-8B256ADF7B66}"/>
              </a:ext>
            </a:extLst>
          </p:cNvPr>
          <p:cNvSpPr/>
          <p:nvPr/>
        </p:nvSpPr>
        <p:spPr>
          <a:xfrm>
            <a:off x="6889661" y="1012671"/>
            <a:ext cx="225433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either the class </a:t>
            </a:r>
            <a:r>
              <a:rPr lang="en-US" altLang="zh-CN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itself or one of its super classes implements Comparable</a:t>
            </a:r>
            <a:endParaRPr lang="en-US" sz="1200" b="0" i="0" dirty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01B10-243D-D643-A290-BAAB78C9C592}"/>
              </a:ext>
            </a:extLst>
          </p:cNvPr>
          <p:cNvSpPr/>
          <p:nvPr/>
        </p:nvSpPr>
        <p:spPr>
          <a:xfrm>
            <a:off x="3523015" y="5970569"/>
            <a:ext cx="2159790" cy="325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1D37672-430C-583D-95E4-55E6732B86B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1" grpId="0" animBg="1"/>
      <p:bldP spid="33" grpId="0"/>
      <p:bldP spid="34" grpId="0" animBg="1"/>
      <p:bldP spid="38" grpId="0"/>
      <p:bldP spid="46" grpId="0" animBg="1"/>
      <p:bldP spid="47" grpId="0" animBg="1"/>
      <p:bldP spid="50" grpId="0" animBg="1"/>
      <p:bldP spid="44" grpId="0" animBg="1"/>
      <p:bldP spid="48" grpId="0" animBg="1"/>
      <p:bldP spid="45" grpId="0" animBg="1"/>
      <p:bldP spid="52" grpId="0" animBg="1"/>
      <p:bldP spid="56" grpId="0" animBg="1"/>
      <p:bldP spid="57" grpId="0" animBg="1"/>
      <p:bldP spid="53" grpId="0" animBg="1"/>
      <p:bldP spid="54" grpId="0" animBg="1"/>
      <p:bldP spid="55" grpId="0" animBg="1"/>
      <p:bldP spid="58" grpId="0" animBg="1"/>
      <p:bldP spid="42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12C8C-70A6-0C4E-9824-8E3F92F12746}"/>
              </a:ext>
            </a:extLst>
          </p:cNvPr>
          <p:cNvSpPr/>
          <p:nvPr/>
        </p:nvSpPr>
        <p:spPr>
          <a:xfrm>
            <a:off x="556054" y="1291803"/>
            <a:ext cx="7361453" cy="492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BinaryTree</a:t>
            </a:r>
            <a:r>
              <a:rPr lang="en-US" sz="1600" dirty="0">
                <a:latin typeface="Menlo" panose="020B0609030804020204" pitchFamily="49" charset="0"/>
              </a:rPr>
              <a:t>&lt;E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600" dirty="0">
                <a:latin typeface="Menlo" panose="020B0609030804020204" pitchFamily="49" charset="0"/>
              </a:rPr>
              <a:t> Comparable&lt;?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600" dirty="0">
                <a:latin typeface="Menlo" panose="020B0609030804020204" pitchFamily="49" charset="0"/>
              </a:rPr>
              <a:t> E&gt;&gt; {</a:t>
            </a:r>
          </a:p>
          <a:p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private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, 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 err="1">
                <a:latin typeface="Menlo" panose="020B0609030804020204" pitchFamily="49" charset="0"/>
              </a:rPr>
              <a:t>.compareTo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.getValue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==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left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600" dirty="0">
                <a:solidFill>
                  <a:srgbClr val="1B8E1D"/>
                </a:solidFill>
                <a:latin typeface="Menlo" panose="020B0609030804020204" pitchFamily="49" charset="0"/>
              </a:rPr>
              <a:t>// comp &gt;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right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B41B45-1D0F-CF4D-8FD9-12EE5C8CF777}"/>
              </a:ext>
            </a:extLst>
          </p:cNvPr>
          <p:cNvSpPr/>
          <p:nvPr/>
        </p:nvSpPr>
        <p:spPr>
          <a:xfrm>
            <a:off x="5714208" y="4932167"/>
            <a:ext cx="2809494" cy="18640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D54-7777-AF45-94B3-DBB9B2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Recursively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7043B-6C0D-CC4E-96CB-4977C28CC95F}"/>
              </a:ext>
            </a:extLst>
          </p:cNvPr>
          <p:cNvGrpSpPr/>
          <p:nvPr/>
        </p:nvGrpSpPr>
        <p:grpSpPr>
          <a:xfrm>
            <a:off x="5960040" y="5006309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379A0B-1705-F84F-9037-73FB0E452B8F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04501A96-2507-4745-8266-8B164BFC806F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896CCF90-1EE8-F841-AF74-CC007AE1EEF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71FA5B23-3EE1-9643-8C75-203D3B44C23E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D97B8B6-E37A-3845-ABFD-7D57B5988C74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13A001D9-5A94-B641-AB0B-C01270A59C0E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3C58960-57D5-9741-92AC-1F3C010BE385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0899F760-1E4F-0746-8341-3A77CD16A8E2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C69984A-2CDF-EF42-ADF1-3280B33CC916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C23C884-DA05-BE42-833C-47F662E0540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DCAEF5B0-7381-734B-8AAF-98E56DF4EC2A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CEF5E8F-D0D6-3949-A983-6C19A586907F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8CA6B6B0-131B-DF41-B613-3E3B306923CC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1F1E4B0-EB61-004D-BC56-BDEA05C9AEF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3E5DC7-470A-D34D-B65B-D88116EDAFE9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0D1EDAB-0ACC-1D4C-9288-37CC15DAC336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F0960D8-9850-664D-8856-354007B2CAE0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BF2F325-7949-3B47-8C3E-8576DD4FE54D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902184-7DA1-3049-A322-785668040ECD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B0F393C-3F98-EC40-83FF-D467795F5026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BAF05-4608-2F40-98E4-16580B851DBD}"/>
              </a:ext>
            </a:extLst>
          </p:cNvPr>
          <p:cNvSpPr/>
          <p:nvPr/>
        </p:nvSpPr>
        <p:spPr>
          <a:xfrm>
            <a:off x="5817774" y="5153854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E5426B-D217-1B43-93E8-1ED25640E39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557405" y="5271993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BCC61-8784-8D43-9514-AFD2D4B3FEDD}"/>
              </a:ext>
            </a:extLst>
          </p:cNvPr>
          <p:cNvSpPr/>
          <p:nvPr/>
        </p:nvSpPr>
        <p:spPr>
          <a:xfrm>
            <a:off x="7695952" y="504736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2B38C-AAEE-AD48-BD9F-C09018BAB769}"/>
              </a:ext>
            </a:extLst>
          </p:cNvPr>
          <p:cNvSpPr/>
          <p:nvPr/>
        </p:nvSpPr>
        <p:spPr>
          <a:xfrm>
            <a:off x="1486746" y="2359228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CB323-38E7-0144-8BC5-43E04B5BEA4B}"/>
              </a:ext>
            </a:extLst>
          </p:cNvPr>
          <p:cNvSpPr/>
          <p:nvPr/>
        </p:nvSpPr>
        <p:spPr>
          <a:xfrm>
            <a:off x="3884879" y="2443720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is empty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FCAB4-20FB-0C41-8709-A31DE7EDB134}"/>
              </a:ext>
            </a:extLst>
          </p:cNvPr>
          <p:cNvSpPr/>
          <p:nvPr/>
        </p:nvSpPr>
        <p:spPr>
          <a:xfrm>
            <a:off x="1486746" y="3183872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A15A89-4287-A14F-94AC-1B5F7969E74F}"/>
              </a:ext>
            </a:extLst>
          </p:cNvPr>
          <p:cNvSpPr/>
          <p:nvPr/>
        </p:nvSpPr>
        <p:spPr>
          <a:xfrm>
            <a:off x="3909593" y="32529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it!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09FC6-8421-6749-A8D3-ED74FA93C0EE}"/>
              </a:ext>
            </a:extLst>
          </p:cNvPr>
          <p:cNvSpPr/>
          <p:nvPr/>
        </p:nvSpPr>
        <p:spPr>
          <a:xfrm>
            <a:off x="1486745" y="3716125"/>
            <a:ext cx="4473295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3A00-D931-184B-B47E-FAD827E0F66D}"/>
              </a:ext>
            </a:extLst>
          </p:cNvPr>
          <p:cNvSpPr/>
          <p:nvPr/>
        </p:nvSpPr>
        <p:spPr>
          <a:xfrm>
            <a:off x="1486744" y="4251297"/>
            <a:ext cx="4572150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D091BE-9279-EC44-8C0A-A7E02F7DDB31}"/>
              </a:ext>
            </a:extLst>
          </p:cNvPr>
          <p:cNvSpPr/>
          <p:nvPr/>
        </p:nvSpPr>
        <p:spPr>
          <a:xfrm>
            <a:off x="5974450" y="379194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left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10A2B-7E3A-4E4D-AD60-E281DC4295D9}"/>
              </a:ext>
            </a:extLst>
          </p:cNvPr>
          <p:cNvSpPr/>
          <p:nvPr/>
        </p:nvSpPr>
        <p:spPr>
          <a:xfrm>
            <a:off x="6058161" y="431617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920F5-68E5-664E-84B8-0A045F1E3698}"/>
              </a:ext>
            </a:extLst>
          </p:cNvPr>
          <p:cNvSpPr txBox="1"/>
          <p:nvPr/>
        </p:nvSpPr>
        <p:spPr>
          <a:xfrm>
            <a:off x="3386575" y="6320273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28CFA0-4E3C-CF4E-AE50-713B65B8E53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381132" y="5201525"/>
            <a:ext cx="314820" cy="46909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B1BEF-7087-DB4C-80DE-1ACE0D66594A}"/>
              </a:ext>
            </a:extLst>
          </p:cNvPr>
          <p:cNvSpPr/>
          <p:nvPr/>
        </p:nvSpPr>
        <p:spPr>
          <a:xfrm>
            <a:off x="7158177" y="5586097"/>
            <a:ext cx="1365526" cy="11977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86F6AF-A0BD-604A-BE68-25EF2C522392}"/>
              </a:ext>
            </a:extLst>
          </p:cNvPr>
          <p:cNvSpPr/>
          <p:nvPr/>
        </p:nvSpPr>
        <p:spPr>
          <a:xfrm>
            <a:off x="7158177" y="6086343"/>
            <a:ext cx="650243" cy="69751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730BF-6B1F-664D-B2BE-BAFF68B1C7B5}"/>
              </a:ext>
            </a:extLst>
          </p:cNvPr>
          <p:cNvSpPr/>
          <p:nvPr/>
        </p:nvSpPr>
        <p:spPr>
          <a:xfrm>
            <a:off x="3805881" y="2003797"/>
            <a:ext cx="1908327" cy="41155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779503-857C-6742-862E-69234D4A9441}"/>
              </a:ext>
            </a:extLst>
          </p:cNvPr>
          <p:cNvSpPr/>
          <p:nvPr/>
        </p:nvSpPr>
        <p:spPr>
          <a:xfrm>
            <a:off x="4846965" y="160472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the tree we look at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5082E3B-544B-4AD2-E81F-1A3071A5533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26" grpId="0" animBg="1"/>
      <p:bldP spid="33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51" grpId="0" animBg="1"/>
      <p:bldP spid="52" grpId="0" animBg="1"/>
      <p:bldP spid="53" grpId="0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A5F7-BC4E-30BC-9032-9ED7B15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4" y="52693"/>
            <a:ext cx="2307391" cy="1340598"/>
          </a:xfr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Run BST search algo, </a:t>
            </a:r>
            <a:r>
              <a:rPr lang="en-GB" sz="1800" dirty="0">
                <a:solidFill>
                  <a:schemeClr val="bg1"/>
                </a:solidFill>
                <a:latin typeface="Arial"/>
                <a:cs typeface="Arial"/>
              </a:rPr>
              <a:t>traverse down tree until end is reached, then insert it into that position.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E5FC8C1-243C-86F9-666B-7248537EC428}"/>
              </a:ext>
            </a:extLst>
          </p:cNvPr>
          <p:cNvSpPr/>
          <p:nvPr/>
        </p:nvSpPr>
        <p:spPr>
          <a:xfrm flipH="1">
            <a:off x="3033027" y="1346142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B16A9699-2683-8271-9F7E-BF0CAD25FFC2}"/>
              </a:ext>
            </a:extLst>
          </p:cNvPr>
          <p:cNvSpPr/>
          <p:nvPr/>
        </p:nvSpPr>
        <p:spPr>
          <a:xfrm>
            <a:off x="2505412" y="880600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EEB9E8A-CF22-7486-2BA2-8E5B539DDC7D}"/>
              </a:ext>
            </a:extLst>
          </p:cNvPr>
          <p:cNvSpPr txBox="1"/>
          <p:nvPr/>
        </p:nvSpPr>
        <p:spPr>
          <a:xfrm>
            <a:off x="2642846" y="10116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C012A7D5-A1F3-FDCA-3B86-3E1FBE758C43}"/>
              </a:ext>
            </a:extLst>
          </p:cNvPr>
          <p:cNvSpPr/>
          <p:nvPr/>
        </p:nvSpPr>
        <p:spPr>
          <a:xfrm>
            <a:off x="3357004" y="1654062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4E7029B-A3AB-A7CC-BFE5-53BDFDF713BB}"/>
              </a:ext>
            </a:extLst>
          </p:cNvPr>
          <p:cNvSpPr txBox="1"/>
          <p:nvPr/>
        </p:nvSpPr>
        <p:spPr>
          <a:xfrm>
            <a:off x="3494438" y="1783263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C4FD36-8F9F-4F91-12B1-C54CC95894DD}"/>
              </a:ext>
            </a:extLst>
          </p:cNvPr>
          <p:cNvSpPr/>
          <p:nvPr/>
        </p:nvSpPr>
        <p:spPr>
          <a:xfrm>
            <a:off x="2304932" y="1400777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2D98B68-949D-DC8E-D37C-95F1B1CB2AFE}"/>
              </a:ext>
            </a:extLst>
          </p:cNvPr>
          <p:cNvSpPr/>
          <p:nvPr/>
        </p:nvSpPr>
        <p:spPr>
          <a:xfrm>
            <a:off x="1633572" y="2006025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78B3227-49BC-4EDB-35A8-CD69A15F5649}"/>
              </a:ext>
            </a:extLst>
          </p:cNvPr>
          <p:cNvSpPr/>
          <p:nvPr/>
        </p:nvSpPr>
        <p:spPr>
          <a:xfrm>
            <a:off x="1178914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A4E161D-6A0F-365D-4D09-B05C81E510D2}"/>
              </a:ext>
            </a:extLst>
          </p:cNvPr>
          <p:cNvSpPr txBox="1"/>
          <p:nvPr/>
        </p:nvSpPr>
        <p:spPr>
          <a:xfrm>
            <a:off x="1316347" y="246472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00B0070-402E-974B-69F1-0B678D13834F}"/>
              </a:ext>
            </a:extLst>
          </p:cNvPr>
          <p:cNvSpPr/>
          <p:nvPr/>
        </p:nvSpPr>
        <p:spPr>
          <a:xfrm>
            <a:off x="3355731" y="2165990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017C097-93CB-E536-7FB3-891620C43F45}"/>
              </a:ext>
            </a:extLst>
          </p:cNvPr>
          <p:cNvSpPr/>
          <p:nvPr/>
        </p:nvSpPr>
        <p:spPr>
          <a:xfrm>
            <a:off x="3033027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1910226-4B97-007A-50F7-96CA577E2C44}"/>
              </a:ext>
            </a:extLst>
          </p:cNvPr>
          <p:cNvSpPr txBox="1"/>
          <p:nvPr/>
        </p:nvSpPr>
        <p:spPr>
          <a:xfrm>
            <a:off x="3170461" y="2473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AE51AC5-037B-0818-8FAD-92AB04268C80}"/>
              </a:ext>
            </a:extLst>
          </p:cNvPr>
          <p:cNvSpPr/>
          <p:nvPr/>
        </p:nvSpPr>
        <p:spPr>
          <a:xfrm>
            <a:off x="1776044" y="164612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35D34870-EEC5-B2BC-F1FA-692D57D41F04}"/>
              </a:ext>
            </a:extLst>
          </p:cNvPr>
          <p:cNvSpPr txBox="1"/>
          <p:nvPr/>
        </p:nvSpPr>
        <p:spPr>
          <a:xfrm>
            <a:off x="1913478" y="177532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33D9E2E5-2868-43A9-4D90-5CC7EA87288B}"/>
              </a:ext>
            </a:extLst>
          </p:cNvPr>
          <p:cNvSpPr/>
          <p:nvPr/>
        </p:nvSpPr>
        <p:spPr>
          <a:xfrm flipH="1">
            <a:off x="7091449" y="967177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8EFF23C2-FB52-61B8-AB73-756D8350CF04}"/>
              </a:ext>
            </a:extLst>
          </p:cNvPr>
          <p:cNvSpPr/>
          <p:nvPr/>
        </p:nvSpPr>
        <p:spPr>
          <a:xfrm>
            <a:off x="6563834" y="501635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977D7A40-60B6-34E0-4334-F4C843C65832}"/>
              </a:ext>
            </a:extLst>
          </p:cNvPr>
          <p:cNvSpPr txBox="1"/>
          <p:nvPr/>
        </p:nvSpPr>
        <p:spPr>
          <a:xfrm>
            <a:off x="6701268" y="63273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FFF427D2-5EEB-8BD3-D0C7-EFD28A384799}"/>
              </a:ext>
            </a:extLst>
          </p:cNvPr>
          <p:cNvSpPr/>
          <p:nvPr/>
        </p:nvSpPr>
        <p:spPr>
          <a:xfrm>
            <a:off x="7415426" y="1275097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641F6CF-96A0-8575-C1BB-46FB0AEAF465}"/>
              </a:ext>
            </a:extLst>
          </p:cNvPr>
          <p:cNvSpPr txBox="1"/>
          <p:nvPr/>
        </p:nvSpPr>
        <p:spPr>
          <a:xfrm>
            <a:off x="7552860" y="1404298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56479BC2-E21B-0D35-ACCF-F4856524B414}"/>
              </a:ext>
            </a:extLst>
          </p:cNvPr>
          <p:cNvSpPr/>
          <p:nvPr/>
        </p:nvSpPr>
        <p:spPr>
          <a:xfrm>
            <a:off x="6363354" y="1021812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407DD226-B093-6673-A129-A692EE7001CF}"/>
              </a:ext>
            </a:extLst>
          </p:cNvPr>
          <p:cNvSpPr/>
          <p:nvPr/>
        </p:nvSpPr>
        <p:spPr>
          <a:xfrm>
            <a:off x="5691994" y="1627060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EF70974-6870-824E-AEE9-89C64DAE1567}"/>
              </a:ext>
            </a:extLst>
          </p:cNvPr>
          <p:cNvSpPr/>
          <p:nvPr/>
        </p:nvSpPr>
        <p:spPr>
          <a:xfrm>
            <a:off x="5237336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27E806B9-1998-66F2-1472-0975773DBBD2}"/>
              </a:ext>
            </a:extLst>
          </p:cNvPr>
          <p:cNvSpPr txBox="1"/>
          <p:nvPr/>
        </p:nvSpPr>
        <p:spPr>
          <a:xfrm>
            <a:off x="5374769" y="208575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83C2354-9FF6-02E4-B420-2D0F14F0655B}"/>
              </a:ext>
            </a:extLst>
          </p:cNvPr>
          <p:cNvSpPr/>
          <p:nvPr/>
        </p:nvSpPr>
        <p:spPr>
          <a:xfrm>
            <a:off x="7414153" y="1787025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6F1F748C-127F-12D4-2EE0-91BE476A89B0}"/>
              </a:ext>
            </a:extLst>
          </p:cNvPr>
          <p:cNvSpPr/>
          <p:nvPr/>
        </p:nvSpPr>
        <p:spPr>
          <a:xfrm>
            <a:off x="7091449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516CA3F7-80B7-98C8-0977-8308CBC82A12}"/>
              </a:ext>
            </a:extLst>
          </p:cNvPr>
          <p:cNvSpPr txBox="1"/>
          <p:nvPr/>
        </p:nvSpPr>
        <p:spPr>
          <a:xfrm>
            <a:off x="7228883" y="20943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39181701-96F9-64AF-F1CD-5062996085DC}"/>
              </a:ext>
            </a:extLst>
          </p:cNvPr>
          <p:cNvSpPr/>
          <p:nvPr/>
        </p:nvSpPr>
        <p:spPr>
          <a:xfrm>
            <a:off x="5834466" y="1267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D70183C7-3C45-B9D2-E8E0-E62AE714D3C9}"/>
              </a:ext>
            </a:extLst>
          </p:cNvPr>
          <p:cNvSpPr txBox="1"/>
          <p:nvPr/>
        </p:nvSpPr>
        <p:spPr>
          <a:xfrm>
            <a:off x="5971900" y="1396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A8CE6AA8-65CC-B83C-CBF7-F0A785B47E3C}"/>
              </a:ext>
            </a:extLst>
          </p:cNvPr>
          <p:cNvSpPr/>
          <p:nvPr/>
        </p:nvSpPr>
        <p:spPr>
          <a:xfrm flipH="1">
            <a:off x="5642566" y="2508387"/>
            <a:ext cx="214154" cy="23149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773223-653E-30C2-F1EB-FF4DCFDBF93B}"/>
              </a:ext>
            </a:extLst>
          </p:cNvPr>
          <p:cNvGrpSpPr/>
          <p:nvPr/>
        </p:nvGrpSpPr>
        <p:grpSpPr>
          <a:xfrm>
            <a:off x="5589550" y="2735194"/>
            <a:ext cx="592095" cy="537273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58" name="object 13">
              <a:extLst>
                <a:ext uri="{FF2B5EF4-FFF2-40B4-BE49-F238E27FC236}">
                  <a16:creationId xmlns:a16="http://schemas.microsoft.com/office/drawing/2014/main" id="{FAA2984B-AE9C-2B4D-8CDC-7B287EA28D1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6CD0EF87-82E1-D207-EEE8-A67F36ED1C8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DEE019A-F4F0-B108-3558-84A14FF09C03}"/>
              </a:ext>
            </a:extLst>
          </p:cNvPr>
          <p:cNvSpPr/>
          <p:nvPr/>
        </p:nvSpPr>
        <p:spPr>
          <a:xfrm>
            <a:off x="4128640" y="1742285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6E4CCD-3A9D-2200-468C-C5ED98421029}"/>
              </a:ext>
            </a:extLst>
          </p:cNvPr>
          <p:cNvSpPr txBox="1"/>
          <p:nvPr/>
        </p:nvSpPr>
        <p:spPr>
          <a:xfrm>
            <a:off x="4020863" y="135616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7</a:t>
            </a:r>
            <a:endParaRPr lang="en-SE" sz="2400" dirty="0"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5663C9CA-01C6-00C2-0971-9B38BED25DCA}"/>
              </a:ext>
            </a:extLst>
          </p:cNvPr>
          <p:cNvSpPr/>
          <p:nvPr/>
        </p:nvSpPr>
        <p:spPr>
          <a:xfrm flipH="1">
            <a:off x="7906096" y="5214884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8DCCAED1-3D94-4808-6D74-F5694FD265BF}"/>
              </a:ext>
            </a:extLst>
          </p:cNvPr>
          <p:cNvSpPr/>
          <p:nvPr/>
        </p:nvSpPr>
        <p:spPr>
          <a:xfrm flipH="1">
            <a:off x="7594160" y="369717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19">
            <a:extLst>
              <a:ext uri="{FF2B5EF4-FFF2-40B4-BE49-F238E27FC236}">
                <a16:creationId xmlns:a16="http://schemas.microsoft.com/office/drawing/2014/main" id="{0C4FD82C-BBA7-7F64-E3C1-FEF0B2F8DF24}"/>
              </a:ext>
            </a:extLst>
          </p:cNvPr>
          <p:cNvSpPr/>
          <p:nvPr/>
        </p:nvSpPr>
        <p:spPr>
          <a:xfrm>
            <a:off x="7066545" y="323163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B2C6F6BB-549B-7E82-E173-6172D22EF555}"/>
              </a:ext>
            </a:extLst>
          </p:cNvPr>
          <p:cNvSpPr txBox="1"/>
          <p:nvPr/>
        </p:nvSpPr>
        <p:spPr>
          <a:xfrm>
            <a:off x="7222609" y="33594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146F5652-F245-B393-F41B-45FCD612C5DF}"/>
              </a:ext>
            </a:extLst>
          </p:cNvPr>
          <p:cNvSpPr/>
          <p:nvPr/>
        </p:nvSpPr>
        <p:spPr>
          <a:xfrm>
            <a:off x="7918137" y="40050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616B120-C99A-FAF4-A73A-17857110319D}"/>
              </a:ext>
            </a:extLst>
          </p:cNvPr>
          <p:cNvSpPr txBox="1"/>
          <p:nvPr/>
        </p:nvSpPr>
        <p:spPr>
          <a:xfrm>
            <a:off x="8055571" y="41342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B6D3E34-0D5F-4A3C-A003-851B399EDBDE}"/>
              </a:ext>
            </a:extLst>
          </p:cNvPr>
          <p:cNvSpPr/>
          <p:nvPr/>
        </p:nvSpPr>
        <p:spPr>
          <a:xfrm>
            <a:off x="6866065" y="375180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31E5503A-1620-EE22-0C81-52D99DB2718F}"/>
              </a:ext>
            </a:extLst>
          </p:cNvPr>
          <p:cNvSpPr/>
          <p:nvPr/>
        </p:nvSpPr>
        <p:spPr>
          <a:xfrm>
            <a:off x="6194705" y="435705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id="{A0EF74DC-CFAA-D1A9-63E1-045BBDF09A19}"/>
              </a:ext>
            </a:extLst>
          </p:cNvPr>
          <p:cNvSpPr/>
          <p:nvPr/>
        </p:nvSpPr>
        <p:spPr>
          <a:xfrm>
            <a:off x="5740047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bject 9">
            <a:extLst>
              <a:ext uri="{FF2B5EF4-FFF2-40B4-BE49-F238E27FC236}">
                <a16:creationId xmlns:a16="http://schemas.microsoft.com/office/drawing/2014/main" id="{C4ED3492-E99B-18BC-20C4-0F2CB893BFB0}"/>
              </a:ext>
            </a:extLst>
          </p:cNvPr>
          <p:cNvSpPr txBox="1"/>
          <p:nvPr/>
        </p:nvSpPr>
        <p:spPr>
          <a:xfrm>
            <a:off x="5877480" y="481575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6F25C46A-F989-2E8F-7E2B-440ABC33B3AD}"/>
              </a:ext>
            </a:extLst>
          </p:cNvPr>
          <p:cNvSpPr/>
          <p:nvPr/>
        </p:nvSpPr>
        <p:spPr>
          <a:xfrm>
            <a:off x="7916864" y="451702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6A45714D-6D1F-9B53-13B5-47B312C19883}"/>
              </a:ext>
            </a:extLst>
          </p:cNvPr>
          <p:cNvSpPr/>
          <p:nvPr/>
        </p:nvSpPr>
        <p:spPr>
          <a:xfrm>
            <a:off x="7594160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520E9C5B-9AF7-705F-0AFC-E133931515BF}"/>
              </a:ext>
            </a:extLst>
          </p:cNvPr>
          <p:cNvSpPr txBox="1"/>
          <p:nvPr/>
        </p:nvSpPr>
        <p:spPr>
          <a:xfrm>
            <a:off x="7731594" y="48243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007B44AF-B227-7FB5-9AF5-7F6658791E26}"/>
              </a:ext>
            </a:extLst>
          </p:cNvPr>
          <p:cNvSpPr/>
          <p:nvPr/>
        </p:nvSpPr>
        <p:spPr>
          <a:xfrm>
            <a:off x="6337177" y="39971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CB706813-DB7B-1962-3B25-C68840BA0AB0}"/>
              </a:ext>
            </a:extLst>
          </p:cNvPr>
          <p:cNvSpPr txBox="1"/>
          <p:nvPr/>
        </p:nvSpPr>
        <p:spPr>
          <a:xfrm>
            <a:off x="6474611" y="41263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2" name="object 11">
            <a:extLst>
              <a:ext uri="{FF2B5EF4-FFF2-40B4-BE49-F238E27FC236}">
                <a16:creationId xmlns:a16="http://schemas.microsoft.com/office/drawing/2014/main" id="{E2545BC4-2DC9-095A-97AA-BD8ACEFD1C51}"/>
              </a:ext>
            </a:extLst>
          </p:cNvPr>
          <p:cNvSpPr/>
          <p:nvPr/>
        </p:nvSpPr>
        <p:spPr>
          <a:xfrm flipH="1">
            <a:off x="6145277" y="5238383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87D1DDA2-6959-0957-4ABF-887A9E0D3AB0}"/>
              </a:ext>
            </a:extLst>
          </p:cNvPr>
          <p:cNvSpPr/>
          <p:nvPr/>
        </p:nvSpPr>
        <p:spPr>
          <a:xfrm>
            <a:off x="6090041" y="546539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BEFD0D-83AF-713D-3F8E-5B31EACF8077}"/>
              </a:ext>
            </a:extLst>
          </p:cNvPr>
          <p:cNvSpPr txBox="1"/>
          <p:nvPr/>
        </p:nvSpPr>
        <p:spPr>
          <a:xfrm>
            <a:off x="6208626" y="55517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CB6058-D4E1-C3D6-D4C8-79F1DBD50AF9}"/>
              </a:ext>
            </a:extLst>
          </p:cNvPr>
          <p:cNvGrpSpPr/>
          <p:nvPr/>
        </p:nvGrpSpPr>
        <p:grpSpPr>
          <a:xfrm>
            <a:off x="6092261" y="5465190"/>
            <a:ext cx="592095" cy="555546"/>
            <a:chOff x="833248" y="5773207"/>
            <a:chExt cx="592095" cy="555546"/>
          </a:xfrm>
        </p:grpSpPr>
        <p:sp>
          <p:nvSpPr>
            <p:cNvPr id="93" name="object 13">
              <a:extLst>
                <a:ext uri="{FF2B5EF4-FFF2-40B4-BE49-F238E27FC236}">
                  <a16:creationId xmlns:a16="http://schemas.microsoft.com/office/drawing/2014/main" id="{00117240-F9E3-377C-9DA9-829C95F3B04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object 9">
              <a:extLst>
                <a:ext uri="{FF2B5EF4-FFF2-40B4-BE49-F238E27FC236}">
                  <a16:creationId xmlns:a16="http://schemas.microsoft.com/office/drawing/2014/main" id="{C93DA071-E44B-ADBB-B821-CD3A3453F45C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95" name="object 13">
            <a:extLst>
              <a:ext uri="{FF2B5EF4-FFF2-40B4-BE49-F238E27FC236}">
                <a16:creationId xmlns:a16="http://schemas.microsoft.com/office/drawing/2014/main" id="{72F6AA3C-8850-DADB-72DD-CCDBE88641BF}"/>
              </a:ext>
            </a:extLst>
          </p:cNvPr>
          <p:cNvSpPr/>
          <p:nvPr/>
        </p:nvSpPr>
        <p:spPr>
          <a:xfrm>
            <a:off x="7969300" y="55306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4EBD754A-9533-988C-8B4B-B35EE23821CF}"/>
              </a:ext>
            </a:extLst>
          </p:cNvPr>
          <p:cNvSpPr txBox="1"/>
          <p:nvPr/>
        </p:nvSpPr>
        <p:spPr>
          <a:xfrm>
            <a:off x="8106733" y="5651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C984FF83-6094-E317-A934-89C9E8026A32}"/>
              </a:ext>
            </a:extLst>
          </p:cNvPr>
          <p:cNvSpPr/>
          <p:nvPr/>
        </p:nvSpPr>
        <p:spPr>
          <a:xfrm flipH="1">
            <a:off x="6570021" y="597054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3ED075F4-A339-9D50-F0A4-EC50F41C546F}"/>
              </a:ext>
            </a:extLst>
          </p:cNvPr>
          <p:cNvSpPr/>
          <p:nvPr/>
        </p:nvSpPr>
        <p:spPr>
          <a:xfrm>
            <a:off x="6633224" y="61437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9">
            <a:extLst>
              <a:ext uri="{FF2B5EF4-FFF2-40B4-BE49-F238E27FC236}">
                <a16:creationId xmlns:a16="http://schemas.microsoft.com/office/drawing/2014/main" id="{86594C4A-520B-8BB7-77C4-20A98A2A2851}"/>
              </a:ext>
            </a:extLst>
          </p:cNvPr>
          <p:cNvSpPr txBox="1"/>
          <p:nvPr/>
        </p:nvSpPr>
        <p:spPr>
          <a:xfrm>
            <a:off x="6784175" y="6289186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E9C2FC09-6DD3-34DA-FD21-D162D60311F6}"/>
              </a:ext>
            </a:extLst>
          </p:cNvPr>
          <p:cNvSpPr/>
          <p:nvPr/>
        </p:nvSpPr>
        <p:spPr>
          <a:xfrm flipH="1">
            <a:off x="3233696" y="5471858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11">
            <a:extLst>
              <a:ext uri="{FF2B5EF4-FFF2-40B4-BE49-F238E27FC236}">
                <a16:creationId xmlns:a16="http://schemas.microsoft.com/office/drawing/2014/main" id="{2C170725-24CA-BC8D-C2C6-67EBAA4A6782}"/>
              </a:ext>
            </a:extLst>
          </p:cNvPr>
          <p:cNvSpPr/>
          <p:nvPr/>
        </p:nvSpPr>
        <p:spPr>
          <a:xfrm flipH="1">
            <a:off x="2921760" y="395414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object 19">
            <a:extLst>
              <a:ext uri="{FF2B5EF4-FFF2-40B4-BE49-F238E27FC236}">
                <a16:creationId xmlns:a16="http://schemas.microsoft.com/office/drawing/2014/main" id="{A71A66FC-4A68-1E4E-6983-A3BB1B3C5DE1}"/>
              </a:ext>
            </a:extLst>
          </p:cNvPr>
          <p:cNvSpPr/>
          <p:nvPr/>
        </p:nvSpPr>
        <p:spPr>
          <a:xfrm>
            <a:off x="2394145" y="348860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792A8F52-F736-4E95-CEB9-E16011810427}"/>
              </a:ext>
            </a:extLst>
          </p:cNvPr>
          <p:cNvSpPr txBox="1"/>
          <p:nvPr/>
        </p:nvSpPr>
        <p:spPr>
          <a:xfrm>
            <a:off x="2531579" y="3619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11" name="object 13">
            <a:extLst>
              <a:ext uri="{FF2B5EF4-FFF2-40B4-BE49-F238E27FC236}">
                <a16:creationId xmlns:a16="http://schemas.microsoft.com/office/drawing/2014/main" id="{661B2E4F-C14D-301C-DD31-7964B3BFC04B}"/>
              </a:ext>
            </a:extLst>
          </p:cNvPr>
          <p:cNvSpPr/>
          <p:nvPr/>
        </p:nvSpPr>
        <p:spPr>
          <a:xfrm>
            <a:off x="3245737" y="426206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28ED0F1B-DC4A-CCB8-B041-6B14BBC13DC0}"/>
              </a:ext>
            </a:extLst>
          </p:cNvPr>
          <p:cNvSpPr txBox="1"/>
          <p:nvPr/>
        </p:nvSpPr>
        <p:spPr>
          <a:xfrm>
            <a:off x="3383171" y="439126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40F973D9-84E5-3939-CB56-0254D9E355CB}"/>
              </a:ext>
            </a:extLst>
          </p:cNvPr>
          <p:cNvSpPr/>
          <p:nvPr/>
        </p:nvSpPr>
        <p:spPr>
          <a:xfrm>
            <a:off x="2193665" y="400878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11">
            <a:extLst>
              <a:ext uri="{FF2B5EF4-FFF2-40B4-BE49-F238E27FC236}">
                <a16:creationId xmlns:a16="http://schemas.microsoft.com/office/drawing/2014/main" id="{99928BF3-C0AF-77D8-2212-18B9DAE03E84}"/>
              </a:ext>
            </a:extLst>
          </p:cNvPr>
          <p:cNvSpPr/>
          <p:nvPr/>
        </p:nvSpPr>
        <p:spPr>
          <a:xfrm>
            <a:off x="1522305" y="4614030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535507A9-D3A2-D95B-C8DC-B8D536C47E90}"/>
              </a:ext>
            </a:extLst>
          </p:cNvPr>
          <p:cNvSpPr/>
          <p:nvPr/>
        </p:nvSpPr>
        <p:spPr>
          <a:xfrm>
            <a:off x="1067647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9">
            <a:extLst>
              <a:ext uri="{FF2B5EF4-FFF2-40B4-BE49-F238E27FC236}">
                <a16:creationId xmlns:a16="http://schemas.microsoft.com/office/drawing/2014/main" id="{A029DE02-37FD-CF12-C2E5-17D564837A2E}"/>
              </a:ext>
            </a:extLst>
          </p:cNvPr>
          <p:cNvSpPr txBox="1"/>
          <p:nvPr/>
        </p:nvSpPr>
        <p:spPr>
          <a:xfrm>
            <a:off x="1205080" y="5072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540A1295-73EC-ABF6-C0C8-74D209C4ED3D}"/>
              </a:ext>
            </a:extLst>
          </p:cNvPr>
          <p:cNvSpPr/>
          <p:nvPr/>
        </p:nvSpPr>
        <p:spPr>
          <a:xfrm>
            <a:off x="3244464" y="477399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359015C0-4927-98BB-B48C-341357FF2FF9}"/>
              </a:ext>
            </a:extLst>
          </p:cNvPr>
          <p:cNvSpPr/>
          <p:nvPr/>
        </p:nvSpPr>
        <p:spPr>
          <a:xfrm>
            <a:off x="2921760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9">
            <a:extLst>
              <a:ext uri="{FF2B5EF4-FFF2-40B4-BE49-F238E27FC236}">
                <a16:creationId xmlns:a16="http://schemas.microsoft.com/office/drawing/2014/main" id="{5D92E25B-07B2-1204-9D25-4F43D4FD5795}"/>
              </a:ext>
            </a:extLst>
          </p:cNvPr>
          <p:cNvSpPr txBox="1"/>
          <p:nvPr/>
        </p:nvSpPr>
        <p:spPr>
          <a:xfrm>
            <a:off x="3059194" y="508136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20" name="object 13">
            <a:extLst>
              <a:ext uri="{FF2B5EF4-FFF2-40B4-BE49-F238E27FC236}">
                <a16:creationId xmlns:a16="http://schemas.microsoft.com/office/drawing/2014/main" id="{6715DF59-DAF7-3242-4AFD-83B323CB5650}"/>
              </a:ext>
            </a:extLst>
          </p:cNvPr>
          <p:cNvSpPr/>
          <p:nvPr/>
        </p:nvSpPr>
        <p:spPr>
          <a:xfrm>
            <a:off x="1664777" y="425413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9">
            <a:extLst>
              <a:ext uri="{FF2B5EF4-FFF2-40B4-BE49-F238E27FC236}">
                <a16:creationId xmlns:a16="http://schemas.microsoft.com/office/drawing/2014/main" id="{1979F39B-57B8-9990-0934-E7F2EEAE198C}"/>
              </a:ext>
            </a:extLst>
          </p:cNvPr>
          <p:cNvSpPr txBox="1"/>
          <p:nvPr/>
        </p:nvSpPr>
        <p:spPr>
          <a:xfrm>
            <a:off x="1802211" y="438333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22" name="object 11">
            <a:extLst>
              <a:ext uri="{FF2B5EF4-FFF2-40B4-BE49-F238E27FC236}">
                <a16:creationId xmlns:a16="http://schemas.microsoft.com/office/drawing/2014/main" id="{EC058463-51A1-BBE2-476A-E1CC5B769693}"/>
              </a:ext>
            </a:extLst>
          </p:cNvPr>
          <p:cNvSpPr/>
          <p:nvPr/>
        </p:nvSpPr>
        <p:spPr>
          <a:xfrm flipH="1">
            <a:off x="1472877" y="5495357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13">
            <a:extLst>
              <a:ext uri="{FF2B5EF4-FFF2-40B4-BE49-F238E27FC236}">
                <a16:creationId xmlns:a16="http://schemas.microsoft.com/office/drawing/2014/main" id="{58F9006F-4BAF-0FC4-79B1-60360099D0A2}"/>
              </a:ext>
            </a:extLst>
          </p:cNvPr>
          <p:cNvSpPr/>
          <p:nvPr/>
        </p:nvSpPr>
        <p:spPr>
          <a:xfrm>
            <a:off x="1417641" y="57223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A1338C-E9EF-188E-6BB2-DFB4241649D3}"/>
              </a:ext>
            </a:extLst>
          </p:cNvPr>
          <p:cNvSpPr txBox="1"/>
          <p:nvPr/>
        </p:nvSpPr>
        <p:spPr>
          <a:xfrm>
            <a:off x="1536226" y="580875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59A991-30AE-FD3C-9966-F1145B69C92D}"/>
              </a:ext>
            </a:extLst>
          </p:cNvPr>
          <p:cNvGrpSpPr/>
          <p:nvPr/>
        </p:nvGrpSpPr>
        <p:grpSpPr>
          <a:xfrm>
            <a:off x="1419861" y="5722164"/>
            <a:ext cx="592095" cy="555546"/>
            <a:chOff x="833248" y="5773207"/>
            <a:chExt cx="592095" cy="555546"/>
          </a:xfrm>
        </p:grpSpPr>
        <p:sp>
          <p:nvSpPr>
            <p:cNvPr id="126" name="object 13">
              <a:extLst>
                <a:ext uri="{FF2B5EF4-FFF2-40B4-BE49-F238E27FC236}">
                  <a16:creationId xmlns:a16="http://schemas.microsoft.com/office/drawing/2014/main" id="{95FAB9EC-7484-77B9-CDE9-D96BE98BBFD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bject 9">
              <a:extLst>
                <a:ext uri="{FF2B5EF4-FFF2-40B4-BE49-F238E27FC236}">
                  <a16:creationId xmlns:a16="http://schemas.microsoft.com/office/drawing/2014/main" id="{FBCD921E-85F3-EDEE-74A9-069E60928EF8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128" name="object 13">
            <a:extLst>
              <a:ext uri="{FF2B5EF4-FFF2-40B4-BE49-F238E27FC236}">
                <a16:creationId xmlns:a16="http://schemas.microsoft.com/office/drawing/2014/main" id="{5EBD1936-3C1B-E118-CF4B-E5DC9650363C}"/>
              </a:ext>
            </a:extLst>
          </p:cNvPr>
          <p:cNvSpPr/>
          <p:nvPr/>
        </p:nvSpPr>
        <p:spPr>
          <a:xfrm>
            <a:off x="3296900" y="57876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D8486CB6-1E4E-609C-E1FB-8FB2DBD0B37E}"/>
              </a:ext>
            </a:extLst>
          </p:cNvPr>
          <p:cNvSpPr txBox="1"/>
          <p:nvPr/>
        </p:nvSpPr>
        <p:spPr>
          <a:xfrm>
            <a:off x="3442164" y="5940572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F6BC3D6-623F-8864-B95E-BB843E52966A}"/>
              </a:ext>
            </a:extLst>
          </p:cNvPr>
          <p:cNvSpPr/>
          <p:nvPr/>
        </p:nvSpPr>
        <p:spPr>
          <a:xfrm>
            <a:off x="4298998" y="5370170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9EE0D7-140C-DF33-57B5-B33435410455}"/>
              </a:ext>
            </a:extLst>
          </p:cNvPr>
          <p:cNvSpPr txBox="1"/>
          <p:nvPr/>
        </p:nvSpPr>
        <p:spPr>
          <a:xfrm>
            <a:off x="4191221" y="4984051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8</a:t>
            </a:r>
            <a:endParaRPr lang="en-SE" sz="2400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1F18B588-6720-7456-6367-62FC0EBDD03B}"/>
              </a:ext>
            </a:extLst>
          </p:cNvPr>
          <p:cNvSpPr/>
          <p:nvPr/>
        </p:nvSpPr>
        <p:spPr>
          <a:xfrm rot="8808616">
            <a:off x="3657314" y="3444273"/>
            <a:ext cx="1979536" cy="43253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5EE929-F660-A29A-B3E5-32348D80FDF4}"/>
              </a:ext>
            </a:extLst>
          </p:cNvPr>
          <p:cNvSpPr txBox="1"/>
          <p:nvPr/>
        </p:nvSpPr>
        <p:spPr>
          <a:xfrm>
            <a:off x="3790631" y="288605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27</a:t>
            </a:r>
            <a:endParaRPr lang="en-SE" sz="24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61BBF56-7BB1-4B70-E355-79300373CD26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Insertion into a BST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4A97DE-BA1B-E79B-6209-78538DDB22D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4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357E34FE-45D3-D779-9571-11ADF86F02B0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B834393-1D46-943E-A6ED-0FF631DE5AEC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C65F7BDE-C8B7-2639-CF51-16C2F69B7E7B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D9509A1-539C-36DA-FB55-B395B82E7D9C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0D3AA78-4CBB-99CE-D566-E47ED99C2EE4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A5585D-5365-15F9-5FFD-F6CB393DA835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C2B1B63-4453-5210-62F3-8E3E25B84472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56801A9-6C53-7494-680C-BDA873665C71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334B54D-9C17-8D17-C477-7593D377B97D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90C87F9-ADCC-4D76-A516-B01FA3BAEF5C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CAEBC5E-8079-52E0-EAB5-13FC6447D577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40AE40C-6080-41B9-28A1-61AF47D76ED1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CCAF1D4-C4EC-74E2-5866-4142542FD88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0FEBB4CD-3145-D88C-A3AC-E45ED6D35427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F01BAFB-A847-49A7-9172-C9D417135B14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71872386-F37A-424F-54C5-FD89185559DF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3D8CFC-C91D-6362-D3A6-69F7C87010A1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19D99801-8AFE-3612-CACC-9071857E033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49C8AF45-CF7E-E471-714B-281D00F3B32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B84F0-B91F-42E2-2833-AF79440A2BA0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F2759-B0A6-527B-1647-56DFED40BADE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778FE1EF-46EF-86FA-A3EF-D45D89A18F0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FD79C407-9907-8EA0-30BD-7961B02A25E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3CF8DF-4E33-83BF-3E0D-D0FDEB815C84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808EB0D4-B584-2A42-4780-5C63D824E08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149963F-A2AD-70F4-210E-93DC737B5C2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457B35E-A82F-472E-DE32-6636F08A9AEC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70AD1-D28E-CD9D-2150-12D55E566C6D}"/>
              </a:ext>
            </a:extLst>
          </p:cNvPr>
          <p:cNvSpPr txBox="1"/>
          <p:nvPr/>
        </p:nvSpPr>
        <p:spPr>
          <a:xfrm>
            <a:off x="3785733" y="1470398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7</a:t>
            </a:r>
            <a:endParaRPr lang="en-SE" sz="2400" dirty="0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1472678B-7040-5838-0C3E-C72C92A4CD67}"/>
              </a:ext>
            </a:extLst>
          </p:cNvPr>
          <p:cNvSpPr/>
          <p:nvPr/>
        </p:nvSpPr>
        <p:spPr>
          <a:xfrm>
            <a:off x="6688563" y="275495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5562F45-643B-D86D-62E1-B8DDB196513A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4B867BD5-E0A2-0EB7-32B6-6EA813C33A5A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2E527E00-F468-0405-AF5F-2F0594823777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4DC43F40-3CE1-5C4C-9EFE-9C861541D371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1EA34DA3-99F2-6F00-57F0-DBDBD869C17F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CADED2EB-193B-DD76-904D-031FF9BA91F0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7837B3A6-E277-9A7D-C1A8-BE173EF5A287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B73A3717-1F6B-695F-0647-4263F9208F1B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84643B60-2E25-A995-F44E-84DEBB5F6AD6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6E03ED75-35C0-78A4-A83C-4396F3FB13AF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AD0F08C-7358-89A7-6424-B944A8BBEB51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1DAD9D57-F416-2A11-94D3-324F605F9358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FE2E2686-DC2A-798C-C61D-F0FA39E7A20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6E62A8C2-2F04-534F-B03C-F53FCF0712D0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9F7B4F9-41E4-E410-A787-8952927065EC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E0787B-D546-A179-6FC5-9C728D843D6D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4A4B62A4-65AE-0749-DAD1-64E6796A3A4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E67ABD5-F311-2BFF-916B-6D8E0DF2A7B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992C65-EB32-D155-3335-8CE398073414}"/>
              </a:ext>
            </a:extLst>
          </p:cNvPr>
          <p:cNvGrpSpPr/>
          <p:nvPr/>
        </p:nvGrpSpPr>
        <p:grpSpPr>
          <a:xfrm>
            <a:off x="6426997" y="2988490"/>
            <a:ext cx="592095" cy="555546"/>
            <a:chOff x="833248" y="5773207"/>
            <a:chExt cx="592095" cy="555546"/>
          </a:xfrm>
        </p:grpSpPr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47D3E9A6-5DAA-905B-AF22-FEF50E64B0B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49D20EA2-BE02-2B47-B55E-EC2648FB745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13ED2FBE-0831-F1E8-80DD-6CF814806C91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C97C6A3A-DF83-E42E-15BA-811C0B4BF7A5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E07D3C0E-4531-5F30-A6F7-E68C7375E937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37A9A39-B53D-0B92-D603-F35C44B6804B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F3BFC88B-0812-D8D9-F58E-FDD5AC448C68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A8EA1C68-D545-AB4B-0EB4-0F10EFAFA23E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915F58E0-D398-3CBF-3D2E-AC9523A0E194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4257A6A2-35C0-F4E5-3DCC-BB145124910D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AC34F3FB-9414-CED1-07C3-043F4A4CA565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416C4C0A-252D-1E92-DB3F-27C29ECB0B38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3C4A020C-E8EF-C9C6-619E-7A09A0F34C2C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2B1D00B8-9E69-A4A8-1AD6-1F08A930C89D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59130B04-7435-DAEB-2A04-73210B6948F1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2C6B6E4-EA87-2564-0610-2805E28D31A2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9A548CBA-9C4A-628D-A90B-52CBABCF5EA0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7C2F9DBB-AB7F-C920-CB48-B714A383188C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38A94F-0538-CED1-5F18-5289D314281C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8DBFB5EF-AB87-7F58-2E9B-18C7FD809FD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7E55533D-FC92-432B-356F-19937CDFDC6F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24E9BC8-9508-CA83-02C9-D53C3F4FEEB7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D1DC8A-34FF-B2B5-BECC-6F26CB281140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00FF0CF8-9EE2-CDC2-1C1C-CB9B7E12DD3C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F87436B9-24B9-2777-7C6F-F589ED08D107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941D08-8076-71FD-D3B3-4B201E258BEE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ECA32513-6066-8AB5-A710-217F954A988E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69B05DF6-99B7-33A0-67E8-CD158A2E02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64A57BB9-EDDB-BAE1-80D9-89CE9F9E0CF4}"/>
              </a:ext>
            </a:extLst>
          </p:cNvPr>
          <p:cNvSpPr/>
          <p:nvPr/>
        </p:nvSpPr>
        <p:spPr>
          <a:xfrm>
            <a:off x="3952985" y="4835723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EB7794-0BB9-A010-5885-428FE2DC450F}"/>
              </a:ext>
            </a:extLst>
          </p:cNvPr>
          <p:cNvSpPr txBox="1"/>
          <p:nvPr/>
        </p:nvSpPr>
        <p:spPr>
          <a:xfrm>
            <a:off x="3845208" y="4449604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5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655F350-415C-E87C-9069-0343B40E7447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8587CDE7-EA4D-83A1-3925-2DA394A99299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AB5BEE22-8E6C-32A9-9C6C-B00FCBA3F158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E9A6272A-E2B0-3E24-F4A5-0DDF471EEB7B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8F532EC8-90E6-D93A-8772-C5CA75FE71A6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AA91A57D-7A55-2E0A-7960-04CB26124BB3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12587507-31B4-7073-DBDA-F5F7E499B1DA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E71B2C82-0BD4-5FFE-2622-6D978F85D7E7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D907A981-074E-A275-ABBE-F56DFD0C39F9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15C66191-22BE-3733-DDC9-6F30387568F6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D49AA8E8-E63D-DE2C-6F88-DFB2D86EF41A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B565C411-546E-5654-467E-46A749B358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B33F44F8-D6D4-B010-C4A8-C711FBDCC4E6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375A3CD1-63C4-D3D6-7E9E-84A120748982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870FDAAA-31A2-ABC0-B386-A11A4B480587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9FAFB524-7ED7-4EE8-5CB9-1CF3B1A3F30C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4BDCC6-0C3C-9CD9-0262-B8D8CFFBE540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C8215FC-D6D1-E100-6A79-D56A99EB4A9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A54CE79A-ECCB-4F16-6955-D7E9ADF3D48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52034-FFB3-FA9D-9D80-CC9D99AAF106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C1E4819B-9ADB-087D-715A-98CE4FC983A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DBFB7000-66B0-294F-861B-0F3F91AF4600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1F0854-46FA-0ECF-843E-81C939D50EF7}"/>
              </a:ext>
            </a:extLst>
          </p:cNvPr>
          <p:cNvSpPr/>
          <p:nvPr/>
        </p:nvSpPr>
        <p:spPr>
          <a:xfrm>
            <a:off x="3521969" y="2349943"/>
            <a:ext cx="18124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If leaf node: delete it directly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F4A052-2C2B-409B-0F73-084EEF28D6F2}"/>
              </a:ext>
            </a:extLst>
          </p:cNvPr>
          <p:cNvSpPr/>
          <p:nvPr/>
        </p:nvSpPr>
        <p:spPr>
          <a:xfrm>
            <a:off x="3505390" y="5390753"/>
            <a:ext cx="185421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If only one child: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hoist child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9716818-F6FE-3ABA-C3EF-673AE91D049E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D7ADA60-62BF-2BBA-B372-E7675E68608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CE0-1348-A7E6-D438-3F82EB5C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FB03F772-18C6-4904-B9B2-0B0DFAEF2F1A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8293CD2-01EC-0731-156C-7DA944932373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576986BD-3704-ACF7-1742-2B4F29D5EFFA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1231AF7-CA37-3FF3-7781-4F80A34DDD6F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C80359C-E20E-E826-1DF7-96DBABC5E011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26FDCE-86E7-F196-E21B-91D53BA02FC7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77020DC-055D-7662-7E37-00D742290F07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2F1106-1A51-049D-DBD6-3D2215E92AA0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CF80767-E457-BD01-CFB6-B297C55C4ACA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76C2E016-78C3-5C21-99F2-90A9B3D8F66D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E64590A-B8E1-156A-E286-945236B45DDF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527527C-FDDD-F0DC-C421-04C3AF114A4A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8E5F2A94-401D-DBC2-FB12-A1B5D2AC9D9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51AB8901-1C1A-A2BB-3929-F471D6EC5BB1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8F8258B-D17C-927B-A51B-97D2BC02F4F8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A95C97D7-F552-3B74-F62C-3A9B541CECE8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153DE-EDDA-0594-5CF8-047057437E39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9DD70ACE-5C7B-FC98-7790-5FCDC8C6FCAD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AAF63E28-6A2E-D7C5-FFE9-9F6445EC3CB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6D5DA-0EDA-25F4-6250-787DBB5006F5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F27E3-28C4-4096-9C4D-53CC7104CB89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D2E5A27C-60A1-EF90-CD4F-CAC91FC93C6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1A28F866-E164-9727-8074-1243A1346FD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76C674-8413-E334-3EE7-6739210F4E7B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B6247409-DFE4-0FB8-1CB9-9DA4D53856F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668CE6E-6979-7EE2-4C7E-0A29710C83CB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36D9CB5-A365-CB32-8E03-0ED19B686174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53E7F-16BA-8EC7-0CFB-8E66CB9417A9}"/>
              </a:ext>
            </a:extLst>
          </p:cNvPr>
          <p:cNvSpPr txBox="1"/>
          <p:nvPr/>
        </p:nvSpPr>
        <p:spPr>
          <a:xfrm>
            <a:off x="3785733" y="1470398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A4D2F73E-89F1-E5C1-CF6D-D6D66724AC56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0C5BF4A0-3C83-10F9-C20C-0BE79870A7A4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8F007881-249C-BDEA-58B4-F4861EDB4CFD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80197565-3649-9061-E2BA-4CBF2353397B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AAE1BA42-6C0D-0B01-34C3-64FE58AF8B69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DA7BD92C-9E5C-D783-271E-B0816693C6E1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C45819FD-95CF-3018-2E46-DDC09FBC8600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C6BAC047-E846-D260-F559-B088CCBC62F7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0FC259F8-0862-1862-CE8F-80C172AA65BD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E60B8FA5-C1CD-639E-876B-BCF3FF6D184E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E3EE863F-CFA2-0E5A-A51D-6938B02279DF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829975D6-218D-971B-EBDD-A5A88B56C802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03FBD5AE-4CBF-AC99-90E1-6B3E69A081A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B2B526B6-713D-3640-00A6-009D75A8CBBE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50C045F2-D268-2C2D-5491-EC69288119D3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FC0DB7-951E-424D-D6B1-57EBB2C3A291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69B8B21F-EC3C-58C1-0058-20BC8280463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A6CB1A1-EA2F-2684-D8A4-F647712D99D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3B4C414D-509D-4E4F-64A3-EC065146D589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B242D2BC-9FB1-C1FA-057D-9EAA3CD26C7C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7360A975-AB9D-12D0-6579-13043C6FB856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97365D3-188E-167D-005B-EA3097470927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EA3215C5-BC61-5E2E-017A-EB83FFCC774C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8DC802C6-869E-7EC2-2F89-19E2B67CD53B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8F35FBE5-4775-FDC8-0913-719F4F3F2811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E634C2BA-4BC9-E1FA-8C43-96B4CC7E435F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2BE37B0D-6A54-2DDD-F973-B9336AF68471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884467CE-251A-EB28-C98F-E85543318B79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76BCBD7B-4E59-294D-B44D-A4A9C9FBE5A2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4D0AD19B-356C-EA96-7A39-24332E684155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445EDC7D-6AA6-B130-F37B-35B04AA8288C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5944EABD-4FBB-7FA0-CD27-6FBF6D20EE6D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0D43B1F5-FB78-6AA8-CC89-748907B1D294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6E9E49C5-DDB4-660F-7995-76767726623A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BC24340-58CD-9070-FAA2-3CA313BEB680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C20DA54C-09BC-E937-52E5-A4A316DA0BC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E7CC3839-3459-892E-4D57-39B70F6A152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E9E8039-782D-5DAD-4A8B-3B8037E7B1BF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3CC9DB-04EF-7398-C998-86E0D60CB00B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88780C2B-6824-104E-2E9F-BCB84BFA567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BEC6FEBA-8946-EB00-19D0-91A44AD70A4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5086D8-1C9A-4BF3-9D7F-6F86882F2E5D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18CE63DD-8ACC-8D3E-DCCC-8B08391844B4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B2A4C71F-61FB-8BCF-3FFF-F5999012B2E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4C7150B-4F89-746B-74BD-89EC00C1F751}"/>
              </a:ext>
            </a:extLst>
          </p:cNvPr>
          <p:cNvSpPr/>
          <p:nvPr/>
        </p:nvSpPr>
        <p:spPr>
          <a:xfrm>
            <a:off x="3952985" y="4792691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82DE80-AFC1-9BB7-5893-8440C5D45BDE}"/>
              </a:ext>
            </a:extLst>
          </p:cNvPr>
          <p:cNvSpPr txBox="1"/>
          <p:nvPr/>
        </p:nvSpPr>
        <p:spPr>
          <a:xfrm>
            <a:off x="3845208" y="4406572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FC25262-29C7-FBAF-35AB-416BD622BFB9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AA94EF36-20EA-8C91-DC38-9EB643E5F864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B3F035DF-F073-4DD7-4CA9-11285D92742C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6D4FA61D-F1A0-52AA-682A-0AE1D7AA7388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DD259AA-E33A-29C2-ABBB-36E8E54E4E31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71D6BC9F-71B9-8B51-D7C2-9EC2813D7F7F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357EEC9D-04C9-4AFE-7588-E0D64B300C33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62BA0A67-12C2-00DE-7220-A403B3035588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216FF89A-1825-31FC-E104-2FA50E200FAC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D067B937-E797-FEAE-E778-EAD37AABB6A4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49EC3EE7-8CDB-EB3C-2782-B6DD74A4939B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1C22CC58-2385-F68B-B977-E50AA3BD4A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6E57E4E2-D1A0-CDE0-00DB-DAEF98E14217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B614DD4-4E05-32CD-4B0D-DB4302FBE1E4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3261C04C-B77D-5758-E835-A1FDD74E827F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AF845F35-9927-7F44-D63D-3857BEBBB40F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C94688B-7ABB-6F23-32C2-5C115AB6C22C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072AB2E-28D1-404C-4F91-5797A1A14F0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105364A1-0CEC-B237-BE82-6638E54EE7B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11C2D2-2764-B704-9C29-F6C2C8CF1D08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A323D8B4-9E06-ACAD-C380-FAE874C9A6A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63BA199D-8A7B-91DC-6EEF-14C4A793236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7ABB4A-ED53-6441-5FFD-12CE7289F28B}"/>
              </a:ext>
            </a:extLst>
          </p:cNvPr>
          <p:cNvSpPr/>
          <p:nvPr/>
        </p:nvSpPr>
        <p:spPr>
          <a:xfrm>
            <a:off x="3211825" y="2376220"/>
            <a:ext cx="21365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1) Find smallest value in right subtree (12). </a:t>
            </a: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5F7B06DF-1399-6E76-BE36-8775C6BB0376}"/>
              </a:ext>
            </a:extLst>
          </p:cNvPr>
          <p:cNvSpPr txBox="1">
            <a:spLocks/>
          </p:cNvSpPr>
          <p:nvPr/>
        </p:nvSpPr>
        <p:spPr>
          <a:xfrm>
            <a:off x="588328" y="-341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DE1D8AF2-D8C2-7F0A-F36B-FEE61EEF53A0}"/>
              </a:ext>
            </a:extLst>
          </p:cNvPr>
          <p:cNvSpPr/>
          <p:nvPr/>
        </p:nvSpPr>
        <p:spPr>
          <a:xfrm flipH="1">
            <a:off x="5849382" y="270236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6C3073-3582-1EFC-A067-13E1E32D9A06}"/>
              </a:ext>
            </a:extLst>
          </p:cNvPr>
          <p:cNvGrpSpPr/>
          <p:nvPr/>
        </p:nvGrpSpPr>
        <p:grpSpPr>
          <a:xfrm>
            <a:off x="5822105" y="2941732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CD1D4932-0DB2-814F-9E8A-C99AE4A0646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DA515EE4-6A2C-7417-DD7D-A62383404E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D1E81-34E6-7C76-5CEE-355B3691992A}"/>
              </a:ext>
            </a:extLst>
          </p:cNvPr>
          <p:cNvSpPr/>
          <p:nvPr/>
        </p:nvSpPr>
        <p:spPr>
          <a:xfrm>
            <a:off x="3211825" y="5245014"/>
            <a:ext cx="22358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2) Find largest value in left subtree (7). Replace deleted element with it, then delete left subtree duplicate.</a:t>
            </a:r>
            <a:endParaRPr lang="en-SE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D4FF-32AE-1789-2719-A84E14BAB402}"/>
              </a:ext>
            </a:extLst>
          </p:cNvPr>
          <p:cNvSpPr/>
          <p:nvPr/>
        </p:nvSpPr>
        <p:spPr>
          <a:xfrm>
            <a:off x="3211825" y="536505"/>
            <a:ext cx="2136548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Two alternatives when a deleted node has two children.</a:t>
            </a:r>
            <a:endParaRPr lang="en-GB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87ED6BF-8D93-DC4A-8F77-8ABAD83218A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11">
            <a:extLst>
              <a:ext uri="{FF2B5EF4-FFF2-40B4-BE49-F238E27FC236}">
                <a16:creationId xmlns:a16="http://schemas.microsoft.com/office/drawing/2014/main" id="{B5E02487-06F1-F245-94F6-D776AE3F46A4}"/>
              </a:ext>
            </a:extLst>
          </p:cNvPr>
          <p:cNvSpPr/>
          <p:nvPr/>
        </p:nvSpPr>
        <p:spPr>
          <a:xfrm flipH="1">
            <a:off x="5699162" y="454760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11">
            <a:extLst>
              <a:ext uri="{FF2B5EF4-FFF2-40B4-BE49-F238E27FC236}">
                <a16:creationId xmlns:a16="http://schemas.microsoft.com/office/drawing/2014/main" id="{13AD2C86-0DFF-A34F-B0F4-60E43F72FBF0}"/>
              </a:ext>
            </a:extLst>
          </p:cNvPr>
          <p:cNvSpPr/>
          <p:nvPr/>
        </p:nvSpPr>
        <p:spPr>
          <a:xfrm flipH="1">
            <a:off x="6062160" y="527052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0998-935F-D742-A46E-3F7EF8362C89}"/>
              </a:ext>
            </a:extLst>
          </p:cNvPr>
          <p:cNvSpPr/>
          <p:nvPr/>
        </p:nvSpPr>
        <p:spPr>
          <a:xfrm>
            <a:off x="1036565" y="1493959"/>
            <a:ext cx="7271272" cy="147732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following </a:t>
            </a:r>
            <a:r>
              <a:rPr lang="en-GB" dirty="0">
                <a:latin typeface="Arial"/>
                <a:cs typeface="Arial"/>
              </a:rPr>
              <a:t>are all valid BSTs </a:t>
            </a:r>
            <a:r>
              <a:rPr lang="en-US" dirty="0">
                <a:latin typeface="Arial"/>
                <a:cs typeface="Arial"/>
              </a:rPr>
              <a:t>resulting from adding elements: 1, 2, 4, and 8 in some order. </a:t>
            </a:r>
          </a:p>
          <a:p>
            <a:r>
              <a:rPr lang="en-GB" dirty="0">
                <a:latin typeface="Arial"/>
                <a:cs typeface="Arial"/>
              </a:rPr>
              <a:t>The order in which we put elements into a BST impacts the shape, and the shape of a BST has a huge impact on the performance of operations.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475364" y="421128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1085185" y="368106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222619" y="38121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475364" y="44363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612798" y="45655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884705" y="4201245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921076" y="4953200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898734" y="51672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2036168" y="52964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581906" y="443743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719340" y="45666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457200" y="3177282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472286" y="3188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0FA06B9D-9B53-8947-8CAA-28AE955E656E}"/>
              </a:ext>
            </a:extLst>
          </p:cNvPr>
          <p:cNvSpPr/>
          <p:nvPr/>
        </p:nvSpPr>
        <p:spPr>
          <a:xfrm flipH="1">
            <a:off x="3813721" y="409680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19529DF4-8710-2F4C-86A1-1D4C50C81172}"/>
              </a:ext>
            </a:extLst>
          </p:cNvPr>
          <p:cNvSpPr/>
          <p:nvPr/>
        </p:nvSpPr>
        <p:spPr>
          <a:xfrm>
            <a:off x="3423542" y="356659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931D7EB-3FFD-254A-A47F-86E448B42F48}"/>
              </a:ext>
            </a:extLst>
          </p:cNvPr>
          <p:cNvSpPr txBox="1"/>
          <p:nvPr/>
        </p:nvSpPr>
        <p:spPr>
          <a:xfrm>
            <a:off x="3560976" y="36976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6B292213-A409-F84B-9B1D-777CD3509E58}"/>
              </a:ext>
            </a:extLst>
          </p:cNvPr>
          <p:cNvSpPr/>
          <p:nvPr/>
        </p:nvSpPr>
        <p:spPr>
          <a:xfrm>
            <a:off x="3813721" y="43219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5015706-BB30-0840-952C-9356E445C7A2}"/>
              </a:ext>
            </a:extLst>
          </p:cNvPr>
          <p:cNvSpPr txBox="1"/>
          <p:nvPr/>
        </p:nvSpPr>
        <p:spPr>
          <a:xfrm>
            <a:off x="3951155" y="44511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C190AC9-C5EF-CF4B-B50A-ED49D7AF622C}"/>
              </a:ext>
            </a:extLst>
          </p:cNvPr>
          <p:cNvSpPr/>
          <p:nvPr/>
        </p:nvSpPr>
        <p:spPr>
          <a:xfrm>
            <a:off x="3223062" y="4086767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4788E2D-4F48-5A40-B129-A4A6DA14475F}"/>
              </a:ext>
            </a:extLst>
          </p:cNvPr>
          <p:cNvSpPr/>
          <p:nvPr/>
        </p:nvSpPr>
        <p:spPr>
          <a:xfrm>
            <a:off x="3716974" y="4838722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0C7C6276-2495-F64C-8922-C77D9C47C105}"/>
              </a:ext>
            </a:extLst>
          </p:cNvPr>
          <p:cNvSpPr/>
          <p:nvPr/>
        </p:nvSpPr>
        <p:spPr>
          <a:xfrm>
            <a:off x="3374922" y="50395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2D41D7E5-B69C-944B-870C-A48D6C46717F}"/>
              </a:ext>
            </a:extLst>
          </p:cNvPr>
          <p:cNvSpPr txBox="1"/>
          <p:nvPr/>
        </p:nvSpPr>
        <p:spPr>
          <a:xfrm>
            <a:off x="3512356" y="51687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586CC048-917D-B94F-B0EF-FAF1CC834DA3}"/>
              </a:ext>
            </a:extLst>
          </p:cNvPr>
          <p:cNvSpPr/>
          <p:nvPr/>
        </p:nvSpPr>
        <p:spPr>
          <a:xfrm>
            <a:off x="2920263" y="43229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AAB6352E-A19F-4F4C-B21E-9B7DF947322D}"/>
              </a:ext>
            </a:extLst>
          </p:cNvPr>
          <p:cNvSpPr txBox="1"/>
          <p:nvPr/>
        </p:nvSpPr>
        <p:spPr>
          <a:xfrm>
            <a:off x="3057697" y="44521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488D9B-EB27-AC42-874B-800D2C8F5591}"/>
              </a:ext>
            </a:extLst>
          </p:cNvPr>
          <p:cNvSpPr/>
          <p:nvPr/>
        </p:nvSpPr>
        <p:spPr>
          <a:xfrm>
            <a:off x="2728444" y="3188639"/>
            <a:ext cx="1867739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646C4-1417-6448-B98E-09715476B9AE}"/>
              </a:ext>
            </a:extLst>
          </p:cNvPr>
          <p:cNvSpPr txBox="1"/>
          <p:nvPr/>
        </p:nvSpPr>
        <p:spPr>
          <a:xfrm>
            <a:off x="2743531" y="31999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D0817F8B-A9B9-5C42-851D-AA3AAEBC0093}"/>
              </a:ext>
            </a:extLst>
          </p:cNvPr>
          <p:cNvSpPr/>
          <p:nvPr/>
        </p:nvSpPr>
        <p:spPr>
          <a:xfrm flipH="1">
            <a:off x="5497246" y="3799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6BF5D8B9-23A5-2341-B599-0D20EAF656FA}"/>
              </a:ext>
            </a:extLst>
          </p:cNvPr>
          <p:cNvSpPr/>
          <p:nvPr/>
        </p:nvSpPr>
        <p:spPr>
          <a:xfrm>
            <a:off x="5107067" y="3269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EA29CFA-AF5F-0549-AC08-40D341FDF6BE}"/>
              </a:ext>
            </a:extLst>
          </p:cNvPr>
          <p:cNvSpPr txBox="1"/>
          <p:nvPr/>
        </p:nvSpPr>
        <p:spPr>
          <a:xfrm>
            <a:off x="5244501" y="3400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1845D786-86CC-7B4B-8544-4FFBF8DED2A7}"/>
              </a:ext>
            </a:extLst>
          </p:cNvPr>
          <p:cNvSpPr/>
          <p:nvPr/>
        </p:nvSpPr>
        <p:spPr>
          <a:xfrm>
            <a:off x="5349427" y="402453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FABE0156-82B9-BE4E-AAFE-D17E67C000C7}"/>
              </a:ext>
            </a:extLst>
          </p:cNvPr>
          <p:cNvSpPr txBox="1"/>
          <p:nvPr/>
        </p:nvSpPr>
        <p:spPr>
          <a:xfrm>
            <a:off x="5486861" y="415373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00E1E85-6E69-2742-9280-E29A402DDAA7}"/>
              </a:ext>
            </a:extLst>
          </p:cNvPr>
          <p:cNvSpPr/>
          <p:nvPr/>
        </p:nvSpPr>
        <p:spPr>
          <a:xfrm>
            <a:off x="5664755" y="47674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7CAFD9BD-55D8-1B46-800E-DE857E658A29}"/>
              </a:ext>
            </a:extLst>
          </p:cNvPr>
          <p:cNvSpPr txBox="1"/>
          <p:nvPr/>
        </p:nvSpPr>
        <p:spPr>
          <a:xfrm>
            <a:off x="5802189" y="48966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C4EE9D76-747C-DF4B-B910-53C7D8E1CA85}"/>
              </a:ext>
            </a:extLst>
          </p:cNvPr>
          <p:cNvSpPr/>
          <p:nvPr/>
        </p:nvSpPr>
        <p:spPr>
          <a:xfrm>
            <a:off x="6033379" y="54375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9">
            <a:extLst>
              <a:ext uri="{FF2B5EF4-FFF2-40B4-BE49-F238E27FC236}">
                <a16:creationId xmlns:a16="http://schemas.microsoft.com/office/drawing/2014/main" id="{DF22AA13-33E3-E043-97D0-DF9C529CFFA7}"/>
              </a:ext>
            </a:extLst>
          </p:cNvPr>
          <p:cNvSpPr txBox="1"/>
          <p:nvPr/>
        </p:nvSpPr>
        <p:spPr>
          <a:xfrm>
            <a:off x="6170813" y="55667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63F666-7E4E-6F4C-B8D9-4A7E193818FA}"/>
              </a:ext>
            </a:extLst>
          </p:cNvPr>
          <p:cNvSpPr/>
          <p:nvPr/>
        </p:nvSpPr>
        <p:spPr>
          <a:xfrm>
            <a:off x="473213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E66292-354E-7844-8027-34DF640620BE}"/>
              </a:ext>
            </a:extLst>
          </p:cNvPr>
          <p:cNvSpPr txBox="1"/>
          <p:nvPr/>
        </p:nvSpPr>
        <p:spPr>
          <a:xfrm>
            <a:off x="474721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6C53B6F-A23B-214B-9C26-56EAC3736F43}"/>
              </a:ext>
            </a:extLst>
          </p:cNvPr>
          <p:cNvSpPr/>
          <p:nvPr/>
        </p:nvSpPr>
        <p:spPr>
          <a:xfrm>
            <a:off x="7567792" y="481726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997C9D9-133E-804C-8A68-6E723067B8B7}"/>
              </a:ext>
            </a:extLst>
          </p:cNvPr>
          <p:cNvSpPr/>
          <p:nvPr/>
        </p:nvSpPr>
        <p:spPr>
          <a:xfrm flipH="1">
            <a:off x="8105921" y="4793881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66907C9-CDA0-A54B-839E-1B77304004A2}"/>
              </a:ext>
            </a:extLst>
          </p:cNvPr>
          <p:cNvSpPr/>
          <p:nvPr/>
        </p:nvSpPr>
        <p:spPr>
          <a:xfrm flipH="1">
            <a:off x="7715611" y="405109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72CBFCE0-7149-B847-B9CD-8B244B85F5DB}"/>
              </a:ext>
            </a:extLst>
          </p:cNvPr>
          <p:cNvSpPr/>
          <p:nvPr/>
        </p:nvSpPr>
        <p:spPr>
          <a:xfrm>
            <a:off x="7325432" y="352087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BEED10BA-7EA3-9D4F-8386-65791D935F48}"/>
              </a:ext>
            </a:extLst>
          </p:cNvPr>
          <p:cNvSpPr txBox="1"/>
          <p:nvPr/>
        </p:nvSpPr>
        <p:spPr>
          <a:xfrm>
            <a:off x="7462866" y="365197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F56F79F5-A622-A541-9599-352C65EAB26C}"/>
              </a:ext>
            </a:extLst>
          </p:cNvPr>
          <p:cNvSpPr/>
          <p:nvPr/>
        </p:nvSpPr>
        <p:spPr>
          <a:xfrm>
            <a:off x="7646959" y="42958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08A4B3AB-AB13-2649-940D-068CED66C80F}"/>
              </a:ext>
            </a:extLst>
          </p:cNvPr>
          <p:cNvSpPr txBox="1"/>
          <p:nvPr/>
        </p:nvSpPr>
        <p:spPr>
          <a:xfrm>
            <a:off x="7784393" y="44250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0B17AC62-D933-6046-898A-9D9407113601}"/>
              </a:ext>
            </a:extLst>
          </p:cNvPr>
          <p:cNvSpPr/>
          <p:nvPr/>
        </p:nvSpPr>
        <p:spPr>
          <a:xfrm>
            <a:off x="7311041" y="50391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D3F3C072-2909-464B-91C1-72B2D6100099}"/>
              </a:ext>
            </a:extLst>
          </p:cNvPr>
          <p:cNvSpPr txBox="1"/>
          <p:nvPr/>
        </p:nvSpPr>
        <p:spPr>
          <a:xfrm>
            <a:off x="7448475" y="51683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36C3BB0B-F777-C34D-8E91-3A7E473AEF48}"/>
              </a:ext>
            </a:extLst>
          </p:cNvPr>
          <p:cNvSpPr/>
          <p:nvPr/>
        </p:nvSpPr>
        <p:spPr>
          <a:xfrm>
            <a:off x="8101338" y="505054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07AD44CB-9B4D-1947-9296-C7CE48BB5DA6}"/>
              </a:ext>
            </a:extLst>
          </p:cNvPr>
          <p:cNvSpPr txBox="1"/>
          <p:nvPr/>
        </p:nvSpPr>
        <p:spPr>
          <a:xfrm>
            <a:off x="8238772" y="5179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9F68B6-7B30-2548-98F6-C1B03A5C8DD4}"/>
              </a:ext>
            </a:extLst>
          </p:cNvPr>
          <p:cNvSpPr/>
          <p:nvPr/>
        </p:nvSpPr>
        <p:spPr>
          <a:xfrm>
            <a:off x="690855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A4F72-668D-1947-A398-B157E7203058}"/>
              </a:ext>
            </a:extLst>
          </p:cNvPr>
          <p:cNvSpPr txBox="1"/>
          <p:nvPr/>
        </p:nvSpPr>
        <p:spPr>
          <a:xfrm>
            <a:off x="692363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C176BF4-E3EB-BE17-4793-68B7DD36CFB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16"/>
          <p:cNvSpPr/>
          <p:nvPr/>
        </p:nvSpPr>
        <p:spPr>
          <a:xfrm>
            <a:off x="6441234" y="5582210"/>
            <a:ext cx="1170290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 Trees in Computer Science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2624" y="1204796"/>
            <a:ext cx="2802467" cy="2563307"/>
            <a:chOff x="992359" y="1297931"/>
            <a:chExt cx="2802467" cy="2563307"/>
          </a:xfrm>
        </p:grpSpPr>
        <p:sp>
          <p:nvSpPr>
            <p:cNvPr id="4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0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20438" y="1204796"/>
            <a:ext cx="3033526" cy="2614108"/>
            <a:chOff x="4695707" y="1297931"/>
            <a:chExt cx="3033526" cy="2614108"/>
          </a:xfrm>
        </p:grpSpPr>
        <p:sp>
          <p:nvSpPr>
            <p:cNvPr id="13" name="object 7"/>
            <p:cNvSpPr txBox="1">
              <a:spLocks/>
            </p:cNvSpPr>
            <p:nvPr/>
          </p:nvSpPr>
          <p:spPr>
            <a:xfrm>
              <a:off x="5293954" y="3652353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Decision Trees</a:t>
              </a:r>
            </a:p>
          </p:txBody>
        </p:sp>
        <p:sp>
          <p:nvSpPr>
            <p:cNvPr id="14" name="object 8"/>
            <p:cNvSpPr/>
            <p:nvPr/>
          </p:nvSpPr>
          <p:spPr>
            <a:xfrm>
              <a:off x="4695707" y="1297931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>
                <a:latin typeface="Arial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5973388" y="2092344"/>
              <a:ext cx="1225815" cy="50256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Floor</a:t>
              </a:r>
              <a:endParaRPr lang="en-US" dirty="0"/>
            </a:p>
            <a:p>
              <a:r>
                <a:rPr dirty="0"/>
                <a:t>Clean?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891338" y="2868686"/>
              <a:ext cx="750269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Sweep  Floor</a:t>
              </a: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788985" y="2212877"/>
              <a:ext cx="473581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Relax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5240868" y="1367956"/>
              <a:ext cx="972717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House </a:t>
              </a:r>
              <a:endParaRPr lang="en-US" dirty="0"/>
            </a:p>
            <a:p>
              <a:r>
                <a:rPr dirty="0"/>
                <a:t>clea</a:t>
              </a:r>
              <a:r>
                <a:rPr lang="en-US" dirty="0"/>
                <a:t>n</a:t>
              </a:r>
              <a:endParaRPr dirty="0"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4990296" y="1670743"/>
              <a:ext cx="280737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0" name="object 14"/>
            <p:cNvSpPr txBox="1"/>
            <p:nvPr/>
          </p:nvSpPr>
          <p:spPr>
            <a:xfrm>
              <a:off x="7044311" y="2526732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1" name="object 15"/>
            <p:cNvSpPr txBox="1"/>
            <p:nvPr/>
          </p:nvSpPr>
          <p:spPr>
            <a:xfrm>
              <a:off x="5240868" y="2868686"/>
              <a:ext cx="1179702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Wash</a:t>
              </a:r>
              <a:r>
                <a:rPr lang="en-US" dirty="0"/>
                <a:t> </a:t>
              </a:r>
            </a:p>
            <a:p>
              <a:r>
                <a:rPr dirty="0"/>
                <a:t>Windows</a:t>
              </a:r>
            </a:p>
          </p:txBody>
        </p:sp>
        <p:sp>
          <p:nvSpPr>
            <p:cNvPr id="22" name="object 16"/>
            <p:cNvSpPr txBox="1"/>
            <p:nvPr/>
          </p:nvSpPr>
          <p:spPr>
            <a:xfrm>
              <a:off x="5846617" y="2535199"/>
              <a:ext cx="280103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6196023" y="1670500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1890" y="3957435"/>
            <a:ext cx="2697836" cy="2690787"/>
            <a:chOff x="1126366" y="4050570"/>
            <a:chExt cx="2697836" cy="2690787"/>
          </a:xfrm>
        </p:grpSpPr>
        <p:sp>
          <p:nvSpPr>
            <p:cNvPr id="24" name="object 7"/>
            <p:cNvSpPr txBox="1">
              <a:spLocks/>
            </p:cNvSpPr>
            <p:nvPr/>
          </p:nvSpPr>
          <p:spPr>
            <a:xfrm>
              <a:off x="1126366" y="6481671"/>
              <a:ext cx="243054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Expression Trees</a:t>
              </a:r>
            </a:p>
          </p:txBody>
        </p:sp>
        <p:sp>
          <p:nvSpPr>
            <p:cNvPr id="25" name="object 8"/>
            <p:cNvSpPr/>
            <p:nvPr/>
          </p:nvSpPr>
          <p:spPr>
            <a:xfrm>
              <a:off x="2584154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10"/>
            <p:cNvSpPr txBox="1"/>
            <p:nvPr/>
          </p:nvSpPr>
          <p:spPr>
            <a:xfrm>
              <a:off x="2794622" y="4930110"/>
              <a:ext cx="397748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  <a:endParaRPr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11"/>
            <p:cNvSpPr/>
            <p:nvPr/>
          </p:nvSpPr>
          <p:spPr>
            <a:xfrm>
              <a:off x="2278288" y="5309643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bject 12"/>
            <p:cNvSpPr/>
            <p:nvPr/>
          </p:nvSpPr>
          <p:spPr>
            <a:xfrm>
              <a:off x="3113170" y="5297675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7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bject 13"/>
            <p:cNvSpPr/>
            <p:nvPr/>
          </p:nvSpPr>
          <p:spPr>
            <a:xfrm>
              <a:off x="1967493" y="562103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15"/>
            <p:cNvSpPr txBox="1"/>
            <p:nvPr/>
          </p:nvSpPr>
          <p:spPr>
            <a:xfrm>
              <a:off x="2183922" y="5735856"/>
              <a:ext cx="28480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" name="object 16"/>
            <p:cNvSpPr/>
            <p:nvPr/>
          </p:nvSpPr>
          <p:spPr>
            <a:xfrm>
              <a:off x="3209440" y="5620400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object 18"/>
            <p:cNvSpPr txBox="1"/>
            <p:nvPr/>
          </p:nvSpPr>
          <p:spPr>
            <a:xfrm>
              <a:off x="3442287" y="5736620"/>
              <a:ext cx="38191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6" name="object 19"/>
            <p:cNvSpPr/>
            <p:nvPr/>
          </p:nvSpPr>
          <p:spPr>
            <a:xfrm>
              <a:off x="1966772" y="4050570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21"/>
            <p:cNvSpPr txBox="1"/>
            <p:nvPr/>
          </p:nvSpPr>
          <p:spPr>
            <a:xfrm>
              <a:off x="2215409" y="4132629"/>
              <a:ext cx="176426" cy="38215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65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647967" y="4527880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2506162" y="4510132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320080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26"/>
            <p:cNvSpPr txBox="1"/>
            <p:nvPr/>
          </p:nvSpPr>
          <p:spPr>
            <a:xfrm>
              <a:off x="1462390" y="4925990"/>
              <a:ext cx="561381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45</a:t>
              </a:r>
            </a:p>
          </p:txBody>
        </p:sp>
      </p:grpSp>
      <p:sp>
        <p:nvSpPr>
          <p:cNvPr id="44" name="object 27"/>
          <p:cNvSpPr txBox="1"/>
          <p:nvPr/>
        </p:nvSpPr>
        <p:spPr>
          <a:xfrm>
            <a:off x="1705979" y="4161223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Evaluate</a:t>
            </a: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45 / (3 + 6)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71839" y="4025171"/>
            <a:ext cx="3033526" cy="2614108"/>
            <a:chOff x="4814386" y="4118306"/>
            <a:chExt cx="3033526" cy="2614108"/>
          </a:xfrm>
        </p:grpSpPr>
        <p:sp>
          <p:nvSpPr>
            <p:cNvPr id="45" name="object 7"/>
            <p:cNvSpPr txBox="1">
              <a:spLocks/>
            </p:cNvSpPr>
            <p:nvPr/>
          </p:nvSpPr>
          <p:spPr>
            <a:xfrm>
              <a:off x="5302562" y="6472728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46" name="object 8"/>
            <p:cNvSpPr/>
            <p:nvPr/>
          </p:nvSpPr>
          <p:spPr>
            <a:xfrm>
              <a:off x="4814386" y="4118306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charset="0"/>
              </a:endParaRPr>
            </a:p>
          </p:txBody>
        </p:sp>
        <p:sp>
          <p:nvSpPr>
            <p:cNvPr id="47" name="object 9"/>
            <p:cNvSpPr txBox="1"/>
            <p:nvPr/>
          </p:nvSpPr>
          <p:spPr>
            <a:xfrm>
              <a:off x="6339232" y="5005855"/>
              <a:ext cx="713742" cy="2996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users/</a:t>
              </a:r>
              <a:endParaRPr sz="1800" dirty="0"/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6956112" y="5788267"/>
              <a:ext cx="837895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minnes/</a:t>
              </a:r>
              <a:endParaRPr sz="1800" dirty="0"/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4865880" y="4988921"/>
              <a:ext cx="528892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etc/</a:t>
              </a:r>
              <a:endParaRPr sz="1800" dirty="0"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317215" y="4264533"/>
              <a:ext cx="1086323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2400" dirty="0"/>
                <a:t>/</a:t>
              </a:r>
            </a:p>
          </p:txBody>
        </p:sp>
        <p:sp>
          <p:nvSpPr>
            <p:cNvPr id="53" name="object 15"/>
            <p:cNvSpPr txBox="1"/>
            <p:nvPr/>
          </p:nvSpPr>
          <p:spPr>
            <a:xfrm>
              <a:off x="5514213" y="5762866"/>
              <a:ext cx="859840" cy="321899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porter/</a:t>
              </a:r>
              <a:endParaRPr sz="1800" dirty="0"/>
            </a:p>
          </p:txBody>
        </p:sp>
      </p:grpSp>
      <p:sp>
        <p:nvSpPr>
          <p:cNvPr id="56" name="object 27"/>
          <p:cNvSpPr txBox="1"/>
          <p:nvPr/>
        </p:nvSpPr>
        <p:spPr>
          <a:xfrm>
            <a:off x="4570618" y="4121549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/user/porter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7894" y="3407110"/>
            <a:ext cx="21701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Why trees?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6069" y="6318425"/>
            <a:ext cx="276820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Dynamic Data Structure</a:t>
            </a:r>
          </a:p>
        </p:txBody>
      </p:sp>
      <p:sp>
        <p:nvSpPr>
          <p:cNvPr id="64" name="object 12"/>
          <p:cNvSpPr/>
          <p:nvPr/>
        </p:nvSpPr>
        <p:spPr>
          <a:xfrm>
            <a:off x="5410428" y="5153456"/>
            <a:ext cx="1622902" cy="4216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689" y="56509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alvarado/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69067" y="4564196"/>
            <a:ext cx="2122287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Structure </a:t>
            </a:r>
            <a:r>
              <a:rPr lang="en-US">
                <a:latin typeface="Arial"/>
                <a:cs typeface="Arial"/>
              </a:rPr>
              <a:t>conveys information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>
            <a:endCxn id="75" idx="3"/>
          </p:cNvCxnSpPr>
          <p:nvPr/>
        </p:nvCxnSpPr>
        <p:spPr>
          <a:xfrm flipH="1" flipV="1">
            <a:off x="6251651" y="4255631"/>
            <a:ext cx="417416" cy="32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973298" y="4110294"/>
            <a:ext cx="1278353" cy="29067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6" name="object 27"/>
          <p:cNvSpPr txBox="1"/>
          <p:nvPr/>
        </p:nvSpPr>
        <p:spPr>
          <a:xfrm>
            <a:off x="1302191" y="1335602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27"/>
          <p:cNvSpPr txBox="1"/>
          <p:nvPr/>
        </p:nvSpPr>
        <p:spPr>
          <a:xfrm>
            <a:off x="2070624" y="2088074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2401589" y="2721552"/>
            <a:ext cx="2068539" cy="518732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of 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2704" y="1197646"/>
            <a:ext cx="3031522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Root is most important (Heap)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character frequency (Huffman Tree)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node ordering (Search Trees)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is-I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8828" y="3392996"/>
            <a:ext cx="261093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Different Organizations → Different Trees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6182963" y="2131159"/>
            <a:ext cx="2732437" cy="562169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B060AB3-7B1B-EEBB-2A69-8A9438FA3FF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/>
      <p:bldP spid="56" grpId="0"/>
      <p:bldP spid="62" grpId="0" animBg="1"/>
      <p:bldP spid="63" grpId="0" animBg="1"/>
      <p:bldP spid="64" grpId="0" animBg="1"/>
      <p:bldP spid="68" grpId="0"/>
      <p:bldP spid="69" grpId="0" animBg="1"/>
      <p:bldP spid="75" grpId="0" animBg="1"/>
      <p:bldP spid="76" grpId="0"/>
      <p:bldP spid="77" grpId="0"/>
      <p:bldP spid="78" grpId="0"/>
      <p:bldP spid="80" grpId="0"/>
      <p:bldP spid="82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368364" y="206329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978185" y="153307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115619" y="16641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368364" y="2288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505798" y="2417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777705" y="2053253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814076" y="2805208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791734" y="301925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1929168" y="31484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474906" y="228944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612340" y="24186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350200" y="1029290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365286" y="1040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1917822" y="107515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741644" y="1657277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E2F8AF-B6A5-0C46-A943-FAD9C06119E2}"/>
              </a:ext>
            </a:extLst>
          </p:cNvPr>
          <p:cNvSpPr/>
          <p:nvPr/>
        </p:nvSpPr>
        <p:spPr>
          <a:xfrm>
            <a:off x="2508104" y="1238915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1B6B4E-A592-6E41-86C3-6803FEE5FE11}"/>
              </a:ext>
            </a:extLst>
          </p:cNvPr>
          <p:cNvSpPr/>
          <p:nvPr/>
        </p:nvSpPr>
        <p:spPr>
          <a:xfrm>
            <a:off x="4387377" y="1008978"/>
            <a:ext cx="452380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means making it a child of an existing node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162717" y="3657942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8 needs to be inserted AFTER 4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4930795" y="167473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4930795" y="16747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4930795" y="216397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4930795" y="216397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5423517" y="216397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54EF6B-7615-AE42-BA64-1436A2FDF806}"/>
              </a:ext>
            </a:extLst>
          </p:cNvPr>
          <p:cNvSpPr/>
          <p:nvPr/>
        </p:nvSpPr>
        <p:spPr>
          <a:xfrm>
            <a:off x="5912720" y="216397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E88832-CCE7-C446-89F2-59EC6DE8960F}"/>
              </a:ext>
            </a:extLst>
          </p:cNvPr>
          <p:cNvSpPr/>
          <p:nvPr/>
        </p:nvSpPr>
        <p:spPr>
          <a:xfrm>
            <a:off x="6405442" y="216397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4930795" y="266035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4930795" y="266035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5423517" y="26603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5912720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2CAF0-479B-554A-851F-F795AAE29437}"/>
              </a:ext>
            </a:extLst>
          </p:cNvPr>
          <p:cNvSpPr/>
          <p:nvPr/>
        </p:nvSpPr>
        <p:spPr>
          <a:xfrm>
            <a:off x="6405442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4930795" y="318990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4930795" y="318990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5423517" y="318990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5912720" y="318990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6405442" y="318990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25B83D-AA2F-8B40-AC0B-F6C76A137C18}"/>
              </a:ext>
            </a:extLst>
          </p:cNvPr>
          <p:cNvSpPr txBox="1"/>
          <p:nvPr/>
        </p:nvSpPr>
        <p:spPr>
          <a:xfrm>
            <a:off x="6632986" y="37362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5905433" y="625190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09577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09577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5850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5850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58501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FB113B-DC01-7F4D-A412-D1A6F83CCB07}"/>
              </a:ext>
            </a:extLst>
          </p:cNvPr>
          <p:cNvSpPr/>
          <p:nvPr/>
        </p:nvSpPr>
        <p:spPr>
          <a:xfrm>
            <a:off x="2567109" y="458501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DC7AEE-AB66-744E-9294-0555B07ED071}"/>
              </a:ext>
            </a:extLst>
          </p:cNvPr>
          <p:cNvSpPr/>
          <p:nvPr/>
        </p:nvSpPr>
        <p:spPr>
          <a:xfrm>
            <a:off x="3059831" y="45850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08139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08139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08139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61094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61094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61094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61094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61094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1">
            <a:extLst>
              <a:ext uri="{FF2B5EF4-FFF2-40B4-BE49-F238E27FC236}">
                <a16:creationId xmlns:a16="http://schemas.microsoft.com/office/drawing/2014/main" id="{AE52A562-4C7C-8F4A-B2A9-5AD6C111D28E}"/>
              </a:ext>
            </a:extLst>
          </p:cNvPr>
          <p:cNvSpPr/>
          <p:nvPr/>
        </p:nvSpPr>
        <p:spPr>
          <a:xfrm flipH="1">
            <a:off x="6194620" y="463380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bject 19">
            <a:extLst>
              <a:ext uri="{FF2B5EF4-FFF2-40B4-BE49-F238E27FC236}">
                <a16:creationId xmlns:a16="http://schemas.microsoft.com/office/drawing/2014/main" id="{5793D938-1938-9C44-A972-6AC80BFF03A2}"/>
              </a:ext>
            </a:extLst>
          </p:cNvPr>
          <p:cNvSpPr/>
          <p:nvPr/>
        </p:nvSpPr>
        <p:spPr>
          <a:xfrm>
            <a:off x="5804441" y="410358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bject 9">
            <a:extLst>
              <a:ext uri="{FF2B5EF4-FFF2-40B4-BE49-F238E27FC236}">
                <a16:creationId xmlns:a16="http://schemas.microsoft.com/office/drawing/2014/main" id="{EC4EEAA2-807C-9247-AFEE-31AF27CDD1F3}"/>
              </a:ext>
            </a:extLst>
          </p:cNvPr>
          <p:cNvSpPr txBox="1"/>
          <p:nvPr/>
        </p:nvSpPr>
        <p:spPr>
          <a:xfrm>
            <a:off x="5941875" y="42346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A24F0AF5-8727-A046-8E9F-EBA44A41CEDE}"/>
              </a:ext>
            </a:extLst>
          </p:cNvPr>
          <p:cNvSpPr/>
          <p:nvPr/>
        </p:nvSpPr>
        <p:spPr>
          <a:xfrm>
            <a:off x="6194620" y="48589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6AC675D4-B150-A24D-89E5-C60BBCA9504C}"/>
              </a:ext>
            </a:extLst>
          </p:cNvPr>
          <p:cNvSpPr txBox="1"/>
          <p:nvPr/>
        </p:nvSpPr>
        <p:spPr>
          <a:xfrm>
            <a:off x="6332054" y="49881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CEAB4C7D-38C4-BE4C-A355-8440BCC80D67}"/>
              </a:ext>
            </a:extLst>
          </p:cNvPr>
          <p:cNvSpPr/>
          <p:nvPr/>
        </p:nvSpPr>
        <p:spPr>
          <a:xfrm>
            <a:off x="5603961" y="4623766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bject 11">
            <a:extLst>
              <a:ext uri="{FF2B5EF4-FFF2-40B4-BE49-F238E27FC236}">
                <a16:creationId xmlns:a16="http://schemas.microsoft.com/office/drawing/2014/main" id="{4AC08D57-01C7-1145-AF16-C3516C670488}"/>
              </a:ext>
            </a:extLst>
          </p:cNvPr>
          <p:cNvSpPr/>
          <p:nvPr/>
        </p:nvSpPr>
        <p:spPr>
          <a:xfrm>
            <a:off x="6097873" y="5375721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bject 13">
            <a:extLst>
              <a:ext uri="{FF2B5EF4-FFF2-40B4-BE49-F238E27FC236}">
                <a16:creationId xmlns:a16="http://schemas.microsoft.com/office/drawing/2014/main" id="{F708B794-B20C-5342-A252-E55EB9017FA8}"/>
              </a:ext>
            </a:extLst>
          </p:cNvPr>
          <p:cNvSpPr/>
          <p:nvPr/>
        </p:nvSpPr>
        <p:spPr>
          <a:xfrm>
            <a:off x="5755821" y="55765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bject 9">
            <a:extLst>
              <a:ext uri="{FF2B5EF4-FFF2-40B4-BE49-F238E27FC236}">
                <a16:creationId xmlns:a16="http://schemas.microsoft.com/office/drawing/2014/main" id="{EAA84F07-808A-A848-B711-034B0D9FA6A2}"/>
              </a:ext>
            </a:extLst>
          </p:cNvPr>
          <p:cNvSpPr txBox="1"/>
          <p:nvPr/>
        </p:nvSpPr>
        <p:spPr>
          <a:xfrm>
            <a:off x="5893255" y="57057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6CD789CA-45ED-F543-A008-9C1807D20F3C}"/>
              </a:ext>
            </a:extLst>
          </p:cNvPr>
          <p:cNvSpPr/>
          <p:nvPr/>
        </p:nvSpPr>
        <p:spPr>
          <a:xfrm>
            <a:off x="5301162" y="48599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bject 9">
            <a:extLst>
              <a:ext uri="{FF2B5EF4-FFF2-40B4-BE49-F238E27FC236}">
                <a16:creationId xmlns:a16="http://schemas.microsoft.com/office/drawing/2014/main" id="{E49EAA91-554C-884B-912E-275C939FC87D}"/>
              </a:ext>
            </a:extLst>
          </p:cNvPr>
          <p:cNvSpPr txBox="1"/>
          <p:nvPr/>
        </p:nvSpPr>
        <p:spPr>
          <a:xfrm>
            <a:off x="5438596" y="49891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D9847D0-E471-6A46-963D-D098CD6B032D}"/>
              </a:ext>
            </a:extLst>
          </p:cNvPr>
          <p:cNvSpPr/>
          <p:nvPr/>
        </p:nvSpPr>
        <p:spPr>
          <a:xfrm>
            <a:off x="5109343" y="3725638"/>
            <a:ext cx="2080022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B31F95-4CA5-3549-B113-91C5A1E8DFEB}"/>
              </a:ext>
            </a:extLst>
          </p:cNvPr>
          <p:cNvSpPr txBox="1"/>
          <p:nvPr/>
        </p:nvSpPr>
        <p:spPr>
          <a:xfrm>
            <a:off x="5124430" y="37369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6484360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0F9C98-EF9C-6000-E8A0-971A7140077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106" grpId="0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3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686636" y="33142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5830018" y="142189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5830018" y="142189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5830018" y="1911139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5830018" y="191113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6322740" y="191113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5830018" y="24075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5830018" y="24075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6322740" y="240751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6811943" y="24075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5830018" y="2937064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5830018" y="293706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6322740" y="293706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6811943" y="293706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7304665" y="293706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2894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28940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77865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7786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7786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27503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27503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27503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80458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80458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80457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59040EF2-0477-3A42-A0A7-C38B6F8C5048}"/>
              </a:ext>
            </a:extLst>
          </p:cNvPr>
          <p:cNvSpPr/>
          <p:nvPr/>
        </p:nvSpPr>
        <p:spPr>
          <a:xfrm flipH="1">
            <a:off x="1560667" y="239669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BEC8F3DA-C963-7B46-B700-165E2B9AF625}"/>
              </a:ext>
            </a:extLst>
          </p:cNvPr>
          <p:cNvSpPr/>
          <p:nvPr/>
        </p:nvSpPr>
        <p:spPr>
          <a:xfrm flipH="1">
            <a:off x="1923665" y="311961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63D2961-FCA1-5841-8643-264C1B43A5F7}"/>
              </a:ext>
            </a:extLst>
          </p:cNvPr>
          <p:cNvSpPr/>
          <p:nvPr/>
        </p:nvSpPr>
        <p:spPr>
          <a:xfrm flipH="1">
            <a:off x="1358751" y="164851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D0130EA8-B22B-354B-8CEF-4E4C765284C4}"/>
              </a:ext>
            </a:extLst>
          </p:cNvPr>
          <p:cNvSpPr/>
          <p:nvPr/>
        </p:nvSpPr>
        <p:spPr>
          <a:xfrm>
            <a:off x="968572" y="11183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6ADEAC2E-9757-D849-9401-6044474AD791}"/>
              </a:ext>
            </a:extLst>
          </p:cNvPr>
          <p:cNvSpPr txBox="1"/>
          <p:nvPr/>
        </p:nvSpPr>
        <p:spPr>
          <a:xfrm>
            <a:off x="1106006" y="12494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07E808C8-FF2A-9340-B066-468FF7C4732C}"/>
              </a:ext>
            </a:extLst>
          </p:cNvPr>
          <p:cNvSpPr/>
          <p:nvPr/>
        </p:nvSpPr>
        <p:spPr>
          <a:xfrm>
            <a:off x="1210932" y="18736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5C4349B4-6A6F-0045-8423-111913DF74B1}"/>
              </a:ext>
            </a:extLst>
          </p:cNvPr>
          <p:cNvSpPr txBox="1"/>
          <p:nvPr/>
        </p:nvSpPr>
        <p:spPr>
          <a:xfrm>
            <a:off x="1348366" y="20028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E9B01F50-9F06-344F-BAFB-27A6F05016A9}"/>
              </a:ext>
            </a:extLst>
          </p:cNvPr>
          <p:cNvSpPr/>
          <p:nvPr/>
        </p:nvSpPr>
        <p:spPr>
          <a:xfrm>
            <a:off x="1526260" y="26165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2E380110-02C6-104B-A421-70B7D80DF22D}"/>
              </a:ext>
            </a:extLst>
          </p:cNvPr>
          <p:cNvSpPr txBox="1"/>
          <p:nvPr/>
        </p:nvSpPr>
        <p:spPr>
          <a:xfrm>
            <a:off x="1663694" y="27457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B285D464-4984-0940-8C4E-8746F4000677}"/>
              </a:ext>
            </a:extLst>
          </p:cNvPr>
          <p:cNvSpPr/>
          <p:nvPr/>
        </p:nvSpPr>
        <p:spPr>
          <a:xfrm>
            <a:off x="1894884" y="328668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73E85CD7-5DBB-5940-89CF-9CEB8A76C4B5}"/>
              </a:ext>
            </a:extLst>
          </p:cNvPr>
          <p:cNvSpPr txBox="1"/>
          <p:nvPr/>
        </p:nvSpPr>
        <p:spPr>
          <a:xfrm>
            <a:off x="2032318" y="34158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360CC-BDDA-9D4B-9796-4DEC37C10001}"/>
              </a:ext>
            </a:extLst>
          </p:cNvPr>
          <p:cNvSpPr/>
          <p:nvPr/>
        </p:nvSpPr>
        <p:spPr>
          <a:xfrm>
            <a:off x="593637" y="1037731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CB1981-DC30-5B48-84BE-98561E9110FB}"/>
              </a:ext>
            </a:extLst>
          </p:cNvPr>
          <p:cNvSpPr txBox="1"/>
          <p:nvPr/>
        </p:nvSpPr>
        <p:spPr>
          <a:xfrm>
            <a:off x="608723" y="1049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8CD282DB-C0BF-814F-B4CF-39E70252BE5E}"/>
              </a:ext>
            </a:extLst>
          </p:cNvPr>
          <p:cNvSpPr/>
          <p:nvPr/>
        </p:nvSpPr>
        <p:spPr>
          <a:xfrm>
            <a:off x="5129328" y="5404548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5B1BCCB-7F6C-3C44-A6E5-7861B8F24F47}"/>
              </a:ext>
            </a:extLst>
          </p:cNvPr>
          <p:cNvSpPr/>
          <p:nvPr/>
        </p:nvSpPr>
        <p:spPr>
          <a:xfrm flipH="1">
            <a:off x="5667457" y="538116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DB240BB5-199C-BC4E-85C4-23191A7B38A5}"/>
              </a:ext>
            </a:extLst>
          </p:cNvPr>
          <p:cNvSpPr/>
          <p:nvPr/>
        </p:nvSpPr>
        <p:spPr>
          <a:xfrm flipH="1">
            <a:off x="5277147" y="4638378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8EFB25DE-DF2A-244A-9E35-87A7184BAF1E}"/>
              </a:ext>
            </a:extLst>
          </p:cNvPr>
          <p:cNvSpPr/>
          <p:nvPr/>
        </p:nvSpPr>
        <p:spPr>
          <a:xfrm>
            <a:off x="4886968" y="41081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012D63F-38C5-7848-A72C-002E8AB775B5}"/>
              </a:ext>
            </a:extLst>
          </p:cNvPr>
          <p:cNvSpPr txBox="1"/>
          <p:nvPr/>
        </p:nvSpPr>
        <p:spPr>
          <a:xfrm>
            <a:off x="5024402" y="42392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F21CDAD8-15DC-5C4E-94CC-84A1CAA9AD4A}"/>
              </a:ext>
            </a:extLst>
          </p:cNvPr>
          <p:cNvSpPr/>
          <p:nvPr/>
        </p:nvSpPr>
        <p:spPr>
          <a:xfrm>
            <a:off x="5208495" y="48830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6B428E62-B7B3-904C-B076-71CCE225DCB5}"/>
              </a:ext>
            </a:extLst>
          </p:cNvPr>
          <p:cNvSpPr txBox="1"/>
          <p:nvPr/>
        </p:nvSpPr>
        <p:spPr>
          <a:xfrm>
            <a:off x="5345929" y="50122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BAD5E6C6-10F2-DF43-96F4-FF968751CE46}"/>
              </a:ext>
            </a:extLst>
          </p:cNvPr>
          <p:cNvSpPr/>
          <p:nvPr/>
        </p:nvSpPr>
        <p:spPr>
          <a:xfrm>
            <a:off x="4872577" y="562641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A5FE2239-AB22-3347-8795-6D04BD1166D7}"/>
              </a:ext>
            </a:extLst>
          </p:cNvPr>
          <p:cNvSpPr txBox="1"/>
          <p:nvPr/>
        </p:nvSpPr>
        <p:spPr>
          <a:xfrm>
            <a:off x="5010011" y="575561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65A21190-1D6B-364F-8856-C3FF4B2F2ADC}"/>
              </a:ext>
            </a:extLst>
          </p:cNvPr>
          <p:cNvSpPr/>
          <p:nvPr/>
        </p:nvSpPr>
        <p:spPr>
          <a:xfrm>
            <a:off x="5662874" y="56378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ADF222D3-CEE1-5142-893F-B276846AB717}"/>
              </a:ext>
            </a:extLst>
          </p:cNvPr>
          <p:cNvSpPr txBox="1"/>
          <p:nvPr/>
        </p:nvSpPr>
        <p:spPr>
          <a:xfrm>
            <a:off x="5800308" y="576702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D06C7-4FC3-5E45-983A-1B3DFC6B144C}"/>
              </a:ext>
            </a:extLst>
          </p:cNvPr>
          <p:cNvSpPr/>
          <p:nvPr/>
        </p:nvSpPr>
        <p:spPr>
          <a:xfrm>
            <a:off x="4470088" y="3775922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5F604-0D14-A249-A6CA-FCC121D9BB1A}"/>
              </a:ext>
            </a:extLst>
          </p:cNvPr>
          <p:cNvSpPr txBox="1"/>
          <p:nvPr/>
        </p:nvSpPr>
        <p:spPr>
          <a:xfrm>
            <a:off x="4485174" y="3787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52AC86-7063-8B46-BBA1-8273E5EA6E9C}"/>
              </a:ext>
            </a:extLst>
          </p:cNvPr>
          <p:cNvSpPr txBox="1"/>
          <p:nvPr/>
        </p:nvSpPr>
        <p:spPr>
          <a:xfrm>
            <a:off x="5966357" y="3782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983598" y="1953745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4801292" y="6278481"/>
            <a:ext cx="278127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Both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5830018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842782" y="1204965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259ADC-6578-7046-8668-560AC4BADEA3}"/>
              </a:ext>
            </a:extLst>
          </p:cNvPr>
          <p:cNvSpPr/>
          <p:nvPr/>
        </p:nvSpPr>
        <p:spPr>
          <a:xfrm>
            <a:off x="2226889" y="2702233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B11FD2-44F3-D14B-A704-7F9E1040418A}"/>
              </a:ext>
            </a:extLst>
          </p:cNvPr>
          <p:cNvSpPr/>
          <p:nvPr/>
        </p:nvSpPr>
        <p:spPr>
          <a:xfrm>
            <a:off x="5888534" y="4983315"/>
            <a:ext cx="260112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3F7E6-9A9C-E246-AE6D-5FB5A265BE43}"/>
              </a:ext>
            </a:extLst>
          </p:cNvPr>
          <p:cNvSpPr/>
          <p:nvPr/>
        </p:nvSpPr>
        <p:spPr>
          <a:xfrm>
            <a:off x="2541325" y="337426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082C92-4F4E-8169-3036-359466989E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5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14" grpId="0" animBg="1"/>
      <p:bldP spid="157" grpId="0" animBg="1"/>
      <p:bldP spid="154" grpId="0" animBg="1"/>
      <p:bldP spid="111" grpId="0" animBg="1"/>
      <p:bldP spid="85" grpId="0" animBg="1"/>
      <p:bldP spid="100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3">
            <a:extLst>
              <a:ext uri="{FF2B5EF4-FFF2-40B4-BE49-F238E27FC236}">
                <a16:creationId xmlns:a16="http://schemas.microsoft.com/office/drawing/2014/main" id="{4CD4AF16-79B8-DC2F-FB0B-44CBB466ECA1}"/>
              </a:ext>
            </a:extLst>
          </p:cNvPr>
          <p:cNvSpPr/>
          <p:nvPr/>
        </p:nvSpPr>
        <p:spPr>
          <a:xfrm>
            <a:off x="1828798" y="4545989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A788D-D46C-1018-C018-65A27C58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Traversal of a BST: Example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CB0A-5756-9918-A5A2-58B35746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424"/>
            <a:ext cx="8229600" cy="4525963"/>
          </a:xfrm>
        </p:spPr>
        <p:txBody>
          <a:bodyPr/>
          <a:lstStyle/>
          <a:p>
            <a:r>
              <a:rPr lang="en-GB" dirty="0"/>
              <a:t>When we perform </a:t>
            </a:r>
            <a:r>
              <a:rPr lang="en-GB" dirty="0">
                <a:solidFill>
                  <a:srgbClr val="FF0000"/>
                </a:solidFill>
              </a:rPr>
              <a:t>in-order traversal </a:t>
            </a:r>
            <a:r>
              <a:rPr lang="en-GB" dirty="0"/>
              <a:t>on a binary search tree, we get the </a:t>
            </a:r>
            <a:r>
              <a:rPr lang="en-GB" dirty="0">
                <a:solidFill>
                  <a:srgbClr val="FF0000"/>
                </a:solidFill>
              </a:rPr>
              <a:t>ascending order </a:t>
            </a:r>
            <a:r>
              <a:rPr lang="en-GB" dirty="0"/>
              <a:t>array. 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D0C52-F7F9-5E85-C77C-1C3608BFBABC}"/>
              </a:ext>
            </a:extLst>
          </p:cNvPr>
          <p:cNvSpPr txBox="1">
            <a:spLocks/>
          </p:cNvSpPr>
          <p:nvPr/>
        </p:nvSpPr>
        <p:spPr>
          <a:xfrm>
            <a:off x="3660490" y="2377281"/>
            <a:ext cx="5261307" cy="469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30, 10, 25, 18, 23, 27, 70, 60,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10, 18, 23, 25, 27, 30, 60, 70, 80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23, 18, 27, 25, 10, 60, 80, 70, 30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9B7641F-5DEB-ADAE-A187-7E2A3923851F}"/>
              </a:ext>
            </a:extLst>
          </p:cNvPr>
          <p:cNvSpPr/>
          <p:nvPr/>
        </p:nvSpPr>
        <p:spPr>
          <a:xfrm>
            <a:off x="1188137" y="3027426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678D8276-B120-E033-ED62-8E31E68455F9}"/>
              </a:ext>
            </a:extLst>
          </p:cNvPr>
          <p:cNvSpPr/>
          <p:nvPr/>
        </p:nvSpPr>
        <p:spPr>
          <a:xfrm>
            <a:off x="2132907" y="3039504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C5F852CD-128F-95DF-4CD5-66A1B5AFCF02}"/>
              </a:ext>
            </a:extLst>
          </p:cNvPr>
          <p:cNvSpPr/>
          <p:nvPr/>
        </p:nvSpPr>
        <p:spPr>
          <a:xfrm>
            <a:off x="1310107" y="3802556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FB74925-641F-5F62-8A3A-1F6AFD27A223}"/>
              </a:ext>
            </a:extLst>
          </p:cNvPr>
          <p:cNvSpPr/>
          <p:nvPr/>
        </p:nvSpPr>
        <p:spPr>
          <a:xfrm>
            <a:off x="2294815" y="3819986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C9EB26E1-BDD6-7FC3-169D-F8180CDB5911}"/>
              </a:ext>
            </a:extLst>
          </p:cNvPr>
          <p:cNvSpPr/>
          <p:nvPr/>
        </p:nvSpPr>
        <p:spPr>
          <a:xfrm>
            <a:off x="2891956" y="3802556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C0AD774-EE91-F123-CCCA-89AAD1089EB2}"/>
              </a:ext>
            </a:extLst>
          </p:cNvPr>
          <p:cNvSpPr/>
          <p:nvPr/>
        </p:nvSpPr>
        <p:spPr>
          <a:xfrm>
            <a:off x="2057104" y="406211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5E7A9EC4-6755-DD3E-DE71-6D1114F8DA8F}"/>
              </a:ext>
            </a:extLst>
          </p:cNvPr>
          <p:cNvSpPr/>
          <p:nvPr/>
        </p:nvSpPr>
        <p:spPr>
          <a:xfrm>
            <a:off x="1333253" y="4068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DC295634-6FB5-73AF-81D3-8087CCF5EE1A}"/>
              </a:ext>
            </a:extLst>
          </p:cNvPr>
          <p:cNvSpPr/>
          <p:nvPr/>
        </p:nvSpPr>
        <p:spPr>
          <a:xfrm>
            <a:off x="1629301" y="256977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46CC9AEB-3C76-65FB-F98C-DB5BBF90AF2A}"/>
              </a:ext>
            </a:extLst>
          </p:cNvPr>
          <p:cNvSpPr/>
          <p:nvPr/>
        </p:nvSpPr>
        <p:spPr>
          <a:xfrm>
            <a:off x="3018667" y="40620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5E0FCB4-7346-6BD9-7D11-80AA7FC791CB}"/>
              </a:ext>
            </a:extLst>
          </p:cNvPr>
          <p:cNvSpPr txBox="1"/>
          <p:nvPr/>
        </p:nvSpPr>
        <p:spPr>
          <a:xfrm>
            <a:off x="1766735" y="270087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DB15FAC-0AD9-D69A-88B3-F5FBAD72F334}"/>
              </a:ext>
            </a:extLst>
          </p:cNvPr>
          <p:cNvSpPr txBox="1"/>
          <p:nvPr/>
        </p:nvSpPr>
        <p:spPr>
          <a:xfrm>
            <a:off x="1465009" y="4217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0908FF93-9F41-6B27-B9A9-BEC49DDB57E1}"/>
              </a:ext>
            </a:extLst>
          </p:cNvPr>
          <p:cNvSpPr txBox="1"/>
          <p:nvPr/>
        </p:nvSpPr>
        <p:spPr>
          <a:xfrm>
            <a:off x="2182474" y="41974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60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F4B5213-A8A6-E8F5-7714-D812A8FD2B4B}"/>
              </a:ext>
            </a:extLst>
          </p:cNvPr>
          <p:cNvSpPr txBox="1"/>
          <p:nvPr/>
        </p:nvSpPr>
        <p:spPr>
          <a:xfrm>
            <a:off x="3098626" y="418735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80</a:t>
            </a: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3614D358-ADEF-EF43-B8DC-CE3A19191A1E}"/>
              </a:ext>
            </a:extLst>
          </p:cNvPr>
          <p:cNvSpPr/>
          <p:nvPr/>
        </p:nvSpPr>
        <p:spPr>
          <a:xfrm>
            <a:off x="874141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24BAADA6-CC8A-35C8-25D1-223FE2B52821}"/>
              </a:ext>
            </a:extLst>
          </p:cNvPr>
          <p:cNvSpPr txBox="1"/>
          <p:nvPr/>
        </p:nvSpPr>
        <p:spPr>
          <a:xfrm>
            <a:off x="1011575" y="34410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625C95D7-CB14-533A-BA5E-5A23C1EF8BD6}"/>
              </a:ext>
            </a:extLst>
          </p:cNvPr>
          <p:cNvSpPr/>
          <p:nvPr/>
        </p:nvSpPr>
        <p:spPr>
          <a:xfrm>
            <a:off x="2456333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CEB33E5-FA56-EB96-C9D8-DCD66ED47DEB}"/>
              </a:ext>
            </a:extLst>
          </p:cNvPr>
          <p:cNvSpPr txBox="1"/>
          <p:nvPr/>
        </p:nvSpPr>
        <p:spPr>
          <a:xfrm>
            <a:off x="2593767" y="34557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70</a:t>
            </a: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4C5E46B1-4CDB-F267-E1A3-B177C8650445}"/>
              </a:ext>
            </a:extLst>
          </p:cNvPr>
          <p:cNvSpPr/>
          <p:nvPr/>
        </p:nvSpPr>
        <p:spPr>
          <a:xfrm>
            <a:off x="1406039" y="524687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DE6B9613-5DE2-45FE-6346-21F39DBEE13C}"/>
              </a:ext>
            </a:extLst>
          </p:cNvPr>
          <p:cNvSpPr/>
          <p:nvPr/>
        </p:nvSpPr>
        <p:spPr>
          <a:xfrm>
            <a:off x="1532750" y="550640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4783AA32-C7FD-2CEC-AA53-40E83D103A4E}"/>
              </a:ext>
            </a:extLst>
          </p:cNvPr>
          <p:cNvSpPr txBox="1"/>
          <p:nvPr/>
        </p:nvSpPr>
        <p:spPr>
          <a:xfrm>
            <a:off x="1612709" y="563166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02810ECF-94A7-9D53-A320-9A0C2DDD182C}"/>
              </a:ext>
            </a:extLst>
          </p:cNvPr>
          <p:cNvSpPr/>
          <p:nvPr/>
        </p:nvSpPr>
        <p:spPr>
          <a:xfrm>
            <a:off x="1863697" y="474440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8C35C6B-2B71-5CBA-52F4-05DA43CC8747}"/>
              </a:ext>
            </a:extLst>
          </p:cNvPr>
          <p:cNvSpPr txBox="1"/>
          <p:nvPr/>
        </p:nvSpPr>
        <p:spPr>
          <a:xfrm>
            <a:off x="2001131" y="488834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B6FF82B9-271A-1B17-14E0-1CF91BCD8E91}"/>
              </a:ext>
            </a:extLst>
          </p:cNvPr>
          <p:cNvSpPr/>
          <p:nvPr/>
        </p:nvSpPr>
        <p:spPr>
          <a:xfrm flipH="1">
            <a:off x="1333253" y="4570442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458C7026-2C89-C1B7-92A3-E406016D6891}"/>
              </a:ext>
            </a:extLst>
          </p:cNvPr>
          <p:cNvSpPr/>
          <p:nvPr/>
        </p:nvSpPr>
        <p:spPr>
          <a:xfrm>
            <a:off x="929788" y="47442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E958BF2-B222-527D-BA67-77E2E97D52B1}"/>
              </a:ext>
            </a:extLst>
          </p:cNvPr>
          <p:cNvSpPr txBox="1"/>
          <p:nvPr/>
        </p:nvSpPr>
        <p:spPr>
          <a:xfrm>
            <a:off x="1009747" y="486955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A98078-092F-B47E-FECB-F97FC7B47F5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3">
            <a:extLst>
              <a:ext uri="{FF2B5EF4-FFF2-40B4-BE49-F238E27FC236}">
                <a16:creationId xmlns:a16="http://schemas.microsoft.com/office/drawing/2014/main" id="{7CABC270-F48F-E721-57AD-A891A46E6490}"/>
              </a:ext>
            </a:extLst>
          </p:cNvPr>
          <p:cNvSpPr/>
          <p:nvPr/>
        </p:nvSpPr>
        <p:spPr>
          <a:xfrm>
            <a:off x="1721194" y="3867366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339DD-855F-8438-7923-4F4D9ED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Traversal of a BST: Example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B857-46DF-7266-5679-8EB67D51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27" y="1417638"/>
            <a:ext cx="5261307" cy="469302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7, 1, 0, 3, 2, 5, 4, 6, 9, 8,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1, 2, 3, 4, 5, 6, 7, 8, 9,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2, 4, 6, 5, 3, 1, 8, 10, 9, 7</a:t>
            </a:r>
            <a:endParaRPr lang="en-SE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E8A3D93-2C24-7FEF-BD64-BB32BE6AAFA6}"/>
              </a:ext>
            </a:extLst>
          </p:cNvPr>
          <p:cNvSpPr/>
          <p:nvPr/>
        </p:nvSpPr>
        <p:spPr>
          <a:xfrm>
            <a:off x="1080533" y="2348803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C6C8728B-0AA3-C1C1-3964-69C38CDE8F78}"/>
              </a:ext>
            </a:extLst>
          </p:cNvPr>
          <p:cNvSpPr/>
          <p:nvPr/>
        </p:nvSpPr>
        <p:spPr>
          <a:xfrm>
            <a:off x="2025303" y="2360881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868AC7A-ECAE-7894-7160-DE5ED19EBA4D}"/>
              </a:ext>
            </a:extLst>
          </p:cNvPr>
          <p:cNvSpPr/>
          <p:nvPr/>
        </p:nvSpPr>
        <p:spPr>
          <a:xfrm>
            <a:off x="601972" y="3141363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90B4F8A6-4EA3-FB1D-8DC2-54042D3731D0}"/>
              </a:ext>
            </a:extLst>
          </p:cNvPr>
          <p:cNvSpPr/>
          <p:nvPr/>
        </p:nvSpPr>
        <p:spPr>
          <a:xfrm>
            <a:off x="1202503" y="3123933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E155068-6EC4-F8E8-C8D0-34A341451BFE}"/>
              </a:ext>
            </a:extLst>
          </p:cNvPr>
          <p:cNvSpPr/>
          <p:nvPr/>
        </p:nvSpPr>
        <p:spPr>
          <a:xfrm>
            <a:off x="2187211" y="3141363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B306159-319D-15B4-15F4-D81A87BCA3B4}"/>
              </a:ext>
            </a:extLst>
          </p:cNvPr>
          <p:cNvSpPr/>
          <p:nvPr/>
        </p:nvSpPr>
        <p:spPr>
          <a:xfrm>
            <a:off x="2784352" y="312393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7EB4521-F50C-B025-00A2-7BAF518FF229}"/>
              </a:ext>
            </a:extLst>
          </p:cNvPr>
          <p:cNvSpPr/>
          <p:nvPr/>
        </p:nvSpPr>
        <p:spPr>
          <a:xfrm>
            <a:off x="1949500" y="33834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8632E6AD-7C7A-FBA5-BA97-B0746E2DE0D3}"/>
              </a:ext>
            </a:extLst>
          </p:cNvPr>
          <p:cNvSpPr/>
          <p:nvPr/>
        </p:nvSpPr>
        <p:spPr>
          <a:xfrm>
            <a:off x="1225649" y="33903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4B6549CF-7498-0AC0-2AD8-5D8241822D64}"/>
              </a:ext>
            </a:extLst>
          </p:cNvPr>
          <p:cNvSpPr/>
          <p:nvPr/>
        </p:nvSpPr>
        <p:spPr>
          <a:xfrm>
            <a:off x="1521697" y="189114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CAB3E3D-F33D-F288-871E-385B0F471021}"/>
              </a:ext>
            </a:extLst>
          </p:cNvPr>
          <p:cNvSpPr/>
          <p:nvPr/>
        </p:nvSpPr>
        <p:spPr>
          <a:xfrm>
            <a:off x="248483" y="339036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369737C-06AD-DD22-A2FF-B30F1005B48A}"/>
              </a:ext>
            </a:extLst>
          </p:cNvPr>
          <p:cNvSpPr/>
          <p:nvPr/>
        </p:nvSpPr>
        <p:spPr>
          <a:xfrm>
            <a:off x="2911063" y="338346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0261568-6730-2BCF-FE3A-D88FE106E2A5}"/>
              </a:ext>
            </a:extLst>
          </p:cNvPr>
          <p:cNvSpPr txBox="1"/>
          <p:nvPr/>
        </p:nvSpPr>
        <p:spPr>
          <a:xfrm>
            <a:off x="1659131" y="2022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A6C4D3F-3CDB-EEAC-5910-65E445485F2D}"/>
              </a:ext>
            </a:extLst>
          </p:cNvPr>
          <p:cNvSpPr txBox="1"/>
          <p:nvPr/>
        </p:nvSpPr>
        <p:spPr>
          <a:xfrm>
            <a:off x="1357405" y="353925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17E7E1C8-E9E4-0FC5-65F3-4B60AE9D2AEB}"/>
              </a:ext>
            </a:extLst>
          </p:cNvPr>
          <p:cNvSpPr txBox="1"/>
          <p:nvPr/>
        </p:nvSpPr>
        <p:spPr>
          <a:xfrm>
            <a:off x="2074870" y="351887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E2DC19E-9542-20BA-233A-F1F1707C5977}"/>
              </a:ext>
            </a:extLst>
          </p:cNvPr>
          <p:cNvSpPr txBox="1"/>
          <p:nvPr/>
        </p:nvSpPr>
        <p:spPr>
          <a:xfrm>
            <a:off x="385916" y="351092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4871E913-8A94-24E2-766A-CC1A03AF4901}"/>
              </a:ext>
            </a:extLst>
          </p:cNvPr>
          <p:cNvSpPr txBox="1"/>
          <p:nvPr/>
        </p:nvSpPr>
        <p:spPr>
          <a:xfrm>
            <a:off x="2991022" y="350872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4BF39FB-72CD-4C34-1ECF-85D5A333D5C9}"/>
              </a:ext>
            </a:extLst>
          </p:cNvPr>
          <p:cNvSpPr/>
          <p:nvPr/>
        </p:nvSpPr>
        <p:spPr>
          <a:xfrm>
            <a:off x="766537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EF91F91C-CCAA-E584-E322-B0713C26DDE0}"/>
              </a:ext>
            </a:extLst>
          </p:cNvPr>
          <p:cNvSpPr txBox="1"/>
          <p:nvPr/>
        </p:nvSpPr>
        <p:spPr>
          <a:xfrm>
            <a:off x="903971" y="27623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AF3FFD6E-52B0-4431-2B8D-0EF162C0876F}"/>
              </a:ext>
            </a:extLst>
          </p:cNvPr>
          <p:cNvSpPr/>
          <p:nvPr/>
        </p:nvSpPr>
        <p:spPr>
          <a:xfrm>
            <a:off x="2348729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9114ECC-D55C-9F64-9A17-40152E3543FE}"/>
              </a:ext>
            </a:extLst>
          </p:cNvPr>
          <p:cNvSpPr txBox="1"/>
          <p:nvPr/>
        </p:nvSpPr>
        <p:spPr>
          <a:xfrm>
            <a:off x="2486163" y="27771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99824118-F207-744D-C957-5ED37F5E5053}"/>
              </a:ext>
            </a:extLst>
          </p:cNvPr>
          <p:cNvSpPr/>
          <p:nvPr/>
        </p:nvSpPr>
        <p:spPr>
          <a:xfrm>
            <a:off x="1594575" y="4573949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371342AD-7701-AC48-E7B1-C896B0B7590B}"/>
              </a:ext>
            </a:extLst>
          </p:cNvPr>
          <p:cNvSpPr/>
          <p:nvPr/>
        </p:nvSpPr>
        <p:spPr>
          <a:xfrm>
            <a:off x="2191716" y="4556519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F31A1870-1F8F-F83D-7BCA-9EAC27125EE8}"/>
              </a:ext>
            </a:extLst>
          </p:cNvPr>
          <p:cNvSpPr/>
          <p:nvPr/>
        </p:nvSpPr>
        <p:spPr>
          <a:xfrm>
            <a:off x="1356864" y="48160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C880CDE-4849-B997-73DD-0AD8F3FA69F3}"/>
              </a:ext>
            </a:extLst>
          </p:cNvPr>
          <p:cNvSpPr/>
          <p:nvPr/>
        </p:nvSpPr>
        <p:spPr>
          <a:xfrm>
            <a:off x="2318427" y="481605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01363554-3B88-C26A-0FEA-DB50BDE2FA9B}"/>
              </a:ext>
            </a:extLst>
          </p:cNvPr>
          <p:cNvSpPr txBox="1"/>
          <p:nvPr/>
        </p:nvSpPr>
        <p:spPr>
          <a:xfrm>
            <a:off x="1482234" y="495145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821F4EC-DB79-E714-08EF-E382209CD685}"/>
              </a:ext>
            </a:extLst>
          </p:cNvPr>
          <p:cNvSpPr txBox="1"/>
          <p:nvPr/>
        </p:nvSpPr>
        <p:spPr>
          <a:xfrm>
            <a:off x="2398386" y="494131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E5BEBC82-A743-0104-7697-C6C5333D5A22}"/>
              </a:ext>
            </a:extLst>
          </p:cNvPr>
          <p:cNvSpPr/>
          <p:nvPr/>
        </p:nvSpPr>
        <p:spPr>
          <a:xfrm>
            <a:off x="1756093" y="406578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423C7B6B-E7BF-C2C3-0D36-737C1D2F4358}"/>
              </a:ext>
            </a:extLst>
          </p:cNvPr>
          <p:cNvSpPr txBox="1"/>
          <p:nvPr/>
        </p:nvSpPr>
        <p:spPr>
          <a:xfrm>
            <a:off x="1893527" y="42097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FA849C76-273F-43AF-7C37-78B26C5E86F0}"/>
              </a:ext>
            </a:extLst>
          </p:cNvPr>
          <p:cNvSpPr/>
          <p:nvPr/>
        </p:nvSpPr>
        <p:spPr>
          <a:xfrm flipH="1">
            <a:off x="1225649" y="3891819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325CC2BD-D1B9-C880-1095-EB4008406171}"/>
              </a:ext>
            </a:extLst>
          </p:cNvPr>
          <p:cNvSpPr/>
          <p:nvPr/>
        </p:nvSpPr>
        <p:spPr>
          <a:xfrm>
            <a:off x="822184" y="4065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8CACBA00-05E4-2D2B-7F26-25AE0C0F87C1}"/>
              </a:ext>
            </a:extLst>
          </p:cNvPr>
          <p:cNvSpPr txBox="1"/>
          <p:nvPr/>
        </p:nvSpPr>
        <p:spPr>
          <a:xfrm>
            <a:off x="902143" y="419093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7D3ED7C-0DF8-25D6-1CC3-6204AEB5BC1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A548-15A2-2EE0-0CA9-13FF684C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In-Order Traversal of a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3BB9-414A-D203-DA6A-5651CAE3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342"/>
            <a:ext cx="8229600" cy="5338164"/>
          </a:xfrm>
        </p:spPr>
        <p:txBody>
          <a:bodyPr>
            <a:normAutofit/>
          </a:bodyPr>
          <a:lstStyle/>
          <a:p>
            <a:r>
              <a:rPr lang="en-GB" dirty="0"/>
              <a:t>In-order traversal of a BST visits the nodes in ascending order of their values, i.e., from smallest to largest. </a:t>
            </a:r>
          </a:p>
          <a:p>
            <a:pPr lvl="1"/>
            <a:r>
              <a:rPr lang="en-GB" dirty="0"/>
              <a:t>BST Property: In a BST, for any given node:</a:t>
            </a:r>
          </a:p>
          <a:p>
            <a:pPr lvl="2"/>
            <a:r>
              <a:rPr lang="en-GB" dirty="0"/>
              <a:t>Values in the left subtree are less than the value of the node.</a:t>
            </a:r>
          </a:p>
          <a:p>
            <a:pPr lvl="2"/>
            <a:r>
              <a:rPr lang="en-GB" dirty="0"/>
              <a:t>Values in the right subtree are greater than the value of the node.</a:t>
            </a:r>
          </a:p>
          <a:p>
            <a:pPr lvl="1"/>
            <a:r>
              <a:rPr lang="en-GB" dirty="0"/>
              <a:t>In-order Traversal: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left subtree.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Visit the node itself.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right subtree.</a:t>
            </a:r>
          </a:p>
          <a:p>
            <a:pPr lvl="1"/>
            <a:r>
              <a:rPr lang="en-GB" dirty="0"/>
              <a:t>Resulting Order: By first visiting all nodes in the left subtree (which are smaller), then the root, and finally all nodes in the right subtree (which are larger), in-order traversal naturally outputs the nodes in non-decreasing order.</a:t>
            </a:r>
          </a:p>
          <a:p>
            <a:r>
              <a:rPr lang="en-GB" dirty="0"/>
              <a:t>This property makes in-order traversal particularly useful for retrieving data from a BST in sorted order.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461378-2DC4-17C7-0429-6EB569DAB79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85F40-528E-1D4B-9464-598A0462D83B}"/>
              </a:ext>
            </a:extLst>
          </p:cNvPr>
          <p:cNvCxnSpPr/>
          <p:nvPr/>
        </p:nvCxnSpPr>
        <p:spPr>
          <a:xfrm flipV="1">
            <a:off x="1164116" y="57377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4CC2F2-4433-DD4B-8493-B60E55EE1710}"/>
              </a:ext>
            </a:extLst>
          </p:cNvPr>
          <p:cNvSpPr/>
          <p:nvPr/>
        </p:nvSpPr>
        <p:spPr>
          <a:xfrm>
            <a:off x="690284" y="583001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B3A36-763F-AB47-8854-B56D4E8227E6}"/>
              </a:ext>
            </a:extLst>
          </p:cNvPr>
          <p:cNvCxnSpPr/>
          <p:nvPr/>
        </p:nvCxnSpPr>
        <p:spPr>
          <a:xfrm flipV="1">
            <a:off x="3269461" y="426127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795D7-4785-9140-B822-3D47CB77D9E5}"/>
              </a:ext>
            </a:extLst>
          </p:cNvPr>
          <p:cNvCxnSpPr/>
          <p:nvPr/>
        </p:nvCxnSpPr>
        <p:spPr>
          <a:xfrm flipV="1">
            <a:off x="2778558" y="46383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7477F-F865-654F-999E-3D719FB8DA27}"/>
              </a:ext>
            </a:extLst>
          </p:cNvPr>
          <p:cNvCxnSpPr/>
          <p:nvPr/>
        </p:nvCxnSpPr>
        <p:spPr>
          <a:xfrm flipV="1">
            <a:off x="2254392" y="499950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D80A8-110A-BA4E-807A-FAA744741264}"/>
              </a:ext>
            </a:extLst>
          </p:cNvPr>
          <p:cNvCxnSpPr/>
          <p:nvPr/>
        </p:nvCxnSpPr>
        <p:spPr>
          <a:xfrm flipV="1">
            <a:off x="1729429" y="536861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2AB4E6-D743-EE46-8838-656FB8C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of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FB4-B12D-F442-B317-D6B5978E99D4}"/>
              </a:ext>
            </a:extLst>
          </p:cNvPr>
          <p:cNvSpPr/>
          <p:nvPr/>
        </p:nvSpPr>
        <p:spPr>
          <a:xfrm>
            <a:off x="3573427" y="135862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am, at, ate, ear, eat, east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818DE-7E4D-AE42-9EF7-6F6E02316068}"/>
              </a:ext>
            </a:extLst>
          </p:cNvPr>
          <p:cNvSpPr/>
          <p:nvPr/>
        </p:nvSpPr>
        <p:spPr>
          <a:xfrm>
            <a:off x="3320088" y="398443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0F112-6E4D-F145-817A-941EA0CA37A4}"/>
              </a:ext>
            </a:extLst>
          </p:cNvPr>
          <p:cNvSpPr/>
          <p:nvPr/>
        </p:nvSpPr>
        <p:spPr>
          <a:xfrm>
            <a:off x="2795629" y="435354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0F5E9C-029D-5448-956B-8037D322FE5C}"/>
              </a:ext>
            </a:extLst>
          </p:cNvPr>
          <p:cNvSpPr/>
          <p:nvPr/>
        </p:nvSpPr>
        <p:spPr>
          <a:xfrm>
            <a:off x="2304726" y="472266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0E4B3-355E-BC46-B32C-CC189E1EF3D0}"/>
              </a:ext>
            </a:extLst>
          </p:cNvPr>
          <p:cNvSpPr/>
          <p:nvPr/>
        </p:nvSpPr>
        <p:spPr>
          <a:xfrm>
            <a:off x="1813823" y="509178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AB605B-581D-9A41-86BC-0AF8A4002C2C}"/>
              </a:ext>
            </a:extLst>
          </p:cNvPr>
          <p:cNvSpPr/>
          <p:nvPr/>
        </p:nvSpPr>
        <p:spPr>
          <a:xfrm>
            <a:off x="1255597" y="546089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6A52F-BB8B-4944-BF28-A6C74363D677}"/>
              </a:ext>
            </a:extLst>
          </p:cNvPr>
          <p:cNvCxnSpPr>
            <a:cxnSpLocks/>
          </p:cNvCxnSpPr>
          <p:nvPr/>
        </p:nvCxnSpPr>
        <p:spPr>
          <a:xfrm flipH="1" flipV="1">
            <a:off x="2101236" y="3224908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BB920-F4D5-3745-9338-1FD377DD997F}"/>
              </a:ext>
            </a:extLst>
          </p:cNvPr>
          <p:cNvSpPr/>
          <p:nvPr/>
        </p:nvSpPr>
        <p:spPr>
          <a:xfrm>
            <a:off x="695456" y="2856835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2F138-3A4E-CE48-B765-694D1B1A93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88485" y="2244919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C208C-32AA-ED43-ABFA-83CDF6DB6123}"/>
              </a:ext>
            </a:extLst>
          </p:cNvPr>
          <p:cNvCxnSpPr/>
          <p:nvPr/>
        </p:nvCxnSpPr>
        <p:spPr>
          <a:xfrm flipV="1">
            <a:off x="1770123" y="2354431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5F303-4C5D-2945-88B3-9DC5985F3C36}"/>
              </a:ext>
            </a:extLst>
          </p:cNvPr>
          <p:cNvCxnSpPr/>
          <p:nvPr/>
        </p:nvCxnSpPr>
        <p:spPr>
          <a:xfrm flipV="1">
            <a:off x="1245957" y="271562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E134A-B676-6445-AA26-89C2432F9EFD}"/>
              </a:ext>
            </a:extLst>
          </p:cNvPr>
          <p:cNvCxnSpPr>
            <a:cxnSpLocks/>
          </p:cNvCxnSpPr>
          <p:nvPr/>
        </p:nvCxnSpPr>
        <p:spPr>
          <a:xfrm flipH="1" flipV="1">
            <a:off x="1605846" y="2692317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8689A3-EA4E-B449-B451-7B5D80B33F11}"/>
              </a:ext>
            </a:extLst>
          </p:cNvPr>
          <p:cNvSpPr/>
          <p:nvPr/>
        </p:nvSpPr>
        <p:spPr>
          <a:xfrm>
            <a:off x="2418742" y="243879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9556A-39EF-2D41-A42B-FF71EE53269D}"/>
              </a:ext>
            </a:extLst>
          </p:cNvPr>
          <p:cNvSpPr/>
          <p:nvPr/>
        </p:nvSpPr>
        <p:spPr>
          <a:xfrm>
            <a:off x="1787194" y="206967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C23C4C-99D2-7843-A7D6-522420DB9040}"/>
              </a:ext>
            </a:extLst>
          </p:cNvPr>
          <p:cNvSpPr/>
          <p:nvPr/>
        </p:nvSpPr>
        <p:spPr>
          <a:xfrm>
            <a:off x="2034522" y="335549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66F90-525C-B44C-B3D6-0E824CB41AAC}"/>
              </a:ext>
            </a:extLst>
          </p:cNvPr>
          <p:cNvSpPr/>
          <p:nvPr/>
        </p:nvSpPr>
        <p:spPr>
          <a:xfrm>
            <a:off x="1627404" y="287826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BA1B0F-6345-AF4A-98E5-120DF9C5D870}"/>
              </a:ext>
            </a:extLst>
          </p:cNvPr>
          <p:cNvSpPr/>
          <p:nvPr/>
        </p:nvSpPr>
        <p:spPr>
          <a:xfrm>
            <a:off x="1220285" y="245463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393F-018E-1845-A6B8-7C4B76C5A16D}"/>
              </a:ext>
            </a:extLst>
          </p:cNvPr>
          <p:cNvSpPr/>
          <p:nvPr/>
        </p:nvSpPr>
        <p:spPr>
          <a:xfrm>
            <a:off x="291343" y="1366201"/>
            <a:ext cx="320513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Storing a dictionary as a BST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E82EB-A15E-E143-8556-3AC7720EB821}"/>
              </a:ext>
            </a:extLst>
          </p:cNvPr>
          <p:cNvCxnSpPr>
            <a:cxnSpLocks/>
          </p:cNvCxnSpPr>
          <p:nvPr/>
        </p:nvCxnSpPr>
        <p:spPr>
          <a:xfrm flipH="1" flipV="1">
            <a:off x="7217991" y="2590691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801F12-1241-DF43-8684-5EE801AFF71A}"/>
              </a:ext>
            </a:extLst>
          </p:cNvPr>
          <p:cNvSpPr/>
          <p:nvPr/>
        </p:nvSpPr>
        <p:spPr>
          <a:xfrm>
            <a:off x="5532610" y="315454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538CB-439B-614F-85DC-87CE8C0BD12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38332" y="2922074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8372B-B811-3F4B-A9B6-0C41711955BE}"/>
              </a:ext>
            </a:extLst>
          </p:cNvPr>
          <p:cNvCxnSpPr/>
          <p:nvPr/>
        </p:nvCxnSpPr>
        <p:spPr>
          <a:xfrm flipV="1">
            <a:off x="7319970" y="303158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7BDD12-61D2-8A4C-9E62-CD55467EE01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901726" y="2949687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84118D-EFB0-754A-81E4-C43D76080722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581739" y="2601991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19530-2896-9A48-812A-D4BC1A47E071}"/>
              </a:ext>
            </a:extLst>
          </p:cNvPr>
          <p:cNvSpPr/>
          <p:nvPr/>
        </p:nvSpPr>
        <p:spPr>
          <a:xfrm>
            <a:off x="7968589" y="3115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9571A-2F09-6745-A9E7-15B7B16B889D}"/>
              </a:ext>
            </a:extLst>
          </p:cNvPr>
          <p:cNvSpPr/>
          <p:nvPr/>
        </p:nvSpPr>
        <p:spPr>
          <a:xfrm>
            <a:off x="7337041" y="274682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B0935-C910-3D49-B414-CBB13392A74F}"/>
              </a:ext>
            </a:extLst>
          </p:cNvPr>
          <p:cNvSpPr/>
          <p:nvPr/>
        </p:nvSpPr>
        <p:spPr>
          <a:xfrm>
            <a:off x="6819950" y="317000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253D90-4C58-F648-B61A-60FE99C185EB}"/>
              </a:ext>
            </a:extLst>
          </p:cNvPr>
          <p:cNvSpPr/>
          <p:nvPr/>
        </p:nvSpPr>
        <p:spPr>
          <a:xfrm>
            <a:off x="6695437" y="22869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8E2FC5-8153-0843-B0EF-9390B9E444CC}"/>
              </a:ext>
            </a:extLst>
          </p:cNvPr>
          <p:cNvSpPr/>
          <p:nvPr/>
        </p:nvSpPr>
        <p:spPr>
          <a:xfrm>
            <a:off x="5951619" y="269370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B5BDD-4576-DF4E-A637-0A2F795F7E80}"/>
              </a:ext>
            </a:extLst>
          </p:cNvPr>
          <p:cNvSpPr/>
          <p:nvPr/>
        </p:nvSpPr>
        <p:spPr>
          <a:xfrm>
            <a:off x="3355286" y="190244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containsKey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(root, east)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846DD0-BB09-8548-9A08-8960FFB47D22}"/>
              </a:ext>
            </a:extLst>
          </p:cNvPr>
          <p:cNvSpPr/>
          <p:nvPr/>
        </p:nvSpPr>
        <p:spPr>
          <a:xfrm>
            <a:off x="6592267" y="1365822"/>
            <a:ext cx="238421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Structure of a BST depends on the order of insertion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7E4998-138D-1249-96AB-6A631AA0CC48}"/>
              </a:ext>
            </a:extLst>
          </p:cNvPr>
          <p:cNvSpPr/>
          <p:nvPr/>
        </p:nvSpPr>
        <p:spPr>
          <a:xfrm>
            <a:off x="4473542" y="3643754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performance scale with input size n?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B627D-54B7-F648-ABB9-CEAC80F1683D}"/>
              </a:ext>
            </a:extLst>
          </p:cNvPr>
          <p:cNvSpPr/>
          <p:nvPr/>
        </p:nvSpPr>
        <p:spPr>
          <a:xfrm>
            <a:off x="3353392" y="2258435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case: O(1)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A382-6FD4-254B-8CE7-C9609D857D35}"/>
              </a:ext>
            </a:extLst>
          </p:cNvPr>
          <p:cNvSpPr/>
          <p:nvPr/>
        </p:nvSpPr>
        <p:spPr>
          <a:xfrm>
            <a:off x="1697015" y="196290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A4E54F-9FD4-7A4F-81BE-EAA5231B1FD2}"/>
              </a:ext>
            </a:extLst>
          </p:cNvPr>
          <p:cNvSpPr/>
          <p:nvPr/>
        </p:nvSpPr>
        <p:spPr>
          <a:xfrm>
            <a:off x="1145174" y="233296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76322A-4BEB-C749-A78C-93B5E8D4D257}"/>
              </a:ext>
            </a:extLst>
          </p:cNvPr>
          <p:cNvSpPr/>
          <p:nvPr/>
        </p:nvSpPr>
        <p:spPr>
          <a:xfrm>
            <a:off x="617033" y="2769056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AC433-E5B8-F94C-B5CE-E2A6CBCF0443}"/>
              </a:ext>
            </a:extLst>
          </p:cNvPr>
          <p:cNvSpPr/>
          <p:nvPr/>
        </p:nvSpPr>
        <p:spPr>
          <a:xfrm>
            <a:off x="3445420" y="3111809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3 out of 7 words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67509-64D5-344D-8B12-695CFC089C46}"/>
              </a:ext>
            </a:extLst>
          </p:cNvPr>
          <p:cNvSpPr/>
          <p:nvPr/>
        </p:nvSpPr>
        <p:spPr>
          <a:xfrm>
            <a:off x="125397" y="321592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9A1305-B161-7842-8548-D007E2185C9B}"/>
              </a:ext>
            </a:extLst>
          </p:cNvPr>
          <p:cNvSpPr/>
          <p:nvPr/>
        </p:nvSpPr>
        <p:spPr>
          <a:xfrm>
            <a:off x="2363676" y="5761612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all 7 words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191DD0-6588-E447-B557-0DB27D6668FD}"/>
              </a:ext>
            </a:extLst>
          </p:cNvPr>
          <p:cNvSpPr/>
          <p:nvPr/>
        </p:nvSpPr>
        <p:spPr>
          <a:xfrm>
            <a:off x="3225449" y="385388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139F0D-4DB2-A342-B522-5D5BFB33E636}"/>
              </a:ext>
            </a:extLst>
          </p:cNvPr>
          <p:cNvSpPr/>
          <p:nvPr/>
        </p:nvSpPr>
        <p:spPr>
          <a:xfrm>
            <a:off x="2715711" y="422414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9F049E-6FD9-C44D-9E91-829E943FFD59}"/>
              </a:ext>
            </a:extLst>
          </p:cNvPr>
          <p:cNvSpPr/>
          <p:nvPr/>
        </p:nvSpPr>
        <p:spPr>
          <a:xfrm>
            <a:off x="2212629" y="4629500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59FC1-8AA1-D64D-9182-F59B18006AE1}"/>
              </a:ext>
            </a:extLst>
          </p:cNvPr>
          <p:cNvSpPr/>
          <p:nvPr/>
        </p:nvSpPr>
        <p:spPr>
          <a:xfrm>
            <a:off x="1730060" y="499950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31C588-E834-2848-B0C8-EC7E3FF9CA92}"/>
              </a:ext>
            </a:extLst>
          </p:cNvPr>
          <p:cNvSpPr/>
          <p:nvPr/>
        </p:nvSpPr>
        <p:spPr>
          <a:xfrm>
            <a:off x="1171159" y="5361107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BD13F4-1D1D-4C44-8C00-B83FF982C433}"/>
              </a:ext>
            </a:extLst>
          </p:cNvPr>
          <p:cNvSpPr/>
          <p:nvPr/>
        </p:nvSpPr>
        <p:spPr>
          <a:xfrm>
            <a:off x="594916" y="573268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44565B-E318-A14A-8E26-7CF99D804D70}"/>
              </a:ext>
            </a:extLst>
          </p:cNvPr>
          <p:cNvSpPr/>
          <p:nvPr/>
        </p:nvSpPr>
        <p:spPr>
          <a:xfrm>
            <a:off x="197127" y="619470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A1D36F-CD44-0A4B-9AD8-B66545802FE2}"/>
              </a:ext>
            </a:extLst>
          </p:cNvPr>
          <p:cNvSpPr/>
          <p:nvPr/>
        </p:nvSpPr>
        <p:spPr>
          <a:xfrm>
            <a:off x="233634" y="4042250"/>
            <a:ext cx="257899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Performance also depends on the actual structure of the BST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BF0089-D616-6C4C-97CA-271F85FC10C0}"/>
              </a:ext>
            </a:extLst>
          </p:cNvPr>
          <p:cNvSpPr txBox="1"/>
          <p:nvPr/>
        </p:nvSpPr>
        <p:spPr>
          <a:xfrm>
            <a:off x="434518" y="2069566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402F76-C754-2E45-AE32-BD1ED2162CAA}"/>
              </a:ext>
            </a:extLst>
          </p:cNvPr>
          <p:cNvSpPr txBox="1"/>
          <p:nvPr/>
        </p:nvSpPr>
        <p:spPr>
          <a:xfrm>
            <a:off x="8025422" y="2206895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837A59-DB81-BE4F-913A-E32BE4776868}"/>
              </a:ext>
            </a:extLst>
          </p:cNvPr>
          <p:cNvSpPr txBox="1"/>
          <p:nvPr/>
        </p:nvSpPr>
        <p:spPr>
          <a:xfrm>
            <a:off x="946429" y="4808072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Google Shape;540;p26">
            <a:extLst>
              <a:ext uri="{FF2B5EF4-FFF2-40B4-BE49-F238E27FC236}">
                <a16:creationId xmlns:a16="http://schemas.microsoft.com/office/drawing/2014/main" id="{7B730EDC-8E6F-F848-431A-2F0203797BB6}"/>
              </a:ext>
            </a:extLst>
          </p:cNvPr>
          <p:cNvSpPr txBox="1"/>
          <p:nvPr/>
        </p:nvSpPr>
        <p:spPr>
          <a:xfrm>
            <a:off x="4419682" y="3950061"/>
            <a:ext cx="448097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en-US" dirty="0">
                <a:solidFill>
                  <a:schemeClr val="tx1"/>
                </a:solidFill>
                <a:sym typeface="Courier New"/>
              </a:rPr>
              <a:t>public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boolean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(node,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if (node == null)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false;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if 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==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true;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if (key &lt;=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node.left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node.right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</a:t>
            </a:r>
            <a:endParaRPr lang="en-SE" dirty="0">
              <a:solidFill>
                <a:schemeClr val="tx1"/>
              </a:solidFill>
              <a:sym typeface="Courier New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}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40EFAD-60F3-7FE2-E8E1-B2ABD4558400}"/>
              </a:ext>
            </a:extLst>
          </p:cNvPr>
          <p:cNvSpPr txBox="1">
            <a:spLocks/>
          </p:cNvSpPr>
          <p:nvPr/>
        </p:nvSpPr>
        <p:spPr>
          <a:xfrm>
            <a:off x="8614331" y="6509646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/>
      <p:bldP spid="60" grpId="0" animBg="1"/>
      <p:bldP spid="61" grpId="0"/>
      <p:bldP spid="62" grpId="0"/>
      <p:bldP spid="64" grpId="0" animBg="1"/>
      <p:bldP spid="64" grpId="1" animBg="1"/>
      <p:bldP spid="65" grpId="0" animBg="1"/>
      <p:bldP spid="66" grpId="0" animBg="1"/>
      <p:bldP spid="67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1B5-739B-1C49-AC48-3D86DA5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B9947-391A-C242-BB9E-252083AA4DBA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77760" y="2521958"/>
            <a:ext cx="662089" cy="1588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0918C69-398C-D64B-8ED1-1A15D2E8C599}"/>
              </a:ext>
            </a:extLst>
          </p:cNvPr>
          <p:cNvSpPr/>
          <p:nvPr/>
        </p:nvSpPr>
        <p:spPr>
          <a:xfrm>
            <a:off x="2011406" y="2206898"/>
            <a:ext cx="877065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077D6-0097-0B42-ACFE-342C33F5179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2760028" y="2521958"/>
            <a:ext cx="640702" cy="137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1DB222C8-4E7B-BA40-9854-9534ACE71753}"/>
              </a:ext>
            </a:extLst>
          </p:cNvPr>
          <p:cNvSpPr/>
          <p:nvPr/>
        </p:nvSpPr>
        <p:spPr>
          <a:xfrm>
            <a:off x="777279" y="2680775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9E03799-F362-8C41-A447-129C7FF39703}"/>
              </a:ext>
            </a:extLst>
          </p:cNvPr>
          <p:cNvSpPr/>
          <p:nvPr/>
        </p:nvSpPr>
        <p:spPr>
          <a:xfrm>
            <a:off x="2700249" y="2659904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74583-A133-9541-B922-D92BB0CE8302}"/>
              </a:ext>
            </a:extLst>
          </p:cNvPr>
          <p:cNvCxnSpPr>
            <a:cxnSpLocks/>
          </p:cNvCxnSpPr>
          <p:nvPr/>
        </p:nvCxnSpPr>
        <p:spPr>
          <a:xfrm flipH="1" flipV="1">
            <a:off x="6515287" y="2499734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716857-EA68-B442-8FC0-C19ECD884CBD}"/>
              </a:ext>
            </a:extLst>
          </p:cNvPr>
          <p:cNvSpPr/>
          <p:nvPr/>
        </p:nvSpPr>
        <p:spPr>
          <a:xfrm>
            <a:off x="4829906" y="306358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E5BCEA-271F-6240-A7C9-F2B61D5B9F3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628" y="2831117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C5A941-3669-024D-8A12-50161FD6F9C7}"/>
              </a:ext>
            </a:extLst>
          </p:cNvPr>
          <p:cNvCxnSpPr/>
          <p:nvPr/>
        </p:nvCxnSpPr>
        <p:spPr>
          <a:xfrm flipV="1">
            <a:off x="6617266" y="2940629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DABFFE-62E4-9848-8C11-1E046617573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99022" y="2858730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0027F-5A38-974C-8FE4-785C330F0213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5879035" y="2511034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9C1C9E5-11DF-6441-BE62-529A728DC4E2}"/>
              </a:ext>
            </a:extLst>
          </p:cNvPr>
          <p:cNvSpPr/>
          <p:nvPr/>
        </p:nvSpPr>
        <p:spPr>
          <a:xfrm>
            <a:off x="7265885" y="3024988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E7774-9E0A-D845-9D50-626B02319136}"/>
              </a:ext>
            </a:extLst>
          </p:cNvPr>
          <p:cNvSpPr/>
          <p:nvPr/>
        </p:nvSpPr>
        <p:spPr>
          <a:xfrm>
            <a:off x="6634337" y="265587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9E16D6-D89A-5A4A-B4FB-DEFCF4F02EBE}"/>
              </a:ext>
            </a:extLst>
          </p:cNvPr>
          <p:cNvSpPr/>
          <p:nvPr/>
        </p:nvSpPr>
        <p:spPr>
          <a:xfrm>
            <a:off x="6117246" y="307904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B00D4E-4D26-D741-AD83-9085AC350BC8}"/>
              </a:ext>
            </a:extLst>
          </p:cNvPr>
          <p:cNvSpPr/>
          <p:nvPr/>
        </p:nvSpPr>
        <p:spPr>
          <a:xfrm>
            <a:off x="5992733" y="219597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650D9-CD6B-1F40-8F27-9AB5E6AA6B74}"/>
              </a:ext>
            </a:extLst>
          </p:cNvPr>
          <p:cNvSpPr/>
          <p:nvPr/>
        </p:nvSpPr>
        <p:spPr>
          <a:xfrm>
            <a:off x="5248915" y="260275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55243-BF7B-3F46-905C-A3EB99672D4B}"/>
              </a:ext>
            </a:extLst>
          </p:cNvPr>
          <p:cNvSpPr/>
          <p:nvPr/>
        </p:nvSpPr>
        <p:spPr>
          <a:xfrm>
            <a:off x="5716622" y="3523845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CenturyGothic"/>
              </a:rPr>
              <a:t>height ≈ log(n) </a:t>
            </a:r>
            <a:endParaRPr lang="en-US" dirty="0">
              <a:effectLst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42F9EF4-A193-3042-B9CB-DDC644B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5909"/>
              </p:ext>
            </p:extLst>
          </p:nvPr>
        </p:nvGraphicFramePr>
        <p:xfrm>
          <a:off x="2833934" y="4720444"/>
          <a:ext cx="4120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7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91359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1036773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AVL Tree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95380454-4534-F546-98F5-66125172370D}"/>
              </a:ext>
            </a:extLst>
          </p:cNvPr>
          <p:cNvSpPr/>
          <p:nvPr/>
        </p:nvSpPr>
        <p:spPr>
          <a:xfrm>
            <a:off x="3807887" y="6437087"/>
            <a:ext cx="22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ym typeface="Courier New"/>
              </a:rPr>
              <a:t>containsKey</a:t>
            </a:r>
            <a:r>
              <a:rPr lang="en-US" dirty="0">
                <a:sym typeface="Courier New"/>
              </a:rPr>
              <a:t>(root, key)</a:t>
            </a:r>
            <a:endParaRPr lang="en-US" dirty="0"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2A84B5-51F0-7E48-AE4D-FF0B74D901FA}"/>
              </a:ext>
            </a:extLst>
          </p:cNvPr>
          <p:cNvSpPr/>
          <p:nvPr/>
        </p:nvSpPr>
        <p:spPr>
          <a:xfrm>
            <a:off x="4101210" y="4112564"/>
            <a:ext cx="260530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Inserting elements into BST in order results in a linked list!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8D6055-360C-CA4C-8A46-2D7432ACC8A1}"/>
              </a:ext>
            </a:extLst>
          </p:cNvPr>
          <p:cNvCxnSpPr>
            <a:cxnSpLocks/>
          </p:cNvCxnSpPr>
          <p:nvPr/>
        </p:nvCxnSpPr>
        <p:spPr>
          <a:xfrm>
            <a:off x="6436537" y="4420341"/>
            <a:ext cx="162716" cy="1303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BB73059-679C-7244-9B09-B532B446A8AB}"/>
              </a:ext>
            </a:extLst>
          </p:cNvPr>
          <p:cNvSpPr/>
          <p:nvPr/>
        </p:nvSpPr>
        <p:spPr>
          <a:xfrm>
            <a:off x="5988810" y="5723434"/>
            <a:ext cx="767459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E03877-26DD-F440-9FF5-7A925E1C76FC}"/>
              </a:ext>
            </a:extLst>
          </p:cNvPr>
          <p:cNvSpPr txBox="1"/>
          <p:nvPr/>
        </p:nvSpPr>
        <p:spPr>
          <a:xfrm>
            <a:off x="1079518" y="2861117"/>
            <a:ext cx="776175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A4E39-C53C-5940-B22C-BEF025DEF6CF}"/>
              </a:ext>
            </a:extLst>
          </p:cNvPr>
          <p:cNvSpPr/>
          <p:nvPr/>
        </p:nvSpPr>
        <p:spPr>
          <a:xfrm>
            <a:off x="2848094" y="2852728"/>
            <a:ext cx="1105478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B72DC-521C-3846-B0B5-324F90C27DC3}"/>
              </a:ext>
            </a:extLst>
          </p:cNvPr>
          <p:cNvSpPr/>
          <p:nvPr/>
        </p:nvSpPr>
        <p:spPr>
          <a:xfrm>
            <a:off x="672354" y="1000287"/>
            <a:ext cx="754691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Tree: A balanced BST that maintains the invariant: |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 1 for all nodes in the tree.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the BST height. (discussed in next lecture.)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69AFC8-0F10-654D-93E2-CB0F505DF28B}"/>
              </a:ext>
            </a:extLst>
          </p:cNvPr>
          <p:cNvSpPr txBox="1"/>
          <p:nvPr/>
        </p:nvSpPr>
        <p:spPr>
          <a:xfrm>
            <a:off x="10072688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2CB2B49-19E5-CDE5-C282-FB25472E565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3" grpId="0"/>
      <p:bldP spid="85" grpId="0"/>
      <p:bldP spid="87" grpId="0" animBg="1"/>
      <p:bldP spid="96" grpId="0" animBg="1"/>
      <p:bldP spid="106" grpId="0"/>
      <p:bldP spid="108" grpId="0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69-45DE-37D1-B99B-9CB02C6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vs. Hash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F13-3D0D-8A0A-D47A-851DE577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342555" cy="51657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Complexity</a:t>
            </a:r>
          </a:p>
          <a:p>
            <a:pPr lvl="1"/>
            <a:r>
              <a:rPr lang="en-GB" dirty="0"/>
              <a:t>Average case:</a:t>
            </a:r>
          </a:p>
          <a:p>
            <a:pPr lvl="2"/>
            <a:r>
              <a:rPr lang="en-GB" dirty="0"/>
              <a:t>Hash Tables generally offer O(1) average time complexity for insertion, deletion, and search operations.</a:t>
            </a:r>
          </a:p>
          <a:p>
            <a:pPr lvl="2"/>
            <a:r>
              <a:rPr lang="en-GB" dirty="0"/>
              <a:t>BSTs provide O(log n) time complexity for these operations, assuming the tree is balanced.</a:t>
            </a:r>
          </a:p>
          <a:p>
            <a:pPr lvl="1"/>
            <a:r>
              <a:rPr lang="en-GB" dirty="0"/>
              <a:t>Worst case</a:t>
            </a:r>
          </a:p>
          <a:p>
            <a:pPr lvl="2"/>
            <a:r>
              <a:rPr lang="en-GB" dirty="0"/>
              <a:t>Hash Tables can degrade to O(n) performance in cases of poor hash function design or many collisions.</a:t>
            </a:r>
          </a:p>
          <a:p>
            <a:pPr lvl="2"/>
            <a:r>
              <a:rPr lang="en-GB" dirty="0"/>
              <a:t>BSTs maintain O(log n) performance even in the worst-case for self-balancing BST.</a:t>
            </a:r>
          </a:p>
          <a:p>
            <a:r>
              <a:rPr lang="en-GB" dirty="0"/>
              <a:t>Ordered Operations</a:t>
            </a:r>
          </a:p>
          <a:p>
            <a:pPr lvl="1"/>
            <a:r>
              <a:rPr lang="en-GB" dirty="0"/>
              <a:t>BSTs excel at operations requiring ordered data</a:t>
            </a:r>
          </a:p>
          <a:p>
            <a:pPr lvl="2"/>
            <a:r>
              <a:rPr lang="en-GB" dirty="0"/>
              <a:t>In-order traversal yields sorted elements. </a:t>
            </a:r>
          </a:p>
          <a:p>
            <a:pPr lvl="2"/>
            <a:r>
              <a:rPr lang="en-GB" dirty="0"/>
              <a:t>Efficient range searches (e.g., finding all keys within a </a:t>
            </a:r>
            <a:r>
              <a:rPr lang="en-GB"/>
              <a:t>range)</a:t>
            </a:r>
            <a:endParaRPr lang="en-GB" dirty="0"/>
          </a:p>
          <a:p>
            <a:pPr lvl="1"/>
            <a:r>
              <a:rPr lang="en-GB" dirty="0"/>
              <a:t>Hash Tables do not inherently maintain order, making these operations more difficult.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DCED26-421B-F100-6909-E18415973DF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4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E56-A96C-5D52-2ADA-8EE13E4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7BE7-2794-5436-39F2-EBE5F22C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Tree Traversal Algos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https://www.youtube.com/playlist?list=PL9xmBV_5YoZO1JC2RgEi04nLy6D-rKk6b</a:t>
            </a:r>
            <a:r>
              <a:rPr lang="en-GB" dirty="0"/>
              <a:t> </a:t>
            </a:r>
          </a:p>
          <a:p>
            <a:r>
              <a:rPr lang="en-GB" dirty="0"/>
              <a:t>Binary Search Tree : Overview</a:t>
            </a:r>
          </a:p>
          <a:p>
            <a:pPr lvl="1"/>
            <a:r>
              <a:rPr lang="en-GB" dirty="0">
                <a:hlinkClick r:id="rId4"/>
              </a:rPr>
              <a:t>https://www.youtube.com/watch?v=6I3evyt9ApA</a:t>
            </a:r>
            <a:r>
              <a:rPr lang="en-GB" dirty="0"/>
              <a:t> </a:t>
            </a:r>
          </a:p>
          <a:p>
            <a:r>
              <a:rPr lang="en-GB" dirty="0"/>
              <a:t>Binary Search Tree : Insert Overview</a:t>
            </a:r>
          </a:p>
          <a:p>
            <a:pPr lvl="1"/>
            <a:r>
              <a:rPr lang="en-GB" dirty="0">
                <a:hlinkClick r:id="rId5"/>
              </a:rPr>
              <a:t>https://www.youtube.com/watch?v=KkEnuK-2Ymc</a:t>
            </a:r>
            <a:r>
              <a:rPr lang="en-GB" dirty="0"/>
              <a:t> </a:t>
            </a:r>
          </a:p>
          <a:p>
            <a:r>
              <a:rPr lang="en-GB" dirty="0"/>
              <a:t>Binary Search Tree: Deletion Overview</a:t>
            </a:r>
          </a:p>
          <a:p>
            <a:pPr lvl="1"/>
            <a:r>
              <a:rPr lang="en-GB" dirty="0">
                <a:hlinkClick r:id="rId6"/>
              </a:rPr>
              <a:t>https://www.youtube.com/watch?v=DkOswl0k7s4</a:t>
            </a:r>
            <a:endParaRPr lang="en-GB" dirty="0"/>
          </a:p>
          <a:p>
            <a:r>
              <a:rPr lang="en-GB" dirty="0"/>
              <a:t>Binary Search Tree Removal</a:t>
            </a:r>
          </a:p>
          <a:p>
            <a:pPr lvl="1"/>
            <a:r>
              <a:rPr lang="en-GB" dirty="0">
                <a:hlinkClick r:id="rId7"/>
              </a:rPr>
              <a:t>https://www.youtube.com/watch?v=8K7EO7s_iFE</a:t>
            </a:r>
            <a:r>
              <a:rPr lang="en-GB" dirty="0"/>
              <a:t> </a:t>
            </a:r>
          </a:p>
          <a:p>
            <a:r>
              <a:rPr lang="en-GB" sz="2400" dirty="0"/>
              <a:t>Binary Search Trees (BST) Explained in Animated Demo</a:t>
            </a:r>
          </a:p>
          <a:p>
            <a:pPr lvl="1"/>
            <a:r>
              <a:rPr lang="en-GB" dirty="0">
                <a:hlinkClick r:id="rId8"/>
              </a:rPr>
              <a:t>https://www.youtube.com/watch?v=mtvbVLK5xDQ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B57335-4591-B964-4C2B-E0EBCC2F67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8291" y="1416693"/>
            <a:ext cx="2802467" cy="2563307"/>
            <a:chOff x="992359" y="1297931"/>
            <a:chExt cx="2802467" cy="2563307"/>
          </a:xfrm>
        </p:grpSpPr>
        <p:sp>
          <p:nvSpPr>
            <p:cNvPr id="5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sp>
        <p:nvSpPr>
          <p:cNvPr id="14" name="object 27"/>
          <p:cNvSpPr txBox="1"/>
          <p:nvPr/>
        </p:nvSpPr>
        <p:spPr>
          <a:xfrm>
            <a:off x="3009604" y="1541994"/>
            <a:ext cx="8781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parent</a:t>
            </a:r>
            <a:endParaRPr sz="1600" dirty="0"/>
          </a:p>
        </p:txBody>
      </p:sp>
      <p:sp>
        <p:nvSpPr>
          <p:cNvPr id="15" name="object 27"/>
          <p:cNvSpPr txBox="1"/>
          <p:nvPr/>
        </p:nvSpPr>
        <p:spPr>
          <a:xfrm>
            <a:off x="3524879" y="2285302"/>
            <a:ext cx="73932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child</a:t>
            </a:r>
            <a:endParaRPr dirty="0"/>
          </a:p>
        </p:txBody>
      </p:sp>
      <p:sp>
        <p:nvSpPr>
          <p:cNvPr id="16" name="object 27"/>
          <p:cNvSpPr txBox="1"/>
          <p:nvPr/>
        </p:nvSpPr>
        <p:spPr>
          <a:xfrm>
            <a:off x="3633045" y="3036913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/>
              <a:t>leaf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57600" y="1693922"/>
            <a:ext cx="73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3035005" y="2454579"/>
            <a:ext cx="489874" cy="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7"/>
          <p:cNvSpPr txBox="1"/>
          <p:nvPr/>
        </p:nvSpPr>
        <p:spPr>
          <a:xfrm>
            <a:off x="457200" y="1225035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root</a:t>
            </a:r>
            <a:endParaRPr dirty="0"/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317692" y="3206190"/>
            <a:ext cx="315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8241" y="1454955"/>
            <a:ext cx="370425" cy="10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5116" y="1345333"/>
            <a:ext cx="431614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defines a tree?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Single root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Each node can have only one parent (except for root)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cycles in a tree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97278" y="4505025"/>
            <a:ext cx="1978309" cy="1358432"/>
            <a:chOff x="461549" y="4606937"/>
            <a:chExt cx="1978309" cy="1358432"/>
          </a:xfrm>
        </p:grpSpPr>
        <p:sp>
          <p:nvSpPr>
            <p:cNvPr id="40" name="object 11"/>
            <p:cNvSpPr/>
            <p:nvPr/>
          </p:nvSpPr>
          <p:spPr>
            <a:xfrm flipH="1">
              <a:off x="1419757" y="5163119"/>
              <a:ext cx="56291" cy="224646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1154656" y="539399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bject 19"/>
            <p:cNvSpPr/>
            <p:nvPr/>
          </p:nvSpPr>
          <p:spPr>
            <a:xfrm>
              <a:off x="1108241" y="460693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789436" y="5084247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object 23"/>
            <p:cNvSpPr/>
            <p:nvPr/>
          </p:nvSpPr>
          <p:spPr>
            <a:xfrm>
              <a:off x="1647630" y="5066499"/>
              <a:ext cx="407223" cy="387540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bject 24"/>
            <p:cNvSpPr/>
            <p:nvPr/>
          </p:nvSpPr>
          <p:spPr>
            <a:xfrm>
              <a:off x="461549" y="5389224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847763" y="5409823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object 11"/>
          <p:cNvSpPr/>
          <p:nvPr/>
        </p:nvSpPr>
        <p:spPr>
          <a:xfrm>
            <a:off x="6101626" y="5358596"/>
            <a:ext cx="286229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22"/>
          <p:cNvSpPr/>
          <p:nvPr/>
        </p:nvSpPr>
        <p:spPr>
          <a:xfrm>
            <a:off x="5460878" y="461509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23"/>
          <p:cNvSpPr/>
          <p:nvPr/>
        </p:nvSpPr>
        <p:spPr>
          <a:xfrm>
            <a:off x="6101626" y="463965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24"/>
          <p:cNvSpPr/>
          <p:nvPr/>
        </p:nvSpPr>
        <p:spPr>
          <a:xfrm>
            <a:off x="5132991" y="49200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3132454" y="44796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813649" y="494000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2485762" y="524497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bject 19"/>
          <p:cNvSpPr/>
          <p:nvPr/>
        </p:nvSpPr>
        <p:spPr>
          <a:xfrm>
            <a:off x="4119018" y="467886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2"/>
          <p:cNvSpPr/>
          <p:nvPr/>
        </p:nvSpPr>
        <p:spPr>
          <a:xfrm>
            <a:off x="5621952" y="5404385"/>
            <a:ext cx="314483" cy="209698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8"/>
          <p:cNvSpPr/>
          <p:nvPr/>
        </p:nvSpPr>
        <p:spPr>
          <a:xfrm>
            <a:off x="7998039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8278250" y="497539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8362948" y="45050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22"/>
          <p:cNvSpPr/>
          <p:nvPr/>
        </p:nvSpPr>
        <p:spPr>
          <a:xfrm>
            <a:off x="7320195" y="4964587"/>
            <a:ext cx="264208" cy="321265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23"/>
          <p:cNvSpPr/>
          <p:nvPr/>
        </p:nvSpPr>
        <p:spPr>
          <a:xfrm>
            <a:off x="7892505" y="4964587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24"/>
          <p:cNvSpPr/>
          <p:nvPr/>
        </p:nvSpPr>
        <p:spPr>
          <a:xfrm>
            <a:off x="6992308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62" y="4241485"/>
            <a:ext cx="2170553" cy="19054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77444" y="4232389"/>
            <a:ext cx="1447081" cy="1914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1999" y="4241485"/>
            <a:ext cx="1071572" cy="19054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13"/>
          <p:cNvSpPr/>
          <p:nvPr/>
        </p:nvSpPr>
        <p:spPr>
          <a:xfrm>
            <a:off x="5691218" y="55446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6232075" y="49116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660507" y="4269243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124" y="4232389"/>
            <a:ext cx="1863353" cy="191456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57716" y="4232389"/>
            <a:ext cx="2067395" cy="19068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9"/>
          <p:cNvSpPr/>
          <p:nvPr/>
        </p:nvSpPr>
        <p:spPr>
          <a:xfrm>
            <a:off x="7452726" y="45050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8749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9431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725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9743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62055" y="42359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03255" y="3379158"/>
            <a:ext cx="2314924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Which are trees?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9BC0B0-EBC8-EC49-9ADA-E3DBA11F7CF1}"/>
              </a:ext>
            </a:extLst>
          </p:cNvPr>
          <p:cNvSpPr txBox="1"/>
          <p:nvPr/>
        </p:nvSpPr>
        <p:spPr>
          <a:xfrm>
            <a:off x="1780704" y="4321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7656-99C9-0F42-ABF6-8C68551A7EBA}"/>
              </a:ext>
            </a:extLst>
          </p:cNvPr>
          <p:cNvSpPr txBox="1"/>
          <p:nvPr/>
        </p:nvSpPr>
        <p:spPr>
          <a:xfrm>
            <a:off x="3240949" y="56384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6E9D34-521F-FD49-A39F-EFA29B3ECED3}"/>
              </a:ext>
            </a:extLst>
          </p:cNvPr>
          <p:cNvSpPr txBox="1"/>
          <p:nvPr/>
        </p:nvSpPr>
        <p:spPr>
          <a:xfrm>
            <a:off x="4438723" y="561932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72F59-4EEB-0F4E-9E3A-B492FD6680F8}"/>
              </a:ext>
            </a:extLst>
          </p:cNvPr>
          <p:cNvSpPr txBox="1"/>
          <p:nvPr/>
        </p:nvSpPr>
        <p:spPr>
          <a:xfrm>
            <a:off x="6469366" y="563817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2D2086-F8D8-2741-B8B7-A98ABBB20D9E}"/>
              </a:ext>
            </a:extLst>
          </p:cNvPr>
          <p:cNvSpPr txBox="1"/>
          <p:nvPr/>
        </p:nvSpPr>
        <p:spPr>
          <a:xfrm>
            <a:off x="8616173" y="56393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A0471-8EEA-524F-97FF-FB9E879AA6AC}"/>
              </a:ext>
            </a:extLst>
          </p:cNvPr>
          <p:cNvSpPr txBox="1"/>
          <p:nvPr/>
        </p:nvSpPr>
        <p:spPr>
          <a:xfrm>
            <a:off x="2890515" y="192854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only has one parent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C4FC06-70F9-3845-8011-B68912C58775}"/>
              </a:ext>
            </a:extLst>
          </p:cNvPr>
          <p:cNvSpPr txBox="1"/>
          <p:nvPr/>
        </p:nvSpPr>
        <p:spPr>
          <a:xfrm>
            <a:off x="1150982" y="103261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has no parent node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46D10-6E28-B248-9705-3DBCCCBE81D3}"/>
              </a:ext>
            </a:extLst>
          </p:cNvPr>
          <p:cNvSpPr txBox="1"/>
          <p:nvPr/>
        </p:nvSpPr>
        <p:spPr>
          <a:xfrm>
            <a:off x="2685465" y="356642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nodes without children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4FAA7-3229-474A-ABE1-1C082E666BDC}"/>
              </a:ext>
            </a:extLst>
          </p:cNvPr>
          <p:cNvSpPr/>
          <p:nvPr/>
        </p:nvSpPr>
        <p:spPr>
          <a:xfrm>
            <a:off x="671119" y="2075306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81BFB1-2AF3-1440-B245-5BD1A06204A7}"/>
              </a:ext>
            </a:extLst>
          </p:cNvPr>
          <p:cNvSpPr/>
          <p:nvPr/>
        </p:nvSpPr>
        <p:spPr>
          <a:xfrm>
            <a:off x="2276244" y="2060179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9D720F-5910-2243-803C-88508192AED1}"/>
              </a:ext>
            </a:extLst>
          </p:cNvPr>
          <p:cNvSpPr/>
          <p:nvPr/>
        </p:nvSpPr>
        <p:spPr>
          <a:xfrm>
            <a:off x="385086" y="2860094"/>
            <a:ext cx="2932605" cy="687516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154572-7E5B-B545-B7ED-956F0AD83B19}"/>
              </a:ext>
            </a:extLst>
          </p:cNvPr>
          <p:cNvSpPr txBox="1"/>
          <p:nvPr/>
        </p:nvSpPr>
        <p:spPr>
          <a:xfrm>
            <a:off x="558410" y="4246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856FB4-BA14-0840-9E59-17B260F59783}"/>
              </a:ext>
            </a:extLst>
          </p:cNvPr>
          <p:cNvSpPr txBox="1"/>
          <p:nvPr/>
        </p:nvSpPr>
        <p:spPr>
          <a:xfrm>
            <a:off x="299752" y="585480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 children (all leaves)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6DD452-971F-4B41-B8D5-D1783B47AE57}"/>
              </a:ext>
            </a:extLst>
          </p:cNvPr>
          <p:cNvSpPr txBox="1"/>
          <p:nvPr/>
        </p:nvSpPr>
        <p:spPr>
          <a:xfrm>
            <a:off x="2632102" y="440617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D11F17-F76E-2A42-B78B-987DD5C4DA66}"/>
              </a:ext>
            </a:extLst>
          </p:cNvPr>
          <p:cNvSpPr txBox="1"/>
          <p:nvPr/>
        </p:nvSpPr>
        <p:spPr>
          <a:xfrm>
            <a:off x="4402584" y="437109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1C7FDB-4816-6B42-AE45-245C61B7C234}"/>
              </a:ext>
            </a:extLst>
          </p:cNvPr>
          <p:cNvSpPr txBox="1"/>
          <p:nvPr/>
        </p:nvSpPr>
        <p:spPr>
          <a:xfrm>
            <a:off x="2519998" y="58280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leaf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0F5609-4415-0244-8B13-FF59AF0CA07E}"/>
              </a:ext>
            </a:extLst>
          </p:cNvPr>
          <p:cNvSpPr txBox="1"/>
          <p:nvPr/>
        </p:nvSpPr>
        <p:spPr>
          <a:xfrm>
            <a:off x="5003158" y="556907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3E0AD0-F285-814A-8F0B-AFF14540F298}"/>
              </a:ext>
            </a:extLst>
          </p:cNvPr>
          <p:cNvSpPr txBox="1"/>
          <p:nvPr/>
        </p:nvSpPr>
        <p:spPr>
          <a:xfrm>
            <a:off x="4896489" y="6255289"/>
            <a:ext cx="224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Cycle: two different paths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between a pair of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7D7FCB-92A6-B74F-8FEE-5A37E8CCE7F5}"/>
              </a:ext>
            </a:extLst>
          </p:cNvPr>
          <p:cNvSpPr txBox="1"/>
          <p:nvPr/>
        </p:nvSpPr>
        <p:spPr>
          <a:xfrm>
            <a:off x="7693905" y="419724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roots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B760FF-8994-674F-BF8D-7B3F804EF679}"/>
              </a:ext>
            </a:extLst>
          </p:cNvPr>
          <p:cNvSpPr txBox="1"/>
          <p:nvPr/>
        </p:nvSpPr>
        <p:spPr>
          <a:xfrm>
            <a:off x="7597622" y="562021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CBF4F3E-E02A-51A3-A1AB-BA627D33780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31" grpId="1" uiExpand="1" build="allAtOnce" animBg="1"/>
      <p:bldP spid="53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55" grpId="0" animBg="1"/>
      <p:bldP spid="52" grpId="0" animBg="1"/>
      <p:bldP spid="57" grpId="0" animBg="1"/>
      <p:bldP spid="80" grpId="0" animBg="1"/>
      <p:bldP spid="81" grpId="0" animBg="1"/>
      <p:bldP spid="72" grpId="0" animBg="1"/>
      <p:bldP spid="82" grpId="0"/>
      <p:bldP spid="83" grpId="0"/>
      <p:bldP spid="84" grpId="0"/>
      <p:bldP spid="85" grpId="0"/>
      <p:bldP spid="86" grpId="0"/>
      <p:bldP spid="87" grpId="0" animBg="1"/>
      <p:bldP spid="69" grpId="0"/>
      <p:bldP spid="71" grpId="0"/>
      <p:bldP spid="76" grpId="0"/>
      <p:bldP spid="88" grpId="0"/>
      <p:bldP spid="89" grpId="0"/>
      <p:bldP spid="24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883-6BF6-A344-9EE2-22CC912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ABBB-78E5-2B4C-AA64-8D6A01FF6306}"/>
              </a:ext>
            </a:extLst>
          </p:cNvPr>
          <p:cNvGrpSpPr/>
          <p:nvPr/>
        </p:nvGrpSpPr>
        <p:grpSpPr>
          <a:xfrm>
            <a:off x="566073" y="1540780"/>
            <a:ext cx="2802467" cy="2075773"/>
            <a:chOff x="992359" y="1297931"/>
            <a:chExt cx="2802467" cy="2075773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9BE536FD-C8B3-4046-A4D2-6BC07F5E44BE}"/>
                </a:ext>
              </a:extLst>
            </p:cNvPr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B1D0480B-F6AA-AA48-946D-DDAF1F4D7106}"/>
                </a:ext>
              </a:extLst>
            </p:cNvPr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71DB693-01B8-C94F-B7B9-8FD327388B4B}"/>
                </a:ext>
              </a:extLst>
            </p:cNvPr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3CA81E-9278-0444-B63B-36B7DF48BD49}"/>
                </a:ext>
              </a:extLst>
            </p:cNvPr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5D014C52-9463-0B41-81F2-C11308E23B33}"/>
                </a:ext>
              </a:extLst>
            </p:cNvPr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91F3A17-5FF6-E94D-A0D9-9E5935616322}"/>
                </a:ext>
              </a:extLst>
            </p:cNvPr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A8D2DFA8-6BA3-9644-B1D7-A2270EAF7002}"/>
                </a:ext>
              </a:extLst>
            </p:cNvPr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FD28D-3733-824A-A521-AAD087E2179A}"/>
                </a:ext>
              </a:extLst>
            </p:cNvPr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3962B-A3B9-6043-986D-190C44F8A695}"/>
              </a:ext>
            </a:extLst>
          </p:cNvPr>
          <p:cNvSpPr txBox="1"/>
          <p:nvPr/>
        </p:nvSpPr>
        <p:spPr>
          <a:xfrm>
            <a:off x="1349832" y="1139224"/>
            <a:ext cx="1320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Generic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7507-623C-BB40-84A7-22106AF2CDA4}"/>
              </a:ext>
            </a:extLst>
          </p:cNvPr>
          <p:cNvSpPr txBox="1"/>
          <p:nvPr/>
        </p:nvSpPr>
        <p:spPr>
          <a:xfrm>
            <a:off x="3156147" y="1537042"/>
            <a:ext cx="2310864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any number of children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0C7D399-815B-AA41-A341-C2B3515A4CF5}"/>
              </a:ext>
            </a:extLst>
          </p:cNvPr>
          <p:cNvSpPr/>
          <p:nvPr/>
        </p:nvSpPr>
        <p:spPr>
          <a:xfrm flipH="1">
            <a:off x="5168320" y="5309956"/>
            <a:ext cx="295311" cy="43086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C1558C-4A2E-104F-BE9A-60B52AD67DBF}"/>
              </a:ext>
            </a:extLst>
          </p:cNvPr>
          <p:cNvSpPr/>
          <p:nvPr/>
        </p:nvSpPr>
        <p:spPr>
          <a:xfrm>
            <a:off x="4120260" y="407666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7B6BAC4-5642-8B47-AE4F-41B33E1B73E0}"/>
              </a:ext>
            </a:extLst>
          </p:cNvPr>
          <p:cNvSpPr/>
          <p:nvPr/>
        </p:nvSpPr>
        <p:spPr>
          <a:xfrm>
            <a:off x="4018817" y="4585911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C4C8D1-7E27-D24D-B766-DB65A5314191}"/>
              </a:ext>
            </a:extLst>
          </p:cNvPr>
          <p:cNvSpPr/>
          <p:nvPr/>
        </p:nvSpPr>
        <p:spPr>
          <a:xfrm>
            <a:off x="4699064" y="4585910"/>
            <a:ext cx="216047" cy="256260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C05E4DB-397F-8447-8D35-7766F66BAD46}"/>
              </a:ext>
            </a:extLst>
          </p:cNvPr>
          <p:cNvSpPr txBox="1"/>
          <p:nvPr/>
        </p:nvSpPr>
        <p:spPr>
          <a:xfrm>
            <a:off x="4221219" y="4243440"/>
            <a:ext cx="491490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Tywin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7DA6FB20-9ABD-E544-AF6B-85FE3AD3E4B5}"/>
              </a:ext>
            </a:extLst>
          </p:cNvPr>
          <p:cNvSpPr/>
          <p:nvPr/>
        </p:nvSpPr>
        <p:spPr>
          <a:xfrm>
            <a:off x="3715221" y="48072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FAD2215-B7F8-9448-8750-39F3FF2CEC9C}"/>
              </a:ext>
            </a:extLst>
          </p:cNvPr>
          <p:cNvSpPr txBox="1"/>
          <p:nvPr/>
        </p:nvSpPr>
        <p:spPr>
          <a:xfrm>
            <a:off x="3773712" y="4960844"/>
            <a:ext cx="57642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Tyrion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28273D6-3C51-9E40-8978-7F1CF5AB71B9}"/>
              </a:ext>
            </a:extLst>
          </p:cNvPr>
          <p:cNvSpPr/>
          <p:nvPr/>
        </p:nvSpPr>
        <p:spPr>
          <a:xfrm>
            <a:off x="4625422" y="48251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9A02F2-A354-D34C-987D-CA15A92F5D80}"/>
              </a:ext>
            </a:extLst>
          </p:cNvPr>
          <p:cNvSpPr txBox="1"/>
          <p:nvPr/>
        </p:nvSpPr>
        <p:spPr>
          <a:xfrm>
            <a:off x="4702173" y="4995348"/>
            <a:ext cx="5581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Cersei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2A98B2E-87EE-0A4B-987A-2A7CE405F7C6}"/>
              </a:ext>
            </a:extLst>
          </p:cNvPr>
          <p:cNvSpPr/>
          <p:nvPr/>
        </p:nvSpPr>
        <p:spPr>
          <a:xfrm>
            <a:off x="4275774" y="5675839"/>
            <a:ext cx="776337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8BCAAB6F-00CF-4E44-8C61-A5C89687A50D}"/>
              </a:ext>
            </a:extLst>
          </p:cNvPr>
          <p:cNvSpPr txBox="1"/>
          <p:nvPr/>
        </p:nvSpPr>
        <p:spPr>
          <a:xfrm>
            <a:off x="4376459" y="5832269"/>
            <a:ext cx="5749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Joffrey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2A5FEBC8-B2A8-D141-9DE4-F4B496533CB1}"/>
              </a:ext>
            </a:extLst>
          </p:cNvPr>
          <p:cNvSpPr/>
          <p:nvPr/>
        </p:nvSpPr>
        <p:spPr>
          <a:xfrm>
            <a:off x="5196913" y="5675839"/>
            <a:ext cx="955544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C0BBB25B-BD7C-2C4B-82D9-DA907AD5CE48}"/>
              </a:ext>
            </a:extLst>
          </p:cNvPr>
          <p:cNvSpPr txBox="1"/>
          <p:nvPr/>
        </p:nvSpPr>
        <p:spPr>
          <a:xfrm>
            <a:off x="5308463" y="5846002"/>
            <a:ext cx="732444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Tommen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B4EB9B8B-CA66-BD4C-B0D3-D83F8FF8491F}"/>
              </a:ext>
            </a:extLst>
          </p:cNvPr>
          <p:cNvSpPr/>
          <p:nvPr/>
        </p:nvSpPr>
        <p:spPr>
          <a:xfrm>
            <a:off x="4625421" y="5380220"/>
            <a:ext cx="163953" cy="29562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61F7F-656F-344D-9E90-64C776E0BC44}"/>
              </a:ext>
            </a:extLst>
          </p:cNvPr>
          <p:cNvSpPr txBox="1"/>
          <p:nvPr/>
        </p:nvSpPr>
        <p:spPr>
          <a:xfrm>
            <a:off x="3794646" y="3615972"/>
            <a:ext cx="122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E496-8DFD-7241-A5B1-7CBDA79399AB}"/>
              </a:ext>
            </a:extLst>
          </p:cNvPr>
          <p:cNvSpPr txBox="1"/>
          <p:nvPr/>
        </p:nvSpPr>
        <p:spPr>
          <a:xfrm>
            <a:off x="5609265" y="3752177"/>
            <a:ext cx="211791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node can have at most two children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5CDF2-F35B-B64D-8BB2-05667E726457}"/>
              </a:ext>
            </a:extLst>
          </p:cNvPr>
          <p:cNvSpPr txBox="1"/>
          <p:nvPr/>
        </p:nvSpPr>
        <p:spPr>
          <a:xfrm>
            <a:off x="6297929" y="5401895"/>
            <a:ext cx="248601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z="1600" dirty="0"/>
              <a:t>Like Linked Lists, Trees have a "Linked Structure"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2B2AA-A053-734A-909A-6EA83CAD2323}"/>
              </a:ext>
            </a:extLst>
          </p:cNvPr>
          <p:cNvSpPr/>
          <p:nvPr/>
        </p:nvSpPr>
        <p:spPr>
          <a:xfrm>
            <a:off x="5609265" y="4667334"/>
            <a:ext cx="2773583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do we construct a tree?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4CE83-25B6-3849-9978-74929FCB0172}"/>
              </a:ext>
            </a:extLst>
          </p:cNvPr>
          <p:cNvSpPr txBox="1"/>
          <p:nvPr/>
        </p:nvSpPr>
        <p:spPr>
          <a:xfrm>
            <a:off x="1308202" y="5054612"/>
            <a:ext cx="1887589" cy="132343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Each node needs: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value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parent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left child	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right child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2A745-DD84-7543-9575-FF16BC5790A7}"/>
              </a:ext>
            </a:extLst>
          </p:cNvPr>
          <p:cNvSpPr txBox="1"/>
          <p:nvPr/>
        </p:nvSpPr>
        <p:spPr>
          <a:xfrm>
            <a:off x="345327" y="4084597"/>
            <a:ext cx="281082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tree just needs a root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7CF34C-6EE5-0144-A26E-E04CFADDCB45}"/>
              </a:ext>
            </a:extLst>
          </p:cNvPr>
          <p:cNvSpPr/>
          <p:nvPr/>
        </p:nvSpPr>
        <p:spPr>
          <a:xfrm>
            <a:off x="3247527" y="4084597"/>
            <a:ext cx="548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1D588-EA97-7A42-BED4-B88AB9B759B8}"/>
              </a:ext>
            </a:extLst>
          </p:cNvPr>
          <p:cNvSpPr/>
          <p:nvPr/>
        </p:nvSpPr>
        <p:spPr>
          <a:xfrm>
            <a:off x="3727198" y="2440150"/>
            <a:ext cx="2159778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would a general tree node differ?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4166-D510-F240-B1E3-7E962952A92E}"/>
              </a:ext>
            </a:extLst>
          </p:cNvPr>
          <p:cNvSpPr txBox="1"/>
          <p:nvPr/>
        </p:nvSpPr>
        <p:spPr>
          <a:xfrm>
            <a:off x="6137184" y="2237670"/>
            <a:ext cx="188758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general tree would just have a list for children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BCA-AC7E-E644-A555-C632AF7BCFD9}"/>
              </a:ext>
            </a:extLst>
          </p:cNvPr>
          <p:cNvSpPr/>
          <p:nvPr/>
        </p:nvSpPr>
        <p:spPr>
          <a:xfrm>
            <a:off x="501003" y="2969870"/>
            <a:ext cx="2932605" cy="68751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C0495-4AEE-604E-BB5F-7D5ADFECBB65}"/>
              </a:ext>
            </a:extLst>
          </p:cNvPr>
          <p:cNvSpPr/>
          <p:nvPr/>
        </p:nvSpPr>
        <p:spPr>
          <a:xfrm>
            <a:off x="1096288" y="5753254"/>
            <a:ext cx="1963111" cy="6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8A5D6-40D0-6E46-A379-CC0EA30FED54}"/>
              </a:ext>
            </a:extLst>
          </p:cNvPr>
          <p:cNvCxnSpPr>
            <a:cxnSpLocks/>
          </p:cNvCxnSpPr>
          <p:nvPr/>
        </p:nvCxnSpPr>
        <p:spPr>
          <a:xfrm flipV="1">
            <a:off x="3170949" y="5304127"/>
            <a:ext cx="1521774" cy="671077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90078-ADEB-FF49-B2D0-09B15EEFE3A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796228" y="4238486"/>
            <a:ext cx="324032" cy="108933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EB92DE-73D9-8948-949E-A07ED9DD4E33}"/>
              </a:ext>
            </a:extLst>
          </p:cNvPr>
          <p:cNvSpPr/>
          <p:nvPr/>
        </p:nvSpPr>
        <p:spPr>
          <a:xfrm>
            <a:off x="296987" y="4548480"/>
            <a:ext cx="295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like the head and tail for linked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3DFA0C-D9C7-254D-A9C8-E19FC2C474CC}"/>
              </a:ext>
            </a:extLst>
          </p:cNvPr>
          <p:cNvSpPr/>
          <p:nvPr/>
        </p:nvSpPr>
        <p:spPr>
          <a:xfrm>
            <a:off x="5988479" y="6235098"/>
            <a:ext cx="310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nodes are connected by references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9915EA-8E40-5C40-ADBC-95C7B0CA4F3B}"/>
              </a:ext>
            </a:extLst>
          </p:cNvPr>
          <p:cNvSpPr/>
          <p:nvPr/>
        </p:nvSpPr>
        <p:spPr>
          <a:xfrm>
            <a:off x="4567023" y="4968638"/>
            <a:ext cx="810205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859CE-C0B4-7048-9772-5BF82B113EC4}"/>
              </a:ext>
            </a:extLst>
          </p:cNvPr>
          <p:cNvSpPr/>
          <p:nvPr/>
        </p:nvSpPr>
        <p:spPr>
          <a:xfrm>
            <a:off x="4524815" y="4550852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C498A4-4FBA-0E43-9D6B-8482CB5F2416}"/>
              </a:ext>
            </a:extLst>
          </p:cNvPr>
          <p:cNvSpPr/>
          <p:nvPr/>
        </p:nvSpPr>
        <p:spPr>
          <a:xfrm>
            <a:off x="4459746" y="5384014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273DEE-47EE-A946-B8D9-DDED7369F6E4}"/>
              </a:ext>
            </a:extLst>
          </p:cNvPr>
          <p:cNvSpPr/>
          <p:nvPr/>
        </p:nvSpPr>
        <p:spPr>
          <a:xfrm>
            <a:off x="5099319" y="5356389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136D048-C968-9789-2024-52860EAEAB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17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8BD-95B7-92EF-9479-6542A20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Node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B695-9C48-1E70-7C23-F8BB150C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node represents a key/value pair. </a:t>
            </a:r>
          </a:p>
          <a:p>
            <a:endParaRPr lang="en-GB" dirty="0"/>
          </a:p>
          <a:p>
            <a:pPr marL="400050" lvl="1" indent="0">
              <a:buNone/>
            </a:pPr>
            <a:r>
              <a:rPr lang="en-GB" dirty="0"/>
              <a:t>public class Node&lt;K, V&gt; {</a:t>
            </a:r>
          </a:p>
          <a:p>
            <a:pPr marL="400050" lvl="1" indent="0">
              <a:buNone/>
            </a:pPr>
            <a:r>
              <a:rPr lang="en-GB" dirty="0"/>
              <a:t>    K key;</a:t>
            </a:r>
          </a:p>
          <a:p>
            <a:pPr marL="400050" lvl="1" indent="0">
              <a:buNone/>
            </a:pPr>
            <a:r>
              <a:rPr lang="en-GB" dirty="0"/>
              <a:t>    V value;</a:t>
            </a:r>
          </a:p>
          <a:p>
            <a:pPr marL="400050" lvl="1" indent="0">
              <a:buNone/>
            </a:pPr>
            <a:r>
              <a:rPr lang="en-GB" dirty="0"/>
              <a:t>    Node&lt;K, V&gt; left;</a:t>
            </a:r>
          </a:p>
          <a:p>
            <a:pPr marL="400050" lvl="1" indent="0">
              <a:buNone/>
            </a:pPr>
            <a:r>
              <a:rPr lang="en-GB" dirty="0"/>
              <a:t>    Node&lt;K, V&gt; right;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For simplicity, we focus on keys and omit the values in the discussions</a:t>
            </a:r>
          </a:p>
          <a:p>
            <a:pPr lvl="1"/>
            <a:r>
              <a:rPr lang="en-GB" dirty="0"/>
              <a:t>Keys determine where the nodes go</a:t>
            </a:r>
          </a:p>
          <a:p>
            <a:endParaRPr lang="en-SE" dirty="0"/>
          </a:p>
        </p:txBody>
      </p:sp>
      <p:sp>
        <p:nvSpPr>
          <p:cNvPr id="13" name="Google Shape;172;p21">
            <a:extLst>
              <a:ext uri="{FF2B5EF4-FFF2-40B4-BE49-F238E27FC236}">
                <a16:creationId xmlns:a16="http://schemas.microsoft.com/office/drawing/2014/main" id="{0850ABA1-780F-EABB-ACB5-68A9F2E886B7}"/>
              </a:ext>
            </a:extLst>
          </p:cNvPr>
          <p:cNvSpPr/>
          <p:nvPr/>
        </p:nvSpPr>
        <p:spPr>
          <a:xfrm>
            <a:off x="6412884" y="2248930"/>
            <a:ext cx="809522" cy="1180070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73;p21">
            <a:extLst>
              <a:ext uri="{FF2B5EF4-FFF2-40B4-BE49-F238E27FC236}">
                <a16:creationId xmlns:a16="http://schemas.microsoft.com/office/drawing/2014/main" id="{EE91B247-764D-6E19-C9D0-8582265C92AD}"/>
              </a:ext>
            </a:extLst>
          </p:cNvPr>
          <p:cNvSpPr/>
          <p:nvPr/>
        </p:nvSpPr>
        <p:spPr>
          <a:xfrm>
            <a:off x="6412676" y="3032648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74;p21">
            <a:extLst>
              <a:ext uri="{FF2B5EF4-FFF2-40B4-BE49-F238E27FC236}">
                <a16:creationId xmlns:a16="http://schemas.microsoft.com/office/drawing/2014/main" id="{3165D33F-F6C3-A87E-CECF-3077857D53F5}"/>
              </a:ext>
            </a:extLst>
          </p:cNvPr>
          <p:cNvSpPr/>
          <p:nvPr/>
        </p:nvSpPr>
        <p:spPr>
          <a:xfrm>
            <a:off x="6817645" y="3032852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75;p21">
            <a:extLst>
              <a:ext uri="{FF2B5EF4-FFF2-40B4-BE49-F238E27FC236}">
                <a16:creationId xmlns:a16="http://schemas.microsoft.com/office/drawing/2014/main" id="{ABB4674B-E28B-F9A7-9825-4C224156639E}"/>
              </a:ext>
            </a:extLst>
          </p:cNvPr>
          <p:cNvSpPr txBox="1"/>
          <p:nvPr/>
        </p:nvSpPr>
        <p:spPr>
          <a:xfrm>
            <a:off x="6656175" y="224893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7" name="Google Shape;176;p21">
            <a:extLst>
              <a:ext uri="{FF2B5EF4-FFF2-40B4-BE49-F238E27FC236}">
                <a16:creationId xmlns:a16="http://schemas.microsoft.com/office/drawing/2014/main" id="{7D79A801-101E-D95E-CEF0-C951B0D8887C}"/>
              </a:ext>
            </a:extLst>
          </p:cNvPr>
          <p:cNvSpPr/>
          <p:nvPr/>
        </p:nvSpPr>
        <p:spPr>
          <a:xfrm>
            <a:off x="6412676" y="2637336"/>
            <a:ext cx="809522" cy="38614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77;p21">
            <a:extLst>
              <a:ext uri="{FF2B5EF4-FFF2-40B4-BE49-F238E27FC236}">
                <a16:creationId xmlns:a16="http://schemas.microsoft.com/office/drawing/2014/main" id="{AD10AD13-864C-4B67-6297-6AE1E9CDCA0F}"/>
              </a:ext>
            </a:extLst>
          </p:cNvPr>
          <p:cNvSpPr txBox="1"/>
          <p:nvPr/>
        </p:nvSpPr>
        <p:spPr>
          <a:xfrm>
            <a:off x="6471829" y="264574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aqua</a:t>
            </a:r>
            <a:endParaRPr/>
          </a:p>
        </p:txBody>
      </p:sp>
      <p:cxnSp>
        <p:nvCxnSpPr>
          <p:cNvPr id="19" name="Google Shape;178;p21">
            <a:extLst>
              <a:ext uri="{FF2B5EF4-FFF2-40B4-BE49-F238E27FC236}">
                <a16:creationId xmlns:a16="http://schemas.microsoft.com/office/drawing/2014/main" id="{24151F66-D799-E271-826D-C17DE88B8724}"/>
              </a:ext>
            </a:extLst>
          </p:cNvPr>
          <p:cNvCxnSpPr/>
          <p:nvPr/>
        </p:nvCxnSpPr>
        <p:spPr>
          <a:xfrm flipH="1">
            <a:off x="6156994" y="3234924"/>
            <a:ext cx="457958" cy="50718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79;p21">
            <a:extLst>
              <a:ext uri="{FF2B5EF4-FFF2-40B4-BE49-F238E27FC236}">
                <a16:creationId xmlns:a16="http://schemas.microsoft.com/office/drawing/2014/main" id="{4EC74895-7FA8-98B2-AD86-4D86A386C8DC}"/>
              </a:ext>
            </a:extLst>
          </p:cNvPr>
          <p:cNvCxnSpPr/>
          <p:nvPr/>
        </p:nvCxnSpPr>
        <p:spPr>
          <a:xfrm>
            <a:off x="7019921" y="3227265"/>
            <a:ext cx="450593" cy="4803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D5E38-4D50-0123-76B3-0EBDAA0AB0FA}"/>
              </a:ext>
            </a:extLst>
          </p:cNvPr>
          <p:cNvSpPr txBox="1"/>
          <p:nvPr/>
        </p:nvSpPr>
        <p:spPr>
          <a:xfrm>
            <a:off x="5826002" y="3953828"/>
            <a:ext cx="209162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A node with key 1 and value “aqua”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4EC9-B041-3B31-2E50-2ECA05D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7F69-48AD-CE3B-0DF8-4F7ABC23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221"/>
            <a:ext cx="8229599" cy="5380951"/>
          </a:xfrm>
        </p:spPr>
        <p:txBody>
          <a:bodyPr>
            <a:normAutofit/>
          </a:bodyPr>
          <a:lstStyle/>
          <a:p>
            <a:r>
              <a:rPr lang="en-GB" dirty="0"/>
              <a:t>Root node: the single node with no parent at the top of the tree. Leaf node: a node with no children</a:t>
            </a:r>
          </a:p>
          <a:p>
            <a:r>
              <a:rPr lang="en-GB" dirty="0"/>
              <a:t>Subtree: a node and all it descendants</a:t>
            </a:r>
          </a:p>
          <a:p>
            <a:r>
              <a:rPr lang="en-GB" dirty="0"/>
              <a:t>Height of a tree: defined as the number of edges in the longest path from the root node to a leaf node.</a:t>
            </a:r>
          </a:p>
          <a:p>
            <a:pPr lvl="1"/>
            <a:r>
              <a:rPr lang="en-GB" dirty="0"/>
              <a:t>A tree with only a root node has height of 0.</a:t>
            </a:r>
          </a:p>
          <a:p>
            <a:pPr lvl="1"/>
            <a:r>
              <a:rPr lang="en-GB" dirty="0"/>
              <a:t>The trees below all have height of 2.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AF0592B-946A-6885-3D8D-8B8143788189}"/>
              </a:ext>
            </a:extLst>
          </p:cNvPr>
          <p:cNvSpPr/>
          <p:nvPr/>
        </p:nvSpPr>
        <p:spPr>
          <a:xfrm>
            <a:off x="4479921" y="577359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25E54AD9-5FAB-FBDB-7F5A-3CB16A8B11C8}"/>
              </a:ext>
            </a:extLst>
          </p:cNvPr>
          <p:cNvSpPr/>
          <p:nvPr/>
        </p:nvSpPr>
        <p:spPr>
          <a:xfrm flipH="1">
            <a:off x="5018050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4ABA0CE-99E6-AF21-CDF6-FEC8231E4AC9}"/>
              </a:ext>
            </a:extLst>
          </p:cNvPr>
          <p:cNvSpPr/>
          <p:nvPr/>
        </p:nvSpPr>
        <p:spPr>
          <a:xfrm flipH="1">
            <a:off x="4627740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89003813-5622-254D-09B1-38A728809D45}"/>
              </a:ext>
            </a:extLst>
          </p:cNvPr>
          <p:cNvSpPr/>
          <p:nvPr/>
        </p:nvSpPr>
        <p:spPr>
          <a:xfrm>
            <a:off x="4237561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10B0979-EE4E-6E27-3B0A-45924A3E1AB3}"/>
              </a:ext>
            </a:extLst>
          </p:cNvPr>
          <p:cNvSpPr txBox="1"/>
          <p:nvPr/>
        </p:nvSpPr>
        <p:spPr>
          <a:xfrm>
            <a:off x="4374995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3B2B8D3D-EFEF-9F8C-C2E7-318B71ED3796}"/>
              </a:ext>
            </a:extLst>
          </p:cNvPr>
          <p:cNvSpPr/>
          <p:nvPr/>
        </p:nvSpPr>
        <p:spPr>
          <a:xfrm>
            <a:off x="4559088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8834A75-65C0-72D8-5B51-C36CA665D662}"/>
              </a:ext>
            </a:extLst>
          </p:cNvPr>
          <p:cNvSpPr txBox="1"/>
          <p:nvPr/>
        </p:nvSpPr>
        <p:spPr>
          <a:xfrm>
            <a:off x="4696522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9D63F98-9A45-A7C3-C1FC-A6D8193F58FA}"/>
              </a:ext>
            </a:extLst>
          </p:cNvPr>
          <p:cNvSpPr/>
          <p:nvPr/>
        </p:nvSpPr>
        <p:spPr>
          <a:xfrm>
            <a:off x="4223170" y="59954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4A7DCA7-FEF3-DF8D-B95D-039D847779E2}"/>
              </a:ext>
            </a:extLst>
          </p:cNvPr>
          <p:cNvSpPr txBox="1"/>
          <p:nvPr/>
        </p:nvSpPr>
        <p:spPr>
          <a:xfrm>
            <a:off x="4360604" y="61246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9D9354D-50BC-534F-8ADA-2D53443059C1}"/>
              </a:ext>
            </a:extLst>
          </p:cNvPr>
          <p:cNvSpPr/>
          <p:nvPr/>
        </p:nvSpPr>
        <p:spPr>
          <a:xfrm>
            <a:off x="5013467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CEBE402C-031B-9B8C-FD05-C9F9532A9D99}"/>
              </a:ext>
            </a:extLst>
          </p:cNvPr>
          <p:cNvSpPr txBox="1"/>
          <p:nvPr/>
        </p:nvSpPr>
        <p:spPr>
          <a:xfrm>
            <a:off x="5150901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7944B098-E9DB-A8D5-4564-53E0A78C4D53}"/>
              </a:ext>
            </a:extLst>
          </p:cNvPr>
          <p:cNvSpPr/>
          <p:nvPr/>
        </p:nvSpPr>
        <p:spPr>
          <a:xfrm>
            <a:off x="5957891" y="325519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2650AD6-D9A1-C03E-7BAC-3C929F48633E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D55C38AB-20BA-85C2-77C9-73F74EEE1642}"/>
              </a:ext>
            </a:extLst>
          </p:cNvPr>
          <p:cNvSpPr/>
          <p:nvPr/>
        </p:nvSpPr>
        <p:spPr>
          <a:xfrm flipH="1">
            <a:off x="1795769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AD3C899-E860-1AD1-D95A-A959D9157D68}"/>
              </a:ext>
            </a:extLst>
          </p:cNvPr>
          <p:cNvSpPr/>
          <p:nvPr/>
        </p:nvSpPr>
        <p:spPr>
          <a:xfrm flipH="1">
            <a:off x="1405459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2B4C86D-759F-6476-2981-C4ECC27E551B}"/>
              </a:ext>
            </a:extLst>
          </p:cNvPr>
          <p:cNvSpPr/>
          <p:nvPr/>
        </p:nvSpPr>
        <p:spPr>
          <a:xfrm>
            <a:off x="1015280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751CA567-B8B8-85B6-261B-59D2571F468B}"/>
              </a:ext>
            </a:extLst>
          </p:cNvPr>
          <p:cNvSpPr txBox="1"/>
          <p:nvPr/>
        </p:nvSpPr>
        <p:spPr>
          <a:xfrm>
            <a:off x="1152714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807199C3-A127-8335-F65C-96892FBA1C08}"/>
              </a:ext>
            </a:extLst>
          </p:cNvPr>
          <p:cNvSpPr/>
          <p:nvPr/>
        </p:nvSpPr>
        <p:spPr>
          <a:xfrm>
            <a:off x="1336807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02E4C0F9-27CF-9F41-A1BA-0B0BE97EAB06}"/>
              </a:ext>
            </a:extLst>
          </p:cNvPr>
          <p:cNvSpPr txBox="1"/>
          <p:nvPr/>
        </p:nvSpPr>
        <p:spPr>
          <a:xfrm>
            <a:off x="1474241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BE793F73-4F4B-99DC-5289-F8B4194DC789}"/>
              </a:ext>
            </a:extLst>
          </p:cNvPr>
          <p:cNvSpPr/>
          <p:nvPr/>
        </p:nvSpPr>
        <p:spPr>
          <a:xfrm>
            <a:off x="1791186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343F3901-D833-5DD9-337F-A785C914E4C9}"/>
              </a:ext>
            </a:extLst>
          </p:cNvPr>
          <p:cNvSpPr txBox="1"/>
          <p:nvPr/>
        </p:nvSpPr>
        <p:spPr>
          <a:xfrm>
            <a:off x="1928620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99A8A031-C9F7-BD37-B9D4-508ED4B13ABC}"/>
              </a:ext>
            </a:extLst>
          </p:cNvPr>
          <p:cNvSpPr/>
          <p:nvPr/>
        </p:nvSpPr>
        <p:spPr>
          <a:xfrm>
            <a:off x="3079951" y="576459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5B3B38D-B758-38B3-023B-F045D143B00C}"/>
              </a:ext>
            </a:extLst>
          </p:cNvPr>
          <p:cNvSpPr/>
          <p:nvPr/>
        </p:nvSpPr>
        <p:spPr>
          <a:xfrm flipH="1">
            <a:off x="3227770" y="4998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6625F251-EF05-CD65-4D40-7EDD5394A4DC}"/>
              </a:ext>
            </a:extLst>
          </p:cNvPr>
          <p:cNvSpPr/>
          <p:nvPr/>
        </p:nvSpPr>
        <p:spPr>
          <a:xfrm>
            <a:off x="2837591" y="4468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A4FCA1E8-2ACA-BF88-785F-CADAE87B43C0}"/>
              </a:ext>
            </a:extLst>
          </p:cNvPr>
          <p:cNvSpPr txBox="1"/>
          <p:nvPr/>
        </p:nvSpPr>
        <p:spPr>
          <a:xfrm>
            <a:off x="2975025" y="4599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7A90B067-4C03-48EB-A8A5-A967A4A322AF}"/>
              </a:ext>
            </a:extLst>
          </p:cNvPr>
          <p:cNvSpPr/>
          <p:nvPr/>
        </p:nvSpPr>
        <p:spPr>
          <a:xfrm>
            <a:off x="3159118" y="5243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22E81E8-06E9-1B55-0A80-2C3D99D007A1}"/>
              </a:ext>
            </a:extLst>
          </p:cNvPr>
          <p:cNvSpPr txBox="1"/>
          <p:nvPr/>
        </p:nvSpPr>
        <p:spPr>
          <a:xfrm>
            <a:off x="3296552" y="537234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0127F26A-15B5-3A30-8101-85D8D3624E9D}"/>
              </a:ext>
            </a:extLst>
          </p:cNvPr>
          <p:cNvSpPr/>
          <p:nvPr/>
        </p:nvSpPr>
        <p:spPr>
          <a:xfrm>
            <a:off x="2823200" y="59864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627A67BE-7638-3F40-E768-8393C890AC2A}"/>
              </a:ext>
            </a:extLst>
          </p:cNvPr>
          <p:cNvSpPr txBox="1"/>
          <p:nvPr/>
        </p:nvSpPr>
        <p:spPr>
          <a:xfrm>
            <a:off x="2960634" y="61156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BE27AD76-BD39-0611-A36C-205925FE927E}"/>
              </a:ext>
            </a:extLst>
          </p:cNvPr>
          <p:cNvSpPr/>
          <p:nvPr/>
        </p:nvSpPr>
        <p:spPr>
          <a:xfrm>
            <a:off x="6724986" y="578554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D7C15967-9DCC-5953-F14D-9AB1C6703175}"/>
              </a:ext>
            </a:extLst>
          </p:cNvPr>
          <p:cNvSpPr/>
          <p:nvPr/>
        </p:nvSpPr>
        <p:spPr>
          <a:xfrm flipH="1">
            <a:off x="7263115" y="576215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219685B9-C3DA-EE3E-8FE9-EAFFB8BB91DB}"/>
              </a:ext>
            </a:extLst>
          </p:cNvPr>
          <p:cNvSpPr/>
          <p:nvPr/>
        </p:nvSpPr>
        <p:spPr>
          <a:xfrm flipH="1">
            <a:off x="6872805" y="501937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8DE00676-463E-1F5C-612C-4AF30E90CCB8}"/>
              </a:ext>
            </a:extLst>
          </p:cNvPr>
          <p:cNvSpPr/>
          <p:nvPr/>
        </p:nvSpPr>
        <p:spPr>
          <a:xfrm>
            <a:off x="6482626" y="448915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C14C1F33-42A6-1C51-8180-DFC5169668F4}"/>
              </a:ext>
            </a:extLst>
          </p:cNvPr>
          <p:cNvSpPr txBox="1"/>
          <p:nvPr/>
        </p:nvSpPr>
        <p:spPr>
          <a:xfrm>
            <a:off x="6620060" y="462025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F3C4574B-35EC-F97C-2146-EFFEAD69FABA}"/>
              </a:ext>
            </a:extLst>
          </p:cNvPr>
          <p:cNvSpPr/>
          <p:nvPr/>
        </p:nvSpPr>
        <p:spPr>
          <a:xfrm>
            <a:off x="6804153" y="526408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A44FAF2D-10A1-8DBE-B47A-A2239F258693}"/>
              </a:ext>
            </a:extLst>
          </p:cNvPr>
          <p:cNvSpPr txBox="1"/>
          <p:nvPr/>
        </p:nvSpPr>
        <p:spPr>
          <a:xfrm>
            <a:off x="6941587" y="53932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D3AE6DF8-F8F8-8FF4-B1DF-E3E74E1F42B2}"/>
              </a:ext>
            </a:extLst>
          </p:cNvPr>
          <p:cNvSpPr/>
          <p:nvPr/>
        </p:nvSpPr>
        <p:spPr>
          <a:xfrm>
            <a:off x="6468235" y="6007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2F2528B8-9966-BBAA-C5CA-B34757BD450C}"/>
              </a:ext>
            </a:extLst>
          </p:cNvPr>
          <p:cNvSpPr txBox="1"/>
          <p:nvPr/>
        </p:nvSpPr>
        <p:spPr>
          <a:xfrm>
            <a:off x="6605669" y="6136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26ED8C1C-2123-D5FA-9C62-2F958019C3DB}"/>
              </a:ext>
            </a:extLst>
          </p:cNvPr>
          <p:cNvSpPr/>
          <p:nvPr/>
        </p:nvSpPr>
        <p:spPr>
          <a:xfrm>
            <a:off x="7258532" y="601881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FF7D5896-ABA1-18ED-A9B2-360CC3371095}"/>
              </a:ext>
            </a:extLst>
          </p:cNvPr>
          <p:cNvSpPr txBox="1"/>
          <p:nvPr/>
        </p:nvSpPr>
        <p:spPr>
          <a:xfrm>
            <a:off x="7395966" y="61480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D39521E5-B426-2D76-AF5B-35CDCFA46D96}"/>
              </a:ext>
            </a:extLst>
          </p:cNvPr>
          <p:cNvSpPr/>
          <p:nvPr/>
        </p:nvSpPr>
        <p:spPr>
          <a:xfrm>
            <a:off x="6433855" y="501937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:a16="http://schemas.microsoft.com/office/drawing/2014/main" id="{83A77567-4E63-9383-69EA-2F4027FF064C}"/>
              </a:ext>
            </a:extLst>
          </p:cNvPr>
          <p:cNvSpPr/>
          <p:nvPr/>
        </p:nvSpPr>
        <p:spPr>
          <a:xfrm>
            <a:off x="6070955" y="52847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C2844A80-0EE7-3AEE-E1D4-99FEBD11483E}"/>
              </a:ext>
            </a:extLst>
          </p:cNvPr>
          <p:cNvSpPr txBox="1"/>
          <p:nvPr/>
        </p:nvSpPr>
        <p:spPr>
          <a:xfrm>
            <a:off x="6208389" y="54139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819012BF-4698-3989-31A5-7A4C1310BFA4}"/>
              </a:ext>
            </a:extLst>
          </p:cNvPr>
          <p:cNvSpPr txBox="1"/>
          <p:nvPr/>
        </p:nvSpPr>
        <p:spPr>
          <a:xfrm>
            <a:off x="6095325" y="3404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86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EB7-356C-67BF-1BDA-31C7E15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CD99-8793-85A3-B5A4-D310411B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6" y="1088139"/>
            <a:ext cx="8374828" cy="3973126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 with height h has total number of leaves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total number of nodes: n =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tree, each level is completely filled. The number of nodes at each level l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total number of nodes is the sum of nodes at all levels from 0 to h, which is a geometric series: n=1+2+4+…+2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a full binary tree, the total number of nodes grows exponentially with the height of the tree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h=1: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56890AF-1E1C-3A06-1674-089D40E5CD9F}"/>
              </a:ext>
            </a:extLst>
          </p:cNvPr>
          <p:cNvSpPr/>
          <p:nvPr/>
        </p:nvSpPr>
        <p:spPr>
          <a:xfrm>
            <a:off x="1242046" y="53898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101025-25FA-B82C-F915-2D3BAE5B3D14}"/>
              </a:ext>
            </a:extLst>
          </p:cNvPr>
          <p:cNvSpPr txBox="1"/>
          <p:nvPr/>
        </p:nvSpPr>
        <p:spPr>
          <a:xfrm>
            <a:off x="1379480" y="55209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CD51E43E-F11B-DA1E-A60A-4FCAB51C3638}"/>
              </a:ext>
            </a:extLst>
          </p:cNvPr>
          <p:cNvSpPr/>
          <p:nvPr/>
        </p:nvSpPr>
        <p:spPr>
          <a:xfrm>
            <a:off x="3305939" y="541325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AD70546-DFE2-3F7C-4995-D35E82B41589}"/>
              </a:ext>
            </a:extLst>
          </p:cNvPr>
          <p:cNvSpPr/>
          <p:nvPr/>
        </p:nvSpPr>
        <p:spPr>
          <a:xfrm flipH="1">
            <a:off x="3844068" y="538986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F5AB90E4-29A7-BD25-C796-A41F95500D3D}"/>
              </a:ext>
            </a:extLst>
          </p:cNvPr>
          <p:cNvSpPr/>
          <p:nvPr/>
        </p:nvSpPr>
        <p:spPr>
          <a:xfrm>
            <a:off x="3385106" y="48917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0EF38639-A835-5438-B730-7D518959CF4A}"/>
              </a:ext>
            </a:extLst>
          </p:cNvPr>
          <p:cNvSpPr txBox="1"/>
          <p:nvPr/>
        </p:nvSpPr>
        <p:spPr>
          <a:xfrm>
            <a:off x="3522540" y="50210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06C55E3-21FB-6048-84C3-D3F76B57E990}"/>
              </a:ext>
            </a:extLst>
          </p:cNvPr>
          <p:cNvSpPr/>
          <p:nvPr/>
        </p:nvSpPr>
        <p:spPr>
          <a:xfrm>
            <a:off x="3049188" y="56351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9DDF2533-18CA-9C2F-38BF-B1FADAE3D60B}"/>
              </a:ext>
            </a:extLst>
          </p:cNvPr>
          <p:cNvSpPr txBox="1"/>
          <p:nvPr/>
        </p:nvSpPr>
        <p:spPr>
          <a:xfrm>
            <a:off x="3186622" y="57643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807718C2-1F7D-688D-0AED-73908313B6DA}"/>
              </a:ext>
            </a:extLst>
          </p:cNvPr>
          <p:cNvSpPr/>
          <p:nvPr/>
        </p:nvSpPr>
        <p:spPr>
          <a:xfrm>
            <a:off x="3839485" y="56465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1A4D8574-2B58-52CD-63B8-0EB7053468B3}"/>
              </a:ext>
            </a:extLst>
          </p:cNvPr>
          <p:cNvSpPr txBox="1"/>
          <p:nvPr/>
        </p:nvSpPr>
        <p:spPr>
          <a:xfrm>
            <a:off x="3976919" y="5775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677051E-6C9B-FC2B-2861-D9F3D0AF886C}"/>
              </a:ext>
            </a:extLst>
          </p:cNvPr>
          <p:cNvSpPr/>
          <p:nvPr/>
        </p:nvSpPr>
        <p:spPr>
          <a:xfrm>
            <a:off x="6809901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C92EB70C-8C3B-C94D-4F9A-56D6A8980E2B}"/>
              </a:ext>
            </a:extLst>
          </p:cNvPr>
          <p:cNvSpPr/>
          <p:nvPr/>
        </p:nvSpPr>
        <p:spPr>
          <a:xfrm flipH="1">
            <a:off x="7348030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BD130595-7227-6018-46C5-9417A12E0567}"/>
              </a:ext>
            </a:extLst>
          </p:cNvPr>
          <p:cNvSpPr/>
          <p:nvPr/>
        </p:nvSpPr>
        <p:spPr>
          <a:xfrm flipH="1">
            <a:off x="6632907" y="4469127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D9511EE0-F2DB-64AE-51CB-613F858A4DE1}"/>
              </a:ext>
            </a:extLst>
          </p:cNvPr>
          <p:cNvSpPr/>
          <p:nvPr/>
        </p:nvSpPr>
        <p:spPr>
          <a:xfrm>
            <a:off x="6196559" y="404180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1228CF87-53F1-C2FA-EB68-D9EAC68A61F2}"/>
              </a:ext>
            </a:extLst>
          </p:cNvPr>
          <p:cNvSpPr txBox="1"/>
          <p:nvPr/>
        </p:nvSpPr>
        <p:spPr>
          <a:xfrm>
            <a:off x="6333993" y="417290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A858EA7-9E6B-F9F4-EE42-2D61C9CCE9BC}"/>
              </a:ext>
            </a:extLst>
          </p:cNvPr>
          <p:cNvSpPr/>
          <p:nvPr/>
        </p:nvSpPr>
        <p:spPr>
          <a:xfrm>
            <a:off x="6889068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797A5D9A-7A93-C8EF-58BB-DE6FC3A6C785}"/>
              </a:ext>
            </a:extLst>
          </p:cNvPr>
          <p:cNvSpPr txBox="1"/>
          <p:nvPr/>
        </p:nvSpPr>
        <p:spPr>
          <a:xfrm>
            <a:off x="7026502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7C644275-D4D9-51DD-9513-E434B7721E04}"/>
              </a:ext>
            </a:extLst>
          </p:cNvPr>
          <p:cNvSpPr/>
          <p:nvPr/>
        </p:nvSpPr>
        <p:spPr>
          <a:xfrm>
            <a:off x="6553150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1BB10EC7-77E8-1AE8-6784-6EF59E7052E5}"/>
              </a:ext>
            </a:extLst>
          </p:cNvPr>
          <p:cNvSpPr txBox="1"/>
          <p:nvPr/>
        </p:nvSpPr>
        <p:spPr>
          <a:xfrm>
            <a:off x="6690584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FE505394-8EB0-49DA-46D7-E307FE3CB6E1}"/>
              </a:ext>
            </a:extLst>
          </p:cNvPr>
          <p:cNvSpPr/>
          <p:nvPr/>
        </p:nvSpPr>
        <p:spPr>
          <a:xfrm>
            <a:off x="7343447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702D3DDD-77F4-2513-A1B1-87B114849DB6}"/>
              </a:ext>
            </a:extLst>
          </p:cNvPr>
          <p:cNvSpPr txBox="1"/>
          <p:nvPr/>
        </p:nvSpPr>
        <p:spPr>
          <a:xfrm>
            <a:off x="7480881" y="575380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3A1D79AF-1C64-9C1F-F288-E404C101CE70}"/>
              </a:ext>
            </a:extLst>
          </p:cNvPr>
          <p:cNvSpPr/>
          <p:nvPr/>
        </p:nvSpPr>
        <p:spPr>
          <a:xfrm>
            <a:off x="5400173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201CCCAC-203B-C93D-23F9-F1A2A62C965E}"/>
              </a:ext>
            </a:extLst>
          </p:cNvPr>
          <p:cNvSpPr/>
          <p:nvPr/>
        </p:nvSpPr>
        <p:spPr>
          <a:xfrm flipH="1">
            <a:off x="5938302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29D70407-5782-5B43-02B4-61503A614267}"/>
              </a:ext>
            </a:extLst>
          </p:cNvPr>
          <p:cNvSpPr/>
          <p:nvPr/>
        </p:nvSpPr>
        <p:spPr>
          <a:xfrm>
            <a:off x="5479340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06D53314-80BC-9F6C-C4D2-AEA048FE4D11}"/>
              </a:ext>
            </a:extLst>
          </p:cNvPr>
          <p:cNvSpPr txBox="1"/>
          <p:nvPr/>
        </p:nvSpPr>
        <p:spPr>
          <a:xfrm>
            <a:off x="5616774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ED1F1A6-AC3F-B6EB-C8B4-A1C09C692126}"/>
              </a:ext>
            </a:extLst>
          </p:cNvPr>
          <p:cNvSpPr/>
          <p:nvPr/>
        </p:nvSpPr>
        <p:spPr>
          <a:xfrm>
            <a:off x="5143422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D2CA2AE-1ADA-569A-B853-83BA1626F2BF}"/>
              </a:ext>
            </a:extLst>
          </p:cNvPr>
          <p:cNvSpPr txBox="1"/>
          <p:nvPr/>
        </p:nvSpPr>
        <p:spPr>
          <a:xfrm>
            <a:off x="5280856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018A145-77ED-7021-1E8A-D9F752726C17}"/>
              </a:ext>
            </a:extLst>
          </p:cNvPr>
          <p:cNvSpPr/>
          <p:nvPr/>
        </p:nvSpPr>
        <p:spPr>
          <a:xfrm>
            <a:off x="5933719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B2A355EB-484C-12B2-0E01-7450125775B4}"/>
              </a:ext>
            </a:extLst>
          </p:cNvPr>
          <p:cNvSpPr txBox="1"/>
          <p:nvPr/>
        </p:nvSpPr>
        <p:spPr>
          <a:xfrm>
            <a:off x="6055297" y="5775729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55CC6CAF-8368-F55F-DA5F-4353F3A31B21}"/>
              </a:ext>
            </a:extLst>
          </p:cNvPr>
          <p:cNvSpPr/>
          <p:nvPr/>
        </p:nvSpPr>
        <p:spPr>
          <a:xfrm>
            <a:off x="5906779" y="4539344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C3531-86C8-01FE-A9F6-D5B6391AF73A}"/>
              </a:ext>
            </a:extLst>
          </p:cNvPr>
          <p:cNvSpPr txBox="1"/>
          <p:nvPr/>
        </p:nvSpPr>
        <p:spPr>
          <a:xfrm>
            <a:off x="1219074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h=0</a:t>
            </a:r>
            <a:endParaRPr lang="en-SE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006948-2682-AD9F-D62E-C976334973A5}"/>
              </a:ext>
            </a:extLst>
          </p:cNvPr>
          <p:cNvSpPr txBox="1"/>
          <p:nvPr/>
        </p:nvSpPr>
        <p:spPr>
          <a:xfrm>
            <a:off x="3412088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h=1</a:t>
            </a:r>
            <a:endParaRPr lang="en-SE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596BF-AB03-C368-33CB-3A03F8567843}"/>
              </a:ext>
            </a:extLst>
          </p:cNvPr>
          <p:cNvSpPr txBox="1"/>
          <p:nvPr/>
        </p:nvSpPr>
        <p:spPr>
          <a:xfrm>
            <a:off x="6447359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h=2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EAB6AF-AF9C-8035-9BFF-64E6D95B12E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0D45-A8D2-9028-A265-2F9FED5D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 of a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A74B-F8CC-05FD-1AD9-0527FCEF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binary tree with n nodes, the height h is bounded by: ⌈log₂(n+1)⌉ - 1 ≤ h ≤ n - 1</a:t>
            </a:r>
          </a:p>
          <a:p>
            <a:pPr lvl="1"/>
            <a:r>
              <a:rPr lang="en-GB" dirty="0"/>
              <a:t>The lower bound represents a perfectly balanced tree, and the upper bound represents a degenerate tree (essentially a linked list).</a:t>
            </a:r>
          </a:p>
          <a:p>
            <a:pPr lvl="1"/>
            <a:r>
              <a:rPr lang="en-US" altLang="zh-CN" dirty="0"/>
              <a:t>T</a:t>
            </a:r>
            <a:r>
              <a:rPr lang="en-GB" dirty="0"/>
              <a:t>he minimum height of a binary tree with n nodes is ⌈log₂(n+1)⌉ - 1, which occurs in the most balanced configuration, where ⌈⌉ is the ceiling operator, e.g., ⌈1.0⌉=1, ⌈1.3⌉=2.</a:t>
            </a:r>
          </a:p>
          <a:p>
            <a:pPr lvl="1"/>
            <a:r>
              <a:rPr lang="en-GB" dirty="0"/>
              <a:t>The maximum height of a binary tree with n nodes is n-1, which occurs in the case of a skewed tree (a linear chain or linked list).</a:t>
            </a:r>
          </a:p>
          <a:p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8370-6CEC-0CCA-5D47-26617FAC71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54165</TotalTime>
  <Words>4649</Words>
  <Application>Microsoft Office PowerPoint</Application>
  <PresentationFormat>On-screen Show (4:3)</PresentationFormat>
  <Paragraphs>980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-apple-system</vt:lpstr>
      <vt:lpstr>CenturyGothic</vt:lpstr>
      <vt:lpstr>Courier</vt:lpstr>
      <vt:lpstr>inherit</vt:lpstr>
      <vt:lpstr>KaTeX_Main</vt:lpstr>
      <vt:lpstr>KaTeX_Math</vt:lpstr>
      <vt:lpstr>Menlo</vt:lpstr>
      <vt:lpstr>Twentieth Century</vt:lpstr>
      <vt:lpstr>var(--font-berkeley-mono)</vt:lpstr>
      <vt:lpstr>var(--font-fk-grotesk-neue)</vt:lpstr>
      <vt:lpstr>Arial</vt:lpstr>
      <vt:lpstr>Bauhaus 93</vt:lpstr>
      <vt:lpstr>Calibri</vt:lpstr>
      <vt:lpstr>Consolas</vt:lpstr>
      <vt:lpstr>Courier New</vt:lpstr>
      <vt:lpstr>Helvetica</vt:lpstr>
      <vt:lpstr>Quattrocento Sans</vt:lpstr>
      <vt:lpstr>Roboto</vt:lpstr>
      <vt:lpstr>Times New Roman</vt:lpstr>
      <vt:lpstr>Wingdings</vt:lpstr>
      <vt:lpstr>Office Theme</vt:lpstr>
      <vt:lpstr>Lecture 8 Binary Search Tree</vt:lpstr>
      <vt:lpstr>Lecture Goals</vt:lpstr>
      <vt:lpstr>Different Trees in Computer Science</vt:lpstr>
      <vt:lpstr>Defining Trees</vt:lpstr>
      <vt:lpstr>Binary Trees</vt:lpstr>
      <vt:lpstr>Tree Node</vt:lpstr>
      <vt:lpstr>Definitions</vt:lpstr>
      <vt:lpstr>Full Binary Tree</vt:lpstr>
      <vt:lpstr>Height of a Binary Tree</vt:lpstr>
      <vt:lpstr>Tree Traversal - Motivation</vt:lpstr>
      <vt:lpstr>BFS vs. DFS</vt:lpstr>
      <vt:lpstr>Traversal Order for Binary Trees</vt:lpstr>
      <vt:lpstr>Graph Traversal with BFS: Level-order Traversal (Contd.)</vt:lpstr>
      <vt:lpstr>Tree traversals with DFS: pre-order, in-order, post-order</vt:lpstr>
      <vt:lpstr>Summary of Tree Traversals with DFS</vt:lpstr>
      <vt:lpstr>Geeks for Geeks Tutorials</vt:lpstr>
      <vt:lpstr>PowerPoint Presentation</vt:lpstr>
      <vt:lpstr>In-order traversal of nodes is 4 -&gt; 2 -&gt; 5 -&gt; 1 -&gt; 3 -&gt; 6.</vt:lpstr>
      <vt:lpstr>Post-order traversal of nodes is 4 -&gt; 5 -&gt; 2 -&gt; 6 -&gt; 3 -&gt; 1</vt:lpstr>
      <vt:lpstr>Motivation for Binary Search Tree</vt:lpstr>
      <vt:lpstr>Binary Search Tree (BST)</vt:lpstr>
      <vt:lpstr>Searching for a Key: Binary Tree vs. Binary Search Tree</vt:lpstr>
      <vt:lpstr>Searching a BST</vt:lpstr>
      <vt:lpstr>Searching a BST Iteratively</vt:lpstr>
      <vt:lpstr>Searching a BST Recursively</vt:lpstr>
      <vt:lpstr>PowerPoint Presentation</vt:lpstr>
      <vt:lpstr>PowerPoint Presentation</vt:lpstr>
      <vt:lpstr>PowerPoint Presentation</vt:lpstr>
      <vt:lpstr>Binary Search Tree Shape</vt:lpstr>
      <vt:lpstr>Binary Search Tree Shape (Contd.)</vt:lpstr>
      <vt:lpstr>Binary Search Tree Shape (Contd.)</vt:lpstr>
      <vt:lpstr>Traversal of a BST: Example I</vt:lpstr>
      <vt:lpstr>Traversal of a BST: Example II</vt:lpstr>
      <vt:lpstr>In-Order Traversal of a BST</vt:lpstr>
      <vt:lpstr>Performance Analysis of BST</vt:lpstr>
      <vt:lpstr>AVL Tree</vt:lpstr>
      <vt:lpstr>BST vs. Hash Table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1378</cp:revision>
  <dcterms:created xsi:type="dcterms:W3CDTF">2018-08-13T22:58:39Z</dcterms:created>
  <dcterms:modified xsi:type="dcterms:W3CDTF">2025-04-16T11:06:12Z</dcterms:modified>
</cp:coreProperties>
</file>