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55"/>
  </p:notesMasterIdLst>
  <p:handoutMasterIdLst>
    <p:handoutMasterId r:id="rId56"/>
  </p:handoutMasterIdLst>
  <p:sldIdLst>
    <p:sldId id="256" r:id="rId2"/>
    <p:sldId id="283" r:id="rId3"/>
    <p:sldId id="257" r:id="rId4"/>
    <p:sldId id="259" r:id="rId5"/>
    <p:sldId id="261" r:id="rId6"/>
    <p:sldId id="305" r:id="rId7"/>
    <p:sldId id="266" r:id="rId8"/>
    <p:sldId id="267" r:id="rId9"/>
    <p:sldId id="306" r:id="rId10"/>
    <p:sldId id="268" r:id="rId11"/>
    <p:sldId id="269" r:id="rId12"/>
    <p:sldId id="270" r:id="rId13"/>
    <p:sldId id="307" r:id="rId14"/>
    <p:sldId id="271" r:id="rId15"/>
    <p:sldId id="308" r:id="rId16"/>
    <p:sldId id="272" r:id="rId17"/>
    <p:sldId id="273" r:id="rId18"/>
    <p:sldId id="274" r:id="rId19"/>
    <p:sldId id="309" r:id="rId20"/>
    <p:sldId id="275" r:id="rId21"/>
    <p:sldId id="276" r:id="rId22"/>
    <p:sldId id="311" r:id="rId23"/>
    <p:sldId id="277" r:id="rId24"/>
    <p:sldId id="278" r:id="rId25"/>
    <p:sldId id="279" r:id="rId26"/>
    <p:sldId id="280" r:id="rId27"/>
    <p:sldId id="284" r:id="rId28"/>
    <p:sldId id="312" r:id="rId29"/>
    <p:sldId id="285" r:id="rId30"/>
    <p:sldId id="286" r:id="rId31"/>
    <p:sldId id="263" r:id="rId32"/>
    <p:sldId id="264"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281" r:id="rId49"/>
    <p:sldId id="282" r:id="rId50"/>
    <p:sldId id="302" r:id="rId51"/>
    <p:sldId id="303" r:id="rId52"/>
    <p:sldId id="310" r:id="rId53"/>
    <p:sldId id="304" r:id="rId54"/>
  </p:sldIdLst>
  <p:sldSz cx="12192000" cy="6858000"/>
  <p:notesSz cx="6858000" cy="9144000"/>
  <p:embeddedFontLst>
    <p:embeddedFont>
      <p:font typeface="Cambria Math" panose="02040503050406030204" pitchFamily="18" charset="0"/>
      <p:regular r:id="rId57"/>
    </p:embeddedFont>
    <p:embeddedFont>
      <p:font typeface="Consolas" panose="020B0609020204030204" pitchFamily="49" charset="0"/>
      <p:regular r:id="rId58"/>
      <p:bold r:id="rId59"/>
      <p:italic r:id="rId60"/>
      <p:boldItalic r:id="rId61"/>
    </p:embeddedFont>
    <p:embeddedFont>
      <p:font typeface="Georgia" panose="02040502050405020303" pitchFamily="18" charset="0"/>
      <p:regular r:id="rId62"/>
      <p:bold r:id="rId63"/>
      <p:italic r:id="rId64"/>
      <p:boldItalic r:id="rId65"/>
    </p:embeddedFont>
    <p:embeddedFont>
      <p:font typeface="Helvetica" panose="020B0604020202020204" pitchFamily="34" charset="0"/>
      <p:regular r:id="rId66"/>
      <p:bold r:id="rId67"/>
      <p:italic r:id="rId68"/>
      <p:boldItalic r:id="rId69"/>
    </p:embeddedFont>
    <p:embeddedFont>
      <p:font typeface="Quattrocento Sans" panose="020B0502050000020003" pitchFamily="3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EC709F-05B9-4070-B18A-881EBDC1CAFB}">
  <a:tblStyle styleId="{4EEC709F-05B9-4070-B18A-881EBDC1CAF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85" autoAdjust="0"/>
  </p:normalViewPr>
  <p:slideViewPr>
    <p:cSldViewPr snapToGrid="0">
      <p:cViewPr varScale="1">
        <p:scale>
          <a:sx n="65" d="100"/>
          <a:sy n="65" d="100"/>
        </p:scale>
        <p:origin x="1330" y="14"/>
      </p:cViewPr>
      <p:guideLst/>
    </p:cSldViewPr>
  </p:slideViewPr>
  <p:notesTextViewPr>
    <p:cViewPr>
      <p:scale>
        <a:sx n="1" d="1"/>
        <a:sy n="1" d="1"/>
      </p:scale>
      <p:origin x="0" y="-437"/>
    </p:cViewPr>
  </p:notesTextViewPr>
  <p:sorterViewPr>
    <p:cViewPr>
      <p:scale>
        <a:sx n="100" d="100"/>
        <a:sy n="100" d="100"/>
      </p:scale>
      <p:origin x="0" y="-7589"/>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64" Type="http://schemas.openxmlformats.org/officeDocument/2006/relationships/font" Target="fonts/font8.fntdata"/><Relationship Id="rId69" Type="http://schemas.openxmlformats.org/officeDocument/2006/relationships/font" Target="fonts/font13.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5.fntdata"/><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AD316B-8D6E-A45F-EE7B-E4A8983D7E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a:extLst>
              <a:ext uri="{FF2B5EF4-FFF2-40B4-BE49-F238E27FC236}">
                <a16:creationId xmlns:a16="http://schemas.microsoft.com/office/drawing/2014/main" id="{1DA2F963-319D-B460-BDD0-E446A6B86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35663C-770A-497E-B2A6-42B1D7B7A3AA}" type="datetimeFigureOut">
              <a:rPr lang="en-SE" smtClean="0"/>
              <a:t>2025-04-15</a:t>
            </a:fld>
            <a:endParaRPr lang="en-SE"/>
          </a:p>
        </p:txBody>
      </p:sp>
      <p:sp>
        <p:nvSpPr>
          <p:cNvPr id="4" name="Footer Placeholder 3">
            <a:extLst>
              <a:ext uri="{FF2B5EF4-FFF2-40B4-BE49-F238E27FC236}">
                <a16:creationId xmlns:a16="http://schemas.microsoft.com/office/drawing/2014/main" id="{D930DCA8-9352-33D7-B0E3-5A2CBE5158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5" name="Slide Number Placeholder 4">
            <a:extLst>
              <a:ext uri="{FF2B5EF4-FFF2-40B4-BE49-F238E27FC236}">
                <a16:creationId xmlns:a16="http://schemas.microsoft.com/office/drawing/2014/main" id="{B8DCB4D1-8C95-4BCC-40AD-F5547D2695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983BD4-1BCF-4187-9DF6-06CFF2688EF3}" type="slidenum">
              <a:rPr lang="en-SE" smtClean="0"/>
              <a:t>‹#›</a:t>
            </a:fld>
            <a:endParaRPr lang="en-SE"/>
          </a:p>
        </p:txBody>
      </p:sp>
    </p:spTree>
    <p:extLst>
      <p:ext uri="{BB962C8B-B14F-4D97-AF65-F5344CB8AC3E}">
        <p14:creationId xmlns:p14="http://schemas.microsoft.com/office/powerpoint/2010/main" val="4882140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oracle.com/javase/7/docs/api/java/util/Arrays.html#sort(java.lang.Object%5B%5D)"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youtube.com/watch?v=OwR53k9DZ9c"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www.youtube.com/watch?v=aXXWXz5rF64"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oracle.com/javase/7/docs/api/java/util/Arrays.html#sort(byte%5B%5D)"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dk1"/>
                </a:solidFill>
                <a:latin typeface="Quattrocento Sans"/>
                <a:ea typeface="Quattrocento Sans"/>
                <a:cs typeface="Quattrocento Sans"/>
                <a:sym typeface="Quattrocento Sans"/>
              </a:rPr>
              <a:t>Duplicates will always be compared against one another in their original orientation, thus it can be maintained with proper if logic</a:t>
            </a:r>
            <a:endParaRPr lang="en-GB" sz="1050" dirty="0">
              <a:latin typeface="Quattrocento Sans"/>
              <a:ea typeface="Quattrocento Sans"/>
              <a:cs typeface="Quattrocento Sans"/>
              <a:sym typeface="Quattrocento Sans"/>
            </a:endParaRPr>
          </a:p>
          <a:p>
            <a:pPr marL="0" lvl="0" indent="0" algn="l" rtl="0">
              <a:spcBef>
                <a:spcPts val="0"/>
              </a:spcBef>
              <a:spcAft>
                <a:spcPts val="0"/>
              </a:spcAft>
              <a:buNone/>
            </a:pPr>
            <a:endParaRPr dirty="0"/>
          </a:p>
        </p:txBody>
      </p:sp>
      <p:sp>
        <p:nvSpPr>
          <p:cNvPr id="264" name="Google Shape;26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44449a5534_0_7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244449a5534_0_7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4449a5534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g244449a5534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44449a5534_0_7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244449a5534_0_7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44449a5534_0_1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244449a5534_0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44449a5534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dk1"/>
                </a:solidFill>
                <a:latin typeface="Quattrocento Sans"/>
                <a:ea typeface="Quattrocento Sans"/>
                <a:cs typeface="Quattrocento Sans"/>
                <a:sym typeface="Quattrocento Sans"/>
              </a:rPr>
              <a:t>In Merge Sort, no additional work to conquer: everything gets sorted in combine step!</a:t>
            </a:r>
            <a:endParaRPr dirty="0"/>
          </a:p>
        </p:txBody>
      </p:sp>
      <p:sp>
        <p:nvSpPr>
          <p:cNvPr id="420" name="Google Shape;420;g244449a5534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44449a5534_0_2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800100" marR="0" lvl="1" indent="-228600" algn="l" rtl="0">
              <a:spcBef>
                <a:spcPts val="0"/>
              </a:spcBef>
              <a:spcAft>
                <a:spcPts val="0"/>
              </a:spcAft>
              <a:buClr>
                <a:schemeClr val="dk1"/>
              </a:buClr>
              <a:buSzPts val="1800"/>
              <a:buFont typeface="Calibri"/>
              <a:buNone/>
            </a:pPr>
            <a:endParaRPr lang="en-GB" sz="1800" i="0" u="none" strike="noStrike" cap="none"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GB" sz="1800" dirty="0">
                <a:solidFill>
                  <a:schemeClr val="dk1"/>
                </a:solidFill>
                <a:latin typeface="Quattrocento Sans"/>
                <a:ea typeface="Quattrocento Sans"/>
                <a:cs typeface="Quattrocento Sans"/>
                <a:sym typeface="Quattrocento Sans"/>
              </a:rPr>
              <a:t>Works because we only move the smaller pointer – then ”reconsider” the larger against a new value, and because the arrays are sorted we never have to backtrack!</a:t>
            </a:r>
            <a:endParaRPr lang="en-GB" dirty="0">
              <a:latin typeface="Quattrocento Sans"/>
              <a:ea typeface="Quattrocento Sans"/>
              <a:cs typeface="Quattrocento Sans"/>
              <a:sym typeface="Quattrocento Sans"/>
            </a:endParaRPr>
          </a:p>
          <a:p>
            <a:pPr marL="0" lvl="0" indent="0" algn="l" rtl="0">
              <a:spcBef>
                <a:spcPts val="0"/>
              </a:spcBef>
              <a:spcAft>
                <a:spcPts val="0"/>
              </a:spcAft>
              <a:buNone/>
            </a:pPr>
            <a:endParaRPr dirty="0"/>
          </a:p>
        </p:txBody>
      </p:sp>
      <p:sp>
        <p:nvSpPr>
          <p:cNvPr id="458" name="Google Shape;458;g244449a5534_0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44449a5534_0_2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dk1"/>
                </a:solidFill>
                <a:latin typeface="Calibri"/>
                <a:ea typeface="Calibri"/>
                <a:cs typeface="Calibri"/>
                <a:sym typeface="Calibri"/>
              </a:rPr>
              <a:t>(</a:t>
            </a:r>
            <a:r>
              <a:rPr lang="en-GB" sz="1200" u="sng" dirty="0">
                <a:solidFill>
                  <a:schemeClr val="hlink"/>
                </a:solidFill>
                <a:latin typeface="Calibri"/>
                <a:ea typeface="Calibri"/>
                <a:cs typeface="Calibri"/>
                <a:sym typeface="Calibri"/>
                <a:hlinkClick r:id="rId3"/>
              </a:rPr>
              <a:t>This is what Java uses for Objects</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kinda</a:t>
            </a:r>
            <a:r>
              <a:rPr lang="en-GB" sz="1200" dirty="0">
                <a:solidFill>
                  <a:schemeClr val="dk1"/>
                </a:solidFill>
                <a:latin typeface="Calibri"/>
                <a:ea typeface="Calibri"/>
                <a:cs typeface="Calibri"/>
                <a:sym typeface="Calibri"/>
              </a:rPr>
              <a:t> ) </a:t>
            </a:r>
            <a:r>
              <a:rPr lang="en-GB" sz="1200" dirty="0">
                <a:solidFill>
                  <a:schemeClr val="dk1"/>
                </a:solidFill>
                <a:latin typeface="Quattrocento Sans"/>
                <a:ea typeface="Quattrocento Sans"/>
                <a:cs typeface="Quattrocento Sans"/>
                <a:sym typeface="Quattrocento Sans"/>
              </a:rPr>
              <a:t>Don’t forget your old friends, the 3 recursive patterns!</a:t>
            </a:r>
            <a:endParaRPr lang="en-GB" dirty="0">
              <a:latin typeface="Quattrocento Sans"/>
              <a:ea typeface="Quattrocento Sans"/>
              <a:cs typeface="Quattrocento Sans"/>
              <a:sym typeface="Quattrocento Sans"/>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a:p>
            <a:pPr marL="0" lvl="0" indent="0" algn="l" rtl="0">
              <a:spcBef>
                <a:spcPts val="0"/>
              </a:spcBef>
              <a:spcAft>
                <a:spcPts val="0"/>
              </a:spcAft>
              <a:buNone/>
            </a:pPr>
            <a:endParaRPr dirty="0"/>
          </a:p>
        </p:txBody>
      </p:sp>
      <p:sp>
        <p:nvSpPr>
          <p:cNvPr id="484" name="Google Shape;484;g244449a5534_0_2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45a5fdbcb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45a5fdbcb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lvl="0" indent="0" algn="l" rtl="0">
              <a:lnSpc>
                <a:spcPct val="90000"/>
              </a:lnSpc>
              <a:spcBef>
                <a:spcPts val="1600"/>
              </a:spcBef>
              <a:spcAft>
                <a:spcPts val="0"/>
              </a:spcAft>
              <a:buSzPts val="2200"/>
              <a:buNone/>
            </a:pPr>
            <a:endParaRPr lang="en-GB" dirty="0"/>
          </a:p>
          <a:p>
            <a:pPr marL="0" lvl="0" indent="0" algn="l" rtl="0">
              <a:lnSpc>
                <a:spcPct val="90000"/>
              </a:lnSpc>
              <a:spcBef>
                <a:spcPts val="1400"/>
              </a:spcBef>
              <a:spcAft>
                <a:spcPts val="0"/>
              </a:spcAft>
              <a:buNone/>
            </a:pPr>
            <a:r>
              <a:rPr lang="en-GB" b="1" dirty="0">
                <a:solidFill>
                  <a:srgbClr val="4C3282"/>
                </a:solidFill>
              </a:rPr>
              <a:t>Quicksort</a:t>
            </a:r>
          </a:p>
          <a:p>
            <a:pPr marL="457200" lvl="0" indent="-355600" algn="l" rtl="0">
              <a:lnSpc>
                <a:spcPct val="90000"/>
              </a:lnSpc>
              <a:spcBef>
                <a:spcPts val="400"/>
              </a:spcBef>
              <a:spcAft>
                <a:spcPts val="0"/>
              </a:spcAft>
              <a:buSzPts val="2000"/>
              <a:buChar char="●"/>
            </a:pPr>
            <a:r>
              <a:rPr lang="en-GB" sz="1200" dirty="0"/>
              <a:t>Split into two arrays.</a:t>
            </a:r>
          </a:p>
          <a:p>
            <a:pPr marL="457200" lvl="0" indent="-355600" algn="l" rtl="0">
              <a:lnSpc>
                <a:spcPct val="90000"/>
              </a:lnSpc>
              <a:spcBef>
                <a:spcPts val="0"/>
              </a:spcBef>
              <a:spcAft>
                <a:spcPts val="0"/>
              </a:spcAft>
              <a:buSzPts val="2000"/>
              <a:buChar char="●"/>
            </a:pPr>
            <a:r>
              <a:rPr lang="en-GB" sz="1200" dirty="0"/>
              <a:t>Roughly, elements that are “small” and elements that are “large”</a:t>
            </a:r>
          </a:p>
          <a:p>
            <a:pPr marL="457200" lvl="0" indent="-355600" algn="l" rtl="0">
              <a:lnSpc>
                <a:spcPct val="90000"/>
              </a:lnSpc>
              <a:spcBef>
                <a:spcPts val="0"/>
              </a:spcBef>
              <a:spcAft>
                <a:spcPts val="0"/>
              </a:spcAft>
              <a:buSzPts val="2000"/>
              <a:buChar char="●"/>
            </a:pPr>
            <a:r>
              <a:rPr lang="en-GB" sz="1200" dirty="0"/>
              <a:t>How to define “small” and “large”? Choose a “</a:t>
            </a:r>
            <a:r>
              <a:rPr lang="en-GB" sz="1200" b="1" dirty="0">
                <a:solidFill>
                  <a:schemeClr val="accent3"/>
                </a:solidFill>
              </a:rPr>
              <a:t>pivot</a:t>
            </a:r>
            <a:r>
              <a:rPr lang="en-GB" sz="1200" dirty="0"/>
              <a:t>” value in the array that will </a:t>
            </a:r>
            <a:r>
              <a:rPr lang="en-GB" sz="1200" b="1" dirty="0">
                <a:solidFill>
                  <a:schemeClr val="accent3"/>
                </a:solidFill>
              </a:rPr>
              <a:t>partition</a:t>
            </a:r>
            <a:r>
              <a:rPr lang="en-GB" sz="1200" dirty="0"/>
              <a:t> the two arrays!</a:t>
            </a:r>
          </a:p>
          <a:p>
            <a:pPr lvl="1"/>
            <a:r>
              <a:rPr lang="en-GB" sz="1600" dirty="0"/>
              <a:t>Partition Function of Quick Sort | </a:t>
            </a:r>
            <a:r>
              <a:rPr lang="en-GB" sz="1600" dirty="0" err="1"/>
              <a:t>GeeksforGeeks</a:t>
            </a:r>
            <a:r>
              <a:rPr lang="en-GB" sz="1600" dirty="0"/>
              <a:t> </a:t>
            </a:r>
          </a:p>
          <a:p>
            <a:pPr lvl="2"/>
            <a:r>
              <a:rPr lang="en-GB" sz="1000" dirty="0">
                <a:hlinkClick r:id="rId3"/>
              </a:rPr>
              <a:t>https://www.youtube.com/watch?v=OwR53k9DZ9c</a:t>
            </a:r>
            <a:r>
              <a:rPr lang="en-GB" sz="1000" dirty="0"/>
              <a:t> </a:t>
            </a:r>
          </a:p>
          <a:p>
            <a:pPr marL="457200" lvl="0" indent="-355600" algn="l" rtl="0">
              <a:lnSpc>
                <a:spcPct val="90000"/>
              </a:lnSpc>
              <a:spcBef>
                <a:spcPts val="0"/>
              </a:spcBef>
              <a:spcAft>
                <a:spcPts val="0"/>
              </a:spcAft>
              <a:buSzPts val="2000"/>
              <a:buChar char="●"/>
            </a:pPr>
            <a:endParaRPr lang="en-GB" sz="1200" dirty="0"/>
          </a:p>
          <a:p>
            <a:r>
              <a:rPr lang="en-GB" dirty="0"/>
              <a:t>Quick Sort</a:t>
            </a:r>
          </a:p>
          <a:p>
            <a:pPr lvl="2"/>
            <a:endParaRPr lang="en-GB" dirty="0"/>
          </a:p>
          <a:p>
            <a:pPr lvl="2"/>
            <a:endParaRPr lang="en-GB" dirty="0"/>
          </a:p>
          <a:p>
            <a:pPr lvl="2"/>
            <a:r>
              <a:rPr lang="en-GB" dirty="0"/>
              <a:t>Visualization of Quick sort (HD)</a:t>
            </a:r>
          </a:p>
          <a:p>
            <a:pPr lvl="2"/>
            <a:r>
              <a:rPr lang="en-GB" dirty="0">
                <a:hlinkClick r:id="rId4"/>
              </a:rPr>
              <a:t>https://www.youtube.com/watch?v=aXXWXz5rF64</a:t>
            </a:r>
            <a:r>
              <a:rPr lang="en-GB" dirty="0"/>
              <a:t> </a:t>
            </a:r>
          </a:p>
          <a:p>
            <a:pPr marL="457200" lvl="0" indent="-355600" algn="l" rtl="0">
              <a:lnSpc>
                <a:spcPct val="90000"/>
              </a:lnSpc>
              <a:spcBef>
                <a:spcPts val="0"/>
              </a:spcBef>
              <a:spcAft>
                <a:spcPts val="0"/>
              </a:spcAft>
              <a:buSzPts val="2000"/>
              <a:buChar char="●"/>
            </a:pPr>
            <a:endParaRPr lang="en-GB"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5555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45a5fdbcb7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45a5fdbcb7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45a5fdbcb7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45a5fdbcb7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45a5fdbcb7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245a5fdbcb7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45a5fdbcb7_0_1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rtl="0">
              <a:spcBef>
                <a:spcPts val="0"/>
              </a:spcBef>
              <a:spcAft>
                <a:spcPts val="0"/>
              </a:spcAft>
              <a:buNone/>
            </a:pPr>
            <a:r>
              <a:rPr lang="en-GB" sz="1200" dirty="0">
                <a:solidFill>
                  <a:schemeClr val="dk1"/>
                </a:solidFill>
                <a:latin typeface="Calibri"/>
                <a:ea typeface="Calibri"/>
                <a:cs typeface="Calibri"/>
                <a:sym typeface="Calibri"/>
              </a:rPr>
              <a:t>Fast sorting of primitives! </a:t>
            </a:r>
          </a:p>
          <a:p>
            <a:pPr marL="0" marR="0" lvl="0" indent="0" algn="l" rtl="0">
              <a:spcBef>
                <a:spcPts val="0"/>
              </a:spcBef>
              <a:spcAft>
                <a:spcPts val="0"/>
              </a:spcAft>
              <a:buNone/>
            </a:pPr>
            <a:r>
              <a:rPr lang="en-GB" sz="1200" dirty="0">
                <a:solidFill>
                  <a:schemeClr val="dk1"/>
                </a:solidFill>
                <a:latin typeface="Calibri"/>
                <a:ea typeface="Calibri"/>
                <a:cs typeface="Calibri"/>
                <a:sym typeface="Calibri"/>
              </a:rPr>
              <a:t>(</a:t>
            </a:r>
            <a:r>
              <a:rPr lang="en-GB" sz="1200" u="sng" dirty="0">
                <a:solidFill>
                  <a:schemeClr val="hlink"/>
                </a:solidFill>
                <a:latin typeface="Calibri"/>
                <a:ea typeface="Calibri"/>
                <a:cs typeface="Calibri"/>
                <a:sym typeface="Calibri"/>
                <a:hlinkClick r:id="rId3"/>
              </a:rPr>
              <a:t>This is what Java uses for Primitives</a:t>
            </a:r>
            <a:r>
              <a:rPr lang="en-GB" sz="1200" dirty="0">
                <a:solidFill>
                  <a:schemeClr val="dk1"/>
                </a:solidFill>
                <a:latin typeface="Calibri"/>
                <a:ea typeface="Calibri"/>
                <a:cs typeface="Calibri"/>
                <a:sym typeface="Calibri"/>
              </a:rPr>
              <a:t>)</a:t>
            </a:r>
          </a:p>
          <a:p>
            <a:pPr marL="0" lvl="0" indent="0" algn="l" rtl="0">
              <a:spcBef>
                <a:spcPts val="0"/>
              </a:spcBef>
              <a:spcAft>
                <a:spcPts val="0"/>
              </a:spcAft>
              <a:buNone/>
            </a:pPr>
            <a:endParaRPr dirty="0"/>
          </a:p>
        </p:txBody>
      </p:sp>
      <p:sp>
        <p:nvSpPr>
          <p:cNvPr id="290" name="Google Shape;290;g245a5fdbcb7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45a5fdbcb7_0_1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GB" dirty="0"/>
              <a:t>How to avoid hitting the worst case?</a:t>
            </a:r>
          </a:p>
          <a:p>
            <a:pPr marL="457200" lvl="0" indent="-368300" algn="l" rtl="0">
              <a:lnSpc>
                <a:spcPct val="90000"/>
              </a:lnSpc>
              <a:spcBef>
                <a:spcPts val="400"/>
              </a:spcBef>
              <a:spcAft>
                <a:spcPts val="0"/>
              </a:spcAft>
              <a:buSzPts val="2200"/>
              <a:buChar char="●"/>
            </a:pPr>
            <a:r>
              <a:rPr lang="en-GB" sz="2200" dirty="0"/>
              <a:t>It depends on pivot selection. If the pivot divides each array in half, we get better </a:t>
            </a:r>
            <a:r>
              <a:rPr lang="en-GB" sz="2200" dirty="0" err="1"/>
              <a:t>behavior</a:t>
            </a:r>
            <a:endParaRPr lang="en-GB" sz="2200" dirty="0"/>
          </a:p>
          <a:p>
            <a:pPr marL="265176" lvl="1" indent="-22859" algn="l" rtl="0">
              <a:lnSpc>
                <a:spcPct val="90000"/>
              </a:lnSpc>
              <a:spcBef>
                <a:spcPts val="600"/>
              </a:spcBef>
              <a:spcAft>
                <a:spcPts val="0"/>
              </a:spcAft>
              <a:buSzPts val="1800"/>
              <a:buNone/>
            </a:pPr>
            <a:endParaRPr lang="en-GB" dirty="0"/>
          </a:p>
          <a:p>
            <a:pPr marL="0" lvl="0" indent="0" algn="l" rtl="0">
              <a:lnSpc>
                <a:spcPct val="90000"/>
              </a:lnSpc>
              <a:spcBef>
                <a:spcPts val="1600"/>
              </a:spcBef>
              <a:spcAft>
                <a:spcPts val="0"/>
              </a:spcAft>
              <a:buNone/>
            </a:pPr>
            <a:r>
              <a:rPr lang="en-GB" dirty="0"/>
              <a:t>Here are four options for finding a pivot. What are the </a:t>
            </a:r>
            <a:r>
              <a:rPr lang="en-GB" dirty="0" err="1"/>
              <a:t>tradeoffs</a:t>
            </a:r>
            <a:r>
              <a:rPr lang="en-GB" dirty="0"/>
              <a:t>?</a:t>
            </a:r>
          </a:p>
          <a:p>
            <a:pPr marL="457200" lvl="0" indent="-368300" algn="l" rtl="0">
              <a:lnSpc>
                <a:spcPct val="90000"/>
              </a:lnSpc>
              <a:spcBef>
                <a:spcPts val="400"/>
              </a:spcBef>
              <a:spcAft>
                <a:spcPts val="0"/>
              </a:spcAft>
              <a:buSzPts val="2200"/>
              <a:buChar char="●"/>
            </a:pPr>
            <a:r>
              <a:rPr lang="en-GB" sz="2200" dirty="0"/>
              <a:t>Just take the first element</a:t>
            </a:r>
            <a:endParaRPr lang="en-GB" dirty="0"/>
          </a:p>
          <a:p>
            <a:pPr marL="457200" lvl="0" indent="-368300" algn="l" rtl="0">
              <a:lnSpc>
                <a:spcPct val="90000"/>
              </a:lnSpc>
              <a:spcBef>
                <a:spcPts val="0"/>
              </a:spcBef>
              <a:spcAft>
                <a:spcPts val="0"/>
              </a:spcAft>
              <a:buSzPts val="2200"/>
              <a:buChar char="●"/>
            </a:pPr>
            <a:r>
              <a:rPr lang="en-GB" sz="2200" dirty="0"/>
              <a:t>Take the median of the full array</a:t>
            </a:r>
            <a:endParaRPr lang="en-GB" dirty="0"/>
          </a:p>
          <a:p>
            <a:pPr marL="457200" lvl="0" indent="-368300" algn="l" rtl="0">
              <a:lnSpc>
                <a:spcPct val="90000"/>
              </a:lnSpc>
              <a:spcBef>
                <a:spcPts val="0"/>
              </a:spcBef>
              <a:spcAft>
                <a:spcPts val="0"/>
              </a:spcAft>
              <a:buSzPts val="2200"/>
              <a:buChar char="●"/>
            </a:pPr>
            <a:r>
              <a:rPr lang="en-GB" sz="2200" dirty="0"/>
              <a:t>Take the median of the first, last, and middle element</a:t>
            </a:r>
            <a:endParaRPr lang="en-GB" dirty="0"/>
          </a:p>
          <a:p>
            <a:pPr marL="457200" lvl="0" indent="-368300" algn="l" rtl="0">
              <a:lnSpc>
                <a:spcPct val="90000"/>
              </a:lnSpc>
              <a:spcBef>
                <a:spcPts val="0"/>
              </a:spcBef>
              <a:spcAft>
                <a:spcPts val="0"/>
              </a:spcAft>
              <a:buSzPts val="2200"/>
              <a:buChar char="●"/>
            </a:pPr>
            <a:r>
              <a:rPr lang="en-GB" sz="2200" dirty="0"/>
              <a:t>Pick a random element</a:t>
            </a:r>
            <a:endParaRPr lang="en-GB" dirty="0"/>
          </a:p>
          <a:p>
            <a:pPr marL="0" lvl="0" indent="0" algn="l" rtl="0">
              <a:lnSpc>
                <a:spcPct val="90000"/>
              </a:lnSpc>
              <a:spcBef>
                <a:spcPts val="1600"/>
              </a:spcBef>
              <a:spcAft>
                <a:spcPts val="0"/>
              </a:spcAft>
              <a:buSzPts val="2200"/>
              <a:buNone/>
            </a:pPr>
            <a:endParaRPr lang="en-GB" dirty="0"/>
          </a:p>
          <a:p>
            <a:pPr marL="0" lvl="0" indent="0" algn="l" rtl="0">
              <a:lnSpc>
                <a:spcPct val="90000"/>
              </a:lnSpc>
              <a:spcBef>
                <a:spcPts val="1400"/>
              </a:spcBef>
              <a:spcAft>
                <a:spcPts val="0"/>
              </a:spcAft>
              <a:buSzPts val="2200"/>
              <a:buNone/>
            </a:pPr>
            <a:endParaRPr lang="en-GB" dirty="0"/>
          </a:p>
          <a:p>
            <a:endParaRPr lang="en-GB" dirty="0"/>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a:p>
            <a:pPr marL="0" lvl="0" indent="0" algn="l" rtl="0">
              <a:spcBef>
                <a:spcPts val="0"/>
              </a:spcBef>
              <a:spcAft>
                <a:spcPts val="0"/>
              </a:spcAft>
              <a:buNone/>
            </a:pPr>
            <a:endParaRPr dirty="0"/>
          </a:p>
        </p:txBody>
      </p:sp>
      <p:sp>
        <p:nvSpPr>
          <p:cNvPr id="336" name="Google Shape;336;g245a5fdbcb7_0_1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45a5fdbcb7_0_1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245a5fdbcb7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0e7a55fd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0e7a55fd_1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2240e7a55fd_1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45a279f52c_1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g245a279f52c_1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443b0dda64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g2443b0dda64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443b0dda6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g2443b0dda6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443b0dda64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g2443b0dda64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443b0dda64_0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2443b0dda64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45a279f52c_1_2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g245a279f52c_1_2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45af7ecbf7_2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45af7ecbf7_2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g245af7ecbf7_2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41</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45af7ecbf7_2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45af7ecbf7_2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g245af7ecbf7_2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42</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45af7ecbf7_2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45af7ecbf7_2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g245af7ecbf7_2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43</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45a279f52c_1_2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g245a279f52c_1_2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4449a5534_0_6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44449a5534_0_6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45af7ecbf7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45af7ecbf7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g245af7ecbf7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45</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45af7ecbf7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45af7ecbf7_2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g245af7ecbf7_2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46</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245af7ecbf7_2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245af7ecbf7_2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g245af7ecbf7_2_5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47</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45af7ecbf7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245af7ecbf7_2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g245af7ecbf7_2_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48</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45af7ecbf7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45af7ecbf7_2_1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g245af7ecbf7_2_1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45a279f52c_1_2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g245a279f52c_1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rtl="0">
              <a:spcBef>
                <a:spcPts val="0"/>
              </a:spcBef>
              <a:spcAft>
                <a:spcPts val="0"/>
              </a:spcAft>
              <a:buNone/>
            </a:pPr>
            <a:r>
              <a:rPr lang="en-GB" sz="1400" dirty="0">
                <a:solidFill>
                  <a:schemeClr val="dk1"/>
                </a:solidFill>
                <a:latin typeface="Quattrocento Sans"/>
                <a:ea typeface="Quattrocento Sans"/>
                <a:cs typeface="Quattrocento Sans"/>
                <a:sym typeface="Quattrocento Sans"/>
              </a:rPr>
              <a:t>What does Java do?</a:t>
            </a:r>
            <a:endParaRPr lang="en-GB" dirty="0">
              <a:latin typeface="Quattrocento Sans"/>
              <a:ea typeface="Quattrocento Sans"/>
              <a:cs typeface="Quattrocento Sans"/>
              <a:sym typeface="Quattrocento Sans"/>
            </a:endParaRPr>
          </a:p>
          <a:p>
            <a:pPr marL="457200" marR="0" lvl="0" indent="-349250" algn="l" rtl="0">
              <a:spcBef>
                <a:spcPts val="0"/>
              </a:spcBef>
              <a:spcAft>
                <a:spcPts val="0"/>
              </a:spcAft>
              <a:buClr>
                <a:srgbClr val="4C3282"/>
              </a:buClr>
              <a:buSzPts val="1900"/>
              <a:buFont typeface="Quattrocento Sans"/>
              <a:buChar char="●"/>
            </a:pPr>
            <a:r>
              <a:rPr lang="en-GB" sz="1200" dirty="0">
                <a:solidFill>
                  <a:schemeClr val="dk1"/>
                </a:solidFill>
                <a:latin typeface="Quattrocento Sans"/>
                <a:ea typeface="Quattrocento Sans"/>
                <a:cs typeface="Quattrocento Sans"/>
                <a:sym typeface="Quattrocento Sans"/>
              </a:rPr>
              <a:t>A combination of </a:t>
            </a:r>
            <a:r>
              <a:rPr lang="en-GB" sz="1200" i="1" dirty="0">
                <a:solidFill>
                  <a:schemeClr val="dk1"/>
                </a:solidFill>
                <a:latin typeface="Quattrocento Sans"/>
                <a:ea typeface="Quattrocento Sans"/>
                <a:cs typeface="Quattrocento Sans"/>
                <a:sym typeface="Quattrocento Sans"/>
              </a:rPr>
              <a:t>3 different sorts</a:t>
            </a:r>
            <a:r>
              <a:rPr lang="en-GB" sz="1200" dirty="0">
                <a:solidFill>
                  <a:schemeClr val="dk1"/>
                </a:solidFill>
                <a:latin typeface="Quattrocento Sans"/>
                <a:ea typeface="Quattrocento Sans"/>
                <a:cs typeface="Quattrocento Sans"/>
                <a:sym typeface="Quattrocento Sans"/>
              </a:rPr>
              <a:t>:</a:t>
            </a:r>
            <a:endParaRPr lang="en-GB" sz="1000" dirty="0">
              <a:latin typeface="Quattrocento Sans"/>
              <a:ea typeface="Quattrocento Sans"/>
              <a:cs typeface="Quattrocento Sans"/>
              <a:sym typeface="Quattrocento Sans"/>
            </a:endParaRPr>
          </a:p>
          <a:p>
            <a:pPr marL="914400" indent="-349250">
              <a:buClr>
                <a:srgbClr val="B6A479"/>
              </a:buClr>
              <a:buSzPts val="1900"/>
              <a:buFont typeface="Quattrocento Sans"/>
              <a:buChar char="○"/>
            </a:pPr>
            <a:r>
              <a:rPr lang="en-GB" sz="1200" i="0" u="none" strike="noStrike" cap="none" dirty="0">
                <a:solidFill>
                  <a:schemeClr val="dk1"/>
                </a:solidFill>
                <a:latin typeface="Quattrocento Sans"/>
                <a:ea typeface="Quattrocento Sans"/>
                <a:cs typeface="Quattrocento Sans"/>
                <a:sym typeface="Quattrocento Sans"/>
              </a:rPr>
              <a:t>If objects: use Merge Sort* (stable!)</a:t>
            </a:r>
            <a:endParaRPr lang="en-GB" sz="1000" dirty="0">
              <a:latin typeface="Quattrocento Sans"/>
              <a:ea typeface="Quattrocento Sans"/>
              <a:cs typeface="Quattrocento Sans"/>
              <a:sym typeface="Quattrocento Sans"/>
            </a:endParaRPr>
          </a:p>
          <a:p>
            <a:pPr marL="914400" indent="-349250">
              <a:buClr>
                <a:srgbClr val="B6A479"/>
              </a:buClr>
              <a:buSzPts val="1900"/>
              <a:buFont typeface="Quattrocento Sans"/>
              <a:buChar char="○"/>
            </a:pPr>
            <a:r>
              <a:rPr lang="en-GB" sz="1200" i="0" u="none" strike="noStrike" cap="none" dirty="0">
                <a:solidFill>
                  <a:schemeClr val="dk1"/>
                </a:solidFill>
                <a:latin typeface="Quattrocento Sans"/>
                <a:ea typeface="Quattrocento Sans"/>
                <a:cs typeface="Quattrocento Sans"/>
                <a:sym typeface="Quattrocento Sans"/>
              </a:rPr>
              <a:t>If primitives: use Dual Pivot Quick Sort</a:t>
            </a:r>
            <a:endParaRPr lang="en-GB" sz="1000" dirty="0">
              <a:latin typeface="Quattrocento Sans"/>
              <a:ea typeface="Quattrocento Sans"/>
              <a:cs typeface="Quattrocento Sans"/>
              <a:sym typeface="Quattrocento Sans"/>
            </a:endParaRPr>
          </a:p>
          <a:p>
            <a:pPr marL="914400" indent="-349250">
              <a:buClr>
                <a:srgbClr val="B6A479"/>
              </a:buClr>
              <a:buSzPts val="1900"/>
              <a:buFont typeface="Quattrocento Sans"/>
              <a:buChar char="○"/>
            </a:pPr>
            <a:r>
              <a:rPr lang="en-GB" sz="1200" i="0" u="none" strike="noStrike" cap="none" dirty="0">
                <a:solidFill>
                  <a:schemeClr val="dk1"/>
                </a:solidFill>
                <a:latin typeface="Quattrocento Sans"/>
                <a:ea typeface="Quattrocento Sans"/>
                <a:cs typeface="Quattrocento Sans"/>
                <a:sym typeface="Quattrocento Sans"/>
              </a:rPr>
              <a:t>For short arrays, use Insertion Sort</a:t>
            </a:r>
          </a:p>
          <a:p>
            <a:pPr marL="914400" marR="0" lvl="0" indent="-349250" algn="l" defTabSz="914400" rtl="0" eaLnBrk="1" fontAlgn="auto" latinLnBrk="0" hangingPunct="1">
              <a:lnSpc>
                <a:spcPct val="100000"/>
              </a:lnSpc>
              <a:spcBef>
                <a:spcPts val="0"/>
              </a:spcBef>
              <a:spcAft>
                <a:spcPts val="0"/>
              </a:spcAft>
              <a:buClr>
                <a:srgbClr val="B6A479"/>
              </a:buClr>
              <a:buSzPts val="1900"/>
              <a:buFont typeface="Quattrocento Sans"/>
              <a:buChar char="○"/>
              <a:tabLst/>
              <a:defRPr/>
            </a:pPr>
            <a:r>
              <a:rPr lang="en-GB" sz="1200" dirty="0">
                <a:solidFill>
                  <a:schemeClr val="dk1"/>
                </a:solidFill>
                <a:latin typeface="Calibri"/>
                <a:ea typeface="Calibri"/>
                <a:cs typeface="Calibri"/>
                <a:sym typeface="Calibri"/>
              </a:rPr>
              <a:t>* They actually use Tim Sort, which is very similar to Merge Sort in theory, but has some minor details different</a:t>
            </a:r>
            <a:endParaRPr lang="en-GB" dirty="0"/>
          </a:p>
          <a:p>
            <a:pPr marL="914400" indent="-349250">
              <a:buClr>
                <a:srgbClr val="B6A479"/>
              </a:buClr>
              <a:buSzPts val="1900"/>
              <a:buFont typeface="Quattrocento Sans"/>
              <a:buChar char="○"/>
            </a:pPr>
            <a:endParaRPr lang="en-GB" sz="1200"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dirty="0"/>
          </a:p>
        </p:txBody>
      </p:sp>
      <p:sp>
        <p:nvSpPr>
          <p:cNvPr id="619" name="Google Shape;61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marR="0" lvl="0" indent="-114300" algn="l" rtl="0">
              <a:lnSpc>
                <a:spcPct val="90000"/>
              </a:lnSpc>
              <a:spcBef>
                <a:spcPts val="0"/>
              </a:spcBef>
              <a:spcAft>
                <a:spcPts val="0"/>
              </a:spcAft>
              <a:buClr>
                <a:schemeClr val="accent1"/>
              </a:buClr>
              <a:buSzPts val="1800"/>
              <a:buFont typeface="Twentieth Century"/>
              <a:buChar char=" "/>
            </a:pPr>
            <a:r>
              <a:rPr lang="en-GB" sz="1800" b="1" i="0" u="none" strike="noStrike" cap="none" dirty="0">
                <a:solidFill>
                  <a:srgbClr val="4C3282"/>
                </a:solidFill>
                <a:latin typeface="Quattrocento Sans"/>
                <a:ea typeface="Quattrocento Sans"/>
                <a:cs typeface="Quattrocento Sans"/>
                <a:sym typeface="Quattrocento Sans"/>
              </a:rPr>
              <a:t>Stable sort</a:t>
            </a:r>
            <a:endParaRPr lang="en-GB" sz="1800" dirty="0"/>
          </a:p>
          <a:p>
            <a:pPr marL="91440" marR="0" lvl="0" indent="-114300" algn="l" rtl="0">
              <a:lnSpc>
                <a:spcPct val="90000"/>
              </a:lnSpc>
              <a:spcBef>
                <a:spcPts val="1400"/>
              </a:spcBef>
              <a:spcAft>
                <a:spcPts val="0"/>
              </a:spcAft>
              <a:buClr>
                <a:schemeClr val="accent1"/>
              </a:buClr>
              <a:buSzPts val="1800"/>
              <a:buFont typeface="Twentieth Century"/>
              <a:buChar char=" "/>
            </a:pPr>
            <a:r>
              <a:rPr lang="en-GB" sz="1800" b="0" i="0" u="none" strike="noStrike" cap="none" dirty="0">
                <a:solidFill>
                  <a:schemeClr val="dk1"/>
                </a:solidFill>
                <a:latin typeface="Quattrocento Sans"/>
                <a:ea typeface="Quattrocento Sans"/>
                <a:cs typeface="Quattrocento Sans"/>
                <a:sym typeface="Quattrocento Sans"/>
              </a:rPr>
              <a:t>A sorting algorithm is stable if any equal items remain in the same relative order before and after the sort</a:t>
            </a:r>
            <a:endParaRPr lang="en-GB" sz="1800" dirty="0"/>
          </a:p>
          <a:p>
            <a:pPr marL="91440" marR="0" lvl="0" indent="-114300" algn="l" rtl="0">
              <a:lnSpc>
                <a:spcPct val="90000"/>
              </a:lnSpc>
              <a:spcBef>
                <a:spcPts val="1400"/>
              </a:spcBef>
              <a:spcAft>
                <a:spcPts val="0"/>
              </a:spcAft>
              <a:buClr>
                <a:schemeClr val="accent1"/>
              </a:buClr>
              <a:buSzPts val="1800"/>
              <a:buFont typeface="Twentieth Century"/>
              <a:buChar char=" "/>
            </a:pPr>
            <a:r>
              <a:rPr lang="en-GB" sz="1800" b="0" i="0" u="none" strike="noStrike" cap="none" dirty="0">
                <a:solidFill>
                  <a:schemeClr val="dk1"/>
                </a:solidFill>
                <a:latin typeface="Quattrocento Sans"/>
                <a:ea typeface="Quattrocento Sans"/>
                <a:cs typeface="Quattrocento Sans"/>
                <a:sym typeface="Quattrocento Sans"/>
              </a:rPr>
              <a:t>Why do we care?</a:t>
            </a:r>
            <a:endParaRPr lang="en-GB" sz="1800" dirty="0"/>
          </a:p>
          <a:p>
            <a:pPr marL="265176" marR="0" lvl="1" indent="-137159" algn="l" rtl="0">
              <a:lnSpc>
                <a:spcPct val="90000"/>
              </a:lnSpc>
              <a:spcBef>
                <a:spcPts val="400"/>
              </a:spcBef>
              <a:spcAft>
                <a:spcPts val="0"/>
              </a:spcAft>
              <a:buClr>
                <a:srgbClr val="B6A479"/>
              </a:buClr>
              <a:buSzPts val="1800"/>
              <a:buFont typeface="Quattrocento Sans"/>
              <a:buChar char="-"/>
            </a:pPr>
            <a:r>
              <a:rPr lang="en-GB" sz="1800" b="0" i="0" u="none" strike="noStrike" cap="none" dirty="0">
                <a:solidFill>
                  <a:schemeClr val="dk1"/>
                </a:solidFill>
                <a:latin typeface="Quattrocento Sans"/>
                <a:ea typeface="Quattrocento Sans"/>
                <a:cs typeface="Quattrocento Sans"/>
                <a:sym typeface="Quattrocento Sans"/>
              </a:rPr>
              <a:t>“data exploration” Client code will want to sort by multiple features and “break ties” with secondary features</a:t>
            </a:r>
            <a:endParaRPr lang="en-GB" sz="180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 </a:t>
            </a:r>
            <a:r>
              <a:rPr lang="en-US" sz="1200" dirty="0">
                <a:solidFill>
                  <a:schemeClr val="dk1"/>
                </a:solidFill>
                <a:latin typeface="Calibri"/>
                <a:ea typeface="Calibri"/>
                <a:cs typeface="Calibri"/>
                <a:sym typeface="Calibri"/>
              </a:rPr>
              <a:t>Stable - fox remains before cow</a:t>
            </a:r>
            <a:endParaRPr lang="en-US" sz="1050" dirty="0"/>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0" i="0" u="none" strike="noStrike" cap="none" dirty="0">
                <a:solidFill>
                  <a:schemeClr val="dk1"/>
                </a:solidFill>
                <a:latin typeface="Calibri"/>
                <a:ea typeface="Calibri"/>
                <a:cs typeface="Calibri"/>
                <a:sym typeface="Calibri"/>
              </a:rPr>
              <a:t>[</a:t>
            </a:r>
            <a:r>
              <a:rPr lang="en-GB" sz="1200" b="1" i="0" u="none" strike="noStrike" cap="none" dirty="0">
                <a:solidFill>
                  <a:srgbClr val="00B050"/>
                </a:solidFill>
                <a:latin typeface="Calibri"/>
                <a:ea typeface="Calibri"/>
                <a:cs typeface="Calibri"/>
                <a:sym typeface="Calibri"/>
              </a:rPr>
              <a:t>(8, “fox”)</a:t>
            </a:r>
            <a:r>
              <a:rPr lang="en-GB" sz="1200" b="0" i="0" u="none" strike="noStrike" cap="none" dirty="0">
                <a:solidFill>
                  <a:schemeClr val="dk1"/>
                </a:solidFill>
                <a:latin typeface="Calibri"/>
                <a:ea typeface="Calibri"/>
                <a:cs typeface="Calibri"/>
                <a:sym typeface="Calibri"/>
              </a:rPr>
              <a:t>, (9, “dog”), (4, “wolf”), </a:t>
            </a:r>
            <a:r>
              <a:rPr lang="en-GB" sz="1200" b="1" i="0" u="none" strike="noStrike" cap="none" dirty="0">
                <a:solidFill>
                  <a:srgbClr val="FF0000"/>
                </a:solidFill>
                <a:latin typeface="Calibri"/>
                <a:ea typeface="Calibri"/>
                <a:cs typeface="Calibri"/>
                <a:sym typeface="Calibri"/>
              </a:rPr>
              <a:t>(8, “cow”)</a:t>
            </a:r>
            <a:r>
              <a:rPr lang="en-GB" sz="1200" b="0" i="0" u="none" strike="noStrike" cap="none" dirty="0">
                <a:solidFill>
                  <a:schemeClr val="dk1"/>
                </a:solidFill>
                <a:latin typeface="Calibri"/>
                <a:ea typeface="Calibri"/>
                <a:cs typeface="Calibri"/>
                <a:sym typeface="Calibri"/>
              </a:rPr>
              <a:t>] </a:t>
            </a:r>
            <a:r>
              <a:rPr lang="en-GB" sz="1050" dirty="0">
                <a:solidFill>
                  <a:schemeClr val="dk1"/>
                </a:solidFill>
                <a:latin typeface="Calibri"/>
                <a:ea typeface="Calibri"/>
                <a:cs typeface="Calibri"/>
                <a:sym typeface="Calibri"/>
              </a:rPr>
              <a:t>[(4, “wolf”), </a:t>
            </a:r>
            <a:r>
              <a:rPr lang="en-GB" sz="1050" b="1" dirty="0">
                <a:solidFill>
                  <a:srgbClr val="00B050"/>
                </a:solidFill>
                <a:latin typeface="Calibri"/>
                <a:ea typeface="Calibri"/>
                <a:cs typeface="Calibri"/>
                <a:sym typeface="Calibri"/>
              </a:rPr>
              <a:t>(8, “fox”)</a:t>
            </a:r>
            <a:r>
              <a:rPr lang="en-GB" sz="1050" dirty="0">
                <a:solidFill>
                  <a:schemeClr val="dk1"/>
                </a:solidFill>
                <a:latin typeface="Calibri"/>
                <a:ea typeface="Calibri"/>
                <a:cs typeface="Calibri"/>
                <a:sym typeface="Calibri"/>
              </a:rPr>
              <a:t>, </a:t>
            </a:r>
            <a:r>
              <a:rPr lang="en-GB" sz="1050" b="1" dirty="0">
                <a:solidFill>
                  <a:srgbClr val="FF0000"/>
                </a:solidFill>
                <a:latin typeface="Calibri"/>
                <a:ea typeface="Calibri"/>
                <a:cs typeface="Calibri"/>
                <a:sym typeface="Calibri"/>
              </a:rPr>
              <a:t>(8, “cow”)</a:t>
            </a:r>
            <a:r>
              <a:rPr lang="en-GB" sz="1050" dirty="0">
                <a:solidFill>
                  <a:schemeClr val="dk1"/>
                </a:solidFill>
                <a:latin typeface="Calibri"/>
                <a:ea typeface="Calibri"/>
                <a:cs typeface="Calibri"/>
                <a:sym typeface="Calibri"/>
              </a:rPr>
              <a:t>,</a:t>
            </a:r>
            <a:r>
              <a:rPr lang="en-GB" sz="1050" b="1" dirty="0">
                <a:solidFill>
                  <a:srgbClr val="FF0000"/>
                </a:solidFill>
                <a:latin typeface="Calibri"/>
                <a:ea typeface="Calibri"/>
                <a:cs typeface="Calibri"/>
                <a:sym typeface="Calibri"/>
              </a:rPr>
              <a:t> </a:t>
            </a:r>
            <a:r>
              <a:rPr lang="en-GB" sz="1050" dirty="0">
                <a:solidFill>
                  <a:schemeClr val="dk1"/>
                </a:solidFill>
                <a:latin typeface="Calibri"/>
                <a:ea typeface="Calibri"/>
                <a:cs typeface="Calibri"/>
                <a:sym typeface="Calibri"/>
              </a:rPr>
              <a:t>(9, “dog”)] </a:t>
            </a:r>
            <a:r>
              <a:rPr lang="en-GB" sz="900" dirty="0">
                <a:solidFill>
                  <a:schemeClr val="dk1"/>
                </a:solidFill>
                <a:latin typeface="Calibri"/>
                <a:ea typeface="Calibri"/>
                <a:cs typeface="Calibri"/>
                <a:sym typeface="Calibri"/>
              </a:rPr>
              <a:t>[(4, “wolf”), </a:t>
            </a:r>
            <a:r>
              <a:rPr lang="en-GB" sz="900" b="1" dirty="0">
                <a:solidFill>
                  <a:srgbClr val="FF0000"/>
                </a:solidFill>
                <a:latin typeface="Calibri"/>
                <a:ea typeface="Calibri"/>
                <a:cs typeface="Calibri"/>
                <a:sym typeface="Calibri"/>
              </a:rPr>
              <a:t>(8, “cow”)</a:t>
            </a:r>
            <a:r>
              <a:rPr lang="en-GB" sz="900" dirty="0">
                <a:solidFill>
                  <a:schemeClr val="dk1"/>
                </a:solidFill>
                <a:latin typeface="Calibri"/>
                <a:ea typeface="Calibri"/>
                <a:cs typeface="Calibri"/>
                <a:sym typeface="Calibri"/>
              </a:rPr>
              <a:t>,</a:t>
            </a:r>
            <a:r>
              <a:rPr lang="en-GB" sz="900" b="1" dirty="0">
                <a:solidFill>
                  <a:srgbClr val="FF0000"/>
                </a:solidFill>
                <a:latin typeface="Calibri"/>
                <a:ea typeface="Calibri"/>
                <a:cs typeface="Calibri"/>
                <a:sym typeface="Calibri"/>
              </a:rPr>
              <a:t> </a:t>
            </a:r>
            <a:r>
              <a:rPr lang="en-GB" sz="900" b="1" dirty="0">
                <a:solidFill>
                  <a:srgbClr val="00B050"/>
                </a:solidFill>
                <a:latin typeface="Calibri"/>
                <a:ea typeface="Calibri"/>
                <a:cs typeface="Calibri"/>
                <a:sym typeface="Calibri"/>
              </a:rPr>
              <a:t>(8, “fox”)</a:t>
            </a:r>
            <a:r>
              <a:rPr lang="en-GB" sz="900" dirty="0">
                <a:solidFill>
                  <a:schemeClr val="dk1"/>
                </a:solidFill>
                <a:latin typeface="Calibri"/>
                <a:ea typeface="Calibri"/>
                <a:cs typeface="Calibri"/>
                <a:sym typeface="Calibri"/>
              </a:rPr>
              <a:t>, (9, “dog”)]</a:t>
            </a:r>
            <a:endParaRPr lang="en-GB" sz="80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90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105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9623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4449a5534_0_7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244449a5534_0_7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0" y="0"/>
            <a:ext cx="12192000" cy="4572000"/>
          </a:xfrm>
          <a:prstGeom prst="rect">
            <a:avLst/>
          </a:prstGeom>
          <a:solidFill>
            <a:srgbClr val="1482AB"/>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txBox="1">
            <a:spLocks noGrp="1"/>
          </p:cNvSpPr>
          <p:nvPr>
            <p:ph type="ctrTitle"/>
          </p:nvPr>
        </p:nvSpPr>
        <p:spPr>
          <a:xfrm>
            <a:off x="457200" y="4960137"/>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8610600" y="4960137"/>
            <a:ext cx="3200400" cy="1463100"/>
          </a:xfrm>
          <a:prstGeom prst="rect">
            <a:avLst/>
          </a:prstGeom>
          <a:noFill/>
          <a:ln>
            <a:noFill/>
          </a:ln>
        </p:spPr>
        <p:txBody>
          <a:bodyPr spcFirstLastPara="1" wrap="square" lIns="88375" tIns="44175" rIns="88375" bIns="44175" anchor="ctr" anchorCtr="0">
            <a:normAutofit/>
          </a:bodyPr>
          <a:lstStyle>
            <a:lvl1pPr lvl="0" algn="l" rtl="0">
              <a:lnSpc>
                <a:spcPct val="100000"/>
              </a:lnSpc>
              <a:spcBef>
                <a:spcPts val="0"/>
              </a:spcBef>
              <a:spcAft>
                <a:spcPts val="0"/>
              </a:spcAft>
              <a:buSzPts val="1800"/>
              <a:buNone/>
              <a:defRPr sz="1800">
                <a:solidFill>
                  <a:srgbClr val="0C0C0C"/>
                </a:solidFill>
              </a:defRPr>
            </a:lvl1pPr>
            <a:lvl2pPr lvl="1" algn="ctr" rtl="0">
              <a:lnSpc>
                <a:spcPct val="90000"/>
              </a:lnSpc>
              <a:spcBef>
                <a:spcPts val="300"/>
              </a:spcBef>
              <a:spcAft>
                <a:spcPts val="0"/>
              </a:spcAft>
              <a:buSzPts val="1800"/>
              <a:buNone/>
              <a:defRPr sz="1800"/>
            </a:lvl2pPr>
            <a:lvl3pPr lvl="2" algn="ctr" rtl="0">
              <a:lnSpc>
                <a:spcPct val="90000"/>
              </a:lnSpc>
              <a:spcBef>
                <a:spcPts val="400"/>
              </a:spcBef>
              <a:spcAft>
                <a:spcPts val="0"/>
              </a:spcAft>
              <a:buSzPts val="1800"/>
              <a:buNone/>
              <a:defRPr sz="1800"/>
            </a:lvl3pPr>
            <a:lvl4pPr lvl="3" algn="ctr" rtl="0">
              <a:lnSpc>
                <a:spcPct val="90000"/>
              </a:lnSpc>
              <a:spcBef>
                <a:spcPts val="400"/>
              </a:spcBef>
              <a:spcAft>
                <a:spcPts val="0"/>
              </a:spcAft>
              <a:buSzPts val="1800"/>
              <a:buNone/>
              <a:defRPr sz="1800"/>
            </a:lvl4pPr>
            <a:lvl5pPr lvl="4" algn="ctr" rtl="0">
              <a:lnSpc>
                <a:spcPct val="90000"/>
              </a:lnSpc>
              <a:spcBef>
                <a:spcPts val="400"/>
              </a:spcBef>
              <a:spcAft>
                <a:spcPts val="0"/>
              </a:spcAft>
              <a:buSzPts val="1800"/>
              <a:buNone/>
              <a:defRPr sz="1800"/>
            </a:lvl5pPr>
            <a:lvl6pPr lvl="5" algn="ctr" rtl="0">
              <a:lnSpc>
                <a:spcPct val="90000"/>
              </a:lnSpc>
              <a:spcBef>
                <a:spcPts val="400"/>
              </a:spcBef>
              <a:spcAft>
                <a:spcPts val="0"/>
              </a:spcAft>
              <a:buSzPts val="1800"/>
              <a:buNone/>
              <a:defRPr sz="1800"/>
            </a:lvl6pPr>
            <a:lvl7pPr lvl="6" algn="ctr" rtl="0">
              <a:lnSpc>
                <a:spcPct val="90000"/>
              </a:lnSpc>
              <a:spcBef>
                <a:spcPts val="400"/>
              </a:spcBef>
              <a:spcAft>
                <a:spcPts val="0"/>
              </a:spcAft>
              <a:buSzPts val="1800"/>
              <a:buNone/>
              <a:defRPr sz="1800"/>
            </a:lvl7pPr>
            <a:lvl8pPr lvl="7" algn="ctr" rtl="0">
              <a:lnSpc>
                <a:spcPct val="90000"/>
              </a:lnSpc>
              <a:spcBef>
                <a:spcPts val="400"/>
              </a:spcBef>
              <a:spcAft>
                <a:spcPts val="0"/>
              </a:spcAft>
              <a:buSzPts val="1800"/>
              <a:buNone/>
              <a:defRPr sz="1800"/>
            </a:lvl8pPr>
            <a:lvl9pPr lvl="8" algn="ctr" rtl="0">
              <a:lnSpc>
                <a:spcPct val="90000"/>
              </a:lnSpc>
              <a:spcBef>
                <a:spcPts val="400"/>
              </a:spcBef>
              <a:spcAft>
                <a:spcPts val="400"/>
              </a:spcAft>
              <a:buSzPts val="1800"/>
              <a:buNone/>
              <a:defRPr sz="1800"/>
            </a:lvl9pPr>
          </a:lstStyle>
          <a:p>
            <a:endParaRPr/>
          </a:p>
        </p:txBody>
      </p:sp>
      <p:cxnSp>
        <p:nvCxnSpPr>
          <p:cNvPr id="20" name="Google Shape;20;p2"/>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pic>
        <p:nvPicPr>
          <p:cNvPr id="21" name="Google Shape;21;p2" descr="Cherry blossoms on Grant Lane"/>
          <p:cNvPicPr preferRelativeResize="0"/>
          <p:nvPr/>
        </p:nvPicPr>
        <p:blipFill rotWithShape="1">
          <a:blip r:embed="rId2">
            <a:alphaModFix/>
          </a:blip>
          <a:srcRect t="30030" b="13446"/>
          <a:stretch/>
        </p:blipFill>
        <p:spPr>
          <a:xfrm>
            <a:off x="-3" y="-1"/>
            <a:ext cx="12192004" cy="4594240"/>
          </a:xfrm>
          <a:prstGeom prst="rect">
            <a:avLst/>
          </a:prstGeom>
          <a:noFill/>
          <a:ln>
            <a:noFill/>
          </a:ln>
        </p:spPr>
      </p:pic>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
        <p:nvSpPr>
          <p:cNvPr id="23" name="Google Shape;23;p2"/>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7"/>
        <p:cNvGrpSpPr/>
        <p:nvPr/>
      </p:nvGrpSpPr>
      <p:grpSpPr>
        <a:xfrm>
          <a:off x="0" y="0"/>
          <a:ext cx="0" cy="0"/>
          <a:chOff x="0" y="0"/>
          <a:chExt cx="0" cy="0"/>
        </a:xfrm>
      </p:grpSpPr>
      <p:sp>
        <p:nvSpPr>
          <p:cNvPr id="108" name="Google Shape;108;p14"/>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
        <p:nvSpPr>
          <p:cNvPr id="109" name="Google Shape;109;p14"/>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457200" y="4960138"/>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2" name="Google Shape;112;p15"/>
          <p:cNvSpPr>
            <a:spLocks noGrp="1"/>
          </p:cNvSpPr>
          <p:nvPr>
            <p:ph type="pic" idx="2"/>
          </p:nvPr>
        </p:nvSpPr>
        <p:spPr>
          <a:xfrm>
            <a:off x="0" y="-1"/>
            <a:ext cx="12189300" cy="4572000"/>
          </a:xfrm>
          <a:prstGeom prst="rect">
            <a:avLst/>
          </a:prstGeom>
          <a:solidFill>
            <a:srgbClr val="76CEEF"/>
          </a:solidFill>
          <a:ln>
            <a:noFill/>
          </a:ln>
        </p:spPr>
      </p:sp>
      <p:sp>
        <p:nvSpPr>
          <p:cNvPr id="113" name="Google Shape;113;p15"/>
          <p:cNvSpPr txBox="1">
            <a:spLocks noGrp="1"/>
          </p:cNvSpPr>
          <p:nvPr>
            <p:ph type="body" idx="1"/>
          </p:nvPr>
        </p:nvSpPr>
        <p:spPr>
          <a:xfrm>
            <a:off x="8610600" y="4960138"/>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400"/>
              <a:buNone/>
              <a:defRPr sz="1400"/>
            </a:lvl2pPr>
            <a:lvl3pPr marL="1371600" lvl="2" indent="-228600" algn="l" rtl="0">
              <a:lnSpc>
                <a:spcPct val="90000"/>
              </a:lnSpc>
              <a:spcBef>
                <a:spcPts val="400"/>
              </a:spcBef>
              <a:spcAft>
                <a:spcPts val="0"/>
              </a:spcAft>
              <a:buSzPts val="1200"/>
              <a:buNone/>
              <a:defRPr sz="1200"/>
            </a:lvl3pPr>
            <a:lvl4pPr marL="1828800" lvl="3" indent="-228600" algn="l" rtl="0">
              <a:lnSpc>
                <a:spcPct val="90000"/>
              </a:lnSpc>
              <a:spcBef>
                <a:spcPts val="400"/>
              </a:spcBef>
              <a:spcAft>
                <a:spcPts val="0"/>
              </a:spcAft>
              <a:buSzPts val="1000"/>
              <a:buNone/>
              <a:defRPr sz="1000"/>
            </a:lvl4pPr>
            <a:lvl5pPr marL="2286000" lvl="4" indent="-228600" algn="l" rtl="0">
              <a:lnSpc>
                <a:spcPct val="90000"/>
              </a:lnSpc>
              <a:spcBef>
                <a:spcPts val="400"/>
              </a:spcBef>
              <a:spcAft>
                <a:spcPts val="0"/>
              </a:spcAft>
              <a:buSzPts val="1000"/>
              <a:buNone/>
              <a:defRPr sz="1000"/>
            </a:lvl5pPr>
            <a:lvl6pPr marL="2743200" lvl="5" indent="-228600" algn="l" rtl="0">
              <a:lnSpc>
                <a:spcPct val="90000"/>
              </a:lnSpc>
              <a:spcBef>
                <a:spcPts val="400"/>
              </a:spcBef>
              <a:spcAft>
                <a:spcPts val="0"/>
              </a:spcAft>
              <a:buSzPts val="1000"/>
              <a:buNone/>
              <a:defRPr sz="1000"/>
            </a:lvl6pPr>
            <a:lvl7pPr marL="3200400" lvl="6" indent="-228600" algn="l" rtl="0">
              <a:lnSpc>
                <a:spcPct val="90000"/>
              </a:lnSpc>
              <a:spcBef>
                <a:spcPts val="400"/>
              </a:spcBef>
              <a:spcAft>
                <a:spcPts val="0"/>
              </a:spcAft>
              <a:buSzPts val="1000"/>
              <a:buNone/>
              <a:defRPr sz="1000"/>
            </a:lvl7pPr>
            <a:lvl8pPr marL="3657600" lvl="7" indent="-228600" algn="l" rtl="0">
              <a:lnSpc>
                <a:spcPct val="90000"/>
              </a:lnSpc>
              <a:spcBef>
                <a:spcPts val="400"/>
              </a:spcBef>
              <a:spcAft>
                <a:spcPts val="0"/>
              </a:spcAft>
              <a:buSzPts val="1000"/>
              <a:buNone/>
              <a:defRPr sz="1000"/>
            </a:lvl8pPr>
            <a:lvl9pPr marL="4114800" lvl="8" indent="-228600" algn="l" rtl="0">
              <a:lnSpc>
                <a:spcPct val="90000"/>
              </a:lnSpc>
              <a:spcBef>
                <a:spcPts val="400"/>
              </a:spcBef>
              <a:spcAft>
                <a:spcPts val="400"/>
              </a:spcAft>
              <a:buSzPts val="1000"/>
              <a:buNone/>
              <a:defRPr sz="1000"/>
            </a:lvl9pPr>
          </a:lstStyle>
          <a:p>
            <a:endParaRPr/>
          </a:p>
        </p:txBody>
      </p:sp>
      <p:sp>
        <p:nvSpPr>
          <p:cNvPr id="114" name="Google Shape;114;p15"/>
          <p:cNvSpPr txBox="1">
            <a:spLocks noGrp="1"/>
          </p:cNvSpPr>
          <p:nvPr>
            <p:ph type="dt" idx="10"/>
          </p:nvPr>
        </p:nvSpPr>
        <p:spPr>
          <a:xfrm>
            <a:off x="6418815" y="6495352"/>
            <a:ext cx="2154000" cy="274200"/>
          </a:xfrm>
          <a:prstGeom prst="rect">
            <a:avLst/>
          </a:prstGeom>
          <a:noFill/>
          <a:ln>
            <a:noFill/>
          </a:ln>
        </p:spPr>
        <p:txBody>
          <a:bodyPr spcFirstLastPara="1" wrap="square" lIns="88375" tIns="44175" rIns="88375" bIns="44175" anchor="ctr" anchorCtr="0">
            <a:noAutofit/>
          </a:bodyPr>
          <a:lstStyle>
            <a:lvl1pPr lvl="0" algn="l"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sz="1400"/>
            </a:lvl2pPr>
            <a:lvl3pPr lvl="2" algn="l" rtl="0">
              <a:lnSpc>
                <a:spcPct val="100000"/>
              </a:lnSpc>
              <a:spcBef>
                <a:spcPts val="0"/>
              </a:spcBef>
              <a:spcAft>
                <a:spcPts val="0"/>
              </a:spcAft>
              <a:buSzPts val="1400"/>
              <a:buNone/>
              <a:defRPr sz="1400"/>
            </a:lvl3pPr>
            <a:lvl4pPr lvl="3" algn="l" rtl="0">
              <a:lnSpc>
                <a:spcPct val="100000"/>
              </a:lnSpc>
              <a:spcBef>
                <a:spcPts val="0"/>
              </a:spcBef>
              <a:spcAft>
                <a:spcPts val="0"/>
              </a:spcAft>
              <a:buSzPts val="1400"/>
              <a:buNone/>
              <a:defRPr sz="1400"/>
            </a:lvl4pPr>
            <a:lvl5pPr lvl="4" algn="l" rtl="0">
              <a:lnSpc>
                <a:spcPct val="100000"/>
              </a:lnSpc>
              <a:spcBef>
                <a:spcPts val="0"/>
              </a:spcBef>
              <a:spcAft>
                <a:spcPts val="0"/>
              </a:spcAft>
              <a:buSzPts val="1400"/>
              <a:buNone/>
              <a:defRPr sz="1400"/>
            </a:lvl5pPr>
            <a:lvl6pPr lvl="5" algn="l" rtl="0">
              <a:lnSpc>
                <a:spcPct val="100000"/>
              </a:lnSpc>
              <a:spcBef>
                <a:spcPts val="0"/>
              </a:spcBef>
              <a:spcAft>
                <a:spcPts val="0"/>
              </a:spcAft>
              <a:buSzPts val="1400"/>
              <a:buNone/>
              <a:defRPr sz="1400"/>
            </a:lvl6pPr>
            <a:lvl7pPr lvl="6" algn="l" rtl="0">
              <a:lnSpc>
                <a:spcPct val="100000"/>
              </a:lnSpc>
              <a:spcBef>
                <a:spcPts val="0"/>
              </a:spcBef>
              <a:spcAft>
                <a:spcPts val="0"/>
              </a:spcAft>
              <a:buSzPts val="1400"/>
              <a:buNone/>
              <a:defRPr sz="1400"/>
            </a:lvl7pPr>
            <a:lvl8pPr lvl="7" algn="l" rtl="0">
              <a:lnSpc>
                <a:spcPct val="100000"/>
              </a:lnSpc>
              <a:spcBef>
                <a:spcPts val="0"/>
              </a:spcBef>
              <a:spcAft>
                <a:spcPts val="0"/>
              </a:spcAft>
              <a:buSzPts val="1400"/>
              <a:buNone/>
              <a:defRPr sz="1400"/>
            </a:lvl8pPr>
            <a:lvl9pPr lvl="8" algn="l" rtl="0">
              <a:lnSpc>
                <a:spcPct val="100000"/>
              </a:lnSpc>
              <a:spcBef>
                <a:spcPts val="0"/>
              </a:spcBef>
              <a:spcAft>
                <a:spcPts val="0"/>
              </a:spcAft>
              <a:buSzPts val="1400"/>
              <a:buNone/>
              <a:defRPr sz="1400"/>
            </a:lvl9pPr>
          </a:lstStyle>
          <a:p>
            <a:endParaRPr/>
          </a:p>
        </p:txBody>
      </p:sp>
      <p:cxnSp>
        <p:nvCxnSpPr>
          <p:cNvPr id="115" name="Google Shape;115;p15"/>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16"/>
        <p:cNvGrpSpPr/>
        <p:nvPr/>
      </p:nvGrpSpPr>
      <p:grpSpPr>
        <a:xfrm>
          <a:off x="0" y="0"/>
          <a:ext cx="0" cy="0"/>
          <a:chOff x="0" y="0"/>
          <a:chExt cx="0" cy="0"/>
        </a:xfrm>
      </p:grpSpPr>
      <p:sp>
        <p:nvSpPr>
          <p:cNvPr id="117" name="Google Shape;117;p16"/>
          <p:cNvSpPr/>
          <p:nvPr/>
        </p:nvSpPr>
        <p:spPr>
          <a:xfrm>
            <a:off x="0" y="0"/>
            <a:ext cx="5735700" cy="6858000"/>
          </a:xfrm>
          <a:prstGeom prst="rect">
            <a:avLst/>
          </a:prstGeom>
          <a:solidFill>
            <a:srgbClr val="F2F2F2"/>
          </a:solidFill>
          <a:ln>
            <a:noFill/>
          </a:ln>
        </p:spPr>
        <p:txBody>
          <a:bodyPr spcFirstLastPara="1" wrap="square" lIns="88375" tIns="88375" rIns="88375" bIns="88375" anchor="ctr" anchorCtr="0">
            <a:noAutofit/>
          </a:bodyPr>
          <a:lstStyle/>
          <a:p>
            <a:pPr marL="0" lvl="0" indent="0" algn="l" rtl="0">
              <a:spcBef>
                <a:spcPts val="0"/>
              </a:spcBef>
              <a:spcAft>
                <a:spcPts val="0"/>
              </a:spcAft>
              <a:buNone/>
            </a:pPr>
            <a:endParaRPr/>
          </a:p>
        </p:txBody>
      </p:sp>
      <p:sp>
        <p:nvSpPr>
          <p:cNvPr id="118" name="Google Shape;118;p16"/>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08285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575239" y="1568275"/>
            <a:ext cx="11187000" cy="4654200"/>
          </a:xfrm>
          <a:prstGeom prst="rect">
            <a:avLst/>
          </a:prstGeom>
        </p:spPr>
        <p:txBody>
          <a:bodyPr spcFirstLastPara="1" wrap="square" lIns="44175" tIns="44175" rIns="44175" bIns="44175" anchor="t" anchorCtr="0">
            <a:spAutoFit/>
          </a:bodyPr>
          <a:lstStyle>
            <a:lvl1pPr marL="457200" lvl="0" indent="-393700" rtl="0">
              <a:spcBef>
                <a:spcPts val="1200"/>
              </a:spcBef>
              <a:spcAft>
                <a:spcPts val="0"/>
              </a:spcAft>
              <a:buClr>
                <a:srgbClr val="4C3282"/>
              </a:buClr>
              <a:buSzPts val="2600"/>
              <a:buChar char="●"/>
              <a:defRPr/>
            </a:lvl1pPr>
            <a:lvl2pPr marL="914400" lvl="1" indent="-361950" rtl="0">
              <a:spcBef>
                <a:spcPts val="300"/>
              </a:spcBef>
              <a:spcAft>
                <a:spcPts val="0"/>
              </a:spcAft>
              <a:buSzPts val="21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400"/>
              </a:spcAft>
              <a:buSzPts val="1400"/>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p:cSld name="OBJECT_1">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Introduction">
  <p:cSld name="2_Custom Layout">
    <p:spTree>
      <p:nvGrpSpPr>
        <p:cNvPr id="1" name="Shape 66"/>
        <p:cNvGrpSpPr/>
        <p:nvPr/>
      </p:nvGrpSpPr>
      <p:grpSpPr>
        <a:xfrm>
          <a:off x="0" y="0"/>
          <a:ext cx="0" cy="0"/>
          <a:chOff x="0" y="0"/>
          <a:chExt cx="0" cy="0"/>
        </a:xfrm>
      </p:grpSpPr>
      <p:cxnSp>
        <p:nvCxnSpPr>
          <p:cNvPr id="67" name="Google Shape;67;p8"/>
          <p:cNvCxnSpPr/>
          <p:nvPr/>
        </p:nvCxnSpPr>
        <p:spPr>
          <a:xfrm>
            <a:off x="127669" y="3557888"/>
            <a:ext cx="11914500" cy="0"/>
          </a:xfrm>
          <a:prstGeom prst="straightConnector1">
            <a:avLst/>
          </a:prstGeom>
          <a:noFill/>
          <a:ln w="19050" cap="flat" cmpd="sng">
            <a:solidFill>
              <a:srgbClr val="D8D8D8"/>
            </a:solidFill>
            <a:prstDash val="solid"/>
            <a:round/>
            <a:headEnd type="none" w="sm" len="sm"/>
            <a:tailEnd type="none" w="sm" len="sm"/>
          </a:ln>
        </p:spPr>
      </p:cxnSp>
      <p:sp>
        <p:nvSpPr>
          <p:cNvPr id="68" name="Google Shape;68;p8"/>
          <p:cNvSpPr txBox="1">
            <a:spLocks noGrp="1"/>
          </p:cNvSpPr>
          <p:nvPr>
            <p:ph type="title"/>
          </p:nvPr>
        </p:nvSpPr>
        <p:spPr>
          <a:xfrm>
            <a:off x="1902775" y="3262680"/>
            <a:ext cx="6504300" cy="590400"/>
          </a:xfrm>
          <a:prstGeom prst="rect">
            <a:avLst/>
          </a:prstGeom>
          <a:noFill/>
          <a:ln>
            <a:noFill/>
          </a:ln>
        </p:spPr>
        <p:txBody>
          <a:bodyPr spcFirstLastPara="1" wrap="square" lIns="88375" tIns="44175" rIns="88375" bIns="44175" anchor="ctr" anchorCtr="0">
            <a:spAutoFit/>
          </a:bodyPr>
          <a:lstStyle>
            <a:lvl1pPr lvl="0" algn="l" rtl="0">
              <a:lnSpc>
                <a:spcPct val="80000"/>
              </a:lnSpc>
              <a:spcBef>
                <a:spcPts val="0"/>
              </a:spcBef>
              <a:spcAft>
                <a:spcPts val="0"/>
              </a:spcAft>
              <a:buClr>
                <a:srgbClr val="0C0C0C"/>
              </a:buClr>
              <a:buSzPts val="3400"/>
              <a:buFont typeface="Quattrocento Sans"/>
              <a:buNone/>
              <a:defRPr sz="3400">
                <a:highlight>
                  <a:schemeClr val="lt1"/>
                </a:highlight>
                <a:latin typeface="Quattrocento Sans"/>
                <a:ea typeface="Quattrocento Sans"/>
                <a:cs typeface="Quattrocento Sans"/>
                <a:sym typeface="Quattrocento Sans"/>
              </a:defRPr>
            </a:lvl1pPr>
            <a:lvl2pPr lvl="1" algn="l" rtl="0">
              <a:lnSpc>
                <a:spcPct val="100000"/>
              </a:lnSpc>
              <a:spcBef>
                <a:spcPts val="0"/>
              </a:spcBef>
              <a:spcAft>
                <a:spcPts val="0"/>
              </a:spcAft>
              <a:buSzPts val="3400"/>
              <a:buNone/>
              <a:defRPr sz="3400">
                <a:highlight>
                  <a:srgbClr val="000000"/>
                </a:highlight>
              </a:defRPr>
            </a:lvl2pPr>
            <a:lvl3pPr lvl="2" algn="l" rtl="0">
              <a:lnSpc>
                <a:spcPct val="100000"/>
              </a:lnSpc>
              <a:spcBef>
                <a:spcPts val="0"/>
              </a:spcBef>
              <a:spcAft>
                <a:spcPts val="0"/>
              </a:spcAft>
              <a:buSzPts val="3400"/>
              <a:buNone/>
              <a:defRPr sz="3400">
                <a:highlight>
                  <a:srgbClr val="000000"/>
                </a:highlight>
              </a:defRPr>
            </a:lvl3pPr>
            <a:lvl4pPr lvl="3" algn="l" rtl="0">
              <a:lnSpc>
                <a:spcPct val="100000"/>
              </a:lnSpc>
              <a:spcBef>
                <a:spcPts val="0"/>
              </a:spcBef>
              <a:spcAft>
                <a:spcPts val="0"/>
              </a:spcAft>
              <a:buSzPts val="3400"/>
              <a:buNone/>
              <a:defRPr sz="3400">
                <a:highlight>
                  <a:srgbClr val="000000"/>
                </a:highlight>
              </a:defRPr>
            </a:lvl4pPr>
            <a:lvl5pPr lvl="4" algn="l" rtl="0">
              <a:lnSpc>
                <a:spcPct val="100000"/>
              </a:lnSpc>
              <a:spcBef>
                <a:spcPts val="0"/>
              </a:spcBef>
              <a:spcAft>
                <a:spcPts val="0"/>
              </a:spcAft>
              <a:buSzPts val="3400"/>
              <a:buNone/>
              <a:defRPr sz="3400">
                <a:highlight>
                  <a:srgbClr val="000000"/>
                </a:highlight>
              </a:defRPr>
            </a:lvl5pPr>
            <a:lvl6pPr lvl="5" algn="l" rtl="0">
              <a:lnSpc>
                <a:spcPct val="100000"/>
              </a:lnSpc>
              <a:spcBef>
                <a:spcPts val="0"/>
              </a:spcBef>
              <a:spcAft>
                <a:spcPts val="0"/>
              </a:spcAft>
              <a:buSzPts val="3400"/>
              <a:buNone/>
              <a:defRPr sz="3400">
                <a:highlight>
                  <a:srgbClr val="000000"/>
                </a:highlight>
              </a:defRPr>
            </a:lvl6pPr>
            <a:lvl7pPr lvl="6" algn="l" rtl="0">
              <a:lnSpc>
                <a:spcPct val="100000"/>
              </a:lnSpc>
              <a:spcBef>
                <a:spcPts val="0"/>
              </a:spcBef>
              <a:spcAft>
                <a:spcPts val="0"/>
              </a:spcAft>
              <a:buSzPts val="3400"/>
              <a:buNone/>
              <a:defRPr sz="3400">
                <a:highlight>
                  <a:srgbClr val="000000"/>
                </a:highlight>
              </a:defRPr>
            </a:lvl7pPr>
            <a:lvl8pPr lvl="7" algn="l" rtl="0">
              <a:lnSpc>
                <a:spcPct val="100000"/>
              </a:lnSpc>
              <a:spcBef>
                <a:spcPts val="0"/>
              </a:spcBef>
              <a:spcAft>
                <a:spcPts val="0"/>
              </a:spcAft>
              <a:buSzPts val="3400"/>
              <a:buNone/>
              <a:defRPr sz="3400">
                <a:highlight>
                  <a:srgbClr val="000000"/>
                </a:highlight>
              </a:defRPr>
            </a:lvl8pPr>
            <a:lvl9pPr lvl="8" algn="l" rtl="0">
              <a:lnSpc>
                <a:spcPct val="100000"/>
              </a:lnSpc>
              <a:spcBef>
                <a:spcPts val="0"/>
              </a:spcBef>
              <a:spcAft>
                <a:spcPts val="0"/>
              </a:spcAft>
              <a:buSzPts val="3400"/>
              <a:buNone/>
              <a:defRPr sz="3400">
                <a:highlight>
                  <a:srgbClr val="000000"/>
                </a:highlight>
              </a:defRPr>
            </a:lvl9pPr>
          </a:lstStyle>
          <a:p>
            <a:endParaRPr/>
          </a:p>
        </p:txBody>
      </p:sp>
      <p:sp>
        <p:nvSpPr>
          <p:cNvPr id="69" name="Google Shape;69;p8"/>
          <p:cNvSpPr/>
          <p:nvPr/>
        </p:nvSpPr>
        <p:spPr>
          <a:xfrm>
            <a:off x="743453" y="3050554"/>
            <a:ext cx="898200" cy="8979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0" name="Google Shape;70;p8"/>
          <p:cNvSpPr/>
          <p:nvPr/>
        </p:nvSpPr>
        <p:spPr>
          <a:xfrm>
            <a:off x="321425" y="60960"/>
            <a:ext cx="171900" cy="14745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1" name="Google Shape;71;p8"/>
          <p:cNvGrpSpPr/>
          <p:nvPr/>
        </p:nvGrpSpPr>
        <p:grpSpPr>
          <a:xfrm>
            <a:off x="1092976" y="3287056"/>
            <a:ext cx="299911" cy="424768"/>
            <a:chOff x="3979850" y="1598950"/>
            <a:chExt cx="356825" cy="505375"/>
          </a:xfrm>
        </p:grpSpPr>
        <p:sp>
          <p:nvSpPr>
            <p:cNvPr id="72" name="Google Shape;72;p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73" name="Google Shape;73;p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sp>
        <p:nvSpPr>
          <p:cNvPr id="74" name="Google Shape;74;p8"/>
          <p:cNvSpPr txBox="1">
            <a:spLocks noGrp="1"/>
          </p:cNvSpPr>
          <p:nvPr>
            <p:ph type="body" idx="1"/>
          </p:nvPr>
        </p:nvSpPr>
        <p:spPr>
          <a:xfrm>
            <a:off x="1902775" y="3931493"/>
            <a:ext cx="6504300" cy="5064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4"/>
        <p:cNvGrpSpPr/>
        <p:nvPr/>
      </p:nvGrpSpPr>
      <p:grpSpPr>
        <a:xfrm>
          <a:off x="0" y="0"/>
          <a:ext cx="0" cy="0"/>
          <a:chOff x="0" y="0"/>
          <a:chExt cx="0" cy="0"/>
        </a:xfrm>
      </p:grpSpPr>
      <p:sp>
        <p:nvSpPr>
          <p:cNvPr id="95" name="Google Shape;95;p11"/>
          <p:cNvSpPr/>
          <p:nvPr/>
        </p:nvSpPr>
        <p:spPr>
          <a:xfrm>
            <a:off x="0" y="0"/>
            <a:ext cx="12192000" cy="4572000"/>
          </a:xfrm>
          <a:prstGeom prst="rect">
            <a:avLst/>
          </a:prstGeom>
          <a:solidFill>
            <a:srgbClr val="1D9AA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1"/>
          <p:cNvSpPr txBox="1">
            <a:spLocks noGrp="1"/>
          </p:cNvSpPr>
          <p:nvPr>
            <p:ph type="title"/>
          </p:nvPr>
        </p:nvSpPr>
        <p:spPr>
          <a:xfrm>
            <a:off x="457200" y="4960137"/>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1"/>
          <p:cNvSpPr txBox="1">
            <a:spLocks noGrp="1"/>
          </p:cNvSpPr>
          <p:nvPr>
            <p:ph type="body" idx="1"/>
          </p:nvPr>
        </p:nvSpPr>
        <p:spPr>
          <a:xfrm>
            <a:off x="8610600" y="4960137"/>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cxnSp>
        <p:nvCxnSpPr>
          <p:cNvPr id="99" name="Google Shape;99;p11"/>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pic>
        <p:nvPicPr>
          <p:cNvPr id="100" name="Google Shape;100;p11" descr="UW building"/>
          <p:cNvPicPr preferRelativeResize="0"/>
          <p:nvPr/>
        </p:nvPicPr>
        <p:blipFill rotWithShape="1">
          <a:blip r:embed="rId2">
            <a:alphaModFix/>
          </a:blip>
          <a:srcRect t="38182" b="5568"/>
          <a:stretch/>
        </p:blipFill>
        <p:spPr>
          <a:xfrm>
            <a:off x="3" y="0"/>
            <a:ext cx="12191993" cy="4572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cxnSp>
        <p:nvCxnSpPr>
          <p:cNvPr id="12" name="Google Shape;12;p1"/>
          <p:cNvCxnSpPr/>
          <p:nvPr/>
        </p:nvCxnSpPr>
        <p:spPr>
          <a:xfrm rot="10800000">
            <a:off x="429491" y="172429"/>
            <a:ext cx="0" cy="1196400"/>
          </a:xfrm>
          <a:prstGeom prst="straightConnector1">
            <a:avLst/>
          </a:prstGeom>
          <a:noFill/>
          <a:ln w="19050" cap="flat" cmpd="sng">
            <a:solidFill>
              <a:srgbClr val="4C3282"/>
            </a:solidFill>
            <a:prstDash val="solid"/>
            <a:round/>
            <a:headEnd type="none" w="sm" len="sm"/>
            <a:tailEnd type="none" w="sm" len="sm"/>
          </a:ln>
        </p:spPr>
      </p:cxn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4"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time-and-space-complexity-analysis-of-selection-sort/" TargetMode="External"/><Relationship Id="rId2" Type="http://schemas.openxmlformats.org/officeDocument/2006/relationships/hyperlink" Target="https://www.geeksforgeeks.org/selection-sort-algorithm-2/" TargetMode="External"/><Relationship Id="rId1" Type="http://schemas.openxmlformats.org/officeDocument/2006/relationships/slideLayout" Target="../slideLayouts/slideLayout2.xml"/><Relationship Id="rId4" Type="http://schemas.openxmlformats.org/officeDocument/2006/relationships/hyperlink" Target="https://www.youtube.com/watch?v=xWBP4lzkoyM"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ho05egqcPl4"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s://www.geeksforgeeks.org/quick-sort-algorith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youtube.com/watch?v=PgBzjlCcFvc" TargetMode="External"/><Relationship Id="rId5" Type="http://schemas.openxmlformats.org/officeDocument/2006/relationships/hyperlink" Target="https://www.youtube.com/watch?v=pM-6r5xsNEY" TargetMode="External"/><Relationship Id="rId4" Type="http://schemas.openxmlformats.org/officeDocument/2006/relationships/hyperlink" Target="https://www.youtube.com/watch?v=Hoixgm4-P4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Xw2D9aJRBY4"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0.png"/><Relationship Id="rId4" Type="http://schemas.openxmlformats.org/officeDocument/2006/relationships/image" Target="../media/image15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VuXbEb5ywrU"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youtube.com/watch?v=nu4gDuFabIM"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youtube.com/watch?v=MZaf_9IZCrc&amp;t=115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youtube.com/watch?v=rbbTd-gkajw" TargetMode="External"/><Relationship Id="rId2" Type="http://schemas.openxmlformats.org/officeDocument/2006/relationships/hyperlink" Target="https://www.youtube.com/playlist?list=PL9xmBV_5YoZOZSbGAXAPIq1BeUf4j20pl" TargetMode="External"/><Relationship Id="rId1" Type="http://schemas.openxmlformats.org/officeDocument/2006/relationships/slideLayout" Target="../slideLayouts/slideLayout2.xml"/><Relationship Id="rId4" Type="http://schemas.openxmlformats.org/officeDocument/2006/relationships/hyperlink" Target="https://www.youtube.com/watch?v=XiuSW_mEn7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time-and-space-complexity-of-insertion-sort-algorithm/" TargetMode="External"/><Relationship Id="rId2" Type="http://schemas.openxmlformats.org/officeDocument/2006/relationships/hyperlink" Target="https://www.geeksforgeeks.org/insertion-sort-algorithm/" TargetMode="External"/><Relationship Id="rId1" Type="http://schemas.openxmlformats.org/officeDocument/2006/relationships/slideLayout" Target="../slideLayouts/slideLayout2.xml"/><Relationship Id="rId4" Type="http://schemas.openxmlformats.org/officeDocument/2006/relationships/hyperlink" Target="https://www.youtube.com/watch?v=OGzPmgsI-p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p>
            <a:pPr marL="0" lvl="0" indent="0" algn="r" rtl="0">
              <a:lnSpc>
                <a:spcPct val="80000"/>
              </a:lnSpc>
              <a:spcBef>
                <a:spcPts val="0"/>
              </a:spcBef>
              <a:spcAft>
                <a:spcPts val="0"/>
              </a:spcAft>
              <a:buClr>
                <a:srgbClr val="4C3282"/>
              </a:buClr>
              <a:buSzPts val="5000"/>
              <a:buFont typeface="Quattrocento Sans"/>
              <a:buNone/>
            </a:pPr>
            <a:r>
              <a:rPr lang="en-US"/>
              <a:t>Lecture 19: Introduction to Sorting</a:t>
            </a:r>
            <a:endParaRPr/>
          </a:p>
        </p:txBody>
      </p:sp>
      <p:sp>
        <p:nvSpPr>
          <p:cNvPr id="125" name="Google Shape;125;p17"/>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en-US"/>
              <a:t>CSE 373: Data Structures and Algorithms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Insertion Sort</a:t>
            </a:r>
            <a:endParaRPr/>
          </a:p>
        </p:txBody>
      </p:sp>
      <p:graphicFrame>
        <p:nvGraphicFramePr>
          <p:cNvPr id="214" name="Google Shape;214;p29"/>
          <p:cNvGraphicFramePr/>
          <p:nvPr/>
        </p:nvGraphicFramePr>
        <p:xfrm>
          <a:off x="1160928" y="1475460"/>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dirty="0">
                          <a:solidFill>
                            <a:schemeClr val="dk1"/>
                          </a:solidFill>
                          <a:latin typeface="Consolas"/>
                          <a:ea typeface="Consolas"/>
                          <a:cs typeface="Consolas"/>
                          <a:sym typeface="Consolas"/>
                        </a:rPr>
                        <a:t>10</a:t>
                      </a:r>
                      <a:endParaRPr dirty="0">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dirty="0">
                          <a:solidFill>
                            <a:schemeClr val="dk1"/>
                          </a:solidFill>
                          <a:latin typeface="Consolas"/>
                          <a:ea typeface="Consolas"/>
                          <a:cs typeface="Consolas"/>
                          <a:sym typeface="Consolas"/>
                        </a:rPr>
                        <a:t>8</a:t>
                      </a:r>
                      <a:endParaRPr dirty="0">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15" name="Google Shape;215;p29"/>
          <p:cNvSpPr/>
          <p:nvPr/>
        </p:nvSpPr>
        <p:spPr>
          <a:xfrm rot="-5400000">
            <a:off x="3005680" y="483694"/>
            <a:ext cx="338260" cy="402775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16" name="Google Shape;216;p29"/>
          <p:cNvSpPr/>
          <p:nvPr/>
        </p:nvSpPr>
        <p:spPr>
          <a:xfrm rot="-5400000">
            <a:off x="8551553" y="-22345"/>
            <a:ext cx="338260" cy="5039835"/>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17" name="Google Shape;217;p29"/>
          <p:cNvSpPr/>
          <p:nvPr/>
        </p:nvSpPr>
        <p:spPr>
          <a:xfrm rot="10800000">
            <a:off x="5550193" y="2328441"/>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8" name="Google Shape;218;p29"/>
          <p:cNvSpPr txBox="1"/>
          <p:nvPr/>
        </p:nvSpPr>
        <p:spPr>
          <a:xfrm>
            <a:off x="2452548" y="2778000"/>
            <a:ext cx="1701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19" name="Google Shape;219;p29"/>
          <p:cNvSpPr txBox="1"/>
          <p:nvPr/>
        </p:nvSpPr>
        <p:spPr>
          <a:xfrm>
            <a:off x="7870201" y="2772925"/>
            <a:ext cx="2038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20" name="Google Shape;220;p29"/>
          <p:cNvSpPr txBox="1"/>
          <p:nvPr/>
        </p:nvSpPr>
        <p:spPr>
          <a:xfrm>
            <a:off x="4993773" y="2891975"/>
            <a:ext cx="2038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graphicFrame>
        <p:nvGraphicFramePr>
          <p:cNvPr id="221" name="Google Shape;221;p29"/>
          <p:cNvGraphicFramePr/>
          <p:nvPr/>
        </p:nvGraphicFramePr>
        <p:xfrm>
          <a:off x="1160930" y="328308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22" name="Google Shape;222;p29"/>
          <p:cNvSpPr/>
          <p:nvPr/>
        </p:nvSpPr>
        <p:spPr>
          <a:xfrm rot="-5400000">
            <a:off x="3511720" y="1785282"/>
            <a:ext cx="338260" cy="5039834"/>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23" name="Google Shape;223;p29"/>
          <p:cNvSpPr/>
          <p:nvPr/>
        </p:nvSpPr>
        <p:spPr>
          <a:xfrm rot="-5400000">
            <a:off x="9066242" y="2299966"/>
            <a:ext cx="338260" cy="4010463"/>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24" name="Google Shape;224;p29"/>
          <p:cNvSpPr/>
          <p:nvPr/>
        </p:nvSpPr>
        <p:spPr>
          <a:xfrm rot="10800000">
            <a:off x="6544369" y="4149043"/>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25" name="Google Shape;225;p29"/>
          <p:cNvSpPr txBox="1"/>
          <p:nvPr/>
        </p:nvSpPr>
        <p:spPr>
          <a:xfrm>
            <a:off x="2989275" y="4514925"/>
            <a:ext cx="1701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26" name="Google Shape;226;p29"/>
          <p:cNvSpPr txBox="1"/>
          <p:nvPr/>
        </p:nvSpPr>
        <p:spPr>
          <a:xfrm>
            <a:off x="8384874" y="4514925"/>
            <a:ext cx="1968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27" name="Google Shape;227;p29"/>
          <p:cNvSpPr txBox="1"/>
          <p:nvPr/>
        </p:nvSpPr>
        <p:spPr>
          <a:xfrm>
            <a:off x="5987873" y="4712450"/>
            <a:ext cx="2038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228" name="Google Shape;228;p29"/>
          <p:cNvSpPr/>
          <p:nvPr/>
        </p:nvSpPr>
        <p:spPr>
          <a:xfrm rot="10800000">
            <a:off x="3157867" y="1024932"/>
            <a:ext cx="2551814"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29" name="Google Shape;229;p29"/>
          <p:cNvGraphicFramePr/>
          <p:nvPr/>
        </p:nvGraphicFramePr>
        <p:xfrm>
          <a:off x="1160928" y="511101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30" name="Google Shape;230;p29"/>
          <p:cNvSpPr/>
          <p:nvPr/>
        </p:nvSpPr>
        <p:spPr>
          <a:xfrm rot="-5400000">
            <a:off x="4026405" y="3098524"/>
            <a:ext cx="338260" cy="606920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31" name="Google Shape;231;p29"/>
          <p:cNvSpPr/>
          <p:nvPr/>
        </p:nvSpPr>
        <p:spPr>
          <a:xfrm rot="-5400000">
            <a:off x="9581922" y="4643577"/>
            <a:ext cx="338260" cy="2979101"/>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32" name="Google Shape;232;p29"/>
          <p:cNvSpPr/>
          <p:nvPr/>
        </p:nvSpPr>
        <p:spPr>
          <a:xfrm rot="10800000">
            <a:off x="7552019" y="5923985"/>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3" name="Google Shape;233;p29"/>
          <p:cNvSpPr txBox="1"/>
          <p:nvPr/>
        </p:nvSpPr>
        <p:spPr>
          <a:xfrm>
            <a:off x="3473272" y="6342850"/>
            <a:ext cx="1799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34" name="Google Shape;234;p29"/>
          <p:cNvSpPr txBox="1"/>
          <p:nvPr/>
        </p:nvSpPr>
        <p:spPr>
          <a:xfrm>
            <a:off x="8900578" y="6342850"/>
            <a:ext cx="2137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35" name="Google Shape;235;p29"/>
          <p:cNvSpPr txBox="1"/>
          <p:nvPr/>
        </p:nvSpPr>
        <p:spPr>
          <a:xfrm>
            <a:off x="6995599" y="6487500"/>
            <a:ext cx="1628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237" name="Google Shape;237;p29"/>
          <p:cNvSpPr/>
          <p:nvPr/>
        </p:nvSpPr>
        <p:spPr>
          <a:xfrm rot="10800000">
            <a:off x="5040765" y="2269995"/>
            <a:ext cx="318976" cy="563526"/>
          </a:xfrm>
          <a:prstGeom prst="downArrow">
            <a:avLst>
              <a:gd name="adj1" fmla="val 50000"/>
              <a:gd name="adj2" fmla="val 50000"/>
            </a:avLst>
          </a:prstGeom>
          <a:solidFill>
            <a:srgbClr val="AAF391"/>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8" name="Google Shape;238;p29"/>
          <p:cNvSpPr/>
          <p:nvPr/>
        </p:nvSpPr>
        <p:spPr>
          <a:xfrm rot="10800000">
            <a:off x="6041388" y="4286258"/>
            <a:ext cx="318900" cy="563400"/>
          </a:xfrm>
          <a:prstGeom prst="downArrow">
            <a:avLst>
              <a:gd name="adj1" fmla="val 50000"/>
              <a:gd name="adj2" fmla="val 50000"/>
            </a:avLst>
          </a:prstGeom>
          <a:solidFill>
            <a:srgbClr val="AAF391"/>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9" name="Google Shape;239;p29"/>
          <p:cNvSpPr/>
          <p:nvPr/>
        </p:nvSpPr>
        <p:spPr>
          <a:xfrm rot="10800000">
            <a:off x="7032263" y="5888420"/>
            <a:ext cx="318900" cy="563400"/>
          </a:xfrm>
          <a:prstGeom prst="downArrow">
            <a:avLst>
              <a:gd name="adj1" fmla="val 50000"/>
              <a:gd name="adj2" fmla="val 50000"/>
            </a:avLst>
          </a:prstGeom>
          <a:solidFill>
            <a:srgbClr val="AAF391"/>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500"/>
                                        <p:tgtEl>
                                          <p:spTgt spid="2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8"/>
                                        </p:tgtEl>
                                        <p:attrNameLst>
                                          <p:attrName>style.visibility</p:attrName>
                                        </p:attrNameLst>
                                      </p:cBhvr>
                                      <p:to>
                                        <p:strVal val="visible"/>
                                      </p:to>
                                    </p:set>
                                    <p:animEffect transition="in" filter="fade">
                                      <p:cBhvr>
                                        <p:cTn id="12" dur="500"/>
                                        <p:tgtEl>
                                          <p:spTgt spid="2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1"/>
                                        </p:tgtEl>
                                        <p:attrNameLst>
                                          <p:attrName>style.visibility</p:attrName>
                                        </p:attrNameLst>
                                      </p:cBhvr>
                                      <p:to>
                                        <p:strVal val="visible"/>
                                      </p:to>
                                    </p:set>
                                    <p:animEffect transition="in" filter="fade">
                                      <p:cBhvr>
                                        <p:cTn id="17" dur="500"/>
                                        <p:tgtEl>
                                          <p:spTgt spid="221"/>
                                        </p:tgtEl>
                                      </p:cBhvr>
                                    </p:animEffect>
                                  </p:childTnLst>
                                </p:cTn>
                              </p:par>
                              <p:par>
                                <p:cTn id="18" presetID="10" presetClass="entr" presetSubtype="0" fill="hold" nodeType="withEffect">
                                  <p:stCondLst>
                                    <p:cond delay="0"/>
                                  </p:stCondLst>
                                  <p:childTnLst>
                                    <p:set>
                                      <p:cBhvr>
                                        <p:cTn id="19" dur="1" fill="hold">
                                          <p:stCondLst>
                                            <p:cond delay="0"/>
                                          </p:stCondLst>
                                        </p:cTn>
                                        <p:tgtEl>
                                          <p:spTgt spid="222"/>
                                        </p:tgtEl>
                                        <p:attrNameLst>
                                          <p:attrName>style.visibility</p:attrName>
                                        </p:attrNameLst>
                                      </p:cBhvr>
                                      <p:to>
                                        <p:strVal val="visible"/>
                                      </p:to>
                                    </p:set>
                                    <p:animEffect transition="in" filter="fade">
                                      <p:cBhvr>
                                        <p:cTn id="20" dur="500"/>
                                        <p:tgtEl>
                                          <p:spTgt spid="222"/>
                                        </p:tgtEl>
                                      </p:cBhvr>
                                    </p:animEffect>
                                  </p:childTnLst>
                                </p:cTn>
                              </p:par>
                              <p:par>
                                <p:cTn id="21" presetID="10" presetClass="entr" presetSubtype="0" fill="hold" nodeType="with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fade">
                                      <p:cBhvr>
                                        <p:cTn id="23" dur="500"/>
                                        <p:tgtEl>
                                          <p:spTgt spid="225"/>
                                        </p:tgtEl>
                                      </p:cBhvr>
                                    </p:animEffect>
                                  </p:childTnLst>
                                </p:cTn>
                              </p:par>
                              <p:par>
                                <p:cTn id="24" presetID="10" presetClass="entr" presetSubtype="0" fill="hold" nodeType="withEffect">
                                  <p:stCondLst>
                                    <p:cond delay="0"/>
                                  </p:stCondLst>
                                  <p:childTnLst>
                                    <p:set>
                                      <p:cBhvr>
                                        <p:cTn id="25" dur="1" fill="hold">
                                          <p:stCondLst>
                                            <p:cond delay="0"/>
                                          </p:stCondLst>
                                        </p:cTn>
                                        <p:tgtEl>
                                          <p:spTgt spid="223"/>
                                        </p:tgtEl>
                                        <p:attrNameLst>
                                          <p:attrName>style.visibility</p:attrName>
                                        </p:attrNameLst>
                                      </p:cBhvr>
                                      <p:to>
                                        <p:strVal val="visible"/>
                                      </p:to>
                                    </p:set>
                                    <p:animEffect transition="in" filter="fade">
                                      <p:cBhvr>
                                        <p:cTn id="26" dur="500"/>
                                        <p:tgtEl>
                                          <p:spTgt spid="223"/>
                                        </p:tgtEl>
                                      </p:cBhvr>
                                    </p:animEffect>
                                  </p:childTnLst>
                                </p:cTn>
                              </p:par>
                              <p:par>
                                <p:cTn id="27" presetID="10" presetClass="entr" presetSubtype="0" fill="hold" nodeType="withEffect">
                                  <p:stCondLst>
                                    <p:cond delay="0"/>
                                  </p:stCondLst>
                                  <p:childTnLst>
                                    <p:set>
                                      <p:cBhvr>
                                        <p:cTn id="28" dur="1" fill="hold">
                                          <p:stCondLst>
                                            <p:cond delay="0"/>
                                          </p:stCondLst>
                                        </p:cTn>
                                        <p:tgtEl>
                                          <p:spTgt spid="226"/>
                                        </p:tgtEl>
                                        <p:attrNameLst>
                                          <p:attrName>style.visibility</p:attrName>
                                        </p:attrNameLst>
                                      </p:cBhvr>
                                      <p:to>
                                        <p:strVal val="visible"/>
                                      </p:to>
                                    </p:set>
                                    <p:animEffect transition="in" filter="fade">
                                      <p:cBhvr>
                                        <p:cTn id="29" dur="500"/>
                                        <p:tgtEl>
                                          <p:spTgt spid="22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4"/>
                                        </p:tgtEl>
                                        <p:attrNameLst>
                                          <p:attrName>style.visibility</p:attrName>
                                        </p:attrNameLst>
                                      </p:cBhvr>
                                      <p:to>
                                        <p:strVal val="visible"/>
                                      </p:to>
                                    </p:set>
                                    <p:animEffect transition="in" filter="fade">
                                      <p:cBhvr>
                                        <p:cTn id="34" dur="500"/>
                                        <p:tgtEl>
                                          <p:spTgt spid="224"/>
                                        </p:tgtEl>
                                      </p:cBhvr>
                                    </p:animEffect>
                                  </p:childTnLst>
                                </p:cTn>
                              </p:par>
                              <p:par>
                                <p:cTn id="35" presetID="10" presetClass="entr" presetSubtype="0" fill="hold" nodeType="withEffect">
                                  <p:stCondLst>
                                    <p:cond delay="0"/>
                                  </p:stCondLst>
                                  <p:childTnLst>
                                    <p:set>
                                      <p:cBhvr>
                                        <p:cTn id="36" dur="1" fill="hold">
                                          <p:stCondLst>
                                            <p:cond delay="0"/>
                                          </p:stCondLst>
                                        </p:cTn>
                                        <p:tgtEl>
                                          <p:spTgt spid="227"/>
                                        </p:tgtEl>
                                        <p:attrNameLst>
                                          <p:attrName>style.visibility</p:attrName>
                                        </p:attrNameLst>
                                      </p:cBhvr>
                                      <p:to>
                                        <p:strVal val="visible"/>
                                      </p:to>
                                    </p:set>
                                    <p:animEffect transition="in" filter="fade">
                                      <p:cBhvr>
                                        <p:cTn id="37" dur="500"/>
                                        <p:tgtEl>
                                          <p:spTgt spid="2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8"/>
                                        </p:tgtEl>
                                        <p:attrNameLst>
                                          <p:attrName>style.visibility</p:attrName>
                                        </p:attrNameLst>
                                      </p:cBhvr>
                                      <p:to>
                                        <p:strVal val="visible"/>
                                      </p:to>
                                    </p:set>
                                    <p:animEffect transition="in" filter="fade">
                                      <p:cBhvr>
                                        <p:cTn id="42" dur="500"/>
                                        <p:tgtEl>
                                          <p:spTgt spid="23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9"/>
                                        </p:tgtEl>
                                        <p:attrNameLst>
                                          <p:attrName>style.visibility</p:attrName>
                                        </p:attrNameLst>
                                      </p:cBhvr>
                                      <p:to>
                                        <p:strVal val="visible"/>
                                      </p:to>
                                    </p:set>
                                    <p:animEffect transition="in" filter="fade">
                                      <p:cBhvr>
                                        <p:cTn id="47" dur="500"/>
                                        <p:tgtEl>
                                          <p:spTgt spid="229"/>
                                        </p:tgtEl>
                                      </p:cBhvr>
                                    </p:animEffect>
                                  </p:childTnLst>
                                </p:cTn>
                              </p:par>
                              <p:par>
                                <p:cTn id="48" presetID="10" presetClass="entr" presetSubtype="0" fill="hold" nodeType="withEffect">
                                  <p:stCondLst>
                                    <p:cond delay="0"/>
                                  </p:stCondLst>
                                  <p:childTnLst>
                                    <p:set>
                                      <p:cBhvr>
                                        <p:cTn id="49" dur="1" fill="hold">
                                          <p:stCondLst>
                                            <p:cond delay="0"/>
                                          </p:stCondLst>
                                        </p:cTn>
                                        <p:tgtEl>
                                          <p:spTgt spid="230"/>
                                        </p:tgtEl>
                                        <p:attrNameLst>
                                          <p:attrName>style.visibility</p:attrName>
                                        </p:attrNameLst>
                                      </p:cBhvr>
                                      <p:to>
                                        <p:strVal val="visible"/>
                                      </p:to>
                                    </p:set>
                                    <p:animEffect transition="in" filter="fade">
                                      <p:cBhvr>
                                        <p:cTn id="50" dur="500"/>
                                        <p:tgtEl>
                                          <p:spTgt spid="230"/>
                                        </p:tgtEl>
                                      </p:cBhvr>
                                    </p:animEffect>
                                  </p:childTnLst>
                                </p:cTn>
                              </p:par>
                              <p:par>
                                <p:cTn id="51" presetID="10" presetClass="entr" presetSubtype="0" fill="hold" nodeType="withEffect">
                                  <p:stCondLst>
                                    <p:cond delay="0"/>
                                  </p:stCondLst>
                                  <p:childTnLst>
                                    <p:set>
                                      <p:cBhvr>
                                        <p:cTn id="52" dur="1" fill="hold">
                                          <p:stCondLst>
                                            <p:cond delay="0"/>
                                          </p:stCondLst>
                                        </p:cTn>
                                        <p:tgtEl>
                                          <p:spTgt spid="233"/>
                                        </p:tgtEl>
                                        <p:attrNameLst>
                                          <p:attrName>style.visibility</p:attrName>
                                        </p:attrNameLst>
                                      </p:cBhvr>
                                      <p:to>
                                        <p:strVal val="visible"/>
                                      </p:to>
                                    </p:set>
                                    <p:animEffect transition="in" filter="fade">
                                      <p:cBhvr>
                                        <p:cTn id="53" dur="500"/>
                                        <p:tgtEl>
                                          <p:spTgt spid="233"/>
                                        </p:tgtEl>
                                      </p:cBhvr>
                                    </p:animEffect>
                                  </p:childTnLst>
                                </p:cTn>
                              </p:par>
                              <p:par>
                                <p:cTn id="54" presetID="10" presetClass="entr" presetSubtype="0" fill="hold" nodeType="withEffect">
                                  <p:stCondLst>
                                    <p:cond delay="0"/>
                                  </p:stCondLst>
                                  <p:childTnLst>
                                    <p:set>
                                      <p:cBhvr>
                                        <p:cTn id="55" dur="1" fill="hold">
                                          <p:stCondLst>
                                            <p:cond delay="0"/>
                                          </p:stCondLst>
                                        </p:cTn>
                                        <p:tgtEl>
                                          <p:spTgt spid="231"/>
                                        </p:tgtEl>
                                        <p:attrNameLst>
                                          <p:attrName>style.visibility</p:attrName>
                                        </p:attrNameLst>
                                      </p:cBhvr>
                                      <p:to>
                                        <p:strVal val="visible"/>
                                      </p:to>
                                    </p:set>
                                    <p:animEffect transition="in" filter="fade">
                                      <p:cBhvr>
                                        <p:cTn id="56" dur="500"/>
                                        <p:tgtEl>
                                          <p:spTgt spid="231"/>
                                        </p:tgtEl>
                                      </p:cBhvr>
                                    </p:animEffect>
                                  </p:childTnLst>
                                </p:cTn>
                              </p:par>
                              <p:par>
                                <p:cTn id="57" presetID="10" presetClass="entr" presetSubtype="0" fill="hold" nodeType="withEffect">
                                  <p:stCondLst>
                                    <p:cond delay="0"/>
                                  </p:stCondLst>
                                  <p:childTnLst>
                                    <p:set>
                                      <p:cBhvr>
                                        <p:cTn id="58" dur="1" fill="hold">
                                          <p:stCondLst>
                                            <p:cond delay="0"/>
                                          </p:stCondLst>
                                        </p:cTn>
                                        <p:tgtEl>
                                          <p:spTgt spid="234"/>
                                        </p:tgtEl>
                                        <p:attrNameLst>
                                          <p:attrName>style.visibility</p:attrName>
                                        </p:attrNameLst>
                                      </p:cBhvr>
                                      <p:to>
                                        <p:strVal val="visible"/>
                                      </p:to>
                                    </p:set>
                                    <p:animEffect transition="in" filter="fade">
                                      <p:cBhvr>
                                        <p:cTn id="59" dur="500"/>
                                        <p:tgtEl>
                                          <p:spTgt spid="234"/>
                                        </p:tgtEl>
                                      </p:cBhvr>
                                    </p:animEffect>
                                  </p:childTnLst>
                                </p:cTn>
                              </p:par>
                              <p:par>
                                <p:cTn id="60" presetID="10" presetClass="entr" presetSubtype="0" fill="hold" nodeType="withEffect">
                                  <p:stCondLst>
                                    <p:cond delay="0"/>
                                  </p:stCondLst>
                                  <p:childTnLst>
                                    <p:set>
                                      <p:cBhvr>
                                        <p:cTn id="61" dur="1" fill="hold">
                                          <p:stCondLst>
                                            <p:cond delay="0"/>
                                          </p:stCondLst>
                                        </p:cTn>
                                        <p:tgtEl>
                                          <p:spTgt spid="232"/>
                                        </p:tgtEl>
                                        <p:attrNameLst>
                                          <p:attrName>style.visibility</p:attrName>
                                        </p:attrNameLst>
                                      </p:cBhvr>
                                      <p:to>
                                        <p:strVal val="visible"/>
                                      </p:to>
                                    </p:set>
                                    <p:animEffect transition="in" filter="fade">
                                      <p:cBhvr>
                                        <p:cTn id="62" dur="500"/>
                                        <p:tgtEl>
                                          <p:spTgt spid="232"/>
                                        </p:tgtEl>
                                      </p:cBhvr>
                                    </p:animEffect>
                                  </p:childTnLst>
                                </p:cTn>
                              </p:par>
                              <p:par>
                                <p:cTn id="63" presetID="10" presetClass="entr" presetSubtype="0" fill="hold" nodeType="withEffect">
                                  <p:stCondLst>
                                    <p:cond delay="0"/>
                                  </p:stCondLst>
                                  <p:childTnLst>
                                    <p:set>
                                      <p:cBhvr>
                                        <p:cTn id="64" dur="1" fill="hold">
                                          <p:stCondLst>
                                            <p:cond delay="0"/>
                                          </p:stCondLst>
                                        </p:cTn>
                                        <p:tgtEl>
                                          <p:spTgt spid="235"/>
                                        </p:tgtEl>
                                        <p:attrNameLst>
                                          <p:attrName>style.visibility</p:attrName>
                                        </p:attrNameLst>
                                      </p:cBhvr>
                                      <p:to>
                                        <p:strVal val="visible"/>
                                      </p:to>
                                    </p:set>
                                    <p:animEffect transition="in" filter="fade">
                                      <p:cBhvr>
                                        <p:cTn id="65" dur="500"/>
                                        <p:tgtEl>
                                          <p:spTgt spid="235"/>
                                        </p:tgtEl>
                                      </p:cBhvr>
                                    </p:animEffect>
                                  </p:childTnLst>
                                </p:cTn>
                              </p:par>
                              <p:par>
                                <p:cTn id="66" presetID="10" presetClass="entr" presetSubtype="0" fill="hold" nodeType="withEffect">
                                  <p:stCondLst>
                                    <p:cond delay="0"/>
                                  </p:stCondLst>
                                  <p:childTnLst>
                                    <p:set>
                                      <p:cBhvr>
                                        <p:cTn id="67" dur="1" fill="hold">
                                          <p:stCondLst>
                                            <p:cond delay="0"/>
                                          </p:stCondLst>
                                        </p:cTn>
                                        <p:tgtEl>
                                          <p:spTgt spid="239"/>
                                        </p:tgtEl>
                                        <p:attrNameLst>
                                          <p:attrName>style.visibility</p:attrName>
                                        </p:attrNameLst>
                                      </p:cBhvr>
                                      <p:to>
                                        <p:strVal val="visible"/>
                                      </p:to>
                                    </p:set>
                                    <p:animEffect transition="in" filter="fade">
                                      <p:cBhvr>
                                        <p:cTn id="68"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Insertion Sort </a:t>
            </a:r>
            <a:endParaRPr dirty="0"/>
          </a:p>
        </p:txBody>
      </p:sp>
      <p:graphicFrame>
        <p:nvGraphicFramePr>
          <p:cNvPr id="245" name="Google Shape;245;p30"/>
          <p:cNvGraphicFramePr/>
          <p:nvPr/>
        </p:nvGraphicFramePr>
        <p:xfrm>
          <a:off x="575239" y="1166336"/>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46" name="Google Shape;246;p30"/>
          <p:cNvSpPr/>
          <p:nvPr/>
        </p:nvSpPr>
        <p:spPr>
          <a:xfrm rot="-5400000">
            <a:off x="3440716" y="-846155"/>
            <a:ext cx="338260" cy="606920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7" name="Google Shape;247;p30"/>
          <p:cNvSpPr/>
          <p:nvPr/>
        </p:nvSpPr>
        <p:spPr>
          <a:xfrm rot="-5400000">
            <a:off x="8996233" y="698898"/>
            <a:ext cx="338260" cy="2979101"/>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8" name="Google Shape;248;p30"/>
          <p:cNvSpPr/>
          <p:nvPr/>
        </p:nvSpPr>
        <p:spPr>
          <a:xfrm rot="10800000">
            <a:off x="6966330" y="1979306"/>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30"/>
          <p:cNvSpPr txBox="1"/>
          <p:nvPr/>
        </p:nvSpPr>
        <p:spPr>
          <a:xfrm>
            <a:off x="2887602" y="2398175"/>
            <a:ext cx="2200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50" name="Google Shape;250;p30"/>
          <p:cNvSpPr txBox="1"/>
          <p:nvPr/>
        </p:nvSpPr>
        <p:spPr>
          <a:xfrm>
            <a:off x="8314875" y="2398175"/>
            <a:ext cx="213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51" name="Google Shape;251;p30"/>
          <p:cNvSpPr txBox="1"/>
          <p:nvPr/>
        </p:nvSpPr>
        <p:spPr>
          <a:xfrm>
            <a:off x="6409926" y="2542825"/>
            <a:ext cx="1701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252" name="Google Shape;252;p30"/>
          <p:cNvSpPr txBox="1"/>
          <p:nvPr/>
        </p:nvSpPr>
        <p:spPr>
          <a:xfrm>
            <a:off x="575239" y="3156440"/>
            <a:ext cx="5876930" cy="3323987"/>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void insertionSort(collection)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(entire list)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if(currentItem is smaller than largestSorted)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int newIndex = findSpot(currentItem);</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shift(newIndex, currentItem);</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int findSpot(currentItem)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(sorted list going backwards)</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if (spot found) return</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void shift(newIndex, currentItem)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(i = currentItem &gt; newIndex)</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item[i+1] = item[i]</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item[newIndex] = currentItem</a:t>
            </a:r>
            <a:endParaRPr sz="14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p:txBody>
      </p:sp>
      <p:sp>
        <p:nvSpPr>
          <p:cNvPr id="253" name="Google Shape;253;p30"/>
          <p:cNvSpPr txBox="1"/>
          <p:nvPr/>
        </p:nvSpPr>
        <p:spPr>
          <a:xfrm>
            <a:off x="6710177" y="3220975"/>
            <a:ext cx="26220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Worst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Best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Average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Stable?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In-place?</a:t>
            </a: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Useful for:</a:t>
            </a:r>
            <a:endParaRPr sz="1800" dirty="0">
              <a:solidFill>
                <a:schemeClr val="dk1"/>
              </a:solidFill>
              <a:latin typeface="Quattrocento Sans"/>
              <a:ea typeface="Quattrocento Sans"/>
              <a:cs typeface="Quattrocento Sans"/>
              <a:sym typeface="Quattrocento Sans"/>
            </a:endParaRPr>
          </a:p>
        </p:txBody>
      </p:sp>
      <p:sp>
        <p:nvSpPr>
          <p:cNvPr id="254" name="Google Shape;254;p30"/>
          <p:cNvSpPr txBox="1"/>
          <p:nvPr/>
        </p:nvSpPr>
        <p:spPr>
          <a:xfrm>
            <a:off x="8910706" y="3225353"/>
            <a:ext cx="818700" cy="369300"/>
          </a:xfrm>
          <a:prstGeom prst="rect">
            <a:avLst/>
          </a:prstGeom>
          <a:blipFill rotWithShape="1">
            <a:blip r:embed="rId3">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latin typeface="Calibri"/>
                <a:ea typeface="Calibri"/>
                <a:cs typeface="Calibri"/>
                <a:sym typeface="Calibri"/>
              </a:rPr>
              <a:t> </a:t>
            </a:r>
            <a:endParaRPr dirty="0"/>
          </a:p>
        </p:txBody>
      </p:sp>
      <p:sp>
        <p:nvSpPr>
          <p:cNvPr id="255" name="Google Shape;255;p30"/>
          <p:cNvSpPr txBox="1"/>
          <p:nvPr/>
        </p:nvSpPr>
        <p:spPr>
          <a:xfrm>
            <a:off x="8899843" y="3773369"/>
            <a:ext cx="737700" cy="369300"/>
          </a:xfrm>
          <a:prstGeom prst="rect">
            <a:avLst/>
          </a:prstGeom>
          <a:blipFill rotWithShape="1">
            <a:blip r:embed="rId4">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56" name="Google Shape;256;p30"/>
          <p:cNvSpPr txBox="1"/>
          <p:nvPr/>
        </p:nvSpPr>
        <p:spPr>
          <a:xfrm>
            <a:off x="8951581" y="4842746"/>
            <a:ext cx="50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257" name="Google Shape;257;p30"/>
          <p:cNvSpPr txBox="1"/>
          <p:nvPr/>
        </p:nvSpPr>
        <p:spPr>
          <a:xfrm>
            <a:off x="8983073" y="5377457"/>
            <a:ext cx="50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258" name="Google Shape;258;p30"/>
          <p:cNvSpPr txBox="1"/>
          <p:nvPr/>
        </p:nvSpPr>
        <p:spPr>
          <a:xfrm>
            <a:off x="8907822" y="4321385"/>
            <a:ext cx="818700" cy="369300"/>
          </a:xfrm>
          <a:prstGeom prst="rect">
            <a:avLst/>
          </a:prstGeom>
          <a:blipFill rotWithShape="1">
            <a:blip r:embed="rId5">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latin typeface="Calibri"/>
                <a:ea typeface="Calibri"/>
                <a:cs typeface="Calibri"/>
                <a:sym typeface="Calibri"/>
              </a:rPr>
              <a:t> </a:t>
            </a:r>
            <a:endParaRPr dirty="0"/>
          </a:p>
        </p:txBody>
      </p:sp>
      <p:sp>
        <p:nvSpPr>
          <p:cNvPr id="259" name="Google Shape;259;p30"/>
          <p:cNvSpPr/>
          <p:nvPr/>
        </p:nvSpPr>
        <p:spPr>
          <a:xfrm rot="10800000">
            <a:off x="4574004" y="662881"/>
            <a:ext cx="2551814"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30"/>
          <p:cNvSpPr txBox="1"/>
          <p:nvPr/>
        </p:nvSpPr>
        <p:spPr>
          <a:xfrm>
            <a:off x="8999912" y="5834650"/>
            <a:ext cx="2762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Mostly sorted collections of primitives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Insertion Sort Stability</a:t>
            </a:r>
            <a:endParaRPr/>
          </a:p>
        </p:txBody>
      </p:sp>
      <p:graphicFrame>
        <p:nvGraphicFramePr>
          <p:cNvPr id="267" name="Google Shape;267;p31"/>
          <p:cNvGraphicFramePr/>
          <p:nvPr/>
        </p:nvGraphicFramePr>
        <p:xfrm>
          <a:off x="737699" y="1439120"/>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68" name="Google Shape;268;p31"/>
          <p:cNvSpPr txBox="1"/>
          <p:nvPr/>
        </p:nvSpPr>
        <p:spPr>
          <a:xfrm>
            <a:off x="1081084" y="1219982"/>
            <a:ext cx="3577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graphicFrame>
        <p:nvGraphicFramePr>
          <p:cNvPr id="269" name="Google Shape;269;p31"/>
          <p:cNvGraphicFramePr/>
          <p:nvPr/>
        </p:nvGraphicFramePr>
        <p:xfrm>
          <a:off x="737699" y="2529919"/>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70" name="Google Shape;270;p31"/>
          <p:cNvSpPr/>
          <p:nvPr/>
        </p:nvSpPr>
        <p:spPr>
          <a:xfrm flipH="1">
            <a:off x="1160203" y="2335351"/>
            <a:ext cx="1108665" cy="281513"/>
          </a:xfrm>
          <a:prstGeom prst="uturnArrow">
            <a:avLst>
              <a:gd name="adj1" fmla="val 9170"/>
              <a:gd name="adj2" fmla="val 25000"/>
              <a:gd name="adj3" fmla="val 33334"/>
              <a:gd name="adj4" fmla="val 32639"/>
              <a:gd name="adj5" fmla="val 94445"/>
            </a:avLst>
          </a:prstGeom>
          <a:solidFill>
            <a:srgbClr val="4C32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aphicFrame>
        <p:nvGraphicFramePr>
          <p:cNvPr id="271" name="Google Shape;271;p31"/>
          <p:cNvGraphicFramePr/>
          <p:nvPr/>
        </p:nvGraphicFramePr>
        <p:xfrm>
          <a:off x="737699" y="3668157"/>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72" name="Google Shape;272;p31"/>
          <p:cNvSpPr/>
          <p:nvPr/>
        </p:nvSpPr>
        <p:spPr>
          <a:xfrm flipH="1">
            <a:off x="2177842" y="3434770"/>
            <a:ext cx="1108665" cy="281513"/>
          </a:xfrm>
          <a:prstGeom prst="uturnArrow">
            <a:avLst>
              <a:gd name="adj1" fmla="val 9170"/>
              <a:gd name="adj2" fmla="val 25000"/>
              <a:gd name="adj3" fmla="val 33334"/>
              <a:gd name="adj4" fmla="val 32639"/>
              <a:gd name="adj5" fmla="val 94445"/>
            </a:avLst>
          </a:prstGeom>
          <a:solidFill>
            <a:srgbClr val="4C32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aphicFrame>
        <p:nvGraphicFramePr>
          <p:cNvPr id="273" name="Google Shape;273;p31"/>
          <p:cNvGraphicFramePr/>
          <p:nvPr/>
        </p:nvGraphicFramePr>
        <p:xfrm>
          <a:off x="737699" y="4677200"/>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74" name="Google Shape;274;p31"/>
          <p:cNvSpPr txBox="1"/>
          <p:nvPr/>
        </p:nvSpPr>
        <p:spPr>
          <a:xfrm>
            <a:off x="4086688" y="4443651"/>
            <a:ext cx="3577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graphicFrame>
        <p:nvGraphicFramePr>
          <p:cNvPr id="275" name="Google Shape;275;p31"/>
          <p:cNvGraphicFramePr/>
          <p:nvPr/>
        </p:nvGraphicFramePr>
        <p:xfrm>
          <a:off x="737699" y="5610801"/>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76" name="Google Shape;276;p31"/>
          <p:cNvSpPr txBox="1"/>
          <p:nvPr/>
        </p:nvSpPr>
        <p:spPr>
          <a:xfrm>
            <a:off x="8205425" y="1689025"/>
            <a:ext cx="3793200" cy="14157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Insertion sort is stable</a:t>
            </a:r>
            <a:endParaRPr dirty="0">
              <a:latin typeface="Quattrocento Sans"/>
              <a:ea typeface="Quattrocento Sans"/>
              <a:cs typeface="Quattrocento Sans"/>
              <a:sym typeface="Quattrocento Sans"/>
            </a:endParaRPr>
          </a:p>
          <a:p>
            <a:pPr marL="457200" marR="0" lvl="0" indent="-336550" algn="l" rtl="0">
              <a:spcBef>
                <a:spcPts val="0"/>
              </a:spcBef>
              <a:spcAft>
                <a:spcPts val="0"/>
              </a:spcAft>
              <a:buClr>
                <a:srgbClr val="4C3282"/>
              </a:buClr>
              <a:buSzPts val="1700"/>
              <a:buFont typeface="Quattrocento Sans"/>
              <a:buChar char="●"/>
            </a:pPr>
            <a:r>
              <a:rPr lang="en-US" sz="1700" dirty="0">
                <a:solidFill>
                  <a:schemeClr val="dk1"/>
                </a:solidFill>
                <a:latin typeface="Quattrocento Sans"/>
                <a:ea typeface="Quattrocento Sans"/>
                <a:cs typeface="Quattrocento Sans"/>
                <a:sym typeface="Quattrocento Sans"/>
              </a:rPr>
              <a:t>All swaps happen between adjacent items to get current item into correct relative position within sorted portion of array</a:t>
            </a:r>
            <a:endParaRPr sz="1300" dirty="0">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D214-AEF3-1A8F-DCDC-889A6D17AD5F}"/>
              </a:ext>
            </a:extLst>
          </p:cNvPr>
          <p:cNvSpPr>
            <a:spLocks noGrp="1"/>
          </p:cNvSpPr>
          <p:nvPr>
            <p:ph type="title"/>
          </p:nvPr>
        </p:nvSpPr>
        <p:spPr/>
        <p:txBody>
          <a:bodyPr/>
          <a:lstStyle/>
          <a:p>
            <a:r>
              <a:rPr lang="en-GB" dirty="0"/>
              <a:t>Insertion Sort: More Examples</a:t>
            </a:r>
            <a:endParaRPr lang="en-SE" dirty="0"/>
          </a:p>
        </p:txBody>
      </p:sp>
      <p:sp>
        <p:nvSpPr>
          <p:cNvPr id="3" name="Text Placeholder 2">
            <a:extLst>
              <a:ext uri="{FF2B5EF4-FFF2-40B4-BE49-F238E27FC236}">
                <a16:creationId xmlns:a16="http://schemas.microsoft.com/office/drawing/2014/main" id="{808062FB-46A7-8EDE-EC19-2C62C992557D}"/>
              </a:ext>
            </a:extLst>
          </p:cNvPr>
          <p:cNvSpPr>
            <a:spLocks noGrp="1"/>
          </p:cNvSpPr>
          <p:nvPr>
            <p:ph type="body" idx="1"/>
          </p:nvPr>
        </p:nvSpPr>
        <p:spPr/>
        <p:txBody>
          <a:bodyPr/>
          <a:lstStyle/>
          <a:p>
            <a:endParaRPr lang="en-SE"/>
          </a:p>
        </p:txBody>
      </p:sp>
      <p:pic>
        <p:nvPicPr>
          <p:cNvPr id="4" name="Picture 2" descr="Insertion-sorting">
            <a:extLst>
              <a:ext uri="{FF2B5EF4-FFF2-40B4-BE49-F238E27FC236}">
                <a16:creationId xmlns:a16="http://schemas.microsoft.com/office/drawing/2014/main" id="{50838D2C-1C46-893D-830E-85B53D227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11" y="1949579"/>
            <a:ext cx="6171428" cy="31852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A0354CD7-B4D0-7AEE-FDC9-7100A0CA0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064" y="1185512"/>
            <a:ext cx="535305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4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txBox="1"/>
          <p:nvPr/>
        </p:nvSpPr>
        <p:spPr>
          <a:xfrm>
            <a:off x="1870000" y="2131925"/>
            <a:ext cx="7257600" cy="45099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Intro to Sorting</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Clr>
                <a:schemeClr val="dk1"/>
              </a:buClr>
              <a:buSzPts val="1100"/>
              <a:buFont typeface="Arial"/>
              <a:buNone/>
            </a:pPr>
            <a:r>
              <a:rPr lang="en-US" sz="3500">
                <a:solidFill>
                  <a:srgbClr val="888888"/>
                </a:solidFill>
                <a:highlight>
                  <a:schemeClr val="lt1"/>
                </a:highlight>
                <a:latin typeface="Quattrocento Sans"/>
                <a:ea typeface="Quattrocento Sans"/>
                <a:cs typeface="Quattrocento Sans"/>
                <a:sym typeface="Quattrocento Sans"/>
              </a:rPr>
              <a:t>Insertion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Selection Sort </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Merge Sort </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Quick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BE74-E23B-C975-D26C-F7E9364A8C52}"/>
              </a:ext>
            </a:extLst>
          </p:cNvPr>
          <p:cNvSpPr>
            <a:spLocks noGrp="1"/>
          </p:cNvSpPr>
          <p:nvPr>
            <p:ph type="title"/>
          </p:nvPr>
        </p:nvSpPr>
        <p:spPr/>
        <p:txBody>
          <a:bodyPr/>
          <a:lstStyle/>
          <a:p>
            <a:r>
              <a:rPr lang="en-GB" dirty="0"/>
              <a:t>Selection Sort</a:t>
            </a:r>
            <a:endParaRPr lang="en-SE" dirty="0"/>
          </a:p>
        </p:txBody>
      </p:sp>
      <p:sp>
        <p:nvSpPr>
          <p:cNvPr id="3" name="Text Placeholder 2">
            <a:extLst>
              <a:ext uri="{FF2B5EF4-FFF2-40B4-BE49-F238E27FC236}">
                <a16:creationId xmlns:a16="http://schemas.microsoft.com/office/drawing/2014/main" id="{B94FCA7E-8D83-DFF4-0FAC-16B73CD2FDDD}"/>
              </a:ext>
            </a:extLst>
          </p:cNvPr>
          <p:cNvSpPr>
            <a:spLocks noGrp="1"/>
          </p:cNvSpPr>
          <p:nvPr>
            <p:ph type="body" idx="1"/>
          </p:nvPr>
        </p:nvSpPr>
        <p:spPr>
          <a:xfrm>
            <a:off x="600697" y="1278176"/>
            <a:ext cx="8547593" cy="5045954"/>
          </a:xfrm>
        </p:spPr>
        <p:txBody>
          <a:bodyPr/>
          <a:lstStyle/>
          <a:p>
            <a:r>
              <a:rPr lang="en-GB" dirty="0"/>
              <a:t>Selection Sort works by repeatedly selecting the smallest element from the unsorted portion and swapping it with the first unsorted element. This process continues until the entire array is sorted.</a:t>
            </a:r>
          </a:p>
          <a:p>
            <a:pPr lvl="1"/>
            <a:r>
              <a:rPr lang="en-GB" dirty="0"/>
              <a:t>First we find the smallest element and swap it with the first element. This way we get the smallest element at its correct position.</a:t>
            </a:r>
          </a:p>
          <a:p>
            <a:pPr lvl="1"/>
            <a:r>
              <a:rPr lang="en-GB" dirty="0"/>
              <a:t>Then we find the smallest among remaining elements (or second smallest) and move it to its correct position by swapping.</a:t>
            </a:r>
          </a:p>
          <a:p>
            <a:pPr lvl="1"/>
            <a:r>
              <a:rPr lang="en-GB" dirty="0"/>
              <a:t>Keep going until all elements are sorted.</a:t>
            </a:r>
          </a:p>
          <a:p>
            <a:r>
              <a:rPr lang="en-GB" dirty="0"/>
              <a:t>Selection Sort | </a:t>
            </a:r>
            <a:r>
              <a:rPr lang="en-GB" dirty="0" err="1"/>
              <a:t>GeeksforGeeks</a:t>
            </a:r>
            <a:endParaRPr lang="en-GB" dirty="0"/>
          </a:p>
          <a:p>
            <a:pPr lvl="1"/>
            <a:r>
              <a:rPr lang="en-GB" dirty="0">
                <a:hlinkClick r:id="rId2"/>
              </a:rPr>
              <a:t>https://www.geeksforgeeks.org/selection-sort-algorithm-2/</a:t>
            </a:r>
            <a:r>
              <a:rPr lang="en-GB" dirty="0"/>
              <a:t> </a:t>
            </a:r>
          </a:p>
          <a:p>
            <a:pPr lvl="1"/>
            <a:r>
              <a:rPr lang="en-GB" dirty="0">
                <a:hlinkClick r:id="rId3"/>
              </a:rPr>
              <a:t>https://www.geeksforgeeks.org/time-and-space-complexity-analysis-of-selection-sort/</a:t>
            </a:r>
            <a:r>
              <a:rPr lang="en-GB" dirty="0"/>
              <a:t> </a:t>
            </a:r>
          </a:p>
          <a:p>
            <a:pPr lvl="1"/>
            <a:r>
              <a:rPr lang="en-GB" dirty="0">
                <a:hlinkClick r:id="rId4"/>
              </a:rPr>
              <a:t>https://www.youtube.com/watch?v=xWBP4lzkoyM</a:t>
            </a:r>
            <a:r>
              <a:rPr lang="en-GB" dirty="0"/>
              <a:t> </a:t>
            </a:r>
            <a:endParaRPr lang="en-SE" dirty="0"/>
          </a:p>
        </p:txBody>
      </p:sp>
      <p:grpSp>
        <p:nvGrpSpPr>
          <p:cNvPr id="62" name="Group 61">
            <a:extLst>
              <a:ext uri="{FF2B5EF4-FFF2-40B4-BE49-F238E27FC236}">
                <a16:creationId xmlns:a16="http://schemas.microsoft.com/office/drawing/2014/main" id="{955E3100-6C49-A83A-12EA-607DB705F7CC}"/>
              </a:ext>
            </a:extLst>
          </p:cNvPr>
          <p:cNvGrpSpPr/>
          <p:nvPr/>
        </p:nvGrpSpPr>
        <p:grpSpPr>
          <a:xfrm>
            <a:off x="9335137" y="1934620"/>
            <a:ext cx="2427102" cy="385704"/>
            <a:chOff x="745878" y="2668398"/>
            <a:chExt cx="2427102" cy="385704"/>
          </a:xfrm>
        </p:grpSpPr>
        <p:sp>
          <p:nvSpPr>
            <p:cNvPr id="63" name="Rectangle 62">
              <a:extLst>
                <a:ext uri="{FF2B5EF4-FFF2-40B4-BE49-F238E27FC236}">
                  <a16:creationId xmlns:a16="http://schemas.microsoft.com/office/drawing/2014/main" id="{486E2BA5-1B11-19CE-949B-1F1D4C966E02}"/>
                </a:ext>
              </a:extLst>
            </p:cNvPr>
            <p:cNvSpPr/>
            <p:nvPr/>
          </p:nvSpPr>
          <p:spPr>
            <a:xfrm>
              <a:off x="745878"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64" name="Rectangle 63">
              <a:extLst>
                <a:ext uri="{FF2B5EF4-FFF2-40B4-BE49-F238E27FC236}">
                  <a16:creationId xmlns:a16="http://schemas.microsoft.com/office/drawing/2014/main" id="{A6E6BE7E-5ED1-A56E-BBD6-938B6BA16148}"/>
                </a:ext>
              </a:extLst>
            </p:cNvPr>
            <p:cNvSpPr/>
            <p:nvPr/>
          </p:nvSpPr>
          <p:spPr>
            <a:xfrm>
              <a:off x="1150395"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65" name="Rectangle 64">
              <a:extLst>
                <a:ext uri="{FF2B5EF4-FFF2-40B4-BE49-F238E27FC236}">
                  <a16:creationId xmlns:a16="http://schemas.microsoft.com/office/drawing/2014/main" id="{BBB31BBF-E3B7-01FD-FB59-B5115A6B2725}"/>
                </a:ext>
              </a:extLst>
            </p:cNvPr>
            <p:cNvSpPr/>
            <p:nvPr/>
          </p:nvSpPr>
          <p:spPr>
            <a:xfrm>
              <a:off x="1554912"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66" name="Rectangle 65">
              <a:extLst>
                <a:ext uri="{FF2B5EF4-FFF2-40B4-BE49-F238E27FC236}">
                  <a16:creationId xmlns:a16="http://schemas.microsoft.com/office/drawing/2014/main" id="{88CF9466-1089-3D1E-3A16-812AE1AD197D}"/>
                </a:ext>
              </a:extLst>
            </p:cNvPr>
            <p:cNvSpPr/>
            <p:nvPr/>
          </p:nvSpPr>
          <p:spPr>
            <a:xfrm>
              <a:off x="1959429"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67" name="Rectangle 66">
              <a:extLst>
                <a:ext uri="{FF2B5EF4-FFF2-40B4-BE49-F238E27FC236}">
                  <a16:creationId xmlns:a16="http://schemas.microsoft.com/office/drawing/2014/main" id="{61176DB2-5F0D-7216-6D84-7AC3DB4CF861}"/>
                </a:ext>
              </a:extLst>
            </p:cNvPr>
            <p:cNvSpPr/>
            <p:nvPr/>
          </p:nvSpPr>
          <p:spPr>
            <a:xfrm>
              <a:off x="2363946"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68" name="Rectangle 67">
              <a:extLst>
                <a:ext uri="{FF2B5EF4-FFF2-40B4-BE49-F238E27FC236}">
                  <a16:creationId xmlns:a16="http://schemas.microsoft.com/office/drawing/2014/main" id="{B928C364-B966-8592-47F5-228421572CBD}"/>
                </a:ext>
              </a:extLst>
            </p:cNvPr>
            <p:cNvSpPr/>
            <p:nvPr/>
          </p:nvSpPr>
          <p:spPr>
            <a:xfrm>
              <a:off x="2768463"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69" name="Group 68">
            <a:extLst>
              <a:ext uri="{FF2B5EF4-FFF2-40B4-BE49-F238E27FC236}">
                <a16:creationId xmlns:a16="http://schemas.microsoft.com/office/drawing/2014/main" id="{666EB8A2-050E-F3FB-91CC-BC297580E48F}"/>
              </a:ext>
            </a:extLst>
          </p:cNvPr>
          <p:cNvGrpSpPr/>
          <p:nvPr/>
        </p:nvGrpSpPr>
        <p:grpSpPr>
          <a:xfrm>
            <a:off x="9335137" y="2606601"/>
            <a:ext cx="2427102" cy="385704"/>
            <a:chOff x="745878" y="3350002"/>
            <a:chExt cx="2427102" cy="385704"/>
          </a:xfrm>
        </p:grpSpPr>
        <p:sp>
          <p:nvSpPr>
            <p:cNvPr id="70" name="Rectangle 69">
              <a:extLst>
                <a:ext uri="{FF2B5EF4-FFF2-40B4-BE49-F238E27FC236}">
                  <a16:creationId xmlns:a16="http://schemas.microsoft.com/office/drawing/2014/main" id="{0131F73F-9471-7663-06C3-BF4ADB83E453}"/>
                </a:ext>
              </a:extLst>
            </p:cNvPr>
            <p:cNvSpPr/>
            <p:nvPr/>
          </p:nvSpPr>
          <p:spPr>
            <a:xfrm>
              <a:off x="745878"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71" name="Rectangle 70">
              <a:extLst>
                <a:ext uri="{FF2B5EF4-FFF2-40B4-BE49-F238E27FC236}">
                  <a16:creationId xmlns:a16="http://schemas.microsoft.com/office/drawing/2014/main" id="{5229819B-105E-F84E-582B-907A952C1976}"/>
                </a:ext>
              </a:extLst>
            </p:cNvPr>
            <p:cNvSpPr/>
            <p:nvPr/>
          </p:nvSpPr>
          <p:spPr>
            <a:xfrm>
              <a:off x="1150395"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72" name="Rectangle 71">
              <a:extLst>
                <a:ext uri="{FF2B5EF4-FFF2-40B4-BE49-F238E27FC236}">
                  <a16:creationId xmlns:a16="http://schemas.microsoft.com/office/drawing/2014/main" id="{580D1D96-343F-BE2B-957F-E10EA5FB4C2E}"/>
                </a:ext>
              </a:extLst>
            </p:cNvPr>
            <p:cNvSpPr/>
            <p:nvPr/>
          </p:nvSpPr>
          <p:spPr>
            <a:xfrm>
              <a:off x="1554912"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73" name="Rectangle 72">
              <a:extLst>
                <a:ext uri="{FF2B5EF4-FFF2-40B4-BE49-F238E27FC236}">
                  <a16:creationId xmlns:a16="http://schemas.microsoft.com/office/drawing/2014/main" id="{8A4A93DD-EA37-C057-AA84-DC4CDE769210}"/>
                </a:ext>
              </a:extLst>
            </p:cNvPr>
            <p:cNvSpPr/>
            <p:nvPr/>
          </p:nvSpPr>
          <p:spPr>
            <a:xfrm>
              <a:off x="1959429"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74" name="Rectangle 73">
              <a:extLst>
                <a:ext uri="{FF2B5EF4-FFF2-40B4-BE49-F238E27FC236}">
                  <a16:creationId xmlns:a16="http://schemas.microsoft.com/office/drawing/2014/main" id="{87775244-1FED-C97B-4C8F-901081A35667}"/>
                </a:ext>
              </a:extLst>
            </p:cNvPr>
            <p:cNvSpPr/>
            <p:nvPr/>
          </p:nvSpPr>
          <p:spPr>
            <a:xfrm>
              <a:off x="2363946"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75" name="Rectangle 74">
              <a:extLst>
                <a:ext uri="{FF2B5EF4-FFF2-40B4-BE49-F238E27FC236}">
                  <a16:creationId xmlns:a16="http://schemas.microsoft.com/office/drawing/2014/main" id="{DC97B6D6-8616-7457-909A-BF4D27BC3CBA}"/>
                </a:ext>
              </a:extLst>
            </p:cNvPr>
            <p:cNvSpPr/>
            <p:nvPr/>
          </p:nvSpPr>
          <p:spPr>
            <a:xfrm>
              <a:off x="2768463"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76" name="Group 75">
            <a:extLst>
              <a:ext uri="{FF2B5EF4-FFF2-40B4-BE49-F238E27FC236}">
                <a16:creationId xmlns:a16="http://schemas.microsoft.com/office/drawing/2014/main" id="{83EC5432-A54F-068E-E72C-52B240038A3D}"/>
              </a:ext>
            </a:extLst>
          </p:cNvPr>
          <p:cNvGrpSpPr/>
          <p:nvPr/>
        </p:nvGrpSpPr>
        <p:grpSpPr>
          <a:xfrm>
            <a:off x="9335136" y="3278582"/>
            <a:ext cx="2427102" cy="385704"/>
            <a:chOff x="745877" y="4156691"/>
            <a:chExt cx="2427102" cy="385704"/>
          </a:xfrm>
        </p:grpSpPr>
        <p:sp>
          <p:nvSpPr>
            <p:cNvPr id="77" name="Rectangle 76">
              <a:extLst>
                <a:ext uri="{FF2B5EF4-FFF2-40B4-BE49-F238E27FC236}">
                  <a16:creationId xmlns:a16="http://schemas.microsoft.com/office/drawing/2014/main" id="{3C59E715-35D3-210B-A271-790027F53F0A}"/>
                </a:ext>
              </a:extLst>
            </p:cNvPr>
            <p:cNvSpPr/>
            <p:nvPr/>
          </p:nvSpPr>
          <p:spPr>
            <a:xfrm>
              <a:off x="745877"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78" name="Rectangle 77">
              <a:extLst>
                <a:ext uri="{FF2B5EF4-FFF2-40B4-BE49-F238E27FC236}">
                  <a16:creationId xmlns:a16="http://schemas.microsoft.com/office/drawing/2014/main" id="{50D8FF39-AFD8-CC43-C0F1-E585B5746D59}"/>
                </a:ext>
              </a:extLst>
            </p:cNvPr>
            <p:cNvSpPr/>
            <p:nvPr/>
          </p:nvSpPr>
          <p:spPr>
            <a:xfrm>
              <a:off x="1150394"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79" name="Rectangle 78">
              <a:extLst>
                <a:ext uri="{FF2B5EF4-FFF2-40B4-BE49-F238E27FC236}">
                  <a16:creationId xmlns:a16="http://schemas.microsoft.com/office/drawing/2014/main" id="{AABCB796-C905-E6A4-375F-14B7408B531E}"/>
                </a:ext>
              </a:extLst>
            </p:cNvPr>
            <p:cNvSpPr/>
            <p:nvPr/>
          </p:nvSpPr>
          <p:spPr>
            <a:xfrm>
              <a:off x="1554911"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80" name="Rectangle 79">
              <a:extLst>
                <a:ext uri="{FF2B5EF4-FFF2-40B4-BE49-F238E27FC236}">
                  <a16:creationId xmlns:a16="http://schemas.microsoft.com/office/drawing/2014/main" id="{C4E49045-1268-BC60-441D-2A31927B2988}"/>
                </a:ext>
              </a:extLst>
            </p:cNvPr>
            <p:cNvSpPr/>
            <p:nvPr/>
          </p:nvSpPr>
          <p:spPr>
            <a:xfrm>
              <a:off x="1959428"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81" name="Rectangle 80">
              <a:extLst>
                <a:ext uri="{FF2B5EF4-FFF2-40B4-BE49-F238E27FC236}">
                  <a16:creationId xmlns:a16="http://schemas.microsoft.com/office/drawing/2014/main" id="{BEB003DE-B562-AA5C-957A-0BCC77222C20}"/>
                </a:ext>
              </a:extLst>
            </p:cNvPr>
            <p:cNvSpPr/>
            <p:nvPr/>
          </p:nvSpPr>
          <p:spPr>
            <a:xfrm>
              <a:off x="2363945"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82" name="Rectangle 81">
              <a:extLst>
                <a:ext uri="{FF2B5EF4-FFF2-40B4-BE49-F238E27FC236}">
                  <a16:creationId xmlns:a16="http://schemas.microsoft.com/office/drawing/2014/main" id="{1C8C2A51-EA7E-26D7-8D01-93B251C5D092}"/>
                </a:ext>
              </a:extLst>
            </p:cNvPr>
            <p:cNvSpPr/>
            <p:nvPr/>
          </p:nvSpPr>
          <p:spPr>
            <a:xfrm>
              <a:off x="2768462"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83" name="Group 82">
            <a:extLst>
              <a:ext uri="{FF2B5EF4-FFF2-40B4-BE49-F238E27FC236}">
                <a16:creationId xmlns:a16="http://schemas.microsoft.com/office/drawing/2014/main" id="{C84AE3A6-3B6A-2BAA-E2E9-7E94C9FE6A6C}"/>
              </a:ext>
            </a:extLst>
          </p:cNvPr>
          <p:cNvGrpSpPr/>
          <p:nvPr/>
        </p:nvGrpSpPr>
        <p:grpSpPr>
          <a:xfrm>
            <a:off x="9335137" y="3950563"/>
            <a:ext cx="2427102" cy="385704"/>
            <a:chOff x="745878" y="4924892"/>
            <a:chExt cx="2427102" cy="385704"/>
          </a:xfrm>
        </p:grpSpPr>
        <p:sp>
          <p:nvSpPr>
            <p:cNvPr id="84" name="Rectangle 83">
              <a:extLst>
                <a:ext uri="{FF2B5EF4-FFF2-40B4-BE49-F238E27FC236}">
                  <a16:creationId xmlns:a16="http://schemas.microsoft.com/office/drawing/2014/main" id="{F241BDB8-14B2-098E-E685-E041B8E4F4E2}"/>
                </a:ext>
              </a:extLst>
            </p:cNvPr>
            <p:cNvSpPr/>
            <p:nvPr/>
          </p:nvSpPr>
          <p:spPr>
            <a:xfrm>
              <a:off x="745878"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85" name="Rectangle 84">
              <a:extLst>
                <a:ext uri="{FF2B5EF4-FFF2-40B4-BE49-F238E27FC236}">
                  <a16:creationId xmlns:a16="http://schemas.microsoft.com/office/drawing/2014/main" id="{008E2D6D-56D8-7F26-0ECD-3F1E0ED53A83}"/>
                </a:ext>
              </a:extLst>
            </p:cNvPr>
            <p:cNvSpPr/>
            <p:nvPr/>
          </p:nvSpPr>
          <p:spPr>
            <a:xfrm>
              <a:off x="1150395"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86" name="Rectangle 85">
              <a:extLst>
                <a:ext uri="{FF2B5EF4-FFF2-40B4-BE49-F238E27FC236}">
                  <a16:creationId xmlns:a16="http://schemas.microsoft.com/office/drawing/2014/main" id="{3F179039-01AE-0BB3-E068-702FA0319CF2}"/>
                </a:ext>
              </a:extLst>
            </p:cNvPr>
            <p:cNvSpPr/>
            <p:nvPr/>
          </p:nvSpPr>
          <p:spPr>
            <a:xfrm>
              <a:off x="1554912"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87" name="Rectangle 86">
              <a:extLst>
                <a:ext uri="{FF2B5EF4-FFF2-40B4-BE49-F238E27FC236}">
                  <a16:creationId xmlns:a16="http://schemas.microsoft.com/office/drawing/2014/main" id="{9E8860B9-F4F5-E9F0-6F75-67328FD9C428}"/>
                </a:ext>
              </a:extLst>
            </p:cNvPr>
            <p:cNvSpPr/>
            <p:nvPr/>
          </p:nvSpPr>
          <p:spPr>
            <a:xfrm>
              <a:off x="1959429"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88" name="Rectangle 87">
              <a:extLst>
                <a:ext uri="{FF2B5EF4-FFF2-40B4-BE49-F238E27FC236}">
                  <a16:creationId xmlns:a16="http://schemas.microsoft.com/office/drawing/2014/main" id="{4758D4D5-D083-E171-84BC-A955E3FBBD6B}"/>
                </a:ext>
              </a:extLst>
            </p:cNvPr>
            <p:cNvSpPr/>
            <p:nvPr/>
          </p:nvSpPr>
          <p:spPr>
            <a:xfrm>
              <a:off x="2363946"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89" name="Rectangle 88">
              <a:extLst>
                <a:ext uri="{FF2B5EF4-FFF2-40B4-BE49-F238E27FC236}">
                  <a16:creationId xmlns:a16="http://schemas.microsoft.com/office/drawing/2014/main" id="{C74D7063-EA85-562E-6D6A-F6DD402C6946}"/>
                </a:ext>
              </a:extLst>
            </p:cNvPr>
            <p:cNvSpPr/>
            <p:nvPr/>
          </p:nvSpPr>
          <p:spPr>
            <a:xfrm>
              <a:off x="2768463"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90" name="Group 89">
            <a:extLst>
              <a:ext uri="{FF2B5EF4-FFF2-40B4-BE49-F238E27FC236}">
                <a16:creationId xmlns:a16="http://schemas.microsoft.com/office/drawing/2014/main" id="{73971115-E9DF-DF19-8F78-33CE98AD1683}"/>
              </a:ext>
            </a:extLst>
          </p:cNvPr>
          <p:cNvGrpSpPr/>
          <p:nvPr/>
        </p:nvGrpSpPr>
        <p:grpSpPr>
          <a:xfrm>
            <a:off x="9335137" y="4622544"/>
            <a:ext cx="2427102" cy="385704"/>
            <a:chOff x="745878" y="5654605"/>
            <a:chExt cx="2427102" cy="385704"/>
          </a:xfrm>
        </p:grpSpPr>
        <p:sp>
          <p:nvSpPr>
            <p:cNvPr id="91" name="Rectangle 90">
              <a:extLst>
                <a:ext uri="{FF2B5EF4-FFF2-40B4-BE49-F238E27FC236}">
                  <a16:creationId xmlns:a16="http://schemas.microsoft.com/office/drawing/2014/main" id="{68A9C21A-85ED-16B9-F01E-996F99171476}"/>
                </a:ext>
              </a:extLst>
            </p:cNvPr>
            <p:cNvSpPr/>
            <p:nvPr/>
          </p:nvSpPr>
          <p:spPr>
            <a:xfrm>
              <a:off x="745878"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92" name="Rectangle 91">
              <a:extLst>
                <a:ext uri="{FF2B5EF4-FFF2-40B4-BE49-F238E27FC236}">
                  <a16:creationId xmlns:a16="http://schemas.microsoft.com/office/drawing/2014/main" id="{D0BC3ACD-4424-12CE-2A4F-893586B8E017}"/>
                </a:ext>
              </a:extLst>
            </p:cNvPr>
            <p:cNvSpPr/>
            <p:nvPr/>
          </p:nvSpPr>
          <p:spPr>
            <a:xfrm>
              <a:off x="1150395"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93" name="Rectangle 92">
              <a:extLst>
                <a:ext uri="{FF2B5EF4-FFF2-40B4-BE49-F238E27FC236}">
                  <a16:creationId xmlns:a16="http://schemas.microsoft.com/office/drawing/2014/main" id="{55BB7BA5-0C7E-5382-BCE3-3EA021A3919E}"/>
                </a:ext>
              </a:extLst>
            </p:cNvPr>
            <p:cNvSpPr/>
            <p:nvPr/>
          </p:nvSpPr>
          <p:spPr>
            <a:xfrm>
              <a:off x="1554912"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94" name="Rectangle 93">
              <a:extLst>
                <a:ext uri="{FF2B5EF4-FFF2-40B4-BE49-F238E27FC236}">
                  <a16:creationId xmlns:a16="http://schemas.microsoft.com/office/drawing/2014/main" id="{F82EEBE0-2FB0-77E1-654D-370C1D2DC03D}"/>
                </a:ext>
              </a:extLst>
            </p:cNvPr>
            <p:cNvSpPr/>
            <p:nvPr/>
          </p:nvSpPr>
          <p:spPr>
            <a:xfrm>
              <a:off x="1959429"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95" name="Rectangle 94">
              <a:extLst>
                <a:ext uri="{FF2B5EF4-FFF2-40B4-BE49-F238E27FC236}">
                  <a16:creationId xmlns:a16="http://schemas.microsoft.com/office/drawing/2014/main" id="{9CC5C9F5-3929-7964-12E2-AA60A2030D65}"/>
                </a:ext>
              </a:extLst>
            </p:cNvPr>
            <p:cNvSpPr/>
            <p:nvPr/>
          </p:nvSpPr>
          <p:spPr>
            <a:xfrm>
              <a:off x="2363946"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96" name="Rectangle 95">
              <a:extLst>
                <a:ext uri="{FF2B5EF4-FFF2-40B4-BE49-F238E27FC236}">
                  <a16:creationId xmlns:a16="http://schemas.microsoft.com/office/drawing/2014/main" id="{3BB241FA-2C70-72DE-FC6F-DD8792EAB223}"/>
                </a:ext>
              </a:extLst>
            </p:cNvPr>
            <p:cNvSpPr/>
            <p:nvPr/>
          </p:nvSpPr>
          <p:spPr>
            <a:xfrm>
              <a:off x="2768463"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97" name="Group 96">
            <a:extLst>
              <a:ext uri="{FF2B5EF4-FFF2-40B4-BE49-F238E27FC236}">
                <a16:creationId xmlns:a16="http://schemas.microsoft.com/office/drawing/2014/main" id="{87849B2A-341D-1888-BA01-E6403F8A8BDC}"/>
              </a:ext>
            </a:extLst>
          </p:cNvPr>
          <p:cNvGrpSpPr/>
          <p:nvPr/>
        </p:nvGrpSpPr>
        <p:grpSpPr>
          <a:xfrm>
            <a:off x="9335136" y="5294527"/>
            <a:ext cx="2427102" cy="385704"/>
            <a:chOff x="745877" y="6288099"/>
            <a:chExt cx="2427102" cy="385704"/>
          </a:xfrm>
        </p:grpSpPr>
        <p:sp>
          <p:nvSpPr>
            <p:cNvPr id="98" name="Rectangle 97">
              <a:extLst>
                <a:ext uri="{FF2B5EF4-FFF2-40B4-BE49-F238E27FC236}">
                  <a16:creationId xmlns:a16="http://schemas.microsoft.com/office/drawing/2014/main" id="{0E17DEF4-60BF-D3BC-3035-DDFC24B67AF5}"/>
                </a:ext>
              </a:extLst>
            </p:cNvPr>
            <p:cNvSpPr/>
            <p:nvPr/>
          </p:nvSpPr>
          <p:spPr>
            <a:xfrm>
              <a:off x="745877"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99" name="Rectangle 98">
              <a:extLst>
                <a:ext uri="{FF2B5EF4-FFF2-40B4-BE49-F238E27FC236}">
                  <a16:creationId xmlns:a16="http://schemas.microsoft.com/office/drawing/2014/main" id="{9682735D-4238-759D-F1CC-4CBE1985FF06}"/>
                </a:ext>
              </a:extLst>
            </p:cNvPr>
            <p:cNvSpPr/>
            <p:nvPr/>
          </p:nvSpPr>
          <p:spPr>
            <a:xfrm>
              <a:off x="1150394"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100" name="Rectangle 99">
              <a:extLst>
                <a:ext uri="{FF2B5EF4-FFF2-40B4-BE49-F238E27FC236}">
                  <a16:creationId xmlns:a16="http://schemas.microsoft.com/office/drawing/2014/main" id="{4352D90E-139D-02CE-5335-8C22B53BEFF1}"/>
                </a:ext>
              </a:extLst>
            </p:cNvPr>
            <p:cNvSpPr/>
            <p:nvPr/>
          </p:nvSpPr>
          <p:spPr>
            <a:xfrm>
              <a:off x="1554911"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101" name="Rectangle 100">
              <a:extLst>
                <a:ext uri="{FF2B5EF4-FFF2-40B4-BE49-F238E27FC236}">
                  <a16:creationId xmlns:a16="http://schemas.microsoft.com/office/drawing/2014/main" id="{63B3E231-541E-DAB6-C024-6E6372C5EAE5}"/>
                </a:ext>
              </a:extLst>
            </p:cNvPr>
            <p:cNvSpPr/>
            <p:nvPr/>
          </p:nvSpPr>
          <p:spPr>
            <a:xfrm>
              <a:off x="1959428"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102" name="Rectangle 101">
              <a:extLst>
                <a:ext uri="{FF2B5EF4-FFF2-40B4-BE49-F238E27FC236}">
                  <a16:creationId xmlns:a16="http://schemas.microsoft.com/office/drawing/2014/main" id="{9A313562-54CE-ED7E-6072-471CC7EB3CE9}"/>
                </a:ext>
              </a:extLst>
            </p:cNvPr>
            <p:cNvSpPr/>
            <p:nvPr/>
          </p:nvSpPr>
          <p:spPr>
            <a:xfrm>
              <a:off x="2363945"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sp>
          <p:nvSpPr>
            <p:cNvPr id="103" name="Rectangle 102">
              <a:extLst>
                <a:ext uri="{FF2B5EF4-FFF2-40B4-BE49-F238E27FC236}">
                  <a16:creationId xmlns:a16="http://schemas.microsoft.com/office/drawing/2014/main" id="{9B453BF4-0A92-54AB-3B4C-AD96269362BD}"/>
                </a:ext>
              </a:extLst>
            </p:cNvPr>
            <p:cNvSpPr/>
            <p:nvPr/>
          </p:nvSpPr>
          <p:spPr>
            <a:xfrm>
              <a:off x="2768462"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grpSp>
      <p:cxnSp>
        <p:nvCxnSpPr>
          <p:cNvPr id="104" name="Straight Connector 103">
            <a:extLst>
              <a:ext uri="{FF2B5EF4-FFF2-40B4-BE49-F238E27FC236}">
                <a16:creationId xmlns:a16="http://schemas.microsoft.com/office/drawing/2014/main" id="{ED14A7F4-5420-7E0D-9DAE-9676AA18E8D5}"/>
              </a:ext>
            </a:extLst>
          </p:cNvPr>
          <p:cNvCxnSpPr/>
          <p:nvPr/>
        </p:nvCxnSpPr>
        <p:spPr>
          <a:xfrm>
            <a:off x="9739653" y="2537665"/>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D17F4ECC-C6DE-359F-13CC-4ECC0F0FB0E9}"/>
              </a:ext>
            </a:extLst>
          </p:cNvPr>
          <p:cNvCxnSpPr/>
          <p:nvPr/>
        </p:nvCxnSpPr>
        <p:spPr>
          <a:xfrm>
            <a:off x="10144170" y="3212059"/>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CB76C427-8CD2-CBA3-B385-4B536DEF37D2}"/>
              </a:ext>
            </a:extLst>
          </p:cNvPr>
          <p:cNvCxnSpPr/>
          <p:nvPr/>
        </p:nvCxnSpPr>
        <p:spPr>
          <a:xfrm>
            <a:off x="10548687" y="3876831"/>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B5556A7D-4629-5A76-F3CF-80EEBB0BBBEE}"/>
              </a:ext>
            </a:extLst>
          </p:cNvPr>
          <p:cNvCxnSpPr/>
          <p:nvPr/>
        </p:nvCxnSpPr>
        <p:spPr>
          <a:xfrm>
            <a:off x="10948309" y="4560847"/>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F921A0C2-1824-21EE-34B5-D16282E528DF}"/>
              </a:ext>
            </a:extLst>
          </p:cNvPr>
          <p:cNvCxnSpPr/>
          <p:nvPr/>
        </p:nvCxnSpPr>
        <p:spPr>
          <a:xfrm>
            <a:off x="9335384" y="1865168"/>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7E2DAC7C-A6B1-8333-A7B2-628B7C93CBAE}"/>
              </a:ext>
            </a:extLst>
          </p:cNvPr>
          <p:cNvCxnSpPr/>
          <p:nvPr/>
        </p:nvCxnSpPr>
        <p:spPr>
          <a:xfrm>
            <a:off x="11348346" y="5235241"/>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10" name="Freeform 64">
            <a:extLst>
              <a:ext uri="{FF2B5EF4-FFF2-40B4-BE49-F238E27FC236}">
                <a16:creationId xmlns:a16="http://schemas.microsoft.com/office/drawing/2014/main" id="{0528AB24-2351-DFD2-863A-D5A4A9B7FCE0}"/>
              </a:ext>
            </a:extLst>
          </p:cNvPr>
          <p:cNvSpPr/>
          <p:nvPr/>
        </p:nvSpPr>
        <p:spPr>
          <a:xfrm>
            <a:off x="9509357" y="1659620"/>
            <a:ext cx="1630694" cy="252457"/>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1" name="Freeform 65">
            <a:extLst>
              <a:ext uri="{FF2B5EF4-FFF2-40B4-BE49-F238E27FC236}">
                <a16:creationId xmlns:a16="http://schemas.microsoft.com/office/drawing/2014/main" id="{95A87172-BCD8-DA52-1FE2-31E027E6E42F}"/>
              </a:ext>
            </a:extLst>
          </p:cNvPr>
          <p:cNvSpPr/>
          <p:nvPr/>
        </p:nvSpPr>
        <p:spPr>
          <a:xfrm>
            <a:off x="9887199" y="2396785"/>
            <a:ext cx="527681"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2" name="Freeform 66">
            <a:extLst>
              <a:ext uri="{FF2B5EF4-FFF2-40B4-BE49-F238E27FC236}">
                <a16:creationId xmlns:a16="http://schemas.microsoft.com/office/drawing/2014/main" id="{37B93C74-E343-74AF-5491-61975FCC49A4}"/>
              </a:ext>
            </a:extLst>
          </p:cNvPr>
          <p:cNvSpPr/>
          <p:nvPr/>
        </p:nvSpPr>
        <p:spPr>
          <a:xfrm>
            <a:off x="10303439" y="3062502"/>
            <a:ext cx="836612"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Freeform 67">
            <a:extLst>
              <a:ext uri="{FF2B5EF4-FFF2-40B4-BE49-F238E27FC236}">
                <a16:creationId xmlns:a16="http://schemas.microsoft.com/office/drawing/2014/main" id="{0A99D3A6-D735-1E08-4D3C-84CBB75E6DA4}"/>
              </a:ext>
            </a:extLst>
          </p:cNvPr>
          <p:cNvSpPr/>
          <p:nvPr/>
        </p:nvSpPr>
        <p:spPr>
          <a:xfrm>
            <a:off x="10692553" y="3743675"/>
            <a:ext cx="507614"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Freeform 68">
            <a:extLst>
              <a:ext uri="{FF2B5EF4-FFF2-40B4-BE49-F238E27FC236}">
                <a16:creationId xmlns:a16="http://schemas.microsoft.com/office/drawing/2014/main" id="{C6BB1C97-89C2-7F2C-4B99-BBC321F77695}"/>
              </a:ext>
            </a:extLst>
          </p:cNvPr>
          <p:cNvSpPr/>
          <p:nvPr/>
        </p:nvSpPr>
        <p:spPr>
          <a:xfrm>
            <a:off x="11103915" y="4408447"/>
            <a:ext cx="507614"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5" name="TextBox 114">
            <a:extLst>
              <a:ext uri="{FF2B5EF4-FFF2-40B4-BE49-F238E27FC236}">
                <a16:creationId xmlns:a16="http://schemas.microsoft.com/office/drawing/2014/main" id="{BF757AD6-7D09-610B-983B-33474A55095F}"/>
              </a:ext>
            </a:extLst>
          </p:cNvPr>
          <p:cNvSpPr txBox="1"/>
          <p:nvPr/>
        </p:nvSpPr>
        <p:spPr>
          <a:xfrm>
            <a:off x="9192220" y="2967548"/>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116" name="TextBox 115">
            <a:extLst>
              <a:ext uri="{FF2B5EF4-FFF2-40B4-BE49-F238E27FC236}">
                <a16:creationId xmlns:a16="http://schemas.microsoft.com/office/drawing/2014/main" id="{D07C2507-96EF-D8E2-67B1-DC99B4A1F01D}"/>
              </a:ext>
            </a:extLst>
          </p:cNvPr>
          <p:cNvSpPr txBox="1"/>
          <p:nvPr/>
        </p:nvSpPr>
        <p:spPr>
          <a:xfrm>
            <a:off x="10356513" y="2967548"/>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117" name="TextBox 116">
            <a:extLst>
              <a:ext uri="{FF2B5EF4-FFF2-40B4-BE49-F238E27FC236}">
                <a16:creationId xmlns:a16="http://schemas.microsoft.com/office/drawing/2014/main" id="{CDE3C1DE-C945-05FB-8B3C-84FB4883FDFE}"/>
              </a:ext>
            </a:extLst>
          </p:cNvPr>
          <p:cNvSpPr txBox="1"/>
          <p:nvPr/>
        </p:nvSpPr>
        <p:spPr>
          <a:xfrm>
            <a:off x="9433470" y="3612348"/>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118" name="TextBox 117">
            <a:extLst>
              <a:ext uri="{FF2B5EF4-FFF2-40B4-BE49-F238E27FC236}">
                <a16:creationId xmlns:a16="http://schemas.microsoft.com/office/drawing/2014/main" id="{B698A305-C3D7-65F9-60FD-F65954E3518B}"/>
              </a:ext>
            </a:extLst>
          </p:cNvPr>
          <p:cNvSpPr txBox="1"/>
          <p:nvPr/>
        </p:nvSpPr>
        <p:spPr>
          <a:xfrm>
            <a:off x="10417586" y="3612348"/>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119" name="TextBox 118">
            <a:extLst>
              <a:ext uri="{FF2B5EF4-FFF2-40B4-BE49-F238E27FC236}">
                <a16:creationId xmlns:a16="http://schemas.microsoft.com/office/drawing/2014/main" id="{B1AA7B0C-D335-4A32-4616-67F6C2E88612}"/>
              </a:ext>
            </a:extLst>
          </p:cNvPr>
          <p:cNvSpPr txBox="1"/>
          <p:nvPr/>
        </p:nvSpPr>
        <p:spPr>
          <a:xfrm>
            <a:off x="10045837" y="2298465"/>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Tree>
    <p:extLst>
      <p:ext uri="{BB962C8B-B14F-4D97-AF65-F5344CB8AC3E}">
        <p14:creationId xmlns:p14="http://schemas.microsoft.com/office/powerpoint/2010/main" val="349076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dissolve">
                                      <p:cBhvr>
                                        <p:cTn id="12" dur="500"/>
                                        <p:tgtEl>
                                          <p:spTgt spid="10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dissolve">
                                      <p:cBhvr>
                                        <p:cTn id="15" dur="500"/>
                                        <p:tgtEl>
                                          <p:spTgt spid="119"/>
                                        </p:tgtEl>
                                      </p:cBhvr>
                                    </p:animEffec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dissolve">
                                      <p:cBhvr>
                                        <p:cTn id="20" dur="500"/>
                                        <p:tgtEl>
                                          <p:spTgt spid="11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dissolve">
                                      <p:cBhvr>
                                        <p:cTn id="25" dur="500"/>
                                        <p:tgtEl>
                                          <p:spTgt spid="69"/>
                                        </p:tgtEl>
                                      </p:cBhvr>
                                    </p:animEffect>
                                  </p:childTnLst>
                                </p:cTn>
                              </p:par>
                              <p:par>
                                <p:cTn id="26" presetID="9"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dissolve">
                                      <p:cBhvr>
                                        <p:cTn id="28" dur="500"/>
                                        <p:tgtEl>
                                          <p:spTgt spid="10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15"/>
                                        </p:tgtEl>
                                        <p:attrNameLst>
                                          <p:attrName>style.visibility</p:attrName>
                                        </p:attrNameLst>
                                      </p:cBhvr>
                                      <p:to>
                                        <p:strVal val="visible"/>
                                      </p:to>
                                    </p:set>
                                    <p:animEffect transition="in" filter="dissolve">
                                      <p:cBhvr>
                                        <p:cTn id="33" dur="500"/>
                                        <p:tgtEl>
                                          <p:spTgt spid="115"/>
                                        </p:tgtEl>
                                      </p:cBhvr>
                                    </p:animEffect>
                                  </p:childTnLst>
                                  <p:subTnLst>
                                    <p:set>
                                      <p:cBhvr override="childStyle">
                                        <p:cTn dur="1" fill="hold" display="0" masterRel="nextClick" afterEffect="1"/>
                                        <p:tgtEl>
                                          <p:spTgt spid="115"/>
                                        </p:tgtEl>
                                        <p:attrNameLst>
                                          <p:attrName>style.visibility</p:attrName>
                                        </p:attrNameLst>
                                      </p:cBhvr>
                                      <p:to>
                                        <p:strVal val="hidden"/>
                                      </p:to>
                                    </p:set>
                                  </p:subTnLst>
                                </p:cTn>
                              </p:par>
                              <p:par>
                                <p:cTn id="34" presetID="9" presetClass="entr" presetSubtype="0" fill="hold" grpId="0" nodeType="withEffect">
                                  <p:stCondLst>
                                    <p:cond delay="0"/>
                                  </p:stCondLst>
                                  <p:childTnLst>
                                    <p:set>
                                      <p:cBhvr>
                                        <p:cTn id="35" dur="1" fill="hold">
                                          <p:stCondLst>
                                            <p:cond delay="0"/>
                                          </p:stCondLst>
                                        </p:cTn>
                                        <p:tgtEl>
                                          <p:spTgt spid="116"/>
                                        </p:tgtEl>
                                        <p:attrNameLst>
                                          <p:attrName>style.visibility</p:attrName>
                                        </p:attrNameLst>
                                      </p:cBhvr>
                                      <p:to>
                                        <p:strVal val="visible"/>
                                      </p:to>
                                    </p:set>
                                    <p:animEffect transition="in" filter="dissolve">
                                      <p:cBhvr>
                                        <p:cTn id="36" dur="500"/>
                                        <p:tgtEl>
                                          <p:spTgt spid="116"/>
                                        </p:tgtEl>
                                      </p:cBhvr>
                                    </p:animEffect>
                                  </p:childTnLst>
                                  <p:subTnLst>
                                    <p:set>
                                      <p:cBhvr override="childStyle">
                                        <p:cTn dur="1" fill="hold" display="0" masterRel="nextClick" afterEffect="1"/>
                                        <p:tgtEl>
                                          <p:spTgt spid="11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11"/>
                                        </p:tgtEl>
                                        <p:attrNameLst>
                                          <p:attrName>style.visibility</p:attrName>
                                        </p:attrNameLst>
                                      </p:cBhvr>
                                      <p:to>
                                        <p:strVal val="visible"/>
                                      </p:to>
                                    </p:set>
                                    <p:animEffect transition="in" filter="dissolve">
                                      <p:cBhvr>
                                        <p:cTn id="41" dur="500"/>
                                        <p:tgtEl>
                                          <p:spTgt spid="11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05"/>
                                        </p:tgtEl>
                                        <p:attrNameLst>
                                          <p:attrName>style.visibility</p:attrName>
                                        </p:attrNameLst>
                                      </p:cBhvr>
                                      <p:to>
                                        <p:strVal val="visible"/>
                                      </p:to>
                                    </p:set>
                                    <p:animEffect transition="in" filter="dissolve">
                                      <p:cBhvr>
                                        <p:cTn id="46" dur="500"/>
                                        <p:tgtEl>
                                          <p:spTgt spid="105"/>
                                        </p:tgtEl>
                                      </p:cBhvr>
                                    </p:animEffect>
                                  </p:childTnLst>
                                </p:cTn>
                              </p:par>
                              <p:par>
                                <p:cTn id="47" presetID="9" presetClass="entr" presetSubtype="0" fill="hold" nodeType="with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dissolve">
                                      <p:cBhvr>
                                        <p:cTn id="49" dur="500"/>
                                        <p:tgtEl>
                                          <p:spTgt spid="7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subTnLst>
                                    <p:set>
                                      <p:cBhvr override="childStyle">
                                        <p:cTn dur="1" fill="hold" display="0" masterRel="nextClick" afterEffect="1"/>
                                        <p:tgtEl>
                                          <p:spTgt spid="117"/>
                                        </p:tgtEl>
                                        <p:attrNameLst>
                                          <p:attrName>style.visibility</p:attrName>
                                        </p:attrNameLst>
                                      </p:cBhvr>
                                      <p:to>
                                        <p:strVal val="hidden"/>
                                      </p:to>
                                    </p:set>
                                  </p:sub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subTnLst>
                                    <p:set>
                                      <p:cBhvr override="childStyle">
                                        <p:cTn dur="1" fill="hold" display="0" masterRel="nextClick" afterEffect="1"/>
                                        <p:tgtEl>
                                          <p:spTgt spid="118"/>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12"/>
                                        </p:tgtEl>
                                        <p:attrNameLst>
                                          <p:attrName>style.visibility</p:attrName>
                                        </p:attrNameLst>
                                      </p:cBhvr>
                                      <p:to>
                                        <p:strVal val="visible"/>
                                      </p:to>
                                    </p:set>
                                    <p:animEffect transition="in" filter="dissolve">
                                      <p:cBhvr>
                                        <p:cTn id="62" dur="500"/>
                                        <p:tgtEl>
                                          <p:spTgt spid="112"/>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dissolve">
                                      <p:cBhvr>
                                        <p:cTn id="67" dur="500"/>
                                        <p:tgtEl>
                                          <p:spTgt spid="83"/>
                                        </p:tgtEl>
                                      </p:cBhvr>
                                    </p:animEffect>
                                  </p:childTnLst>
                                </p:cTn>
                              </p:par>
                              <p:par>
                                <p:cTn id="68" presetID="9" presetClass="entr" presetSubtype="0" fill="hold" nodeType="with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dissolve">
                                      <p:cBhvr>
                                        <p:cTn id="70" dur="500"/>
                                        <p:tgtEl>
                                          <p:spTgt spid="106"/>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13"/>
                                        </p:tgtEl>
                                        <p:attrNameLst>
                                          <p:attrName>style.visibility</p:attrName>
                                        </p:attrNameLst>
                                      </p:cBhvr>
                                      <p:to>
                                        <p:strVal val="visible"/>
                                      </p:to>
                                    </p:set>
                                    <p:animEffect transition="in" filter="dissolve">
                                      <p:cBhvr>
                                        <p:cTn id="75" dur="500"/>
                                        <p:tgtEl>
                                          <p:spTgt spid="113"/>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dissolve">
                                      <p:cBhvr>
                                        <p:cTn id="80" dur="500"/>
                                        <p:tgtEl>
                                          <p:spTgt spid="90"/>
                                        </p:tgtEl>
                                      </p:cBhvr>
                                    </p:animEffect>
                                  </p:childTnLst>
                                </p:cTn>
                              </p:par>
                              <p:par>
                                <p:cTn id="81" presetID="9" presetClass="entr" presetSubtype="0" fill="hold" nodeType="withEffect">
                                  <p:stCondLst>
                                    <p:cond delay="0"/>
                                  </p:stCondLst>
                                  <p:childTnLst>
                                    <p:set>
                                      <p:cBhvr>
                                        <p:cTn id="82" dur="1" fill="hold">
                                          <p:stCondLst>
                                            <p:cond delay="0"/>
                                          </p:stCondLst>
                                        </p:cTn>
                                        <p:tgtEl>
                                          <p:spTgt spid="107"/>
                                        </p:tgtEl>
                                        <p:attrNameLst>
                                          <p:attrName>style.visibility</p:attrName>
                                        </p:attrNameLst>
                                      </p:cBhvr>
                                      <p:to>
                                        <p:strVal val="visible"/>
                                      </p:to>
                                    </p:set>
                                    <p:animEffect transition="in" filter="dissolve">
                                      <p:cBhvr>
                                        <p:cTn id="83" dur="500"/>
                                        <p:tgtEl>
                                          <p:spTgt spid="107"/>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114"/>
                                        </p:tgtEl>
                                        <p:attrNameLst>
                                          <p:attrName>style.visibility</p:attrName>
                                        </p:attrNameLst>
                                      </p:cBhvr>
                                      <p:to>
                                        <p:strVal val="visible"/>
                                      </p:to>
                                    </p:set>
                                    <p:animEffect transition="in" filter="dissolve">
                                      <p:cBhvr>
                                        <p:cTn id="88" dur="500"/>
                                        <p:tgtEl>
                                          <p:spTgt spid="114"/>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109"/>
                                        </p:tgtEl>
                                        <p:attrNameLst>
                                          <p:attrName>style.visibility</p:attrName>
                                        </p:attrNameLst>
                                      </p:cBhvr>
                                      <p:to>
                                        <p:strVal val="visible"/>
                                      </p:to>
                                    </p:set>
                                    <p:animEffect transition="in" filter="dissolve">
                                      <p:cBhvr>
                                        <p:cTn id="93" dur="500"/>
                                        <p:tgtEl>
                                          <p:spTgt spid="109"/>
                                        </p:tgtEl>
                                      </p:cBhvr>
                                    </p:animEffect>
                                  </p:childTnLst>
                                </p:cTn>
                              </p:par>
                              <p:par>
                                <p:cTn id="94" presetID="9" presetClass="entr" presetSubtype="0" fill="hold" nodeType="withEffect">
                                  <p:stCondLst>
                                    <p:cond delay="0"/>
                                  </p:stCondLst>
                                  <p:childTnLst>
                                    <p:set>
                                      <p:cBhvr>
                                        <p:cTn id="95" dur="1" fill="hold">
                                          <p:stCondLst>
                                            <p:cond delay="0"/>
                                          </p:stCondLst>
                                        </p:cTn>
                                        <p:tgtEl>
                                          <p:spTgt spid="97"/>
                                        </p:tgtEl>
                                        <p:attrNameLst>
                                          <p:attrName>style.visibility</p:attrName>
                                        </p:attrNameLst>
                                      </p:cBhvr>
                                      <p:to>
                                        <p:strVal val="visible"/>
                                      </p:to>
                                    </p:set>
                                    <p:animEffect transition="in" filter="dissolve">
                                      <p:cBhvr>
                                        <p:cTn id="96"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P spid="113" grpId="0" animBg="1"/>
      <p:bldP spid="114" grpId="0" animBg="1"/>
      <p:bldP spid="115" grpId="0"/>
      <p:bldP spid="116" grpId="0"/>
      <p:bldP spid="117" grpId="0"/>
      <p:bldP spid="118" grpId="0"/>
      <p:bldP spid="1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Selection Sort</a:t>
            </a:r>
            <a:endParaRPr/>
          </a:p>
        </p:txBody>
      </p:sp>
      <p:graphicFrame>
        <p:nvGraphicFramePr>
          <p:cNvPr id="287" name="Google Shape;287;p33"/>
          <p:cNvGraphicFramePr/>
          <p:nvPr/>
        </p:nvGraphicFramePr>
        <p:xfrm>
          <a:off x="1160928" y="1475460"/>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88" name="Google Shape;288;p33"/>
          <p:cNvSpPr/>
          <p:nvPr/>
        </p:nvSpPr>
        <p:spPr>
          <a:xfrm rot="-5400000">
            <a:off x="3005680" y="483694"/>
            <a:ext cx="338260" cy="402775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9" name="Google Shape;289;p33"/>
          <p:cNvSpPr/>
          <p:nvPr/>
        </p:nvSpPr>
        <p:spPr>
          <a:xfrm rot="-5400000">
            <a:off x="8551553" y="-22345"/>
            <a:ext cx="338260" cy="5039835"/>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0" name="Google Shape;290;p33"/>
          <p:cNvSpPr/>
          <p:nvPr/>
        </p:nvSpPr>
        <p:spPr>
          <a:xfrm rot="10800000">
            <a:off x="5550269" y="2328567"/>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33"/>
          <p:cNvSpPr txBox="1"/>
          <p:nvPr/>
        </p:nvSpPr>
        <p:spPr>
          <a:xfrm>
            <a:off x="2452549" y="2778000"/>
            <a:ext cx="1607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92" name="Google Shape;292;p33"/>
          <p:cNvSpPr txBox="1"/>
          <p:nvPr/>
        </p:nvSpPr>
        <p:spPr>
          <a:xfrm>
            <a:off x="7870201" y="2772925"/>
            <a:ext cx="195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93" name="Google Shape;293;p33"/>
          <p:cNvSpPr txBox="1"/>
          <p:nvPr/>
        </p:nvSpPr>
        <p:spPr>
          <a:xfrm>
            <a:off x="4993780" y="2891968"/>
            <a:ext cx="1431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graphicFrame>
        <p:nvGraphicFramePr>
          <p:cNvPr id="294" name="Google Shape;294;p33"/>
          <p:cNvGraphicFramePr/>
          <p:nvPr/>
        </p:nvGraphicFramePr>
        <p:xfrm>
          <a:off x="1160930" y="328308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95" name="Google Shape;295;p33"/>
          <p:cNvSpPr/>
          <p:nvPr/>
        </p:nvSpPr>
        <p:spPr>
          <a:xfrm rot="-5400000">
            <a:off x="3511720" y="1785282"/>
            <a:ext cx="338260" cy="5039834"/>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33"/>
          <p:cNvSpPr/>
          <p:nvPr/>
        </p:nvSpPr>
        <p:spPr>
          <a:xfrm rot="-5400000">
            <a:off x="9066242" y="2299966"/>
            <a:ext cx="338260" cy="4010463"/>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33"/>
          <p:cNvSpPr/>
          <p:nvPr/>
        </p:nvSpPr>
        <p:spPr>
          <a:xfrm rot="10800000">
            <a:off x="6526376" y="4081059"/>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33"/>
          <p:cNvSpPr txBox="1"/>
          <p:nvPr/>
        </p:nvSpPr>
        <p:spPr>
          <a:xfrm>
            <a:off x="2989275" y="4514925"/>
            <a:ext cx="176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99" name="Google Shape;299;p33"/>
          <p:cNvSpPr txBox="1"/>
          <p:nvPr/>
        </p:nvSpPr>
        <p:spPr>
          <a:xfrm>
            <a:off x="8384873" y="4514925"/>
            <a:ext cx="213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300" name="Google Shape;300;p33"/>
          <p:cNvSpPr txBox="1"/>
          <p:nvPr/>
        </p:nvSpPr>
        <p:spPr>
          <a:xfrm>
            <a:off x="5969977" y="4644575"/>
            <a:ext cx="1607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301" name="Google Shape;301;p33"/>
          <p:cNvSpPr/>
          <p:nvPr/>
        </p:nvSpPr>
        <p:spPr>
          <a:xfrm rot="10800000">
            <a:off x="5550192" y="1053922"/>
            <a:ext cx="3213013"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02" name="Google Shape;302;p33"/>
          <p:cNvGraphicFramePr/>
          <p:nvPr/>
        </p:nvGraphicFramePr>
        <p:xfrm>
          <a:off x="1160928" y="511101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303" name="Google Shape;303;p33"/>
          <p:cNvSpPr/>
          <p:nvPr/>
        </p:nvSpPr>
        <p:spPr>
          <a:xfrm rot="-5400000">
            <a:off x="4026405" y="3098524"/>
            <a:ext cx="338260" cy="606920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33"/>
          <p:cNvSpPr/>
          <p:nvPr/>
        </p:nvSpPr>
        <p:spPr>
          <a:xfrm rot="-5400000">
            <a:off x="9581922" y="4643577"/>
            <a:ext cx="338260" cy="2979101"/>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33"/>
          <p:cNvSpPr/>
          <p:nvPr/>
        </p:nvSpPr>
        <p:spPr>
          <a:xfrm rot="10800000">
            <a:off x="7552019" y="5923985"/>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33"/>
          <p:cNvSpPr txBox="1"/>
          <p:nvPr/>
        </p:nvSpPr>
        <p:spPr>
          <a:xfrm>
            <a:off x="3473272" y="6342850"/>
            <a:ext cx="1823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307" name="Google Shape;307;p33"/>
          <p:cNvSpPr txBox="1"/>
          <p:nvPr/>
        </p:nvSpPr>
        <p:spPr>
          <a:xfrm>
            <a:off x="8900576" y="6342850"/>
            <a:ext cx="1823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308" name="Google Shape;308;p33"/>
          <p:cNvSpPr txBox="1"/>
          <p:nvPr/>
        </p:nvSpPr>
        <p:spPr>
          <a:xfrm>
            <a:off x="6995599" y="6487500"/>
            <a:ext cx="1607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310" name="Google Shape;310;p33"/>
          <p:cNvSpPr/>
          <p:nvPr/>
        </p:nvSpPr>
        <p:spPr>
          <a:xfrm rot="10800000" flipH="1">
            <a:off x="5569850" y="749507"/>
            <a:ext cx="3213013"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33"/>
          <p:cNvSpPr/>
          <p:nvPr/>
        </p:nvSpPr>
        <p:spPr>
          <a:xfrm rot="10800000">
            <a:off x="8561232" y="2283692"/>
            <a:ext cx="318900" cy="563400"/>
          </a:xfrm>
          <a:prstGeom prst="downArrow">
            <a:avLst>
              <a:gd name="adj1" fmla="val 50000"/>
              <a:gd name="adj2" fmla="val 50000"/>
            </a:avLst>
          </a:prstGeom>
          <a:solidFill>
            <a:srgbClr val="FF5454"/>
          </a:solid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2" name="Google Shape;312;p33"/>
          <p:cNvSpPr/>
          <p:nvPr/>
        </p:nvSpPr>
        <p:spPr>
          <a:xfrm rot="10800000">
            <a:off x="9591607" y="5876630"/>
            <a:ext cx="318900" cy="563400"/>
          </a:xfrm>
          <a:prstGeom prst="downArrow">
            <a:avLst>
              <a:gd name="adj1" fmla="val 50000"/>
              <a:gd name="adj2" fmla="val 50000"/>
            </a:avLst>
          </a:prstGeom>
          <a:solidFill>
            <a:srgbClr val="FF5454"/>
          </a:solid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3" name="Google Shape;313;p33"/>
          <p:cNvSpPr/>
          <p:nvPr/>
        </p:nvSpPr>
        <p:spPr>
          <a:xfrm rot="10800000">
            <a:off x="6526419" y="4081118"/>
            <a:ext cx="318900" cy="563400"/>
          </a:xfrm>
          <a:prstGeom prst="downArrow">
            <a:avLst>
              <a:gd name="adj1" fmla="val 50000"/>
              <a:gd name="adj2" fmla="val 50000"/>
            </a:avLst>
          </a:prstGeom>
          <a:solidFill>
            <a:srgbClr val="FF5454"/>
          </a:solid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fade">
                                      <p:cBhvr>
                                        <p:cTn id="7" dur="1000"/>
                                        <p:tgtEl>
                                          <p:spTgt spid="2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9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9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9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9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9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9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0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0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03"/>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04"/>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0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05"/>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0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0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Selection Sort </a:t>
            </a:r>
            <a:endParaRPr/>
          </a:p>
        </p:txBody>
      </p:sp>
      <p:sp>
        <p:nvSpPr>
          <p:cNvPr id="319" name="Google Shape;319;p34"/>
          <p:cNvSpPr txBox="1"/>
          <p:nvPr/>
        </p:nvSpPr>
        <p:spPr>
          <a:xfrm>
            <a:off x="188543" y="3009275"/>
            <a:ext cx="5125200" cy="34941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public void selectionSort(collection)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for (entire list)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int newIndex = findNextMin(currentItem);</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swap(newIndex, currentItem);</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public int findNextMin(currentItem)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min = currentItem</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for (unsorted list)</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if (item &lt; min)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min = currentItem</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return min</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public int swap(newIndex, currentItem)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temp = currentItem</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currentItem = newIndex</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newIndex = currentItem</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a:t>
            </a:r>
            <a:endParaRPr sz="1300"/>
          </a:p>
        </p:txBody>
      </p:sp>
      <p:sp>
        <p:nvSpPr>
          <p:cNvPr id="320" name="Google Shape;320;p34"/>
          <p:cNvSpPr txBox="1"/>
          <p:nvPr/>
        </p:nvSpPr>
        <p:spPr>
          <a:xfrm>
            <a:off x="6409926" y="3068575"/>
            <a:ext cx="25380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Worst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Best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Average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Stable?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In-place?</a:t>
            </a: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Useful for:</a:t>
            </a:r>
            <a:endParaRPr sz="1800" dirty="0">
              <a:solidFill>
                <a:schemeClr val="dk1"/>
              </a:solidFill>
              <a:latin typeface="Quattrocento Sans"/>
              <a:ea typeface="Quattrocento Sans"/>
              <a:cs typeface="Quattrocento Sans"/>
              <a:sym typeface="Quattrocento Sans"/>
            </a:endParaRPr>
          </a:p>
        </p:txBody>
      </p:sp>
      <p:sp>
        <p:nvSpPr>
          <p:cNvPr id="321" name="Google Shape;321;p34"/>
          <p:cNvSpPr txBox="1"/>
          <p:nvPr/>
        </p:nvSpPr>
        <p:spPr>
          <a:xfrm>
            <a:off x="8950806" y="3072953"/>
            <a:ext cx="818700" cy="369300"/>
          </a:xfrm>
          <a:prstGeom prst="rect">
            <a:avLst/>
          </a:prstGeom>
          <a:blipFill rotWithShape="1">
            <a:blip r:embed="rId3">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2" name="Google Shape;322;p34"/>
          <p:cNvSpPr txBox="1"/>
          <p:nvPr/>
        </p:nvSpPr>
        <p:spPr>
          <a:xfrm>
            <a:off x="8947922" y="3592667"/>
            <a:ext cx="818700" cy="369300"/>
          </a:xfrm>
          <a:prstGeom prst="rect">
            <a:avLst/>
          </a:prstGeom>
          <a:blipFill rotWithShape="1">
            <a:blip r:embed="rId4">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3" name="Google Shape;323;p34"/>
          <p:cNvSpPr txBox="1"/>
          <p:nvPr/>
        </p:nvSpPr>
        <p:spPr>
          <a:xfrm>
            <a:off x="8991681" y="4690346"/>
            <a:ext cx="455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a:t>
            </a:r>
            <a:endParaRPr/>
          </a:p>
        </p:txBody>
      </p:sp>
      <p:sp>
        <p:nvSpPr>
          <p:cNvPr id="324" name="Google Shape;324;p34"/>
          <p:cNvSpPr txBox="1"/>
          <p:nvPr/>
        </p:nvSpPr>
        <p:spPr>
          <a:xfrm>
            <a:off x="9006380" y="5225057"/>
            <a:ext cx="50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325" name="Google Shape;325;p34"/>
          <p:cNvSpPr txBox="1"/>
          <p:nvPr/>
        </p:nvSpPr>
        <p:spPr>
          <a:xfrm>
            <a:off x="8947922" y="4168985"/>
            <a:ext cx="818700" cy="369300"/>
          </a:xfrm>
          <a:prstGeom prst="rect">
            <a:avLst/>
          </a:prstGeom>
          <a:blipFill rotWithShape="1">
            <a:blip r:embed="rId5">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aphicFrame>
        <p:nvGraphicFramePr>
          <p:cNvPr id="326" name="Google Shape;326;p34"/>
          <p:cNvGraphicFramePr/>
          <p:nvPr/>
        </p:nvGraphicFramePr>
        <p:xfrm>
          <a:off x="788788" y="109399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327" name="Google Shape;327;p34"/>
          <p:cNvSpPr/>
          <p:nvPr/>
        </p:nvSpPr>
        <p:spPr>
          <a:xfrm rot="-5400000">
            <a:off x="2633540" y="102229"/>
            <a:ext cx="338260" cy="402775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34"/>
          <p:cNvSpPr/>
          <p:nvPr/>
        </p:nvSpPr>
        <p:spPr>
          <a:xfrm rot="-5400000">
            <a:off x="8179413" y="-403810"/>
            <a:ext cx="338260" cy="5039835"/>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34"/>
          <p:cNvSpPr txBox="1"/>
          <p:nvPr/>
        </p:nvSpPr>
        <p:spPr>
          <a:xfrm>
            <a:off x="2080426" y="2396550"/>
            <a:ext cx="173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330" name="Google Shape;330;p34"/>
          <p:cNvSpPr txBox="1"/>
          <p:nvPr/>
        </p:nvSpPr>
        <p:spPr>
          <a:xfrm>
            <a:off x="7498049" y="2391450"/>
            <a:ext cx="2362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331" name="Google Shape;331;p34"/>
          <p:cNvSpPr txBox="1"/>
          <p:nvPr/>
        </p:nvSpPr>
        <p:spPr>
          <a:xfrm>
            <a:off x="4606672" y="2414050"/>
            <a:ext cx="180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332" name="Google Shape;332;p34"/>
          <p:cNvSpPr/>
          <p:nvPr/>
        </p:nvSpPr>
        <p:spPr>
          <a:xfrm rot="10800000">
            <a:off x="5264722" y="672457"/>
            <a:ext cx="3126343"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34"/>
          <p:cNvSpPr/>
          <p:nvPr/>
        </p:nvSpPr>
        <p:spPr>
          <a:xfrm rot="10800000" flipH="1">
            <a:off x="5284380" y="368042"/>
            <a:ext cx="3126343"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34"/>
          <p:cNvSpPr/>
          <p:nvPr/>
        </p:nvSpPr>
        <p:spPr>
          <a:xfrm rot="10800000">
            <a:off x="5163099" y="1867381"/>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34"/>
          <p:cNvSpPr txBox="1"/>
          <p:nvPr/>
        </p:nvSpPr>
        <p:spPr>
          <a:xfrm>
            <a:off x="9006375" y="5759750"/>
            <a:ext cx="258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Top K sort without needing extra space</a:t>
            </a:r>
            <a:endParaRPr>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500"/>
                                        <p:tgtEl>
                                          <p:spTgt spid="3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2"/>
                                        </p:tgtEl>
                                        <p:attrNameLst>
                                          <p:attrName>style.visibility</p:attrName>
                                        </p:attrNameLst>
                                      </p:cBhvr>
                                      <p:to>
                                        <p:strVal val="visible"/>
                                      </p:to>
                                    </p:set>
                                    <p:animEffect transition="in" filter="fade">
                                      <p:cBhvr>
                                        <p:cTn id="12" dur="500"/>
                                        <p:tgtEl>
                                          <p:spTgt spid="3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5"/>
                                        </p:tgtEl>
                                        <p:attrNameLst>
                                          <p:attrName>style.visibility</p:attrName>
                                        </p:attrNameLst>
                                      </p:cBhvr>
                                      <p:to>
                                        <p:strVal val="visible"/>
                                      </p:to>
                                    </p:set>
                                    <p:animEffect transition="in" filter="fade">
                                      <p:cBhvr>
                                        <p:cTn id="17" dur="500"/>
                                        <p:tgtEl>
                                          <p:spTgt spid="3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3"/>
                                        </p:tgtEl>
                                        <p:attrNameLst>
                                          <p:attrName>style.visibility</p:attrName>
                                        </p:attrNameLst>
                                      </p:cBhvr>
                                      <p:to>
                                        <p:strVal val="visible"/>
                                      </p:to>
                                    </p:set>
                                    <p:animEffect transition="in" filter="fade">
                                      <p:cBhvr>
                                        <p:cTn id="22" dur="500"/>
                                        <p:tgtEl>
                                          <p:spTgt spid="3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4"/>
                                        </p:tgtEl>
                                        <p:attrNameLst>
                                          <p:attrName>style.visibility</p:attrName>
                                        </p:attrNameLst>
                                      </p:cBhvr>
                                      <p:to>
                                        <p:strVal val="visible"/>
                                      </p:to>
                                    </p:set>
                                    <p:animEffect transition="in" filter="fade">
                                      <p:cBhvr>
                                        <p:cTn id="27" dur="500"/>
                                        <p:tgtEl>
                                          <p:spTgt spid="3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Selection Sort Stability</a:t>
            </a:r>
            <a:endParaRPr/>
          </a:p>
        </p:txBody>
      </p:sp>
      <p:graphicFrame>
        <p:nvGraphicFramePr>
          <p:cNvPr id="341" name="Google Shape;341;p35"/>
          <p:cNvGraphicFramePr/>
          <p:nvPr/>
        </p:nvGraphicFramePr>
        <p:xfrm>
          <a:off x="737702" y="1840684"/>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342" name="Google Shape;342;p35"/>
          <p:cNvSpPr/>
          <p:nvPr/>
        </p:nvSpPr>
        <p:spPr>
          <a:xfrm rot="5400000">
            <a:off x="3149725" y="-248087"/>
            <a:ext cx="215652" cy="4114798"/>
          </a:xfrm>
          <a:prstGeom prst="leftBracket">
            <a:avLst>
              <a:gd name="adj" fmla="val 8333"/>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aphicFrame>
        <p:nvGraphicFramePr>
          <p:cNvPr id="343" name="Google Shape;343;p35"/>
          <p:cNvGraphicFramePr/>
          <p:nvPr/>
        </p:nvGraphicFramePr>
        <p:xfrm>
          <a:off x="737702" y="2892161"/>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344" name="Google Shape;344;p35"/>
          <p:cNvSpPr txBox="1"/>
          <p:nvPr/>
        </p:nvSpPr>
        <p:spPr>
          <a:xfrm>
            <a:off x="2100262" y="2645871"/>
            <a:ext cx="3577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graphicFrame>
        <p:nvGraphicFramePr>
          <p:cNvPr id="345" name="Google Shape;345;p35"/>
          <p:cNvGraphicFramePr/>
          <p:nvPr/>
        </p:nvGraphicFramePr>
        <p:xfrm>
          <a:off x="737702" y="3943638"/>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extLst>
                  <a:ext uri="{0D108BD9-81ED-4DB2-BD59-A6C34878D82A}">
                    <a16:rowId xmlns:a16="http://schemas.microsoft.com/office/drawing/2014/main" val="10001"/>
                  </a:ext>
                </a:extLst>
              </a:tr>
            </a:tbl>
          </a:graphicData>
        </a:graphic>
      </p:graphicFrame>
      <p:sp>
        <p:nvSpPr>
          <p:cNvPr id="346" name="Google Shape;346;p35"/>
          <p:cNvSpPr txBox="1"/>
          <p:nvPr/>
        </p:nvSpPr>
        <p:spPr>
          <a:xfrm>
            <a:off x="3083465" y="3626354"/>
            <a:ext cx="3481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347" name="Google Shape;347;p35"/>
          <p:cNvSpPr txBox="1"/>
          <p:nvPr/>
        </p:nvSpPr>
        <p:spPr>
          <a:xfrm>
            <a:off x="4069276" y="4904450"/>
            <a:ext cx="7629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*Swapping non-adjacent items can result in instability of sorting algorithms</a:t>
            </a:r>
            <a:endParaRPr>
              <a:latin typeface="Quattrocento Sans"/>
              <a:ea typeface="Quattrocento Sans"/>
              <a:cs typeface="Quattrocento Sans"/>
              <a:sym typeface="Quattrocento Sans"/>
            </a:endParaRPr>
          </a:p>
        </p:txBody>
      </p:sp>
      <p:sp>
        <p:nvSpPr>
          <p:cNvPr id="348" name="Google Shape;348;p35"/>
          <p:cNvSpPr/>
          <p:nvPr/>
        </p:nvSpPr>
        <p:spPr>
          <a:xfrm>
            <a:off x="3843338" y="3943638"/>
            <a:ext cx="1885950" cy="914112"/>
          </a:xfrm>
          <a:prstGeom prst="rect">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6A3C-1EC1-6F4A-B73B-8380AFC82AFB}"/>
              </a:ext>
            </a:extLst>
          </p:cNvPr>
          <p:cNvSpPr>
            <a:spLocks noGrp="1"/>
          </p:cNvSpPr>
          <p:nvPr>
            <p:ph type="title"/>
          </p:nvPr>
        </p:nvSpPr>
        <p:spPr/>
        <p:txBody>
          <a:bodyPr/>
          <a:lstStyle/>
          <a:p>
            <a:endParaRPr lang="en-SE"/>
          </a:p>
        </p:txBody>
      </p:sp>
      <p:sp>
        <p:nvSpPr>
          <p:cNvPr id="3" name="Text Placeholder 2">
            <a:extLst>
              <a:ext uri="{FF2B5EF4-FFF2-40B4-BE49-F238E27FC236}">
                <a16:creationId xmlns:a16="http://schemas.microsoft.com/office/drawing/2014/main" id="{F98FDE93-0204-5F5A-0987-920AFC419EB5}"/>
              </a:ext>
            </a:extLst>
          </p:cNvPr>
          <p:cNvSpPr>
            <a:spLocks noGrp="1"/>
          </p:cNvSpPr>
          <p:nvPr>
            <p:ph type="body" idx="1"/>
          </p:nvPr>
        </p:nvSpPr>
        <p:spPr/>
        <p:txBody>
          <a:bodyPr/>
          <a:lstStyle/>
          <a:p>
            <a:endParaRPr lang="en-SE"/>
          </a:p>
        </p:txBody>
      </p:sp>
      <p:pic>
        <p:nvPicPr>
          <p:cNvPr id="10" name="Picture 9">
            <a:extLst>
              <a:ext uri="{FF2B5EF4-FFF2-40B4-BE49-F238E27FC236}">
                <a16:creationId xmlns:a16="http://schemas.microsoft.com/office/drawing/2014/main" id="{605C7C13-AD3D-D9CA-9343-BAD823AEA688}"/>
              </a:ext>
            </a:extLst>
          </p:cNvPr>
          <p:cNvPicPr>
            <a:picLocks noChangeAspect="1"/>
          </p:cNvPicPr>
          <p:nvPr/>
        </p:nvPicPr>
        <p:blipFill>
          <a:blip r:embed="rId2"/>
          <a:stretch>
            <a:fillRect/>
          </a:stretch>
        </p:blipFill>
        <p:spPr>
          <a:xfrm>
            <a:off x="1728530" y="67734"/>
            <a:ext cx="4456457" cy="2231010"/>
          </a:xfrm>
          <a:prstGeom prst="rect">
            <a:avLst/>
          </a:prstGeom>
        </p:spPr>
      </p:pic>
      <p:pic>
        <p:nvPicPr>
          <p:cNvPr id="11" name="Picture 10">
            <a:extLst>
              <a:ext uri="{FF2B5EF4-FFF2-40B4-BE49-F238E27FC236}">
                <a16:creationId xmlns:a16="http://schemas.microsoft.com/office/drawing/2014/main" id="{E5B0828D-1E75-D878-7AB0-EF80DE5155B1}"/>
              </a:ext>
            </a:extLst>
          </p:cNvPr>
          <p:cNvPicPr>
            <a:picLocks noChangeAspect="1"/>
          </p:cNvPicPr>
          <p:nvPr/>
        </p:nvPicPr>
        <p:blipFill>
          <a:blip r:embed="rId3"/>
          <a:stretch>
            <a:fillRect/>
          </a:stretch>
        </p:blipFill>
        <p:spPr>
          <a:xfrm>
            <a:off x="6261284" y="4557216"/>
            <a:ext cx="4456457" cy="2231010"/>
          </a:xfrm>
          <a:prstGeom prst="rect">
            <a:avLst/>
          </a:prstGeom>
        </p:spPr>
      </p:pic>
      <p:pic>
        <p:nvPicPr>
          <p:cNvPr id="12" name="Picture 11">
            <a:extLst>
              <a:ext uri="{FF2B5EF4-FFF2-40B4-BE49-F238E27FC236}">
                <a16:creationId xmlns:a16="http://schemas.microsoft.com/office/drawing/2014/main" id="{465875ED-7E44-1DC6-32FA-1BC94D376FA1}"/>
              </a:ext>
            </a:extLst>
          </p:cNvPr>
          <p:cNvPicPr>
            <a:picLocks noChangeAspect="1"/>
          </p:cNvPicPr>
          <p:nvPr/>
        </p:nvPicPr>
        <p:blipFill>
          <a:blip r:embed="rId4"/>
          <a:stretch>
            <a:fillRect/>
          </a:stretch>
        </p:blipFill>
        <p:spPr>
          <a:xfrm>
            <a:off x="6261284" y="67734"/>
            <a:ext cx="4456457" cy="2231010"/>
          </a:xfrm>
          <a:prstGeom prst="rect">
            <a:avLst/>
          </a:prstGeom>
        </p:spPr>
      </p:pic>
      <p:pic>
        <p:nvPicPr>
          <p:cNvPr id="13" name="Picture 12">
            <a:extLst>
              <a:ext uri="{FF2B5EF4-FFF2-40B4-BE49-F238E27FC236}">
                <a16:creationId xmlns:a16="http://schemas.microsoft.com/office/drawing/2014/main" id="{1141EF28-E686-88AE-BAF8-D6DC96102C87}"/>
              </a:ext>
            </a:extLst>
          </p:cNvPr>
          <p:cNvPicPr>
            <a:picLocks noChangeAspect="1"/>
          </p:cNvPicPr>
          <p:nvPr/>
        </p:nvPicPr>
        <p:blipFill>
          <a:blip r:embed="rId5"/>
          <a:stretch>
            <a:fillRect/>
          </a:stretch>
        </p:blipFill>
        <p:spPr>
          <a:xfrm>
            <a:off x="6261284" y="2306328"/>
            <a:ext cx="4456456" cy="2231010"/>
          </a:xfrm>
          <a:prstGeom prst="rect">
            <a:avLst/>
          </a:prstGeom>
        </p:spPr>
      </p:pic>
      <p:pic>
        <p:nvPicPr>
          <p:cNvPr id="14" name="Picture 13">
            <a:extLst>
              <a:ext uri="{FF2B5EF4-FFF2-40B4-BE49-F238E27FC236}">
                <a16:creationId xmlns:a16="http://schemas.microsoft.com/office/drawing/2014/main" id="{1C29D1B0-CCDC-27B4-5847-6EB356FA0E52}"/>
              </a:ext>
            </a:extLst>
          </p:cNvPr>
          <p:cNvPicPr>
            <a:picLocks noChangeAspect="1"/>
          </p:cNvPicPr>
          <p:nvPr/>
        </p:nvPicPr>
        <p:blipFill>
          <a:blip r:embed="rId6"/>
          <a:stretch>
            <a:fillRect/>
          </a:stretch>
        </p:blipFill>
        <p:spPr>
          <a:xfrm>
            <a:off x="1728530" y="2299788"/>
            <a:ext cx="4456456" cy="2231010"/>
          </a:xfrm>
          <a:prstGeom prst="rect">
            <a:avLst/>
          </a:prstGeom>
        </p:spPr>
      </p:pic>
      <p:pic>
        <p:nvPicPr>
          <p:cNvPr id="15" name="Picture 14">
            <a:extLst>
              <a:ext uri="{FF2B5EF4-FFF2-40B4-BE49-F238E27FC236}">
                <a16:creationId xmlns:a16="http://schemas.microsoft.com/office/drawing/2014/main" id="{A32B5907-33D2-BED6-4F25-62D9E20D396D}"/>
              </a:ext>
            </a:extLst>
          </p:cNvPr>
          <p:cNvPicPr>
            <a:picLocks noChangeAspect="1"/>
          </p:cNvPicPr>
          <p:nvPr/>
        </p:nvPicPr>
        <p:blipFill>
          <a:blip r:embed="rId7"/>
          <a:stretch>
            <a:fillRect/>
          </a:stretch>
        </p:blipFill>
        <p:spPr>
          <a:xfrm>
            <a:off x="1728530" y="4531524"/>
            <a:ext cx="4456457" cy="2231010"/>
          </a:xfrm>
          <a:prstGeom prst="rect">
            <a:avLst/>
          </a:prstGeom>
        </p:spPr>
      </p:pic>
    </p:spTree>
    <p:extLst>
      <p:ext uri="{BB962C8B-B14F-4D97-AF65-F5344CB8AC3E}">
        <p14:creationId xmlns:p14="http://schemas.microsoft.com/office/powerpoint/2010/main" val="148746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XX</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dirty="0">
                <a:ln>
                  <a:noFill/>
                </a:ln>
                <a:solidFill>
                  <a:srgbClr val="4F81BD"/>
                </a:solidFill>
                <a:effectLst/>
                <a:uLnTx/>
                <a:uFillTx/>
                <a:latin typeface="Helvetica"/>
                <a:ea typeface="+mj-ea"/>
                <a:cs typeface="Helvetica"/>
              </a:rPr>
              <a:t>Sorting</a:t>
            </a: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3" name="TextBox 2">
            <a:extLst>
              <a:ext uri="{FF2B5EF4-FFF2-40B4-BE49-F238E27FC236}">
                <a16:creationId xmlns:a16="http://schemas.microsoft.com/office/drawing/2014/main" id="{B27C65AD-4284-97BD-3D7E-0CC84BC352A4}"/>
              </a:ext>
            </a:extLst>
          </p:cNvPr>
          <p:cNvSpPr txBox="1"/>
          <p:nvPr/>
        </p:nvSpPr>
        <p:spPr>
          <a:xfrm>
            <a:off x="3806348"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6"/>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Principle 2: Divide and Conquer</a:t>
            </a:r>
            <a:endParaRPr/>
          </a:p>
        </p:txBody>
      </p:sp>
      <p:sp>
        <p:nvSpPr>
          <p:cNvPr id="354" name="Google Shape;354;p36"/>
          <p:cNvSpPr txBox="1">
            <a:spLocks noGrp="1"/>
          </p:cNvSpPr>
          <p:nvPr>
            <p:ph type="body" idx="1"/>
          </p:nvPr>
        </p:nvSpPr>
        <p:spPr>
          <a:xfrm>
            <a:off x="451565" y="1588168"/>
            <a:ext cx="7293000" cy="24180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0"/>
              </a:spcBef>
              <a:spcAft>
                <a:spcPts val="0"/>
              </a:spcAft>
              <a:buClr>
                <a:schemeClr val="accent1"/>
              </a:buClr>
              <a:buSzPts val="2200"/>
              <a:buNone/>
            </a:pPr>
            <a:r>
              <a:rPr lang="en-US" sz="2300"/>
              <a:t>General recipe:</a:t>
            </a:r>
            <a:endParaRPr sz="2300"/>
          </a:p>
          <a:p>
            <a:pPr marL="514350" lvl="0" indent="-505777" algn="l" rtl="0">
              <a:lnSpc>
                <a:spcPct val="90000"/>
              </a:lnSpc>
              <a:spcBef>
                <a:spcPts val="1400"/>
              </a:spcBef>
              <a:spcAft>
                <a:spcPts val="0"/>
              </a:spcAft>
              <a:buClr>
                <a:schemeClr val="dk1"/>
              </a:buClr>
              <a:buSzPts val="1900"/>
              <a:buFont typeface="Calibri"/>
              <a:buAutoNum type="arabicPeriod"/>
            </a:pPr>
            <a:r>
              <a:rPr lang="en-US" sz="2300" b="1">
                <a:solidFill>
                  <a:schemeClr val="accent2"/>
                </a:solidFill>
              </a:rPr>
              <a:t>Divide</a:t>
            </a:r>
            <a:r>
              <a:rPr lang="en-US" sz="2300"/>
              <a:t> your work into smaller pieces recursively</a:t>
            </a:r>
            <a:endParaRPr sz="2300"/>
          </a:p>
          <a:p>
            <a:pPr marL="514350" lvl="0" indent="-505777" algn="l" rtl="0">
              <a:lnSpc>
                <a:spcPct val="90000"/>
              </a:lnSpc>
              <a:spcBef>
                <a:spcPts val="1400"/>
              </a:spcBef>
              <a:spcAft>
                <a:spcPts val="0"/>
              </a:spcAft>
              <a:buClr>
                <a:schemeClr val="dk1"/>
              </a:buClr>
              <a:buSzPts val="1900"/>
              <a:buFont typeface="Calibri"/>
              <a:buAutoNum type="arabicPeriod"/>
            </a:pPr>
            <a:r>
              <a:rPr lang="en-US" sz="2300" b="1">
                <a:solidFill>
                  <a:schemeClr val="accent4"/>
                </a:solidFill>
              </a:rPr>
              <a:t>Conquer</a:t>
            </a:r>
            <a:r>
              <a:rPr lang="en-US" sz="2300"/>
              <a:t> the recursive subproblems</a:t>
            </a:r>
            <a:endParaRPr sz="2300"/>
          </a:p>
          <a:p>
            <a:pPr marL="889000" lvl="1" indent="-336550" algn="l" rtl="0">
              <a:lnSpc>
                <a:spcPct val="90000"/>
              </a:lnSpc>
              <a:spcBef>
                <a:spcPts val="0"/>
              </a:spcBef>
              <a:spcAft>
                <a:spcPts val="0"/>
              </a:spcAft>
              <a:buClr>
                <a:srgbClr val="B6A479"/>
              </a:buClr>
              <a:buSzPts val="1900"/>
              <a:buFont typeface="Calibri"/>
              <a:buChar char="○"/>
            </a:pPr>
            <a:r>
              <a:rPr lang="en-US" sz="1800"/>
              <a:t>In many algorithms, conquering a subproblem requires no extra work beyond recursively dividing and combining it!</a:t>
            </a:r>
            <a:endParaRPr sz="2300"/>
          </a:p>
          <a:p>
            <a:pPr marL="514350" lvl="0" indent="-505777" algn="l" rtl="0">
              <a:lnSpc>
                <a:spcPct val="90000"/>
              </a:lnSpc>
              <a:spcBef>
                <a:spcPts val="1400"/>
              </a:spcBef>
              <a:spcAft>
                <a:spcPts val="0"/>
              </a:spcAft>
              <a:buClr>
                <a:schemeClr val="dk1"/>
              </a:buClr>
              <a:buSzPts val="1900"/>
              <a:buFont typeface="Calibri"/>
              <a:buAutoNum type="arabicPeriod"/>
            </a:pPr>
            <a:r>
              <a:rPr lang="en-US" sz="2300" b="1">
                <a:solidFill>
                  <a:schemeClr val="accent3"/>
                </a:solidFill>
              </a:rPr>
              <a:t>Combine</a:t>
            </a:r>
            <a:r>
              <a:rPr lang="en-US" sz="2300"/>
              <a:t> the results of your recursive calls</a:t>
            </a:r>
            <a:endParaRPr sz="2300"/>
          </a:p>
        </p:txBody>
      </p:sp>
      <p:sp>
        <p:nvSpPr>
          <p:cNvPr id="355" name="Google Shape;355;p36"/>
          <p:cNvSpPr txBox="1"/>
          <p:nvPr/>
        </p:nvSpPr>
        <p:spPr>
          <a:xfrm>
            <a:off x="2134649" y="4585550"/>
            <a:ext cx="4218900" cy="18162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onsolas"/>
                <a:ea typeface="Consolas"/>
                <a:cs typeface="Consolas"/>
                <a:sym typeface="Consolas"/>
              </a:rPr>
              <a:t>divideAndConquer</a:t>
            </a:r>
            <a:r>
              <a:rPr lang="en-US" sz="1400">
                <a:solidFill>
                  <a:schemeClr val="dk1"/>
                </a:solidFill>
                <a:latin typeface="Consolas"/>
                <a:ea typeface="Consolas"/>
                <a:cs typeface="Consolas"/>
                <a:sym typeface="Consolas"/>
              </a:rPr>
              <a:t>(input) {</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t>
            </a:r>
            <a:r>
              <a:rPr lang="en-US" sz="1400">
                <a:solidFill>
                  <a:schemeClr val="accent2"/>
                </a:solidFill>
                <a:latin typeface="Consolas"/>
                <a:ea typeface="Consolas"/>
                <a:cs typeface="Consolas"/>
                <a:sym typeface="Consolas"/>
              </a:rPr>
              <a:t>if</a:t>
            </a:r>
            <a:r>
              <a:rPr lang="en-US" sz="1400">
                <a:solidFill>
                  <a:schemeClr val="dk1"/>
                </a:solidFill>
                <a:latin typeface="Consolas"/>
                <a:ea typeface="Consolas"/>
                <a:cs typeface="Consolas"/>
                <a:sym typeface="Consolas"/>
              </a:rPr>
              <a:t> (small enough to solve):</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conquer, solve, return results</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t>
            </a:r>
            <a:r>
              <a:rPr lang="en-US" sz="1400">
                <a:solidFill>
                  <a:schemeClr val="accent2"/>
                </a:solidFill>
                <a:latin typeface="Consolas"/>
                <a:ea typeface="Consolas"/>
                <a:cs typeface="Consolas"/>
                <a:sym typeface="Consolas"/>
              </a:rPr>
              <a:t>else</a:t>
            </a:r>
            <a:r>
              <a:rPr lang="en-US" sz="14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divide input into a smaller pieces</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recurse on smaller pieces</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combine results and return</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a:t>
            </a:r>
            <a:endParaRPr/>
          </a:p>
        </p:txBody>
      </p:sp>
      <p:grpSp>
        <p:nvGrpSpPr>
          <p:cNvPr id="356" name="Google Shape;356;p36"/>
          <p:cNvGrpSpPr/>
          <p:nvPr/>
        </p:nvGrpSpPr>
        <p:grpSpPr>
          <a:xfrm>
            <a:off x="8278246" y="1588168"/>
            <a:ext cx="3290778" cy="898308"/>
            <a:chOff x="8278246" y="1588168"/>
            <a:chExt cx="3290778" cy="898308"/>
          </a:xfrm>
        </p:grpSpPr>
        <p:sp>
          <p:nvSpPr>
            <p:cNvPr id="357" name="Google Shape;357;p36"/>
            <p:cNvSpPr/>
            <p:nvPr/>
          </p:nvSpPr>
          <p:spPr>
            <a:xfrm>
              <a:off x="8526359" y="158816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8" name="Google Shape;358;p36"/>
            <p:cNvSpPr/>
            <p:nvPr/>
          </p:nvSpPr>
          <p:spPr>
            <a:xfrm>
              <a:off x="9142376" y="158816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9" name="Google Shape;359;p36"/>
            <p:cNvSpPr/>
            <p:nvPr/>
          </p:nvSpPr>
          <p:spPr>
            <a:xfrm>
              <a:off x="9758393" y="158816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0" name="Google Shape;360;p36"/>
            <p:cNvSpPr/>
            <p:nvPr/>
          </p:nvSpPr>
          <p:spPr>
            <a:xfrm>
              <a:off x="10374410" y="158816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1" name="Google Shape;361;p36"/>
            <p:cNvSpPr/>
            <p:nvPr/>
          </p:nvSpPr>
          <p:spPr>
            <a:xfrm>
              <a:off x="8278246" y="218425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2" name="Google Shape;362;p36"/>
            <p:cNvSpPr/>
            <p:nvPr/>
          </p:nvSpPr>
          <p:spPr>
            <a:xfrm>
              <a:off x="9059933" y="218425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p36"/>
            <p:cNvSpPr/>
            <p:nvPr/>
          </p:nvSpPr>
          <p:spPr>
            <a:xfrm>
              <a:off x="9841620" y="218425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4" name="Google Shape;364;p36"/>
            <p:cNvSpPr/>
            <p:nvPr/>
          </p:nvSpPr>
          <p:spPr>
            <a:xfrm>
              <a:off x="10623307" y="2187976"/>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65" name="Google Shape;365;p36"/>
            <p:cNvCxnSpPr/>
            <p:nvPr/>
          </p:nvCxnSpPr>
          <p:spPr>
            <a:xfrm>
              <a:off x="11239324" y="1773141"/>
              <a:ext cx="329700" cy="411000"/>
            </a:xfrm>
            <a:prstGeom prst="straightConnector1">
              <a:avLst/>
            </a:prstGeom>
            <a:noFill/>
            <a:ln w="57150" cap="flat" cmpd="sng">
              <a:solidFill>
                <a:schemeClr val="accent2"/>
              </a:solidFill>
              <a:prstDash val="solid"/>
              <a:round/>
              <a:headEnd type="none" w="sm" len="sm"/>
              <a:tailEnd type="triangle" w="med" len="med"/>
            </a:ln>
          </p:spPr>
        </p:cxnSp>
      </p:grpSp>
      <p:grpSp>
        <p:nvGrpSpPr>
          <p:cNvPr id="366" name="Google Shape;366;p36"/>
          <p:cNvGrpSpPr/>
          <p:nvPr/>
        </p:nvGrpSpPr>
        <p:grpSpPr>
          <a:xfrm>
            <a:off x="8278246" y="3376438"/>
            <a:ext cx="3290903" cy="894590"/>
            <a:chOff x="8278246" y="3376438"/>
            <a:chExt cx="3290903" cy="894590"/>
          </a:xfrm>
        </p:grpSpPr>
        <p:sp>
          <p:nvSpPr>
            <p:cNvPr id="367" name="Google Shape;367;p36"/>
            <p:cNvSpPr/>
            <p:nvPr/>
          </p:nvSpPr>
          <p:spPr>
            <a:xfrm>
              <a:off x="8278246" y="337643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8" name="Google Shape;368;p36"/>
            <p:cNvSpPr/>
            <p:nvPr/>
          </p:nvSpPr>
          <p:spPr>
            <a:xfrm>
              <a:off x="9059933" y="337643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9" name="Google Shape;369;p36"/>
            <p:cNvSpPr/>
            <p:nvPr/>
          </p:nvSpPr>
          <p:spPr>
            <a:xfrm>
              <a:off x="9841620" y="337643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36"/>
            <p:cNvSpPr/>
            <p:nvPr/>
          </p:nvSpPr>
          <p:spPr>
            <a:xfrm>
              <a:off x="10623307" y="3380156"/>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1" name="Google Shape;371;p36"/>
            <p:cNvSpPr/>
            <p:nvPr/>
          </p:nvSpPr>
          <p:spPr>
            <a:xfrm>
              <a:off x="8526359" y="397252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2" name="Google Shape;372;p36"/>
            <p:cNvSpPr/>
            <p:nvPr/>
          </p:nvSpPr>
          <p:spPr>
            <a:xfrm>
              <a:off x="9142376" y="397252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3" name="Google Shape;373;p36"/>
            <p:cNvSpPr/>
            <p:nvPr/>
          </p:nvSpPr>
          <p:spPr>
            <a:xfrm>
              <a:off x="9758393" y="397252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4" name="Google Shape;374;p36"/>
            <p:cNvSpPr/>
            <p:nvPr/>
          </p:nvSpPr>
          <p:spPr>
            <a:xfrm>
              <a:off x="10374410" y="397252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75" name="Google Shape;375;p36"/>
            <p:cNvCxnSpPr/>
            <p:nvPr/>
          </p:nvCxnSpPr>
          <p:spPr>
            <a:xfrm flipH="1">
              <a:off x="11239449" y="3652287"/>
              <a:ext cx="329700" cy="447000"/>
            </a:xfrm>
            <a:prstGeom prst="straightConnector1">
              <a:avLst/>
            </a:prstGeom>
            <a:noFill/>
            <a:ln w="57150" cap="flat" cmpd="sng">
              <a:solidFill>
                <a:schemeClr val="accent3"/>
              </a:solidFill>
              <a:prstDash val="solid"/>
              <a:round/>
              <a:headEnd type="none" w="sm" len="sm"/>
              <a:tailEnd type="triangle" w="med" len="med"/>
            </a:ln>
          </p:spPr>
        </p:cxnSp>
      </p:grpSp>
      <p:grpSp>
        <p:nvGrpSpPr>
          <p:cNvPr id="376" name="Google Shape;376;p36"/>
          <p:cNvGrpSpPr/>
          <p:nvPr/>
        </p:nvGrpSpPr>
        <p:grpSpPr>
          <a:xfrm>
            <a:off x="8586196" y="2482758"/>
            <a:ext cx="2345061" cy="897418"/>
            <a:chOff x="8586196" y="2482758"/>
            <a:chExt cx="2345061" cy="897418"/>
          </a:xfrm>
        </p:grpSpPr>
        <p:cxnSp>
          <p:nvCxnSpPr>
            <p:cNvPr id="377" name="Google Shape;377;p36"/>
            <p:cNvCxnSpPr>
              <a:stCxn id="361" idx="2"/>
              <a:endCxn id="367" idx="0"/>
            </p:cNvCxnSpPr>
            <p:nvPr/>
          </p:nvCxnSpPr>
          <p:spPr>
            <a:xfrm>
              <a:off x="8586196" y="2482758"/>
              <a:ext cx="0" cy="893700"/>
            </a:xfrm>
            <a:prstGeom prst="straightConnector1">
              <a:avLst/>
            </a:prstGeom>
            <a:noFill/>
            <a:ln w="57150" cap="flat" cmpd="sng">
              <a:solidFill>
                <a:schemeClr val="accent4"/>
              </a:solidFill>
              <a:prstDash val="solid"/>
              <a:round/>
              <a:headEnd type="none" w="sm" len="sm"/>
              <a:tailEnd type="triangle" w="med" len="med"/>
            </a:ln>
          </p:spPr>
        </p:cxnSp>
        <p:cxnSp>
          <p:nvCxnSpPr>
            <p:cNvPr id="378" name="Google Shape;378;p36"/>
            <p:cNvCxnSpPr>
              <a:stCxn id="362" idx="2"/>
              <a:endCxn id="368" idx="0"/>
            </p:cNvCxnSpPr>
            <p:nvPr/>
          </p:nvCxnSpPr>
          <p:spPr>
            <a:xfrm>
              <a:off x="9367883" y="2482758"/>
              <a:ext cx="0" cy="893700"/>
            </a:xfrm>
            <a:prstGeom prst="straightConnector1">
              <a:avLst/>
            </a:prstGeom>
            <a:noFill/>
            <a:ln w="57150" cap="flat" cmpd="sng">
              <a:solidFill>
                <a:schemeClr val="accent4"/>
              </a:solidFill>
              <a:prstDash val="solid"/>
              <a:round/>
              <a:headEnd type="none" w="sm" len="sm"/>
              <a:tailEnd type="triangle" w="med" len="med"/>
            </a:ln>
          </p:spPr>
        </p:cxnSp>
        <p:cxnSp>
          <p:nvCxnSpPr>
            <p:cNvPr id="379" name="Google Shape;379;p36"/>
            <p:cNvCxnSpPr>
              <a:stCxn id="363" idx="2"/>
              <a:endCxn id="369" idx="0"/>
            </p:cNvCxnSpPr>
            <p:nvPr/>
          </p:nvCxnSpPr>
          <p:spPr>
            <a:xfrm>
              <a:off x="10149570" y="2482758"/>
              <a:ext cx="0" cy="893700"/>
            </a:xfrm>
            <a:prstGeom prst="straightConnector1">
              <a:avLst/>
            </a:prstGeom>
            <a:noFill/>
            <a:ln w="57150" cap="flat" cmpd="sng">
              <a:solidFill>
                <a:schemeClr val="accent4"/>
              </a:solidFill>
              <a:prstDash val="solid"/>
              <a:round/>
              <a:headEnd type="none" w="sm" len="sm"/>
              <a:tailEnd type="triangle" w="med" len="med"/>
            </a:ln>
          </p:spPr>
        </p:cxnSp>
        <p:cxnSp>
          <p:nvCxnSpPr>
            <p:cNvPr id="380" name="Google Shape;380;p36"/>
            <p:cNvCxnSpPr>
              <a:stCxn id="364" idx="2"/>
              <a:endCxn id="370" idx="0"/>
            </p:cNvCxnSpPr>
            <p:nvPr/>
          </p:nvCxnSpPr>
          <p:spPr>
            <a:xfrm>
              <a:off x="10931257" y="2486476"/>
              <a:ext cx="0" cy="893700"/>
            </a:xfrm>
            <a:prstGeom prst="straightConnector1">
              <a:avLst/>
            </a:prstGeom>
            <a:noFill/>
            <a:ln w="57150" cap="flat" cmpd="sng">
              <a:solidFill>
                <a:schemeClr val="accent4"/>
              </a:solidFill>
              <a:prstDash val="solid"/>
              <a:round/>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55"/>
                                        </p:tgtEl>
                                        <p:attrNameLst>
                                          <p:attrName>style.visibility</p:attrName>
                                        </p:attrNameLst>
                                      </p:cBhvr>
                                      <p:to>
                                        <p:strVal val="visible"/>
                                      </p:to>
                                    </p:set>
                                    <p:animEffect transition="in" filter="fade">
                                      <p:cBhvr>
                                        <p:cTn id="19" dur="500"/>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7"/>
          <p:cNvSpPr txBox="1"/>
          <p:nvPr/>
        </p:nvSpPr>
        <p:spPr>
          <a:xfrm>
            <a:off x="1870000" y="1570400"/>
            <a:ext cx="7257600" cy="45099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Intro to Sorting</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Selection Sort </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Insertion Sort</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Merge Sort </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Quick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1917-DC8F-D3C5-7568-2D67C303F67D}"/>
              </a:ext>
            </a:extLst>
          </p:cNvPr>
          <p:cNvSpPr>
            <a:spLocks noGrp="1"/>
          </p:cNvSpPr>
          <p:nvPr>
            <p:ph type="title"/>
          </p:nvPr>
        </p:nvSpPr>
        <p:spPr/>
        <p:txBody>
          <a:bodyPr/>
          <a:lstStyle/>
          <a:p>
            <a:r>
              <a:rPr lang="en-GB" sz="4400" dirty="0"/>
              <a:t>Merge Sort</a:t>
            </a:r>
            <a:endParaRPr lang="en-SE" dirty="0"/>
          </a:p>
        </p:txBody>
      </p:sp>
      <p:sp>
        <p:nvSpPr>
          <p:cNvPr id="3" name="Text Placeholder 2">
            <a:extLst>
              <a:ext uri="{FF2B5EF4-FFF2-40B4-BE49-F238E27FC236}">
                <a16:creationId xmlns:a16="http://schemas.microsoft.com/office/drawing/2014/main" id="{EC770D22-8563-07FB-5E73-22EC0D416860}"/>
              </a:ext>
            </a:extLst>
          </p:cNvPr>
          <p:cNvSpPr>
            <a:spLocks noGrp="1"/>
          </p:cNvSpPr>
          <p:nvPr>
            <p:ph type="body" idx="1"/>
          </p:nvPr>
        </p:nvSpPr>
        <p:spPr>
          <a:xfrm>
            <a:off x="429762" y="1109753"/>
            <a:ext cx="6535003" cy="3744059"/>
          </a:xfrm>
        </p:spPr>
        <p:txBody>
          <a:bodyPr/>
          <a:lstStyle/>
          <a:p>
            <a:r>
              <a:rPr lang="en-GB" sz="2400" dirty="0"/>
              <a:t>Merge sort is based on the principle of divide and conquer, by breaking down the problem into smaller sub-problems</a:t>
            </a:r>
          </a:p>
          <a:p>
            <a:pPr lvl="1"/>
            <a:r>
              <a:rPr lang="en-GB" sz="2000" dirty="0"/>
              <a:t>Divide array into two halves. Recursively sort each half. Merge two halves</a:t>
            </a:r>
          </a:p>
          <a:p>
            <a:r>
              <a:rPr lang="en-GB" sz="2400" dirty="0"/>
              <a:t>Merge Sort Algorithm: A Step-by-Step Visualization, Quoc Dat Phung</a:t>
            </a:r>
          </a:p>
          <a:p>
            <a:pPr lvl="1"/>
            <a:r>
              <a:rPr lang="en-GB" sz="2000" dirty="0">
                <a:hlinkClick r:id="rId2"/>
              </a:rPr>
              <a:t>https://www.youtube.com/watch?v=ho05egqcPl4</a:t>
            </a:r>
            <a:r>
              <a:rPr lang="en-GB" sz="2000" dirty="0"/>
              <a:t> </a:t>
            </a:r>
          </a:p>
          <a:p>
            <a:endParaRPr lang="en-GB" sz="2500" dirty="0"/>
          </a:p>
        </p:txBody>
      </p:sp>
      <p:graphicFrame>
        <p:nvGraphicFramePr>
          <p:cNvPr id="8" name="Google Shape;494;p41">
            <a:extLst>
              <a:ext uri="{FF2B5EF4-FFF2-40B4-BE49-F238E27FC236}">
                <a16:creationId xmlns:a16="http://schemas.microsoft.com/office/drawing/2014/main" id="{A8D09AD7-6C56-EB86-27F2-97253F3D30C0}"/>
              </a:ext>
            </a:extLst>
          </p:cNvPr>
          <p:cNvGraphicFramePr/>
          <p:nvPr>
            <p:extLst>
              <p:ext uri="{D42A27DB-BD31-4B8C-83A1-F6EECF244321}">
                <p14:modId xmlns:p14="http://schemas.microsoft.com/office/powerpoint/2010/main" val="202601667"/>
              </p:ext>
            </p:extLst>
          </p:nvPr>
        </p:nvGraphicFramePr>
        <p:xfrm>
          <a:off x="7548276" y="1109754"/>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9" name="Google Shape;495;p41">
            <a:extLst>
              <a:ext uri="{FF2B5EF4-FFF2-40B4-BE49-F238E27FC236}">
                <a16:creationId xmlns:a16="http://schemas.microsoft.com/office/drawing/2014/main" id="{949F4107-888B-6772-BD35-9B3A86B0A2F5}"/>
              </a:ext>
            </a:extLst>
          </p:cNvPr>
          <p:cNvGraphicFramePr/>
          <p:nvPr>
            <p:extLst>
              <p:ext uri="{D42A27DB-BD31-4B8C-83A1-F6EECF244321}">
                <p14:modId xmlns:p14="http://schemas.microsoft.com/office/powerpoint/2010/main" val="4088936038"/>
              </p:ext>
            </p:extLst>
          </p:nvPr>
        </p:nvGraphicFramePr>
        <p:xfrm>
          <a:off x="7284892" y="1979899"/>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0" name="Google Shape;496;p41">
            <a:extLst>
              <a:ext uri="{FF2B5EF4-FFF2-40B4-BE49-F238E27FC236}">
                <a16:creationId xmlns:a16="http://schemas.microsoft.com/office/drawing/2014/main" id="{DA215456-7FBC-E88C-AED8-CFEC3D3608D3}"/>
              </a:ext>
            </a:extLst>
          </p:cNvPr>
          <p:cNvGraphicFramePr/>
          <p:nvPr>
            <p:extLst>
              <p:ext uri="{D42A27DB-BD31-4B8C-83A1-F6EECF244321}">
                <p14:modId xmlns:p14="http://schemas.microsoft.com/office/powerpoint/2010/main" val="2148537633"/>
              </p:ext>
            </p:extLst>
          </p:nvPr>
        </p:nvGraphicFramePr>
        <p:xfrm>
          <a:off x="9735979" y="1989655"/>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1" name="Google Shape;497;p41">
            <a:extLst>
              <a:ext uri="{FF2B5EF4-FFF2-40B4-BE49-F238E27FC236}">
                <a16:creationId xmlns:a16="http://schemas.microsoft.com/office/drawing/2014/main" id="{A7645464-DDDA-8DEC-791E-410785B48875}"/>
              </a:ext>
            </a:extLst>
          </p:cNvPr>
          <p:cNvGraphicFramePr/>
          <p:nvPr>
            <p:extLst>
              <p:ext uri="{D42A27DB-BD31-4B8C-83A1-F6EECF244321}">
                <p14:modId xmlns:p14="http://schemas.microsoft.com/office/powerpoint/2010/main" val="3695625910"/>
              </p:ext>
            </p:extLst>
          </p:nvPr>
        </p:nvGraphicFramePr>
        <p:xfrm>
          <a:off x="7102451" y="2882265"/>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2" name="Google Shape;498;p41">
            <a:extLst>
              <a:ext uri="{FF2B5EF4-FFF2-40B4-BE49-F238E27FC236}">
                <a16:creationId xmlns:a16="http://schemas.microsoft.com/office/drawing/2014/main" id="{02270304-0CEE-CC44-F3F8-C5E2408158B4}"/>
              </a:ext>
            </a:extLst>
          </p:cNvPr>
          <p:cNvGraphicFramePr/>
          <p:nvPr>
            <p:extLst>
              <p:ext uri="{D42A27DB-BD31-4B8C-83A1-F6EECF244321}">
                <p14:modId xmlns:p14="http://schemas.microsoft.com/office/powerpoint/2010/main" val="2186807024"/>
              </p:ext>
            </p:extLst>
          </p:nvPr>
        </p:nvGraphicFramePr>
        <p:xfrm>
          <a:off x="8319722" y="2882265"/>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3" name="Google Shape;499;p41">
            <a:extLst>
              <a:ext uri="{FF2B5EF4-FFF2-40B4-BE49-F238E27FC236}">
                <a16:creationId xmlns:a16="http://schemas.microsoft.com/office/drawing/2014/main" id="{3C3386BC-E152-4799-09E6-BB723011D144}"/>
              </a:ext>
            </a:extLst>
          </p:cNvPr>
          <p:cNvGraphicFramePr/>
          <p:nvPr>
            <p:extLst>
              <p:ext uri="{D42A27DB-BD31-4B8C-83A1-F6EECF244321}">
                <p14:modId xmlns:p14="http://schemas.microsoft.com/office/powerpoint/2010/main" val="1021054094"/>
              </p:ext>
            </p:extLst>
          </p:nvPr>
        </p:nvGraphicFramePr>
        <p:xfrm>
          <a:off x="9536993" y="2878956"/>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4" name="Google Shape;500;p41">
            <a:extLst>
              <a:ext uri="{FF2B5EF4-FFF2-40B4-BE49-F238E27FC236}">
                <a16:creationId xmlns:a16="http://schemas.microsoft.com/office/drawing/2014/main" id="{20A30CE1-7F77-D88A-A183-398595DD772A}"/>
              </a:ext>
            </a:extLst>
          </p:cNvPr>
          <p:cNvGraphicFramePr/>
          <p:nvPr>
            <p:extLst>
              <p:ext uri="{D42A27DB-BD31-4B8C-83A1-F6EECF244321}">
                <p14:modId xmlns:p14="http://schemas.microsoft.com/office/powerpoint/2010/main" val="1424795883"/>
              </p:ext>
            </p:extLst>
          </p:nvPr>
        </p:nvGraphicFramePr>
        <p:xfrm>
          <a:off x="10754264" y="2878956"/>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15" name="Google Shape;501;p41">
            <a:extLst>
              <a:ext uri="{FF2B5EF4-FFF2-40B4-BE49-F238E27FC236}">
                <a16:creationId xmlns:a16="http://schemas.microsoft.com/office/drawing/2014/main" id="{23A3AFCC-D1D2-CAEE-8E9A-A762B8541652}"/>
              </a:ext>
            </a:extLst>
          </p:cNvPr>
          <p:cNvCxnSpPr/>
          <p:nvPr/>
        </p:nvCxnSpPr>
        <p:spPr>
          <a:xfrm flipH="1">
            <a:off x="9017610" y="1842034"/>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16" name="Google Shape;502;p41">
            <a:extLst>
              <a:ext uri="{FF2B5EF4-FFF2-40B4-BE49-F238E27FC236}">
                <a16:creationId xmlns:a16="http://schemas.microsoft.com/office/drawing/2014/main" id="{1F647A4E-E4DF-4C3B-89DE-BE75C988FE7F}"/>
              </a:ext>
            </a:extLst>
          </p:cNvPr>
          <p:cNvCxnSpPr/>
          <p:nvPr/>
        </p:nvCxnSpPr>
        <p:spPr>
          <a:xfrm>
            <a:off x="9564210" y="1842034"/>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17" name="Google Shape;503;p41">
            <a:extLst>
              <a:ext uri="{FF2B5EF4-FFF2-40B4-BE49-F238E27FC236}">
                <a16:creationId xmlns:a16="http://schemas.microsoft.com/office/drawing/2014/main" id="{1FB4BF28-28D4-3BD6-2159-F6C314DE15DB}"/>
              </a:ext>
            </a:extLst>
          </p:cNvPr>
          <p:cNvCxnSpPr/>
          <p:nvPr/>
        </p:nvCxnSpPr>
        <p:spPr>
          <a:xfrm flipH="1">
            <a:off x="7773122" y="2721579"/>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18" name="Google Shape;504;p41">
            <a:extLst>
              <a:ext uri="{FF2B5EF4-FFF2-40B4-BE49-F238E27FC236}">
                <a16:creationId xmlns:a16="http://schemas.microsoft.com/office/drawing/2014/main" id="{6533BCF9-B221-12E7-141F-A2F5CB9E0BD3}"/>
              </a:ext>
            </a:extLst>
          </p:cNvPr>
          <p:cNvCxnSpPr/>
          <p:nvPr/>
        </p:nvCxnSpPr>
        <p:spPr>
          <a:xfrm>
            <a:off x="8319722" y="2721579"/>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19" name="Google Shape;505;p41">
            <a:extLst>
              <a:ext uri="{FF2B5EF4-FFF2-40B4-BE49-F238E27FC236}">
                <a16:creationId xmlns:a16="http://schemas.microsoft.com/office/drawing/2014/main" id="{033DDB04-F1B6-8B27-F851-3B7F8E118244}"/>
              </a:ext>
            </a:extLst>
          </p:cNvPr>
          <p:cNvCxnSpPr/>
          <p:nvPr/>
        </p:nvCxnSpPr>
        <p:spPr>
          <a:xfrm flipH="1">
            <a:off x="10173635" y="2731335"/>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20" name="Google Shape;506;p41">
            <a:extLst>
              <a:ext uri="{FF2B5EF4-FFF2-40B4-BE49-F238E27FC236}">
                <a16:creationId xmlns:a16="http://schemas.microsoft.com/office/drawing/2014/main" id="{05A42314-52BE-1DF4-2996-FDA8F98F4490}"/>
              </a:ext>
            </a:extLst>
          </p:cNvPr>
          <p:cNvCxnSpPr/>
          <p:nvPr/>
        </p:nvCxnSpPr>
        <p:spPr>
          <a:xfrm>
            <a:off x="10720235" y="2731335"/>
            <a:ext cx="526800" cy="5493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21" name="Google Shape;507;p41">
            <a:extLst>
              <a:ext uri="{FF2B5EF4-FFF2-40B4-BE49-F238E27FC236}">
                <a16:creationId xmlns:a16="http://schemas.microsoft.com/office/drawing/2014/main" id="{846DAC05-BBA6-0A20-AEB4-AE32CE8D8CDE}"/>
              </a:ext>
            </a:extLst>
          </p:cNvPr>
          <p:cNvGraphicFramePr/>
          <p:nvPr>
            <p:extLst>
              <p:ext uri="{D42A27DB-BD31-4B8C-83A1-F6EECF244321}">
                <p14:modId xmlns:p14="http://schemas.microsoft.com/office/powerpoint/2010/main" val="1467524733"/>
              </p:ext>
            </p:extLst>
          </p:nvPr>
        </p:nvGraphicFramePr>
        <p:xfrm>
          <a:off x="7548276" y="4756933"/>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2" name="Google Shape;508;p41">
            <a:extLst>
              <a:ext uri="{FF2B5EF4-FFF2-40B4-BE49-F238E27FC236}">
                <a16:creationId xmlns:a16="http://schemas.microsoft.com/office/drawing/2014/main" id="{91B1BBB7-1AF4-F70B-1B48-AD0CB3ED6DD6}"/>
              </a:ext>
            </a:extLst>
          </p:cNvPr>
          <p:cNvGraphicFramePr/>
          <p:nvPr>
            <p:extLst>
              <p:ext uri="{D42A27DB-BD31-4B8C-83A1-F6EECF244321}">
                <p14:modId xmlns:p14="http://schemas.microsoft.com/office/powerpoint/2010/main" val="97669814"/>
              </p:ext>
            </p:extLst>
          </p:nvPr>
        </p:nvGraphicFramePr>
        <p:xfrm>
          <a:off x="7284892" y="3827076"/>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3" name="Google Shape;509;p41">
            <a:extLst>
              <a:ext uri="{FF2B5EF4-FFF2-40B4-BE49-F238E27FC236}">
                <a16:creationId xmlns:a16="http://schemas.microsoft.com/office/drawing/2014/main" id="{660A5B7C-17D0-D005-C002-89B8532DB350}"/>
              </a:ext>
            </a:extLst>
          </p:cNvPr>
          <p:cNvGraphicFramePr/>
          <p:nvPr>
            <p:extLst>
              <p:ext uri="{D42A27DB-BD31-4B8C-83A1-F6EECF244321}">
                <p14:modId xmlns:p14="http://schemas.microsoft.com/office/powerpoint/2010/main" val="2781272230"/>
              </p:ext>
            </p:extLst>
          </p:nvPr>
        </p:nvGraphicFramePr>
        <p:xfrm>
          <a:off x="9735979" y="3836832"/>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24" name="Google Shape;510;p41">
            <a:extLst>
              <a:ext uri="{FF2B5EF4-FFF2-40B4-BE49-F238E27FC236}">
                <a16:creationId xmlns:a16="http://schemas.microsoft.com/office/drawing/2014/main" id="{4C886779-63B5-E379-A3C3-BC2F857057E7}"/>
              </a:ext>
            </a:extLst>
          </p:cNvPr>
          <p:cNvCxnSpPr/>
          <p:nvPr/>
        </p:nvCxnSpPr>
        <p:spPr>
          <a:xfrm>
            <a:off x="7773266" y="3620636"/>
            <a:ext cx="506400" cy="582600"/>
          </a:xfrm>
          <a:prstGeom prst="straightConnector1">
            <a:avLst/>
          </a:prstGeom>
          <a:noFill/>
          <a:ln w="28575" cap="flat" cmpd="sng">
            <a:solidFill>
              <a:schemeClr val="accent3"/>
            </a:solidFill>
            <a:prstDash val="solid"/>
            <a:round/>
            <a:headEnd type="none" w="sm" len="sm"/>
            <a:tailEnd type="triangle" w="med" len="med"/>
          </a:ln>
        </p:spPr>
      </p:cxnSp>
      <p:cxnSp>
        <p:nvCxnSpPr>
          <p:cNvPr id="25" name="Google Shape;511;p41">
            <a:extLst>
              <a:ext uri="{FF2B5EF4-FFF2-40B4-BE49-F238E27FC236}">
                <a16:creationId xmlns:a16="http://schemas.microsoft.com/office/drawing/2014/main" id="{EDB35EBE-AF98-D70A-4A7D-F52D264BB647}"/>
              </a:ext>
            </a:extLst>
          </p:cNvPr>
          <p:cNvCxnSpPr/>
          <p:nvPr/>
        </p:nvCxnSpPr>
        <p:spPr>
          <a:xfrm flipH="1">
            <a:off x="8344305" y="3623945"/>
            <a:ext cx="479400" cy="579300"/>
          </a:xfrm>
          <a:prstGeom prst="straightConnector1">
            <a:avLst/>
          </a:prstGeom>
          <a:noFill/>
          <a:ln w="28575" cap="flat" cmpd="sng">
            <a:solidFill>
              <a:schemeClr val="accent3"/>
            </a:solidFill>
            <a:prstDash val="solid"/>
            <a:round/>
            <a:headEnd type="none" w="sm" len="sm"/>
            <a:tailEnd type="triangle" w="med" len="med"/>
          </a:ln>
        </p:spPr>
      </p:cxnSp>
      <p:cxnSp>
        <p:nvCxnSpPr>
          <p:cNvPr id="26" name="Google Shape;512;p41">
            <a:extLst>
              <a:ext uri="{FF2B5EF4-FFF2-40B4-BE49-F238E27FC236}">
                <a16:creationId xmlns:a16="http://schemas.microsoft.com/office/drawing/2014/main" id="{0632F512-A02B-F108-2A81-5E796FF6B2EC}"/>
              </a:ext>
            </a:extLst>
          </p:cNvPr>
          <p:cNvCxnSpPr/>
          <p:nvPr/>
        </p:nvCxnSpPr>
        <p:spPr>
          <a:xfrm>
            <a:off x="10136054" y="3628646"/>
            <a:ext cx="614400" cy="579000"/>
          </a:xfrm>
          <a:prstGeom prst="straightConnector1">
            <a:avLst/>
          </a:prstGeom>
          <a:noFill/>
          <a:ln w="28575" cap="flat" cmpd="sng">
            <a:solidFill>
              <a:schemeClr val="accent3"/>
            </a:solidFill>
            <a:prstDash val="solid"/>
            <a:round/>
            <a:headEnd type="none" w="sm" len="sm"/>
            <a:tailEnd type="triangle" w="med" len="med"/>
          </a:ln>
        </p:spPr>
      </p:cxnSp>
      <p:cxnSp>
        <p:nvCxnSpPr>
          <p:cNvPr id="27" name="Google Shape;513;p41">
            <a:extLst>
              <a:ext uri="{FF2B5EF4-FFF2-40B4-BE49-F238E27FC236}">
                <a16:creationId xmlns:a16="http://schemas.microsoft.com/office/drawing/2014/main" id="{513C081A-FBB2-3845-14F4-FD2761CFB71D}"/>
              </a:ext>
            </a:extLst>
          </p:cNvPr>
          <p:cNvCxnSpPr/>
          <p:nvPr/>
        </p:nvCxnSpPr>
        <p:spPr>
          <a:xfrm flipH="1">
            <a:off x="10824747" y="3620636"/>
            <a:ext cx="433500" cy="619200"/>
          </a:xfrm>
          <a:prstGeom prst="straightConnector1">
            <a:avLst/>
          </a:prstGeom>
          <a:noFill/>
          <a:ln w="28575" cap="flat" cmpd="sng">
            <a:solidFill>
              <a:schemeClr val="accent3"/>
            </a:solidFill>
            <a:prstDash val="solid"/>
            <a:round/>
            <a:headEnd type="none" w="sm" len="sm"/>
            <a:tailEnd type="triangle" w="med" len="med"/>
          </a:ln>
        </p:spPr>
      </p:cxnSp>
      <p:cxnSp>
        <p:nvCxnSpPr>
          <p:cNvPr id="28" name="Google Shape;514;p41">
            <a:extLst>
              <a:ext uri="{FF2B5EF4-FFF2-40B4-BE49-F238E27FC236}">
                <a16:creationId xmlns:a16="http://schemas.microsoft.com/office/drawing/2014/main" id="{3B82FFA1-09DC-A7FC-5CC6-189DC1299A98}"/>
              </a:ext>
            </a:extLst>
          </p:cNvPr>
          <p:cNvCxnSpPr/>
          <p:nvPr/>
        </p:nvCxnSpPr>
        <p:spPr>
          <a:xfrm>
            <a:off x="8952887" y="4578259"/>
            <a:ext cx="506400" cy="582600"/>
          </a:xfrm>
          <a:prstGeom prst="straightConnector1">
            <a:avLst/>
          </a:prstGeom>
          <a:noFill/>
          <a:ln w="28575" cap="flat" cmpd="sng">
            <a:solidFill>
              <a:schemeClr val="accent3"/>
            </a:solidFill>
            <a:prstDash val="solid"/>
            <a:round/>
            <a:headEnd type="none" w="sm" len="sm"/>
            <a:tailEnd type="triangle" w="med" len="med"/>
          </a:ln>
        </p:spPr>
      </p:cxnSp>
      <p:cxnSp>
        <p:nvCxnSpPr>
          <p:cNvPr id="29" name="Google Shape;515;p41">
            <a:extLst>
              <a:ext uri="{FF2B5EF4-FFF2-40B4-BE49-F238E27FC236}">
                <a16:creationId xmlns:a16="http://schemas.microsoft.com/office/drawing/2014/main" id="{DC422013-2AF0-9E35-F80E-B002F34C32A0}"/>
              </a:ext>
            </a:extLst>
          </p:cNvPr>
          <p:cNvCxnSpPr/>
          <p:nvPr/>
        </p:nvCxnSpPr>
        <p:spPr>
          <a:xfrm flipH="1">
            <a:off x="9523926" y="4581568"/>
            <a:ext cx="479400" cy="579300"/>
          </a:xfrm>
          <a:prstGeom prst="straightConnector1">
            <a:avLst/>
          </a:prstGeom>
          <a:noFill/>
          <a:ln w="28575" cap="flat" cmpd="sng">
            <a:solidFill>
              <a:schemeClr val="accent3"/>
            </a:solidFill>
            <a:prstDash val="solid"/>
            <a:round/>
            <a:headEnd type="none" w="sm" len="sm"/>
            <a:tailEnd type="triangle" w="med" len="med"/>
          </a:ln>
        </p:spPr>
      </p:cxnSp>
    </p:spTree>
    <p:extLst>
      <p:ext uri="{BB962C8B-B14F-4D97-AF65-F5344CB8AC3E}">
        <p14:creationId xmlns:p14="http://schemas.microsoft.com/office/powerpoint/2010/main" val="3034630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8"/>
          <p:cNvSpPr txBox="1">
            <a:spLocks noGrp="1"/>
          </p:cNvSpPr>
          <p:nvPr>
            <p:ph type="title"/>
          </p:nvPr>
        </p:nvSpPr>
        <p:spPr>
          <a:xfrm>
            <a:off x="838200" y="471872"/>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Merge Sort</a:t>
            </a:r>
            <a:endParaRPr dirty="0"/>
          </a:p>
        </p:txBody>
      </p:sp>
      <p:graphicFrame>
        <p:nvGraphicFramePr>
          <p:cNvPr id="391" name="Google Shape;391;p38"/>
          <p:cNvGraphicFramePr/>
          <p:nvPr>
            <p:extLst>
              <p:ext uri="{D42A27DB-BD31-4B8C-83A1-F6EECF244321}">
                <p14:modId xmlns:p14="http://schemas.microsoft.com/office/powerpoint/2010/main" val="201958602"/>
              </p:ext>
            </p:extLst>
          </p:nvPr>
        </p:nvGraphicFramePr>
        <p:xfrm>
          <a:off x="3108582" y="1407679"/>
          <a:ext cx="80638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8</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2</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91</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22</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55</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1</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7</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6</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392" name="Google Shape;392;p38"/>
          <p:cNvSpPr txBox="1"/>
          <p:nvPr/>
        </p:nvSpPr>
        <p:spPr>
          <a:xfrm>
            <a:off x="2382026" y="1407679"/>
            <a:ext cx="8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Divide</a:t>
            </a:r>
            <a:endParaRPr/>
          </a:p>
        </p:txBody>
      </p:sp>
      <p:graphicFrame>
        <p:nvGraphicFramePr>
          <p:cNvPr id="393" name="Google Shape;393;p38"/>
          <p:cNvGraphicFramePr/>
          <p:nvPr>
            <p:extLst>
              <p:ext uri="{D42A27DB-BD31-4B8C-83A1-F6EECF244321}">
                <p14:modId xmlns:p14="http://schemas.microsoft.com/office/powerpoint/2010/main" val="3326850586"/>
              </p:ext>
            </p:extLst>
          </p:nvPr>
        </p:nvGraphicFramePr>
        <p:xfrm>
          <a:off x="2562126" y="2304990"/>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94" name="Google Shape;394;p38"/>
          <p:cNvGraphicFramePr/>
          <p:nvPr>
            <p:extLst>
              <p:ext uri="{D42A27DB-BD31-4B8C-83A1-F6EECF244321}">
                <p14:modId xmlns:p14="http://schemas.microsoft.com/office/powerpoint/2010/main" val="2738079206"/>
              </p:ext>
            </p:extLst>
          </p:nvPr>
        </p:nvGraphicFramePr>
        <p:xfrm>
          <a:off x="7667218" y="2327780"/>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95" name="Google Shape;395;p38"/>
          <p:cNvGraphicFramePr/>
          <p:nvPr>
            <p:extLst>
              <p:ext uri="{D42A27DB-BD31-4B8C-83A1-F6EECF244321}">
                <p14:modId xmlns:p14="http://schemas.microsoft.com/office/powerpoint/2010/main" val="931703707"/>
              </p:ext>
            </p:extLst>
          </p:nvPr>
        </p:nvGraphicFramePr>
        <p:xfrm>
          <a:off x="2533275" y="4887542"/>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396" name="Google Shape;396;p38"/>
          <p:cNvGraphicFramePr/>
          <p:nvPr>
            <p:extLst>
              <p:ext uri="{D42A27DB-BD31-4B8C-83A1-F6EECF244321}">
                <p14:modId xmlns:p14="http://schemas.microsoft.com/office/powerpoint/2010/main" val="3923966021"/>
              </p:ext>
            </p:extLst>
          </p:nvPr>
        </p:nvGraphicFramePr>
        <p:xfrm>
          <a:off x="3158203" y="5747206"/>
          <a:ext cx="80638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sp>
        <p:nvSpPr>
          <p:cNvPr id="397" name="Google Shape;397;p38"/>
          <p:cNvSpPr txBox="1"/>
          <p:nvPr/>
        </p:nvSpPr>
        <p:spPr>
          <a:xfrm>
            <a:off x="2382026" y="4584892"/>
            <a:ext cx="103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3"/>
                </a:solidFill>
                <a:latin typeface="Calibri"/>
                <a:ea typeface="Calibri"/>
                <a:cs typeface="Calibri"/>
                <a:sym typeface="Calibri"/>
              </a:rPr>
              <a:t>Combine</a:t>
            </a:r>
            <a:endParaRPr/>
          </a:p>
        </p:txBody>
      </p:sp>
      <p:cxnSp>
        <p:nvCxnSpPr>
          <p:cNvPr id="398" name="Google Shape;398;p38"/>
          <p:cNvCxnSpPr/>
          <p:nvPr/>
        </p:nvCxnSpPr>
        <p:spPr>
          <a:xfrm flipH="1">
            <a:off x="6593850" y="2149359"/>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399" name="Google Shape;399;p38"/>
          <p:cNvCxnSpPr/>
          <p:nvPr/>
        </p:nvCxnSpPr>
        <p:spPr>
          <a:xfrm>
            <a:off x="7140450" y="2149359"/>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00" name="Google Shape;400;p38"/>
          <p:cNvCxnSpPr/>
          <p:nvPr/>
        </p:nvCxnSpPr>
        <p:spPr>
          <a:xfrm>
            <a:off x="6565143" y="5606432"/>
            <a:ext cx="624900" cy="488700"/>
          </a:xfrm>
          <a:prstGeom prst="straightConnector1">
            <a:avLst/>
          </a:prstGeom>
          <a:noFill/>
          <a:ln w="28575" cap="flat" cmpd="sng">
            <a:solidFill>
              <a:schemeClr val="accent3"/>
            </a:solidFill>
            <a:prstDash val="solid"/>
            <a:round/>
            <a:headEnd type="none" w="sm" len="sm"/>
            <a:tailEnd type="triangle" w="med" len="med"/>
          </a:ln>
        </p:spPr>
      </p:cxnSp>
      <p:cxnSp>
        <p:nvCxnSpPr>
          <p:cNvPr id="401" name="Google Shape;401;p38"/>
          <p:cNvCxnSpPr/>
          <p:nvPr/>
        </p:nvCxnSpPr>
        <p:spPr>
          <a:xfrm flipH="1">
            <a:off x="7190127" y="5606432"/>
            <a:ext cx="572100" cy="488700"/>
          </a:xfrm>
          <a:prstGeom prst="straightConnector1">
            <a:avLst/>
          </a:prstGeom>
          <a:noFill/>
          <a:ln w="28575" cap="flat" cmpd="sng">
            <a:solidFill>
              <a:schemeClr val="accent3"/>
            </a:solidFill>
            <a:prstDash val="solid"/>
            <a:round/>
            <a:headEnd type="none" w="sm" len="sm"/>
            <a:tailEnd type="triangle" w="med" len="med"/>
          </a:ln>
        </p:spPr>
      </p:cxnSp>
      <p:graphicFrame>
        <p:nvGraphicFramePr>
          <p:cNvPr id="402" name="Google Shape;402;p38"/>
          <p:cNvGraphicFramePr/>
          <p:nvPr>
            <p:extLst>
              <p:ext uri="{D42A27DB-BD31-4B8C-83A1-F6EECF244321}">
                <p14:modId xmlns:p14="http://schemas.microsoft.com/office/powerpoint/2010/main" val="1137981724"/>
              </p:ext>
            </p:extLst>
          </p:nvPr>
        </p:nvGraphicFramePr>
        <p:xfrm>
          <a:off x="2382026"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3" name="Google Shape;403;p38"/>
          <p:cNvGraphicFramePr/>
          <p:nvPr>
            <p:extLst>
              <p:ext uri="{D42A27DB-BD31-4B8C-83A1-F6EECF244321}">
                <p14:modId xmlns:p14="http://schemas.microsoft.com/office/powerpoint/2010/main" val="1939422529"/>
              </p:ext>
            </p:extLst>
          </p:nvPr>
        </p:nvGraphicFramePr>
        <p:xfrm>
          <a:off x="3599297"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4" name="Google Shape;404;p38"/>
          <p:cNvGraphicFramePr/>
          <p:nvPr>
            <p:extLst>
              <p:ext uri="{D42A27DB-BD31-4B8C-83A1-F6EECF244321}">
                <p14:modId xmlns:p14="http://schemas.microsoft.com/office/powerpoint/2010/main" val="2951496110"/>
              </p:ext>
            </p:extLst>
          </p:nvPr>
        </p:nvGraphicFramePr>
        <p:xfrm>
          <a:off x="4816568"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5" name="Google Shape;405;p38"/>
          <p:cNvGraphicFramePr/>
          <p:nvPr>
            <p:extLst>
              <p:ext uri="{D42A27DB-BD31-4B8C-83A1-F6EECF244321}">
                <p14:modId xmlns:p14="http://schemas.microsoft.com/office/powerpoint/2010/main" val="2463630794"/>
              </p:ext>
            </p:extLst>
          </p:nvPr>
        </p:nvGraphicFramePr>
        <p:xfrm>
          <a:off x="6033839"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6" name="Google Shape;406;p38"/>
          <p:cNvGraphicFramePr/>
          <p:nvPr>
            <p:extLst>
              <p:ext uri="{D42A27DB-BD31-4B8C-83A1-F6EECF244321}">
                <p14:modId xmlns:p14="http://schemas.microsoft.com/office/powerpoint/2010/main" val="3052876734"/>
              </p:ext>
            </p:extLst>
          </p:nvPr>
        </p:nvGraphicFramePr>
        <p:xfrm>
          <a:off x="7231971" y="3583752"/>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7" name="Google Shape;407;p38"/>
          <p:cNvGraphicFramePr/>
          <p:nvPr>
            <p:extLst>
              <p:ext uri="{D42A27DB-BD31-4B8C-83A1-F6EECF244321}">
                <p14:modId xmlns:p14="http://schemas.microsoft.com/office/powerpoint/2010/main" val="3100387605"/>
              </p:ext>
            </p:extLst>
          </p:nvPr>
        </p:nvGraphicFramePr>
        <p:xfrm>
          <a:off x="8449242" y="3583752"/>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8" name="Google Shape;408;p38"/>
          <p:cNvGraphicFramePr/>
          <p:nvPr>
            <p:extLst>
              <p:ext uri="{D42A27DB-BD31-4B8C-83A1-F6EECF244321}">
                <p14:modId xmlns:p14="http://schemas.microsoft.com/office/powerpoint/2010/main" val="347826591"/>
              </p:ext>
            </p:extLst>
          </p:nvPr>
        </p:nvGraphicFramePr>
        <p:xfrm>
          <a:off x="7762227" y="4887542"/>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409" name="Google Shape;409;p38"/>
          <p:cNvGraphicFramePr/>
          <p:nvPr>
            <p:extLst>
              <p:ext uri="{D42A27DB-BD31-4B8C-83A1-F6EECF244321}">
                <p14:modId xmlns:p14="http://schemas.microsoft.com/office/powerpoint/2010/main" val="3453087541"/>
              </p:ext>
            </p:extLst>
          </p:nvPr>
        </p:nvGraphicFramePr>
        <p:xfrm>
          <a:off x="9666513"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10" name="Google Shape;410;p38"/>
          <p:cNvGraphicFramePr/>
          <p:nvPr>
            <p:extLst>
              <p:ext uri="{D42A27DB-BD31-4B8C-83A1-F6EECF244321}">
                <p14:modId xmlns:p14="http://schemas.microsoft.com/office/powerpoint/2010/main" val="2621820463"/>
              </p:ext>
            </p:extLst>
          </p:nvPr>
        </p:nvGraphicFramePr>
        <p:xfrm>
          <a:off x="10883784"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sp>
        <p:nvSpPr>
          <p:cNvPr id="411" name="Google Shape;411;p38"/>
          <p:cNvSpPr txBox="1"/>
          <p:nvPr/>
        </p:nvSpPr>
        <p:spPr>
          <a:xfrm>
            <a:off x="6955637" y="3211111"/>
            <a:ext cx="343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12" name="Google Shape;412;p38"/>
          <p:cNvSpPr txBox="1"/>
          <p:nvPr/>
        </p:nvSpPr>
        <p:spPr>
          <a:xfrm>
            <a:off x="6955637" y="4643855"/>
            <a:ext cx="343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13" name="Google Shape;413;p38"/>
          <p:cNvSpPr txBox="1"/>
          <p:nvPr/>
        </p:nvSpPr>
        <p:spPr>
          <a:xfrm>
            <a:off x="2382026" y="3252452"/>
            <a:ext cx="997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4"/>
                </a:solidFill>
                <a:latin typeface="Calibri"/>
                <a:ea typeface="Calibri"/>
                <a:cs typeface="Calibri"/>
                <a:sym typeface="Calibri"/>
              </a:rPr>
              <a:t>Conquer</a:t>
            </a:r>
            <a:endParaRPr/>
          </a:p>
        </p:txBody>
      </p:sp>
      <p:sp>
        <p:nvSpPr>
          <p:cNvPr id="414" name="Google Shape;414;p38"/>
          <p:cNvSpPr txBox="1"/>
          <p:nvPr/>
        </p:nvSpPr>
        <p:spPr>
          <a:xfrm>
            <a:off x="596341" y="1773625"/>
            <a:ext cx="1685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Divide in half each time</a:t>
            </a:r>
            <a:endParaRPr dirty="0"/>
          </a:p>
        </p:txBody>
      </p:sp>
      <p:sp>
        <p:nvSpPr>
          <p:cNvPr id="416" name="Google Shape;416;p38"/>
          <p:cNvSpPr txBox="1"/>
          <p:nvPr/>
        </p:nvSpPr>
        <p:spPr>
          <a:xfrm>
            <a:off x="596341" y="5285429"/>
            <a:ext cx="16857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Actual sorting happens here</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Merge Sort: Divide Step</a:t>
            </a:r>
            <a:endParaRPr/>
          </a:p>
        </p:txBody>
      </p:sp>
      <p:graphicFrame>
        <p:nvGraphicFramePr>
          <p:cNvPr id="423" name="Google Shape;423;p39"/>
          <p:cNvGraphicFramePr/>
          <p:nvPr/>
        </p:nvGraphicFramePr>
        <p:xfrm>
          <a:off x="3198894" y="1219200"/>
          <a:ext cx="80638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424" name="Google Shape;424;p39"/>
          <p:cNvSpPr txBox="1"/>
          <p:nvPr/>
        </p:nvSpPr>
        <p:spPr>
          <a:xfrm>
            <a:off x="2269278" y="1219200"/>
            <a:ext cx="100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onsolas"/>
                <a:ea typeface="Consolas"/>
                <a:cs typeface="Consolas"/>
                <a:sym typeface="Consolas"/>
              </a:rPr>
              <a:t>Divide</a:t>
            </a:r>
            <a:endParaRPr>
              <a:latin typeface="Consolas"/>
              <a:ea typeface="Consolas"/>
              <a:cs typeface="Consolas"/>
              <a:sym typeface="Consolas"/>
            </a:endParaRPr>
          </a:p>
        </p:txBody>
      </p:sp>
      <p:graphicFrame>
        <p:nvGraphicFramePr>
          <p:cNvPr id="425" name="Google Shape;425;p39"/>
          <p:cNvGraphicFramePr/>
          <p:nvPr/>
        </p:nvGraphicFramePr>
        <p:xfrm>
          <a:off x="2652438" y="2116511"/>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26" name="Google Shape;426;p39"/>
          <p:cNvGraphicFramePr/>
          <p:nvPr/>
        </p:nvGraphicFramePr>
        <p:xfrm>
          <a:off x="7757530" y="2139301"/>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427" name="Google Shape;427;p39"/>
          <p:cNvCxnSpPr/>
          <p:nvPr/>
        </p:nvCxnSpPr>
        <p:spPr>
          <a:xfrm flipH="1">
            <a:off x="6684162" y="1960880"/>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28" name="Google Shape;428;p39"/>
          <p:cNvCxnSpPr/>
          <p:nvPr/>
        </p:nvCxnSpPr>
        <p:spPr>
          <a:xfrm>
            <a:off x="7230762" y="1960880"/>
            <a:ext cx="526800" cy="5493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429" name="Google Shape;429;p39"/>
          <p:cNvGraphicFramePr/>
          <p:nvPr/>
        </p:nvGraphicFramePr>
        <p:xfrm>
          <a:off x="2461760" y="3019202"/>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0" name="Google Shape;430;p39"/>
          <p:cNvGraphicFramePr/>
          <p:nvPr/>
        </p:nvGraphicFramePr>
        <p:xfrm>
          <a:off x="4912847" y="3015568"/>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1" name="Google Shape;431;p39"/>
          <p:cNvGraphicFramePr/>
          <p:nvPr/>
        </p:nvGraphicFramePr>
        <p:xfrm>
          <a:off x="7494146" y="3009446"/>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2" name="Google Shape;432;p39"/>
          <p:cNvGraphicFramePr/>
          <p:nvPr/>
        </p:nvGraphicFramePr>
        <p:xfrm>
          <a:off x="9945233" y="3019202"/>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3" name="Google Shape;433;p39"/>
          <p:cNvGraphicFramePr/>
          <p:nvPr/>
        </p:nvGraphicFramePr>
        <p:xfrm>
          <a:off x="2461760"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4" name="Google Shape;434;p39"/>
          <p:cNvGraphicFramePr/>
          <p:nvPr/>
        </p:nvGraphicFramePr>
        <p:xfrm>
          <a:off x="3679031"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5" name="Google Shape;435;p39"/>
          <p:cNvGraphicFramePr/>
          <p:nvPr/>
        </p:nvGraphicFramePr>
        <p:xfrm>
          <a:off x="4896302"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6" name="Google Shape;436;p39"/>
          <p:cNvGraphicFramePr/>
          <p:nvPr/>
        </p:nvGraphicFramePr>
        <p:xfrm>
          <a:off x="6113573"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7" name="Google Shape;437;p39"/>
          <p:cNvGraphicFramePr/>
          <p:nvPr/>
        </p:nvGraphicFramePr>
        <p:xfrm>
          <a:off x="7311705" y="3911812"/>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8" name="Google Shape;438;p39"/>
          <p:cNvGraphicFramePr/>
          <p:nvPr/>
        </p:nvGraphicFramePr>
        <p:xfrm>
          <a:off x="8528976" y="3911812"/>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9" name="Google Shape;439;p39"/>
          <p:cNvGraphicFramePr/>
          <p:nvPr/>
        </p:nvGraphicFramePr>
        <p:xfrm>
          <a:off x="9746247"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40" name="Google Shape;440;p39"/>
          <p:cNvGraphicFramePr/>
          <p:nvPr/>
        </p:nvGraphicFramePr>
        <p:xfrm>
          <a:off x="10963518"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441" name="Google Shape;441;p39"/>
          <p:cNvCxnSpPr/>
          <p:nvPr/>
        </p:nvCxnSpPr>
        <p:spPr>
          <a:xfrm flipH="1">
            <a:off x="4140398" y="2851870"/>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42" name="Google Shape;442;p39"/>
          <p:cNvCxnSpPr/>
          <p:nvPr/>
        </p:nvCxnSpPr>
        <p:spPr>
          <a:xfrm>
            <a:off x="4686998" y="2851870"/>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43" name="Google Shape;443;p39"/>
          <p:cNvCxnSpPr/>
          <p:nvPr/>
        </p:nvCxnSpPr>
        <p:spPr>
          <a:xfrm flipH="1">
            <a:off x="9226864" y="287158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44" name="Google Shape;444;p39"/>
          <p:cNvCxnSpPr/>
          <p:nvPr/>
        </p:nvCxnSpPr>
        <p:spPr>
          <a:xfrm>
            <a:off x="9773464" y="2871581"/>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45" name="Google Shape;445;p39"/>
          <p:cNvCxnSpPr/>
          <p:nvPr/>
        </p:nvCxnSpPr>
        <p:spPr>
          <a:xfrm flipH="1">
            <a:off x="3058877" y="376215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46" name="Google Shape;446;p39"/>
          <p:cNvCxnSpPr/>
          <p:nvPr/>
        </p:nvCxnSpPr>
        <p:spPr>
          <a:xfrm>
            <a:off x="3605477" y="3762151"/>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47" name="Google Shape;447;p39"/>
          <p:cNvCxnSpPr/>
          <p:nvPr/>
        </p:nvCxnSpPr>
        <p:spPr>
          <a:xfrm flipH="1">
            <a:off x="5477749" y="376215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48" name="Google Shape;448;p39"/>
          <p:cNvCxnSpPr/>
          <p:nvPr/>
        </p:nvCxnSpPr>
        <p:spPr>
          <a:xfrm>
            <a:off x="6024349" y="3762151"/>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49" name="Google Shape;449;p39"/>
          <p:cNvCxnSpPr/>
          <p:nvPr/>
        </p:nvCxnSpPr>
        <p:spPr>
          <a:xfrm flipH="1">
            <a:off x="7982376" y="3751126"/>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50" name="Google Shape;450;p39"/>
          <p:cNvCxnSpPr/>
          <p:nvPr/>
        </p:nvCxnSpPr>
        <p:spPr>
          <a:xfrm>
            <a:off x="8528976" y="3751126"/>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51" name="Google Shape;451;p39"/>
          <p:cNvCxnSpPr/>
          <p:nvPr/>
        </p:nvCxnSpPr>
        <p:spPr>
          <a:xfrm flipH="1">
            <a:off x="10382889" y="3760882"/>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52" name="Google Shape;452;p39"/>
          <p:cNvCxnSpPr/>
          <p:nvPr/>
        </p:nvCxnSpPr>
        <p:spPr>
          <a:xfrm>
            <a:off x="10929489" y="3760882"/>
            <a:ext cx="526800" cy="549300"/>
          </a:xfrm>
          <a:prstGeom prst="straightConnector1">
            <a:avLst/>
          </a:prstGeom>
          <a:noFill/>
          <a:ln w="28575" cap="flat" cmpd="sng">
            <a:solidFill>
              <a:schemeClr val="accent2"/>
            </a:solidFill>
            <a:prstDash val="solid"/>
            <a:round/>
            <a:headEnd type="none" w="sm" len="sm"/>
            <a:tailEnd type="triangle" w="med" len="med"/>
          </a:ln>
        </p:spPr>
      </p:cxnSp>
      <p:sp>
        <p:nvSpPr>
          <p:cNvPr id="453" name="Google Shape;453;p39"/>
          <p:cNvSpPr txBox="1"/>
          <p:nvPr/>
        </p:nvSpPr>
        <p:spPr>
          <a:xfrm>
            <a:off x="310243" y="2139301"/>
            <a:ext cx="20718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Recursive Case: split the array in half and recurse on both halves</a:t>
            </a:r>
            <a:endParaRPr dirty="0">
              <a:latin typeface="Quattrocento Sans"/>
              <a:ea typeface="Quattrocento Sans"/>
              <a:cs typeface="Quattrocento Sans"/>
              <a:sym typeface="Quattrocento Sans"/>
            </a:endParaRPr>
          </a:p>
        </p:txBody>
      </p:sp>
      <p:sp>
        <p:nvSpPr>
          <p:cNvPr id="454" name="Google Shape;454;p39"/>
          <p:cNvSpPr txBox="1"/>
          <p:nvPr/>
        </p:nvSpPr>
        <p:spPr>
          <a:xfrm>
            <a:off x="315421" y="3817559"/>
            <a:ext cx="2071800"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When array hits size 1, stop dividing. </a:t>
            </a:r>
            <a:endParaRPr dirty="0">
              <a:latin typeface="Quattrocento Sans"/>
              <a:ea typeface="Quattrocento Sans"/>
              <a:cs typeface="Quattrocento Sans"/>
              <a:sym typeface="Quattrocento Sans"/>
            </a:endParaRPr>
          </a:p>
        </p:txBody>
      </p:sp>
      <p:sp>
        <p:nvSpPr>
          <p:cNvPr id="455" name="Google Shape;455;p39"/>
          <p:cNvSpPr txBox="1"/>
          <p:nvPr/>
        </p:nvSpPr>
        <p:spPr>
          <a:xfrm>
            <a:off x="3248313" y="5330051"/>
            <a:ext cx="79068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Quattrocento Sans"/>
                <a:ea typeface="Quattrocento Sans"/>
                <a:cs typeface="Quattrocento Sans"/>
                <a:sym typeface="Quattrocento Sans"/>
              </a:rPr>
              <a:t>Sort the pieces through recursion</a:t>
            </a:r>
            <a:endParaRPr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Merge Sort: Combine Step</a:t>
            </a:r>
            <a:endParaRPr/>
          </a:p>
        </p:txBody>
      </p:sp>
      <p:graphicFrame>
        <p:nvGraphicFramePr>
          <p:cNvPr id="461" name="Google Shape;461;p40"/>
          <p:cNvGraphicFramePr/>
          <p:nvPr/>
        </p:nvGraphicFramePr>
        <p:xfrm>
          <a:off x="1554239" y="1646035"/>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462" name="Google Shape;462;p40"/>
          <p:cNvGraphicFramePr/>
          <p:nvPr/>
        </p:nvGraphicFramePr>
        <p:xfrm>
          <a:off x="6365626" y="1646035"/>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sp>
        <p:nvSpPr>
          <p:cNvPr id="463" name="Google Shape;463;p40"/>
          <p:cNvSpPr txBox="1"/>
          <p:nvPr/>
        </p:nvSpPr>
        <p:spPr>
          <a:xfrm>
            <a:off x="1507602" y="1358023"/>
            <a:ext cx="103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3"/>
                </a:solidFill>
                <a:latin typeface="Calibri"/>
                <a:ea typeface="Calibri"/>
                <a:cs typeface="Calibri"/>
                <a:sym typeface="Calibri"/>
              </a:rPr>
              <a:t>Combine</a:t>
            </a:r>
            <a:endParaRPr/>
          </a:p>
        </p:txBody>
      </p:sp>
      <p:graphicFrame>
        <p:nvGraphicFramePr>
          <p:cNvPr id="464" name="Google Shape;464;p40"/>
          <p:cNvGraphicFramePr/>
          <p:nvPr/>
        </p:nvGraphicFramePr>
        <p:xfrm>
          <a:off x="1965390" y="3021084"/>
          <a:ext cx="80638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sp>
        <p:nvSpPr>
          <p:cNvPr id="465" name="Google Shape;465;p40"/>
          <p:cNvSpPr/>
          <p:nvPr/>
        </p:nvSpPr>
        <p:spPr>
          <a:xfrm>
            <a:off x="1965390" y="2433779"/>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6" name="Google Shape;466;p40"/>
          <p:cNvSpPr/>
          <p:nvPr/>
        </p:nvSpPr>
        <p:spPr>
          <a:xfrm>
            <a:off x="6793694" y="2445465"/>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40"/>
          <p:cNvSpPr txBox="1"/>
          <p:nvPr/>
        </p:nvSpPr>
        <p:spPr>
          <a:xfrm>
            <a:off x="2289867"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468" name="Google Shape;468;p40"/>
          <p:cNvSpPr txBox="1"/>
          <p:nvPr/>
        </p:nvSpPr>
        <p:spPr>
          <a:xfrm>
            <a:off x="3324583"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469" name="Google Shape;469;p40"/>
          <p:cNvSpPr txBox="1"/>
          <p:nvPr/>
        </p:nvSpPr>
        <p:spPr>
          <a:xfrm>
            <a:off x="4335198"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6</a:t>
            </a:r>
            <a:endParaRPr/>
          </a:p>
        </p:txBody>
      </p:sp>
      <p:sp>
        <p:nvSpPr>
          <p:cNvPr id="470" name="Google Shape;470;p40"/>
          <p:cNvSpPr txBox="1"/>
          <p:nvPr/>
        </p:nvSpPr>
        <p:spPr>
          <a:xfrm>
            <a:off x="5329771"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471" name="Google Shape;471;p40"/>
          <p:cNvSpPr txBox="1"/>
          <p:nvPr/>
        </p:nvSpPr>
        <p:spPr>
          <a:xfrm>
            <a:off x="6356428"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8</a:t>
            </a:r>
            <a:endParaRPr/>
          </a:p>
        </p:txBody>
      </p:sp>
      <p:sp>
        <p:nvSpPr>
          <p:cNvPr id="472" name="Google Shape;472;p40"/>
          <p:cNvSpPr txBox="1"/>
          <p:nvPr/>
        </p:nvSpPr>
        <p:spPr>
          <a:xfrm>
            <a:off x="7358984" y="3401334"/>
            <a:ext cx="41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22</a:t>
            </a:r>
            <a:endParaRPr/>
          </a:p>
        </p:txBody>
      </p:sp>
      <p:sp>
        <p:nvSpPr>
          <p:cNvPr id="473" name="Google Shape;473;p40"/>
          <p:cNvSpPr txBox="1"/>
          <p:nvPr/>
        </p:nvSpPr>
        <p:spPr>
          <a:xfrm>
            <a:off x="8325953" y="3401334"/>
            <a:ext cx="41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55</a:t>
            </a:r>
            <a:endParaRPr/>
          </a:p>
        </p:txBody>
      </p:sp>
      <p:sp>
        <p:nvSpPr>
          <p:cNvPr id="474" name="Google Shape;474;p40"/>
          <p:cNvSpPr txBox="1"/>
          <p:nvPr/>
        </p:nvSpPr>
        <p:spPr>
          <a:xfrm>
            <a:off x="9324105" y="3401334"/>
            <a:ext cx="41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91</a:t>
            </a:r>
            <a:endParaRPr/>
          </a:p>
        </p:txBody>
      </p:sp>
      <p:sp>
        <p:nvSpPr>
          <p:cNvPr id="475" name="Google Shape;475;p40"/>
          <p:cNvSpPr txBox="1"/>
          <p:nvPr/>
        </p:nvSpPr>
        <p:spPr>
          <a:xfrm>
            <a:off x="751395" y="4278821"/>
            <a:ext cx="1049160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1"/>
                </a:solidFill>
                <a:latin typeface="Quattrocento Sans"/>
                <a:ea typeface="Quattrocento Sans"/>
                <a:cs typeface="Quattrocento Sans"/>
                <a:sym typeface="Quattrocento Sans"/>
              </a:rPr>
              <a:t>Combining two </a:t>
            </a:r>
            <a:r>
              <a:rPr lang="en-US" sz="1800" i="1" dirty="0">
                <a:solidFill>
                  <a:schemeClr val="tx1"/>
                </a:solidFill>
                <a:latin typeface="Quattrocento Sans"/>
                <a:ea typeface="Quattrocento Sans"/>
                <a:cs typeface="Quattrocento Sans"/>
                <a:sym typeface="Quattrocento Sans"/>
              </a:rPr>
              <a:t>sorted</a:t>
            </a:r>
            <a:r>
              <a:rPr lang="en-US" sz="1800" dirty="0">
                <a:solidFill>
                  <a:schemeClr val="tx1"/>
                </a:solidFill>
                <a:latin typeface="Quattrocento Sans"/>
                <a:ea typeface="Quattrocento Sans"/>
                <a:cs typeface="Quattrocento Sans"/>
                <a:sym typeface="Quattrocento Sans"/>
              </a:rPr>
              <a:t> arrays:</a:t>
            </a:r>
            <a:endParaRPr dirty="0">
              <a:solidFill>
                <a:schemeClr val="tx1"/>
              </a:solidFill>
              <a:latin typeface="Quattrocento Sans"/>
              <a:ea typeface="Quattrocento Sans"/>
              <a:cs typeface="Quattrocento Sans"/>
              <a:sym typeface="Quattrocento Sans"/>
            </a:endParaRPr>
          </a:p>
          <a:p>
            <a:pPr marL="342900" marR="0" lvl="0" indent="-342900" algn="l" rtl="0">
              <a:spcBef>
                <a:spcPts val="0"/>
              </a:spcBef>
              <a:spcAft>
                <a:spcPts val="0"/>
              </a:spcAft>
              <a:buClr>
                <a:schemeClr val="dk1"/>
              </a:buClr>
              <a:buSzPts val="1800"/>
              <a:buFont typeface="Calibri"/>
              <a:buAutoNum type="arabicPeriod"/>
            </a:pPr>
            <a:r>
              <a:rPr lang="en-US" sz="1800" dirty="0">
                <a:solidFill>
                  <a:schemeClr val="tx1"/>
                </a:solidFill>
                <a:latin typeface="Quattrocento Sans"/>
                <a:ea typeface="Quattrocento Sans"/>
                <a:cs typeface="Quattrocento Sans"/>
                <a:sym typeface="Quattrocento Sans"/>
              </a:rPr>
              <a:t>Initialize two pointers to start of both arrays</a:t>
            </a:r>
            <a:endParaRPr dirty="0">
              <a:solidFill>
                <a:schemeClr val="tx1"/>
              </a:solidFill>
              <a:latin typeface="Quattrocento Sans"/>
              <a:ea typeface="Quattrocento Sans"/>
              <a:cs typeface="Quattrocento Sans"/>
              <a:sym typeface="Quattrocento Sans"/>
            </a:endParaRPr>
          </a:p>
          <a:p>
            <a:pPr marL="342900" marR="0" lvl="0" indent="-342900" algn="l" rtl="0">
              <a:spcBef>
                <a:spcPts val="0"/>
              </a:spcBef>
              <a:spcAft>
                <a:spcPts val="0"/>
              </a:spcAft>
              <a:buClr>
                <a:schemeClr val="dk1"/>
              </a:buClr>
              <a:buSzPts val="1800"/>
              <a:buFont typeface="Quattrocento Sans"/>
              <a:buAutoNum type="arabicPeriod"/>
            </a:pPr>
            <a:r>
              <a:rPr lang="en-US" sz="1800" dirty="0">
                <a:solidFill>
                  <a:schemeClr val="tx1"/>
                </a:solidFill>
                <a:latin typeface="Quattrocento Sans"/>
                <a:ea typeface="Quattrocento Sans"/>
                <a:cs typeface="Quattrocento Sans"/>
                <a:sym typeface="Quattrocento Sans"/>
              </a:rPr>
              <a:t>Repeat until all elements are added:</a:t>
            </a:r>
            <a:endParaRPr dirty="0">
              <a:solidFill>
                <a:schemeClr val="tx1"/>
              </a:solidFill>
              <a:latin typeface="Quattrocento Sans"/>
              <a:ea typeface="Quattrocento Sans"/>
              <a:cs typeface="Quattrocento Sans"/>
              <a:sym typeface="Quattrocento Sans"/>
            </a:endParaRPr>
          </a:p>
          <a:p>
            <a:pPr marL="800100" marR="0" lvl="1" indent="-342900" algn="l" rtl="0">
              <a:spcBef>
                <a:spcPts val="0"/>
              </a:spcBef>
              <a:spcAft>
                <a:spcPts val="0"/>
              </a:spcAft>
              <a:buClr>
                <a:schemeClr val="dk1"/>
              </a:buClr>
              <a:buSzPts val="1800"/>
              <a:buFont typeface="Quattrocento Sans"/>
              <a:buAutoNum type="arabicPeriod"/>
            </a:pPr>
            <a:r>
              <a:rPr lang="en-US" sz="1800" i="0" u="none" strike="noStrike" cap="none" dirty="0">
                <a:solidFill>
                  <a:schemeClr val="tx1"/>
                </a:solidFill>
                <a:latin typeface="Quattrocento Sans"/>
                <a:ea typeface="Quattrocento Sans"/>
                <a:cs typeface="Quattrocento Sans"/>
                <a:sym typeface="Quattrocento Sans"/>
              </a:rPr>
              <a:t>Add the smaller element of the two pointers to the result array</a:t>
            </a:r>
            <a:endParaRPr dirty="0">
              <a:solidFill>
                <a:schemeClr val="tx1"/>
              </a:solidFill>
              <a:latin typeface="Quattrocento Sans"/>
              <a:ea typeface="Quattrocento Sans"/>
              <a:cs typeface="Quattrocento Sans"/>
              <a:sym typeface="Quattrocento Sans"/>
            </a:endParaRPr>
          </a:p>
          <a:p>
            <a:pPr marL="800100" marR="0" lvl="1" indent="-342900" algn="l" rtl="0">
              <a:spcBef>
                <a:spcPts val="0"/>
              </a:spcBef>
              <a:spcAft>
                <a:spcPts val="0"/>
              </a:spcAft>
              <a:buClr>
                <a:schemeClr val="dk1"/>
              </a:buClr>
              <a:buSzPts val="1800"/>
              <a:buFont typeface="Quattrocento Sans"/>
              <a:buAutoNum type="arabicPeriod"/>
            </a:pPr>
            <a:r>
              <a:rPr lang="en-US" sz="1800" i="0" u="none" strike="noStrike" cap="none" dirty="0">
                <a:solidFill>
                  <a:schemeClr val="tx1"/>
                </a:solidFill>
                <a:latin typeface="Quattrocento Sans"/>
                <a:ea typeface="Quattrocento Sans"/>
                <a:cs typeface="Quattrocento Sans"/>
                <a:sym typeface="Quattrocento Sans"/>
              </a:rPr>
              <a:t>Move that pointer forward one spot</a:t>
            </a:r>
            <a:endParaRPr dirty="0">
              <a:solidFill>
                <a:schemeClr val="tx1"/>
              </a:solidFill>
              <a:latin typeface="Quattrocento Sans"/>
              <a:ea typeface="Quattrocento Sans"/>
              <a:cs typeface="Quattrocento Sans"/>
              <a:sym typeface="Quattrocento Sans"/>
            </a:endParaRPr>
          </a:p>
        </p:txBody>
      </p:sp>
      <p:sp>
        <p:nvSpPr>
          <p:cNvPr id="476" name="Google Shape;476;p40"/>
          <p:cNvSpPr/>
          <p:nvPr/>
        </p:nvSpPr>
        <p:spPr>
          <a:xfrm>
            <a:off x="7777769" y="2433765"/>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7" name="Google Shape;477;p40"/>
          <p:cNvSpPr/>
          <p:nvPr/>
        </p:nvSpPr>
        <p:spPr>
          <a:xfrm>
            <a:off x="2973365" y="2433779"/>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8" name="Google Shape;478;p40"/>
          <p:cNvSpPr/>
          <p:nvPr/>
        </p:nvSpPr>
        <p:spPr>
          <a:xfrm>
            <a:off x="8761844" y="2433765"/>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9" name="Google Shape;479;p40"/>
          <p:cNvSpPr/>
          <p:nvPr/>
        </p:nvSpPr>
        <p:spPr>
          <a:xfrm>
            <a:off x="9831794" y="2433765"/>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0" name="Google Shape;480;p40"/>
          <p:cNvSpPr/>
          <p:nvPr/>
        </p:nvSpPr>
        <p:spPr>
          <a:xfrm>
            <a:off x="3981340" y="2433779"/>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1" name="Google Shape;481;p40"/>
          <p:cNvSpPr/>
          <p:nvPr/>
        </p:nvSpPr>
        <p:spPr>
          <a:xfrm>
            <a:off x="4989315" y="2433779"/>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7"/>
                                        </p:tgtEl>
                                        <p:attrNameLst>
                                          <p:attrName>style.visibility</p:attrName>
                                        </p:attrNameLst>
                                      </p:cBhvr>
                                      <p:to>
                                        <p:strVal val="visible"/>
                                      </p:to>
                                    </p:set>
                                    <p:animEffect transition="in" filter="fade">
                                      <p:cBhvr>
                                        <p:cTn id="7" dur="500"/>
                                        <p:tgtEl>
                                          <p:spTgt spid="4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466"/>
                                        </p:tgtEl>
                                      </p:cBhvr>
                                    </p:animEffect>
                                    <p:set>
                                      <p:cBhvr>
                                        <p:cTn id="12" dur="1" fill="hold">
                                          <p:stCondLst>
                                            <p:cond delay="1000"/>
                                          </p:stCondLst>
                                        </p:cTn>
                                        <p:tgtEl>
                                          <p:spTgt spid="46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476"/>
                                        </p:tgtEl>
                                        <p:attrNameLst>
                                          <p:attrName>style.visibility</p:attrName>
                                        </p:attrNameLst>
                                      </p:cBhvr>
                                      <p:to>
                                        <p:strVal val="visible"/>
                                      </p:to>
                                    </p:set>
                                    <p:animEffect transition="in" filter="fade">
                                      <p:cBhvr>
                                        <p:cTn id="15" dur="1000"/>
                                        <p:tgtEl>
                                          <p:spTgt spid="47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68"/>
                                        </p:tgtEl>
                                        <p:attrNameLst>
                                          <p:attrName>style.visibility</p:attrName>
                                        </p:attrNameLst>
                                      </p:cBhvr>
                                      <p:to>
                                        <p:strVal val="visible"/>
                                      </p:to>
                                    </p:set>
                                    <p:animEffect transition="in" filter="fade">
                                      <p:cBhvr>
                                        <p:cTn id="20" dur="500"/>
                                        <p:tgtEl>
                                          <p:spTgt spid="46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465"/>
                                        </p:tgtEl>
                                      </p:cBhvr>
                                    </p:animEffect>
                                    <p:set>
                                      <p:cBhvr>
                                        <p:cTn id="25" dur="1" fill="hold">
                                          <p:stCondLst>
                                            <p:cond delay="1000"/>
                                          </p:stCondLst>
                                        </p:cTn>
                                        <p:tgtEl>
                                          <p:spTgt spid="465"/>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477"/>
                                        </p:tgtEl>
                                        <p:attrNameLst>
                                          <p:attrName>style.visibility</p:attrName>
                                        </p:attrNameLst>
                                      </p:cBhvr>
                                      <p:to>
                                        <p:strVal val="visible"/>
                                      </p:to>
                                    </p:set>
                                    <p:animEffect transition="in" filter="fade">
                                      <p:cBhvr>
                                        <p:cTn id="28" dur="1000"/>
                                        <p:tgtEl>
                                          <p:spTgt spid="47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9"/>
                                        </p:tgtEl>
                                        <p:attrNameLst>
                                          <p:attrName>style.visibility</p:attrName>
                                        </p:attrNameLst>
                                      </p:cBhvr>
                                      <p:to>
                                        <p:strVal val="visible"/>
                                      </p:to>
                                    </p:set>
                                    <p:animEffect transition="in" filter="fade">
                                      <p:cBhvr>
                                        <p:cTn id="33" dur="500"/>
                                        <p:tgtEl>
                                          <p:spTgt spid="46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1000"/>
                                        <p:tgtEl>
                                          <p:spTgt spid="476"/>
                                        </p:tgtEl>
                                      </p:cBhvr>
                                    </p:animEffect>
                                    <p:set>
                                      <p:cBhvr>
                                        <p:cTn id="38" dur="1" fill="hold">
                                          <p:stCondLst>
                                            <p:cond delay="1000"/>
                                          </p:stCondLst>
                                        </p:cTn>
                                        <p:tgtEl>
                                          <p:spTgt spid="476"/>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478"/>
                                        </p:tgtEl>
                                        <p:attrNameLst>
                                          <p:attrName>style.visibility</p:attrName>
                                        </p:attrNameLst>
                                      </p:cBhvr>
                                      <p:to>
                                        <p:strVal val="visible"/>
                                      </p:to>
                                    </p:set>
                                    <p:animEffect transition="in" filter="fade">
                                      <p:cBhvr>
                                        <p:cTn id="41" dur="1000"/>
                                        <p:tgtEl>
                                          <p:spTgt spid="47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70"/>
                                        </p:tgtEl>
                                        <p:attrNameLst>
                                          <p:attrName>style.visibility</p:attrName>
                                        </p:attrNameLst>
                                      </p:cBhvr>
                                      <p:to>
                                        <p:strVal val="visible"/>
                                      </p:to>
                                    </p:set>
                                    <p:animEffect transition="in" filter="fade">
                                      <p:cBhvr>
                                        <p:cTn id="46" dur="500"/>
                                        <p:tgtEl>
                                          <p:spTgt spid="47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1000"/>
                                        <p:tgtEl>
                                          <p:spTgt spid="478"/>
                                        </p:tgtEl>
                                      </p:cBhvr>
                                    </p:animEffect>
                                    <p:set>
                                      <p:cBhvr>
                                        <p:cTn id="51" dur="1" fill="hold">
                                          <p:stCondLst>
                                            <p:cond delay="1000"/>
                                          </p:stCondLst>
                                        </p:cTn>
                                        <p:tgtEl>
                                          <p:spTgt spid="478"/>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479"/>
                                        </p:tgtEl>
                                        <p:attrNameLst>
                                          <p:attrName>style.visibility</p:attrName>
                                        </p:attrNameLst>
                                      </p:cBhvr>
                                      <p:to>
                                        <p:strVal val="visible"/>
                                      </p:to>
                                    </p:set>
                                    <p:animEffect transition="in" filter="fade">
                                      <p:cBhvr>
                                        <p:cTn id="54" dur="1000"/>
                                        <p:tgtEl>
                                          <p:spTgt spid="47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71"/>
                                        </p:tgtEl>
                                        <p:attrNameLst>
                                          <p:attrName>style.visibility</p:attrName>
                                        </p:attrNameLst>
                                      </p:cBhvr>
                                      <p:to>
                                        <p:strVal val="visible"/>
                                      </p:to>
                                    </p:set>
                                    <p:animEffect transition="in" filter="fade">
                                      <p:cBhvr>
                                        <p:cTn id="59" dur="500"/>
                                        <p:tgtEl>
                                          <p:spTgt spid="47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1000"/>
                                        <p:tgtEl>
                                          <p:spTgt spid="477"/>
                                        </p:tgtEl>
                                      </p:cBhvr>
                                    </p:animEffect>
                                    <p:set>
                                      <p:cBhvr>
                                        <p:cTn id="64" dur="1" fill="hold">
                                          <p:stCondLst>
                                            <p:cond delay="1000"/>
                                          </p:stCondLst>
                                        </p:cTn>
                                        <p:tgtEl>
                                          <p:spTgt spid="477"/>
                                        </p:tgtEl>
                                        <p:attrNameLst>
                                          <p:attrName>style.visibility</p:attrName>
                                        </p:attrNameLst>
                                      </p:cBhvr>
                                      <p:to>
                                        <p:strVal val="hidden"/>
                                      </p:to>
                                    </p:set>
                                  </p:childTnLst>
                                </p:cTn>
                              </p:par>
                              <p:par>
                                <p:cTn id="65" presetID="10" presetClass="entr" presetSubtype="0" fill="hold" nodeType="withEffect">
                                  <p:stCondLst>
                                    <p:cond delay="0"/>
                                  </p:stCondLst>
                                  <p:childTnLst>
                                    <p:set>
                                      <p:cBhvr>
                                        <p:cTn id="66" dur="1" fill="hold">
                                          <p:stCondLst>
                                            <p:cond delay="0"/>
                                          </p:stCondLst>
                                        </p:cTn>
                                        <p:tgtEl>
                                          <p:spTgt spid="480"/>
                                        </p:tgtEl>
                                        <p:attrNameLst>
                                          <p:attrName>style.visibility</p:attrName>
                                        </p:attrNameLst>
                                      </p:cBhvr>
                                      <p:to>
                                        <p:strVal val="visible"/>
                                      </p:to>
                                    </p:set>
                                    <p:animEffect transition="in" filter="fade">
                                      <p:cBhvr>
                                        <p:cTn id="67" dur="1000"/>
                                        <p:tgtEl>
                                          <p:spTgt spid="48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72"/>
                                        </p:tgtEl>
                                        <p:attrNameLst>
                                          <p:attrName>style.visibility</p:attrName>
                                        </p:attrNameLst>
                                      </p:cBhvr>
                                      <p:to>
                                        <p:strVal val="visible"/>
                                      </p:to>
                                    </p:set>
                                    <p:animEffect transition="in" filter="fade">
                                      <p:cBhvr>
                                        <p:cTn id="72" dur="500"/>
                                        <p:tgtEl>
                                          <p:spTgt spid="47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1000"/>
                                        <p:tgtEl>
                                          <p:spTgt spid="480"/>
                                        </p:tgtEl>
                                      </p:cBhvr>
                                    </p:animEffect>
                                    <p:set>
                                      <p:cBhvr>
                                        <p:cTn id="77" dur="1" fill="hold">
                                          <p:stCondLst>
                                            <p:cond delay="1000"/>
                                          </p:stCondLst>
                                        </p:cTn>
                                        <p:tgtEl>
                                          <p:spTgt spid="480"/>
                                        </p:tgtEl>
                                        <p:attrNameLst>
                                          <p:attrName>style.visibility</p:attrName>
                                        </p:attrNameLst>
                                      </p:cBhvr>
                                      <p:to>
                                        <p:strVal val="hidden"/>
                                      </p:to>
                                    </p:set>
                                  </p:childTnLst>
                                </p:cTn>
                              </p:par>
                              <p:par>
                                <p:cTn id="78" presetID="10" presetClass="entr" presetSubtype="0" fill="hold" nodeType="withEffect">
                                  <p:stCondLst>
                                    <p:cond delay="0"/>
                                  </p:stCondLst>
                                  <p:childTnLst>
                                    <p:set>
                                      <p:cBhvr>
                                        <p:cTn id="79" dur="1" fill="hold">
                                          <p:stCondLst>
                                            <p:cond delay="0"/>
                                          </p:stCondLst>
                                        </p:cTn>
                                        <p:tgtEl>
                                          <p:spTgt spid="481"/>
                                        </p:tgtEl>
                                        <p:attrNameLst>
                                          <p:attrName>style.visibility</p:attrName>
                                        </p:attrNameLst>
                                      </p:cBhvr>
                                      <p:to>
                                        <p:strVal val="visible"/>
                                      </p:to>
                                    </p:set>
                                    <p:animEffect transition="in" filter="fade">
                                      <p:cBhvr>
                                        <p:cTn id="80" dur="1000"/>
                                        <p:tgtEl>
                                          <p:spTgt spid="48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73"/>
                                        </p:tgtEl>
                                        <p:attrNameLst>
                                          <p:attrName>style.visibility</p:attrName>
                                        </p:attrNameLst>
                                      </p:cBhvr>
                                      <p:to>
                                        <p:strVal val="visible"/>
                                      </p:to>
                                    </p:set>
                                    <p:animEffect transition="in" filter="fade">
                                      <p:cBhvr>
                                        <p:cTn id="85" dur="500"/>
                                        <p:tgtEl>
                                          <p:spTgt spid="47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474"/>
                                        </p:tgtEl>
                                        <p:attrNameLst>
                                          <p:attrName>style.visibility</p:attrName>
                                        </p:attrNameLst>
                                      </p:cBhvr>
                                      <p:to>
                                        <p:strVal val="visible"/>
                                      </p:to>
                                    </p:set>
                                    <p:animEffect transition="in" filter="fade">
                                      <p:cBhvr>
                                        <p:cTn id="90"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Merge Sort</a:t>
            </a:r>
            <a:endParaRPr/>
          </a:p>
        </p:txBody>
      </p:sp>
      <p:sp>
        <p:nvSpPr>
          <p:cNvPr id="487" name="Google Shape;487;p41"/>
          <p:cNvSpPr txBox="1"/>
          <p:nvPr/>
        </p:nvSpPr>
        <p:spPr>
          <a:xfrm>
            <a:off x="289279" y="1464168"/>
            <a:ext cx="4955100" cy="16932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b="1">
                <a:solidFill>
                  <a:schemeClr val="dk1"/>
                </a:solidFill>
                <a:latin typeface="Consolas"/>
                <a:ea typeface="Consolas"/>
                <a:cs typeface="Consolas"/>
                <a:sym typeface="Consolas"/>
              </a:rPr>
              <a:t>mergeSort</a:t>
            </a:r>
            <a:r>
              <a:rPr lang="en-US" sz="1300">
                <a:solidFill>
                  <a:schemeClr val="dk1"/>
                </a:solidFill>
                <a:latin typeface="Consolas"/>
                <a:ea typeface="Consolas"/>
                <a:cs typeface="Consolas"/>
                <a:sym typeface="Consolas"/>
              </a:rPr>
              <a:t>(list) {</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a:t>
            </a:r>
            <a:r>
              <a:rPr lang="en-US" sz="1300">
                <a:solidFill>
                  <a:schemeClr val="accent2"/>
                </a:solidFill>
                <a:latin typeface="Consolas"/>
                <a:ea typeface="Consolas"/>
                <a:cs typeface="Consolas"/>
                <a:sym typeface="Consolas"/>
              </a:rPr>
              <a:t>if</a:t>
            </a:r>
            <a:r>
              <a:rPr lang="en-US" sz="1300">
                <a:solidFill>
                  <a:schemeClr val="dk1"/>
                </a:solidFill>
                <a:latin typeface="Consolas"/>
                <a:ea typeface="Consolas"/>
                <a:cs typeface="Consolas"/>
                <a:sym typeface="Consolas"/>
              </a:rPr>
              <a:t> (list.length == </a:t>
            </a:r>
            <a:r>
              <a:rPr lang="en-US" sz="1300">
                <a:solidFill>
                  <a:schemeClr val="accent5"/>
                </a:solidFill>
                <a:latin typeface="Consolas"/>
                <a:ea typeface="Consolas"/>
                <a:cs typeface="Consolas"/>
                <a:sym typeface="Consolas"/>
              </a:rPr>
              <a:t>1</a:t>
            </a:r>
            <a:r>
              <a:rPr lang="en-US" sz="1300">
                <a:solidFill>
                  <a:schemeClr val="dk1"/>
                </a:solidFill>
                <a:latin typeface="Consolas"/>
                <a:ea typeface="Consolas"/>
                <a:cs typeface="Consolas"/>
                <a:sym typeface="Consolas"/>
              </a:rPr>
              <a:t>):</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a:t>
            </a:r>
            <a:r>
              <a:rPr lang="en-US" sz="1300">
                <a:solidFill>
                  <a:schemeClr val="accent2"/>
                </a:solidFill>
                <a:latin typeface="Consolas"/>
                <a:ea typeface="Consolas"/>
                <a:cs typeface="Consolas"/>
                <a:sym typeface="Consolas"/>
              </a:rPr>
              <a:t>return</a:t>
            </a:r>
            <a:r>
              <a:rPr lang="en-US" sz="1300">
                <a:solidFill>
                  <a:schemeClr val="dk1"/>
                </a:solidFill>
                <a:latin typeface="Consolas"/>
                <a:ea typeface="Consolas"/>
                <a:cs typeface="Consolas"/>
                <a:sym typeface="Consolas"/>
              </a:rPr>
              <a:t> list</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a:t>
            </a:r>
            <a:r>
              <a:rPr lang="en-US" sz="1300">
                <a:solidFill>
                  <a:schemeClr val="accent2"/>
                </a:solidFill>
                <a:latin typeface="Consolas"/>
                <a:ea typeface="Consolas"/>
                <a:cs typeface="Consolas"/>
                <a:sym typeface="Consolas"/>
              </a:rPr>
              <a:t>else</a:t>
            </a:r>
            <a:r>
              <a:rPr lang="en-US" sz="1300">
                <a:solidFill>
                  <a:schemeClr val="dk1"/>
                </a:solidFill>
                <a:latin typeface="Consolas"/>
                <a:ea typeface="Consolas"/>
                <a:cs typeface="Consolas"/>
                <a:sym typeface="Consolas"/>
              </a:rPr>
              <a:t>:</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smallerHalf = </a:t>
            </a:r>
            <a:r>
              <a:rPr lang="en-US" sz="1300" b="1">
                <a:solidFill>
                  <a:schemeClr val="dk1"/>
                </a:solidFill>
                <a:latin typeface="Consolas"/>
                <a:ea typeface="Consolas"/>
                <a:cs typeface="Consolas"/>
                <a:sym typeface="Consolas"/>
              </a:rPr>
              <a:t>mergeSort</a:t>
            </a:r>
            <a:r>
              <a:rPr lang="en-US" sz="1300">
                <a:solidFill>
                  <a:schemeClr val="dk1"/>
                </a:solidFill>
                <a:latin typeface="Consolas"/>
                <a:ea typeface="Consolas"/>
                <a:cs typeface="Consolas"/>
                <a:sym typeface="Consolas"/>
              </a:rPr>
              <a:t>(</a:t>
            </a:r>
            <a:r>
              <a:rPr lang="en-US" sz="1300">
                <a:solidFill>
                  <a:schemeClr val="accent2"/>
                </a:solidFill>
                <a:latin typeface="Consolas"/>
                <a:ea typeface="Consolas"/>
                <a:cs typeface="Consolas"/>
                <a:sym typeface="Consolas"/>
              </a:rPr>
              <a:t>new</a:t>
            </a:r>
            <a:r>
              <a:rPr lang="en-US" sz="1300">
                <a:solidFill>
                  <a:schemeClr val="dk1"/>
                </a:solidFill>
                <a:latin typeface="Consolas"/>
                <a:ea typeface="Consolas"/>
                <a:cs typeface="Consolas"/>
                <a:sym typeface="Consolas"/>
              </a:rPr>
              <a:t> [</a:t>
            </a:r>
            <a:r>
              <a:rPr lang="en-US" sz="1300">
                <a:solidFill>
                  <a:schemeClr val="accent5"/>
                </a:solidFill>
                <a:latin typeface="Consolas"/>
                <a:ea typeface="Consolas"/>
                <a:cs typeface="Consolas"/>
                <a:sym typeface="Consolas"/>
              </a:rPr>
              <a:t>0</a:t>
            </a:r>
            <a:r>
              <a:rPr lang="en-US" sz="1300">
                <a:solidFill>
                  <a:schemeClr val="dk1"/>
                </a:solidFill>
                <a:latin typeface="Consolas"/>
                <a:ea typeface="Consolas"/>
                <a:cs typeface="Consolas"/>
                <a:sym typeface="Consolas"/>
              </a:rPr>
              <a:t>, ..., mid])</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largerHalf = </a:t>
            </a:r>
            <a:r>
              <a:rPr lang="en-US" sz="1300" b="1">
                <a:solidFill>
                  <a:schemeClr val="dk1"/>
                </a:solidFill>
                <a:latin typeface="Consolas"/>
                <a:ea typeface="Consolas"/>
                <a:cs typeface="Consolas"/>
                <a:sym typeface="Consolas"/>
              </a:rPr>
              <a:t>mergeSort</a:t>
            </a:r>
            <a:r>
              <a:rPr lang="en-US" sz="1300">
                <a:solidFill>
                  <a:schemeClr val="dk1"/>
                </a:solidFill>
                <a:latin typeface="Consolas"/>
                <a:ea typeface="Consolas"/>
                <a:cs typeface="Consolas"/>
                <a:sym typeface="Consolas"/>
              </a:rPr>
              <a:t>(</a:t>
            </a:r>
            <a:r>
              <a:rPr lang="en-US" sz="1300">
                <a:solidFill>
                  <a:schemeClr val="accent2"/>
                </a:solidFill>
                <a:latin typeface="Consolas"/>
                <a:ea typeface="Consolas"/>
                <a:cs typeface="Consolas"/>
                <a:sym typeface="Consolas"/>
              </a:rPr>
              <a:t>new</a:t>
            </a:r>
            <a:r>
              <a:rPr lang="en-US" sz="1300">
                <a:solidFill>
                  <a:schemeClr val="dk1"/>
                </a:solidFill>
                <a:latin typeface="Consolas"/>
                <a:ea typeface="Consolas"/>
                <a:cs typeface="Consolas"/>
                <a:sym typeface="Consolas"/>
              </a:rPr>
              <a:t> [mid + </a:t>
            </a:r>
            <a:r>
              <a:rPr lang="en-US" sz="1300">
                <a:solidFill>
                  <a:schemeClr val="accent5"/>
                </a:solidFill>
                <a:latin typeface="Consolas"/>
                <a:ea typeface="Consolas"/>
                <a:cs typeface="Consolas"/>
                <a:sym typeface="Consolas"/>
              </a:rPr>
              <a:t>1</a:t>
            </a:r>
            <a:r>
              <a:rPr lang="en-US" sz="1300">
                <a:solidFill>
                  <a:schemeClr val="dk1"/>
                </a:solidFill>
                <a:latin typeface="Consolas"/>
                <a:ea typeface="Consolas"/>
                <a:cs typeface="Consolas"/>
                <a:sym typeface="Consolas"/>
              </a:rPr>
              <a:t>, ...])</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a:t>
            </a:r>
            <a:r>
              <a:rPr lang="en-US" sz="1300">
                <a:solidFill>
                  <a:schemeClr val="accent2"/>
                </a:solidFill>
                <a:latin typeface="Consolas"/>
                <a:ea typeface="Consolas"/>
                <a:cs typeface="Consolas"/>
                <a:sym typeface="Consolas"/>
              </a:rPr>
              <a:t>return</a:t>
            </a:r>
            <a:r>
              <a:rPr lang="en-US" sz="1300">
                <a:solidFill>
                  <a:schemeClr val="dk1"/>
                </a:solidFill>
                <a:latin typeface="Consolas"/>
                <a:ea typeface="Consolas"/>
                <a:cs typeface="Consolas"/>
                <a:sym typeface="Consolas"/>
              </a:rPr>
              <a:t> </a:t>
            </a:r>
            <a:r>
              <a:rPr lang="en-US" sz="1300" b="1">
                <a:solidFill>
                  <a:schemeClr val="dk1"/>
                </a:solidFill>
                <a:latin typeface="Consolas"/>
                <a:ea typeface="Consolas"/>
                <a:cs typeface="Consolas"/>
                <a:sym typeface="Consolas"/>
              </a:rPr>
              <a:t>merge</a:t>
            </a:r>
            <a:r>
              <a:rPr lang="en-US" sz="1300">
                <a:solidFill>
                  <a:schemeClr val="dk1"/>
                </a:solidFill>
                <a:latin typeface="Consolas"/>
                <a:ea typeface="Consolas"/>
                <a:cs typeface="Consolas"/>
                <a:sym typeface="Consolas"/>
              </a:rPr>
              <a:t>(smallerHalf, largerHalf)</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a:t>
            </a:r>
            <a:endParaRPr sz="1300"/>
          </a:p>
        </p:txBody>
      </p:sp>
      <p:sp>
        <p:nvSpPr>
          <p:cNvPr id="488" name="Google Shape;488;p41"/>
          <p:cNvSpPr txBox="1"/>
          <p:nvPr/>
        </p:nvSpPr>
        <p:spPr>
          <a:xfrm>
            <a:off x="273254" y="3459375"/>
            <a:ext cx="22005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Worst case runtime?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Best case runtime?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 Practice runtime?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Stable?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In-place?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Useful for:</a:t>
            </a:r>
            <a:endParaRPr sz="1800">
              <a:solidFill>
                <a:schemeClr val="dk1"/>
              </a:solidFill>
              <a:latin typeface="Calibri"/>
              <a:ea typeface="Calibri"/>
              <a:cs typeface="Calibri"/>
              <a:sym typeface="Calibri"/>
            </a:endParaRPr>
          </a:p>
        </p:txBody>
      </p:sp>
      <p:sp>
        <p:nvSpPr>
          <p:cNvPr id="489" name="Google Shape;489;p41"/>
          <p:cNvSpPr txBox="1"/>
          <p:nvPr/>
        </p:nvSpPr>
        <p:spPr>
          <a:xfrm>
            <a:off x="2514668" y="5081148"/>
            <a:ext cx="50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490" name="Google Shape;490;p41"/>
          <p:cNvSpPr txBox="1"/>
          <p:nvPr/>
        </p:nvSpPr>
        <p:spPr>
          <a:xfrm>
            <a:off x="2529367" y="5615859"/>
            <a:ext cx="48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a:t>
            </a:r>
            <a:endParaRPr/>
          </a:p>
        </p:txBody>
      </p:sp>
      <p:sp>
        <p:nvSpPr>
          <p:cNvPr id="491" name="Google Shape;491;p41"/>
          <p:cNvSpPr txBox="1"/>
          <p:nvPr/>
        </p:nvSpPr>
        <p:spPr>
          <a:xfrm>
            <a:off x="4593785" y="4056301"/>
            <a:ext cx="1292400" cy="369300"/>
          </a:xfrm>
          <a:prstGeom prst="rect">
            <a:avLst/>
          </a:prstGeom>
          <a:blipFill rotWithShape="1">
            <a:blip r:embed="rId3">
              <a:alphaModFix/>
            </a:blip>
            <a:stretch>
              <a:fillRect l="-3919" t="-6898" r="-979" b="-2757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latin typeface="Calibri"/>
                <a:ea typeface="Calibri"/>
                <a:cs typeface="Calibri"/>
                <a:sym typeface="Calibri"/>
              </a:rPr>
              <a:t> </a:t>
            </a:r>
            <a:endParaRPr dirty="0"/>
          </a:p>
        </p:txBody>
      </p:sp>
      <p:sp>
        <p:nvSpPr>
          <p:cNvPr id="492" name="Google Shape;492;p41"/>
          <p:cNvSpPr txBox="1"/>
          <p:nvPr/>
        </p:nvSpPr>
        <p:spPr>
          <a:xfrm>
            <a:off x="2473793" y="4522745"/>
            <a:ext cx="73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Same</a:t>
            </a:r>
            <a:endParaRPr/>
          </a:p>
        </p:txBody>
      </p:sp>
      <p:sp>
        <p:nvSpPr>
          <p:cNvPr id="493" name="Google Shape;493;p41"/>
          <p:cNvSpPr txBox="1"/>
          <p:nvPr/>
        </p:nvSpPr>
        <p:spPr>
          <a:xfrm>
            <a:off x="2465773" y="3985064"/>
            <a:ext cx="73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Same</a:t>
            </a:r>
            <a:endParaRPr/>
          </a:p>
        </p:txBody>
      </p:sp>
      <p:graphicFrame>
        <p:nvGraphicFramePr>
          <p:cNvPr id="494" name="Google Shape;494;p41"/>
          <p:cNvGraphicFramePr/>
          <p:nvPr/>
        </p:nvGraphicFramePr>
        <p:xfrm>
          <a:off x="7548965" y="871438"/>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5" name="Google Shape;495;p41"/>
          <p:cNvGraphicFramePr/>
          <p:nvPr/>
        </p:nvGraphicFramePr>
        <p:xfrm>
          <a:off x="7285581" y="1741583"/>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6" name="Google Shape;496;p41"/>
          <p:cNvGraphicFramePr/>
          <p:nvPr/>
        </p:nvGraphicFramePr>
        <p:xfrm>
          <a:off x="9736668" y="1751339"/>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7" name="Google Shape;497;p41"/>
          <p:cNvGraphicFramePr/>
          <p:nvPr/>
        </p:nvGraphicFramePr>
        <p:xfrm>
          <a:off x="7103140" y="2643949"/>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8" name="Google Shape;498;p41"/>
          <p:cNvGraphicFramePr/>
          <p:nvPr/>
        </p:nvGraphicFramePr>
        <p:xfrm>
          <a:off x="8320411" y="2643949"/>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9" name="Google Shape;499;p41"/>
          <p:cNvGraphicFramePr/>
          <p:nvPr/>
        </p:nvGraphicFramePr>
        <p:xfrm>
          <a:off x="9537682" y="2640640"/>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500" name="Google Shape;500;p41"/>
          <p:cNvGraphicFramePr/>
          <p:nvPr/>
        </p:nvGraphicFramePr>
        <p:xfrm>
          <a:off x="10754953" y="2640640"/>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501" name="Google Shape;501;p41"/>
          <p:cNvCxnSpPr/>
          <p:nvPr/>
        </p:nvCxnSpPr>
        <p:spPr>
          <a:xfrm flipH="1">
            <a:off x="9018299" y="1603718"/>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502" name="Google Shape;502;p41"/>
          <p:cNvCxnSpPr/>
          <p:nvPr/>
        </p:nvCxnSpPr>
        <p:spPr>
          <a:xfrm>
            <a:off x="9564899" y="1603718"/>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503" name="Google Shape;503;p41"/>
          <p:cNvCxnSpPr/>
          <p:nvPr/>
        </p:nvCxnSpPr>
        <p:spPr>
          <a:xfrm flipH="1">
            <a:off x="7773811" y="2483263"/>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504" name="Google Shape;504;p41"/>
          <p:cNvCxnSpPr/>
          <p:nvPr/>
        </p:nvCxnSpPr>
        <p:spPr>
          <a:xfrm>
            <a:off x="8320411" y="2483263"/>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505" name="Google Shape;505;p41"/>
          <p:cNvCxnSpPr/>
          <p:nvPr/>
        </p:nvCxnSpPr>
        <p:spPr>
          <a:xfrm flipH="1">
            <a:off x="10174324" y="2493019"/>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506" name="Google Shape;506;p41"/>
          <p:cNvCxnSpPr/>
          <p:nvPr/>
        </p:nvCxnSpPr>
        <p:spPr>
          <a:xfrm>
            <a:off x="10720924" y="2493019"/>
            <a:ext cx="526800" cy="5493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507" name="Google Shape;507;p41"/>
          <p:cNvGraphicFramePr/>
          <p:nvPr/>
        </p:nvGraphicFramePr>
        <p:xfrm>
          <a:off x="7548965" y="4518617"/>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508" name="Google Shape;508;p41"/>
          <p:cNvGraphicFramePr/>
          <p:nvPr/>
        </p:nvGraphicFramePr>
        <p:xfrm>
          <a:off x="7285581" y="3588760"/>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509" name="Google Shape;509;p41"/>
          <p:cNvGraphicFramePr/>
          <p:nvPr/>
        </p:nvGraphicFramePr>
        <p:xfrm>
          <a:off x="9736668" y="3598516"/>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510" name="Google Shape;510;p41"/>
          <p:cNvCxnSpPr/>
          <p:nvPr/>
        </p:nvCxnSpPr>
        <p:spPr>
          <a:xfrm>
            <a:off x="7773955" y="3382320"/>
            <a:ext cx="506400" cy="582600"/>
          </a:xfrm>
          <a:prstGeom prst="straightConnector1">
            <a:avLst/>
          </a:prstGeom>
          <a:noFill/>
          <a:ln w="28575" cap="flat" cmpd="sng">
            <a:solidFill>
              <a:schemeClr val="accent3"/>
            </a:solidFill>
            <a:prstDash val="solid"/>
            <a:round/>
            <a:headEnd type="none" w="sm" len="sm"/>
            <a:tailEnd type="triangle" w="med" len="med"/>
          </a:ln>
        </p:spPr>
      </p:cxnSp>
      <p:cxnSp>
        <p:nvCxnSpPr>
          <p:cNvPr id="511" name="Google Shape;511;p41"/>
          <p:cNvCxnSpPr/>
          <p:nvPr/>
        </p:nvCxnSpPr>
        <p:spPr>
          <a:xfrm flipH="1">
            <a:off x="8344994" y="3385629"/>
            <a:ext cx="479400" cy="579300"/>
          </a:xfrm>
          <a:prstGeom prst="straightConnector1">
            <a:avLst/>
          </a:prstGeom>
          <a:noFill/>
          <a:ln w="28575" cap="flat" cmpd="sng">
            <a:solidFill>
              <a:schemeClr val="accent3"/>
            </a:solidFill>
            <a:prstDash val="solid"/>
            <a:round/>
            <a:headEnd type="none" w="sm" len="sm"/>
            <a:tailEnd type="triangle" w="med" len="med"/>
          </a:ln>
        </p:spPr>
      </p:cxnSp>
      <p:cxnSp>
        <p:nvCxnSpPr>
          <p:cNvPr id="512" name="Google Shape;512;p41"/>
          <p:cNvCxnSpPr/>
          <p:nvPr/>
        </p:nvCxnSpPr>
        <p:spPr>
          <a:xfrm>
            <a:off x="10136743" y="3390330"/>
            <a:ext cx="614400" cy="579000"/>
          </a:xfrm>
          <a:prstGeom prst="straightConnector1">
            <a:avLst/>
          </a:prstGeom>
          <a:noFill/>
          <a:ln w="28575" cap="flat" cmpd="sng">
            <a:solidFill>
              <a:schemeClr val="accent3"/>
            </a:solidFill>
            <a:prstDash val="solid"/>
            <a:round/>
            <a:headEnd type="none" w="sm" len="sm"/>
            <a:tailEnd type="triangle" w="med" len="med"/>
          </a:ln>
        </p:spPr>
      </p:cxnSp>
      <p:cxnSp>
        <p:nvCxnSpPr>
          <p:cNvPr id="513" name="Google Shape;513;p41"/>
          <p:cNvCxnSpPr/>
          <p:nvPr/>
        </p:nvCxnSpPr>
        <p:spPr>
          <a:xfrm flipH="1">
            <a:off x="10825436" y="3382320"/>
            <a:ext cx="433500" cy="619200"/>
          </a:xfrm>
          <a:prstGeom prst="straightConnector1">
            <a:avLst/>
          </a:prstGeom>
          <a:noFill/>
          <a:ln w="28575" cap="flat" cmpd="sng">
            <a:solidFill>
              <a:schemeClr val="accent3"/>
            </a:solidFill>
            <a:prstDash val="solid"/>
            <a:round/>
            <a:headEnd type="none" w="sm" len="sm"/>
            <a:tailEnd type="triangle" w="med" len="med"/>
          </a:ln>
        </p:spPr>
      </p:cxnSp>
      <p:cxnSp>
        <p:nvCxnSpPr>
          <p:cNvPr id="514" name="Google Shape;514;p41"/>
          <p:cNvCxnSpPr/>
          <p:nvPr/>
        </p:nvCxnSpPr>
        <p:spPr>
          <a:xfrm>
            <a:off x="8953576" y="4339943"/>
            <a:ext cx="506400" cy="582600"/>
          </a:xfrm>
          <a:prstGeom prst="straightConnector1">
            <a:avLst/>
          </a:prstGeom>
          <a:noFill/>
          <a:ln w="28575" cap="flat" cmpd="sng">
            <a:solidFill>
              <a:schemeClr val="accent3"/>
            </a:solidFill>
            <a:prstDash val="solid"/>
            <a:round/>
            <a:headEnd type="none" w="sm" len="sm"/>
            <a:tailEnd type="triangle" w="med" len="med"/>
          </a:ln>
        </p:spPr>
      </p:cxnSp>
      <p:cxnSp>
        <p:nvCxnSpPr>
          <p:cNvPr id="515" name="Google Shape;515;p41"/>
          <p:cNvCxnSpPr/>
          <p:nvPr/>
        </p:nvCxnSpPr>
        <p:spPr>
          <a:xfrm flipH="1">
            <a:off x="9524615" y="4343252"/>
            <a:ext cx="479400" cy="579300"/>
          </a:xfrm>
          <a:prstGeom prst="straightConnector1">
            <a:avLst/>
          </a:prstGeom>
          <a:noFill/>
          <a:ln w="28575" cap="flat" cmpd="sng">
            <a:solidFill>
              <a:schemeClr val="accent3"/>
            </a:solidFill>
            <a:prstDash val="solid"/>
            <a:round/>
            <a:headEnd type="none" w="sm" len="sm"/>
            <a:tailEnd type="triangle" w="med" len="med"/>
          </a:ln>
        </p:spPr>
      </p:cxnSp>
      <p:cxnSp>
        <p:nvCxnSpPr>
          <p:cNvPr id="516" name="Google Shape;516;p41"/>
          <p:cNvCxnSpPr/>
          <p:nvPr/>
        </p:nvCxnSpPr>
        <p:spPr>
          <a:xfrm>
            <a:off x="6830008" y="1242278"/>
            <a:ext cx="0" cy="4143600"/>
          </a:xfrm>
          <a:prstGeom prst="straightConnector1">
            <a:avLst/>
          </a:prstGeom>
          <a:noFill/>
          <a:ln w="57150" cap="flat" cmpd="sng">
            <a:solidFill>
              <a:srgbClr val="4C3282"/>
            </a:solidFill>
            <a:prstDash val="solid"/>
            <a:round/>
            <a:headEnd type="triangle" w="med" len="med"/>
            <a:tailEnd type="triangle" w="med" len="med"/>
          </a:ln>
        </p:spPr>
      </p:cxnSp>
      <p:cxnSp>
        <p:nvCxnSpPr>
          <p:cNvPr id="517" name="Google Shape;517;p41"/>
          <p:cNvCxnSpPr/>
          <p:nvPr/>
        </p:nvCxnSpPr>
        <p:spPr>
          <a:xfrm rot="10800000">
            <a:off x="7548879" y="738581"/>
            <a:ext cx="4068000" cy="0"/>
          </a:xfrm>
          <a:prstGeom prst="straightConnector1">
            <a:avLst/>
          </a:prstGeom>
          <a:noFill/>
          <a:ln w="57150" cap="flat" cmpd="sng">
            <a:solidFill>
              <a:srgbClr val="4C3282"/>
            </a:solidFill>
            <a:prstDash val="solid"/>
            <a:round/>
            <a:headEnd type="triangle" w="med" len="med"/>
            <a:tailEnd type="triangle" w="med" len="med"/>
          </a:ln>
        </p:spPr>
      </p:cxnSp>
      <p:sp>
        <p:nvSpPr>
          <p:cNvPr id="518" name="Google Shape;518;p41"/>
          <p:cNvSpPr txBox="1"/>
          <p:nvPr/>
        </p:nvSpPr>
        <p:spPr>
          <a:xfrm>
            <a:off x="9371511" y="331577"/>
            <a:ext cx="31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Calibri"/>
                <a:ea typeface="Calibri"/>
                <a:cs typeface="Calibri"/>
                <a:sym typeface="Calibri"/>
              </a:rPr>
              <a:t>n</a:t>
            </a:r>
            <a:endParaRPr>
              <a:solidFill>
                <a:srgbClr val="4C3282"/>
              </a:solidFill>
            </a:endParaRPr>
          </a:p>
        </p:txBody>
      </p:sp>
      <p:sp>
        <p:nvSpPr>
          <p:cNvPr id="519" name="Google Shape;519;p41"/>
          <p:cNvSpPr txBox="1"/>
          <p:nvPr/>
        </p:nvSpPr>
        <p:spPr>
          <a:xfrm flipH="1">
            <a:off x="5886149" y="2172663"/>
            <a:ext cx="88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Calibri"/>
                <a:ea typeface="Calibri"/>
                <a:cs typeface="Calibri"/>
                <a:sym typeface="Calibri"/>
              </a:rPr>
              <a:t>2 log n</a:t>
            </a:r>
            <a:endParaRPr>
              <a:solidFill>
                <a:srgbClr val="4C3282"/>
              </a:solidFill>
            </a:endParaRPr>
          </a:p>
        </p:txBody>
      </p:sp>
      <p:sp>
        <p:nvSpPr>
          <p:cNvPr id="520" name="Google Shape;520;p41"/>
          <p:cNvSpPr txBox="1"/>
          <p:nvPr/>
        </p:nvSpPr>
        <p:spPr>
          <a:xfrm>
            <a:off x="2297668" y="3161582"/>
            <a:ext cx="3588300" cy="976500"/>
          </a:xfrm>
          <a:prstGeom prst="rect">
            <a:avLst/>
          </a:prstGeom>
          <a:blipFill rotWithShape="1">
            <a:blip r:embed="rId4">
              <a:alphaModFix/>
            </a:blip>
            <a:stretch>
              <a:fillRect l="-18019" t="-209184" b="-29864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26" name="Google Shape;526;p41"/>
          <p:cNvSpPr txBox="1"/>
          <p:nvPr/>
        </p:nvSpPr>
        <p:spPr>
          <a:xfrm>
            <a:off x="2529450" y="6149250"/>
            <a:ext cx="56658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Predictable sort times regardless of sorted nature </a:t>
            </a:r>
            <a:endParaRPr sz="1800" dirty="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p:nvPr/>
        </p:nvSpPr>
        <p:spPr>
          <a:xfrm>
            <a:off x="1870000" y="1019875"/>
            <a:ext cx="7257600" cy="45099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Intro to Sorting</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Selection Sort </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Insertion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Merge Sort </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Quick Sort</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9DF0-EEFE-173A-3809-C1EFFD82DA51}"/>
              </a:ext>
            </a:extLst>
          </p:cNvPr>
          <p:cNvSpPr>
            <a:spLocks noGrp="1"/>
          </p:cNvSpPr>
          <p:nvPr>
            <p:ph type="title"/>
          </p:nvPr>
        </p:nvSpPr>
        <p:spPr/>
        <p:txBody>
          <a:bodyPr/>
          <a:lstStyle/>
          <a:p>
            <a:r>
              <a:rPr lang="en-GB" dirty="0"/>
              <a:t>Quick Sort</a:t>
            </a:r>
            <a:endParaRPr lang="en-SE" dirty="0"/>
          </a:p>
        </p:txBody>
      </p:sp>
      <p:sp>
        <p:nvSpPr>
          <p:cNvPr id="3" name="Text Placeholder 2">
            <a:extLst>
              <a:ext uri="{FF2B5EF4-FFF2-40B4-BE49-F238E27FC236}">
                <a16:creationId xmlns:a16="http://schemas.microsoft.com/office/drawing/2014/main" id="{0EA618D3-507E-2881-4D06-D31F1B319FB7}"/>
              </a:ext>
            </a:extLst>
          </p:cNvPr>
          <p:cNvSpPr>
            <a:spLocks noGrp="1"/>
          </p:cNvSpPr>
          <p:nvPr>
            <p:ph type="body" idx="1"/>
          </p:nvPr>
        </p:nvSpPr>
        <p:spPr>
          <a:xfrm>
            <a:off x="575239" y="1022442"/>
            <a:ext cx="11187000" cy="6063669"/>
          </a:xfrm>
        </p:spPr>
        <p:txBody>
          <a:bodyPr/>
          <a:lstStyle/>
          <a:p>
            <a:r>
              <a:rPr lang="en-GB" sz="1800" dirty="0"/>
              <a:t>Quick Sort is based on the principle of divide and conquer: breaking down the problem into smaller sub-problems.</a:t>
            </a:r>
          </a:p>
          <a:p>
            <a:r>
              <a:rPr lang="en-GB" sz="1800" b="1" dirty="0"/>
              <a:t>Choose a Pivot</a:t>
            </a:r>
            <a:r>
              <a:rPr lang="en-GB" sz="1800" dirty="0"/>
              <a:t>: Select an element from the array as the pivot. The choice of pivot can vary (e.g., first element, last element, random element, or median).</a:t>
            </a:r>
          </a:p>
          <a:p>
            <a:r>
              <a:rPr lang="en-GB" sz="1800" b="1" dirty="0"/>
              <a:t>Partition the Array</a:t>
            </a:r>
            <a:r>
              <a:rPr lang="en-GB" sz="1800" dirty="0"/>
              <a:t>: </a:t>
            </a:r>
          </a:p>
          <a:p>
            <a:pPr lvl="1"/>
            <a:r>
              <a:rPr lang="en-GB" sz="1600" dirty="0"/>
              <a:t>1. The pivot is compared with each element in the array. 2. Elements smaller than the pivot are moved to its left. 3. Elements larger than the pivot are moved to its right. 4. The pivot is placed in its final sorted position.</a:t>
            </a:r>
          </a:p>
          <a:p>
            <a:r>
              <a:rPr lang="en-GB" sz="1800" b="1" dirty="0"/>
              <a:t>Recursively Call</a:t>
            </a:r>
            <a:r>
              <a:rPr lang="en-GB" sz="1800" dirty="0"/>
              <a:t>: Recursively apply the same process to the two partitioned sub-arrays (left and right of the pivot).</a:t>
            </a:r>
          </a:p>
          <a:p>
            <a:r>
              <a:rPr lang="en-GB" sz="1800" b="1" dirty="0"/>
              <a:t>Base Case</a:t>
            </a:r>
            <a:r>
              <a:rPr lang="en-GB" sz="1800" dirty="0"/>
              <a:t>: The recursion stops when there is only one element left in the sub-array, as a single element is already sorted.</a:t>
            </a:r>
          </a:p>
          <a:p>
            <a:r>
              <a:rPr lang="en-GB" sz="1800" dirty="0"/>
              <a:t>References</a:t>
            </a:r>
          </a:p>
          <a:p>
            <a:pPr lvl="1"/>
            <a:r>
              <a:rPr lang="en-GB" sz="1600" dirty="0" err="1"/>
              <a:t>QuickSort</a:t>
            </a:r>
            <a:r>
              <a:rPr lang="en-GB" sz="1600" dirty="0"/>
              <a:t> | </a:t>
            </a:r>
            <a:r>
              <a:rPr lang="en-GB" sz="1600" dirty="0" err="1"/>
              <a:t>geeksforgeeks</a:t>
            </a:r>
            <a:endParaRPr lang="en-GB" sz="1600" dirty="0"/>
          </a:p>
          <a:p>
            <a:pPr lvl="2"/>
            <a:r>
              <a:rPr lang="en-GB" sz="1600" dirty="0">
                <a:hlinkClick r:id="rId3"/>
              </a:rPr>
              <a:t>https://www.geeksforgeeks.org/quick-sort-algorithm/</a:t>
            </a:r>
            <a:endParaRPr lang="en-GB" sz="1600" dirty="0"/>
          </a:p>
          <a:p>
            <a:pPr lvl="1"/>
            <a:r>
              <a:rPr lang="en-GB" sz="1600" dirty="0"/>
              <a:t>Quick sort in 4 minutes (recommended)</a:t>
            </a:r>
          </a:p>
          <a:p>
            <a:pPr lvl="2"/>
            <a:r>
              <a:rPr lang="en-GB" sz="1600" dirty="0">
                <a:hlinkClick r:id="rId4"/>
              </a:rPr>
              <a:t>https://www.youtube.com/watch?v=Hoixgm4-P4M</a:t>
            </a:r>
            <a:r>
              <a:rPr lang="en-GB" sz="1600" dirty="0"/>
              <a:t>  </a:t>
            </a:r>
          </a:p>
          <a:p>
            <a:pPr lvl="1"/>
            <a:r>
              <a:rPr lang="en-GB" sz="1600" dirty="0"/>
              <a:t>Quicksort Algorithm: A Step-by-Step Visualization (recommended)</a:t>
            </a:r>
          </a:p>
          <a:p>
            <a:pPr lvl="2"/>
            <a:r>
              <a:rPr lang="en-GB" sz="1600" dirty="0">
                <a:hlinkClick r:id="rId5"/>
              </a:rPr>
              <a:t>https://www.youtube.com/watch?v=pM-6r5xsNEY</a:t>
            </a:r>
            <a:endParaRPr lang="en-GB" sz="1600" dirty="0"/>
          </a:p>
          <a:p>
            <a:pPr lvl="1"/>
            <a:r>
              <a:rPr lang="en-GB" sz="1600" dirty="0"/>
              <a:t>QUICK SORT | Sorting Algorithms | DSA | </a:t>
            </a:r>
            <a:r>
              <a:rPr lang="en-GB" sz="1600" dirty="0" err="1"/>
              <a:t>GeeksforGeeks</a:t>
            </a:r>
            <a:r>
              <a:rPr lang="en-GB" sz="1600" dirty="0"/>
              <a:t> </a:t>
            </a:r>
            <a:endParaRPr lang="en-GB" sz="2800" dirty="0"/>
          </a:p>
          <a:p>
            <a:pPr lvl="2"/>
            <a:r>
              <a:rPr lang="en-GB" sz="1600" dirty="0">
                <a:hlinkClick r:id="rId6"/>
              </a:rPr>
              <a:t>https://www.youtube.com/watch?v=PgBzjlCcFvc</a:t>
            </a:r>
            <a:r>
              <a:rPr lang="en-GB" sz="1600" dirty="0"/>
              <a:t> </a:t>
            </a:r>
          </a:p>
        </p:txBody>
      </p:sp>
    </p:spTree>
    <p:extLst>
      <p:ext uri="{BB962C8B-B14F-4D97-AF65-F5344CB8AC3E}">
        <p14:creationId xmlns:p14="http://schemas.microsoft.com/office/powerpoint/2010/main" val="2602359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aphicFrame>
        <p:nvGraphicFramePr>
          <p:cNvPr id="172" name="Google Shape;172;p22"/>
          <p:cNvGraphicFramePr/>
          <p:nvPr/>
        </p:nvGraphicFramePr>
        <p:xfrm>
          <a:off x="7097711" y="2355198"/>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173" name="Google Shape;173;p22"/>
          <p:cNvSpPr txBox="1">
            <a:spLocks noGrp="1"/>
          </p:cNvSpPr>
          <p:nvPr>
            <p:ph type="title"/>
          </p:nvPr>
        </p:nvSpPr>
        <p:spPr>
          <a:xfrm>
            <a:off x="838200" y="444462"/>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(v1)</a:t>
            </a:r>
            <a:endParaRPr/>
          </a:p>
        </p:txBody>
      </p:sp>
      <p:graphicFrame>
        <p:nvGraphicFramePr>
          <p:cNvPr id="174" name="Google Shape;174;p22"/>
          <p:cNvGraphicFramePr/>
          <p:nvPr/>
        </p:nvGraphicFramePr>
        <p:xfrm>
          <a:off x="3198894" y="1455571"/>
          <a:ext cx="80638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175" name="Google Shape;175;p22"/>
          <p:cNvSpPr txBox="1"/>
          <p:nvPr/>
        </p:nvSpPr>
        <p:spPr>
          <a:xfrm>
            <a:off x="2472338" y="1455571"/>
            <a:ext cx="8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Divide</a:t>
            </a:r>
            <a:endParaRPr/>
          </a:p>
        </p:txBody>
      </p:sp>
      <p:graphicFrame>
        <p:nvGraphicFramePr>
          <p:cNvPr id="176" name="Google Shape;176;p22"/>
          <p:cNvGraphicFramePr/>
          <p:nvPr/>
        </p:nvGraphicFramePr>
        <p:xfrm>
          <a:off x="2652438" y="2352882"/>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77" name="Google Shape;177;p22"/>
          <p:cNvGraphicFramePr/>
          <p:nvPr/>
        </p:nvGraphicFramePr>
        <p:xfrm>
          <a:off x="8539554" y="2375672"/>
          <a:ext cx="302392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78" name="Google Shape;178;p22"/>
          <p:cNvGraphicFramePr/>
          <p:nvPr/>
        </p:nvGraphicFramePr>
        <p:xfrm>
          <a:off x="2359262" y="4928783"/>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179" name="Google Shape;179;p22"/>
          <p:cNvGraphicFramePr/>
          <p:nvPr/>
        </p:nvGraphicFramePr>
        <p:xfrm>
          <a:off x="3248515" y="5792362"/>
          <a:ext cx="80638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sp>
        <p:nvSpPr>
          <p:cNvPr id="180" name="Google Shape;180;p22"/>
          <p:cNvSpPr txBox="1"/>
          <p:nvPr/>
        </p:nvSpPr>
        <p:spPr>
          <a:xfrm>
            <a:off x="2472338" y="4630048"/>
            <a:ext cx="103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3"/>
                </a:solidFill>
                <a:latin typeface="Calibri"/>
                <a:ea typeface="Calibri"/>
                <a:cs typeface="Calibri"/>
                <a:sym typeface="Calibri"/>
              </a:rPr>
              <a:t>Combine</a:t>
            </a:r>
            <a:endParaRPr/>
          </a:p>
        </p:txBody>
      </p:sp>
      <p:cxnSp>
        <p:nvCxnSpPr>
          <p:cNvPr id="181" name="Google Shape;181;p22"/>
          <p:cNvCxnSpPr/>
          <p:nvPr/>
        </p:nvCxnSpPr>
        <p:spPr>
          <a:xfrm flipH="1">
            <a:off x="6684162" y="219725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182" name="Google Shape;182;p22"/>
          <p:cNvCxnSpPr/>
          <p:nvPr/>
        </p:nvCxnSpPr>
        <p:spPr>
          <a:xfrm>
            <a:off x="7230762" y="2197251"/>
            <a:ext cx="1308900" cy="549300"/>
          </a:xfrm>
          <a:prstGeom prst="straightConnector1">
            <a:avLst/>
          </a:prstGeom>
          <a:noFill/>
          <a:ln w="28575" cap="flat" cmpd="sng">
            <a:solidFill>
              <a:schemeClr val="accent2"/>
            </a:solidFill>
            <a:prstDash val="solid"/>
            <a:round/>
            <a:headEnd type="none" w="sm" len="sm"/>
            <a:tailEnd type="triangle" w="med" len="med"/>
          </a:ln>
        </p:spPr>
      </p:cxnSp>
      <p:cxnSp>
        <p:nvCxnSpPr>
          <p:cNvPr id="183" name="Google Shape;183;p22"/>
          <p:cNvCxnSpPr/>
          <p:nvPr/>
        </p:nvCxnSpPr>
        <p:spPr>
          <a:xfrm>
            <a:off x="6391130" y="5665383"/>
            <a:ext cx="861900" cy="465600"/>
          </a:xfrm>
          <a:prstGeom prst="straightConnector1">
            <a:avLst/>
          </a:prstGeom>
          <a:noFill/>
          <a:ln w="28575" cap="flat" cmpd="sng">
            <a:solidFill>
              <a:schemeClr val="accent3"/>
            </a:solidFill>
            <a:prstDash val="solid"/>
            <a:round/>
            <a:headEnd type="none" w="sm" len="sm"/>
            <a:tailEnd type="triangle" w="med" len="med"/>
          </a:ln>
        </p:spPr>
      </p:cxnSp>
      <p:cxnSp>
        <p:nvCxnSpPr>
          <p:cNvPr id="184" name="Google Shape;184;p22"/>
          <p:cNvCxnSpPr/>
          <p:nvPr/>
        </p:nvCxnSpPr>
        <p:spPr>
          <a:xfrm flipH="1">
            <a:off x="7280261" y="5670463"/>
            <a:ext cx="766200" cy="469800"/>
          </a:xfrm>
          <a:prstGeom prst="straightConnector1">
            <a:avLst/>
          </a:prstGeom>
          <a:noFill/>
          <a:ln w="28575" cap="flat" cmpd="sng">
            <a:solidFill>
              <a:schemeClr val="accent3"/>
            </a:solidFill>
            <a:prstDash val="solid"/>
            <a:round/>
            <a:headEnd type="none" w="sm" len="sm"/>
            <a:tailEnd type="triangle" w="med" len="med"/>
          </a:ln>
        </p:spPr>
      </p:cxnSp>
      <p:graphicFrame>
        <p:nvGraphicFramePr>
          <p:cNvPr id="185" name="Google Shape;185;p22"/>
          <p:cNvGraphicFramePr/>
          <p:nvPr/>
        </p:nvGraphicFramePr>
        <p:xfrm>
          <a:off x="2472338"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86" name="Google Shape;186;p22"/>
          <p:cNvGraphicFramePr/>
          <p:nvPr/>
        </p:nvGraphicFramePr>
        <p:xfrm>
          <a:off x="3689609"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87" name="Google Shape;187;p22"/>
          <p:cNvGraphicFramePr/>
          <p:nvPr/>
        </p:nvGraphicFramePr>
        <p:xfrm>
          <a:off x="4906880" y="3640639"/>
          <a:ext cx="1007975" cy="785075"/>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14225">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88" name="Google Shape;188;p22"/>
          <p:cNvGraphicFramePr/>
          <p:nvPr/>
        </p:nvGraphicFramePr>
        <p:xfrm>
          <a:off x="6124151"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89" name="Google Shape;189;p22"/>
          <p:cNvGraphicFramePr/>
          <p:nvPr/>
        </p:nvGraphicFramePr>
        <p:xfrm>
          <a:off x="7322283" y="3643948"/>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90" name="Google Shape;190;p22"/>
          <p:cNvGraphicFramePr/>
          <p:nvPr/>
        </p:nvGraphicFramePr>
        <p:xfrm>
          <a:off x="8539554" y="3643948"/>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91" name="Google Shape;191;p22"/>
          <p:cNvGraphicFramePr/>
          <p:nvPr/>
        </p:nvGraphicFramePr>
        <p:xfrm>
          <a:off x="8046461" y="4932698"/>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192" name="Google Shape;192;p22"/>
          <p:cNvGraphicFramePr/>
          <p:nvPr/>
        </p:nvGraphicFramePr>
        <p:xfrm>
          <a:off x="9756825"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93" name="Google Shape;193;p22"/>
          <p:cNvGraphicFramePr/>
          <p:nvPr/>
        </p:nvGraphicFramePr>
        <p:xfrm>
          <a:off x="10974096"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sp>
        <p:nvSpPr>
          <p:cNvPr id="194" name="Google Shape;194;p22"/>
          <p:cNvSpPr txBox="1"/>
          <p:nvPr/>
        </p:nvSpPr>
        <p:spPr>
          <a:xfrm>
            <a:off x="7045949" y="3174087"/>
            <a:ext cx="343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95" name="Google Shape;195;p22"/>
          <p:cNvSpPr txBox="1"/>
          <p:nvPr/>
        </p:nvSpPr>
        <p:spPr>
          <a:xfrm>
            <a:off x="7045949" y="4544491"/>
            <a:ext cx="343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96" name="Google Shape;196;p22"/>
          <p:cNvSpPr txBox="1"/>
          <p:nvPr/>
        </p:nvSpPr>
        <p:spPr>
          <a:xfrm>
            <a:off x="2472338" y="3312648"/>
            <a:ext cx="997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4"/>
                </a:solidFill>
                <a:latin typeface="Calibri"/>
                <a:ea typeface="Calibri"/>
                <a:cs typeface="Calibri"/>
                <a:sym typeface="Calibri"/>
              </a:rPr>
              <a:t>Conquer</a:t>
            </a:r>
            <a:endParaRPr/>
          </a:p>
        </p:txBody>
      </p:sp>
      <p:sp>
        <p:nvSpPr>
          <p:cNvPr id="197" name="Google Shape;197;p22"/>
          <p:cNvSpPr txBox="1"/>
          <p:nvPr/>
        </p:nvSpPr>
        <p:spPr>
          <a:xfrm>
            <a:off x="177047" y="1735586"/>
            <a:ext cx="22023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Divide: Choose a “pivot” element, partition array relative to it</a:t>
            </a:r>
            <a:endParaRPr dirty="0">
              <a:latin typeface="Quattrocento Sans"/>
              <a:ea typeface="Quattrocento Sans"/>
              <a:cs typeface="Quattrocento Sans"/>
              <a:sym typeface="Quattrocento Sans"/>
            </a:endParaRPr>
          </a:p>
        </p:txBody>
      </p:sp>
      <p:sp>
        <p:nvSpPr>
          <p:cNvPr id="199" name="Google Shape;199;p22"/>
          <p:cNvSpPr txBox="1"/>
          <p:nvPr/>
        </p:nvSpPr>
        <p:spPr>
          <a:xfrm>
            <a:off x="177047" y="5285429"/>
            <a:ext cx="21051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Combine: Concatenate the now-sorted arrays </a:t>
            </a:r>
            <a:endParaRPr dirty="0">
              <a:latin typeface="Quattrocento Sans"/>
              <a:ea typeface="Quattrocento Sans"/>
              <a:cs typeface="Quattrocento Sans"/>
              <a:sym typeface="Quattrocento Sans"/>
            </a:endParaRPr>
          </a:p>
        </p:txBody>
      </p:sp>
      <p:grpSp>
        <p:nvGrpSpPr>
          <p:cNvPr id="200" name="Google Shape;200;p22"/>
          <p:cNvGrpSpPr/>
          <p:nvPr/>
        </p:nvGrpSpPr>
        <p:grpSpPr>
          <a:xfrm>
            <a:off x="3206253" y="1461856"/>
            <a:ext cx="950100" cy="859400"/>
            <a:chOff x="5562432" y="861965"/>
            <a:chExt cx="950100" cy="859400"/>
          </a:xfrm>
        </p:grpSpPr>
        <p:sp>
          <p:nvSpPr>
            <p:cNvPr id="201" name="Google Shape;201;p22"/>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22"/>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cxnSp>
        <p:nvCxnSpPr>
          <p:cNvPr id="203" name="Google Shape;203;p22"/>
          <p:cNvCxnSpPr/>
          <p:nvPr/>
        </p:nvCxnSpPr>
        <p:spPr>
          <a:xfrm>
            <a:off x="7230762" y="2197251"/>
            <a:ext cx="91500" cy="5265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204" name="Google Shape;204;p22"/>
          <p:cNvGraphicFramePr/>
          <p:nvPr/>
        </p:nvGraphicFramePr>
        <p:xfrm>
          <a:off x="6762739" y="4917126"/>
          <a:ext cx="1007975" cy="76422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984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405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205" name="Google Shape;205;p22"/>
          <p:cNvCxnSpPr/>
          <p:nvPr/>
        </p:nvCxnSpPr>
        <p:spPr>
          <a:xfrm>
            <a:off x="7266722" y="5681346"/>
            <a:ext cx="0" cy="342300"/>
          </a:xfrm>
          <a:prstGeom prst="straightConnector1">
            <a:avLst/>
          </a:prstGeom>
          <a:noFill/>
          <a:ln w="28575" cap="flat" cmpd="sng">
            <a:solidFill>
              <a:schemeClr val="accent3"/>
            </a:solidFill>
            <a:prstDash val="solid"/>
            <a:round/>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Warm Up</a:t>
            </a:r>
            <a:endParaRPr/>
          </a:p>
        </p:txBody>
      </p:sp>
      <p:sp>
        <p:nvSpPr>
          <p:cNvPr id="132" name="Google Shape;132;p18"/>
          <p:cNvSpPr txBox="1">
            <a:spLocks noGrp="1"/>
          </p:cNvSpPr>
          <p:nvPr>
            <p:ph type="body" idx="1"/>
          </p:nvPr>
        </p:nvSpPr>
        <p:spPr>
          <a:xfrm>
            <a:off x="746175" y="1568275"/>
            <a:ext cx="8540700" cy="809700"/>
          </a:xfrm>
          <a:prstGeom prst="rect">
            <a:avLst/>
          </a:prstGeom>
        </p:spPr>
        <p:txBody>
          <a:bodyPr spcFirstLastPara="1" wrap="square" lIns="44175" tIns="44175" rIns="44175" bIns="44175" anchor="t" anchorCtr="0">
            <a:spAutoFit/>
          </a:bodyPr>
          <a:lstStyle/>
          <a:p>
            <a:pPr marL="0" lvl="0" indent="0" algn="l" rtl="0">
              <a:spcBef>
                <a:spcPts val="1200"/>
              </a:spcBef>
              <a:spcAft>
                <a:spcPts val="0"/>
              </a:spcAft>
              <a:buNone/>
            </a:pPr>
            <a:r>
              <a:rPr lang="en-US"/>
              <a:t>If I handed you a stack of papers and asked you to sort them by author name alphabetically, how would you do it?</a:t>
            </a:r>
            <a:endParaRPr/>
          </a:p>
        </p:txBody>
      </p:sp>
      <p:sp>
        <p:nvSpPr>
          <p:cNvPr id="133" name="Google Shape;133;p18"/>
          <p:cNvSpPr txBox="1"/>
          <p:nvPr/>
        </p:nvSpPr>
        <p:spPr>
          <a:xfrm>
            <a:off x="680200" y="2631975"/>
            <a:ext cx="1073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4C3282"/>
                </a:solidFill>
                <a:latin typeface="Quattrocento Sans"/>
                <a:ea typeface="Quattrocento Sans"/>
                <a:cs typeface="Quattrocento Sans"/>
                <a:sym typeface="Quattrocento Sans"/>
              </a:rPr>
              <a:t>Selection Sort</a:t>
            </a:r>
            <a:r>
              <a:rPr lang="en-US" sz="1600" dirty="0">
                <a:latin typeface="Quattrocento Sans"/>
                <a:ea typeface="Quattrocento Sans"/>
                <a:cs typeface="Quattrocento Sans"/>
                <a:sym typeface="Quattrocento Sans"/>
              </a:rPr>
              <a:t> - Flip through the stack from front to back looking for the first name, then pull it to the front. Then I would flip through again looking for the second name and put it behind the first and so on until all were sorted</a:t>
            </a:r>
            <a:endParaRPr sz="1600" dirty="0">
              <a:latin typeface="Quattrocento Sans"/>
              <a:ea typeface="Quattrocento Sans"/>
              <a:cs typeface="Quattrocento Sans"/>
              <a:sym typeface="Quattrocento Sans"/>
            </a:endParaRPr>
          </a:p>
        </p:txBody>
      </p:sp>
      <p:sp>
        <p:nvSpPr>
          <p:cNvPr id="134" name="Google Shape;134;p18"/>
          <p:cNvSpPr txBox="1"/>
          <p:nvPr/>
        </p:nvSpPr>
        <p:spPr>
          <a:xfrm>
            <a:off x="680200" y="3551283"/>
            <a:ext cx="1073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4C3282"/>
                </a:solidFill>
                <a:latin typeface="Quattrocento Sans"/>
                <a:ea typeface="Quattrocento Sans"/>
                <a:cs typeface="Quattrocento Sans"/>
                <a:sym typeface="Quattrocento Sans"/>
              </a:rPr>
              <a:t>Insertion Sort</a:t>
            </a:r>
            <a:r>
              <a:rPr lang="en-US" sz="1600" dirty="0">
                <a:latin typeface="Quattrocento Sans"/>
                <a:ea typeface="Quattrocento Sans"/>
                <a:cs typeface="Quattrocento Sans"/>
                <a:sym typeface="Quattrocento Sans"/>
              </a:rPr>
              <a:t> - Look at the first two papers and put them in sorted order, then look at the third and put it in sorted order with the previous two and continue until the whole stack is in sorted order</a:t>
            </a:r>
            <a:endParaRPr sz="1600" dirty="0">
              <a:latin typeface="Quattrocento Sans"/>
              <a:ea typeface="Quattrocento Sans"/>
              <a:cs typeface="Quattrocento Sans"/>
              <a:sym typeface="Quattrocento Sans"/>
            </a:endParaRPr>
          </a:p>
        </p:txBody>
      </p:sp>
      <p:sp>
        <p:nvSpPr>
          <p:cNvPr id="135" name="Google Shape;135;p18"/>
          <p:cNvSpPr txBox="1"/>
          <p:nvPr/>
        </p:nvSpPr>
        <p:spPr>
          <a:xfrm>
            <a:off x="680200" y="4470592"/>
            <a:ext cx="1073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4C3282"/>
                </a:solidFill>
                <a:latin typeface="Quattrocento Sans"/>
                <a:ea typeface="Quattrocento Sans"/>
                <a:cs typeface="Quattrocento Sans"/>
                <a:sym typeface="Quattrocento Sans"/>
              </a:rPr>
              <a:t>Merge Sort</a:t>
            </a:r>
            <a:r>
              <a:rPr lang="en-US" sz="1600" dirty="0">
                <a:latin typeface="Quattrocento Sans"/>
                <a:ea typeface="Quattrocento Sans"/>
                <a:cs typeface="Quattrocento Sans"/>
                <a:sym typeface="Quattrocento Sans"/>
              </a:rPr>
              <a:t> - Spread the papers out on the ground and break them into subsections, sort the subsections section by section then put them all back together</a:t>
            </a:r>
            <a:endParaRPr sz="1600" dirty="0">
              <a:latin typeface="Quattrocento Sans"/>
              <a:ea typeface="Quattrocento Sans"/>
              <a:cs typeface="Quattrocento Sans"/>
              <a:sym typeface="Quattrocento Sans"/>
            </a:endParaRPr>
          </a:p>
        </p:txBody>
      </p:sp>
      <p:sp>
        <p:nvSpPr>
          <p:cNvPr id="136" name="Google Shape;136;p18"/>
          <p:cNvSpPr txBox="1"/>
          <p:nvPr/>
        </p:nvSpPr>
        <p:spPr>
          <a:xfrm>
            <a:off x="680200" y="5389900"/>
            <a:ext cx="1073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4C3282"/>
                </a:solidFill>
                <a:latin typeface="Quattrocento Sans"/>
                <a:ea typeface="Quattrocento Sans"/>
                <a:cs typeface="Quattrocento Sans"/>
                <a:sym typeface="Quattrocento Sans"/>
              </a:rPr>
              <a:t>Bucket Sort</a:t>
            </a:r>
            <a:r>
              <a:rPr lang="en-US" sz="1600" dirty="0">
                <a:latin typeface="Quattrocento Sans"/>
                <a:ea typeface="Quattrocento Sans"/>
                <a:cs typeface="Quattrocento Sans"/>
                <a:sym typeface="Quattrocento Sans"/>
              </a:rPr>
              <a:t> - Put the papers into groups based on the first letter of the author’s name until I had 26 piles, then sort within those piles and put them all back together</a:t>
            </a:r>
            <a:endParaRPr sz="1600"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graphicFrame>
        <p:nvGraphicFramePr>
          <p:cNvPr id="211" name="Google Shape;211;p23"/>
          <p:cNvGraphicFramePr/>
          <p:nvPr/>
        </p:nvGraphicFramePr>
        <p:xfrm>
          <a:off x="7097711" y="2355198"/>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212" name="Google Shape;212;p23"/>
          <p:cNvSpPr txBox="1">
            <a:spLocks noGrp="1"/>
          </p:cNvSpPr>
          <p:nvPr>
            <p:ph type="title"/>
          </p:nvPr>
        </p:nvSpPr>
        <p:spPr>
          <a:xfrm>
            <a:off x="838200" y="444462"/>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(v1): Divide Step</a:t>
            </a:r>
            <a:endParaRPr/>
          </a:p>
        </p:txBody>
      </p:sp>
      <p:graphicFrame>
        <p:nvGraphicFramePr>
          <p:cNvPr id="213" name="Google Shape;213;p23"/>
          <p:cNvGraphicFramePr/>
          <p:nvPr/>
        </p:nvGraphicFramePr>
        <p:xfrm>
          <a:off x="3198894" y="1455571"/>
          <a:ext cx="80638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214" name="Google Shape;214;p23"/>
          <p:cNvSpPr txBox="1"/>
          <p:nvPr/>
        </p:nvSpPr>
        <p:spPr>
          <a:xfrm>
            <a:off x="2510093" y="1314764"/>
            <a:ext cx="8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Divide</a:t>
            </a:r>
            <a:endParaRPr/>
          </a:p>
        </p:txBody>
      </p:sp>
      <p:graphicFrame>
        <p:nvGraphicFramePr>
          <p:cNvPr id="215" name="Google Shape;215;p23"/>
          <p:cNvGraphicFramePr/>
          <p:nvPr/>
        </p:nvGraphicFramePr>
        <p:xfrm>
          <a:off x="2652438" y="2352882"/>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16" name="Google Shape;216;p23"/>
          <p:cNvGraphicFramePr/>
          <p:nvPr/>
        </p:nvGraphicFramePr>
        <p:xfrm>
          <a:off x="8539554" y="2375672"/>
          <a:ext cx="302392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217" name="Google Shape;217;p23"/>
          <p:cNvCxnSpPr/>
          <p:nvPr/>
        </p:nvCxnSpPr>
        <p:spPr>
          <a:xfrm flipH="1">
            <a:off x="6684162" y="219725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218" name="Google Shape;218;p23"/>
          <p:cNvCxnSpPr/>
          <p:nvPr/>
        </p:nvCxnSpPr>
        <p:spPr>
          <a:xfrm>
            <a:off x="7230762" y="2197251"/>
            <a:ext cx="1308900" cy="549300"/>
          </a:xfrm>
          <a:prstGeom prst="straightConnector1">
            <a:avLst/>
          </a:prstGeom>
          <a:noFill/>
          <a:ln w="28575" cap="flat" cmpd="sng">
            <a:solidFill>
              <a:schemeClr val="accent2"/>
            </a:solidFill>
            <a:prstDash val="solid"/>
            <a:round/>
            <a:headEnd type="none" w="sm" len="sm"/>
            <a:tailEnd type="triangle" w="med" len="med"/>
          </a:ln>
        </p:spPr>
      </p:cxnSp>
      <p:sp>
        <p:nvSpPr>
          <p:cNvPr id="219" name="Google Shape;219;p23"/>
          <p:cNvSpPr txBox="1"/>
          <p:nvPr/>
        </p:nvSpPr>
        <p:spPr>
          <a:xfrm>
            <a:off x="177047" y="1735586"/>
            <a:ext cx="2449200" cy="2201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dk1"/>
                </a:solidFill>
                <a:latin typeface="Quattrocento Sans"/>
                <a:ea typeface="Quattrocento Sans"/>
                <a:cs typeface="Quattrocento Sans"/>
                <a:sym typeface="Quattrocento Sans"/>
              </a:rPr>
              <a:t>Recursive Case:</a:t>
            </a:r>
            <a:endParaRPr sz="1300">
              <a:latin typeface="Quattrocento Sans"/>
              <a:ea typeface="Quattrocento Sans"/>
              <a:cs typeface="Quattrocento Sans"/>
              <a:sym typeface="Quattrocento Sans"/>
            </a:endParaRPr>
          </a:p>
          <a:p>
            <a:pPr marL="457200" marR="0" lvl="0" indent="-323850" algn="l" rtl="0">
              <a:spcBef>
                <a:spcPts val="0"/>
              </a:spcBef>
              <a:spcAft>
                <a:spcPts val="0"/>
              </a:spcAft>
              <a:buClr>
                <a:srgbClr val="4C3282"/>
              </a:buClr>
              <a:buSzPts val="1500"/>
              <a:buFont typeface="Quattrocento Sans"/>
              <a:buChar char="●"/>
            </a:pPr>
            <a:r>
              <a:rPr lang="en-US" sz="1500">
                <a:solidFill>
                  <a:schemeClr val="dk1"/>
                </a:solidFill>
                <a:latin typeface="Quattrocento Sans"/>
                <a:ea typeface="Quattrocento Sans"/>
                <a:cs typeface="Quattrocento Sans"/>
                <a:sym typeface="Quattrocento Sans"/>
              </a:rPr>
              <a:t>Choose a “pivot” element</a:t>
            </a:r>
            <a:endParaRPr sz="1100">
              <a:latin typeface="Quattrocento Sans"/>
              <a:ea typeface="Quattrocento Sans"/>
              <a:cs typeface="Quattrocento Sans"/>
              <a:sym typeface="Quattrocento Sans"/>
            </a:endParaRPr>
          </a:p>
          <a:p>
            <a:pPr marL="457200" marR="0" lvl="0" indent="-323850" algn="l" rtl="0">
              <a:spcBef>
                <a:spcPts val="0"/>
              </a:spcBef>
              <a:spcAft>
                <a:spcPts val="0"/>
              </a:spcAft>
              <a:buClr>
                <a:srgbClr val="4C3282"/>
              </a:buClr>
              <a:buSzPts val="1500"/>
              <a:buFont typeface="Quattrocento Sans"/>
              <a:buChar char="●"/>
            </a:pPr>
            <a:r>
              <a:rPr lang="en-US" sz="1500">
                <a:solidFill>
                  <a:schemeClr val="dk1"/>
                </a:solidFill>
                <a:latin typeface="Quattrocento Sans"/>
                <a:ea typeface="Quattrocento Sans"/>
                <a:cs typeface="Quattrocento Sans"/>
                <a:sym typeface="Quattrocento Sans"/>
              </a:rPr>
              <a:t>Partition: linear scan through array, add smaller elements to one array and larger elements to another</a:t>
            </a:r>
            <a:endParaRPr sz="1100">
              <a:latin typeface="Quattrocento Sans"/>
              <a:ea typeface="Quattrocento Sans"/>
              <a:cs typeface="Quattrocento Sans"/>
              <a:sym typeface="Quattrocento Sans"/>
            </a:endParaRPr>
          </a:p>
          <a:p>
            <a:pPr marL="457200" marR="0" lvl="0" indent="-323850" algn="l" rtl="0">
              <a:spcBef>
                <a:spcPts val="0"/>
              </a:spcBef>
              <a:spcAft>
                <a:spcPts val="0"/>
              </a:spcAft>
              <a:buClr>
                <a:srgbClr val="4C3282"/>
              </a:buClr>
              <a:buSzPts val="1500"/>
              <a:buFont typeface="Quattrocento Sans"/>
              <a:buChar char="●"/>
            </a:pPr>
            <a:r>
              <a:rPr lang="en-US" sz="1500">
                <a:solidFill>
                  <a:schemeClr val="dk1"/>
                </a:solidFill>
                <a:latin typeface="Quattrocento Sans"/>
                <a:ea typeface="Quattrocento Sans"/>
                <a:cs typeface="Quattrocento Sans"/>
                <a:sym typeface="Quattrocento Sans"/>
              </a:rPr>
              <a:t>Recursively partition</a:t>
            </a:r>
            <a:endParaRPr sz="1100">
              <a:latin typeface="Quattrocento Sans"/>
              <a:ea typeface="Quattrocento Sans"/>
              <a:cs typeface="Quattrocento Sans"/>
              <a:sym typeface="Quattrocento Sans"/>
            </a:endParaRPr>
          </a:p>
        </p:txBody>
      </p:sp>
      <p:grpSp>
        <p:nvGrpSpPr>
          <p:cNvPr id="220" name="Google Shape;220;p23"/>
          <p:cNvGrpSpPr/>
          <p:nvPr/>
        </p:nvGrpSpPr>
        <p:grpSpPr>
          <a:xfrm>
            <a:off x="3235243" y="1472711"/>
            <a:ext cx="950100" cy="859400"/>
            <a:chOff x="5562432" y="861965"/>
            <a:chExt cx="950100" cy="859400"/>
          </a:xfrm>
        </p:grpSpPr>
        <p:sp>
          <p:nvSpPr>
            <p:cNvPr id="221" name="Google Shape;221;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cxnSp>
        <p:nvCxnSpPr>
          <p:cNvPr id="223" name="Google Shape;223;p23"/>
          <p:cNvCxnSpPr/>
          <p:nvPr/>
        </p:nvCxnSpPr>
        <p:spPr>
          <a:xfrm>
            <a:off x="7230762" y="2197251"/>
            <a:ext cx="91500" cy="526500"/>
          </a:xfrm>
          <a:prstGeom prst="straightConnector1">
            <a:avLst/>
          </a:prstGeom>
          <a:noFill/>
          <a:ln w="28575" cap="flat" cmpd="sng">
            <a:solidFill>
              <a:schemeClr val="accent2"/>
            </a:solidFill>
            <a:prstDash val="solid"/>
            <a:round/>
            <a:headEnd type="none" w="sm" len="sm"/>
            <a:tailEnd type="triangle" w="med" len="med"/>
          </a:ln>
        </p:spPr>
      </p:cxnSp>
      <p:sp>
        <p:nvSpPr>
          <p:cNvPr id="224" name="Google Shape;224;p23"/>
          <p:cNvSpPr txBox="1"/>
          <p:nvPr/>
        </p:nvSpPr>
        <p:spPr>
          <a:xfrm>
            <a:off x="177046" y="4301680"/>
            <a:ext cx="2361000" cy="81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dk1"/>
                </a:solidFill>
                <a:latin typeface="Quattrocento Sans"/>
                <a:ea typeface="Quattrocento Sans"/>
                <a:cs typeface="Quattrocento Sans"/>
                <a:sym typeface="Quattrocento Sans"/>
              </a:rPr>
              <a:t>Base Case:</a:t>
            </a:r>
            <a:endParaRPr sz="1300">
              <a:latin typeface="Quattrocento Sans"/>
              <a:ea typeface="Quattrocento Sans"/>
              <a:cs typeface="Quattrocento Sans"/>
              <a:sym typeface="Quattrocento Sans"/>
            </a:endParaRPr>
          </a:p>
          <a:p>
            <a:pPr marL="457200" marR="0" lvl="0" indent="-323850" algn="l" rtl="0">
              <a:spcBef>
                <a:spcPts val="0"/>
              </a:spcBef>
              <a:spcAft>
                <a:spcPts val="0"/>
              </a:spcAft>
              <a:buClr>
                <a:srgbClr val="4C3282"/>
              </a:buClr>
              <a:buSzPts val="1500"/>
              <a:buFont typeface="Quattrocento Sans"/>
              <a:buChar char="●"/>
            </a:pPr>
            <a:r>
              <a:rPr lang="en-US" sz="1500">
                <a:solidFill>
                  <a:schemeClr val="dk1"/>
                </a:solidFill>
                <a:latin typeface="Quattrocento Sans"/>
                <a:ea typeface="Quattrocento Sans"/>
                <a:cs typeface="Quattrocento Sans"/>
                <a:sym typeface="Quattrocento Sans"/>
              </a:rPr>
              <a:t>When array hits size 1, stop dividing</a:t>
            </a:r>
            <a:endParaRPr sz="1100">
              <a:latin typeface="Quattrocento Sans"/>
              <a:ea typeface="Quattrocento Sans"/>
              <a:cs typeface="Quattrocento Sans"/>
              <a:sym typeface="Quattrocento Sans"/>
            </a:endParaRPr>
          </a:p>
        </p:txBody>
      </p:sp>
      <p:graphicFrame>
        <p:nvGraphicFramePr>
          <p:cNvPr id="225" name="Google Shape;225;p23"/>
          <p:cNvGraphicFramePr/>
          <p:nvPr/>
        </p:nvGraphicFramePr>
        <p:xfrm>
          <a:off x="5214828" y="3429000"/>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26" name="Google Shape;226;p23"/>
          <p:cNvGraphicFramePr/>
          <p:nvPr/>
        </p:nvGraphicFramePr>
        <p:xfrm>
          <a:off x="2702269" y="342900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27" name="Google Shape;227;p23"/>
          <p:cNvGraphicFramePr/>
          <p:nvPr/>
        </p:nvGraphicFramePr>
        <p:xfrm>
          <a:off x="3947431" y="342900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228" name="Google Shape;228;p23"/>
          <p:cNvCxnSpPr/>
          <p:nvPr/>
        </p:nvCxnSpPr>
        <p:spPr>
          <a:xfrm flipH="1">
            <a:off x="3710092" y="3104997"/>
            <a:ext cx="546600" cy="694800"/>
          </a:xfrm>
          <a:prstGeom prst="straightConnector1">
            <a:avLst/>
          </a:prstGeom>
          <a:noFill/>
          <a:ln w="28575" cap="flat" cmpd="sng">
            <a:solidFill>
              <a:schemeClr val="accent2"/>
            </a:solidFill>
            <a:prstDash val="solid"/>
            <a:round/>
            <a:headEnd type="none" w="sm" len="sm"/>
            <a:tailEnd type="triangle" w="med" len="med"/>
          </a:ln>
        </p:spPr>
      </p:cxnSp>
      <p:cxnSp>
        <p:nvCxnSpPr>
          <p:cNvPr id="229" name="Google Shape;229;p23"/>
          <p:cNvCxnSpPr/>
          <p:nvPr/>
        </p:nvCxnSpPr>
        <p:spPr>
          <a:xfrm>
            <a:off x="4256692" y="3104997"/>
            <a:ext cx="958200" cy="694800"/>
          </a:xfrm>
          <a:prstGeom prst="straightConnector1">
            <a:avLst/>
          </a:prstGeom>
          <a:noFill/>
          <a:ln w="28575" cap="flat" cmpd="sng">
            <a:solidFill>
              <a:schemeClr val="accent2"/>
            </a:solidFill>
            <a:prstDash val="solid"/>
            <a:round/>
            <a:headEnd type="none" w="sm" len="sm"/>
            <a:tailEnd type="triangle" w="med" len="med"/>
          </a:ln>
        </p:spPr>
      </p:cxnSp>
      <p:cxnSp>
        <p:nvCxnSpPr>
          <p:cNvPr id="230" name="Google Shape;230;p23"/>
          <p:cNvCxnSpPr/>
          <p:nvPr/>
        </p:nvCxnSpPr>
        <p:spPr>
          <a:xfrm>
            <a:off x="4256692" y="3104997"/>
            <a:ext cx="0" cy="694800"/>
          </a:xfrm>
          <a:prstGeom prst="straightConnector1">
            <a:avLst/>
          </a:prstGeom>
          <a:noFill/>
          <a:ln w="28575" cap="flat" cmpd="sng">
            <a:solidFill>
              <a:schemeClr val="accent2"/>
            </a:solidFill>
            <a:prstDash val="solid"/>
            <a:round/>
            <a:headEnd type="none" w="sm" len="sm"/>
            <a:tailEnd type="triangle" w="med" len="med"/>
          </a:ln>
        </p:spPr>
      </p:cxnSp>
      <p:grpSp>
        <p:nvGrpSpPr>
          <p:cNvPr id="231" name="Google Shape;231;p23"/>
          <p:cNvGrpSpPr/>
          <p:nvPr/>
        </p:nvGrpSpPr>
        <p:grpSpPr>
          <a:xfrm>
            <a:off x="2677083" y="2375672"/>
            <a:ext cx="950100" cy="859400"/>
            <a:chOff x="5562432" y="861965"/>
            <a:chExt cx="950100" cy="859400"/>
          </a:xfrm>
        </p:grpSpPr>
        <p:sp>
          <p:nvSpPr>
            <p:cNvPr id="232" name="Google Shape;232;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234" name="Google Shape;234;p23"/>
          <p:cNvGrpSpPr/>
          <p:nvPr/>
        </p:nvGrpSpPr>
        <p:grpSpPr>
          <a:xfrm>
            <a:off x="8561788" y="2380648"/>
            <a:ext cx="950100" cy="859400"/>
            <a:chOff x="5562432" y="861965"/>
            <a:chExt cx="950100" cy="859400"/>
          </a:xfrm>
        </p:grpSpPr>
        <p:sp>
          <p:nvSpPr>
            <p:cNvPr id="235" name="Google Shape;235;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aphicFrame>
        <p:nvGraphicFramePr>
          <p:cNvPr id="237" name="Google Shape;237;p23"/>
          <p:cNvGraphicFramePr/>
          <p:nvPr/>
        </p:nvGraphicFramePr>
        <p:xfrm>
          <a:off x="8509503" y="3426404"/>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38" name="Google Shape;238;p23"/>
          <p:cNvGraphicFramePr/>
          <p:nvPr/>
        </p:nvGraphicFramePr>
        <p:xfrm>
          <a:off x="10758646" y="341477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239" name="Google Shape;239;p23"/>
          <p:cNvCxnSpPr/>
          <p:nvPr/>
        </p:nvCxnSpPr>
        <p:spPr>
          <a:xfrm>
            <a:off x="10250918" y="3117352"/>
            <a:ext cx="507600" cy="668400"/>
          </a:xfrm>
          <a:prstGeom prst="straightConnector1">
            <a:avLst/>
          </a:prstGeom>
          <a:noFill/>
          <a:ln w="28575" cap="flat" cmpd="sng">
            <a:solidFill>
              <a:schemeClr val="accent2"/>
            </a:solidFill>
            <a:prstDash val="solid"/>
            <a:round/>
            <a:headEnd type="none" w="sm" len="sm"/>
            <a:tailEnd type="triangle" w="med" len="med"/>
          </a:ln>
        </p:spPr>
      </p:cxnSp>
      <p:cxnSp>
        <p:nvCxnSpPr>
          <p:cNvPr id="240" name="Google Shape;240;p23"/>
          <p:cNvCxnSpPr/>
          <p:nvPr/>
        </p:nvCxnSpPr>
        <p:spPr>
          <a:xfrm>
            <a:off x="10250918" y="3117352"/>
            <a:ext cx="0" cy="694800"/>
          </a:xfrm>
          <a:prstGeom prst="straightConnector1">
            <a:avLst/>
          </a:prstGeom>
          <a:noFill/>
          <a:ln w="28575" cap="flat" cmpd="sng">
            <a:solidFill>
              <a:schemeClr val="accent2"/>
            </a:solidFill>
            <a:prstDash val="solid"/>
            <a:round/>
            <a:headEnd type="none" w="sm" len="sm"/>
            <a:tailEnd type="triangle" w="med" len="med"/>
          </a:ln>
        </p:spPr>
      </p:cxnSp>
      <p:grpSp>
        <p:nvGrpSpPr>
          <p:cNvPr id="241" name="Google Shape;241;p23"/>
          <p:cNvGrpSpPr/>
          <p:nvPr/>
        </p:nvGrpSpPr>
        <p:grpSpPr>
          <a:xfrm>
            <a:off x="5238302" y="3442270"/>
            <a:ext cx="950100" cy="859400"/>
            <a:chOff x="5562432" y="861965"/>
            <a:chExt cx="950100" cy="859400"/>
          </a:xfrm>
        </p:grpSpPr>
        <p:sp>
          <p:nvSpPr>
            <p:cNvPr id="242" name="Google Shape;242;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244" name="Google Shape;244;p23"/>
          <p:cNvGrpSpPr/>
          <p:nvPr/>
        </p:nvGrpSpPr>
        <p:grpSpPr>
          <a:xfrm>
            <a:off x="8539745" y="3442270"/>
            <a:ext cx="950100" cy="859400"/>
            <a:chOff x="5562432" y="861965"/>
            <a:chExt cx="950100" cy="859400"/>
          </a:xfrm>
        </p:grpSpPr>
        <p:sp>
          <p:nvSpPr>
            <p:cNvPr id="245" name="Google Shape;245;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aphicFrame>
        <p:nvGraphicFramePr>
          <p:cNvPr id="247" name="Google Shape;247;p23"/>
          <p:cNvGraphicFramePr/>
          <p:nvPr/>
        </p:nvGraphicFramePr>
        <p:xfrm>
          <a:off x="5269189" y="449208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48" name="Google Shape;248;p23"/>
          <p:cNvGraphicFramePr/>
          <p:nvPr/>
        </p:nvGraphicFramePr>
        <p:xfrm>
          <a:off x="6453550" y="449208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49" name="Google Shape;249;p23"/>
          <p:cNvGraphicFramePr/>
          <p:nvPr/>
        </p:nvGraphicFramePr>
        <p:xfrm>
          <a:off x="8481764" y="449208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50" name="Google Shape;250;p23"/>
          <p:cNvGraphicFramePr/>
          <p:nvPr/>
        </p:nvGraphicFramePr>
        <p:xfrm>
          <a:off x="9731963" y="449208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251" name="Google Shape;251;p23"/>
          <p:cNvCxnSpPr/>
          <p:nvPr/>
        </p:nvCxnSpPr>
        <p:spPr>
          <a:xfrm>
            <a:off x="9438728" y="4168084"/>
            <a:ext cx="293100" cy="694800"/>
          </a:xfrm>
          <a:prstGeom prst="straightConnector1">
            <a:avLst/>
          </a:prstGeom>
          <a:noFill/>
          <a:ln w="28575" cap="flat" cmpd="sng">
            <a:solidFill>
              <a:schemeClr val="accent2"/>
            </a:solidFill>
            <a:prstDash val="solid"/>
            <a:round/>
            <a:headEnd type="none" w="sm" len="sm"/>
            <a:tailEnd type="triangle" w="med" len="med"/>
          </a:ln>
        </p:spPr>
      </p:cxnSp>
      <p:cxnSp>
        <p:nvCxnSpPr>
          <p:cNvPr id="252" name="Google Shape;252;p23"/>
          <p:cNvCxnSpPr/>
          <p:nvPr/>
        </p:nvCxnSpPr>
        <p:spPr>
          <a:xfrm>
            <a:off x="9438728" y="4168084"/>
            <a:ext cx="0" cy="694800"/>
          </a:xfrm>
          <a:prstGeom prst="straightConnector1">
            <a:avLst/>
          </a:prstGeom>
          <a:noFill/>
          <a:ln w="28575" cap="flat" cmpd="sng">
            <a:solidFill>
              <a:schemeClr val="accent2"/>
            </a:solidFill>
            <a:prstDash val="solid"/>
            <a:round/>
            <a:headEnd type="none" w="sm" len="sm"/>
            <a:tailEnd type="triangle" w="med" len="med"/>
          </a:ln>
        </p:spPr>
      </p:cxnSp>
      <p:cxnSp>
        <p:nvCxnSpPr>
          <p:cNvPr id="253" name="Google Shape;253;p23"/>
          <p:cNvCxnSpPr/>
          <p:nvPr/>
        </p:nvCxnSpPr>
        <p:spPr>
          <a:xfrm>
            <a:off x="6158998" y="4186791"/>
            <a:ext cx="293100" cy="694800"/>
          </a:xfrm>
          <a:prstGeom prst="straightConnector1">
            <a:avLst/>
          </a:prstGeom>
          <a:noFill/>
          <a:ln w="28575" cap="flat" cmpd="sng">
            <a:solidFill>
              <a:schemeClr val="accent2"/>
            </a:solidFill>
            <a:prstDash val="solid"/>
            <a:round/>
            <a:headEnd type="none" w="sm" len="sm"/>
            <a:tailEnd type="triangle" w="med" len="med"/>
          </a:ln>
        </p:spPr>
      </p:cxnSp>
      <p:cxnSp>
        <p:nvCxnSpPr>
          <p:cNvPr id="254" name="Google Shape;254;p23"/>
          <p:cNvCxnSpPr/>
          <p:nvPr/>
        </p:nvCxnSpPr>
        <p:spPr>
          <a:xfrm>
            <a:off x="6158998" y="4186791"/>
            <a:ext cx="0" cy="694800"/>
          </a:xfrm>
          <a:prstGeom prst="straightConnector1">
            <a:avLst/>
          </a:prstGeom>
          <a:noFill/>
          <a:ln w="28575" cap="flat" cmpd="sng">
            <a:solidFill>
              <a:schemeClr val="accent2"/>
            </a:solidFill>
            <a:prstDash val="solid"/>
            <a:round/>
            <a:headEnd type="none" w="sm" len="sm"/>
            <a:tailEnd type="triangle" w="med" len="med"/>
          </a:ln>
        </p:spPr>
      </p:cxnSp>
      <p:sp>
        <p:nvSpPr>
          <p:cNvPr id="255" name="Google Shape;255;p23"/>
          <p:cNvSpPr/>
          <p:nvPr/>
        </p:nvSpPr>
        <p:spPr>
          <a:xfrm>
            <a:off x="3544580" y="2265091"/>
            <a:ext cx="317100" cy="413700"/>
          </a:xfrm>
          <a:prstGeom prst="upArrow">
            <a:avLst>
              <a:gd name="adj1" fmla="val 50000"/>
              <a:gd name="adj2"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5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gtEl>
                                        <p:attrNameLst>
                                          <p:attrName>style.visibility</p:attrName>
                                        </p:attrNameLst>
                                      </p:cBhvr>
                                      <p:to>
                                        <p:strVal val="visible"/>
                                      </p:to>
                                    </p:set>
                                    <p:animEffect transition="in" filter="fade">
                                      <p:cBhvr>
                                        <p:cTn id="12" dur="500"/>
                                        <p:tgtEl>
                                          <p:spTgt spid="25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15"/>
                                        </p:tgtEl>
                                        <p:attrNameLst>
                                          <p:attrName>style.visibility</p:attrName>
                                        </p:attrNameLst>
                                      </p:cBhvr>
                                      <p:to>
                                        <p:strVal val="visible"/>
                                      </p:to>
                                    </p:set>
                                    <p:animEffect transition="in" filter="fade">
                                      <p:cBhvr>
                                        <p:cTn id="16" dur="500"/>
                                        <p:tgtEl>
                                          <p:spTgt spid="215"/>
                                        </p:tgtEl>
                                      </p:cBhvr>
                                    </p:animEffect>
                                  </p:childTnLst>
                                </p:cTn>
                              </p:par>
                              <p:par>
                                <p:cTn id="17" presetID="10" presetClass="entr" presetSubtype="0" fill="hold" nodeType="withEffect">
                                  <p:stCondLst>
                                    <p:cond delay="0"/>
                                  </p:stCondLst>
                                  <p:childTnLst>
                                    <p:set>
                                      <p:cBhvr>
                                        <p:cTn id="18" dur="1" fill="hold">
                                          <p:stCondLst>
                                            <p:cond delay="0"/>
                                          </p:stCondLst>
                                        </p:cTn>
                                        <p:tgtEl>
                                          <p:spTgt spid="216"/>
                                        </p:tgtEl>
                                        <p:attrNameLst>
                                          <p:attrName>style.visibility</p:attrName>
                                        </p:attrNameLst>
                                      </p:cBhvr>
                                      <p:to>
                                        <p:strVal val="visible"/>
                                      </p:to>
                                    </p:set>
                                    <p:animEffect transition="in" filter="fade">
                                      <p:cBhvr>
                                        <p:cTn id="19" dur="500"/>
                                        <p:tgtEl>
                                          <p:spTgt spid="216"/>
                                        </p:tgtEl>
                                      </p:cBhvr>
                                    </p:animEffect>
                                  </p:childTnLst>
                                </p:cTn>
                              </p:par>
                              <p:par>
                                <p:cTn id="20" presetID="10" presetClass="entr" presetSubtype="0" fill="hold" nodeType="withEffect">
                                  <p:stCondLst>
                                    <p:cond delay="0"/>
                                  </p:stCondLst>
                                  <p:childTnLst>
                                    <p:set>
                                      <p:cBhvr>
                                        <p:cTn id="21" dur="1" fill="hold">
                                          <p:stCondLst>
                                            <p:cond delay="0"/>
                                          </p:stCondLst>
                                        </p:cTn>
                                        <p:tgtEl>
                                          <p:spTgt spid="218"/>
                                        </p:tgtEl>
                                        <p:attrNameLst>
                                          <p:attrName>style.visibility</p:attrName>
                                        </p:attrNameLst>
                                      </p:cBhvr>
                                      <p:to>
                                        <p:strVal val="visible"/>
                                      </p:to>
                                    </p:set>
                                    <p:animEffect transition="in" filter="fade">
                                      <p:cBhvr>
                                        <p:cTn id="22" dur="500"/>
                                        <p:tgtEl>
                                          <p:spTgt spid="218"/>
                                        </p:tgtEl>
                                      </p:cBhvr>
                                    </p:animEffect>
                                  </p:childTnLst>
                                </p:cTn>
                              </p:par>
                              <p:par>
                                <p:cTn id="23" presetID="10" presetClass="entr" presetSubtype="0" fill="hold" nodeType="withEffect">
                                  <p:stCondLst>
                                    <p:cond delay="0"/>
                                  </p:stCondLst>
                                  <p:childTnLst>
                                    <p:set>
                                      <p:cBhvr>
                                        <p:cTn id="24" dur="1" fill="hold">
                                          <p:stCondLst>
                                            <p:cond delay="0"/>
                                          </p:stCondLst>
                                        </p:cTn>
                                        <p:tgtEl>
                                          <p:spTgt spid="217"/>
                                        </p:tgtEl>
                                        <p:attrNameLst>
                                          <p:attrName>style.visibility</p:attrName>
                                        </p:attrNameLst>
                                      </p:cBhvr>
                                      <p:to>
                                        <p:strVal val="visible"/>
                                      </p:to>
                                    </p:set>
                                    <p:animEffect transition="in" filter="fade">
                                      <p:cBhvr>
                                        <p:cTn id="25" dur="500"/>
                                        <p:tgtEl>
                                          <p:spTgt spid="2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3"/>
                                        </p:tgtEl>
                                        <p:attrNameLst>
                                          <p:attrName>style.visibility</p:attrName>
                                        </p:attrNameLst>
                                      </p:cBhvr>
                                      <p:to>
                                        <p:strVal val="visible"/>
                                      </p:to>
                                    </p:set>
                                    <p:animEffect transition="in" filter="fade">
                                      <p:cBhvr>
                                        <p:cTn id="30" dur="500"/>
                                        <p:tgtEl>
                                          <p:spTgt spid="223"/>
                                        </p:tgtEl>
                                      </p:cBhvr>
                                    </p:animEffect>
                                  </p:childTnLst>
                                </p:cTn>
                              </p:par>
                              <p:par>
                                <p:cTn id="31" presetID="10" presetClass="entr" presetSubtype="0" fill="hold" nodeType="withEffect">
                                  <p:stCondLst>
                                    <p:cond delay="0"/>
                                  </p:stCondLst>
                                  <p:childTnLst>
                                    <p:set>
                                      <p:cBhvr>
                                        <p:cTn id="32" dur="1" fill="hold">
                                          <p:stCondLst>
                                            <p:cond delay="0"/>
                                          </p:stCondLst>
                                        </p:cTn>
                                        <p:tgtEl>
                                          <p:spTgt spid="211"/>
                                        </p:tgtEl>
                                        <p:attrNameLst>
                                          <p:attrName>style.visibility</p:attrName>
                                        </p:attrNameLst>
                                      </p:cBhvr>
                                      <p:to>
                                        <p:strVal val="visible"/>
                                      </p:to>
                                    </p:set>
                                    <p:animEffect transition="in" filter="fade">
                                      <p:cBhvr>
                                        <p:cTn id="33" dur="500"/>
                                        <p:tgtEl>
                                          <p:spTgt spid="2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1"/>
                                        </p:tgtEl>
                                        <p:attrNameLst>
                                          <p:attrName>style.visibility</p:attrName>
                                        </p:attrNameLst>
                                      </p:cBhvr>
                                      <p:to>
                                        <p:strVal val="visible"/>
                                      </p:to>
                                    </p:set>
                                    <p:animEffect transition="in" filter="fade">
                                      <p:cBhvr>
                                        <p:cTn id="38" dur="500"/>
                                        <p:tgtEl>
                                          <p:spTgt spid="231"/>
                                        </p:tgtEl>
                                      </p:cBhvr>
                                    </p:animEffect>
                                  </p:childTnLst>
                                </p:cTn>
                              </p:par>
                              <p:par>
                                <p:cTn id="39" presetID="10" presetClass="entr" presetSubtype="0" fill="hold" nodeType="withEffect">
                                  <p:stCondLst>
                                    <p:cond delay="0"/>
                                  </p:stCondLst>
                                  <p:childTnLst>
                                    <p:set>
                                      <p:cBhvr>
                                        <p:cTn id="40" dur="1" fill="hold">
                                          <p:stCondLst>
                                            <p:cond delay="0"/>
                                          </p:stCondLst>
                                        </p:cTn>
                                        <p:tgtEl>
                                          <p:spTgt spid="226"/>
                                        </p:tgtEl>
                                        <p:attrNameLst>
                                          <p:attrName>style.visibility</p:attrName>
                                        </p:attrNameLst>
                                      </p:cBhvr>
                                      <p:to>
                                        <p:strVal val="visible"/>
                                      </p:to>
                                    </p:set>
                                    <p:animEffect transition="in" filter="fade">
                                      <p:cBhvr>
                                        <p:cTn id="41" dur="500"/>
                                        <p:tgtEl>
                                          <p:spTgt spid="226"/>
                                        </p:tgtEl>
                                      </p:cBhvr>
                                    </p:animEffect>
                                  </p:childTnLst>
                                </p:cTn>
                              </p:par>
                              <p:par>
                                <p:cTn id="42" presetID="10" presetClass="entr" presetSubtype="0" fill="hold" nodeType="withEffect">
                                  <p:stCondLst>
                                    <p:cond delay="0"/>
                                  </p:stCondLst>
                                  <p:childTnLst>
                                    <p:set>
                                      <p:cBhvr>
                                        <p:cTn id="43" dur="1" fill="hold">
                                          <p:stCondLst>
                                            <p:cond delay="0"/>
                                          </p:stCondLst>
                                        </p:cTn>
                                        <p:tgtEl>
                                          <p:spTgt spid="227"/>
                                        </p:tgtEl>
                                        <p:attrNameLst>
                                          <p:attrName>style.visibility</p:attrName>
                                        </p:attrNameLst>
                                      </p:cBhvr>
                                      <p:to>
                                        <p:strVal val="visible"/>
                                      </p:to>
                                    </p:set>
                                    <p:animEffect transition="in" filter="fade">
                                      <p:cBhvr>
                                        <p:cTn id="44" dur="500"/>
                                        <p:tgtEl>
                                          <p:spTgt spid="227"/>
                                        </p:tgtEl>
                                      </p:cBhvr>
                                    </p:animEffect>
                                  </p:childTnLst>
                                </p:cTn>
                              </p:par>
                              <p:par>
                                <p:cTn id="45" presetID="10" presetClass="entr" presetSubtype="0" fill="hold" nodeType="withEffect">
                                  <p:stCondLst>
                                    <p:cond delay="0"/>
                                  </p:stCondLst>
                                  <p:childTnLst>
                                    <p:set>
                                      <p:cBhvr>
                                        <p:cTn id="46" dur="1" fill="hold">
                                          <p:stCondLst>
                                            <p:cond delay="0"/>
                                          </p:stCondLst>
                                        </p:cTn>
                                        <p:tgtEl>
                                          <p:spTgt spid="225"/>
                                        </p:tgtEl>
                                        <p:attrNameLst>
                                          <p:attrName>style.visibility</p:attrName>
                                        </p:attrNameLst>
                                      </p:cBhvr>
                                      <p:to>
                                        <p:strVal val="visible"/>
                                      </p:to>
                                    </p:set>
                                    <p:animEffect transition="in" filter="fade">
                                      <p:cBhvr>
                                        <p:cTn id="47" dur="500"/>
                                        <p:tgtEl>
                                          <p:spTgt spid="225"/>
                                        </p:tgtEl>
                                      </p:cBhvr>
                                    </p:animEffect>
                                  </p:childTnLst>
                                </p:cTn>
                              </p:par>
                              <p:par>
                                <p:cTn id="48" presetID="10" presetClass="entr" presetSubtype="0" fill="hold" nodeType="withEffect">
                                  <p:stCondLst>
                                    <p:cond delay="0"/>
                                  </p:stCondLst>
                                  <p:childTnLst>
                                    <p:set>
                                      <p:cBhvr>
                                        <p:cTn id="49" dur="1" fill="hold">
                                          <p:stCondLst>
                                            <p:cond delay="0"/>
                                          </p:stCondLst>
                                        </p:cTn>
                                        <p:tgtEl>
                                          <p:spTgt spid="229"/>
                                        </p:tgtEl>
                                        <p:attrNameLst>
                                          <p:attrName>style.visibility</p:attrName>
                                        </p:attrNameLst>
                                      </p:cBhvr>
                                      <p:to>
                                        <p:strVal val="visible"/>
                                      </p:to>
                                    </p:set>
                                    <p:animEffect transition="in" filter="fade">
                                      <p:cBhvr>
                                        <p:cTn id="50" dur="500"/>
                                        <p:tgtEl>
                                          <p:spTgt spid="229"/>
                                        </p:tgtEl>
                                      </p:cBhvr>
                                    </p:animEffect>
                                  </p:childTnLst>
                                </p:cTn>
                              </p:par>
                              <p:par>
                                <p:cTn id="51" presetID="10" presetClass="entr" presetSubtype="0" fill="hold" nodeType="withEffect">
                                  <p:stCondLst>
                                    <p:cond delay="0"/>
                                  </p:stCondLst>
                                  <p:childTnLst>
                                    <p:set>
                                      <p:cBhvr>
                                        <p:cTn id="52" dur="1" fill="hold">
                                          <p:stCondLst>
                                            <p:cond delay="0"/>
                                          </p:stCondLst>
                                        </p:cTn>
                                        <p:tgtEl>
                                          <p:spTgt spid="230"/>
                                        </p:tgtEl>
                                        <p:attrNameLst>
                                          <p:attrName>style.visibility</p:attrName>
                                        </p:attrNameLst>
                                      </p:cBhvr>
                                      <p:to>
                                        <p:strVal val="visible"/>
                                      </p:to>
                                    </p:set>
                                    <p:animEffect transition="in" filter="fade">
                                      <p:cBhvr>
                                        <p:cTn id="53" dur="500"/>
                                        <p:tgtEl>
                                          <p:spTgt spid="230"/>
                                        </p:tgtEl>
                                      </p:cBhvr>
                                    </p:animEffect>
                                  </p:childTnLst>
                                </p:cTn>
                              </p:par>
                              <p:par>
                                <p:cTn id="54" presetID="10" presetClass="entr" presetSubtype="0" fill="hold" nodeType="withEffect">
                                  <p:stCondLst>
                                    <p:cond delay="0"/>
                                  </p:stCondLst>
                                  <p:childTnLst>
                                    <p:set>
                                      <p:cBhvr>
                                        <p:cTn id="55" dur="1" fill="hold">
                                          <p:stCondLst>
                                            <p:cond delay="0"/>
                                          </p:stCondLst>
                                        </p:cTn>
                                        <p:tgtEl>
                                          <p:spTgt spid="228"/>
                                        </p:tgtEl>
                                        <p:attrNameLst>
                                          <p:attrName>style.visibility</p:attrName>
                                        </p:attrNameLst>
                                      </p:cBhvr>
                                      <p:to>
                                        <p:strVal val="visible"/>
                                      </p:to>
                                    </p:set>
                                    <p:animEffect transition="in" filter="fade">
                                      <p:cBhvr>
                                        <p:cTn id="56" dur="500"/>
                                        <p:tgtEl>
                                          <p:spTgt spid="22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4"/>
                                        </p:tgtEl>
                                        <p:attrNameLst>
                                          <p:attrName>style.visibility</p:attrName>
                                        </p:attrNameLst>
                                      </p:cBhvr>
                                      <p:to>
                                        <p:strVal val="visible"/>
                                      </p:to>
                                    </p:set>
                                    <p:animEffect transition="in" filter="fade">
                                      <p:cBhvr>
                                        <p:cTn id="61" dur="500"/>
                                        <p:tgtEl>
                                          <p:spTgt spid="234"/>
                                        </p:tgtEl>
                                      </p:cBhvr>
                                    </p:animEffect>
                                  </p:childTnLst>
                                </p:cTn>
                              </p:par>
                              <p:par>
                                <p:cTn id="62" presetID="10" presetClass="entr" presetSubtype="0" fill="hold" nodeType="withEffect">
                                  <p:stCondLst>
                                    <p:cond delay="0"/>
                                  </p:stCondLst>
                                  <p:childTnLst>
                                    <p:set>
                                      <p:cBhvr>
                                        <p:cTn id="63" dur="1" fill="hold">
                                          <p:stCondLst>
                                            <p:cond delay="0"/>
                                          </p:stCondLst>
                                        </p:cTn>
                                        <p:tgtEl>
                                          <p:spTgt spid="240"/>
                                        </p:tgtEl>
                                        <p:attrNameLst>
                                          <p:attrName>style.visibility</p:attrName>
                                        </p:attrNameLst>
                                      </p:cBhvr>
                                      <p:to>
                                        <p:strVal val="visible"/>
                                      </p:to>
                                    </p:set>
                                    <p:animEffect transition="in" filter="fade">
                                      <p:cBhvr>
                                        <p:cTn id="64" dur="500"/>
                                        <p:tgtEl>
                                          <p:spTgt spid="240"/>
                                        </p:tgtEl>
                                      </p:cBhvr>
                                    </p:animEffect>
                                  </p:childTnLst>
                                </p:cTn>
                              </p:par>
                              <p:par>
                                <p:cTn id="65" presetID="10" presetClass="entr" presetSubtype="0" fill="hold" nodeType="withEffect">
                                  <p:stCondLst>
                                    <p:cond delay="0"/>
                                  </p:stCondLst>
                                  <p:childTnLst>
                                    <p:set>
                                      <p:cBhvr>
                                        <p:cTn id="66" dur="1" fill="hold">
                                          <p:stCondLst>
                                            <p:cond delay="0"/>
                                          </p:stCondLst>
                                        </p:cTn>
                                        <p:tgtEl>
                                          <p:spTgt spid="239"/>
                                        </p:tgtEl>
                                        <p:attrNameLst>
                                          <p:attrName>style.visibility</p:attrName>
                                        </p:attrNameLst>
                                      </p:cBhvr>
                                      <p:to>
                                        <p:strVal val="visible"/>
                                      </p:to>
                                    </p:set>
                                    <p:animEffect transition="in" filter="fade">
                                      <p:cBhvr>
                                        <p:cTn id="67" dur="500"/>
                                        <p:tgtEl>
                                          <p:spTgt spid="239"/>
                                        </p:tgtEl>
                                      </p:cBhvr>
                                    </p:animEffect>
                                  </p:childTnLst>
                                </p:cTn>
                              </p:par>
                              <p:par>
                                <p:cTn id="68" presetID="10" presetClass="entr" presetSubtype="0" fill="hold" nodeType="withEffect">
                                  <p:stCondLst>
                                    <p:cond delay="0"/>
                                  </p:stCondLst>
                                  <p:childTnLst>
                                    <p:set>
                                      <p:cBhvr>
                                        <p:cTn id="69" dur="1" fill="hold">
                                          <p:stCondLst>
                                            <p:cond delay="0"/>
                                          </p:stCondLst>
                                        </p:cTn>
                                        <p:tgtEl>
                                          <p:spTgt spid="237"/>
                                        </p:tgtEl>
                                        <p:attrNameLst>
                                          <p:attrName>style.visibility</p:attrName>
                                        </p:attrNameLst>
                                      </p:cBhvr>
                                      <p:to>
                                        <p:strVal val="visible"/>
                                      </p:to>
                                    </p:set>
                                    <p:animEffect transition="in" filter="fade">
                                      <p:cBhvr>
                                        <p:cTn id="70" dur="500"/>
                                        <p:tgtEl>
                                          <p:spTgt spid="237"/>
                                        </p:tgtEl>
                                      </p:cBhvr>
                                    </p:animEffect>
                                  </p:childTnLst>
                                </p:cTn>
                              </p:par>
                              <p:par>
                                <p:cTn id="71" presetID="10" presetClass="entr" presetSubtype="0" fill="hold" nodeType="withEffect">
                                  <p:stCondLst>
                                    <p:cond delay="0"/>
                                  </p:stCondLst>
                                  <p:childTnLst>
                                    <p:set>
                                      <p:cBhvr>
                                        <p:cTn id="72" dur="1" fill="hold">
                                          <p:stCondLst>
                                            <p:cond delay="0"/>
                                          </p:stCondLst>
                                        </p:cTn>
                                        <p:tgtEl>
                                          <p:spTgt spid="238"/>
                                        </p:tgtEl>
                                        <p:attrNameLst>
                                          <p:attrName>style.visibility</p:attrName>
                                        </p:attrNameLst>
                                      </p:cBhvr>
                                      <p:to>
                                        <p:strVal val="visible"/>
                                      </p:to>
                                    </p:set>
                                    <p:animEffect transition="in" filter="fade">
                                      <p:cBhvr>
                                        <p:cTn id="73" dur="500"/>
                                        <p:tgtEl>
                                          <p:spTgt spid="23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1"/>
                                        </p:tgtEl>
                                        <p:attrNameLst>
                                          <p:attrName>style.visibility</p:attrName>
                                        </p:attrNameLst>
                                      </p:cBhvr>
                                      <p:to>
                                        <p:strVal val="visible"/>
                                      </p:to>
                                    </p:set>
                                    <p:animEffect transition="in" filter="fade">
                                      <p:cBhvr>
                                        <p:cTn id="78" dur="500"/>
                                        <p:tgtEl>
                                          <p:spTgt spid="241"/>
                                        </p:tgtEl>
                                      </p:cBhvr>
                                    </p:animEffect>
                                  </p:childTnLst>
                                </p:cTn>
                              </p:par>
                              <p:par>
                                <p:cTn id="79" presetID="10" presetClass="entr" presetSubtype="0" fill="hold" nodeType="withEffect">
                                  <p:stCondLst>
                                    <p:cond delay="0"/>
                                  </p:stCondLst>
                                  <p:childTnLst>
                                    <p:set>
                                      <p:cBhvr>
                                        <p:cTn id="80" dur="1" fill="hold">
                                          <p:stCondLst>
                                            <p:cond delay="0"/>
                                          </p:stCondLst>
                                        </p:cTn>
                                        <p:tgtEl>
                                          <p:spTgt spid="254"/>
                                        </p:tgtEl>
                                        <p:attrNameLst>
                                          <p:attrName>style.visibility</p:attrName>
                                        </p:attrNameLst>
                                      </p:cBhvr>
                                      <p:to>
                                        <p:strVal val="visible"/>
                                      </p:to>
                                    </p:set>
                                    <p:animEffect transition="in" filter="fade">
                                      <p:cBhvr>
                                        <p:cTn id="81" dur="500"/>
                                        <p:tgtEl>
                                          <p:spTgt spid="254"/>
                                        </p:tgtEl>
                                      </p:cBhvr>
                                    </p:animEffect>
                                  </p:childTnLst>
                                </p:cTn>
                              </p:par>
                              <p:par>
                                <p:cTn id="82" presetID="10" presetClass="entr" presetSubtype="0" fill="hold" nodeType="withEffect">
                                  <p:stCondLst>
                                    <p:cond delay="0"/>
                                  </p:stCondLst>
                                  <p:childTnLst>
                                    <p:set>
                                      <p:cBhvr>
                                        <p:cTn id="83" dur="1" fill="hold">
                                          <p:stCondLst>
                                            <p:cond delay="0"/>
                                          </p:stCondLst>
                                        </p:cTn>
                                        <p:tgtEl>
                                          <p:spTgt spid="253"/>
                                        </p:tgtEl>
                                        <p:attrNameLst>
                                          <p:attrName>style.visibility</p:attrName>
                                        </p:attrNameLst>
                                      </p:cBhvr>
                                      <p:to>
                                        <p:strVal val="visible"/>
                                      </p:to>
                                    </p:set>
                                    <p:animEffect transition="in" filter="fade">
                                      <p:cBhvr>
                                        <p:cTn id="84" dur="500"/>
                                        <p:tgtEl>
                                          <p:spTgt spid="253"/>
                                        </p:tgtEl>
                                      </p:cBhvr>
                                    </p:animEffect>
                                  </p:childTnLst>
                                </p:cTn>
                              </p:par>
                              <p:par>
                                <p:cTn id="85" presetID="10" presetClass="entr" presetSubtype="0" fill="hold" nodeType="withEffect">
                                  <p:stCondLst>
                                    <p:cond delay="0"/>
                                  </p:stCondLst>
                                  <p:childTnLst>
                                    <p:set>
                                      <p:cBhvr>
                                        <p:cTn id="86" dur="1" fill="hold">
                                          <p:stCondLst>
                                            <p:cond delay="0"/>
                                          </p:stCondLst>
                                        </p:cTn>
                                        <p:tgtEl>
                                          <p:spTgt spid="247"/>
                                        </p:tgtEl>
                                        <p:attrNameLst>
                                          <p:attrName>style.visibility</p:attrName>
                                        </p:attrNameLst>
                                      </p:cBhvr>
                                      <p:to>
                                        <p:strVal val="visible"/>
                                      </p:to>
                                    </p:set>
                                    <p:animEffect transition="in" filter="fade">
                                      <p:cBhvr>
                                        <p:cTn id="87" dur="500"/>
                                        <p:tgtEl>
                                          <p:spTgt spid="247"/>
                                        </p:tgtEl>
                                      </p:cBhvr>
                                    </p:animEffect>
                                  </p:childTnLst>
                                </p:cTn>
                              </p:par>
                              <p:par>
                                <p:cTn id="88" presetID="10" presetClass="entr" presetSubtype="0" fill="hold" nodeType="withEffect">
                                  <p:stCondLst>
                                    <p:cond delay="0"/>
                                  </p:stCondLst>
                                  <p:childTnLst>
                                    <p:set>
                                      <p:cBhvr>
                                        <p:cTn id="89" dur="1" fill="hold">
                                          <p:stCondLst>
                                            <p:cond delay="0"/>
                                          </p:stCondLst>
                                        </p:cTn>
                                        <p:tgtEl>
                                          <p:spTgt spid="248"/>
                                        </p:tgtEl>
                                        <p:attrNameLst>
                                          <p:attrName>style.visibility</p:attrName>
                                        </p:attrNameLst>
                                      </p:cBhvr>
                                      <p:to>
                                        <p:strVal val="visible"/>
                                      </p:to>
                                    </p:set>
                                    <p:animEffect transition="in" filter="fade">
                                      <p:cBhvr>
                                        <p:cTn id="90" dur="500"/>
                                        <p:tgtEl>
                                          <p:spTgt spid="24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44"/>
                                        </p:tgtEl>
                                        <p:attrNameLst>
                                          <p:attrName>style.visibility</p:attrName>
                                        </p:attrNameLst>
                                      </p:cBhvr>
                                      <p:to>
                                        <p:strVal val="visible"/>
                                      </p:to>
                                    </p:set>
                                    <p:animEffect transition="in" filter="fade">
                                      <p:cBhvr>
                                        <p:cTn id="95" dur="500"/>
                                        <p:tgtEl>
                                          <p:spTgt spid="244"/>
                                        </p:tgtEl>
                                      </p:cBhvr>
                                    </p:animEffect>
                                  </p:childTnLst>
                                </p:cTn>
                              </p:par>
                              <p:par>
                                <p:cTn id="96" presetID="10" presetClass="entr" presetSubtype="0" fill="hold" nodeType="withEffect">
                                  <p:stCondLst>
                                    <p:cond delay="0"/>
                                  </p:stCondLst>
                                  <p:childTnLst>
                                    <p:set>
                                      <p:cBhvr>
                                        <p:cTn id="97" dur="1" fill="hold">
                                          <p:stCondLst>
                                            <p:cond delay="0"/>
                                          </p:stCondLst>
                                        </p:cTn>
                                        <p:tgtEl>
                                          <p:spTgt spid="252"/>
                                        </p:tgtEl>
                                        <p:attrNameLst>
                                          <p:attrName>style.visibility</p:attrName>
                                        </p:attrNameLst>
                                      </p:cBhvr>
                                      <p:to>
                                        <p:strVal val="visible"/>
                                      </p:to>
                                    </p:set>
                                    <p:animEffect transition="in" filter="fade">
                                      <p:cBhvr>
                                        <p:cTn id="98" dur="500"/>
                                        <p:tgtEl>
                                          <p:spTgt spid="252"/>
                                        </p:tgtEl>
                                      </p:cBhvr>
                                    </p:animEffect>
                                  </p:childTnLst>
                                </p:cTn>
                              </p:par>
                              <p:par>
                                <p:cTn id="99" presetID="10" presetClass="entr" presetSubtype="0" fill="hold" nodeType="withEffect">
                                  <p:stCondLst>
                                    <p:cond delay="0"/>
                                  </p:stCondLst>
                                  <p:childTnLst>
                                    <p:set>
                                      <p:cBhvr>
                                        <p:cTn id="100" dur="1" fill="hold">
                                          <p:stCondLst>
                                            <p:cond delay="0"/>
                                          </p:stCondLst>
                                        </p:cTn>
                                        <p:tgtEl>
                                          <p:spTgt spid="251"/>
                                        </p:tgtEl>
                                        <p:attrNameLst>
                                          <p:attrName>style.visibility</p:attrName>
                                        </p:attrNameLst>
                                      </p:cBhvr>
                                      <p:to>
                                        <p:strVal val="visible"/>
                                      </p:to>
                                    </p:set>
                                    <p:animEffect transition="in" filter="fade">
                                      <p:cBhvr>
                                        <p:cTn id="101" dur="500"/>
                                        <p:tgtEl>
                                          <p:spTgt spid="251"/>
                                        </p:tgtEl>
                                      </p:cBhvr>
                                    </p:animEffect>
                                  </p:childTnLst>
                                </p:cTn>
                              </p:par>
                              <p:par>
                                <p:cTn id="102" presetID="10" presetClass="entr" presetSubtype="0" fill="hold" nodeType="withEffect">
                                  <p:stCondLst>
                                    <p:cond delay="0"/>
                                  </p:stCondLst>
                                  <p:childTnLst>
                                    <p:set>
                                      <p:cBhvr>
                                        <p:cTn id="103" dur="1" fill="hold">
                                          <p:stCondLst>
                                            <p:cond delay="0"/>
                                          </p:stCondLst>
                                        </p:cTn>
                                        <p:tgtEl>
                                          <p:spTgt spid="249"/>
                                        </p:tgtEl>
                                        <p:attrNameLst>
                                          <p:attrName>style.visibility</p:attrName>
                                        </p:attrNameLst>
                                      </p:cBhvr>
                                      <p:to>
                                        <p:strVal val="visible"/>
                                      </p:to>
                                    </p:set>
                                    <p:animEffect transition="in" filter="fade">
                                      <p:cBhvr>
                                        <p:cTn id="104" dur="500"/>
                                        <p:tgtEl>
                                          <p:spTgt spid="249"/>
                                        </p:tgtEl>
                                      </p:cBhvr>
                                    </p:animEffect>
                                  </p:childTnLst>
                                </p:cTn>
                              </p:par>
                              <p:par>
                                <p:cTn id="105" presetID="10" presetClass="entr" presetSubtype="0" fill="hold" nodeType="withEffect">
                                  <p:stCondLst>
                                    <p:cond delay="0"/>
                                  </p:stCondLst>
                                  <p:childTnLst>
                                    <p:set>
                                      <p:cBhvr>
                                        <p:cTn id="106" dur="1" fill="hold">
                                          <p:stCondLst>
                                            <p:cond delay="0"/>
                                          </p:stCondLst>
                                        </p:cTn>
                                        <p:tgtEl>
                                          <p:spTgt spid="250"/>
                                        </p:tgtEl>
                                        <p:attrNameLst>
                                          <p:attrName>style.visibility</p:attrName>
                                        </p:attrNameLst>
                                      </p:cBhvr>
                                      <p:to>
                                        <p:strVal val="visible"/>
                                      </p:to>
                                    </p:set>
                                    <p:animEffect transition="in" filter="fade">
                                      <p:cBhvr>
                                        <p:cTn id="107"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txBox="1">
            <a:spLocks noGrp="1"/>
          </p:cNvSpPr>
          <p:nvPr>
            <p:ph type="title"/>
          </p:nvPr>
        </p:nvSpPr>
        <p:spPr>
          <a:xfrm>
            <a:off x="838200" y="444462"/>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(v1): Combine Step</a:t>
            </a:r>
            <a:endParaRPr/>
          </a:p>
        </p:txBody>
      </p:sp>
      <p:sp>
        <p:nvSpPr>
          <p:cNvPr id="261" name="Google Shape;261;p24"/>
          <p:cNvSpPr txBox="1"/>
          <p:nvPr/>
        </p:nvSpPr>
        <p:spPr>
          <a:xfrm>
            <a:off x="2542215" y="1420925"/>
            <a:ext cx="1328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3"/>
                </a:solidFill>
                <a:latin typeface="Quattrocento Sans"/>
                <a:ea typeface="Quattrocento Sans"/>
                <a:cs typeface="Quattrocento Sans"/>
                <a:sym typeface="Quattrocento Sans"/>
              </a:rPr>
              <a:t>Combine</a:t>
            </a:r>
            <a:endParaRPr>
              <a:latin typeface="Quattrocento Sans"/>
              <a:ea typeface="Quattrocento Sans"/>
              <a:cs typeface="Quattrocento Sans"/>
              <a:sym typeface="Quattrocento Sans"/>
            </a:endParaRPr>
          </a:p>
        </p:txBody>
      </p:sp>
      <p:sp>
        <p:nvSpPr>
          <p:cNvPr id="262" name="Google Shape;262;p24"/>
          <p:cNvSpPr txBox="1"/>
          <p:nvPr/>
        </p:nvSpPr>
        <p:spPr>
          <a:xfrm>
            <a:off x="157255" y="2918936"/>
            <a:ext cx="24492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Simply concatenate the arrays that were created earlier. Partition step already left them in order</a:t>
            </a:r>
            <a:endParaRPr sz="1800" dirty="0">
              <a:solidFill>
                <a:schemeClr val="dk1"/>
              </a:solidFill>
              <a:latin typeface="Quattrocento Sans"/>
              <a:ea typeface="Quattrocento Sans"/>
              <a:cs typeface="Quattrocento Sans"/>
              <a:sym typeface="Quattrocento Sans"/>
            </a:endParaRPr>
          </a:p>
        </p:txBody>
      </p:sp>
      <p:graphicFrame>
        <p:nvGraphicFramePr>
          <p:cNvPr id="263" name="Google Shape;263;p24"/>
          <p:cNvGraphicFramePr/>
          <p:nvPr/>
        </p:nvGraphicFramePr>
        <p:xfrm>
          <a:off x="7473797" y="32666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4" name="Google Shape;264;p24"/>
          <p:cNvGraphicFramePr/>
          <p:nvPr/>
        </p:nvGraphicFramePr>
        <p:xfrm>
          <a:off x="2702269" y="229242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5" name="Google Shape;265;p24"/>
          <p:cNvGraphicFramePr/>
          <p:nvPr/>
        </p:nvGraphicFramePr>
        <p:xfrm>
          <a:off x="4030322" y="229242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6" name="Google Shape;266;p24"/>
          <p:cNvGraphicFramePr/>
          <p:nvPr/>
        </p:nvGraphicFramePr>
        <p:xfrm>
          <a:off x="10902193" y="229242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7" name="Google Shape;267;p24"/>
          <p:cNvGraphicFramePr/>
          <p:nvPr/>
        </p:nvGraphicFramePr>
        <p:xfrm>
          <a:off x="5269189" y="14209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8" name="Google Shape;268;p24"/>
          <p:cNvGraphicFramePr/>
          <p:nvPr/>
        </p:nvGraphicFramePr>
        <p:xfrm>
          <a:off x="6453550" y="14209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9" name="Google Shape;269;p24"/>
          <p:cNvGraphicFramePr/>
          <p:nvPr/>
        </p:nvGraphicFramePr>
        <p:xfrm>
          <a:off x="8481764" y="14209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0" name="Google Shape;270;p24"/>
          <p:cNvGraphicFramePr/>
          <p:nvPr/>
        </p:nvGraphicFramePr>
        <p:xfrm>
          <a:off x="9731963" y="14209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1" name="Google Shape;271;p24"/>
          <p:cNvGraphicFramePr/>
          <p:nvPr/>
        </p:nvGraphicFramePr>
        <p:xfrm>
          <a:off x="5358375" y="2293759"/>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2" name="Google Shape;272;p24"/>
          <p:cNvGraphicFramePr/>
          <p:nvPr/>
        </p:nvGraphicFramePr>
        <p:xfrm>
          <a:off x="8621359" y="2293759"/>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3" name="Google Shape;273;p24"/>
          <p:cNvGraphicFramePr/>
          <p:nvPr/>
        </p:nvGraphicFramePr>
        <p:xfrm>
          <a:off x="3342441" y="4526037"/>
          <a:ext cx="80638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4" name="Google Shape;274;p24"/>
          <p:cNvGraphicFramePr/>
          <p:nvPr/>
        </p:nvGraphicFramePr>
        <p:xfrm>
          <a:off x="2925665" y="3266623"/>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5" name="Google Shape;275;p24"/>
          <p:cNvGraphicFramePr/>
          <p:nvPr/>
        </p:nvGraphicFramePr>
        <p:xfrm>
          <a:off x="8991053" y="3266623"/>
          <a:ext cx="302392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276" name="Google Shape;276;p24"/>
          <p:cNvCxnSpPr/>
          <p:nvPr/>
        </p:nvCxnSpPr>
        <p:spPr>
          <a:xfrm flipH="1">
            <a:off x="6373305" y="2158235"/>
            <a:ext cx="242100" cy="504900"/>
          </a:xfrm>
          <a:prstGeom prst="straightConnector1">
            <a:avLst/>
          </a:prstGeom>
          <a:noFill/>
          <a:ln w="28575" cap="flat" cmpd="sng">
            <a:solidFill>
              <a:schemeClr val="accent3"/>
            </a:solidFill>
            <a:prstDash val="solid"/>
            <a:round/>
            <a:headEnd type="none" w="sm" len="sm"/>
            <a:tailEnd type="triangle" w="med" len="med"/>
          </a:ln>
        </p:spPr>
      </p:cxnSp>
      <p:cxnSp>
        <p:nvCxnSpPr>
          <p:cNvPr id="277" name="Google Shape;277;p24"/>
          <p:cNvCxnSpPr/>
          <p:nvPr/>
        </p:nvCxnSpPr>
        <p:spPr>
          <a:xfrm>
            <a:off x="6096000" y="2158235"/>
            <a:ext cx="237900" cy="504900"/>
          </a:xfrm>
          <a:prstGeom prst="straightConnector1">
            <a:avLst/>
          </a:prstGeom>
          <a:noFill/>
          <a:ln w="28575" cap="flat" cmpd="sng">
            <a:solidFill>
              <a:schemeClr val="accent3"/>
            </a:solidFill>
            <a:prstDash val="solid"/>
            <a:round/>
            <a:headEnd type="none" w="sm" len="sm"/>
            <a:tailEnd type="triangle" w="med" len="med"/>
          </a:ln>
        </p:spPr>
      </p:cxnSp>
      <p:cxnSp>
        <p:nvCxnSpPr>
          <p:cNvPr id="278" name="Google Shape;278;p24"/>
          <p:cNvCxnSpPr/>
          <p:nvPr/>
        </p:nvCxnSpPr>
        <p:spPr>
          <a:xfrm flipH="1">
            <a:off x="9633530" y="2150354"/>
            <a:ext cx="242100" cy="504900"/>
          </a:xfrm>
          <a:prstGeom prst="straightConnector1">
            <a:avLst/>
          </a:prstGeom>
          <a:noFill/>
          <a:ln w="28575" cap="flat" cmpd="sng">
            <a:solidFill>
              <a:schemeClr val="accent3"/>
            </a:solidFill>
            <a:prstDash val="solid"/>
            <a:round/>
            <a:headEnd type="none" w="sm" len="sm"/>
            <a:tailEnd type="triangle" w="med" len="med"/>
          </a:ln>
        </p:spPr>
      </p:cxnSp>
      <p:cxnSp>
        <p:nvCxnSpPr>
          <p:cNvPr id="279" name="Google Shape;279;p24"/>
          <p:cNvCxnSpPr/>
          <p:nvPr/>
        </p:nvCxnSpPr>
        <p:spPr>
          <a:xfrm>
            <a:off x="9356225" y="2150354"/>
            <a:ext cx="237900" cy="504900"/>
          </a:xfrm>
          <a:prstGeom prst="straightConnector1">
            <a:avLst/>
          </a:prstGeom>
          <a:noFill/>
          <a:ln w="28575" cap="flat" cmpd="sng">
            <a:solidFill>
              <a:schemeClr val="accent3"/>
            </a:solidFill>
            <a:prstDash val="solid"/>
            <a:round/>
            <a:headEnd type="none" w="sm" len="sm"/>
            <a:tailEnd type="triangle" w="med" len="med"/>
          </a:ln>
        </p:spPr>
      </p:cxnSp>
      <p:cxnSp>
        <p:nvCxnSpPr>
          <p:cNvPr id="280" name="Google Shape;280;p24"/>
          <p:cNvCxnSpPr/>
          <p:nvPr/>
        </p:nvCxnSpPr>
        <p:spPr>
          <a:xfrm>
            <a:off x="4979244" y="3040458"/>
            <a:ext cx="0" cy="617100"/>
          </a:xfrm>
          <a:prstGeom prst="straightConnector1">
            <a:avLst/>
          </a:prstGeom>
          <a:noFill/>
          <a:ln w="28575" cap="flat" cmpd="sng">
            <a:solidFill>
              <a:schemeClr val="accent3"/>
            </a:solidFill>
            <a:prstDash val="solid"/>
            <a:round/>
            <a:headEnd type="none" w="sm" len="sm"/>
            <a:tailEnd type="triangle" w="med" len="med"/>
          </a:ln>
        </p:spPr>
      </p:cxnSp>
      <p:cxnSp>
        <p:nvCxnSpPr>
          <p:cNvPr id="281" name="Google Shape;281;p24"/>
          <p:cNvCxnSpPr/>
          <p:nvPr/>
        </p:nvCxnSpPr>
        <p:spPr>
          <a:xfrm>
            <a:off x="3206252" y="3034107"/>
            <a:ext cx="1725000" cy="608400"/>
          </a:xfrm>
          <a:prstGeom prst="straightConnector1">
            <a:avLst/>
          </a:prstGeom>
          <a:noFill/>
          <a:ln w="28575" cap="flat" cmpd="sng">
            <a:solidFill>
              <a:schemeClr val="accent3"/>
            </a:solidFill>
            <a:prstDash val="solid"/>
            <a:round/>
            <a:headEnd type="none" w="sm" len="sm"/>
            <a:tailEnd type="triangle" w="med" len="med"/>
          </a:ln>
        </p:spPr>
      </p:cxnSp>
      <p:cxnSp>
        <p:nvCxnSpPr>
          <p:cNvPr id="282" name="Google Shape;282;p24"/>
          <p:cNvCxnSpPr/>
          <p:nvPr/>
        </p:nvCxnSpPr>
        <p:spPr>
          <a:xfrm flipH="1">
            <a:off x="5038242" y="3035439"/>
            <a:ext cx="1328100" cy="606900"/>
          </a:xfrm>
          <a:prstGeom prst="straightConnector1">
            <a:avLst/>
          </a:prstGeom>
          <a:noFill/>
          <a:ln w="28575" cap="flat" cmpd="sng">
            <a:solidFill>
              <a:schemeClr val="accent3"/>
            </a:solidFill>
            <a:prstDash val="solid"/>
            <a:round/>
            <a:headEnd type="none" w="sm" len="sm"/>
            <a:tailEnd type="triangle" w="med" len="med"/>
          </a:ln>
        </p:spPr>
      </p:cxnSp>
      <p:cxnSp>
        <p:nvCxnSpPr>
          <p:cNvPr id="283" name="Google Shape;283;p24"/>
          <p:cNvCxnSpPr/>
          <p:nvPr/>
        </p:nvCxnSpPr>
        <p:spPr>
          <a:xfrm>
            <a:off x="9629326" y="3035439"/>
            <a:ext cx="690300" cy="606900"/>
          </a:xfrm>
          <a:prstGeom prst="straightConnector1">
            <a:avLst/>
          </a:prstGeom>
          <a:noFill/>
          <a:ln w="28575" cap="flat" cmpd="sng">
            <a:solidFill>
              <a:schemeClr val="accent3"/>
            </a:solidFill>
            <a:prstDash val="solid"/>
            <a:round/>
            <a:headEnd type="none" w="sm" len="sm"/>
            <a:tailEnd type="triangle" w="med" len="med"/>
          </a:ln>
        </p:spPr>
      </p:cxnSp>
      <p:cxnSp>
        <p:nvCxnSpPr>
          <p:cNvPr id="284" name="Google Shape;284;p24"/>
          <p:cNvCxnSpPr/>
          <p:nvPr/>
        </p:nvCxnSpPr>
        <p:spPr>
          <a:xfrm flipH="1">
            <a:off x="10329176" y="3034107"/>
            <a:ext cx="1077000" cy="608400"/>
          </a:xfrm>
          <a:prstGeom prst="straightConnector1">
            <a:avLst/>
          </a:prstGeom>
          <a:noFill/>
          <a:ln w="28575" cap="flat" cmpd="sng">
            <a:solidFill>
              <a:schemeClr val="accent3"/>
            </a:solidFill>
            <a:prstDash val="solid"/>
            <a:round/>
            <a:headEnd type="none" w="sm" len="sm"/>
            <a:tailEnd type="triangle" w="med" len="med"/>
          </a:ln>
        </p:spPr>
      </p:cxnSp>
      <p:cxnSp>
        <p:nvCxnSpPr>
          <p:cNvPr id="285" name="Google Shape;285;p24"/>
          <p:cNvCxnSpPr/>
          <p:nvPr/>
        </p:nvCxnSpPr>
        <p:spPr>
          <a:xfrm>
            <a:off x="6881597" y="4008303"/>
            <a:ext cx="625200" cy="854100"/>
          </a:xfrm>
          <a:prstGeom prst="straightConnector1">
            <a:avLst/>
          </a:prstGeom>
          <a:noFill/>
          <a:ln w="28575" cap="flat" cmpd="sng">
            <a:solidFill>
              <a:schemeClr val="accent3"/>
            </a:solidFill>
            <a:prstDash val="solid"/>
            <a:round/>
            <a:headEnd type="none" w="sm" len="sm"/>
            <a:tailEnd type="triangle" w="med" len="med"/>
          </a:ln>
        </p:spPr>
      </p:cxnSp>
      <p:cxnSp>
        <p:nvCxnSpPr>
          <p:cNvPr id="286" name="Google Shape;286;p24"/>
          <p:cNvCxnSpPr/>
          <p:nvPr/>
        </p:nvCxnSpPr>
        <p:spPr>
          <a:xfrm>
            <a:off x="7595118" y="4008303"/>
            <a:ext cx="0" cy="854100"/>
          </a:xfrm>
          <a:prstGeom prst="straightConnector1">
            <a:avLst/>
          </a:prstGeom>
          <a:noFill/>
          <a:ln w="28575" cap="flat" cmpd="sng">
            <a:solidFill>
              <a:schemeClr val="accent3"/>
            </a:solidFill>
            <a:prstDash val="solid"/>
            <a:round/>
            <a:headEnd type="none" w="sm" len="sm"/>
            <a:tailEnd type="triangle" w="med" len="med"/>
          </a:ln>
        </p:spPr>
      </p:cxnSp>
      <p:cxnSp>
        <p:nvCxnSpPr>
          <p:cNvPr id="287" name="Google Shape;287;p24"/>
          <p:cNvCxnSpPr/>
          <p:nvPr/>
        </p:nvCxnSpPr>
        <p:spPr>
          <a:xfrm flipH="1">
            <a:off x="7683540" y="4008303"/>
            <a:ext cx="1441800" cy="854100"/>
          </a:xfrm>
          <a:prstGeom prst="straightConnector1">
            <a:avLst/>
          </a:prstGeom>
          <a:noFill/>
          <a:ln w="28575" cap="flat" cmpd="sng">
            <a:solidFill>
              <a:schemeClr val="accent3"/>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1000"/>
                                        <p:tgtEl>
                                          <p:spTgt spid="271"/>
                                        </p:tgtEl>
                                      </p:cBhvr>
                                    </p:animEffect>
                                  </p:childTnLst>
                                </p:cTn>
                              </p:par>
                              <p:par>
                                <p:cTn id="8" presetID="10" presetClass="entr" presetSubtype="0" fill="hold" nodeType="withEffect">
                                  <p:stCondLst>
                                    <p:cond delay="0"/>
                                  </p:stCondLst>
                                  <p:childTnLst>
                                    <p:set>
                                      <p:cBhvr>
                                        <p:cTn id="9" dur="1" fill="hold">
                                          <p:stCondLst>
                                            <p:cond delay="0"/>
                                          </p:stCondLst>
                                        </p:cTn>
                                        <p:tgtEl>
                                          <p:spTgt spid="272"/>
                                        </p:tgtEl>
                                        <p:attrNameLst>
                                          <p:attrName>style.visibility</p:attrName>
                                        </p:attrNameLst>
                                      </p:cBhvr>
                                      <p:to>
                                        <p:strVal val="visible"/>
                                      </p:to>
                                    </p:set>
                                    <p:animEffect transition="in" filter="fade">
                                      <p:cBhvr>
                                        <p:cTn id="10" dur="1000"/>
                                        <p:tgtEl>
                                          <p:spTgt spid="272"/>
                                        </p:tgtEl>
                                      </p:cBhvr>
                                    </p:animEffect>
                                  </p:childTnLst>
                                </p:cTn>
                              </p:par>
                              <p:par>
                                <p:cTn id="11" presetID="10" presetClass="entr" presetSubtype="0" fill="hold" nodeType="withEffect">
                                  <p:stCondLst>
                                    <p:cond delay="0"/>
                                  </p:stCondLst>
                                  <p:childTnLst>
                                    <p:set>
                                      <p:cBhvr>
                                        <p:cTn id="12" dur="1" fill="hold">
                                          <p:stCondLst>
                                            <p:cond delay="0"/>
                                          </p:stCondLst>
                                        </p:cTn>
                                        <p:tgtEl>
                                          <p:spTgt spid="276"/>
                                        </p:tgtEl>
                                        <p:attrNameLst>
                                          <p:attrName>style.visibility</p:attrName>
                                        </p:attrNameLst>
                                      </p:cBhvr>
                                      <p:to>
                                        <p:strVal val="visible"/>
                                      </p:to>
                                    </p:set>
                                    <p:animEffect transition="in" filter="fade">
                                      <p:cBhvr>
                                        <p:cTn id="13" dur="1000"/>
                                        <p:tgtEl>
                                          <p:spTgt spid="276"/>
                                        </p:tgtEl>
                                      </p:cBhvr>
                                    </p:animEffect>
                                  </p:childTnLst>
                                </p:cTn>
                              </p:par>
                              <p:par>
                                <p:cTn id="14" presetID="10" presetClass="entr" presetSubtype="0" fill="hold" nodeType="withEffect">
                                  <p:stCondLst>
                                    <p:cond delay="0"/>
                                  </p:stCondLst>
                                  <p:childTnLst>
                                    <p:set>
                                      <p:cBhvr>
                                        <p:cTn id="15" dur="1" fill="hold">
                                          <p:stCondLst>
                                            <p:cond delay="0"/>
                                          </p:stCondLst>
                                        </p:cTn>
                                        <p:tgtEl>
                                          <p:spTgt spid="277"/>
                                        </p:tgtEl>
                                        <p:attrNameLst>
                                          <p:attrName>style.visibility</p:attrName>
                                        </p:attrNameLst>
                                      </p:cBhvr>
                                      <p:to>
                                        <p:strVal val="visible"/>
                                      </p:to>
                                    </p:set>
                                    <p:animEffect transition="in" filter="fade">
                                      <p:cBhvr>
                                        <p:cTn id="16" dur="1000"/>
                                        <p:tgtEl>
                                          <p:spTgt spid="277"/>
                                        </p:tgtEl>
                                      </p:cBhvr>
                                    </p:animEffect>
                                  </p:childTnLst>
                                </p:cTn>
                              </p:par>
                              <p:par>
                                <p:cTn id="17" presetID="10" presetClass="entr" presetSubtype="0" fill="hold" nodeType="withEffect">
                                  <p:stCondLst>
                                    <p:cond delay="0"/>
                                  </p:stCondLst>
                                  <p:childTnLst>
                                    <p:set>
                                      <p:cBhvr>
                                        <p:cTn id="18" dur="1" fill="hold">
                                          <p:stCondLst>
                                            <p:cond delay="0"/>
                                          </p:stCondLst>
                                        </p:cTn>
                                        <p:tgtEl>
                                          <p:spTgt spid="278"/>
                                        </p:tgtEl>
                                        <p:attrNameLst>
                                          <p:attrName>style.visibility</p:attrName>
                                        </p:attrNameLst>
                                      </p:cBhvr>
                                      <p:to>
                                        <p:strVal val="visible"/>
                                      </p:to>
                                    </p:set>
                                    <p:animEffect transition="in" filter="fade">
                                      <p:cBhvr>
                                        <p:cTn id="19" dur="1000"/>
                                        <p:tgtEl>
                                          <p:spTgt spid="278"/>
                                        </p:tgtEl>
                                      </p:cBhvr>
                                    </p:animEffect>
                                  </p:childTnLst>
                                </p:cTn>
                              </p:par>
                              <p:par>
                                <p:cTn id="20" presetID="10" presetClass="entr" presetSubtype="0" fill="hold" nodeType="withEffect">
                                  <p:stCondLst>
                                    <p:cond delay="0"/>
                                  </p:stCondLst>
                                  <p:childTnLst>
                                    <p:set>
                                      <p:cBhvr>
                                        <p:cTn id="21" dur="1" fill="hold">
                                          <p:stCondLst>
                                            <p:cond delay="0"/>
                                          </p:stCondLst>
                                        </p:cTn>
                                        <p:tgtEl>
                                          <p:spTgt spid="279"/>
                                        </p:tgtEl>
                                        <p:attrNameLst>
                                          <p:attrName>style.visibility</p:attrName>
                                        </p:attrNameLst>
                                      </p:cBhvr>
                                      <p:to>
                                        <p:strVal val="visible"/>
                                      </p:to>
                                    </p:set>
                                    <p:animEffect transition="in" filter="fade">
                                      <p:cBhvr>
                                        <p:cTn id="22" dur="1000"/>
                                        <p:tgtEl>
                                          <p:spTgt spid="27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4"/>
                                        </p:tgtEl>
                                        <p:attrNameLst>
                                          <p:attrName>style.visibility</p:attrName>
                                        </p:attrNameLst>
                                      </p:cBhvr>
                                      <p:to>
                                        <p:strVal val="visible"/>
                                      </p:to>
                                    </p:set>
                                    <p:animEffect transition="in" filter="fade">
                                      <p:cBhvr>
                                        <p:cTn id="27" dur="1000"/>
                                        <p:tgtEl>
                                          <p:spTgt spid="274"/>
                                        </p:tgtEl>
                                      </p:cBhvr>
                                    </p:animEffect>
                                  </p:childTnLst>
                                </p:cTn>
                              </p:par>
                              <p:par>
                                <p:cTn id="28" presetID="10" presetClass="entr" presetSubtype="0" fill="hold" nodeType="withEffect">
                                  <p:stCondLst>
                                    <p:cond delay="0"/>
                                  </p:stCondLst>
                                  <p:childTnLst>
                                    <p:set>
                                      <p:cBhvr>
                                        <p:cTn id="29" dur="1" fill="hold">
                                          <p:stCondLst>
                                            <p:cond delay="0"/>
                                          </p:stCondLst>
                                        </p:cTn>
                                        <p:tgtEl>
                                          <p:spTgt spid="275"/>
                                        </p:tgtEl>
                                        <p:attrNameLst>
                                          <p:attrName>style.visibility</p:attrName>
                                        </p:attrNameLst>
                                      </p:cBhvr>
                                      <p:to>
                                        <p:strVal val="visible"/>
                                      </p:to>
                                    </p:set>
                                    <p:animEffect transition="in" filter="fade">
                                      <p:cBhvr>
                                        <p:cTn id="30" dur="1000"/>
                                        <p:tgtEl>
                                          <p:spTgt spid="275"/>
                                        </p:tgtEl>
                                      </p:cBhvr>
                                    </p:animEffect>
                                  </p:childTnLst>
                                </p:cTn>
                              </p:par>
                              <p:par>
                                <p:cTn id="31" presetID="10" presetClass="entr" presetSubtype="0" fill="hold" nodeType="withEffect">
                                  <p:stCondLst>
                                    <p:cond delay="0"/>
                                  </p:stCondLst>
                                  <p:childTnLst>
                                    <p:set>
                                      <p:cBhvr>
                                        <p:cTn id="32" dur="1" fill="hold">
                                          <p:stCondLst>
                                            <p:cond delay="0"/>
                                          </p:stCondLst>
                                        </p:cTn>
                                        <p:tgtEl>
                                          <p:spTgt spid="280"/>
                                        </p:tgtEl>
                                        <p:attrNameLst>
                                          <p:attrName>style.visibility</p:attrName>
                                        </p:attrNameLst>
                                      </p:cBhvr>
                                      <p:to>
                                        <p:strVal val="visible"/>
                                      </p:to>
                                    </p:set>
                                    <p:animEffect transition="in" filter="fade">
                                      <p:cBhvr>
                                        <p:cTn id="33" dur="1000"/>
                                        <p:tgtEl>
                                          <p:spTgt spid="280"/>
                                        </p:tgtEl>
                                      </p:cBhvr>
                                    </p:animEffect>
                                  </p:childTnLst>
                                </p:cTn>
                              </p:par>
                              <p:par>
                                <p:cTn id="34" presetID="10" presetClass="entr" presetSubtype="0" fill="hold" nodeType="withEffect">
                                  <p:stCondLst>
                                    <p:cond delay="0"/>
                                  </p:stCondLst>
                                  <p:childTnLst>
                                    <p:set>
                                      <p:cBhvr>
                                        <p:cTn id="35" dur="1" fill="hold">
                                          <p:stCondLst>
                                            <p:cond delay="0"/>
                                          </p:stCondLst>
                                        </p:cTn>
                                        <p:tgtEl>
                                          <p:spTgt spid="281"/>
                                        </p:tgtEl>
                                        <p:attrNameLst>
                                          <p:attrName>style.visibility</p:attrName>
                                        </p:attrNameLst>
                                      </p:cBhvr>
                                      <p:to>
                                        <p:strVal val="visible"/>
                                      </p:to>
                                    </p:set>
                                    <p:animEffect transition="in" filter="fade">
                                      <p:cBhvr>
                                        <p:cTn id="36" dur="1000"/>
                                        <p:tgtEl>
                                          <p:spTgt spid="281"/>
                                        </p:tgtEl>
                                      </p:cBhvr>
                                    </p:animEffect>
                                  </p:childTnLst>
                                </p:cTn>
                              </p:par>
                              <p:par>
                                <p:cTn id="37" presetID="10" presetClass="entr" presetSubtype="0" fill="hold" nodeType="withEffect">
                                  <p:stCondLst>
                                    <p:cond delay="0"/>
                                  </p:stCondLst>
                                  <p:childTnLst>
                                    <p:set>
                                      <p:cBhvr>
                                        <p:cTn id="38" dur="1" fill="hold">
                                          <p:stCondLst>
                                            <p:cond delay="0"/>
                                          </p:stCondLst>
                                        </p:cTn>
                                        <p:tgtEl>
                                          <p:spTgt spid="282"/>
                                        </p:tgtEl>
                                        <p:attrNameLst>
                                          <p:attrName>style.visibility</p:attrName>
                                        </p:attrNameLst>
                                      </p:cBhvr>
                                      <p:to>
                                        <p:strVal val="visible"/>
                                      </p:to>
                                    </p:set>
                                    <p:animEffect transition="in" filter="fade">
                                      <p:cBhvr>
                                        <p:cTn id="39" dur="1000"/>
                                        <p:tgtEl>
                                          <p:spTgt spid="282"/>
                                        </p:tgtEl>
                                      </p:cBhvr>
                                    </p:animEffect>
                                  </p:childTnLst>
                                </p:cTn>
                              </p:par>
                              <p:par>
                                <p:cTn id="40" presetID="10" presetClass="entr" presetSubtype="0" fill="hold" nodeType="withEffect">
                                  <p:stCondLst>
                                    <p:cond delay="0"/>
                                  </p:stCondLst>
                                  <p:childTnLst>
                                    <p:set>
                                      <p:cBhvr>
                                        <p:cTn id="41" dur="1" fill="hold">
                                          <p:stCondLst>
                                            <p:cond delay="0"/>
                                          </p:stCondLst>
                                        </p:cTn>
                                        <p:tgtEl>
                                          <p:spTgt spid="283"/>
                                        </p:tgtEl>
                                        <p:attrNameLst>
                                          <p:attrName>style.visibility</p:attrName>
                                        </p:attrNameLst>
                                      </p:cBhvr>
                                      <p:to>
                                        <p:strVal val="visible"/>
                                      </p:to>
                                    </p:set>
                                    <p:animEffect transition="in" filter="fade">
                                      <p:cBhvr>
                                        <p:cTn id="42" dur="1000"/>
                                        <p:tgtEl>
                                          <p:spTgt spid="283"/>
                                        </p:tgtEl>
                                      </p:cBhvr>
                                    </p:animEffect>
                                  </p:childTnLst>
                                </p:cTn>
                              </p:par>
                              <p:par>
                                <p:cTn id="43" presetID="10" presetClass="entr" presetSubtype="0" fill="hold" nodeType="withEffect">
                                  <p:stCondLst>
                                    <p:cond delay="0"/>
                                  </p:stCondLst>
                                  <p:childTnLst>
                                    <p:set>
                                      <p:cBhvr>
                                        <p:cTn id="44" dur="1" fill="hold">
                                          <p:stCondLst>
                                            <p:cond delay="0"/>
                                          </p:stCondLst>
                                        </p:cTn>
                                        <p:tgtEl>
                                          <p:spTgt spid="284"/>
                                        </p:tgtEl>
                                        <p:attrNameLst>
                                          <p:attrName>style.visibility</p:attrName>
                                        </p:attrNameLst>
                                      </p:cBhvr>
                                      <p:to>
                                        <p:strVal val="visible"/>
                                      </p:to>
                                    </p:set>
                                    <p:animEffect transition="in" filter="fade">
                                      <p:cBhvr>
                                        <p:cTn id="45" dur="1000"/>
                                        <p:tgtEl>
                                          <p:spTgt spid="28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73"/>
                                        </p:tgtEl>
                                        <p:attrNameLst>
                                          <p:attrName>style.visibility</p:attrName>
                                        </p:attrNameLst>
                                      </p:cBhvr>
                                      <p:to>
                                        <p:strVal val="visible"/>
                                      </p:to>
                                    </p:set>
                                    <p:animEffect transition="in" filter="fade">
                                      <p:cBhvr>
                                        <p:cTn id="50" dur="1000"/>
                                        <p:tgtEl>
                                          <p:spTgt spid="273"/>
                                        </p:tgtEl>
                                      </p:cBhvr>
                                    </p:animEffect>
                                  </p:childTnLst>
                                </p:cTn>
                              </p:par>
                              <p:par>
                                <p:cTn id="51" presetID="10" presetClass="entr" presetSubtype="0" fill="hold" nodeType="withEffect">
                                  <p:stCondLst>
                                    <p:cond delay="0"/>
                                  </p:stCondLst>
                                  <p:childTnLst>
                                    <p:set>
                                      <p:cBhvr>
                                        <p:cTn id="52" dur="1" fill="hold">
                                          <p:stCondLst>
                                            <p:cond delay="0"/>
                                          </p:stCondLst>
                                        </p:cTn>
                                        <p:tgtEl>
                                          <p:spTgt spid="285"/>
                                        </p:tgtEl>
                                        <p:attrNameLst>
                                          <p:attrName>style.visibility</p:attrName>
                                        </p:attrNameLst>
                                      </p:cBhvr>
                                      <p:to>
                                        <p:strVal val="visible"/>
                                      </p:to>
                                    </p:set>
                                    <p:animEffect transition="in" filter="fade">
                                      <p:cBhvr>
                                        <p:cTn id="53" dur="1000"/>
                                        <p:tgtEl>
                                          <p:spTgt spid="285"/>
                                        </p:tgtEl>
                                      </p:cBhvr>
                                    </p:animEffect>
                                  </p:childTnLst>
                                </p:cTn>
                              </p:par>
                              <p:par>
                                <p:cTn id="54" presetID="10" presetClass="entr" presetSubtype="0" fill="hold" nodeType="withEffect">
                                  <p:stCondLst>
                                    <p:cond delay="0"/>
                                  </p:stCondLst>
                                  <p:childTnLst>
                                    <p:set>
                                      <p:cBhvr>
                                        <p:cTn id="55" dur="1" fill="hold">
                                          <p:stCondLst>
                                            <p:cond delay="0"/>
                                          </p:stCondLst>
                                        </p:cTn>
                                        <p:tgtEl>
                                          <p:spTgt spid="286"/>
                                        </p:tgtEl>
                                        <p:attrNameLst>
                                          <p:attrName>style.visibility</p:attrName>
                                        </p:attrNameLst>
                                      </p:cBhvr>
                                      <p:to>
                                        <p:strVal val="visible"/>
                                      </p:to>
                                    </p:set>
                                    <p:animEffect transition="in" filter="fade">
                                      <p:cBhvr>
                                        <p:cTn id="56" dur="1000"/>
                                        <p:tgtEl>
                                          <p:spTgt spid="286"/>
                                        </p:tgtEl>
                                      </p:cBhvr>
                                    </p:animEffect>
                                  </p:childTnLst>
                                </p:cTn>
                              </p:par>
                              <p:par>
                                <p:cTn id="57" presetID="10" presetClass="entr" presetSubtype="0" fill="hold" nodeType="withEffect">
                                  <p:stCondLst>
                                    <p:cond delay="0"/>
                                  </p:stCondLst>
                                  <p:childTnLst>
                                    <p:set>
                                      <p:cBhvr>
                                        <p:cTn id="58" dur="1" fill="hold">
                                          <p:stCondLst>
                                            <p:cond delay="0"/>
                                          </p:stCondLst>
                                        </p:cTn>
                                        <p:tgtEl>
                                          <p:spTgt spid="287"/>
                                        </p:tgtEl>
                                        <p:attrNameLst>
                                          <p:attrName>style.visibility</p:attrName>
                                        </p:attrNameLst>
                                      </p:cBhvr>
                                      <p:to>
                                        <p:strVal val="visible"/>
                                      </p:to>
                                    </p:set>
                                    <p:animEffect transition="in" filter="fade">
                                      <p:cBhvr>
                                        <p:cTn id="59" dur="10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(v1)</a:t>
            </a:r>
            <a:endParaRPr/>
          </a:p>
        </p:txBody>
      </p:sp>
      <p:sp>
        <p:nvSpPr>
          <p:cNvPr id="293" name="Google Shape;293;p25"/>
          <p:cNvSpPr txBox="1"/>
          <p:nvPr/>
        </p:nvSpPr>
        <p:spPr>
          <a:xfrm>
            <a:off x="604033" y="1123520"/>
            <a:ext cx="5650800" cy="20319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onsolas"/>
                <a:ea typeface="Consolas"/>
                <a:cs typeface="Consolas"/>
                <a:sym typeface="Consolas"/>
              </a:rPr>
              <a:t>quickSort</a:t>
            </a:r>
            <a:r>
              <a:rPr lang="en-US" sz="1400">
                <a:solidFill>
                  <a:schemeClr val="dk1"/>
                </a:solidFill>
                <a:latin typeface="Consolas"/>
                <a:ea typeface="Consolas"/>
                <a:cs typeface="Consolas"/>
                <a:sym typeface="Consolas"/>
              </a:rPr>
              <a:t>(list) {</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t>
            </a:r>
            <a:r>
              <a:rPr lang="en-US" sz="1400">
                <a:solidFill>
                  <a:schemeClr val="accent2"/>
                </a:solidFill>
                <a:latin typeface="Consolas"/>
                <a:ea typeface="Consolas"/>
                <a:cs typeface="Consolas"/>
                <a:sym typeface="Consolas"/>
              </a:rPr>
              <a:t>if</a:t>
            </a:r>
            <a:r>
              <a:rPr lang="en-US" sz="1400">
                <a:solidFill>
                  <a:schemeClr val="dk1"/>
                </a:solidFill>
                <a:latin typeface="Consolas"/>
                <a:ea typeface="Consolas"/>
                <a:cs typeface="Consolas"/>
                <a:sym typeface="Consolas"/>
              </a:rPr>
              <a:t> (list.length == </a:t>
            </a:r>
            <a:r>
              <a:rPr lang="en-US" sz="1400">
                <a:solidFill>
                  <a:schemeClr val="accent5"/>
                </a:solidFill>
                <a:latin typeface="Consolas"/>
                <a:ea typeface="Consolas"/>
                <a:cs typeface="Consolas"/>
                <a:sym typeface="Consolas"/>
              </a:rPr>
              <a:t>1</a:t>
            </a:r>
            <a:r>
              <a:rPr lang="en-US" sz="14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t>
            </a:r>
            <a:r>
              <a:rPr lang="en-US" sz="1400">
                <a:solidFill>
                  <a:schemeClr val="accent2"/>
                </a:solidFill>
                <a:latin typeface="Consolas"/>
                <a:ea typeface="Consolas"/>
                <a:cs typeface="Consolas"/>
                <a:sym typeface="Consolas"/>
              </a:rPr>
              <a:t>return</a:t>
            </a:r>
            <a:r>
              <a:rPr lang="en-US" sz="1400">
                <a:solidFill>
                  <a:schemeClr val="dk1"/>
                </a:solidFill>
                <a:latin typeface="Consolas"/>
                <a:ea typeface="Consolas"/>
                <a:cs typeface="Consolas"/>
                <a:sym typeface="Consolas"/>
              </a:rPr>
              <a:t> list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t>
            </a:r>
            <a:r>
              <a:rPr lang="en-US" sz="1400">
                <a:solidFill>
                  <a:schemeClr val="accent2"/>
                </a:solidFill>
                <a:latin typeface="Consolas"/>
                <a:ea typeface="Consolas"/>
                <a:cs typeface="Consolas"/>
                <a:sym typeface="Consolas"/>
              </a:rPr>
              <a:t>else</a:t>
            </a:r>
            <a:r>
              <a:rPr lang="en-US" sz="14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pivot = </a:t>
            </a:r>
            <a:r>
              <a:rPr lang="en-US" sz="1400" b="1">
                <a:solidFill>
                  <a:schemeClr val="dk1"/>
                </a:solidFill>
                <a:latin typeface="Consolas"/>
                <a:ea typeface="Consolas"/>
                <a:cs typeface="Consolas"/>
                <a:sym typeface="Consolas"/>
              </a:rPr>
              <a:t>choosePivot</a:t>
            </a:r>
            <a:r>
              <a:rPr lang="en-US" sz="1400">
                <a:solidFill>
                  <a:schemeClr val="dk1"/>
                </a:solidFill>
                <a:latin typeface="Consolas"/>
                <a:ea typeface="Consolas"/>
                <a:cs typeface="Consolas"/>
                <a:sym typeface="Consolas"/>
              </a:rPr>
              <a:t>(list)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smallerHalf = </a:t>
            </a:r>
            <a:r>
              <a:rPr lang="en-US" sz="1400" b="1">
                <a:solidFill>
                  <a:schemeClr val="dk1"/>
                </a:solidFill>
                <a:latin typeface="Consolas"/>
                <a:ea typeface="Consolas"/>
                <a:cs typeface="Consolas"/>
                <a:sym typeface="Consolas"/>
              </a:rPr>
              <a:t>quickSort</a:t>
            </a:r>
            <a:r>
              <a:rPr lang="en-US" sz="1400">
                <a:solidFill>
                  <a:schemeClr val="dk1"/>
                </a:solidFill>
                <a:latin typeface="Consolas"/>
                <a:ea typeface="Consolas"/>
                <a:cs typeface="Consolas"/>
                <a:sym typeface="Consolas"/>
              </a:rPr>
              <a:t>(</a:t>
            </a:r>
            <a:r>
              <a:rPr lang="en-US" sz="1400" b="1">
                <a:solidFill>
                  <a:schemeClr val="dk1"/>
                </a:solidFill>
                <a:latin typeface="Consolas"/>
                <a:ea typeface="Consolas"/>
                <a:cs typeface="Consolas"/>
                <a:sym typeface="Consolas"/>
              </a:rPr>
              <a:t>getSmaller</a:t>
            </a:r>
            <a:r>
              <a:rPr lang="en-US" sz="1400">
                <a:solidFill>
                  <a:schemeClr val="dk1"/>
                </a:solidFill>
                <a:latin typeface="Consolas"/>
                <a:ea typeface="Consolas"/>
                <a:cs typeface="Consolas"/>
                <a:sym typeface="Consolas"/>
              </a:rPr>
              <a:t>(pivot, list))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largerHalf = </a:t>
            </a:r>
            <a:r>
              <a:rPr lang="en-US" sz="1400" b="1">
                <a:solidFill>
                  <a:schemeClr val="dk1"/>
                </a:solidFill>
                <a:latin typeface="Consolas"/>
                <a:ea typeface="Consolas"/>
                <a:cs typeface="Consolas"/>
                <a:sym typeface="Consolas"/>
              </a:rPr>
              <a:t>quickSort</a:t>
            </a:r>
            <a:r>
              <a:rPr lang="en-US" sz="1400">
                <a:solidFill>
                  <a:schemeClr val="dk1"/>
                </a:solidFill>
                <a:latin typeface="Consolas"/>
                <a:ea typeface="Consolas"/>
                <a:cs typeface="Consolas"/>
                <a:sym typeface="Consolas"/>
              </a:rPr>
              <a:t>(</a:t>
            </a:r>
            <a:r>
              <a:rPr lang="en-US" sz="1400" b="1">
                <a:solidFill>
                  <a:schemeClr val="dk1"/>
                </a:solidFill>
                <a:latin typeface="Consolas"/>
                <a:ea typeface="Consolas"/>
                <a:cs typeface="Consolas"/>
                <a:sym typeface="Consolas"/>
              </a:rPr>
              <a:t>getBigger</a:t>
            </a:r>
            <a:r>
              <a:rPr lang="en-US" sz="1400">
                <a:solidFill>
                  <a:schemeClr val="dk1"/>
                </a:solidFill>
                <a:latin typeface="Consolas"/>
                <a:ea typeface="Consolas"/>
                <a:cs typeface="Consolas"/>
                <a:sym typeface="Consolas"/>
              </a:rPr>
              <a:t>(pivot, list))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t>
            </a:r>
            <a:r>
              <a:rPr lang="en-US" sz="1400">
                <a:solidFill>
                  <a:schemeClr val="accent2"/>
                </a:solidFill>
                <a:latin typeface="Consolas"/>
                <a:ea typeface="Consolas"/>
                <a:cs typeface="Consolas"/>
                <a:sym typeface="Consolas"/>
              </a:rPr>
              <a:t>return</a:t>
            </a:r>
            <a:r>
              <a:rPr lang="en-US" sz="1400">
                <a:solidFill>
                  <a:schemeClr val="dk1"/>
                </a:solidFill>
                <a:latin typeface="Consolas"/>
                <a:ea typeface="Consolas"/>
                <a:cs typeface="Consolas"/>
                <a:sym typeface="Consolas"/>
              </a:rPr>
              <a:t> smallerHalf + pivot + largerHalf</a:t>
            </a: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a:t>
            </a:r>
            <a:endParaRPr/>
          </a:p>
        </p:txBody>
      </p:sp>
      <mc:AlternateContent xmlns:mc="http://schemas.openxmlformats.org/markup-compatibility/2006">
        <mc:Choice xmlns:a14="http://schemas.microsoft.com/office/drawing/2010/main" Requires="a14">
          <p:sp>
            <p:nvSpPr>
              <p:cNvPr id="294" name="Google Shape;294;p25"/>
              <p:cNvSpPr txBox="1"/>
              <p:nvPr/>
            </p:nvSpPr>
            <p:spPr>
              <a:xfrm>
                <a:off x="370117" y="3287765"/>
                <a:ext cx="3658181" cy="36869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runtime?</a:t>
                </a:r>
              </a:p>
              <a:p>
                <a:pPr lvl="0"/>
                <a:r>
                  <a:rPr lang="en-US" sz="1800" dirty="0">
                    <a:solidFill>
                      <a:schemeClr val="dk1"/>
                    </a:solidFill>
                    <a:latin typeface="Calibri"/>
                    <a:ea typeface="Calibri"/>
                    <a:cs typeface="Calibri"/>
                    <a:sym typeface="Calibri"/>
                  </a:rPr>
                  <a:t>Number of compares is quadratic. </a:t>
                </a:r>
                <a14:m>
                  <m:oMath xmlns:m="http://schemas.openxmlformats.org/officeDocument/2006/math">
                    <m:r>
                      <a:rPr lang="en-US" sz="1800" i="1" dirty="0" smtClean="0">
                        <a:solidFill>
                          <a:schemeClr val="dk1"/>
                        </a:solidFill>
                        <a:latin typeface="Cambria Math" panose="02040503050406030204" pitchFamily="18" charset="0"/>
                        <a:ea typeface="Calibri"/>
                        <a:cs typeface="Calibri"/>
                        <a:sym typeface="Calibri"/>
                      </a:rPr>
                      <m:t>𝑛</m:t>
                    </m:r>
                    <m:r>
                      <a:rPr lang="en-US" sz="1800" i="1" dirty="0" smtClean="0">
                        <a:solidFill>
                          <a:schemeClr val="dk1"/>
                        </a:solidFill>
                        <a:latin typeface="Cambria Math" panose="02040503050406030204" pitchFamily="18" charset="0"/>
                        <a:ea typeface="Calibri"/>
                        <a:cs typeface="Calibri"/>
                        <a:sym typeface="Calibri"/>
                      </a:rPr>
                      <m:t>+ </m:t>
                    </m:r>
                    <m:d>
                      <m:dPr>
                        <m:ctrlPr>
                          <a:rPr lang="ar-AE" sz="1800" i="1" dirty="0">
                            <a:solidFill>
                              <a:schemeClr val="dk1"/>
                            </a:solidFill>
                            <a:latin typeface="Cambria Math" panose="02040503050406030204" pitchFamily="18" charset="0"/>
                            <a:ea typeface="Calibri"/>
                            <a:cs typeface="Calibri"/>
                            <a:sym typeface="Calibri"/>
                          </a:rPr>
                        </m:ctrlPr>
                      </m:dPr>
                      <m:e>
                        <m:r>
                          <a:rPr lang="ar-AE" sz="1800" i="1" dirty="0">
                            <a:solidFill>
                              <a:schemeClr val="dk1"/>
                            </a:solidFill>
                            <a:latin typeface="Cambria Math" panose="02040503050406030204" pitchFamily="18" charset="0"/>
                            <a:ea typeface="Calibri"/>
                            <a:cs typeface="Calibri"/>
                            <a:sym typeface="Calibri"/>
                          </a:rPr>
                          <m:t>𝑛</m:t>
                        </m:r>
                        <m:r>
                          <a:rPr lang="ar-AE" sz="1800" i="1" dirty="0">
                            <a:solidFill>
                              <a:schemeClr val="dk1"/>
                            </a:solidFill>
                            <a:latin typeface="Cambria Math" panose="02040503050406030204" pitchFamily="18" charset="0"/>
                            <a:ea typeface="Calibri"/>
                            <a:cs typeface="Calibri"/>
                            <a:sym typeface="Calibri"/>
                          </a:rPr>
                          <m:t>−</m:t>
                        </m:r>
                        <m:r>
                          <a:rPr lang="ar-AE" sz="1800" i="1" dirty="0">
                            <a:solidFill>
                              <a:schemeClr val="dk1"/>
                            </a:solidFill>
                            <a:latin typeface="Cambria Math" panose="02040503050406030204" pitchFamily="18" charset="0"/>
                            <a:ea typeface="Calibri"/>
                            <a:cs typeface="Calibri"/>
                            <a:sym typeface="Calibri"/>
                          </a:rPr>
                          <m:t>1</m:t>
                        </m:r>
                      </m:e>
                    </m:d>
                    <m:r>
                      <a:rPr lang="ar-AE" sz="1800" i="1" dirty="0">
                        <a:solidFill>
                          <a:schemeClr val="dk1"/>
                        </a:solidFill>
                        <a:latin typeface="Cambria Math" panose="02040503050406030204" pitchFamily="18" charset="0"/>
                        <a:ea typeface="Calibri"/>
                        <a:cs typeface="Calibri"/>
                        <a:sym typeface="Calibri"/>
                      </a:rPr>
                      <m:t>+</m:t>
                    </m:r>
                    <m:d>
                      <m:dPr>
                        <m:ctrlPr>
                          <a:rPr lang="ar-AE" sz="1800" i="1" dirty="0">
                            <a:solidFill>
                              <a:schemeClr val="dk1"/>
                            </a:solidFill>
                            <a:latin typeface="Cambria Math" panose="02040503050406030204" pitchFamily="18" charset="0"/>
                            <a:ea typeface="Calibri"/>
                            <a:cs typeface="Calibri"/>
                            <a:sym typeface="Calibri"/>
                          </a:rPr>
                        </m:ctrlPr>
                      </m:dPr>
                      <m:e>
                        <m:r>
                          <a:rPr lang="ar-AE" sz="1800" i="1" dirty="0">
                            <a:solidFill>
                              <a:schemeClr val="dk1"/>
                            </a:solidFill>
                            <a:latin typeface="Cambria Math" panose="02040503050406030204" pitchFamily="18" charset="0"/>
                            <a:ea typeface="Calibri"/>
                            <a:cs typeface="Calibri"/>
                            <a:sym typeface="Calibri"/>
                          </a:rPr>
                          <m:t>𝑛</m:t>
                        </m:r>
                        <m:r>
                          <a:rPr lang="ar-AE" sz="1800" i="1" dirty="0">
                            <a:solidFill>
                              <a:schemeClr val="dk1"/>
                            </a:solidFill>
                            <a:latin typeface="Cambria Math" panose="02040503050406030204" pitchFamily="18" charset="0"/>
                            <a:ea typeface="Calibri"/>
                            <a:cs typeface="Calibri"/>
                            <a:sym typeface="Calibri"/>
                          </a:rPr>
                          <m:t>−</m:t>
                        </m:r>
                        <m:r>
                          <a:rPr lang="ar-AE" sz="1800" i="1" dirty="0">
                            <a:solidFill>
                              <a:schemeClr val="dk1"/>
                            </a:solidFill>
                            <a:latin typeface="Cambria Math" panose="02040503050406030204" pitchFamily="18" charset="0"/>
                            <a:ea typeface="Calibri"/>
                            <a:cs typeface="Calibri"/>
                            <a:sym typeface="Calibri"/>
                          </a:rPr>
                          <m:t>2</m:t>
                        </m:r>
                      </m:e>
                    </m:d>
                    <m:r>
                      <a:rPr lang="ar-AE" sz="1800" i="1" dirty="0">
                        <a:solidFill>
                          <a:schemeClr val="dk1"/>
                        </a:solidFill>
                        <a:latin typeface="Cambria Math" panose="02040503050406030204" pitchFamily="18" charset="0"/>
                        <a:ea typeface="Calibri"/>
                        <a:cs typeface="Calibri"/>
                        <a:sym typeface="Calibri"/>
                      </a:rPr>
                      <m:t>+…</m:t>
                    </m:r>
                    <m:r>
                      <a:rPr lang="en-GB" sz="1800" b="0" i="1" dirty="0" smtClean="0">
                        <a:solidFill>
                          <a:schemeClr val="dk1"/>
                        </a:solidFill>
                        <a:latin typeface="Cambria Math" panose="02040503050406030204" pitchFamily="18" charset="0"/>
                        <a:ea typeface="Calibri"/>
                        <a:cs typeface="Calibri"/>
                        <a:sym typeface="Calibri"/>
                      </a:rPr>
                      <m:t>+</m:t>
                    </m:r>
                    <m:r>
                      <a:rPr lang="ar-AE" sz="1800" i="1" dirty="0" smtClean="0">
                        <a:solidFill>
                          <a:schemeClr val="dk1"/>
                        </a:solidFill>
                        <a:latin typeface="Cambria Math" panose="02040503050406030204" pitchFamily="18" charset="0"/>
                        <a:ea typeface="Calibri"/>
                        <a:cs typeface="Calibri"/>
                        <a:sym typeface="Calibri"/>
                      </a:rPr>
                      <m:t>1</m:t>
                    </m:r>
                    <m:r>
                      <a:rPr lang="ar-AE" sz="1800" b="0" i="1" dirty="0" smtClean="0">
                        <a:solidFill>
                          <a:schemeClr val="dk1"/>
                        </a:solidFill>
                        <a:latin typeface="Cambria Math" panose="02040503050406030204" pitchFamily="18" charset="0"/>
                        <a:ea typeface="Calibri"/>
                        <a:cs typeface="Calibri"/>
                        <a:sym typeface="Calibri"/>
                      </a:rPr>
                      <m:t>=</m:t>
                    </m:r>
                    <m:r>
                      <a:rPr lang="ar-AE" sz="1800" i="1" dirty="0" smtClean="0">
                        <a:solidFill>
                          <a:schemeClr val="dk1"/>
                        </a:solidFill>
                        <a:latin typeface="Cambria Math" panose="02040503050406030204" pitchFamily="18" charset="0"/>
                        <a:ea typeface="Calibri"/>
                        <a:cs typeface="Calibri"/>
                        <a:sym typeface="Calibri"/>
                      </a:rPr>
                      <m:t>𝑂</m:t>
                    </m:r>
                    <m:r>
                      <a:rPr lang="ar-AE" sz="1800" i="1" dirty="0">
                        <a:solidFill>
                          <a:schemeClr val="dk1"/>
                        </a:solidFill>
                        <a:latin typeface="Cambria Math" panose="02040503050406030204" pitchFamily="18" charset="0"/>
                        <a:ea typeface="Calibri"/>
                        <a:cs typeface="Calibri"/>
                        <a:sym typeface="Calibri"/>
                      </a:rPr>
                      <m:t>(</m:t>
                    </m:r>
                    <m:sSup>
                      <m:sSupPr>
                        <m:ctrlPr>
                          <a:rPr lang="en-GB" sz="1800" b="0" i="1" dirty="0" smtClean="0">
                            <a:solidFill>
                              <a:schemeClr val="dk1"/>
                            </a:solidFill>
                            <a:latin typeface="Cambria Math" panose="02040503050406030204" pitchFamily="18" charset="0"/>
                            <a:ea typeface="Calibri"/>
                            <a:cs typeface="Calibri"/>
                            <a:sym typeface="Calibri"/>
                          </a:rPr>
                        </m:ctrlPr>
                      </m:sSupPr>
                      <m:e>
                        <m:r>
                          <a:rPr lang="ar-AE" sz="1800" i="1" dirty="0">
                            <a:solidFill>
                              <a:schemeClr val="dk1"/>
                            </a:solidFill>
                            <a:latin typeface="Cambria Math" panose="02040503050406030204" pitchFamily="18" charset="0"/>
                            <a:ea typeface="Calibri"/>
                            <a:cs typeface="Calibri"/>
                            <a:sym typeface="Calibri"/>
                          </a:rPr>
                          <m:t>𝑛</m:t>
                        </m:r>
                      </m:e>
                      <m:sup>
                        <m:r>
                          <a:rPr lang="en-GB" sz="1800" b="0" i="1" dirty="0" smtClean="0">
                            <a:solidFill>
                              <a:schemeClr val="dk1"/>
                            </a:solidFill>
                            <a:latin typeface="Cambria Math" panose="02040503050406030204" pitchFamily="18" charset="0"/>
                            <a:ea typeface="Calibri"/>
                            <a:cs typeface="Calibri"/>
                            <a:sym typeface="Calibri"/>
                          </a:rPr>
                          <m:t>2</m:t>
                        </m:r>
                      </m:sup>
                    </m:sSup>
                    <m:r>
                      <a:rPr lang="ar-AE" sz="1800" i="1" dirty="0">
                        <a:solidFill>
                          <a:schemeClr val="dk1"/>
                        </a:solidFill>
                        <a:latin typeface="Cambria Math" panose="02040503050406030204" pitchFamily="18" charset="0"/>
                        <a:ea typeface="Calibri"/>
                        <a:cs typeface="Calibri"/>
                        <a:sym typeface="Calibri"/>
                      </a:rPr>
                      <m:t>)</m:t>
                    </m:r>
                  </m:oMath>
                </a14:m>
                <a:r>
                  <a:rPr lang="ar-AE" sz="1800" dirty="0">
                    <a:solidFill>
                      <a:schemeClr val="dk1"/>
                    </a:solidFill>
                    <a:latin typeface="Calibri"/>
                    <a:ea typeface="Calibri"/>
                    <a:cs typeface="Calibri"/>
                    <a:sym typeface="Calibri"/>
                  </a:rPr>
                  <a:t>.</a:t>
                </a: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runtime?</a:t>
                </a:r>
              </a:p>
              <a:p>
                <a:pPr lvl="0"/>
                <a:r>
                  <a:rPr lang="en-US" sz="1800" dirty="0">
                    <a:solidFill>
                      <a:schemeClr val="dk1"/>
                    </a:solidFill>
                    <a:latin typeface="Calibri"/>
                    <a:ea typeface="Calibri"/>
                    <a:cs typeface="Calibri"/>
                  </a:rPr>
                  <a:t>Pivot divides each array in half each time</a:t>
                </a: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Average runtime?</a:t>
                </a:r>
                <a:endParaRPr lang="en-US" dirty="0"/>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Stable?</a:t>
                </a:r>
                <a:endParaRPr lang="en-US" dirty="0"/>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In-place?</a:t>
                </a:r>
                <a:endParaRPr sz="1800" dirty="0">
                  <a:solidFill>
                    <a:schemeClr val="dk1"/>
                  </a:solidFill>
                  <a:latin typeface="Calibri"/>
                  <a:ea typeface="Calibri"/>
                  <a:cs typeface="Calibri"/>
                  <a:sym typeface="Calibri"/>
                </a:endParaRPr>
              </a:p>
            </p:txBody>
          </p:sp>
        </mc:Choice>
        <mc:Fallback>
          <p:sp>
            <p:nvSpPr>
              <p:cNvPr id="294" name="Google Shape;294;p25"/>
              <p:cNvSpPr txBox="1">
                <a:spLocks noRot="1" noChangeAspect="1" noMove="1" noResize="1" noEditPoints="1" noAdjustHandles="1" noChangeArrowheads="1" noChangeShapeType="1" noTextEdit="1"/>
              </p:cNvSpPr>
              <p:nvPr/>
            </p:nvSpPr>
            <p:spPr>
              <a:xfrm>
                <a:off x="370117" y="3287765"/>
                <a:ext cx="3658181" cy="3686931"/>
              </a:xfrm>
              <a:prstGeom prst="rect">
                <a:avLst/>
              </a:prstGeom>
              <a:blipFill>
                <a:blip r:embed="rId3"/>
                <a:stretch>
                  <a:fillRect l="-1500" t="-826" b="-1653"/>
                </a:stretch>
              </a:blipFill>
              <a:ln>
                <a:noFill/>
              </a:ln>
            </p:spPr>
            <p:txBody>
              <a:bodyPr/>
              <a:lstStyle/>
              <a:p>
                <a:r>
                  <a:rPr lang="en-SE">
                    <a:noFill/>
                  </a:rPr>
                  <a:t> </a:t>
                </a:r>
              </a:p>
            </p:txBody>
          </p:sp>
        </mc:Fallback>
      </mc:AlternateContent>
      <p:sp>
        <p:nvSpPr>
          <p:cNvPr id="295" name="Google Shape;295;p25"/>
          <p:cNvSpPr txBox="1"/>
          <p:nvPr/>
        </p:nvSpPr>
        <p:spPr>
          <a:xfrm>
            <a:off x="4087776" y="6034323"/>
            <a:ext cx="48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No</a:t>
            </a:r>
            <a:endParaRPr dirty="0"/>
          </a:p>
        </p:txBody>
      </p:sp>
      <p:graphicFrame>
        <p:nvGraphicFramePr>
          <p:cNvPr id="298" name="Google Shape;298;p25"/>
          <p:cNvGraphicFramePr/>
          <p:nvPr/>
        </p:nvGraphicFramePr>
        <p:xfrm>
          <a:off x="7077069" y="990845"/>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99" name="Google Shape;299;p25"/>
          <p:cNvGraphicFramePr/>
          <p:nvPr/>
        </p:nvGraphicFramePr>
        <p:xfrm>
          <a:off x="9639459" y="2066963"/>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00" name="Google Shape;300;p25"/>
          <p:cNvGraphicFramePr/>
          <p:nvPr/>
        </p:nvGraphicFramePr>
        <p:xfrm>
          <a:off x="7126900" y="206696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01" name="Google Shape;301;p25"/>
          <p:cNvGraphicFramePr/>
          <p:nvPr/>
        </p:nvGraphicFramePr>
        <p:xfrm>
          <a:off x="8372062" y="206696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302" name="Google Shape;302;p25"/>
          <p:cNvCxnSpPr/>
          <p:nvPr/>
        </p:nvCxnSpPr>
        <p:spPr>
          <a:xfrm flipH="1">
            <a:off x="8134723" y="1742960"/>
            <a:ext cx="546600" cy="694800"/>
          </a:xfrm>
          <a:prstGeom prst="straightConnector1">
            <a:avLst/>
          </a:prstGeom>
          <a:noFill/>
          <a:ln w="28575" cap="flat" cmpd="sng">
            <a:solidFill>
              <a:schemeClr val="accent2"/>
            </a:solidFill>
            <a:prstDash val="solid"/>
            <a:round/>
            <a:headEnd type="none" w="sm" len="sm"/>
            <a:tailEnd type="triangle" w="med" len="med"/>
          </a:ln>
        </p:spPr>
      </p:cxnSp>
      <p:cxnSp>
        <p:nvCxnSpPr>
          <p:cNvPr id="303" name="Google Shape;303;p25"/>
          <p:cNvCxnSpPr/>
          <p:nvPr/>
        </p:nvCxnSpPr>
        <p:spPr>
          <a:xfrm>
            <a:off x="8681323" y="1742960"/>
            <a:ext cx="958200" cy="694800"/>
          </a:xfrm>
          <a:prstGeom prst="straightConnector1">
            <a:avLst/>
          </a:prstGeom>
          <a:noFill/>
          <a:ln w="28575" cap="flat" cmpd="sng">
            <a:solidFill>
              <a:schemeClr val="accent2"/>
            </a:solidFill>
            <a:prstDash val="solid"/>
            <a:round/>
            <a:headEnd type="none" w="sm" len="sm"/>
            <a:tailEnd type="triangle" w="med" len="med"/>
          </a:ln>
        </p:spPr>
      </p:cxnSp>
      <p:cxnSp>
        <p:nvCxnSpPr>
          <p:cNvPr id="304" name="Google Shape;304;p25"/>
          <p:cNvCxnSpPr/>
          <p:nvPr/>
        </p:nvCxnSpPr>
        <p:spPr>
          <a:xfrm>
            <a:off x="8681323" y="1742960"/>
            <a:ext cx="0" cy="694800"/>
          </a:xfrm>
          <a:prstGeom prst="straightConnector1">
            <a:avLst/>
          </a:prstGeom>
          <a:noFill/>
          <a:ln w="28575" cap="flat" cmpd="sng">
            <a:solidFill>
              <a:schemeClr val="accent2"/>
            </a:solidFill>
            <a:prstDash val="solid"/>
            <a:round/>
            <a:headEnd type="none" w="sm" len="sm"/>
            <a:tailEnd type="triangle" w="med" len="med"/>
          </a:ln>
        </p:spPr>
      </p:cxnSp>
      <p:grpSp>
        <p:nvGrpSpPr>
          <p:cNvPr id="305" name="Google Shape;305;p25"/>
          <p:cNvGrpSpPr/>
          <p:nvPr/>
        </p:nvGrpSpPr>
        <p:grpSpPr>
          <a:xfrm>
            <a:off x="7101714" y="1013635"/>
            <a:ext cx="950100" cy="859400"/>
            <a:chOff x="5562432" y="861965"/>
            <a:chExt cx="950100" cy="859400"/>
          </a:xfrm>
        </p:grpSpPr>
        <p:sp>
          <p:nvSpPr>
            <p:cNvPr id="306" name="Google Shape;306;p25"/>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p25"/>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308" name="Google Shape;308;p25"/>
          <p:cNvGrpSpPr/>
          <p:nvPr/>
        </p:nvGrpSpPr>
        <p:grpSpPr>
          <a:xfrm>
            <a:off x="9662933" y="2080233"/>
            <a:ext cx="950100" cy="859400"/>
            <a:chOff x="5562432" y="861965"/>
            <a:chExt cx="950100" cy="859400"/>
          </a:xfrm>
        </p:grpSpPr>
        <p:sp>
          <p:nvSpPr>
            <p:cNvPr id="309" name="Google Shape;309;p25"/>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0" name="Google Shape;310;p25"/>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aphicFrame>
        <p:nvGraphicFramePr>
          <p:cNvPr id="311" name="Google Shape;311;p25"/>
          <p:cNvGraphicFramePr/>
          <p:nvPr/>
        </p:nvGraphicFramePr>
        <p:xfrm>
          <a:off x="9693820" y="313005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12" name="Google Shape;312;p25"/>
          <p:cNvGraphicFramePr/>
          <p:nvPr/>
        </p:nvGraphicFramePr>
        <p:xfrm>
          <a:off x="10878181" y="313005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313" name="Google Shape;313;p25"/>
          <p:cNvCxnSpPr/>
          <p:nvPr/>
        </p:nvCxnSpPr>
        <p:spPr>
          <a:xfrm>
            <a:off x="10583629" y="2824754"/>
            <a:ext cx="293100" cy="694800"/>
          </a:xfrm>
          <a:prstGeom prst="straightConnector1">
            <a:avLst/>
          </a:prstGeom>
          <a:noFill/>
          <a:ln w="28575" cap="flat" cmpd="sng">
            <a:solidFill>
              <a:schemeClr val="accent2"/>
            </a:solidFill>
            <a:prstDash val="solid"/>
            <a:round/>
            <a:headEnd type="none" w="sm" len="sm"/>
            <a:tailEnd type="triangle" w="med" len="med"/>
          </a:ln>
        </p:spPr>
      </p:cxnSp>
      <p:cxnSp>
        <p:nvCxnSpPr>
          <p:cNvPr id="314" name="Google Shape;314;p25"/>
          <p:cNvCxnSpPr/>
          <p:nvPr/>
        </p:nvCxnSpPr>
        <p:spPr>
          <a:xfrm>
            <a:off x="10583629" y="2824754"/>
            <a:ext cx="0" cy="6948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317" name="Google Shape;317;p25"/>
          <p:cNvGraphicFramePr/>
          <p:nvPr/>
        </p:nvGraphicFramePr>
        <p:xfrm>
          <a:off x="7101714" y="5022697"/>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318" name="Google Shape;318;p25"/>
          <p:cNvGraphicFramePr/>
          <p:nvPr/>
        </p:nvGraphicFramePr>
        <p:xfrm>
          <a:off x="9637904" y="4104398"/>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319" name="Google Shape;319;p25"/>
          <p:cNvCxnSpPr/>
          <p:nvPr/>
        </p:nvCxnSpPr>
        <p:spPr>
          <a:xfrm>
            <a:off x="10582312" y="3871731"/>
            <a:ext cx="119400" cy="603600"/>
          </a:xfrm>
          <a:prstGeom prst="straightConnector1">
            <a:avLst/>
          </a:prstGeom>
          <a:noFill/>
          <a:ln w="28575" cap="flat" cmpd="sng">
            <a:solidFill>
              <a:schemeClr val="accent3"/>
            </a:solidFill>
            <a:prstDash val="solid"/>
            <a:round/>
            <a:headEnd type="none" w="sm" len="sm"/>
            <a:tailEnd type="triangle" w="med" len="med"/>
          </a:ln>
        </p:spPr>
      </p:cxnSp>
      <p:cxnSp>
        <p:nvCxnSpPr>
          <p:cNvPr id="320" name="Google Shape;320;p25"/>
          <p:cNvCxnSpPr/>
          <p:nvPr/>
        </p:nvCxnSpPr>
        <p:spPr>
          <a:xfrm flipH="1">
            <a:off x="10751465" y="3871730"/>
            <a:ext cx="125400" cy="603600"/>
          </a:xfrm>
          <a:prstGeom prst="straightConnector1">
            <a:avLst/>
          </a:prstGeom>
          <a:noFill/>
          <a:ln w="28575" cap="flat" cmpd="sng">
            <a:solidFill>
              <a:schemeClr val="accent3"/>
            </a:solidFill>
            <a:prstDash val="solid"/>
            <a:round/>
            <a:headEnd type="none" w="sm" len="sm"/>
            <a:tailEnd type="triangle" w="med" len="med"/>
          </a:ln>
        </p:spPr>
      </p:cxnSp>
      <p:cxnSp>
        <p:nvCxnSpPr>
          <p:cNvPr id="321" name="Google Shape;321;p25"/>
          <p:cNvCxnSpPr/>
          <p:nvPr/>
        </p:nvCxnSpPr>
        <p:spPr>
          <a:xfrm>
            <a:off x="8681764" y="2824754"/>
            <a:ext cx="0" cy="2568900"/>
          </a:xfrm>
          <a:prstGeom prst="straightConnector1">
            <a:avLst/>
          </a:prstGeom>
          <a:noFill/>
          <a:ln w="28575" cap="flat" cmpd="sng">
            <a:solidFill>
              <a:schemeClr val="accent3"/>
            </a:solidFill>
            <a:prstDash val="solid"/>
            <a:round/>
            <a:headEnd type="none" w="sm" len="sm"/>
            <a:tailEnd type="triangle" w="med" len="med"/>
          </a:ln>
        </p:spPr>
      </p:cxnSp>
      <p:cxnSp>
        <p:nvCxnSpPr>
          <p:cNvPr id="322" name="Google Shape;322;p25"/>
          <p:cNvCxnSpPr/>
          <p:nvPr/>
        </p:nvCxnSpPr>
        <p:spPr>
          <a:xfrm flipH="1">
            <a:off x="9925510" y="4846078"/>
            <a:ext cx="125400" cy="603600"/>
          </a:xfrm>
          <a:prstGeom prst="straightConnector1">
            <a:avLst/>
          </a:prstGeom>
          <a:noFill/>
          <a:ln w="28575" cap="flat" cmpd="sng">
            <a:solidFill>
              <a:schemeClr val="accent3"/>
            </a:solidFill>
            <a:prstDash val="solid"/>
            <a:round/>
            <a:headEnd type="none" w="sm" len="sm"/>
            <a:tailEnd type="triangle" w="med" len="med"/>
          </a:ln>
        </p:spPr>
      </p:cxnSp>
      <p:cxnSp>
        <p:nvCxnSpPr>
          <p:cNvPr id="323" name="Google Shape;323;p25"/>
          <p:cNvCxnSpPr/>
          <p:nvPr/>
        </p:nvCxnSpPr>
        <p:spPr>
          <a:xfrm>
            <a:off x="8051700" y="2820006"/>
            <a:ext cx="0" cy="2573400"/>
          </a:xfrm>
          <a:prstGeom prst="straightConnector1">
            <a:avLst/>
          </a:prstGeom>
          <a:noFill/>
          <a:ln w="28575" cap="flat" cmpd="sng">
            <a:solidFill>
              <a:schemeClr val="accent3"/>
            </a:solidFill>
            <a:prstDash val="solid"/>
            <a:round/>
            <a:headEnd type="none" w="sm" len="sm"/>
            <a:tailEnd type="triangle" w="med" len="med"/>
          </a:ln>
        </p:spPr>
      </p:cxnSp>
      <p:sp>
        <p:nvSpPr>
          <p:cNvPr id="326" name="Google Shape;326;p25"/>
          <p:cNvSpPr txBox="1"/>
          <p:nvPr/>
        </p:nvSpPr>
        <p:spPr>
          <a:xfrm>
            <a:off x="7076347" y="301698"/>
            <a:ext cx="4133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Pivot only chops off one value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Pivot divides each array in half</a:t>
            </a:r>
            <a:endParaRPr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96CB0D1-A4D6-345B-F045-517E1D0D4472}"/>
                  </a:ext>
                </a:extLst>
              </p:cNvPr>
              <p:cNvSpPr txBox="1"/>
              <p:nvPr/>
            </p:nvSpPr>
            <p:spPr>
              <a:xfrm>
                <a:off x="4028298" y="5463219"/>
                <a:ext cx="3457165" cy="369332"/>
              </a:xfrm>
              <a:prstGeom prst="rect">
                <a:avLst/>
              </a:prstGeom>
              <a:noFill/>
            </p:spPr>
            <p:txBody>
              <a:bodyPr wrap="none" rtlCol="0">
                <a:spAutoFit/>
              </a:bodyPr>
              <a:lstStyle/>
              <a:p>
                <a14:m>
                  <m:oMath xmlns:m="http://schemas.openxmlformats.org/officeDocument/2006/math">
                    <m:r>
                      <a:rPr lang="en-GB" sz="1800" b="0" i="1" smtClean="0">
                        <a:latin typeface="Cambria Math" panose="02040503050406030204" pitchFamily="18" charset="0"/>
                      </a:rPr>
                      <m:t>𝑂</m:t>
                    </m:r>
                    <m:r>
                      <a:rPr lang="en-GB" sz="1800" b="0" i="1" smtClean="0">
                        <a:latin typeface="Cambria Math" panose="02040503050406030204" pitchFamily="18" charset="0"/>
                      </a:rPr>
                      <m:t>(</m:t>
                    </m:r>
                    <m:r>
                      <a:rPr lang="en-GB" sz="1800" b="0" i="1" smtClean="0">
                        <a:latin typeface="Cambria Math" panose="02040503050406030204" pitchFamily="18" charset="0"/>
                      </a:rPr>
                      <m:t>𝑛</m:t>
                    </m:r>
                    <m:func>
                      <m:funcPr>
                        <m:ctrlPr>
                          <a:rPr lang="en-GB" sz="1800" b="0" i="1" smtClean="0">
                            <a:latin typeface="Cambria Math" panose="02040503050406030204" pitchFamily="18" charset="0"/>
                          </a:rPr>
                        </m:ctrlPr>
                      </m:funcPr>
                      <m:fName>
                        <m:r>
                          <m:rPr>
                            <m:sty m:val="p"/>
                          </m:rPr>
                          <a:rPr lang="en-GB" sz="1800" b="0" i="0" smtClean="0">
                            <a:latin typeface="Cambria Math" panose="02040503050406030204" pitchFamily="18" charset="0"/>
                          </a:rPr>
                          <m:t>log</m:t>
                        </m:r>
                      </m:fName>
                      <m:e>
                        <m:r>
                          <a:rPr lang="en-GB" sz="1800" b="0" i="1" smtClean="0">
                            <a:latin typeface="Cambria Math" panose="02040503050406030204" pitchFamily="18" charset="0"/>
                          </a:rPr>
                          <m:t>𝑛</m:t>
                        </m:r>
                      </m:e>
                    </m:func>
                    <m:r>
                      <a:rPr lang="en-GB" sz="1800" b="0" i="1" smtClean="0">
                        <a:latin typeface="Cambria Math" panose="02040503050406030204" pitchFamily="18" charset="0"/>
                      </a:rPr>
                      <m:t>)</m:t>
                    </m:r>
                  </m:oMath>
                </a14:m>
                <a:r>
                  <a:rPr lang="en-GB" sz="1800" dirty="0"/>
                  <a:t> </a:t>
                </a:r>
                <a:r>
                  <a:rPr lang="en-GB" sz="1800" dirty="0">
                    <a:latin typeface="Calibri" panose="020F0502020204030204" pitchFamily="34" charset="0"/>
                    <a:ea typeface="Calibri" panose="020F0502020204030204" pitchFamily="34" charset="0"/>
                    <a:cs typeface="Calibri" panose="020F0502020204030204" pitchFamily="34" charset="0"/>
                  </a:rPr>
                  <a:t>(non-trivial derivation)</a:t>
                </a:r>
                <a:endParaRPr lang="en-SE" sz="1800"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2" name="TextBox 1">
                <a:extLst>
                  <a:ext uri="{FF2B5EF4-FFF2-40B4-BE49-F238E27FC236}">
                    <a16:creationId xmlns:a16="http://schemas.microsoft.com/office/drawing/2014/main" id="{996CB0D1-A4D6-345B-F045-517E1D0D4472}"/>
                  </a:ext>
                </a:extLst>
              </p:cNvPr>
              <p:cNvSpPr txBox="1">
                <a:spLocks noRot="1" noChangeAspect="1" noMove="1" noResize="1" noEditPoints="1" noAdjustHandles="1" noChangeArrowheads="1" noChangeShapeType="1" noTextEdit="1"/>
              </p:cNvSpPr>
              <p:nvPr/>
            </p:nvSpPr>
            <p:spPr>
              <a:xfrm>
                <a:off x="4028298" y="5463219"/>
                <a:ext cx="3457165" cy="369332"/>
              </a:xfrm>
              <a:prstGeom prst="rect">
                <a:avLst/>
              </a:prstGeom>
              <a:blipFill>
                <a:blip r:embed="rId4"/>
                <a:stretch>
                  <a:fillRect t="-8197" b="-24590"/>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7E2AA77-5C28-F3E8-3C69-68DDCCF53CD7}"/>
                  </a:ext>
                </a:extLst>
              </p:cNvPr>
              <p:cNvSpPr txBox="1"/>
              <p:nvPr/>
            </p:nvSpPr>
            <p:spPr>
              <a:xfrm>
                <a:off x="4078052" y="3303659"/>
                <a:ext cx="811366"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𝑂</m:t>
                      </m:r>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𝑛</m:t>
                          </m:r>
                        </m:e>
                        <m:sup>
                          <m:r>
                            <a:rPr lang="en-GB" sz="2000" b="0" i="1" smtClean="0">
                              <a:latin typeface="Cambria Math" panose="02040503050406030204" pitchFamily="18" charset="0"/>
                            </a:rPr>
                            <m:t>2</m:t>
                          </m:r>
                        </m:sup>
                      </m:sSup>
                      <m:r>
                        <a:rPr lang="en-GB" sz="2000" b="0" i="1" smtClean="0">
                          <a:latin typeface="Cambria Math" panose="02040503050406030204" pitchFamily="18" charset="0"/>
                        </a:rPr>
                        <m:t>)</m:t>
                      </m:r>
                    </m:oMath>
                  </m:oMathPara>
                </a14:m>
                <a:endParaRPr lang="en-SE" sz="2000" dirty="0"/>
              </a:p>
            </p:txBody>
          </p:sp>
        </mc:Choice>
        <mc:Fallback>
          <p:sp>
            <p:nvSpPr>
              <p:cNvPr id="4" name="TextBox 3">
                <a:extLst>
                  <a:ext uri="{FF2B5EF4-FFF2-40B4-BE49-F238E27FC236}">
                    <a16:creationId xmlns:a16="http://schemas.microsoft.com/office/drawing/2014/main" id="{D7E2AA77-5C28-F3E8-3C69-68DDCCF53CD7}"/>
                  </a:ext>
                </a:extLst>
              </p:cNvPr>
              <p:cNvSpPr txBox="1">
                <a:spLocks noRot="1" noChangeAspect="1" noMove="1" noResize="1" noEditPoints="1" noAdjustHandles="1" noChangeArrowheads="1" noChangeShapeType="1" noTextEdit="1"/>
              </p:cNvSpPr>
              <p:nvPr/>
            </p:nvSpPr>
            <p:spPr>
              <a:xfrm>
                <a:off x="4078052" y="3303659"/>
                <a:ext cx="811366" cy="400110"/>
              </a:xfrm>
              <a:prstGeom prst="rect">
                <a:avLst/>
              </a:prstGeom>
              <a:blipFill>
                <a:blip r:embed="rId5"/>
                <a:stretch>
                  <a:fillRect r="-7519" b="-16667"/>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8F77D2E-4DCE-A8D1-8844-273A06AC5D75}"/>
                  </a:ext>
                </a:extLst>
              </p:cNvPr>
              <p:cNvSpPr txBox="1"/>
              <p:nvPr/>
            </p:nvSpPr>
            <p:spPr>
              <a:xfrm>
                <a:off x="4103335" y="4321497"/>
                <a:ext cx="811366"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𝑂</m:t>
                      </m:r>
                      <m:r>
                        <a:rPr lang="en-GB" sz="2000" b="0" i="1" smtClean="0">
                          <a:latin typeface="Cambria Math" panose="02040503050406030204" pitchFamily="18" charset="0"/>
                        </a:rPr>
                        <m:t>(</m:t>
                      </m:r>
                      <m:r>
                        <a:rPr lang="en-GB" sz="2000" b="0" i="1" smtClean="0">
                          <a:latin typeface="Cambria Math" panose="02040503050406030204" pitchFamily="18" charset="0"/>
                        </a:rPr>
                        <m:t>𝑛</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log</m:t>
                          </m:r>
                        </m:fName>
                        <m:e>
                          <m:r>
                            <a:rPr lang="en-GB" sz="2000" b="0" i="1" smtClean="0">
                              <a:latin typeface="Cambria Math" panose="02040503050406030204" pitchFamily="18" charset="0"/>
                            </a:rPr>
                            <m:t>𝑛</m:t>
                          </m:r>
                        </m:e>
                      </m:func>
                      <m:r>
                        <a:rPr lang="en-GB" sz="2000" b="0" i="1" smtClean="0">
                          <a:latin typeface="Cambria Math" panose="02040503050406030204" pitchFamily="18" charset="0"/>
                        </a:rPr>
                        <m:t>)</m:t>
                      </m:r>
                    </m:oMath>
                  </m:oMathPara>
                </a14:m>
                <a:endParaRPr lang="en-SE" sz="2000" dirty="0"/>
              </a:p>
            </p:txBody>
          </p:sp>
        </mc:Choice>
        <mc:Fallback>
          <p:sp>
            <p:nvSpPr>
              <p:cNvPr id="5" name="TextBox 4">
                <a:extLst>
                  <a:ext uri="{FF2B5EF4-FFF2-40B4-BE49-F238E27FC236}">
                    <a16:creationId xmlns:a16="http://schemas.microsoft.com/office/drawing/2014/main" id="{A8F77D2E-4DCE-A8D1-8844-273A06AC5D75}"/>
                  </a:ext>
                </a:extLst>
              </p:cNvPr>
              <p:cNvSpPr txBox="1">
                <a:spLocks noRot="1" noChangeAspect="1" noMove="1" noResize="1" noEditPoints="1" noAdjustHandles="1" noChangeArrowheads="1" noChangeShapeType="1" noTextEdit="1"/>
              </p:cNvSpPr>
              <p:nvPr/>
            </p:nvSpPr>
            <p:spPr>
              <a:xfrm>
                <a:off x="4103335" y="4321497"/>
                <a:ext cx="811366" cy="400110"/>
              </a:xfrm>
              <a:prstGeom prst="rect">
                <a:avLst/>
              </a:prstGeom>
              <a:blipFill>
                <a:blip r:embed="rId6"/>
                <a:stretch>
                  <a:fillRect r="-62406" b="-16667"/>
                </a:stretch>
              </a:blipFill>
            </p:spPr>
            <p:txBody>
              <a:bodyPr/>
              <a:lstStyle/>
              <a:p>
                <a:r>
                  <a:rPr lang="en-SE">
                    <a:noFill/>
                  </a:rPr>
                  <a:t> </a:t>
                </a:r>
              </a:p>
            </p:txBody>
          </p:sp>
        </mc:Fallback>
      </mc:AlternateContent>
      <p:sp>
        <p:nvSpPr>
          <p:cNvPr id="6" name="Google Shape;295;p25">
            <a:extLst>
              <a:ext uri="{FF2B5EF4-FFF2-40B4-BE49-F238E27FC236}">
                <a16:creationId xmlns:a16="http://schemas.microsoft.com/office/drawing/2014/main" id="{9F329703-936F-4A39-A397-99BD91CCA2DB}"/>
              </a:ext>
            </a:extLst>
          </p:cNvPr>
          <p:cNvSpPr txBox="1"/>
          <p:nvPr/>
        </p:nvSpPr>
        <p:spPr>
          <a:xfrm>
            <a:off x="4102521" y="6480132"/>
            <a:ext cx="48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No</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Strategies for Choosing a Pivot</a:t>
            </a:r>
            <a:endParaRPr/>
          </a:p>
        </p:txBody>
      </p:sp>
      <p:sp>
        <p:nvSpPr>
          <p:cNvPr id="341" name="Google Shape;341;p27"/>
          <p:cNvSpPr txBox="1"/>
          <p:nvPr/>
        </p:nvSpPr>
        <p:spPr>
          <a:xfrm>
            <a:off x="648549" y="1250550"/>
            <a:ext cx="10968212" cy="438578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dirty="0">
                <a:latin typeface="Quattrocento Sans"/>
                <a:ea typeface="Quattrocento Sans"/>
                <a:cs typeface="Quattrocento Sans"/>
                <a:sym typeface="Quattrocento Sans"/>
              </a:rPr>
              <a:t>Just take the first element</a:t>
            </a:r>
          </a:p>
          <a:p>
            <a:pPr marL="457200" lvl="0" indent="-355600" algn="l" rtl="0">
              <a:spcBef>
                <a:spcPts val="0"/>
              </a:spcBef>
              <a:spcAft>
                <a:spcPts val="0"/>
              </a:spcAft>
              <a:buClr>
                <a:srgbClr val="4C3282"/>
              </a:buClr>
              <a:buSzPts val="2000"/>
              <a:buFont typeface="Quattrocento Sans"/>
              <a:buChar char="●"/>
            </a:pPr>
            <a:r>
              <a:rPr lang="en-GB" sz="2000" dirty="0">
                <a:latin typeface="Quattrocento Sans"/>
                <a:ea typeface="Quattrocento Sans"/>
                <a:cs typeface="Quattrocento Sans"/>
                <a:sym typeface="Quattrocento Sans"/>
              </a:rPr>
              <a:t>Very fast!</a:t>
            </a:r>
          </a:p>
          <a:p>
            <a:pPr marL="457200" lvl="0" indent="-355600" algn="l" rtl="0">
              <a:spcBef>
                <a:spcPts val="0"/>
              </a:spcBef>
              <a:spcAft>
                <a:spcPts val="0"/>
              </a:spcAft>
              <a:buClr>
                <a:srgbClr val="4C3282"/>
              </a:buClr>
              <a:buSzPts val="2000"/>
              <a:buFont typeface="Quattrocento Sans"/>
              <a:buChar char="●"/>
            </a:pPr>
            <a:r>
              <a:rPr lang="en-GB" sz="2000" dirty="0">
                <a:latin typeface="Quattrocento Sans"/>
                <a:ea typeface="Quattrocento Sans"/>
                <a:cs typeface="Quattrocento Sans"/>
                <a:sym typeface="Quattrocento Sans"/>
              </a:rPr>
              <a:t>But has worst case: for example, sorted lists have Ω(</a:t>
            </a:r>
            <a:r>
              <a:rPr lang="en-GB" sz="2000" i="1" dirty="0">
                <a:latin typeface="Quattrocento Sans"/>
                <a:ea typeface="Quattrocento Sans"/>
                <a:cs typeface="Quattrocento Sans"/>
                <a:sym typeface="Quattrocento Sans"/>
              </a:rPr>
              <a:t>n</a:t>
            </a:r>
            <a:r>
              <a:rPr lang="en-GB" sz="2000" dirty="0">
                <a:latin typeface="Quattrocento Sans"/>
                <a:ea typeface="Quattrocento Sans"/>
                <a:cs typeface="Quattrocento Sans"/>
                <a:sym typeface="Quattrocento Sans"/>
              </a:rPr>
              <a:t>²) </a:t>
            </a:r>
            <a:r>
              <a:rPr lang="en-US" altLang="zh-CN" sz="2000" dirty="0">
                <a:latin typeface="Quattrocento Sans"/>
                <a:ea typeface="Quattrocento Sans"/>
                <a:cs typeface="Quattrocento Sans"/>
                <a:sym typeface="Quattrocento Sans"/>
              </a:rPr>
              <a:t>runtime</a:t>
            </a:r>
            <a:endParaRPr lang="en-GB" sz="2000" dirty="0">
              <a:latin typeface="Quattrocento Sans"/>
              <a:ea typeface="Quattrocento Sans"/>
              <a:cs typeface="Quattrocento Sans"/>
              <a:sym typeface="Quattrocento Sans"/>
            </a:endParaRPr>
          </a:p>
          <a:p>
            <a:pPr marL="0" lvl="0" indent="0" algn="l" rtl="0">
              <a:spcBef>
                <a:spcPts val="1000"/>
              </a:spcBef>
              <a:spcAft>
                <a:spcPts val="0"/>
              </a:spcAft>
              <a:buNone/>
            </a:pPr>
            <a:r>
              <a:rPr lang="en-GB" sz="2200" dirty="0">
                <a:latin typeface="Quattrocento Sans"/>
                <a:ea typeface="Quattrocento Sans"/>
                <a:cs typeface="Quattrocento Sans"/>
                <a:sym typeface="Quattrocento Sans"/>
              </a:rPr>
              <a:t>Take the median of the full array</a:t>
            </a:r>
          </a:p>
          <a:p>
            <a:pPr marL="457200" lvl="0" indent="-355600" algn="l" rtl="0">
              <a:spcBef>
                <a:spcPts val="0"/>
              </a:spcBef>
              <a:spcAft>
                <a:spcPts val="0"/>
              </a:spcAft>
              <a:buClr>
                <a:srgbClr val="4C3282"/>
              </a:buClr>
              <a:buSzPts val="2000"/>
              <a:buFont typeface="Quattrocento Sans"/>
              <a:buChar char="●"/>
            </a:pPr>
            <a:r>
              <a:rPr lang="en-GB" sz="2000" dirty="0">
                <a:latin typeface="Quattrocento Sans"/>
                <a:ea typeface="Quattrocento Sans"/>
                <a:cs typeface="Quattrocento Sans"/>
                <a:sym typeface="Quattrocento Sans"/>
              </a:rPr>
              <a:t>Can find the median in O(</a:t>
            </a:r>
            <a:r>
              <a:rPr lang="en-GB" sz="2000" i="1" dirty="0">
                <a:latin typeface="Quattrocento Sans"/>
                <a:ea typeface="Quattrocento Sans"/>
                <a:cs typeface="Quattrocento Sans"/>
                <a:sym typeface="Quattrocento Sans"/>
              </a:rPr>
              <a:t>n</a:t>
            </a:r>
            <a:r>
              <a:rPr lang="en-GB" sz="2000" dirty="0">
                <a:latin typeface="Quattrocento Sans"/>
                <a:ea typeface="Quattrocento Sans"/>
                <a:cs typeface="Quattrocento Sans"/>
                <a:sym typeface="Quattrocento Sans"/>
              </a:rPr>
              <a:t>) time (</a:t>
            </a:r>
            <a:r>
              <a:rPr lang="en-GB" sz="2000" dirty="0" err="1">
                <a:latin typeface="Quattrocento Sans"/>
                <a:ea typeface="Quattrocento Sans"/>
                <a:cs typeface="Quattrocento Sans"/>
                <a:sym typeface="Quattrocento Sans"/>
              </a:rPr>
              <a:t>QuickSelect</a:t>
            </a:r>
            <a:r>
              <a:rPr lang="en-GB" sz="2000" dirty="0">
                <a:latin typeface="Quattrocento Sans"/>
                <a:ea typeface="Quattrocento Sans"/>
                <a:cs typeface="Quattrocento Sans"/>
                <a:sym typeface="Quattrocento Sans"/>
              </a:rPr>
              <a:t>). It’s complicated</a:t>
            </a:r>
          </a:p>
          <a:p>
            <a:pPr marL="457200" lvl="0" indent="-355600" algn="l" rtl="0">
              <a:spcBef>
                <a:spcPts val="0"/>
              </a:spcBef>
              <a:spcAft>
                <a:spcPts val="0"/>
              </a:spcAft>
              <a:buClr>
                <a:srgbClr val="4C3282"/>
              </a:buClr>
              <a:buSzPts val="2000"/>
              <a:buFont typeface="Quattrocento Sans"/>
              <a:buChar char="●"/>
            </a:pPr>
            <a:r>
              <a:rPr lang="en-GB" sz="2000" dirty="0">
                <a:latin typeface="Quattrocento Sans"/>
                <a:ea typeface="Quattrocento Sans"/>
                <a:cs typeface="Quattrocento Sans"/>
                <a:sym typeface="Quattrocento Sans"/>
              </a:rPr>
              <a:t>Worst case is O(</a:t>
            </a:r>
            <a:r>
              <a:rPr lang="en-GB" sz="2000" i="1" dirty="0">
                <a:latin typeface="Quattrocento Sans"/>
                <a:ea typeface="Quattrocento Sans"/>
                <a:cs typeface="Quattrocento Sans"/>
                <a:sym typeface="Quattrocento Sans"/>
              </a:rPr>
              <a:t>n log n</a:t>
            </a:r>
            <a:r>
              <a:rPr lang="en-GB" sz="2000" dirty="0">
                <a:latin typeface="Quattrocento Sans"/>
                <a:ea typeface="Quattrocento Sans"/>
                <a:cs typeface="Quattrocento Sans"/>
                <a:sym typeface="Quattrocento Sans"/>
              </a:rPr>
              <a:t>) … but the constant factors are large. No one does quicksort this way.</a:t>
            </a:r>
          </a:p>
          <a:p>
            <a:pPr marL="0" lvl="0" indent="0" algn="l" rtl="0">
              <a:spcBef>
                <a:spcPts val="1000"/>
              </a:spcBef>
              <a:spcAft>
                <a:spcPts val="0"/>
              </a:spcAft>
              <a:buNone/>
            </a:pPr>
            <a:r>
              <a:rPr lang="en-GB" sz="2200" dirty="0">
                <a:latin typeface="Quattrocento Sans"/>
                <a:ea typeface="Quattrocento Sans"/>
                <a:cs typeface="Quattrocento Sans"/>
                <a:sym typeface="Quattrocento Sans"/>
              </a:rPr>
              <a:t>Take the median of the first, last, and middle element</a:t>
            </a:r>
          </a:p>
          <a:p>
            <a:pPr marL="457200" lvl="0" indent="-355600" algn="l" rtl="0">
              <a:spcBef>
                <a:spcPts val="0"/>
              </a:spcBef>
              <a:spcAft>
                <a:spcPts val="0"/>
              </a:spcAft>
              <a:buClr>
                <a:srgbClr val="4C3282"/>
              </a:buClr>
              <a:buSzPts val="2000"/>
              <a:buFont typeface="Quattrocento Sans"/>
              <a:buChar char="●"/>
            </a:pPr>
            <a:r>
              <a:rPr lang="en-GB" sz="2000" dirty="0">
                <a:latin typeface="Quattrocento Sans"/>
                <a:ea typeface="Quattrocento Sans"/>
                <a:cs typeface="Quattrocento Sans"/>
                <a:sym typeface="Quattrocento Sans"/>
              </a:rPr>
              <a:t>Makes pivot slightly more content-aware, at least won’t select very smallest/largest</a:t>
            </a:r>
          </a:p>
          <a:p>
            <a:pPr marL="457200" lvl="0" indent="-355600" algn="l" rtl="0">
              <a:spcBef>
                <a:spcPts val="0"/>
              </a:spcBef>
              <a:spcAft>
                <a:spcPts val="0"/>
              </a:spcAft>
              <a:buClr>
                <a:srgbClr val="4C3282"/>
              </a:buClr>
              <a:buSzPts val="2000"/>
              <a:buFont typeface="Quattrocento Sans"/>
              <a:buChar char="●"/>
            </a:pPr>
            <a:r>
              <a:rPr lang="en-GB" sz="2000" dirty="0">
                <a:latin typeface="Quattrocento Sans"/>
                <a:ea typeface="Quattrocento Sans"/>
                <a:cs typeface="Quattrocento Sans"/>
                <a:sym typeface="Quattrocento Sans"/>
              </a:rPr>
              <a:t>Worst case is still </a:t>
            </a:r>
            <a:r>
              <a:rPr lang="en-GB" sz="2000" dirty="0">
                <a:solidFill>
                  <a:schemeClr val="dk1"/>
                </a:solidFill>
                <a:latin typeface="Quattrocento Sans"/>
                <a:ea typeface="Quattrocento Sans"/>
                <a:cs typeface="Quattrocento Sans"/>
                <a:sym typeface="Quattrocento Sans"/>
              </a:rPr>
              <a:t>O(</a:t>
            </a:r>
            <a:r>
              <a:rPr lang="en-GB" sz="2000" i="1" dirty="0">
                <a:solidFill>
                  <a:schemeClr val="dk1"/>
                </a:solidFill>
                <a:latin typeface="Quattrocento Sans"/>
                <a:ea typeface="Quattrocento Sans"/>
                <a:cs typeface="Quattrocento Sans"/>
                <a:sym typeface="Quattrocento Sans"/>
              </a:rPr>
              <a:t>n</a:t>
            </a:r>
            <a:r>
              <a:rPr lang="en-GB" sz="2000" dirty="0">
                <a:solidFill>
                  <a:schemeClr val="dk1"/>
                </a:solidFill>
                <a:latin typeface="Quattrocento Sans"/>
                <a:ea typeface="Quattrocento Sans"/>
                <a:cs typeface="Quattrocento Sans"/>
                <a:sym typeface="Quattrocento Sans"/>
              </a:rPr>
              <a:t>²) , but on real-world data tends to perform well!</a:t>
            </a:r>
          </a:p>
          <a:p>
            <a:pPr marL="0" lvl="0" indent="0" algn="l" rtl="0">
              <a:spcBef>
                <a:spcPts val="1000"/>
              </a:spcBef>
              <a:spcAft>
                <a:spcPts val="0"/>
              </a:spcAft>
              <a:buNone/>
            </a:pPr>
            <a:r>
              <a:rPr lang="en-GB" sz="2200" dirty="0">
                <a:solidFill>
                  <a:schemeClr val="dk1"/>
                </a:solidFill>
                <a:latin typeface="Quattrocento Sans"/>
                <a:ea typeface="Quattrocento Sans"/>
                <a:cs typeface="Quattrocento Sans"/>
                <a:sym typeface="Quattrocento Sans"/>
              </a:rPr>
              <a:t>Pick a random element</a:t>
            </a:r>
          </a:p>
          <a:p>
            <a:pPr marL="457200" lvl="0" indent="-355600" algn="l" rtl="0">
              <a:spcBef>
                <a:spcPts val="0"/>
              </a:spcBef>
              <a:spcAft>
                <a:spcPts val="0"/>
              </a:spcAft>
              <a:buClr>
                <a:srgbClr val="4C3282"/>
              </a:buClr>
              <a:buSzPts val="2000"/>
              <a:buFont typeface="Quattrocento Sans"/>
              <a:buChar char="●"/>
            </a:pPr>
            <a:r>
              <a:rPr lang="en-GB" sz="2000" dirty="0">
                <a:solidFill>
                  <a:schemeClr val="dk1"/>
                </a:solidFill>
                <a:latin typeface="Quattrocento Sans"/>
                <a:ea typeface="Quattrocento Sans"/>
                <a:cs typeface="Quattrocento Sans"/>
                <a:sym typeface="Quattrocento Sans"/>
              </a:rPr>
              <a:t>Get O(</a:t>
            </a:r>
            <a:r>
              <a:rPr lang="en-GB" sz="2000" i="1" dirty="0">
                <a:solidFill>
                  <a:schemeClr val="dk1"/>
                </a:solidFill>
                <a:latin typeface="Quattrocento Sans"/>
                <a:ea typeface="Quattrocento Sans"/>
                <a:cs typeface="Quattrocento Sans"/>
                <a:sym typeface="Quattrocento Sans"/>
              </a:rPr>
              <a:t>n log n</a:t>
            </a:r>
            <a:r>
              <a:rPr lang="en-GB" sz="2000" dirty="0">
                <a:solidFill>
                  <a:schemeClr val="dk1"/>
                </a:solidFill>
                <a:latin typeface="Quattrocento Sans"/>
                <a:ea typeface="Quattrocento Sans"/>
                <a:cs typeface="Quattrocento Sans"/>
                <a:sym typeface="Quattrocento Sans"/>
              </a:rPr>
              <a:t>) runtime with probability at least </a:t>
            </a:r>
            <a:r>
              <a:rPr lang="en-GB" sz="2000" b="1" dirty="0">
                <a:solidFill>
                  <a:schemeClr val="dk1"/>
                </a:solidFill>
                <a:latin typeface="Quattrocento Sans"/>
                <a:ea typeface="Quattrocento Sans"/>
                <a:cs typeface="Quattrocento Sans"/>
                <a:sym typeface="Quattrocento Sans"/>
              </a:rPr>
              <a:t>1-1/</a:t>
            </a:r>
            <a:r>
              <a:rPr lang="en-GB" sz="2000" b="1" i="1" dirty="0">
                <a:solidFill>
                  <a:schemeClr val="dk1"/>
                </a:solidFill>
                <a:latin typeface="Quattrocento Sans"/>
                <a:ea typeface="Quattrocento Sans"/>
                <a:cs typeface="Quattrocento Sans"/>
                <a:sym typeface="Quattrocento Sans"/>
              </a:rPr>
              <a:t>n</a:t>
            </a:r>
            <a:r>
              <a:rPr lang="en-GB" sz="2000" b="1" dirty="0">
                <a:solidFill>
                  <a:schemeClr val="dk1"/>
                </a:solidFill>
                <a:latin typeface="Quattrocento Sans"/>
                <a:ea typeface="Quattrocento Sans"/>
                <a:cs typeface="Quattrocento Sans"/>
                <a:sym typeface="Quattrocento Sans"/>
              </a:rPr>
              <a:t>²</a:t>
            </a:r>
          </a:p>
          <a:p>
            <a:pPr marL="457200" lvl="0" indent="-355600" algn="l" rtl="0">
              <a:spcBef>
                <a:spcPts val="0"/>
              </a:spcBef>
              <a:spcAft>
                <a:spcPts val="0"/>
              </a:spcAft>
              <a:buClr>
                <a:srgbClr val="4C3282"/>
              </a:buClr>
              <a:buSzPts val="2000"/>
              <a:buFont typeface="Quattrocento Sans"/>
              <a:buChar char="●"/>
            </a:pPr>
            <a:r>
              <a:rPr lang="en-GB" sz="2000" dirty="0">
                <a:solidFill>
                  <a:schemeClr val="dk1"/>
                </a:solidFill>
                <a:latin typeface="Quattrocento Sans"/>
                <a:ea typeface="Quattrocento Sans"/>
                <a:cs typeface="Quattrocento Sans"/>
                <a:sym typeface="Quattrocento Sans"/>
              </a:rPr>
              <a:t>No simple worst-case input (e.g. sorted, reverse sorted)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8"/>
          <p:cNvSpPr txBox="1">
            <a:spLocks noGrp="1"/>
          </p:cNvSpPr>
          <p:nvPr>
            <p:ph type="title"/>
          </p:nvPr>
        </p:nvSpPr>
        <p:spPr>
          <a:xfrm>
            <a:off x="838200" y="329487"/>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(v2: In-Place) </a:t>
            </a:r>
            <a:endParaRPr/>
          </a:p>
        </p:txBody>
      </p:sp>
      <p:graphicFrame>
        <p:nvGraphicFramePr>
          <p:cNvPr id="347" name="Google Shape;347;p28"/>
          <p:cNvGraphicFramePr/>
          <p:nvPr/>
        </p:nvGraphicFramePr>
        <p:xfrm>
          <a:off x="1771929" y="1134109"/>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48" name="Google Shape;348;p28"/>
          <p:cNvGraphicFramePr/>
          <p:nvPr/>
        </p:nvGraphicFramePr>
        <p:xfrm>
          <a:off x="1771929" y="2096290"/>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4"/>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349" name="Google Shape;349;p28"/>
          <p:cNvSpPr/>
          <p:nvPr/>
        </p:nvSpPr>
        <p:spPr>
          <a:xfrm rot="10800000">
            <a:off x="3107652" y="2971714"/>
            <a:ext cx="354300" cy="651600"/>
          </a:xfrm>
          <a:prstGeom prst="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0" name="Google Shape;350;p28"/>
          <p:cNvSpPr/>
          <p:nvPr/>
        </p:nvSpPr>
        <p:spPr>
          <a:xfrm rot="10800000">
            <a:off x="11170178" y="2971715"/>
            <a:ext cx="354300" cy="651600"/>
          </a:xfrm>
          <a:prstGeom prst="downArrow">
            <a:avLst>
              <a:gd name="adj1" fmla="val 50000"/>
              <a:gd name="adj2"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1" name="Google Shape;351;p28"/>
          <p:cNvSpPr txBox="1"/>
          <p:nvPr/>
        </p:nvSpPr>
        <p:spPr>
          <a:xfrm>
            <a:off x="2952524" y="3675874"/>
            <a:ext cx="643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accent5"/>
                </a:solidFill>
                <a:latin typeface="Calibri"/>
                <a:ea typeface="Calibri"/>
                <a:cs typeface="Calibri"/>
                <a:sym typeface="Calibri"/>
              </a:rPr>
              <a:t>Low</a:t>
            </a:r>
            <a:endParaRPr/>
          </a:p>
          <a:p>
            <a:pPr marL="0" marR="0" lvl="0" indent="0" algn="ctr" rtl="0">
              <a:spcBef>
                <a:spcPts val="0"/>
              </a:spcBef>
              <a:spcAft>
                <a:spcPts val="0"/>
              </a:spcAft>
              <a:buNone/>
            </a:pPr>
            <a:r>
              <a:rPr lang="en-US" sz="1800">
                <a:solidFill>
                  <a:schemeClr val="accent5"/>
                </a:solidFill>
                <a:latin typeface="Calibri"/>
                <a:ea typeface="Calibri"/>
                <a:cs typeface="Calibri"/>
                <a:sym typeface="Calibri"/>
              </a:rPr>
              <a:t>X &lt; 6</a:t>
            </a:r>
            <a:endParaRPr/>
          </a:p>
        </p:txBody>
      </p:sp>
      <p:sp>
        <p:nvSpPr>
          <p:cNvPr id="352" name="Google Shape;352;p28"/>
          <p:cNvSpPr txBox="1"/>
          <p:nvPr/>
        </p:nvSpPr>
        <p:spPr>
          <a:xfrm>
            <a:off x="10968042" y="3675873"/>
            <a:ext cx="7584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accent6"/>
                </a:solidFill>
                <a:latin typeface="Calibri"/>
                <a:ea typeface="Calibri"/>
                <a:cs typeface="Calibri"/>
                <a:sym typeface="Calibri"/>
              </a:rPr>
              <a:t>High</a:t>
            </a:r>
            <a:endParaRPr/>
          </a:p>
          <a:p>
            <a:pPr marL="0" marR="0" lvl="0" indent="0" algn="ctr" rtl="0">
              <a:spcBef>
                <a:spcPts val="0"/>
              </a:spcBef>
              <a:spcAft>
                <a:spcPts val="0"/>
              </a:spcAft>
              <a:buNone/>
            </a:pPr>
            <a:r>
              <a:rPr lang="en-US" sz="1800">
                <a:solidFill>
                  <a:schemeClr val="accent6"/>
                </a:solidFill>
                <a:latin typeface="Calibri"/>
                <a:ea typeface="Calibri"/>
                <a:cs typeface="Calibri"/>
                <a:sym typeface="Calibri"/>
              </a:rPr>
              <a:t>X &gt;= 6</a:t>
            </a:r>
            <a:endParaRPr/>
          </a:p>
        </p:txBody>
      </p:sp>
      <p:sp>
        <p:nvSpPr>
          <p:cNvPr id="353" name="Google Shape;353;p28"/>
          <p:cNvSpPr/>
          <p:nvPr/>
        </p:nvSpPr>
        <p:spPr>
          <a:xfrm>
            <a:off x="2779901" y="2454868"/>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4" name="Google Shape;354;p28"/>
          <p:cNvSpPr/>
          <p:nvPr/>
        </p:nvSpPr>
        <p:spPr>
          <a:xfrm>
            <a:off x="10856651" y="2462850"/>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28"/>
          <p:cNvSpPr/>
          <p:nvPr/>
        </p:nvSpPr>
        <p:spPr>
          <a:xfrm>
            <a:off x="3788473" y="2459374"/>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6" name="Google Shape;356;p28"/>
          <p:cNvSpPr/>
          <p:nvPr/>
        </p:nvSpPr>
        <p:spPr>
          <a:xfrm>
            <a:off x="9834455" y="2457134"/>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57" name="Google Shape;357;p28"/>
          <p:cNvGraphicFramePr/>
          <p:nvPr/>
        </p:nvGraphicFramePr>
        <p:xfrm>
          <a:off x="1771929" y="4322204"/>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4"/>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358" name="Google Shape;358;p28"/>
          <p:cNvSpPr/>
          <p:nvPr/>
        </p:nvSpPr>
        <p:spPr>
          <a:xfrm>
            <a:off x="2761102" y="4677701"/>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9" name="Google Shape;359;p28"/>
          <p:cNvSpPr/>
          <p:nvPr/>
        </p:nvSpPr>
        <p:spPr>
          <a:xfrm>
            <a:off x="10837252" y="4673421"/>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0" name="Google Shape;360;p28"/>
          <p:cNvSpPr/>
          <p:nvPr/>
        </p:nvSpPr>
        <p:spPr>
          <a:xfrm>
            <a:off x="3769674" y="4682207"/>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1" name="Google Shape;361;p28"/>
          <p:cNvSpPr/>
          <p:nvPr/>
        </p:nvSpPr>
        <p:spPr>
          <a:xfrm>
            <a:off x="9834455" y="4698351"/>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2" name="Google Shape;362;p28"/>
          <p:cNvSpPr/>
          <p:nvPr/>
        </p:nvSpPr>
        <p:spPr>
          <a:xfrm>
            <a:off x="4797645" y="4677701"/>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p28"/>
          <p:cNvSpPr/>
          <p:nvPr/>
        </p:nvSpPr>
        <p:spPr>
          <a:xfrm>
            <a:off x="8825883" y="4682430"/>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4" name="Google Shape;364;p28"/>
          <p:cNvSpPr/>
          <p:nvPr/>
        </p:nvSpPr>
        <p:spPr>
          <a:xfrm rot="10800000">
            <a:off x="6130350" y="5218097"/>
            <a:ext cx="354300" cy="486900"/>
          </a:xfrm>
          <a:prstGeom prst="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28"/>
          <p:cNvSpPr/>
          <p:nvPr/>
        </p:nvSpPr>
        <p:spPr>
          <a:xfrm rot="10800000">
            <a:off x="9153125" y="5145200"/>
            <a:ext cx="354300" cy="583800"/>
          </a:xfrm>
          <a:prstGeom prst="downArrow">
            <a:avLst>
              <a:gd name="adj1" fmla="val 50000"/>
              <a:gd name="adj2"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28"/>
          <p:cNvSpPr txBox="1"/>
          <p:nvPr/>
        </p:nvSpPr>
        <p:spPr>
          <a:xfrm>
            <a:off x="5966514" y="5704990"/>
            <a:ext cx="643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accent5"/>
                </a:solidFill>
                <a:latin typeface="Calibri"/>
                <a:ea typeface="Calibri"/>
                <a:cs typeface="Calibri"/>
                <a:sym typeface="Calibri"/>
              </a:rPr>
              <a:t>Low</a:t>
            </a:r>
            <a:endParaRPr/>
          </a:p>
          <a:p>
            <a:pPr marL="0" marR="0" lvl="0" indent="0" algn="ctr" rtl="0">
              <a:spcBef>
                <a:spcPts val="0"/>
              </a:spcBef>
              <a:spcAft>
                <a:spcPts val="0"/>
              </a:spcAft>
              <a:buNone/>
            </a:pPr>
            <a:r>
              <a:rPr lang="en-US" sz="1800">
                <a:solidFill>
                  <a:schemeClr val="accent5"/>
                </a:solidFill>
                <a:latin typeface="Calibri"/>
                <a:ea typeface="Calibri"/>
                <a:cs typeface="Calibri"/>
                <a:sym typeface="Calibri"/>
              </a:rPr>
              <a:t>X &lt; 6</a:t>
            </a:r>
            <a:endParaRPr/>
          </a:p>
        </p:txBody>
      </p:sp>
      <p:sp>
        <p:nvSpPr>
          <p:cNvPr id="367" name="Google Shape;367;p28"/>
          <p:cNvSpPr txBox="1"/>
          <p:nvPr/>
        </p:nvSpPr>
        <p:spPr>
          <a:xfrm>
            <a:off x="8950981" y="5705004"/>
            <a:ext cx="7584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accent6"/>
                </a:solidFill>
                <a:latin typeface="Calibri"/>
                <a:ea typeface="Calibri"/>
                <a:cs typeface="Calibri"/>
                <a:sym typeface="Calibri"/>
              </a:rPr>
              <a:t>High</a:t>
            </a:r>
            <a:endParaRPr/>
          </a:p>
          <a:p>
            <a:pPr marL="0" marR="0" lvl="0" indent="0" algn="ctr" rtl="0">
              <a:spcBef>
                <a:spcPts val="0"/>
              </a:spcBef>
              <a:spcAft>
                <a:spcPts val="0"/>
              </a:spcAft>
              <a:buNone/>
            </a:pPr>
            <a:r>
              <a:rPr lang="en-US" sz="1800">
                <a:solidFill>
                  <a:schemeClr val="accent6"/>
                </a:solidFill>
                <a:latin typeface="Calibri"/>
                <a:ea typeface="Calibri"/>
                <a:cs typeface="Calibri"/>
                <a:sym typeface="Calibri"/>
              </a:rPr>
              <a:t>X &gt;= 6</a:t>
            </a:r>
            <a:endParaRPr/>
          </a:p>
        </p:txBody>
      </p:sp>
      <p:sp>
        <p:nvSpPr>
          <p:cNvPr id="368" name="Google Shape;368;p28"/>
          <p:cNvSpPr/>
          <p:nvPr/>
        </p:nvSpPr>
        <p:spPr>
          <a:xfrm>
            <a:off x="5825616" y="4673421"/>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9" name="Google Shape;369;p28"/>
          <p:cNvSpPr/>
          <p:nvPr/>
        </p:nvSpPr>
        <p:spPr>
          <a:xfrm>
            <a:off x="6802065" y="4682207"/>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28"/>
          <p:cNvSpPr/>
          <p:nvPr/>
        </p:nvSpPr>
        <p:spPr>
          <a:xfrm>
            <a:off x="7819173" y="4690993"/>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71" name="Google Shape;371;p28"/>
          <p:cNvGraphicFramePr/>
          <p:nvPr/>
        </p:nvGraphicFramePr>
        <p:xfrm>
          <a:off x="1731289" y="6059564"/>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pSp>
        <p:nvGrpSpPr>
          <p:cNvPr id="372" name="Google Shape;372;p28"/>
          <p:cNvGrpSpPr/>
          <p:nvPr/>
        </p:nvGrpSpPr>
        <p:grpSpPr>
          <a:xfrm>
            <a:off x="1747509" y="1146631"/>
            <a:ext cx="1055700" cy="859400"/>
            <a:chOff x="5509626" y="861965"/>
            <a:chExt cx="1055700" cy="859400"/>
          </a:xfrm>
        </p:grpSpPr>
        <p:sp>
          <p:nvSpPr>
            <p:cNvPr id="373" name="Google Shape;373;p28"/>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4" name="Google Shape;374;p28"/>
            <p:cNvSpPr/>
            <p:nvPr/>
          </p:nvSpPr>
          <p:spPr>
            <a:xfrm>
              <a:off x="5509626" y="861965"/>
              <a:ext cx="10557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375" name="Google Shape;375;p28"/>
          <p:cNvGrpSpPr/>
          <p:nvPr/>
        </p:nvGrpSpPr>
        <p:grpSpPr>
          <a:xfrm>
            <a:off x="5778590" y="1158237"/>
            <a:ext cx="1055700" cy="859400"/>
            <a:chOff x="5509626" y="861965"/>
            <a:chExt cx="1055700" cy="859400"/>
          </a:xfrm>
        </p:grpSpPr>
        <p:sp>
          <p:nvSpPr>
            <p:cNvPr id="376" name="Google Shape;376;p28"/>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28"/>
            <p:cNvSpPr/>
            <p:nvPr/>
          </p:nvSpPr>
          <p:spPr>
            <a:xfrm>
              <a:off x="5509626" y="861965"/>
              <a:ext cx="10557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378" name="Google Shape;378;p28"/>
          <p:cNvGrpSpPr/>
          <p:nvPr/>
        </p:nvGrpSpPr>
        <p:grpSpPr>
          <a:xfrm>
            <a:off x="10813739" y="1146631"/>
            <a:ext cx="1055700" cy="859400"/>
            <a:chOff x="5509626" y="861965"/>
            <a:chExt cx="1055700" cy="859400"/>
          </a:xfrm>
        </p:grpSpPr>
        <p:sp>
          <p:nvSpPr>
            <p:cNvPr id="379" name="Google Shape;379;p28"/>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0" name="Google Shape;380;p28"/>
            <p:cNvSpPr/>
            <p:nvPr/>
          </p:nvSpPr>
          <p:spPr>
            <a:xfrm>
              <a:off x="5509626" y="861965"/>
              <a:ext cx="10557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sp>
        <p:nvSpPr>
          <p:cNvPr id="381" name="Google Shape;381;p28"/>
          <p:cNvSpPr txBox="1"/>
          <p:nvPr/>
        </p:nvSpPr>
        <p:spPr>
          <a:xfrm>
            <a:off x="117746" y="1506457"/>
            <a:ext cx="14409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Quattrocento Sans"/>
                <a:ea typeface="Quattrocento Sans"/>
                <a:cs typeface="Quattrocento Sans"/>
                <a:sym typeface="Quattrocento Sans"/>
              </a:rPr>
              <a:t>Select a pivot</a:t>
            </a:r>
            <a:endParaRPr sz="1200">
              <a:latin typeface="Quattrocento Sans"/>
              <a:ea typeface="Quattrocento Sans"/>
              <a:cs typeface="Quattrocento Sans"/>
              <a:sym typeface="Quattrocento Sans"/>
            </a:endParaRPr>
          </a:p>
        </p:txBody>
      </p:sp>
      <p:sp>
        <p:nvSpPr>
          <p:cNvPr id="382" name="Google Shape;382;p28"/>
          <p:cNvSpPr txBox="1"/>
          <p:nvPr/>
        </p:nvSpPr>
        <p:spPr>
          <a:xfrm>
            <a:off x="114855" y="2457134"/>
            <a:ext cx="16164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Quattrocento Sans"/>
                <a:ea typeface="Quattrocento Sans"/>
                <a:cs typeface="Quattrocento Sans"/>
                <a:sym typeface="Quattrocento Sans"/>
              </a:rPr>
              <a:t>Move pivot out of the way</a:t>
            </a:r>
            <a:endParaRPr sz="1200">
              <a:latin typeface="Quattrocento Sans"/>
              <a:ea typeface="Quattrocento Sans"/>
              <a:cs typeface="Quattrocento Sans"/>
              <a:sym typeface="Quattrocento Sans"/>
            </a:endParaRPr>
          </a:p>
        </p:txBody>
      </p:sp>
      <p:sp>
        <p:nvSpPr>
          <p:cNvPr id="383" name="Google Shape;383;p28"/>
          <p:cNvSpPr txBox="1"/>
          <p:nvPr/>
        </p:nvSpPr>
        <p:spPr>
          <a:xfrm>
            <a:off x="105578" y="3123158"/>
            <a:ext cx="2025600" cy="1077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Quattrocento Sans"/>
                <a:ea typeface="Quattrocento Sans"/>
                <a:cs typeface="Quattrocento Sans"/>
                <a:sym typeface="Quattrocento Sans"/>
              </a:rPr>
              <a:t>Bring low and high pointers together, swapping elements if needed</a:t>
            </a:r>
            <a:endParaRPr sz="1200">
              <a:latin typeface="Quattrocento Sans"/>
              <a:ea typeface="Quattrocento Sans"/>
              <a:cs typeface="Quattrocento Sans"/>
              <a:sym typeface="Quattrocento Sans"/>
            </a:endParaRPr>
          </a:p>
        </p:txBody>
      </p:sp>
      <p:sp>
        <p:nvSpPr>
          <p:cNvPr id="384" name="Google Shape;384;p28"/>
          <p:cNvSpPr txBox="1"/>
          <p:nvPr/>
        </p:nvSpPr>
        <p:spPr>
          <a:xfrm>
            <a:off x="23725" y="4826100"/>
            <a:ext cx="17094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Quattrocento Sans"/>
                <a:ea typeface="Quattrocento Sans"/>
                <a:cs typeface="Quattrocento Sans"/>
                <a:sym typeface="Quattrocento Sans"/>
              </a:rPr>
              <a:t>Meeting point is where pivot belongs; swap in. Now recurse on smaller portions of same array!</a:t>
            </a:r>
            <a:endParaRPr sz="1200">
              <a:latin typeface="Quattrocento Sans"/>
              <a:ea typeface="Quattrocento Sans"/>
              <a:cs typeface="Quattrocento Sans"/>
              <a:sym typeface="Quattrocento Sans"/>
            </a:endParaRPr>
          </a:p>
        </p:txBody>
      </p:sp>
      <p:sp>
        <p:nvSpPr>
          <p:cNvPr id="385" name="Google Shape;385;p28"/>
          <p:cNvSpPr txBox="1"/>
          <p:nvPr/>
        </p:nvSpPr>
        <p:spPr>
          <a:xfrm>
            <a:off x="1010045" y="1092122"/>
            <a:ext cx="8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Divide</a:t>
            </a:r>
            <a:endParaRPr/>
          </a:p>
        </p:txBody>
      </p:sp>
      <p:sp>
        <p:nvSpPr>
          <p:cNvPr id="386" name="Google Shape;386;p28"/>
          <p:cNvSpPr/>
          <p:nvPr/>
        </p:nvSpPr>
        <p:spPr>
          <a:xfrm>
            <a:off x="11018759" y="1353006"/>
            <a:ext cx="645600" cy="645600"/>
          </a:xfrm>
          <a:prstGeom prst="ellipse">
            <a:avLst/>
          </a:prstGeom>
          <a:noFill/>
          <a:ln w="152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7" name="Google Shape;387;p28"/>
          <p:cNvSpPr/>
          <p:nvPr/>
        </p:nvSpPr>
        <p:spPr>
          <a:xfrm rot="5400000">
            <a:off x="7115331" y="215030"/>
            <a:ext cx="369300" cy="3984600"/>
          </a:xfrm>
          <a:prstGeom prst="leftBracket">
            <a:avLst>
              <a:gd name="adj" fmla="val 0"/>
            </a:avLst>
          </a:prstGeom>
          <a:noFill/>
          <a:ln w="762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88" name="Google Shape;388;p28"/>
          <p:cNvSpPr/>
          <p:nvPr/>
        </p:nvSpPr>
        <p:spPr>
          <a:xfrm>
            <a:off x="10813739" y="1145252"/>
            <a:ext cx="1055700" cy="2352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sp>
        <p:nvSpPr>
          <p:cNvPr id="389" name="Google Shape;389;p28"/>
          <p:cNvSpPr/>
          <p:nvPr/>
        </p:nvSpPr>
        <p:spPr>
          <a:xfrm>
            <a:off x="2307000" y="3985025"/>
            <a:ext cx="6644100" cy="338700"/>
          </a:xfrm>
          <a:prstGeom prst="uturnArrow">
            <a:avLst>
              <a:gd name="adj1" fmla="val 25000"/>
              <a:gd name="adj2" fmla="val 25000"/>
              <a:gd name="adj3" fmla="val 25000"/>
              <a:gd name="adj4" fmla="val 43750"/>
              <a:gd name="adj5" fmla="val 75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2"/>
                                        </p:tgtEl>
                                        <p:attrNameLst>
                                          <p:attrName>style.visibility</p:attrName>
                                        </p:attrNameLst>
                                      </p:cBhvr>
                                      <p:to>
                                        <p:strVal val="visible"/>
                                      </p:to>
                                    </p:set>
                                    <p:anim calcmode="lin" valueType="num">
                                      <p:cBhvr additive="base">
                                        <p:cTn id="7" dur="500"/>
                                        <p:tgtEl>
                                          <p:spTgt spid="372"/>
                                        </p:tgtEl>
                                        <p:attrNameLst>
                                          <p:attrName>ppt_w</p:attrName>
                                        </p:attrNameLst>
                                      </p:cBhvr>
                                      <p:tavLst>
                                        <p:tav tm="0">
                                          <p:val>
                                            <p:strVal val="0"/>
                                          </p:val>
                                        </p:tav>
                                        <p:tav tm="100000">
                                          <p:val>
                                            <p:strVal val="#ppt_w"/>
                                          </p:val>
                                        </p:tav>
                                      </p:tavLst>
                                    </p:anim>
                                    <p:anim calcmode="lin" valueType="num">
                                      <p:cBhvr additive="base">
                                        <p:cTn id="8" dur="500"/>
                                        <p:tgtEl>
                                          <p:spTgt spid="372"/>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75"/>
                                        </p:tgtEl>
                                        <p:attrNameLst>
                                          <p:attrName>style.visibility</p:attrName>
                                        </p:attrNameLst>
                                      </p:cBhvr>
                                      <p:to>
                                        <p:strVal val="visible"/>
                                      </p:to>
                                    </p:set>
                                    <p:anim calcmode="lin" valueType="num">
                                      <p:cBhvr additive="base">
                                        <p:cTn id="11" dur="500"/>
                                        <p:tgtEl>
                                          <p:spTgt spid="375"/>
                                        </p:tgtEl>
                                        <p:attrNameLst>
                                          <p:attrName>ppt_w</p:attrName>
                                        </p:attrNameLst>
                                      </p:cBhvr>
                                      <p:tavLst>
                                        <p:tav tm="0">
                                          <p:val>
                                            <p:strVal val="0"/>
                                          </p:val>
                                        </p:tav>
                                        <p:tav tm="100000">
                                          <p:val>
                                            <p:strVal val="#ppt_w"/>
                                          </p:val>
                                        </p:tav>
                                      </p:tavLst>
                                    </p:anim>
                                    <p:anim calcmode="lin" valueType="num">
                                      <p:cBhvr additive="base">
                                        <p:cTn id="12" dur="500"/>
                                        <p:tgtEl>
                                          <p:spTgt spid="375"/>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378"/>
                                        </p:tgtEl>
                                        <p:attrNameLst>
                                          <p:attrName>style.visibility</p:attrName>
                                        </p:attrNameLst>
                                      </p:cBhvr>
                                      <p:to>
                                        <p:strVal val="visible"/>
                                      </p:to>
                                    </p:set>
                                    <p:anim calcmode="lin" valueType="num">
                                      <p:cBhvr additive="base">
                                        <p:cTn id="15" dur="500"/>
                                        <p:tgtEl>
                                          <p:spTgt spid="378"/>
                                        </p:tgtEl>
                                        <p:attrNameLst>
                                          <p:attrName>ppt_w</p:attrName>
                                        </p:attrNameLst>
                                      </p:cBhvr>
                                      <p:tavLst>
                                        <p:tav tm="0">
                                          <p:val>
                                            <p:strVal val="0"/>
                                          </p:val>
                                        </p:tav>
                                        <p:tav tm="100000">
                                          <p:val>
                                            <p:strVal val="#ppt_w"/>
                                          </p:val>
                                        </p:tav>
                                      </p:tavLst>
                                    </p:anim>
                                    <p:anim calcmode="lin" valueType="num">
                                      <p:cBhvr additive="base">
                                        <p:cTn id="16" dur="500"/>
                                        <p:tgtEl>
                                          <p:spTgt spid="378"/>
                                        </p:tgtEl>
                                        <p:attrNameLst>
                                          <p:attrName>ppt_h</p:attrName>
                                        </p:attrNameLst>
                                      </p:cBhvr>
                                      <p:tavLst>
                                        <p:tav tm="0">
                                          <p:val>
                                            <p:str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88"/>
                                        </p:tgtEl>
                                        <p:attrNameLst>
                                          <p:attrName>style.visibility</p:attrName>
                                        </p:attrNameLst>
                                      </p:cBhvr>
                                      <p:to>
                                        <p:strVal val="visible"/>
                                      </p:to>
                                    </p:set>
                                    <p:animEffect transition="in" filter="fade">
                                      <p:cBhvr>
                                        <p:cTn id="21" dur="500"/>
                                        <p:tgtEl>
                                          <p:spTgt spid="388"/>
                                        </p:tgtEl>
                                      </p:cBhvr>
                                    </p:animEffect>
                                  </p:childTnLst>
                                </p:cTn>
                              </p:par>
                              <p:par>
                                <p:cTn id="22" presetID="10" presetClass="entr" presetSubtype="0" fill="hold" nodeType="withEffect">
                                  <p:stCondLst>
                                    <p:cond delay="0"/>
                                  </p:stCondLst>
                                  <p:childTnLst>
                                    <p:set>
                                      <p:cBhvr>
                                        <p:cTn id="23" dur="1" fill="hold">
                                          <p:stCondLst>
                                            <p:cond delay="0"/>
                                          </p:stCondLst>
                                        </p:cTn>
                                        <p:tgtEl>
                                          <p:spTgt spid="386"/>
                                        </p:tgtEl>
                                        <p:attrNameLst>
                                          <p:attrName>style.visibility</p:attrName>
                                        </p:attrNameLst>
                                      </p:cBhvr>
                                      <p:to>
                                        <p:strVal val="visible"/>
                                      </p:to>
                                    </p:set>
                                    <p:animEffect transition="in" filter="fade">
                                      <p:cBhvr>
                                        <p:cTn id="24" dur="1000"/>
                                        <p:tgtEl>
                                          <p:spTgt spid="38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8"/>
                                        </p:tgtEl>
                                        <p:attrNameLst>
                                          <p:attrName>style.visibility</p:attrName>
                                        </p:attrNameLst>
                                      </p:cBhvr>
                                      <p:to>
                                        <p:strVal val="visible"/>
                                      </p:to>
                                    </p:set>
                                    <p:animEffect transition="in" filter="fade">
                                      <p:cBhvr>
                                        <p:cTn id="29" dur="500"/>
                                        <p:tgtEl>
                                          <p:spTgt spid="348"/>
                                        </p:tgtEl>
                                      </p:cBhvr>
                                    </p:animEffect>
                                  </p:childTnLst>
                                </p:cTn>
                              </p:par>
                              <p:par>
                                <p:cTn id="30" presetID="1" presetClass="entr" presetSubtype="0" fill="hold" nodeType="withEffect">
                                  <p:stCondLst>
                                    <p:cond delay="0"/>
                                  </p:stCondLst>
                                  <p:childTnLst>
                                    <p:set>
                                      <p:cBhvr>
                                        <p:cTn id="31" dur="1" fill="hold">
                                          <p:stCondLst>
                                            <p:cond delay="0"/>
                                          </p:stCondLst>
                                        </p:cTn>
                                        <p:tgtEl>
                                          <p:spTgt spid="38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49"/>
                                        </p:tgtEl>
                                        <p:attrNameLst>
                                          <p:attrName>style.visibility</p:attrName>
                                        </p:attrNameLst>
                                      </p:cBhvr>
                                      <p:to>
                                        <p:strVal val="visible"/>
                                      </p:to>
                                    </p:set>
                                    <p:animEffect transition="in" filter="fade">
                                      <p:cBhvr>
                                        <p:cTn id="36" dur="500"/>
                                        <p:tgtEl>
                                          <p:spTgt spid="349"/>
                                        </p:tgtEl>
                                      </p:cBhvr>
                                    </p:animEffect>
                                  </p:childTnLst>
                                </p:cTn>
                              </p:par>
                              <p:par>
                                <p:cTn id="37" presetID="10" presetClass="entr" presetSubtype="0" fill="hold" nodeType="withEffect">
                                  <p:stCondLst>
                                    <p:cond delay="0"/>
                                  </p:stCondLst>
                                  <p:childTnLst>
                                    <p:set>
                                      <p:cBhvr>
                                        <p:cTn id="38" dur="1" fill="hold">
                                          <p:stCondLst>
                                            <p:cond delay="0"/>
                                          </p:stCondLst>
                                        </p:cTn>
                                        <p:tgtEl>
                                          <p:spTgt spid="351"/>
                                        </p:tgtEl>
                                        <p:attrNameLst>
                                          <p:attrName>style.visibility</p:attrName>
                                        </p:attrNameLst>
                                      </p:cBhvr>
                                      <p:to>
                                        <p:strVal val="visible"/>
                                      </p:to>
                                    </p:set>
                                    <p:animEffect transition="in" filter="fade">
                                      <p:cBhvr>
                                        <p:cTn id="39" dur="500"/>
                                        <p:tgtEl>
                                          <p:spTgt spid="351"/>
                                        </p:tgtEl>
                                      </p:cBhvr>
                                    </p:animEffect>
                                  </p:childTnLst>
                                </p:cTn>
                              </p:par>
                              <p:par>
                                <p:cTn id="40" presetID="10" presetClass="entr" presetSubtype="0" fill="hold" nodeType="withEffect">
                                  <p:stCondLst>
                                    <p:cond delay="0"/>
                                  </p:stCondLst>
                                  <p:childTnLst>
                                    <p:set>
                                      <p:cBhvr>
                                        <p:cTn id="41" dur="1" fill="hold">
                                          <p:stCondLst>
                                            <p:cond delay="0"/>
                                          </p:stCondLst>
                                        </p:cTn>
                                        <p:tgtEl>
                                          <p:spTgt spid="350"/>
                                        </p:tgtEl>
                                        <p:attrNameLst>
                                          <p:attrName>style.visibility</p:attrName>
                                        </p:attrNameLst>
                                      </p:cBhvr>
                                      <p:to>
                                        <p:strVal val="visible"/>
                                      </p:to>
                                    </p:set>
                                    <p:animEffect transition="in" filter="fade">
                                      <p:cBhvr>
                                        <p:cTn id="42" dur="500"/>
                                        <p:tgtEl>
                                          <p:spTgt spid="350"/>
                                        </p:tgtEl>
                                      </p:cBhvr>
                                    </p:animEffect>
                                  </p:childTnLst>
                                </p:cTn>
                              </p:par>
                              <p:par>
                                <p:cTn id="43" presetID="10" presetClass="entr" presetSubtype="0" fill="hold" nodeType="withEffect">
                                  <p:stCondLst>
                                    <p:cond delay="0"/>
                                  </p:stCondLst>
                                  <p:childTnLst>
                                    <p:set>
                                      <p:cBhvr>
                                        <p:cTn id="44" dur="1" fill="hold">
                                          <p:stCondLst>
                                            <p:cond delay="0"/>
                                          </p:stCondLst>
                                        </p:cTn>
                                        <p:tgtEl>
                                          <p:spTgt spid="352"/>
                                        </p:tgtEl>
                                        <p:attrNameLst>
                                          <p:attrName>style.visibility</p:attrName>
                                        </p:attrNameLst>
                                      </p:cBhvr>
                                      <p:to>
                                        <p:strVal val="visible"/>
                                      </p:to>
                                    </p:set>
                                    <p:animEffect transition="in" filter="fade">
                                      <p:cBhvr>
                                        <p:cTn id="45" dur="500"/>
                                        <p:tgtEl>
                                          <p:spTgt spid="35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8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53"/>
                                        </p:tgtEl>
                                        <p:attrNameLst>
                                          <p:attrName>style.visibility</p:attrName>
                                        </p:attrNameLst>
                                      </p:cBhvr>
                                      <p:to>
                                        <p:strVal val="visible"/>
                                      </p:to>
                                    </p:set>
                                    <p:animEffect transition="in" filter="fade">
                                      <p:cBhvr>
                                        <p:cTn id="54" dur="500"/>
                                        <p:tgtEl>
                                          <p:spTgt spid="35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54"/>
                                        </p:tgtEl>
                                        <p:attrNameLst>
                                          <p:attrName>style.visibility</p:attrName>
                                        </p:attrNameLst>
                                      </p:cBhvr>
                                      <p:to>
                                        <p:strVal val="visible"/>
                                      </p:to>
                                    </p:set>
                                    <p:animEffect transition="in" filter="fade">
                                      <p:cBhvr>
                                        <p:cTn id="59" dur="500"/>
                                        <p:tgtEl>
                                          <p:spTgt spid="35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55"/>
                                        </p:tgtEl>
                                        <p:attrNameLst>
                                          <p:attrName>style.visibility</p:attrName>
                                        </p:attrNameLst>
                                      </p:cBhvr>
                                      <p:to>
                                        <p:strVal val="visible"/>
                                      </p:to>
                                    </p:set>
                                    <p:animEffect transition="in" filter="fade">
                                      <p:cBhvr>
                                        <p:cTn id="64" dur="500"/>
                                        <p:tgtEl>
                                          <p:spTgt spid="355"/>
                                        </p:tgtEl>
                                      </p:cBhvr>
                                    </p:animEffect>
                                  </p:childTnLst>
                                </p:cTn>
                              </p:par>
                              <p:par>
                                <p:cTn id="65" presetID="10" presetClass="entr" presetSubtype="0" fill="hold" nodeType="withEffect">
                                  <p:stCondLst>
                                    <p:cond delay="0"/>
                                  </p:stCondLst>
                                  <p:childTnLst>
                                    <p:set>
                                      <p:cBhvr>
                                        <p:cTn id="66" dur="1" fill="hold">
                                          <p:stCondLst>
                                            <p:cond delay="0"/>
                                          </p:stCondLst>
                                        </p:cTn>
                                        <p:tgtEl>
                                          <p:spTgt spid="356"/>
                                        </p:tgtEl>
                                        <p:attrNameLst>
                                          <p:attrName>style.visibility</p:attrName>
                                        </p:attrNameLst>
                                      </p:cBhvr>
                                      <p:to>
                                        <p:strVal val="visible"/>
                                      </p:to>
                                    </p:set>
                                    <p:animEffect transition="in" filter="fade">
                                      <p:cBhvr>
                                        <p:cTn id="67" dur="500"/>
                                        <p:tgtEl>
                                          <p:spTgt spid="35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8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57"/>
                                        </p:tgtEl>
                                        <p:attrNameLst>
                                          <p:attrName>style.visibility</p:attrName>
                                        </p:attrNameLst>
                                      </p:cBhvr>
                                      <p:to>
                                        <p:strVal val="visible"/>
                                      </p:to>
                                    </p:set>
                                    <p:animEffect transition="in" filter="fade">
                                      <p:cBhvr>
                                        <p:cTn id="76" dur="500"/>
                                        <p:tgtEl>
                                          <p:spTgt spid="357"/>
                                        </p:tgtEl>
                                      </p:cBhvr>
                                    </p:animEffect>
                                  </p:childTnLst>
                                </p:cTn>
                              </p:par>
                              <p:par>
                                <p:cTn id="77" presetID="10" presetClass="entr" presetSubtype="0" fill="hold" nodeType="withEffect">
                                  <p:stCondLst>
                                    <p:cond delay="0"/>
                                  </p:stCondLst>
                                  <p:childTnLst>
                                    <p:set>
                                      <p:cBhvr>
                                        <p:cTn id="78" dur="1" fill="hold">
                                          <p:stCondLst>
                                            <p:cond delay="0"/>
                                          </p:stCondLst>
                                        </p:cTn>
                                        <p:tgtEl>
                                          <p:spTgt spid="358"/>
                                        </p:tgtEl>
                                        <p:attrNameLst>
                                          <p:attrName>style.visibility</p:attrName>
                                        </p:attrNameLst>
                                      </p:cBhvr>
                                      <p:to>
                                        <p:strVal val="visible"/>
                                      </p:to>
                                    </p:set>
                                    <p:animEffect transition="in" filter="fade">
                                      <p:cBhvr>
                                        <p:cTn id="79" dur="500"/>
                                        <p:tgtEl>
                                          <p:spTgt spid="358"/>
                                        </p:tgtEl>
                                      </p:cBhvr>
                                    </p:animEffect>
                                  </p:childTnLst>
                                </p:cTn>
                              </p:par>
                              <p:par>
                                <p:cTn id="80" presetID="10" presetClass="entr" presetSubtype="0" fill="hold" nodeType="withEffect">
                                  <p:stCondLst>
                                    <p:cond delay="0"/>
                                  </p:stCondLst>
                                  <p:childTnLst>
                                    <p:set>
                                      <p:cBhvr>
                                        <p:cTn id="81" dur="1" fill="hold">
                                          <p:stCondLst>
                                            <p:cond delay="0"/>
                                          </p:stCondLst>
                                        </p:cTn>
                                        <p:tgtEl>
                                          <p:spTgt spid="359"/>
                                        </p:tgtEl>
                                        <p:attrNameLst>
                                          <p:attrName>style.visibility</p:attrName>
                                        </p:attrNameLst>
                                      </p:cBhvr>
                                      <p:to>
                                        <p:strVal val="visible"/>
                                      </p:to>
                                    </p:set>
                                    <p:animEffect transition="in" filter="fade">
                                      <p:cBhvr>
                                        <p:cTn id="82" dur="500"/>
                                        <p:tgtEl>
                                          <p:spTgt spid="359"/>
                                        </p:tgtEl>
                                      </p:cBhvr>
                                    </p:animEffect>
                                  </p:childTnLst>
                                </p:cTn>
                              </p:par>
                              <p:par>
                                <p:cTn id="83" presetID="10" presetClass="entr" presetSubtype="0" fill="hold" nodeType="withEffect">
                                  <p:stCondLst>
                                    <p:cond delay="0"/>
                                  </p:stCondLst>
                                  <p:childTnLst>
                                    <p:set>
                                      <p:cBhvr>
                                        <p:cTn id="84" dur="1" fill="hold">
                                          <p:stCondLst>
                                            <p:cond delay="0"/>
                                          </p:stCondLst>
                                        </p:cTn>
                                        <p:tgtEl>
                                          <p:spTgt spid="360"/>
                                        </p:tgtEl>
                                        <p:attrNameLst>
                                          <p:attrName>style.visibility</p:attrName>
                                        </p:attrNameLst>
                                      </p:cBhvr>
                                      <p:to>
                                        <p:strVal val="visible"/>
                                      </p:to>
                                    </p:set>
                                    <p:animEffect transition="in" filter="fade">
                                      <p:cBhvr>
                                        <p:cTn id="85" dur="500"/>
                                        <p:tgtEl>
                                          <p:spTgt spid="360"/>
                                        </p:tgtEl>
                                      </p:cBhvr>
                                    </p:animEffect>
                                  </p:childTnLst>
                                </p:cTn>
                              </p:par>
                              <p:par>
                                <p:cTn id="86" presetID="10" presetClass="entr" presetSubtype="0" fill="hold" nodeType="withEffect">
                                  <p:stCondLst>
                                    <p:cond delay="0"/>
                                  </p:stCondLst>
                                  <p:childTnLst>
                                    <p:set>
                                      <p:cBhvr>
                                        <p:cTn id="87" dur="1" fill="hold">
                                          <p:stCondLst>
                                            <p:cond delay="0"/>
                                          </p:stCondLst>
                                        </p:cTn>
                                        <p:tgtEl>
                                          <p:spTgt spid="361"/>
                                        </p:tgtEl>
                                        <p:attrNameLst>
                                          <p:attrName>style.visibility</p:attrName>
                                        </p:attrNameLst>
                                      </p:cBhvr>
                                      <p:to>
                                        <p:strVal val="visible"/>
                                      </p:to>
                                    </p:set>
                                    <p:animEffect transition="in" filter="fade">
                                      <p:cBhvr>
                                        <p:cTn id="88" dur="500"/>
                                        <p:tgtEl>
                                          <p:spTgt spid="361"/>
                                        </p:tgtEl>
                                      </p:cBhvr>
                                    </p:animEffect>
                                  </p:childTnLst>
                                </p:cTn>
                              </p:par>
                              <p:par>
                                <p:cTn id="89" presetID="10" presetClass="entr" presetSubtype="0" fill="hold" nodeType="withEffect">
                                  <p:stCondLst>
                                    <p:cond delay="0"/>
                                  </p:stCondLst>
                                  <p:childTnLst>
                                    <p:set>
                                      <p:cBhvr>
                                        <p:cTn id="90" dur="1" fill="hold">
                                          <p:stCondLst>
                                            <p:cond delay="0"/>
                                          </p:stCondLst>
                                        </p:cTn>
                                        <p:tgtEl>
                                          <p:spTgt spid="362"/>
                                        </p:tgtEl>
                                        <p:attrNameLst>
                                          <p:attrName>style.visibility</p:attrName>
                                        </p:attrNameLst>
                                      </p:cBhvr>
                                      <p:to>
                                        <p:strVal val="visible"/>
                                      </p:to>
                                    </p:set>
                                    <p:animEffect transition="in" filter="fade">
                                      <p:cBhvr>
                                        <p:cTn id="91" dur="500"/>
                                        <p:tgtEl>
                                          <p:spTgt spid="362"/>
                                        </p:tgtEl>
                                      </p:cBhvr>
                                    </p:animEffect>
                                  </p:childTnLst>
                                </p:cTn>
                              </p:par>
                              <p:par>
                                <p:cTn id="92" presetID="10" presetClass="entr" presetSubtype="0" fill="hold" nodeType="withEffect">
                                  <p:stCondLst>
                                    <p:cond delay="0"/>
                                  </p:stCondLst>
                                  <p:childTnLst>
                                    <p:set>
                                      <p:cBhvr>
                                        <p:cTn id="93" dur="1" fill="hold">
                                          <p:stCondLst>
                                            <p:cond delay="0"/>
                                          </p:stCondLst>
                                        </p:cTn>
                                        <p:tgtEl>
                                          <p:spTgt spid="363"/>
                                        </p:tgtEl>
                                        <p:attrNameLst>
                                          <p:attrName>style.visibility</p:attrName>
                                        </p:attrNameLst>
                                      </p:cBhvr>
                                      <p:to>
                                        <p:strVal val="visible"/>
                                      </p:to>
                                    </p:set>
                                    <p:animEffect transition="in" filter="fade">
                                      <p:cBhvr>
                                        <p:cTn id="94" dur="500"/>
                                        <p:tgtEl>
                                          <p:spTgt spid="36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64"/>
                                        </p:tgtEl>
                                        <p:attrNameLst>
                                          <p:attrName>style.visibility</p:attrName>
                                        </p:attrNameLst>
                                      </p:cBhvr>
                                      <p:to>
                                        <p:strVal val="visible"/>
                                      </p:to>
                                    </p:set>
                                    <p:animEffect transition="in" filter="fade">
                                      <p:cBhvr>
                                        <p:cTn id="99" dur="500"/>
                                        <p:tgtEl>
                                          <p:spTgt spid="364"/>
                                        </p:tgtEl>
                                      </p:cBhvr>
                                    </p:animEffect>
                                  </p:childTnLst>
                                </p:cTn>
                              </p:par>
                              <p:par>
                                <p:cTn id="100" presetID="10" presetClass="entr" presetSubtype="0" fill="hold" nodeType="withEffect">
                                  <p:stCondLst>
                                    <p:cond delay="0"/>
                                  </p:stCondLst>
                                  <p:childTnLst>
                                    <p:set>
                                      <p:cBhvr>
                                        <p:cTn id="101" dur="1" fill="hold">
                                          <p:stCondLst>
                                            <p:cond delay="0"/>
                                          </p:stCondLst>
                                        </p:cTn>
                                        <p:tgtEl>
                                          <p:spTgt spid="366"/>
                                        </p:tgtEl>
                                        <p:attrNameLst>
                                          <p:attrName>style.visibility</p:attrName>
                                        </p:attrNameLst>
                                      </p:cBhvr>
                                      <p:to>
                                        <p:strVal val="visible"/>
                                      </p:to>
                                    </p:set>
                                    <p:animEffect transition="in" filter="fade">
                                      <p:cBhvr>
                                        <p:cTn id="102" dur="500"/>
                                        <p:tgtEl>
                                          <p:spTgt spid="366"/>
                                        </p:tgtEl>
                                      </p:cBhvr>
                                    </p:animEffect>
                                  </p:childTnLst>
                                </p:cTn>
                              </p:par>
                              <p:par>
                                <p:cTn id="103" presetID="10" presetClass="entr" presetSubtype="0" fill="hold" nodeType="withEffect">
                                  <p:stCondLst>
                                    <p:cond delay="0"/>
                                  </p:stCondLst>
                                  <p:childTnLst>
                                    <p:set>
                                      <p:cBhvr>
                                        <p:cTn id="104" dur="1" fill="hold">
                                          <p:stCondLst>
                                            <p:cond delay="0"/>
                                          </p:stCondLst>
                                        </p:cTn>
                                        <p:tgtEl>
                                          <p:spTgt spid="365"/>
                                        </p:tgtEl>
                                        <p:attrNameLst>
                                          <p:attrName>style.visibility</p:attrName>
                                        </p:attrNameLst>
                                      </p:cBhvr>
                                      <p:to>
                                        <p:strVal val="visible"/>
                                      </p:to>
                                    </p:set>
                                    <p:animEffect transition="in" filter="fade">
                                      <p:cBhvr>
                                        <p:cTn id="105" dur="500"/>
                                        <p:tgtEl>
                                          <p:spTgt spid="365"/>
                                        </p:tgtEl>
                                      </p:cBhvr>
                                    </p:animEffect>
                                  </p:childTnLst>
                                </p:cTn>
                              </p:par>
                              <p:par>
                                <p:cTn id="106" presetID="10" presetClass="entr" presetSubtype="0" fill="hold" nodeType="withEffect">
                                  <p:stCondLst>
                                    <p:cond delay="0"/>
                                  </p:stCondLst>
                                  <p:childTnLst>
                                    <p:set>
                                      <p:cBhvr>
                                        <p:cTn id="107" dur="1" fill="hold">
                                          <p:stCondLst>
                                            <p:cond delay="0"/>
                                          </p:stCondLst>
                                        </p:cTn>
                                        <p:tgtEl>
                                          <p:spTgt spid="367"/>
                                        </p:tgtEl>
                                        <p:attrNameLst>
                                          <p:attrName>style.visibility</p:attrName>
                                        </p:attrNameLst>
                                      </p:cBhvr>
                                      <p:to>
                                        <p:strVal val="visible"/>
                                      </p:to>
                                    </p:set>
                                    <p:animEffect transition="in" filter="fade">
                                      <p:cBhvr>
                                        <p:cTn id="108" dur="500"/>
                                        <p:tgtEl>
                                          <p:spTgt spid="36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68"/>
                                        </p:tgtEl>
                                        <p:attrNameLst>
                                          <p:attrName>style.visibility</p:attrName>
                                        </p:attrNameLst>
                                      </p:cBhvr>
                                      <p:to>
                                        <p:strVal val="visible"/>
                                      </p:to>
                                    </p:set>
                                    <p:animEffect transition="in" filter="fade">
                                      <p:cBhvr>
                                        <p:cTn id="113" dur="500"/>
                                        <p:tgtEl>
                                          <p:spTgt spid="368"/>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369"/>
                                        </p:tgtEl>
                                        <p:attrNameLst>
                                          <p:attrName>style.visibility</p:attrName>
                                        </p:attrNameLst>
                                      </p:cBhvr>
                                      <p:to>
                                        <p:strVal val="visible"/>
                                      </p:to>
                                    </p:set>
                                    <p:animEffect transition="in" filter="fade">
                                      <p:cBhvr>
                                        <p:cTn id="118" dur="500"/>
                                        <p:tgtEl>
                                          <p:spTgt spid="369"/>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370"/>
                                        </p:tgtEl>
                                        <p:attrNameLst>
                                          <p:attrName>style.visibility</p:attrName>
                                        </p:attrNameLst>
                                      </p:cBhvr>
                                      <p:to>
                                        <p:strVal val="visible"/>
                                      </p:to>
                                    </p:set>
                                    <p:animEffect transition="in" filter="fade">
                                      <p:cBhvr>
                                        <p:cTn id="123" dur="500"/>
                                        <p:tgtEl>
                                          <p:spTgt spid="370"/>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384"/>
                                        </p:tgtEl>
                                        <p:attrNameLst>
                                          <p:attrName>style.visibility</p:attrName>
                                        </p:attrNameLst>
                                      </p:cBhvr>
                                      <p:to>
                                        <p:strVal val="visible"/>
                                      </p:to>
                                    </p:set>
                                  </p:childTnLst>
                                </p:cTn>
                              </p:par>
                              <p:par>
                                <p:cTn id="128" presetID="10" presetClass="entr" presetSubtype="0" fill="hold" nodeType="withEffect">
                                  <p:stCondLst>
                                    <p:cond delay="0"/>
                                  </p:stCondLst>
                                  <p:childTnLst>
                                    <p:set>
                                      <p:cBhvr>
                                        <p:cTn id="129" dur="1" fill="hold">
                                          <p:stCondLst>
                                            <p:cond delay="0"/>
                                          </p:stCondLst>
                                        </p:cTn>
                                        <p:tgtEl>
                                          <p:spTgt spid="389"/>
                                        </p:tgtEl>
                                        <p:attrNameLst>
                                          <p:attrName>style.visibility</p:attrName>
                                        </p:attrNameLst>
                                      </p:cBhvr>
                                      <p:to>
                                        <p:strVal val="visible"/>
                                      </p:to>
                                    </p:set>
                                    <p:animEffect transition="in" filter="fade">
                                      <p:cBhvr>
                                        <p:cTn id="130" dur="1000"/>
                                        <p:tgtEl>
                                          <p:spTgt spid="389"/>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371"/>
                                        </p:tgtEl>
                                        <p:attrNameLst>
                                          <p:attrName>style.visibility</p:attrName>
                                        </p:attrNameLst>
                                      </p:cBhvr>
                                      <p:to>
                                        <p:strVal val="visible"/>
                                      </p:to>
                                    </p:set>
                                    <p:animEffect transition="in" filter="fade">
                                      <p:cBhvr>
                                        <p:cTn id="135" dur="500"/>
                                        <p:tgtEl>
                                          <p:spTgt spid="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9"/>
          <p:cNvSpPr txBox="1"/>
          <p:nvPr/>
        </p:nvSpPr>
        <p:spPr>
          <a:xfrm>
            <a:off x="1870000" y="3277850"/>
            <a:ext cx="7257600" cy="22626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Heap Sort</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Bucket Sort</a:t>
            </a:r>
            <a:endParaRPr sz="3500">
              <a:solidFill>
                <a:srgbClr val="888888"/>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Radix Sort</a:t>
            </a:r>
            <a:endParaRPr sz="3500">
              <a:solidFill>
                <a:srgbClr val="888888"/>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Sorting Summary</a:t>
            </a:r>
            <a:endParaRPr sz="3500">
              <a:solidFill>
                <a:srgbClr val="888888"/>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Heap Sort</a:t>
            </a:r>
            <a:endParaRPr dirty="0"/>
          </a:p>
        </p:txBody>
      </p:sp>
      <p:sp>
        <p:nvSpPr>
          <p:cNvPr id="400" name="Google Shape;400;p30"/>
          <p:cNvSpPr txBox="1">
            <a:spLocks noGrp="1"/>
          </p:cNvSpPr>
          <p:nvPr>
            <p:ph type="body" idx="1"/>
          </p:nvPr>
        </p:nvSpPr>
        <p:spPr>
          <a:xfrm>
            <a:off x="746175" y="1568275"/>
            <a:ext cx="9612900" cy="46542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dirty="0"/>
              <a:t>1. run Floyd’s </a:t>
            </a:r>
            <a:r>
              <a:rPr lang="en-US" dirty="0" err="1"/>
              <a:t>buildHeap</a:t>
            </a:r>
            <a:r>
              <a:rPr lang="en-US" dirty="0"/>
              <a:t> on your data</a:t>
            </a:r>
            <a:endParaRPr dirty="0"/>
          </a:p>
          <a:p>
            <a:pPr marL="0" lvl="0" indent="0" algn="l" rtl="0">
              <a:lnSpc>
                <a:spcPct val="90000"/>
              </a:lnSpc>
              <a:spcBef>
                <a:spcPts val="1400"/>
              </a:spcBef>
              <a:spcAft>
                <a:spcPts val="0"/>
              </a:spcAft>
              <a:buNone/>
            </a:pPr>
            <a:r>
              <a:rPr lang="en-US" dirty="0"/>
              <a:t>2. call </a:t>
            </a:r>
            <a:r>
              <a:rPr lang="en-US" dirty="0" err="1"/>
              <a:t>removeMin</a:t>
            </a:r>
            <a:r>
              <a:rPr lang="en-US" dirty="0"/>
              <a:t> n times</a:t>
            </a:r>
            <a:endParaRPr dirty="0"/>
          </a:p>
        </p:txBody>
      </p:sp>
      <p:sp>
        <p:nvSpPr>
          <p:cNvPr id="401" name="Google Shape;401;p30"/>
          <p:cNvSpPr txBox="1"/>
          <p:nvPr/>
        </p:nvSpPr>
        <p:spPr>
          <a:xfrm>
            <a:off x="677641" y="2894236"/>
            <a:ext cx="3729000" cy="16008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void heapSort(input)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E[] heap = buildHeap(input)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E[] output = new E[n]</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(n)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output[i] = removeMin(heap)</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p:txBody>
      </p:sp>
      <p:sp>
        <p:nvSpPr>
          <p:cNvPr id="402" name="Google Shape;402;p30"/>
          <p:cNvSpPr txBox="1"/>
          <p:nvPr/>
        </p:nvSpPr>
        <p:spPr>
          <a:xfrm>
            <a:off x="7657163" y="2808820"/>
            <a:ext cx="2257200" cy="258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Worst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Best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Average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Stable?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In-place?</a:t>
            </a:r>
            <a:endParaRPr dirty="0">
              <a:latin typeface="Quattrocento Sans"/>
              <a:ea typeface="Quattrocento Sans"/>
              <a:cs typeface="Quattrocento Sans"/>
              <a:sym typeface="Quattrocento Sans"/>
            </a:endParaRPr>
          </a:p>
        </p:txBody>
      </p:sp>
      <p:sp>
        <p:nvSpPr>
          <p:cNvPr id="405" name="Google Shape;405;p30"/>
          <p:cNvSpPr txBox="1"/>
          <p:nvPr/>
        </p:nvSpPr>
        <p:spPr>
          <a:xfrm>
            <a:off x="9956248" y="4430593"/>
            <a:ext cx="49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No</a:t>
            </a:r>
            <a:endParaRPr>
              <a:latin typeface="Quattrocento Sans"/>
              <a:ea typeface="Quattrocento Sans"/>
              <a:cs typeface="Quattrocento Sans"/>
              <a:sym typeface="Quattrocento Sans"/>
            </a:endParaRPr>
          </a:p>
        </p:txBody>
      </p:sp>
      <p:sp>
        <p:nvSpPr>
          <p:cNvPr id="407" name="Google Shape;407;p30"/>
          <p:cNvSpPr/>
          <p:nvPr/>
        </p:nvSpPr>
        <p:spPr>
          <a:xfrm>
            <a:off x="6729679" y="263275"/>
            <a:ext cx="5163000" cy="6464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HEAP-sort with Hungarian (MEZŐSÉGI) folk dance</a:t>
            </a:r>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https://www.youtube.com/watch?v=Xw2D9aJRBY4</a:t>
            </a:r>
            <a:endParaRPr lang="en-US" sz="1800" dirty="0">
              <a:solidFill>
                <a:schemeClr val="dk1"/>
              </a:solidFill>
              <a:latin typeface="Calibri"/>
              <a:ea typeface="Calibri"/>
              <a:cs typeface="Calibri"/>
              <a:sym typeface="Calibri"/>
            </a:endParaRPr>
          </a:p>
        </p:txBody>
      </p:sp>
      <p:sp>
        <p:nvSpPr>
          <p:cNvPr id="408" name="Google Shape;408;p30"/>
          <p:cNvSpPr txBox="1"/>
          <p:nvPr/>
        </p:nvSpPr>
        <p:spPr>
          <a:xfrm>
            <a:off x="9956248" y="4985839"/>
            <a:ext cx="1806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If we get clever…</a:t>
            </a:r>
            <a:endParaRPr dirty="0">
              <a:latin typeface="Quattrocento Sans"/>
              <a:ea typeface="Quattrocento Sans"/>
              <a:cs typeface="Quattrocento Sans"/>
              <a:sym typeface="Quattrocento Sans"/>
            </a:endParaRPr>
          </a:p>
        </p:txBody>
      </p:sp>
      <mc:AlternateContent xmlns:mc="http://schemas.openxmlformats.org/markup-compatibility/2006" xmlns:a14="http://schemas.microsoft.com/office/drawing/2010/main">
        <mc:Choice Requires="a14">
          <p:sp>
            <p:nvSpPr>
              <p:cNvPr id="2" name="Google Shape;408;p30">
                <a:extLst>
                  <a:ext uri="{FF2B5EF4-FFF2-40B4-BE49-F238E27FC236}">
                    <a16:creationId xmlns:a16="http://schemas.microsoft.com/office/drawing/2014/main" id="{5CBEE0E1-1443-6722-7277-C02F0F0FF520}"/>
                  </a:ext>
                </a:extLst>
              </p:cNvPr>
              <p:cNvSpPr txBox="1"/>
              <p:nvPr/>
            </p:nvSpPr>
            <p:spPr>
              <a:xfrm>
                <a:off x="9551848" y="2795224"/>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i="1">
                              <a:latin typeface="Cambria Math" panose="02040503050406030204" pitchFamily="18" charset="0"/>
                              <a:ea typeface="Quattrocento Sans"/>
                              <a:cs typeface="Quattrocento Sans"/>
                              <a:sym typeface="Quattrocento Sans"/>
                            </a:rPr>
                            <m:t>𝑛</m:t>
                          </m:r>
                          <m:func>
                            <m:funcPr>
                              <m:ctrlPr>
                                <a:rPr lang="en-GB" sz="1800" i="1">
                                  <a:latin typeface="Cambria Math" panose="02040503050406030204" pitchFamily="18" charset="0"/>
                                  <a:ea typeface="Quattrocento Sans"/>
                                  <a:cs typeface="Quattrocento Sans"/>
                                  <a:sym typeface="Quattrocento Sans"/>
                                </a:rPr>
                              </m:ctrlPr>
                            </m:funcPr>
                            <m:fName>
                              <m:r>
                                <m:rPr>
                                  <m:sty m:val="p"/>
                                </m:rPr>
                                <a:rPr lang="en-GB" sz="1800">
                                  <a:latin typeface="Cambria Math" panose="02040503050406030204" pitchFamily="18" charset="0"/>
                                  <a:ea typeface="Quattrocento Sans"/>
                                  <a:cs typeface="Quattrocento Sans"/>
                                  <a:sym typeface="Quattrocento Sans"/>
                                </a:rPr>
                                <m:t>log</m:t>
                              </m:r>
                            </m:fName>
                            <m:e>
                              <m:r>
                                <a:rPr lang="en-GB" sz="1800" i="1">
                                  <a:latin typeface="Cambria Math" panose="02040503050406030204" pitchFamily="18" charset="0"/>
                                  <a:ea typeface="Quattrocento Sans"/>
                                  <a:cs typeface="Quattrocento Sans"/>
                                  <a:sym typeface="Quattrocento Sans"/>
                                </a:rPr>
                                <m:t>𝑛</m:t>
                              </m:r>
                            </m:e>
                          </m:func>
                        </m:e>
                      </m:d>
                    </m:oMath>
                  </m:oMathPara>
                </a14:m>
                <a:endParaRPr sz="1800" dirty="0">
                  <a:latin typeface="Quattrocento Sans"/>
                  <a:ea typeface="Quattrocento Sans"/>
                  <a:cs typeface="Quattrocento Sans"/>
                  <a:sym typeface="Quattrocento Sans"/>
                </a:endParaRPr>
              </a:p>
            </p:txBody>
          </p:sp>
        </mc:Choice>
        <mc:Fallback xmlns="">
          <p:sp>
            <p:nvSpPr>
              <p:cNvPr id="2" name="Google Shape;408;p30">
                <a:extLst>
                  <a:ext uri="{FF2B5EF4-FFF2-40B4-BE49-F238E27FC236}">
                    <a16:creationId xmlns:a16="http://schemas.microsoft.com/office/drawing/2014/main" id="{5CBEE0E1-1443-6722-7277-C02F0F0FF520}"/>
                  </a:ext>
                </a:extLst>
              </p:cNvPr>
              <p:cNvSpPr txBox="1">
                <a:spLocks noRot="1" noChangeAspect="1" noMove="1" noResize="1" noEditPoints="1" noAdjustHandles="1" noChangeArrowheads="1" noChangeShapeType="1" noTextEdit="1"/>
              </p:cNvSpPr>
              <p:nvPr/>
            </p:nvSpPr>
            <p:spPr>
              <a:xfrm>
                <a:off x="9551848" y="2795224"/>
                <a:ext cx="1806000" cy="369291"/>
              </a:xfrm>
              <a:prstGeom prst="rect">
                <a:avLst/>
              </a:prstGeom>
              <a:blipFill>
                <a:blip r:embed="rId4"/>
                <a:stretch>
                  <a:fillRect b="-13333"/>
                </a:stretch>
              </a:blipFill>
              <a:ln>
                <a:no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Google Shape;408;p30">
                <a:extLst>
                  <a:ext uri="{FF2B5EF4-FFF2-40B4-BE49-F238E27FC236}">
                    <a16:creationId xmlns:a16="http://schemas.microsoft.com/office/drawing/2014/main" id="{6CF665DD-8BE3-3248-5206-BB1853F92808}"/>
                  </a:ext>
                </a:extLst>
              </p:cNvPr>
              <p:cNvSpPr txBox="1"/>
              <p:nvPr/>
            </p:nvSpPr>
            <p:spPr>
              <a:xfrm>
                <a:off x="9311179" y="3361044"/>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b="0" i="1" smtClean="0">
                              <a:latin typeface="Cambria Math" panose="02040503050406030204" pitchFamily="18" charset="0"/>
                              <a:ea typeface="Quattrocento Sans"/>
                              <a:cs typeface="Quattrocento Sans"/>
                              <a:sym typeface="Quattrocento Sans"/>
                            </a:rPr>
                            <m:t>𝑛</m:t>
                          </m:r>
                        </m:e>
                      </m:d>
                    </m:oMath>
                  </m:oMathPara>
                </a14:m>
                <a:endParaRPr sz="1800" dirty="0">
                  <a:latin typeface="Quattrocento Sans"/>
                  <a:ea typeface="Quattrocento Sans"/>
                  <a:cs typeface="Quattrocento Sans"/>
                  <a:sym typeface="Quattrocento Sans"/>
                </a:endParaRPr>
              </a:p>
            </p:txBody>
          </p:sp>
        </mc:Choice>
        <mc:Fallback xmlns="">
          <p:sp>
            <p:nvSpPr>
              <p:cNvPr id="3" name="Google Shape;408;p30">
                <a:extLst>
                  <a:ext uri="{FF2B5EF4-FFF2-40B4-BE49-F238E27FC236}">
                    <a16:creationId xmlns:a16="http://schemas.microsoft.com/office/drawing/2014/main" id="{6CF665DD-8BE3-3248-5206-BB1853F92808}"/>
                  </a:ext>
                </a:extLst>
              </p:cNvPr>
              <p:cNvSpPr txBox="1">
                <a:spLocks noRot="1" noChangeAspect="1" noMove="1" noResize="1" noEditPoints="1" noAdjustHandles="1" noChangeArrowheads="1" noChangeShapeType="1" noTextEdit="1"/>
              </p:cNvSpPr>
              <p:nvPr/>
            </p:nvSpPr>
            <p:spPr>
              <a:xfrm>
                <a:off x="9311179" y="3361044"/>
                <a:ext cx="1806000" cy="369291"/>
              </a:xfrm>
              <a:prstGeom prst="rect">
                <a:avLst/>
              </a:prstGeom>
              <a:blipFill>
                <a:blip r:embed="rId5"/>
                <a:stretch>
                  <a:fillRect/>
                </a:stretch>
              </a:blipFill>
              <a:ln>
                <a:no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Google Shape;408;p30">
                <a:extLst>
                  <a:ext uri="{FF2B5EF4-FFF2-40B4-BE49-F238E27FC236}">
                    <a16:creationId xmlns:a16="http://schemas.microsoft.com/office/drawing/2014/main" id="{3779BC49-96DB-28F2-3E2B-7A5FBB9B4275}"/>
                  </a:ext>
                </a:extLst>
              </p:cNvPr>
              <p:cNvSpPr txBox="1"/>
              <p:nvPr/>
            </p:nvSpPr>
            <p:spPr>
              <a:xfrm>
                <a:off x="9639825" y="3871001"/>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i="1">
                              <a:latin typeface="Cambria Math" panose="02040503050406030204" pitchFamily="18" charset="0"/>
                              <a:ea typeface="Quattrocento Sans"/>
                              <a:cs typeface="Quattrocento Sans"/>
                              <a:sym typeface="Quattrocento Sans"/>
                            </a:rPr>
                            <m:t>𝑛</m:t>
                          </m:r>
                          <m:func>
                            <m:funcPr>
                              <m:ctrlPr>
                                <a:rPr lang="en-GB" sz="1800" i="1">
                                  <a:latin typeface="Cambria Math" panose="02040503050406030204" pitchFamily="18" charset="0"/>
                                  <a:ea typeface="Quattrocento Sans"/>
                                  <a:cs typeface="Quattrocento Sans"/>
                                  <a:sym typeface="Quattrocento Sans"/>
                                </a:rPr>
                              </m:ctrlPr>
                            </m:funcPr>
                            <m:fName>
                              <m:r>
                                <m:rPr>
                                  <m:sty m:val="p"/>
                                </m:rPr>
                                <a:rPr lang="en-GB" sz="1800">
                                  <a:latin typeface="Cambria Math" panose="02040503050406030204" pitchFamily="18" charset="0"/>
                                  <a:ea typeface="Quattrocento Sans"/>
                                  <a:cs typeface="Quattrocento Sans"/>
                                  <a:sym typeface="Quattrocento Sans"/>
                                </a:rPr>
                                <m:t>log</m:t>
                              </m:r>
                            </m:fName>
                            <m:e>
                              <m:r>
                                <a:rPr lang="en-GB" sz="1800" i="1">
                                  <a:latin typeface="Cambria Math" panose="02040503050406030204" pitchFamily="18" charset="0"/>
                                  <a:ea typeface="Quattrocento Sans"/>
                                  <a:cs typeface="Quattrocento Sans"/>
                                  <a:sym typeface="Quattrocento Sans"/>
                                </a:rPr>
                                <m:t>𝑛</m:t>
                              </m:r>
                            </m:e>
                          </m:func>
                        </m:e>
                      </m:d>
                    </m:oMath>
                  </m:oMathPara>
                </a14:m>
                <a:endParaRPr sz="1800" dirty="0">
                  <a:latin typeface="Quattrocento Sans"/>
                  <a:ea typeface="Quattrocento Sans"/>
                  <a:cs typeface="Quattrocento Sans"/>
                  <a:sym typeface="Quattrocento Sans"/>
                </a:endParaRPr>
              </a:p>
            </p:txBody>
          </p:sp>
        </mc:Choice>
        <mc:Fallback xmlns="">
          <p:sp>
            <p:nvSpPr>
              <p:cNvPr id="4" name="Google Shape;408;p30">
                <a:extLst>
                  <a:ext uri="{FF2B5EF4-FFF2-40B4-BE49-F238E27FC236}">
                    <a16:creationId xmlns:a16="http://schemas.microsoft.com/office/drawing/2014/main" id="{3779BC49-96DB-28F2-3E2B-7A5FBB9B4275}"/>
                  </a:ext>
                </a:extLst>
              </p:cNvPr>
              <p:cNvSpPr txBox="1">
                <a:spLocks noRot="1" noChangeAspect="1" noMove="1" noResize="1" noEditPoints="1" noAdjustHandles="1" noChangeArrowheads="1" noChangeShapeType="1" noTextEdit="1"/>
              </p:cNvSpPr>
              <p:nvPr/>
            </p:nvSpPr>
            <p:spPr>
              <a:xfrm>
                <a:off x="9639825" y="3871001"/>
                <a:ext cx="1806000" cy="369291"/>
              </a:xfrm>
              <a:prstGeom prst="rect">
                <a:avLst/>
              </a:prstGeom>
              <a:blipFill>
                <a:blip r:embed="rId6"/>
                <a:stretch>
                  <a:fillRect b="-13115"/>
                </a:stretch>
              </a:blipFill>
              <a:ln>
                <a:noFill/>
              </a:ln>
            </p:spPr>
            <p:txBody>
              <a:bodyPr/>
              <a:lstStyle/>
              <a:p>
                <a:r>
                  <a:rPr lang="en-SE">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500"/>
                                        <p:tgtEl>
                                          <p:spTgt spid="4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8"/>
                                        </p:tgtEl>
                                        <p:attrNameLst>
                                          <p:attrName>style.visibility</p:attrName>
                                        </p:attrNameLst>
                                      </p:cBhvr>
                                      <p:to>
                                        <p:strVal val="visible"/>
                                      </p:to>
                                    </p:set>
                                    <p:animEffect transition="in" filter="fade">
                                      <p:cBhvr>
                                        <p:cTn id="12" dur="500"/>
                                        <p:tgtEl>
                                          <p:spTgt spid="4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Principle 3</a:t>
            </a:r>
            <a:endParaRPr/>
          </a:p>
        </p:txBody>
      </p:sp>
      <p:sp>
        <p:nvSpPr>
          <p:cNvPr id="414" name="Google Shape;414;p31"/>
          <p:cNvSpPr txBox="1"/>
          <p:nvPr/>
        </p:nvSpPr>
        <p:spPr>
          <a:xfrm>
            <a:off x="575250" y="1728150"/>
            <a:ext cx="9969900" cy="392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dirty="0">
                <a:latin typeface="Quattrocento Sans"/>
                <a:ea typeface="Quattrocento Sans"/>
                <a:cs typeface="Quattrocento Sans"/>
                <a:sym typeface="Quattrocento Sans"/>
              </a:rPr>
              <a:t>Selection sort:</a:t>
            </a:r>
            <a:endParaRPr sz="2300" dirty="0">
              <a:latin typeface="Quattrocento Sans"/>
              <a:ea typeface="Quattrocento Sans"/>
              <a:cs typeface="Quattrocento Sans"/>
              <a:sym typeface="Quattrocento Sans"/>
            </a:endParaRPr>
          </a:p>
          <a:p>
            <a:pPr marL="0" lvl="0" indent="0" algn="l" rtl="0">
              <a:spcBef>
                <a:spcPts val="0"/>
              </a:spcBef>
              <a:spcAft>
                <a:spcPts val="0"/>
              </a:spcAft>
              <a:buNone/>
            </a:pPr>
            <a:r>
              <a:rPr lang="en-US" sz="2100" dirty="0">
                <a:latin typeface="Quattrocento Sans"/>
                <a:ea typeface="Quattrocento Sans"/>
                <a:cs typeface="Quattrocento Sans"/>
                <a:sym typeface="Quattrocento Sans"/>
              </a:rPr>
              <a:t>After </a:t>
            </a:r>
            <a:r>
              <a:rPr lang="en-US" sz="2100" i="1" dirty="0">
                <a:latin typeface="Quattrocento Sans"/>
                <a:ea typeface="Quattrocento Sans"/>
                <a:cs typeface="Quattrocento Sans"/>
                <a:sym typeface="Quattrocento Sans"/>
              </a:rPr>
              <a:t>k</a:t>
            </a:r>
            <a:r>
              <a:rPr lang="en-US" sz="2100" dirty="0">
                <a:latin typeface="Quattrocento Sans"/>
                <a:ea typeface="Quattrocento Sans"/>
                <a:cs typeface="Quattrocento Sans"/>
                <a:sym typeface="Quattrocento Sans"/>
              </a:rPr>
              <a:t> iterations of the loop, the </a:t>
            </a:r>
            <a:r>
              <a:rPr lang="en-US" sz="2100" i="1" dirty="0">
                <a:latin typeface="Quattrocento Sans"/>
                <a:ea typeface="Quattrocento Sans"/>
                <a:cs typeface="Quattrocento Sans"/>
                <a:sym typeface="Quattrocento Sans"/>
              </a:rPr>
              <a:t>k</a:t>
            </a:r>
            <a:r>
              <a:rPr lang="en-US" sz="2100" dirty="0">
                <a:latin typeface="Quattrocento Sans"/>
                <a:ea typeface="Quattrocento Sans"/>
                <a:cs typeface="Quattrocento Sans"/>
                <a:sym typeface="Quattrocento Sans"/>
              </a:rPr>
              <a:t> smallest elements of the array are (sorted) in indices 0, … , k-1</a:t>
            </a:r>
            <a:endParaRPr sz="2100" dirty="0">
              <a:latin typeface="Quattrocento Sans"/>
              <a:ea typeface="Quattrocento Sans"/>
              <a:cs typeface="Quattrocento Sans"/>
              <a:sym typeface="Quattrocento Sans"/>
            </a:endParaRPr>
          </a:p>
          <a:p>
            <a:pPr marL="0" lvl="0" indent="0" algn="l" rtl="0">
              <a:spcBef>
                <a:spcPts val="0"/>
              </a:spcBef>
              <a:spcAft>
                <a:spcPts val="0"/>
              </a:spcAft>
              <a:buNone/>
            </a:pPr>
            <a:r>
              <a:rPr lang="en-US" sz="2100" dirty="0">
                <a:latin typeface="Quattrocento Sans"/>
                <a:ea typeface="Quattrocento Sans"/>
                <a:cs typeface="Quattrocento Sans"/>
                <a:sym typeface="Quattrocento Sans"/>
              </a:rPr>
              <a:t>Runs in O(n²) time no matter what</a:t>
            </a:r>
            <a:endParaRPr sz="2100" dirty="0">
              <a:latin typeface="Quattrocento Sans"/>
              <a:ea typeface="Quattrocento Sans"/>
              <a:cs typeface="Quattrocento Sans"/>
              <a:sym typeface="Quattrocento Sans"/>
            </a:endParaRPr>
          </a:p>
          <a:p>
            <a:pPr marL="0" lvl="0" indent="0" algn="l" rtl="0">
              <a:spcBef>
                <a:spcPts val="0"/>
              </a:spcBef>
              <a:spcAft>
                <a:spcPts val="0"/>
              </a:spcAft>
              <a:buNone/>
            </a:pPr>
            <a:endParaRPr sz="2300" dirty="0">
              <a:latin typeface="Quattrocento Sans"/>
              <a:ea typeface="Quattrocento Sans"/>
              <a:cs typeface="Quattrocento Sans"/>
              <a:sym typeface="Quattrocento Sans"/>
            </a:endParaRPr>
          </a:p>
          <a:p>
            <a:pPr marL="0" lvl="0" indent="0" algn="l" rtl="0">
              <a:spcBef>
                <a:spcPts val="0"/>
              </a:spcBef>
              <a:spcAft>
                <a:spcPts val="0"/>
              </a:spcAft>
              <a:buNone/>
            </a:pPr>
            <a:r>
              <a:rPr lang="en-US" sz="2300" dirty="0">
                <a:latin typeface="Quattrocento Sans"/>
                <a:ea typeface="Quattrocento Sans"/>
                <a:cs typeface="Quattrocento Sans"/>
                <a:sym typeface="Quattrocento Sans"/>
              </a:rPr>
              <a:t>Using data structures</a:t>
            </a:r>
            <a:endParaRPr sz="2300" dirty="0">
              <a:latin typeface="Quattrocento Sans"/>
              <a:ea typeface="Quattrocento Sans"/>
              <a:cs typeface="Quattrocento Sans"/>
              <a:sym typeface="Quattrocento Sans"/>
            </a:endParaRPr>
          </a:p>
          <a:p>
            <a:pPr marL="457200" lvl="0" indent="-361950" algn="l" rtl="0">
              <a:spcBef>
                <a:spcPts val="0"/>
              </a:spcBef>
              <a:spcAft>
                <a:spcPts val="0"/>
              </a:spcAft>
              <a:buClr>
                <a:srgbClr val="4C3282"/>
              </a:buClr>
              <a:buSzPts val="2100"/>
              <a:buFont typeface="Quattrocento Sans"/>
              <a:buChar char="●"/>
            </a:pPr>
            <a:r>
              <a:rPr lang="en-US" sz="2100" dirty="0">
                <a:latin typeface="Quattrocento Sans"/>
                <a:ea typeface="Quattrocento Sans"/>
                <a:cs typeface="Quattrocento Sans"/>
                <a:sym typeface="Quattrocento Sans"/>
              </a:rPr>
              <a:t>Speed up our existing ideas</a:t>
            </a:r>
            <a:endParaRPr sz="2100" dirty="0">
              <a:latin typeface="Quattrocento Sans"/>
              <a:ea typeface="Quattrocento Sans"/>
              <a:cs typeface="Quattrocento Sans"/>
              <a:sym typeface="Quattrocento Sans"/>
            </a:endParaRPr>
          </a:p>
          <a:p>
            <a:pPr marL="0" lvl="0" indent="0" algn="l" rtl="0">
              <a:spcBef>
                <a:spcPts val="0"/>
              </a:spcBef>
              <a:spcAft>
                <a:spcPts val="0"/>
              </a:spcAft>
              <a:buNone/>
            </a:pPr>
            <a:endParaRPr sz="2300" dirty="0">
              <a:latin typeface="Quattrocento Sans"/>
              <a:ea typeface="Quattrocento Sans"/>
              <a:cs typeface="Quattrocento Sans"/>
              <a:sym typeface="Quattrocento Sans"/>
            </a:endParaRPr>
          </a:p>
          <a:p>
            <a:pPr marL="0" lvl="0" indent="0" algn="l" rtl="0">
              <a:spcBef>
                <a:spcPts val="0"/>
              </a:spcBef>
              <a:spcAft>
                <a:spcPts val="0"/>
              </a:spcAft>
              <a:buNone/>
            </a:pPr>
            <a:r>
              <a:rPr lang="en-US" sz="2300" dirty="0">
                <a:latin typeface="Quattrocento Sans"/>
                <a:ea typeface="Quattrocento Sans"/>
                <a:cs typeface="Quattrocento Sans"/>
                <a:sym typeface="Quattrocento Sans"/>
              </a:rPr>
              <a:t>If only we had a data structure that was good at getting the smallest item remaining in our dataset… </a:t>
            </a:r>
            <a:endParaRPr sz="2300" dirty="0">
              <a:latin typeface="Quattrocento Sans"/>
              <a:ea typeface="Quattrocento Sans"/>
              <a:cs typeface="Quattrocento Sans"/>
              <a:sym typeface="Quattrocento Sans"/>
            </a:endParaRPr>
          </a:p>
          <a:p>
            <a:pPr marL="457200" lvl="0" indent="-361950" algn="l" rtl="0">
              <a:spcBef>
                <a:spcPts val="0"/>
              </a:spcBef>
              <a:spcAft>
                <a:spcPts val="0"/>
              </a:spcAft>
              <a:buClr>
                <a:srgbClr val="4C3282"/>
              </a:buClr>
              <a:buSzPts val="2100"/>
              <a:buFont typeface="Quattrocento Sans"/>
              <a:buChar char="●"/>
            </a:pPr>
            <a:r>
              <a:rPr lang="en-US" sz="2100" dirty="0">
                <a:latin typeface="Quattrocento Sans"/>
                <a:ea typeface="Quattrocento Sans"/>
                <a:cs typeface="Quattrocento Sans"/>
                <a:sym typeface="Quattrocento Sans"/>
              </a:rPr>
              <a:t>We do!</a:t>
            </a:r>
            <a:endParaRPr sz="2100" dirty="0">
              <a:latin typeface="Quattrocento Sans"/>
              <a:ea typeface="Quattrocento Sans"/>
              <a:cs typeface="Quattrocento Sans"/>
              <a:sym typeface="Quattrocento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 Place Heap Sort</a:t>
            </a:r>
            <a:endParaRPr/>
          </a:p>
        </p:txBody>
      </p:sp>
      <p:graphicFrame>
        <p:nvGraphicFramePr>
          <p:cNvPr id="420" name="Google Shape;420;p32"/>
          <p:cNvGraphicFramePr/>
          <p:nvPr/>
        </p:nvGraphicFramePr>
        <p:xfrm>
          <a:off x="1056165" y="1195188"/>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8</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9</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421" name="Google Shape;421;p32"/>
          <p:cNvSpPr/>
          <p:nvPr/>
        </p:nvSpPr>
        <p:spPr>
          <a:xfrm rot="-5400000">
            <a:off x="5926812" y="-2822619"/>
            <a:ext cx="338400" cy="10079700"/>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2" name="Google Shape;422;p32"/>
          <p:cNvSpPr/>
          <p:nvPr/>
        </p:nvSpPr>
        <p:spPr>
          <a:xfrm rot="-5400000">
            <a:off x="10943720" y="2194431"/>
            <a:ext cx="338400" cy="45600"/>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3" name="Google Shape;423;p32"/>
          <p:cNvSpPr txBox="1"/>
          <p:nvPr/>
        </p:nvSpPr>
        <p:spPr>
          <a:xfrm>
            <a:off x="5812841" y="2365415"/>
            <a:ext cx="71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Heap</a:t>
            </a:r>
            <a:endParaRPr/>
          </a:p>
        </p:txBody>
      </p:sp>
      <p:sp>
        <p:nvSpPr>
          <p:cNvPr id="424" name="Google Shape;424;p32"/>
          <p:cNvSpPr txBox="1"/>
          <p:nvPr/>
        </p:nvSpPr>
        <p:spPr>
          <a:xfrm>
            <a:off x="10367870" y="2370124"/>
            <a:ext cx="144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Sorted Items</a:t>
            </a:r>
            <a:endParaRPr/>
          </a:p>
        </p:txBody>
      </p:sp>
      <p:sp>
        <p:nvSpPr>
          <p:cNvPr id="425" name="Google Shape;425;p32"/>
          <p:cNvSpPr txBox="1"/>
          <p:nvPr/>
        </p:nvSpPr>
        <p:spPr>
          <a:xfrm>
            <a:off x="834447" y="2587855"/>
            <a:ext cx="143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Item</a:t>
            </a:r>
            <a:endParaRPr/>
          </a:p>
        </p:txBody>
      </p:sp>
      <p:sp>
        <p:nvSpPr>
          <p:cNvPr id="426" name="Google Shape;426;p32"/>
          <p:cNvSpPr/>
          <p:nvPr/>
        </p:nvSpPr>
        <p:spPr>
          <a:xfrm rot="10800000">
            <a:off x="1390937" y="1992645"/>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7" name="Google Shape;427;p32"/>
          <p:cNvSpPr/>
          <p:nvPr/>
        </p:nvSpPr>
        <p:spPr>
          <a:xfrm rot="10800000" flipH="1">
            <a:off x="1658138" y="577387"/>
            <a:ext cx="9102000" cy="685200"/>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8" name="Google Shape;428;p32"/>
          <p:cNvSpPr/>
          <p:nvPr/>
        </p:nvSpPr>
        <p:spPr>
          <a:xfrm rot="10800000">
            <a:off x="1498660" y="207503"/>
            <a:ext cx="9102000" cy="812100"/>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29" name="Google Shape;429;p32"/>
          <p:cNvGraphicFramePr/>
          <p:nvPr/>
        </p:nvGraphicFramePr>
        <p:xfrm>
          <a:off x="1056165" y="3049078"/>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8</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9</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extLst>
                  <a:ext uri="{0D108BD9-81ED-4DB2-BD59-A6C34878D82A}">
                    <a16:rowId xmlns:a16="http://schemas.microsoft.com/office/drawing/2014/main" val="10001"/>
                  </a:ext>
                </a:extLst>
              </a:tr>
            </a:tbl>
          </a:graphicData>
        </a:graphic>
      </p:graphicFrame>
      <p:sp>
        <p:nvSpPr>
          <p:cNvPr id="430" name="Google Shape;430;p32"/>
          <p:cNvSpPr/>
          <p:nvPr/>
        </p:nvSpPr>
        <p:spPr>
          <a:xfrm rot="-5400000">
            <a:off x="5402412" y="-444329"/>
            <a:ext cx="338400" cy="9030900"/>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32"/>
          <p:cNvSpPr/>
          <p:nvPr/>
        </p:nvSpPr>
        <p:spPr>
          <a:xfrm rot="-5400000">
            <a:off x="10442319" y="3546721"/>
            <a:ext cx="338400" cy="1048800"/>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32"/>
          <p:cNvSpPr txBox="1"/>
          <p:nvPr/>
        </p:nvSpPr>
        <p:spPr>
          <a:xfrm>
            <a:off x="5287864" y="4220428"/>
            <a:ext cx="71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Heap</a:t>
            </a:r>
            <a:endParaRPr/>
          </a:p>
        </p:txBody>
      </p:sp>
      <p:sp>
        <p:nvSpPr>
          <p:cNvPr id="433" name="Google Shape;433;p32"/>
          <p:cNvSpPr txBox="1"/>
          <p:nvPr/>
        </p:nvSpPr>
        <p:spPr>
          <a:xfrm>
            <a:off x="9889230" y="4240321"/>
            <a:ext cx="144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Sorted Items</a:t>
            </a:r>
            <a:endParaRPr/>
          </a:p>
        </p:txBody>
      </p:sp>
      <p:sp>
        <p:nvSpPr>
          <p:cNvPr id="434" name="Google Shape;434;p32"/>
          <p:cNvSpPr txBox="1"/>
          <p:nvPr/>
        </p:nvSpPr>
        <p:spPr>
          <a:xfrm>
            <a:off x="834447" y="4441745"/>
            <a:ext cx="143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Item</a:t>
            </a:r>
            <a:endParaRPr/>
          </a:p>
        </p:txBody>
      </p:sp>
      <p:sp>
        <p:nvSpPr>
          <p:cNvPr id="435" name="Google Shape;435;p32"/>
          <p:cNvSpPr/>
          <p:nvPr/>
        </p:nvSpPr>
        <p:spPr>
          <a:xfrm rot="10800000">
            <a:off x="1390937" y="3846535"/>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436" name="Google Shape;436;p32"/>
          <p:cNvGraphicFramePr/>
          <p:nvPr/>
        </p:nvGraphicFramePr>
        <p:xfrm>
          <a:off x="960083" y="4929036"/>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8</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9</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extLst>
                  <a:ext uri="{0D108BD9-81ED-4DB2-BD59-A6C34878D82A}">
                    <a16:rowId xmlns:a16="http://schemas.microsoft.com/office/drawing/2014/main" val="10001"/>
                  </a:ext>
                </a:extLst>
              </a:tr>
            </a:tbl>
          </a:graphicData>
        </a:graphic>
      </p:graphicFrame>
      <p:sp>
        <p:nvSpPr>
          <p:cNvPr id="437" name="Google Shape;437;p32"/>
          <p:cNvSpPr/>
          <p:nvPr/>
        </p:nvSpPr>
        <p:spPr>
          <a:xfrm rot="-5400000">
            <a:off x="5306330" y="1435629"/>
            <a:ext cx="338400" cy="9030900"/>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32"/>
          <p:cNvSpPr/>
          <p:nvPr/>
        </p:nvSpPr>
        <p:spPr>
          <a:xfrm rot="-5400000">
            <a:off x="10346237" y="5426679"/>
            <a:ext cx="338400" cy="1048800"/>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32"/>
          <p:cNvSpPr txBox="1"/>
          <p:nvPr/>
        </p:nvSpPr>
        <p:spPr>
          <a:xfrm>
            <a:off x="5191782" y="6100386"/>
            <a:ext cx="71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Heap</a:t>
            </a:r>
            <a:endParaRPr/>
          </a:p>
        </p:txBody>
      </p:sp>
      <p:sp>
        <p:nvSpPr>
          <p:cNvPr id="440" name="Google Shape;440;p32"/>
          <p:cNvSpPr txBox="1"/>
          <p:nvPr/>
        </p:nvSpPr>
        <p:spPr>
          <a:xfrm>
            <a:off x="9793148" y="6120279"/>
            <a:ext cx="144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Sorted Items</a:t>
            </a:r>
            <a:endParaRPr/>
          </a:p>
        </p:txBody>
      </p:sp>
      <p:sp>
        <p:nvSpPr>
          <p:cNvPr id="441" name="Google Shape;441;p32"/>
          <p:cNvSpPr txBox="1"/>
          <p:nvPr/>
        </p:nvSpPr>
        <p:spPr>
          <a:xfrm>
            <a:off x="738365" y="6321703"/>
            <a:ext cx="143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Item</a:t>
            </a:r>
            <a:endParaRPr/>
          </a:p>
        </p:txBody>
      </p:sp>
      <p:sp>
        <p:nvSpPr>
          <p:cNvPr id="442" name="Google Shape;442;p32"/>
          <p:cNvSpPr/>
          <p:nvPr/>
        </p:nvSpPr>
        <p:spPr>
          <a:xfrm rot="10800000">
            <a:off x="1294855" y="5726493"/>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3" name="Google Shape;443;p32"/>
          <p:cNvSpPr/>
          <p:nvPr/>
        </p:nvSpPr>
        <p:spPr>
          <a:xfrm rot="10800000">
            <a:off x="1390394" y="3861587"/>
            <a:ext cx="318900" cy="563400"/>
          </a:xfrm>
          <a:prstGeom prst="downArrow">
            <a:avLst>
              <a:gd name="adj1" fmla="val 50000"/>
              <a:gd name="adj2" fmla="val 50000"/>
            </a:avLst>
          </a:prstGeom>
          <a:solidFill>
            <a:srgbClr val="B6A479"/>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4" name="Google Shape;444;p32"/>
          <p:cNvSpPr txBox="1"/>
          <p:nvPr/>
        </p:nvSpPr>
        <p:spPr>
          <a:xfrm>
            <a:off x="1731684" y="4105264"/>
            <a:ext cx="206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Calibri"/>
                <a:ea typeface="Calibri"/>
                <a:cs typeface="Calibri"/>
                <a:sym typeface="Calibri"/>
              </a:rPr>
              <a:t>percolateDown(22)</a:t>
            </a:r>
            <a:endParaRPr/>
          </a:p>
        </p:txBody>
      </p:sp>
      <p:sp>
        <p:nvSpPr>
          <p:cNvPr id="445" name="Google Shape;445;p32"/>
          <p:cNvSpPr/>
          <p:nvPr/>
        </p:nvSpPr>
        <p:spPr>
          <a:xfrm rot="10800000" flipH="1">
            <a:off x="1390318" y="4472699"/>
            <a:ext cx="8402700" cy="685200"/>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46" name="Google Shape;446;p32"/>
          <p:cNvSpPr/>
          <p:nvPr/>
        </p:nvSpPr>
        <p:spPr>
          <a:xfrm rot="10800000">
            <a:off x="1230741" y="4102815"/>
            <a:ext cx="8460600" cy="812100"/>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8"/>
                                        </p:tgtEl>
                                        <p:attrNameLst>
                                          <p:attrName>style.visibility</p:attrName>
                                        </p:attrNameLst>
                                      </p:cBhvr>
                                      <p:to>
                                        <p:strVal val="visible"/>
                                      </p:to>
                                    </p:set>
                                    <p:animEffect transition="in" filter="fade">
                                      <p:cBhvr>
                                        <p:cTn id="7" dur="500"/>
                                        <p:tgtEl>
                                          <p:spTgt spid="428"/>
                                        </p:tgtEl>
                                      </p:cBhvr>
                                    </p:animEffect>
                                  </p:childTnLst>
                                </p:cTn>
                              </p:par>
                              <p:par>
                                <p:cTn id="8" presetID="10" presetClass="entr" presetSubtype="0" fill="hold" nodeType="withEffect">
                                  <p:stCondLst>
                                    <p:cond delay="0"/>
                                  </p:stCondLst>
                                  <p:childTnLst>
                                    <p:set>
                                      <p:cBhvr>
                                        <p:cTn id="9" dur="1" fill="hold">
                                          <p:stCondLst>
                                            <p:cond delay="0"/>
                                          </p:stCondLst>
                                        </p:cTn>
                                        <p:tgtEl>
                                          <p:spTgt spid="427"/>
                                        </p:tgtEl>
                                        <p:attrNameLst>
                                          <p:attrName>style.visibility</p:attrName>
                                        </p:attrNameLst>
                                      </p:cBhvr>
                                      <p:to>
                                        <p:strVal val="visible"/>
                                      </p:to>
                                    </p:set>
                                    <p:animEffect transition="in" filter="fade">
                                      <p:cBhvr>
                                        <p:cTn id="10" dur="500"/>
                                        <p:tgtEl>
                                          <p:spTgt spid="4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29"/>
                                        </p:tgtEl>
                                        <p:attrNameLst>
                                          <p:attrName>style.visibility</p:attrName>
                                        </p:attrNameLst>
                                      </p:cBhvr>
                                      <p:to>
                                        <p:strVal val="visible"/>
                                      </p:to>
                                    </p:set>
                                    <p:animEffect transition="in" filter="fade">
                                      <p:cBhvr>
                                        <p:cTn id="15" dur="500"/>
                                        <p:tgtEl>
                                          <p:spTgt spid="429"/>
                                        </p:tgtEl>
                                      </p:cBhvr>
                                    </p:animEffect>
                                  </p:childTnLst>
                                </p:cTn>
                              </p:par>
                              <p:par>
                                <p:cTn id="16" presetID="10" presetClass="entr" presetSubtype="0" fill="hold" nodeType="withEffect">
                                  <p:stCondLst>
                                    <p:cond delay="0"/>
                                  </p:stCondLst>
                                  <p:childTnLst>
                                    <p:set>
                                      <p:cBhvr>
                                        <p:cTn id="17" dur="1" fill="hold">
                                          <p:stCondLst>
                                            <p:cond delay="0"/>
                                          </p:stCondLst>
                                        </p:cTn>
                                        <p:tgtEl>
                                          <p:spTgt spid="435"/>
                                        </p:tgtEl>
                                        <p:attrNameLst>
                                          <p:attrName>style.visibility</p:attrName>
                                        </p:attrNameLst>
                                      </p:cBhvr>
                                      <p:to>
                                        <p:strVal val="visible"/>
                                      </p:to>
                                    </p:set>
                                    <p:animEffect transition="in" filter="fade">
                                      <p:cBhvr>
                                        <p:cTn id="18" dur="500"/>
                                        <p:tgtEl>
                                          <p:spTgt spid="435"/>
                                        </p:tgtEl>
                                      </p:cBhvr>
                                    </p:animEffect>
                                  </p:childTnLst>
                                </p:cTn>
                              </p:par>
                              <p:par>
                                <p:cTn id="19" presetID="10" presetClass="entr" presetSubtype="0" fill="hold" nodeType="withEffect">
                                  <p:stCondLst>
                                    <p:cond delay="0"/>
                                  </p:stCondLst>
                                  <p:childTnLst>
                                    <p:set>
                                      <p:cBhvr>
                                        <p:cTn id="20" dur="1" fill="hold">
                                          <p:stCondLst>
                                            <p:cond delay="0"/>
                                          </p:stCondLst>
                                        </p:cTn>
                                        <p:tgtEl>
                                          <p:spTgt spid="430"/>
                                        </p:tgtEl>
                                        <p:attrNameLst>
                                          <p:attrName>style.visibility</p:attrName>
                                        </p:attrNameLst>
                                      </p:cBhvr>
                                      <p:to>
                                        <p:strVal val="visible"/>
                                      </p:to>
                                    </p:set>
                                    <p:animEffect transition="in" filter="fade">
                                      <p:cBhvr>
                                        <p:cTn id="21" dur="500"/>
                                        <p:tgtEl>
                                          <p:spTgt spid="430"/>
                                        </p:tgtEl>
                                      </p:cBhvr>
                                    </p:animEffect>
                                  </p:childTnLst>
                                </p:cTn>
                              </p:par>
                              <p:par>
                                <p:cTn id="22" presetID="10" presetClass="entr" presetSubtype="0" fill="hold" nodeType="withEffect">
                                  <p:stCondLst>
                                    <p:cond delay="0"/>
                                  </p:stCondLst>
                                  <p:childTnLst>
                                    <p:set>
                                      <p:cBhvr>
                                        <p:cTn id="23" dur="1" fill="hold">
                                          <p:stCondLst>
                                            <p:cond delay="0"/>
                                          </p:stCondLst>
                                        </p:cTn>
                                        <p:tgtEl>
                                          <p:spTgt spid="434"/>
                                        </p:tgtEl>
                                        <p:attrNameLst>
                                          <p:attrName>style.visibility</p:attrName>
                                        </p:attrNameLst>
                                      </p:cBhvr>
                                      <p:to>
                                        <p:strVal val="visible"/>
                                      </p:to>
                                    </p:set>
                                    <p:animEffect transition="in" filter="fade">
                                      <p:cBhvr>
                                        <p:cTn id="24" dur="500"/>
                                        <p:tgtEl>
                                          <p:spTgt spid="434"/>
                                        </p:tgtEl>
                                      </p:cBhvr>
                                    </p:animEffect>
                                  </p:childTnLst>
                                </p:cTn>
                              </p:par>
                              <p:par>
                                <p:cTn id="25" presetID="10" presetClass="entr" presetSubtype="0" fill="hold" nodeType="withEffect">
                                  <p:stCondLst>
                                    <p:cond delay="0"/>
                                  </p:stCondLst>
                                  <p:childTnLst>
                                    <p:set>
                                      <p:cBhvr>
                                        <p:cTn id="26" dur="1" fill="hold">
                                          <p:stCondLst>
                                            <p:cond delay="0"/>
                                          </p:stCondLst>
                                        </p:cTn>
                                        <p:tgtEl>
                                          <p:spTgt spid="432"/>
                                        </p:tgtEl>
                                        <p:attrNameLst>
                                          <p:attrName>style.visibility</p:attrName>
                                        </p:attrNameLst>
                                      </p:cBhvr>
                                      <p:to>
                                        <p:strVal val="visible"/>
                                      </p:to>
                                    </p:set>
                                    <p:animEffect transition="in" filter="fade">
                                      <p:cBhvr>
                                        <p:cTn id="27" dur="500"/>
                                        <p:tgtEl>
                                          <p:spTgt spid="432"/>
                                        </p:tgtEl>
                                      </p:cBhvr>
                                    </p:animEffect>
                                  </p:childTnLst>
                                </p:cTn>
                              </p:par>
                              <p:par>
                                <p:cTn id="28" presetID="10" presetClass="entr" presetSubtype="0" fill="hold" nodeType="withEffect">
                                  <p:stCondLst>
                                    <p:cond delay="0"/>
                                  </p:stCondLst>
                                  <p:childTnLst>
                                    <p:set>
                                      <p:cBhvr>
                                        <p:cTn id="29" dur="1" fill="hold">
                                          <p:stCondLst>
                                            <p:cond delay="0"/>
                                          </p:stCondLst>
                                        </p:cTn>
                                        <p:tgtEl>
                                          <p:spTgt spid="433"/>
                                        </p:tgtEl>
                                        <p:attrNameLst>
                                          <p:attrName>style.visibility</p:attrName>
                                        </p:attrNameLst>
                                      </p:cBhvr>
                                      <p:to>
                                        <p:strVal val="visible"/>
                                      </p:to>
                                    </p:set>
                                    <p:animEffect transition="in" filter="fade">
                                      <p:cBhvr>
                                        <p:cTn id="30" dur="500"/>
                                        <p:tgtEl>
                                          <p:spTgt spid="433"/>
                                        </p:tgtEl>
                                      </p:cBhvr>
                                    </p:animEffect>
                                  </p:childTnLst>
                                </p:cTn>
                              </p:par>
                              <p:par>
                                <p:cTn id="31" presetID="10" presetClass="entr" presetSubtype="0" fill="hold" nodeType="withEffect">
                                  <p:stCondLst>
                                    <p:cond delay="0"/>
                                  </p:stCondLst>
                                  <p:childTnLst>
                                    <p:set>
                                      <p:cBhvr>
                                        <p:cTn id="32" dur="1" fill="hold">
                                          <p:stCondLst>
                                            <p:cond delay="0"/>
                                          </p:stCondLst>
                                        </p:cTn>
                                        <p:tgtEl>
                                          <p:spTgt spid="431"/>
                                        </p:tgtEl>
                                        <p:attrNameLst>
                                          <p:attrName>style.visibility</p:attrName>
                                        </p:attrNameLst>
                                      </p:cBhvr>
                                      <p:to>
                                        <p:strVal val="visible"/>
                                      </p:to>
                                    </p:set>
                                    <p:animEffect transition="in" filter="fade">
                                      <p:cBhvr>
                                        <p:cTn id="33" dur="500"/>
                                        <p:tgtEl>
                                          <p:spTgt spid="4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43"/>
                                        </p:tgtEl>
                                        <p:attrNameLst>
                                          <p:attrName>style.visibility</p:attrName>
                                        </p:attrNameLst>
                                      </p:cBhvr>
                                      <p:to>
                                        <p:strVal val="visible"/>
                                      </p:to>
                                    </p:set>
                                    <p:animEffect transition="in" filter="fade">
                                      <p:cBhvr>
                                        <p:cTn id="38" dur="500"/>
                                        <p:tgtEl>
                                          <p:spTgt spid="443"/>
                                        </p:tgtEl>
                                      </p:cBhvr>
                                    </p:animEffect>
                                  </p:childTnLst>
                                </p:cTn>
                              </p:par>
                              <p:par>
                                <p:cTn id="39" presetID="10" presetClass="entr" presetSubtype="0" fill="hold" nodeType="withEffect">
                                  <p:stCondLst>
                                    <p:cond delay="0"/>
                                  </p:stCondLst>
                                  <p:childTnLst>
                                    <p:set>
                                      <p:cBhvr>
                                        <p:cTn id="40" dur="1" fill="hold">
                                          <p:stCondLst>
                                            <p:cond delay="0"/>
                                          </p:stCondLst>
                                        </p:cTn>
                                        <p:tgtEl>
                                          <p:spTgt spid="444"/>
                                        </p:tgtEl>
                                        <p:attrNameLst>
                                          <p:attrName>style.visibility</p:attrName>
                                        </p:attrNameLst>
                                      </p:cBhvr>
                                      <p:to>
                                        <p:strVal val="visible"/>
                                      </p:to>
                                    </p:set>
                                    <p:animEffect transition="in" filter="fade">
                                      <p:cBhvr>
                                        <p:cTn id="41" dur="500"/>
                                        <p:tgtEl>
                                          <p:spTgt spid="44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36"/>
                                        </p:tgtEl>
                                        <p:attrNameLst>
                                          <p:attrName>style.visibility</p:attrName>
                                        </p:attrNameLst>
                                      </p:cBhvr>
                                      <p:to>
                                        <p:strVal val="visible"/>
                                      </p:to>
                                    </p:set>
                                    <p:animEffect transition="in" filter="fade">
                                      <p:cBhvr>
                                        <p:cTn id="46" dur="500"/>
                                        <p:tgtEl>
                                          <p:spTgt spid="436"/>
                                        </p:tgtEl>
                                      </p:cBhvr>
                                    </p:animEffect>
                                  </p:childTnLst>
                                </p:cTn>
                              </p:par>
                              <p:par>
                                <p:cTn id="47" presetID="10" presetClass="entr" presetSubtype="0" fill="hold" nodeType="withEffect">
                                  <p:stCondLst>
                                    <p:cond delay="0"/>
                                  </p:stCondLst>
                                  <p:childTnLst>
                                    <p:set>
                                      <p:cBhvr>
                                        <p:cTn id="48" dur="1" fill="hold">
                                          <p:stCondLst>
                                            <p:cond delay="0"/>
                                          </p:stCondLst>
                                        </p:cTn>
                                        <p:tgtEl>
                                          <p:spTgt spid="442"/>
                                        </p:tgtEl>
                                        <p:attrNameLst>
                                          <p:attrName>style.visibility</p:attrName>
                                        </p:attrNameLst>
                                      </p:cBhvr>
                                      <p:to>
                                        <p:strVal val="visible"/>
                                      </p:to>
                                    </p:set>
                                    <p:animEffect transition="in" filter="fade">
                                      <p:cBhvr>
                                        <p:cTn id="49" dur="500"/>
                                        <p:tgtEl>
                                          <p:spTgt spid="442"/>
                                        </p:tgtEl>
                                      </p:cBhvr>
                                    </p:animEffect>
                                  </p:childTnLst>
                                </p:cTn>
                              </p:par>
                              <p:par>
                                <p:cTn id="50" presetID="10" presetClass="entr" presetSubtype="0" fill="hold" nodeType="withEffect">
                                  <p:stCondLst>
                                    <p:cond delay="0"/>
                                  </p:stCondLst>
                                  <p:childTnLst>
                                    <p:set>
                                      <p:cBhvr>
                                        <p:cTn id="51" dur="1" fill="hold">
                                          <p:stCondLst>
                                            <p:cond delay="0"/>
                                          </p:stCondLst>
                                        </p:cTn>
                                        <p:tgtEl>
                                          <p:spTgt spid="441"/>
                                        </p:tgtEl>
                                        <p:attrNameLst>
                                          <p:attrName>style.visibility</p:attrName>
                                        </p:attrNameLst>
                                      </p:cBhvr>
                                      <p:to>
                                        <p:strVal val="visible"/>
                                      </p:to>
                                    </p:set>
                                    <p:animEffect transition="in" filter="fade">
                                      <p:cBhvr>
                                        <p:cTn id="52" dur="500"/>
                                        <p:tgtEl>
                                          <p:spTgt spid="441"/>
                                        </p:tgtEl>
                                      </p:cBhvr>
                                    </p:animEffect>
                                  </p:childTnLst>
                                </p:cTn>
                              </p:par>
                              <p:par>
                                <p:cTn id="53" presetID="10" presetClass="entr" presetSubtype="0" fill="hold" nodeType="withEffect">
                                  <p:stCondLst>
                                    <p:cond delay="0"/>
                                  </p:stCondLst>
                                  <p:childTnLst>
                                    <p:set>
                                      <p:cBhvr>
                                        <p:cTn id="54" dur="1" fill="hold">
                                          <p:stCondLst>
                                            <p:cond delay="0"/>
                                          </p:stCondLst>
                                        </p:cTn>
                                        <p:tgtEl>
                                          <p:spTgt spid="437"/>
                                        </p:tgtEl>
                                        <p:attrNameLst>
                                          <p:attrName>style.visibility</p:attrName>
                                        </p:attrNameLst>
                                      </p:cBhvr>
                                      <p:to>
                                        <p:strVal val="visible"/>
                                      </p:to>
                                    </p:set>
                                    <p:animEffect transition="in" filter="fade">
                                      <p:cBhvr>
                                        <p:cTn id="55" dur="500"/>
                                        <p:tgtEl>
                                          <p:spTgt spid="437"/>
                                        </p:tgtEl>
                                      </p:cBhvr>
                                    </p:animEffect>
                                  </p:childTnLst>
                                </p:cTn>
                              </p:par>
                              <p:par>
                                <p:cTn id="56" presetID="10" presetClass="entr" presetSubtype="0" fill="hold" nodeType="withEffect">
                                  <p:stCondLst>
                                    <p:cond delay="0"/>
                                  </p:stCondLst>
                                  <p:childTnLst>
                                    <p:set>
                                      <p:cBhvr>
                                        <p:cTn id="57" dur="1" fill="hold">
                                          <p:stCondLst>
                                            <p:cond delay="0"/>
                                          </p:stCondLst>
                                        </p:cTn>
                                        <p:tgtEl>
                                          <p:spTgt spid="439"/>
                                        </p:tgtEl>
                                        <p:attrNameLst>
                                          <p:attrName>style.visibility</p:attrName>
                                        </p:attrNameLst>
                                      </p:cBhvr>
                                      <p:to>
                                        <p:strVal val="visible"/>
                                      </p:to>
                                    </p:set>
                                    <p:animEffect transition="in" filter="fade">
                                      <p:cBhvr>
                                        <p:cTn id="58" dur="500"/>
                                        <p:tgtEl>
                                          <p:spTgt spid="439"/>
                                        </p:tgtEl>
                                      </p:cBhvr>
                                    </p:animEffect>
                                  </p:childTnLst>
                                </p:cTn>
                              </p:par>
                              <p:par>
                                <p:cTn id="59" presetID="10" presetClass="entr" presetSubtype="0" fill="hold" nodeType="withEffect">
                                  <p:stCondLst>
                                    <p:cond delay="0"/>
                                  </p:stCondLst>
                                  <p:childTnLst>
                                    <p:set>
                                      <p:cBhvr>
                                        <p:cTn id="60" dur="1" fill="hold">
                                          <p:stCondLst>
                                            <p:cond delay="0"/>
                                          </p:stCondLst>
                                        </p:cTn>
                                        <p:tgtEl>
                                          <p:spTgt spid="438"/>
                                        </p:tgtEl>
                                        <p:attrNameLst>
                                          <p:attrName>style.visibility</p:attrName>
                                        </p:attrNameLst>
                                      </p:cBhvr>
                                      <p:to>
                                        <p:strVal val="visible"/>
                                      </p:to>
                                    </p:set>
                                    <p:animEffect transition="in" filter="fade">
                                      <p:cBhvr>
                                        <p:cTn id="61" dur="500"/>
                                        <p:tgtEl>
                                          <p:spTgt spid="438"/>
                                        </p:tgtEl>
                                      </p:cBhvr>
                                    </p:animEffect>
                                  </p:childTnLst>
                                </p:cTn>
                              </p:par>
                              <p:par>
                                <p:cTn id="62" presetID="10" presetClass="entr" presetSubtype="0" fill="hold" nodeType="withEffect">
                                  <p:stCondLst>
                                    <p:cond delay="0"/>
                                  </p:stCondLst>
                                  <p:childTnLst>
                                    <p:set>
                                      <p:cBhvr>
                                        <p:cTn id="63" dur="1" fill="hold">
                                          <p:stCondLst>
                                            <p:cond delay="0"/>
                                          </p:stCondLst>
                                        </p:cTn>
                                        <p:tgtEl>
                                          <p:spTgt spid="440"/>
                                        </p:tgtEl>
                                        <p:attrNameLst>
                                          <p:attrName>style.visibility</p:attrName>
                                        </p:attrNameLst>
                                      </p:cBhvr>
                                      <p:to>
                                        <p:strVal val="visible"/>
                                      </p:to>
                                    </p:set>
                                    <p:animEffect transition="in" filter="fade">
                                      <p:cBhvr>
                                        <p:cTn id="64" dur="500"/>
                                        <p:tgtEl>
                                          <p:spTgt spid="44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46"/>
                                        </p:tgtEl>
                                        <p:attrNameLst>
                                          <p:attrName>style.visibility</p:attrName>
                                        </p:attrNameLst>
                                      </p:cBhvr>
                                      <p:to>
                                        <p:strVal val="visible"/>
                                      </p:to>
                                    </p:set>
                                    <p:animEffect transition="in" filter="fade">
                                      <p:cBhvr>
                                        <p:cTn id="69" dur="500"/>
                                        <p:tgtEl>
                                          <p:spTgt spid="446"/>
                                        </p:tgtEl>
                                      </p:cBhvr>
                                    </p:animEffect>
                                  </p:childTnLst>
                                </p:cTn>
                              </p:par>
                              <p:par>
                                <p:cTn id="70" presetID="10" presetClass="entr" presetSubtype="0" fill="hold" nodeType="withEffect">
                                  <p:stCondLst>
                                    <p:cond delay="0"/>
                                  </p:stCondLst>
                                  <p:childTnLst>
                                    <p:set>
                                      <p:cBhvr>
                                        <p:cTn id="71" dur="1" fill="hold">
                                          <p:stCondLst>
                                            <p:cond delay="0"/>
                                          </p:stCondLst>
                                        </p:cTn>
                                        <p:tgtEl>
                                          <p:spTgt spid="445"/>
                                        </p:tgtEl>
                                        <p:attrNameLst>
                                          <p:attrName>style.visibility</p:attrName>
                                        </p:attrNameLst>
                                      </p:cBhvr>
                                      <p:to>
                                        <p:strVal val="visible"/>
                                      </p:to>
                                    </p:set>
                                    <p:animEffect transition="in" filter="fade">
                                      <p:cBhvr>
                                        <p:cTn id="72" dur="5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 Place Heap Sort</a:t>
            </a:r>
            <a:endParaRPr/>
          </a:p>
        </p:txBody>
      </p:sp>
      <p:sp>
        <p:nvSpPr>
          <p:cNvPr id="452" name="Google Shape;452;p33"/>
          <p:cNvSpPr txBox="1"/>
          <p:nvPr/>
        </p:nvSpPr>
        <p:spPr>
          <a:xfrm>
            <a:off x="575239" y="3429000"/>
            <a:ext cx="5017800" cy="11697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void inPlaceHeapSort(input)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buildHeap(input) // alters original array</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(n : input)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input[n – i - 1] = removeMin(heap)</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p:txBody>
      </p:sp>
      <p:sp>
        <p:nvSpPr>
          <p:cNvPr id="453" name="Google Shape;453;p33"/>
          <p:cNvSpPr txBox="1"/>
          <p:nvPr/>
        </p:nvSpPr>
        <p:spPr>
          <a:xfrm>
            <a:off x="6409926" y="3525775"/>
            <a:ext cx="2371200" cy="258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Worst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Best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Average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Stable?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In-place?</a:t>
            </a:r>
            <a:endParaRPr dirty="0">
              <a:latin typeface="Quattrocento Sans"/>
              <a:ea typeface="Quattrocento Sans"/>
              <a:cs typeface="Quattrocento Sans"/>
              <a:sym typeface="Quattrocento Sans"/>
            </a:endParaRPr>
          </a:p>
        </p:txBody>
      </p:sp>
      <p:sp>
        <p:nvSpPr>
          <p:cNvPr id="456" name="Google Shape;456;p33"/>
          <p:cNvSpPr txBox="1"/>
          <p:nvPr/>
        </p:nvSpPr>
        <p:spPr>
          <a:xfrm>
            <a:off x="8825234" y="5147548"/>
            <a:ext cx="523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No</a:t>
            </a:r>
            <a:endParaRPr>
              <a:latin typeface="Quattrocento Sans"/>
              <a:ea typeface="Quattrocento Sans"/>
              <a:cs typeface="Quattrocento Sans"/>
              <a:sym typeface="Quattrocento Sans"/>
            </a:endParaRPr>
          </a:p>
        </p:txBody>
      </p:sp>
      <p:sp>
        <p:nvSpPr>
          <p:cNvPr id="457" name="Google Shape;457;p33"/>
          <p:cNvSpPr txBox="1"/>
          <p:nvPr/>
        </p:nvSpPr>
        <p:spPr>
          <a:xfrm>
            <a:off x="8841074" y="5682259"/>
            <a:ext cx="54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Yes</a:t>
            </a:r>
            <a:endParaRPr>
              <a:latin typeface="Quattrocento Sans"/>
              <a:ea typeface="Quattrocento Sans"/>
              <a:cs typeface="Quattrocento Sans"/>
              <a:sym typeface="Quattrocento Sans"/>
            </a:endParaRPr>
          </a:p>
        </p:txBody>
      </p:sp>
      <p:graphicFrame>
        <p:nvGraphicFramePr>
          <p:cNvPr id="459" name="Google Shape;459;p33"/>
          <p:cNvGraphicFramePr/>
          <p:nvPr/>
        </p:nvGraphicFramePr>
        <p:xfrm>
          <a:off x="1056165" y="1092191"/>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8</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9</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rPr>
                        <a:t>17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extLst>
                  <a:ext uri="{0D108BD9-81ED-4DB2-BD59-A6C34878D82A}">
                    <a16:rowId xmlns:a16="http://schemas.microsoft.com/office/drawing/2014/main" val="10001"/>
                  </a:ext>
                </a:extLst>
              </a:tr>
            </a:tbl>
          </a:graphicData>
        </a:graphic>
      </p:graphicFrame>
      <p:sp>
        <p:nvSpPr>
          <p:cNvPr id="460" name="Google Shape;460;p33"/>
          <p:cNvSpPr/>
          <p:nvPr/>
        </p:nvSpPr>
        <p:spPr>
          <a:xfrm rot="-5400000">
            <a:off x="3920862" y="-919666"/>
            <a:ext cx="338400" cy="6067800"/>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1" name="Google Shape;461;p33"/>
          <p:cNvSpPr/>
          <p:nvPr/>
        </p:nvSpPr>
        <p:spPr>
          <a:xfrm rot="-5400000">
            <a:off x="8960565" y="108283"/>
            <a:ext cx="338400" cy="4011900"/>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2" name="Google Shape;462;p33"/>
          <p:cNvSpPr txBox="1"/>
          <p:nvPr/>
        </p:nvSpPr>
        <p:spPr>
          <a:xfrm>
            <a:off x="3758678" y="2260007"/>
            <a:ext cx="71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Heap</a:t>
            </a:r>
            <a:endParaRPr/>
          </a:p>
        </p:txBody>
      </p:sp>
      <p:sp>
        <p:nvSpPr>
          <p:cNvPr id="463" name="Google Shape;463;p33"/>
          <p:cNvSpPr txBox="1"/>
          <p:nvPr/>
        </p:nvSpPr>
        <p:spPr>
          <a:xfrm>
            <a:off x="8433323" y="2270374"/>
            <a:ext cx="144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Sorted Items</a:t>
            </a:r>
            <a:endParaRPr/>
          </a:p>
        </p:txBody>
      </p:sp>
      <p:sp>
        <p:nvSpPr>
          <p:cNvPr id="464" name="Google Shape;464;p33"/>
          <p:cNvSpPr txBox="1"/>
          <p:nvPr/>
        </p:nvSpPr>
        <p:spPr>
          <a:xfrm>
            <a:off x="834447" y="2484858"/>
            <a:ext cx="143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Item</a:t>
            </a:r>
            <a:endParaRPr/>
          </a:p>
        </p:txBody>
      </p:sp>
      <p:sp>
        <p:nvSpPr>
          <p:cNvPr id="465" name="Google Shape;465;p33"/>
          <p:cNvSpPr/>
          <p:nvPr/>
        </p:nvSpPr>
        <p:spPr>
          <a:xfrm rot="10800000">
            <a:off x="1390937" y="1889648"/>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6" name="Google Shape;466;p33"/>
          <p:cNvSpPr txBox="1"/>
          <p:nvPr/>
        </p:nvSpPr>
        <p:spPr>
          <a:xfrm>
            <a:off x="575250" y="4995475"/>
            <a:ext cx="56208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Quattrocento Sans"/>
                <a:ea typeface="Quattrocento Sans"/>
                <a:cs typeface="Quattrocento Sans"/>
                <a:sym typeface="Quattrocento Sans"/>
              </a:rPr>
              <a:t>Complication: final array is reversed! Lots of fixes:</a:t>
            </a:r>
            <a:endParaRPr sz="1700">
              <a:latin typeface="Quattrocento Sans"/>
              <a:ea typeface="Quattrocento Sans"/>
              <a:cs typeface="Quattrocento Sans"/>
              <a:sym typeface="Quattrocento Sans"/>
            </a:endParaRPr>
          </a:p>
          <a:p>
            <a:pPr marL="457200" lvl="0" indent="-336550" algn="l" rtl="0">
              <a:spcBef>
                <a:spcPts val="0"/>
              </a:spcBef>
              <a:spcAft>
                <a:spcPts val="0"/>
              </a:spcAft>
              <a:buClr>
                <a:srgbClr val="4C3282"/>
              </a:buClr>
              <a:buSzPts val="1700"/>
              <a:buFont typeface="Quattrocento Sans"/>
              <a:buChar char="●"/>
            </a:pPr>
            <a:r>
              <a:rPr lang="en-US" sz="1700">
                <a:latin typeface="Quattrocento Sans"/>
                <a:ea typeface="Quattrocento Sans"/>
                <a:cs typeface="Quattrocento Sans"/>
                <a:sym typeface="Quattrocento Sans"/>
              </a:rPr>
              <a:t>Run reverse afterwards O(</a:t>
            </a:r>
            <a:r>
              <a:rPr lang="en-US" sz="1700" i="1">
                <a:latin typeface="Quattrocento Sans"/>
                <a:ea typeface="Quattrocento Sans"/>
                <a:cs typeface="Quattrocento Sans"/>
                <a:sym typeface="Quattrocento Sans"/>
              </a:rPr>
              <a:t>n</a:t>
            </a:r>
            <a:r>
              <a:rPr lang="en-US" sz="1700">
                <a:latin typeface="Quattrocento Sans"/>
                <a:ea typeface="Quattrocento Sans"/>
                <a:cs typeface="Quattrocento Sans"/>
                <a:sym typeface="Quattrocento Sans"/>
              </a:rPr>
              <a:t>)</a:t>
            </a:r>
            <a:endParaRPr sz="1700">
              <a:latin typeface="Quattrocento Sans"/>
              <a:ea typeface="Quattrocento Sans"/>
              <a:cs typeface="Quattrocento Sans"/>
              <a:sym typeface="Quattrocento Sans"/>
            </a:endParaRPr>
          </a:p>
          <a:p>
            <a:pPr marL="457200" lvl="0" indent="-336550" algn="l" rtl="0">
              <a:spcBef>
                <a:spcPts val="0"/>
              </a:spcBef>
              <a:spcAft>
                <a:spcPts val="0"/>
              </a:spcAft>
              <a:buClr>
                <a:srgbClr val="4C3282"/>
              </a:buClr>
              <a:buSzPts val="1700"/>
              <a:buFont typeface="Quattrocento Sans"/>
              <a:buChar char="●"/>
            </a:pPr>
            <a:r>
              <a:rPr lang="en-US" sz="1700">
                <a:latin typeface="Quattrocento Sans"/>
                <a:ea typeface="Quattrocento Sans"/>
                <a:cs typeface="Quattrocento Sans"/>
                <a:sym typeface="Quattrocento Sans"/>
              </a:rPr>
              <a:t>Use a max heap</a:t>
            </a:r>
            <a:endParaRPr sz="1700">
              <a:latin typeface="Quattrocento Sans"/>
              <a:ea typeface="Quattrocento Sans"/>
              <a:cs typeface="Quattrocento Sans"/>
              <a:sym typeface="Quattrocento Sans"/>
            </a:endParaRPr>
          </a:p>
          <a:p>
            <a:pPr marL="457200" lvl="0" indent="-336550" algn="l" rtl="0">
              <a:spcBef>
                <a:spcPts val="0"/>
              </a:spcBef>
              <a:spcAft>
                <a:spcPts val="0"/>
              </a:spcAft>
              <a:buClr>
                <a:srgbClr val="4C3282"/>
              </a:buClr>
              <a:buSzPts val="1700"/>
              <a:buFont typeface="Quattrocento Sans"/>
              <a:buChar char="●"/>
            </a:pPr>
            <a:r>
              <a:rPr lang="en-US" sz="1700">
                <a:latin typeface="Quattrocento Sans"/>
                <a:ea typeface="Quattrocento Sans"/>
                <a:cs typeface="Quattrocento Sans"/>
                <a:sym typeface="Quattrocento Sans"/>
              </a:rPr>
              <a:t>Reverse compare function to emulate max heap</a:t>
            </a:r>
            <a:endParaRPr sz="1700">
              <a:latin typeface="Quattrocento Sans"/>
              <a:ea typeface="Quattrocento Sans"/>
              <a:cs typeface="Quattrocento Sans"/>
              <a:sym typeface="Quattrocento Sans"/>
            </a:endParaRPr>
          </a:p>
        </p:txBody>
      </p:sp>
      <mc:AlternateContent xmlns:mc="http://schemas.openxmlformats.org/markup-compatibility/2006" xmlns:a14="http://schemas.microsoft.com/office/drawing/2010/main">
        <mc:Choice Requires="a14">
          <p:sp>
            <p:nvSpPr>
              <p:cNvPr id="2" name="Google Shape;408;p30">
                <a:extLst>
                  <a:ext uri="{FF2B5EF4-FFF2-40B4-BE49-F238E27FC236}">
                    <a16:creationId xmlns:a16="http://schemas.microsoft.com/office/drawing/2014/main" id="{A20D24A0-69E4-70EF-6DE9-9E5A311B5C50}"/>
                  </a:ext>
                </a:extLst>
              </p:cNvPr>
              <p:cNvSpPr txBox="1"/>
              <p:nvPr/>
            </p:nvSpPr>
            <p:spPr>
              <a:xfrm>
                <a:off x="8433323" y="3480964"/>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i="1">
                              <a:latin typeface="Cambria Math" panose="02040503050406030204" pitchFamily="18" charset="0"/>
                              <a:ea typeface="Quattrocento Sans"/>
                              <a:cs typeface="Quattrocento Sans"/>
                              <a:sym typeface="Quattrocento Sans"/>
                            </a:rPr>
                            <m:t>𝑛</m:t>
                          </m:r>
                          <m:func>
                            <m:funcPr>
                              <m:ctrlPr>
                                <a:rPr lang="en-GB" sz="1800" i="1">
                                  <a:latin typeface="Cambria Math" panose="02040503050406030204" pitchFamily="18" charset="0"/>
                                  <a:ea typeface="Quattrocento Sans"/>
                                  <a:cs typeface="Quattrocento Sans"/>
                                  <a:sym typeface="Quattrocento Sans"/>
                                </a:rPr>
                              </m:ctrlPr>
                            </m:funcPr>
                            <m:fName>
                              <m:r>
                                <m:rPr>
                                  <m:sty m:val="p"/>
                                </m:rPr>
                                <a:rPr lang="en-GB" sz="1800">
                                  <a:latin typeface="Cambria Math" panose="02040503050406030204" pitchFamily="18" charset="0"/>
                                  <a:ea typeface="Quattrocento Sans"/>
                                  <a:cs typeface="Quattrocento Sans"/>
                                  <a:sym typeface="Quattrocento Sans"/>
                                </a:rPr>
                                <m:t>log</m:t>
                              </m:r>
                            </m:fName>
                            <m:e>
                              <m:r>
                                <a:rPr lang="en-GB" sz="1800" i="1">
                                  <a:latin typeface="Cambria Math" panose="02040503050406030204" pitchFamily="18" charset="0"/>
                                  <a:ea typeface="Quattrocento Sans"/>
                                  <a:cs typeface="Quattrocento Sans"/>
                                  <a:sym typeface="Quattrocento Sans"/>
                                </a:rPr>
                                <m:t>𝑛</m:t>
                              </m:r>
                            </m:e>
                          </m:func>
                        </m:e>
                      </m:d>
                    </m:oMath>
                  </m:oMathPara>
                </a14:m>
                <a:endParaRPr sz="1800" dirty="0">
                  <a:latin typeface="Quattrocento Sans"/>
                  <a:ea typeface="Quattrocento Sans"/>
                  <a:cs typeface="Quattrocento Sans"/>
                  <a:sym typeface="Quattrocento Sans"/>
                </a:endParaRPr>
              </a:p>
            </p:txBody>
          </p:sp>
        </mc:Choice>
        <mc:Fallback xmlns="">
          <p:sp>
            <p:nvSpPr>
              <p:cNvPr id="2" name="Google Shape;408;p30">
                <a:extLst>
                  <a:ext uri="{FF2B5EF4-FFF2-40B4-BE49-F238E27FC236}">
                    <a16:creationId xmlns:a16="http://schemas.microsoft.com/office/drawing/2014/main" id="{A20D24A0-69E4-70EF-6DE9-9E5A311B5C50}"/>
                  </a:ext>
                </a:extLst>
              </p:cNvPr>
              <p:cNvSpPr txBox="1">
                <a:spLocks noRot="1" noChangeAspect="1" noMove="1" noResize="1" noEditPoints="1" noAdjustHandles="1" noChangeArrowheads="1" noChangeShapeType="1" noTextEdit="1"/>
              </p:cNvSpPr>
              <p:nvPr/>
            </p:nvSpPr>
            <p:spPr>
              <a:xfrm>
                <a:off x="8433323" y="3480964"/>
                <a:ext cx="1806000" cy="369291"/>
              </a:xfrm>
              <a:prstGeom prst="rect">
                <a:avLst/>
              </a:prstGeom>
              <a:blipFill>
                <a:blip r:embed="rId3"/>
                <a:stretch>
                  <a:fillRect b="-13115"/>
                </a:stretch>
              </a:blipFill>
              <a:ln>
                <a:no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Google Shape;408;p30">
                <a:extLst>
                  <a:ext uri="{FF2B5EF4-FFF2-40B4-BE49-F238E27FC236}">
                    <a16:creationId xmlns:a16="http://schemas.microsoft.com/office/drawing/2014/main" id="{ECFE135E-8D9D-7979-C8B7-358DAFED7661}"/>
                  </a:ext>
                </a:extLst>
              </p:cNvPr>
              <p:cNvSpPr txBox="1"/>
              <p:nvPr/>
            </p:nvSpPr>
            <p:spPr>
              <a:xfrm>
                <a:off x="8192654" y="4046784"/>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b="0" i="1" smtClean="0">
                              <a:latin typeface="Cambria Math" panose="02040503050406030204" pitchFamily="18" charset="0"/>
                              <a:ea typeface="Quattrocento Sans"/>
                              <a:cs typeface="Quattrocento Sans"/>
                              <a:sym typeface="Quattrocento Sans"/>
                            </a:rPr>
                            <m:t>𝑛</m:t>
                          </m:r>
                        </m:e>
                      </m:d>
                    </m:oMath>
                  </m:oMathPara>
                </a14:m>
                <a:endParaRPr sz="1800" dirty="0">
                  <a:latin typeface="Quattrocento Sans"/>
                  <a:ea typeface="Quattrocento Sans"/>
                  <a:cs typeface="Quattrocento Sans"/>
                  <a:sym typeface="Quattrocento Sans"/>
                </a:endParaRPr>
              </a:p>
            </p:txBody>
          </p:sp>
        </mc:Choice>
        <mc:Fallback xmlns="">
          <p:sp>
            <p:nvSpPr>
              <p:cNvPr id="3" name="Google Shape;408;p30">
                <a:extLst>
                  <a:ext uri="{FF2B5EF4-FFF2-40B4-BE49-F238E27FC236}">
                    <a16:creationId xmlns:a16="http://schemas.microsoft.com/office/drawing/2014/main" id="{ECFE135E-8D9D-7979-C8B7-358DAFED7661}"/>
                  </a:ext>
                </a:extLst>
              </p:cNvPr>
              <p:cNvSpPr txBox="1">
                <a:spLocks noRot="1" noChangeAspect="1" noMove="1" noResize="1" noEditPoints="1" noAdjustHandles="1" noChangeArrowheads="1" noChangeShapeType="1" noTextEdit="1"/>
              </p:cNvSpPr>
              <p:nvPr/>
            </p:nvSpPr>
            <p:spPr>
              <a:xfrm>
                <a:off x="8192654" y="4046784"/>
                <a:ext cx="1806000" cy="369291"/>
              </a:xfrm>
              <a:prstGeom prst="rect">
                <a:avLst/>
              </a:prstGeom>
              <a:blipFill>
                <a:blip r:embed="rId4"/>
                <a:stretch>
                  <a:fillRect/>
                </a:stretch>
              </a:blipFill>
              <a:ln>
                <a:no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Google Shape;408;p30">
                <a:extLst>
                  <a:ext uri="{FF2B5EF4-FFF2-40B4-BE49-F238E27FC236}">
                    <a16:creationId xmlns:a16="http://schemas.microsoft.com/office/drawing/2014/main" id="{6F9CED30-D085-0629-6655-2E6797C66B85}"/>
                  </a:ext>
                </a:extLst>
              </p:cNvPr>
              <p:cNvSpPr txBox="1"/>
              <p:nvPr/>
            </p:nvSpPr>
            <p:spPr>
              <a:xfrm>
                <a:off x="8521300" y="4556741"/>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i="1">
                              <a:latin typeface="Cambria Math" panose="02040503050406030204" pitchFamily="18" charset="0"/>
                              <a:ea typeface="Quattrocento Sans"/>
                              <a:cs typeface="Quattrocento Sans"/>
                              <a:sym typeface="Quattrocento Sans"/>
                            </a:rPr>
                            <m:t>𝑛</m:t>
                          </m:r>
                          <m:func>
                            <m:funcPr>
                              <m:ctrlPr>
                                <a:rPr lang="en-GB" sz="1800" i="1">
                                  <a:latin typeface="Cambria Math" panose="02040503050406030204" pitchFamily="18" charset="0"/>
                                  <a:ea typeface="Quattrocento Sans"/>
                                  <a:cs typeface="Quattrocento Sans"/>
                                  <a:sym typeface="Quattrocento Sans"/>
                                </a:rPr>
                              </m:ctrlPr>
                            </m:funcPr>
                            <m:fName>
                              <m:r>
                                <m:rPr>
                                  <m:sty m:val="p"/>
                                </m:rPr>
                                <a:rPr lang="en-GB" sz="1800">
                                  <a:latin typeface="Cambria Math" panose="02040503050406030204" pitchFamily="18" charset="0"/>
                                  <a:ea typeface="Quattrocento Sans"/>
                                  <a:cs typeface="Quattrocento Sans"/>
                                  <a:sym typeface="Quattrocento Sans"/>
                                </a:rPr>
                                <m:t>log</m:t>
                              </m:r>
                            </m:fName>
                            <m:e>
                              <m:r>
                                <a:rPr lang="en-GB" sz="1800" i="1">
                                  <a:latin typeface="Cambria Math" panose="02040503050406030204" pitchFamily="18" charset="0"/>
                                  <a:ea typeface="Quattrocento Sans"/>
                                  <a:cs typeface="Quattrocento Sans"/>
                                  <a:sym typeface="Quattrocento Sans"/>
                                </a:rPr>
                                <m:t>𝑛</m:t>
                              </m:r>
                            </m:e>
                          </m:func>
                        </m:e>
                      </m:d>
                    </m:oMath>
                  </m:oMathPara>
                </a14:m>
                <a:endParaRPr sz="1800" dirty="0">
                  <a:latin typeface="Quattrocento Sans"/>
                  <a:ea typeface="Quattrocento Sans"/>
                  <a:cs typeface="Quattrocento Sans"/>
                  <a:sym typeface="Quattrocento Sans"/>
                </a:endParaRPr>
              </a:p>
            </p:txBody>
          </p:sp>
        </mc:Choice>
        <mc:Fallback xmlns="">
          <p:sp>
            <p:nvSpPr>
              <p:cNvPr id="4" name="Google Shape;408;p30">
                <a:extLst>
                  <a:ext uri="{FF2B5EF4-FFF2-40B4-BE49-F238E27FC236}">
                    <a16:creationId xmlns:a16="http://schemas.microsoft.com/office/drawing/2014/main" id="{6F9CED30-D085-0629-6655-2E6797C66B85}"/>
                  </a:ext>
                </a:extLst>
              </p:cNvPr>
              <p:cNvSpPr txBox="1">
                <a:spLocks noRot="1" noChangeAspect="1" noMove="1" noResize="1" noEditPoints="1" noAdjustHandles="1" noChangeArrowheads="1" noChangeShapeType="1" noTextEdit="1"/>
              </p:cNvSpPr>
              <p:nvPr/>
            </p:nvSpPr>
            <p:spPr>
              <a:xfrm>
                <a:off x="8521300" y="4556741"/>
                <a:ext cx="1806000" cy="369291"/>
              </a:xfrm>
              <a:prstGeom prst="rect">
                <a:avLst/>
              </a:prstGeom>
              <a:blipFill>
                <a:blip r:embed="rId5"/>
                <a:stretch>
                  <a:fillRect b="-13115"/>
                </a:stretch>
              </a:blipFill>
              <a:ln>
                <a:noFill/>
              </a:ln>
            </p:spPr>
            <p:txBody>
              <a:bodyPr/>
              <a:lstStyle/>
              <a:p>
                <a:r>
                  <a:rPr lang="en-SE">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6"/>
                                        </p:tgtEl>
                                        <p:attrNameLst>
                                          <p:attrName>style.visibility</p:attrName>
                                        </p:attrNameLst>
                                      </p:cBhvr>
                                      <p:to>
                                        <p:strVal val="visible"/>
                                      </p:to>
                                    </p:set>
                                    <p:animEffect transition="in" filter="fade">
                                      <p:cBhvr>
                                        <p:cTn id="7" dur="500"/>
                                        <p:tgtEl>
                                          <p:spTgt spid="4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7"/>
                                        </p:tgtEl>
                                        <p:attrNameLst>
                                          <p:attrName>style.visibility</p:attrName>
                                        </p:attrNameLst>
                                      </p:cBhvr>
                                      <p:to>
                                        <p:strVal val="visible"/>
                                      </p:to>
                                    </p:set>
                                    <p:animEffect transition="in" filter="fade">
                                      <p:cBhvr>
                                        <p:cTn id="12" dur="500"/>
                                        <p:tgtEl>
                                          <p:spTgt spid="4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p:nvPr/>
        </p:nvSpPr>
        <p:spPr>
          <a:xfrm>
            <a:off x="1870000" y="3277825"/>
            <a:ext cx="7257600" cy="45099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Intro to Sorting</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Selection Sort </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Insertion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Merge Sort </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Quick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p:nvPr/>
        </p:nvSpPr>
        <p:spPr>
          <a:xfrm>
            <a:off x="1870000" y="2677325"/>
            <a:ext cx="7257600" cy="22626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Heap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chemeClr val="lt1"/>
                </a:highlight>
                <a:latin typeface="Quattrocento Sans"/>
                <a:ea typeface="Quattrocento Sans"/>
                <a:cs typeface="Quattrocento Sans"/>
                <a:sym typeface="Quattrocento Sans"/>
              </a:rPr>
              <a:t>Bucket Sort</a:t>
            </a:r>
            <a:endParaRPr sz="3500">
              <a:solidFill>
                <a:schemeClr val="dk1"/>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Radix Sort</a:t>
            </a:r>
            <a:endParaRPr sz="3500">
              <a:solidFill>
                <a:srgbClr val="888888"/>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Sorting Summary</a:t>
            </a:r>
            <a:endParaRPr sz="3500">
              <a:solidFill>
                <a:srgbClr val="888888"/>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5"/>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Bucket Sort (aka Bin Sort)</a:t>
            </a:r>
            <a:endParaRPr/>
          </a:p>
        </p:txBody>
      </p:sp>
      <p:sp>
        <p:nvSpPr>
          <p:cNvPr id="478" name="Google Shape;478;p35"/>
          <p:cNvSpPr txBox="1">
            <a:spLocks noGrp="1"/>
          </p:cNvSpPr>
          <p:nvPr>
            <p:ph type="body" idx="1"/>
          </p:nvPr>
        </p:nvSpPr>
        <p:spPr>
          <a:xfrm>
            <a:off x="746175" y="1568275"/>
            <a:ext cx="10829400" cy="1821000"/>
          </a:xfrm>
          <a:prstGeom prst="rect">
            <a:avLst/>
          </a:prstGeom>
        </p:spPr>
        <p:txBody>
          <a:bodyPr spcFirstLastPara="1" wrap="square" lIns="44175" tIns="44175" rIns="44175" bIns="44175" anchor="t" anchorCtr="0">
            <a:spAutoFit/>
          </a:bodyPr>
          <a:lstStyle/>
          <a:p>
            <a:pPr marL="457200" lvl="0" indent="-393700" algn="l" rtl="0">
              <a:spcBef>
                <a:spcPts val="1200"/>
              </a:spcBef>
              <a:spcAft>
                <a:spcPts val="0"/>
              </a:spcAft>
              <a:buSzPts val="2600"/>
              <a:buChar char="●"/>
            </a:pPr>
            <a:r>
              <a:rPr lang="en-US"/>
              <a:t>If all values are ints known to be in the range of 1 - K</a:t>
            </a:r>
            <a:endParaRPr/>
          </a:p>
          <a:p>
            <a:pPr marL="457200" lvl="0" indent="-393700" algn="l" rtl="0">
              <a:spcBef>
                <a:spcPts val="0"/>
              </a:spcBef>
              <a:spcAft>
                <a:spcPts val="0"/>
              </a:spcAft>
              <a:buSzPts val="2600"/>
              <a:buChar char="●"/>
            </a:pPr>
            <a:r>
              <a:rPr lang="en-US"/>
              <a:t>Create array of size K and put each element in its proper bucket (“scatter”)</a:t>
            </a:r>
            <a:endParaRPr/>
          </a:p>
          <a:p>
            <a:pPr marL="914400" lvl="1" indent="-361950" algn="l" rtl="0">
              <a:spcBef>
                <a:spcPts val="0"/>
              </a:spcBef>
              <a:spcAft>
                <a:spcPts val="0"/>
              </a:spcAft>
              <a:buSzPts val="2100"/>
              <a:buChar char="○"/>
            </a:pPr>
            <a:r>
              <a:rPr lang="en-US"/>
              <a:t>If elements are only ints simply store count of ints in each bucket</a:t>
            </a:r>
            <a:endParaRPr/>
          </a:p>
          <a:p>
            <a:pPr marL="457200" lvl="0" indent="-393700" algn="l" rtl="0">
              <a:spcBef>
                <a:spcPts val="0"/>
              </a:spcBef>
              <a:spcAft>
                <a:spcPts val="0"/>
              </a:spcAft>
              <a:buSzPts val="2600"/>
              <a:buChar char="●"/>
            </a:pPr>
            <a:r>
              <a:rPr lang="en-US"/>
              <a:t>Output results via linear pass through array of buckets (“gather”)</a:t>
            </a:r>
            <a:endParaRPr/>
          </a:p>
        </p:txBody>
      </p:sp>
      <p:sp>
        <p:nvSpPr>
          <p:cNvPr id="479" name="Google Shape;479;p35"/>
          <p:cNvSpPr txBox="1"/>
          <p:nvPr/>
        </p:nvSpPr>
        <p:spPr>
          <a:xfrm>
            <a:off x="806800" y="3679375"/>
            <a:ext cx="312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[5, 1, 3, 4, 3, 2, 1, 1, 5, 4, 5]</a:t>
            </a:r>
            <a:endParaRPr sz="2000">
              <a:latin typeface="Quattrocento Sans"/>
              <a:ea typeface="Quattrocento Sans"/>
              <a:cs typeface="Quattrocento Sans"/>
              <a:sym typeface="Quattrocento Sans"/>
            </a:endParaRPr>
          </a:p>
        </p:txBody>
      </p:sp>
      <p:graphicFrame>
        <p:nvGraphicFramePr>
          <p:cNvPr id="480" name="Google Shape;480;p35"/>
          <p:cNvGraphicFramePr/>
          <p:nvPr/>
        </p:nvGraphicFramePr>
        <p:xfrm>
          <a:off x="4551650" y="3882150"/>
          <a:ext cx="1342650" cy="2466000"/>
        </p:xfrm>
        <a:graphic>
          <a:graphicData uri="http://schemas.openxmlformats.org/drawingml/2006/table">
            <a:tbl>
              <a:tblPr>
                <a:noFill/>
              </a:tblPr>
              <a:tblGrid>
                <a:gridCol w="671325">
                  <a:extLst>
                    <a:ext uri="{9D8B030D-6E8A-4147-A177-3AD203B41FA5}">
                      <a16:colId xmlns:a16="http://schemas.microsoft.com/office/drawing/2014/main" val="20000"/>
                    </a:ext>
                  </a:extLst>
                </a:gridCol>
                <a:gridCol w="671325">
                  <a:extLst>
                    <a:ext uri="{9D8B030D-6E8A-4147-A177-3AD203B41FA5}">
                      <a16:colId xmlns:a16="http://schemas.microsoft.com/office/drawing/2014/main" val="20001"/>
                    </a:ext>
                  </a:extLst>
                </a:gridCol>
              </a:tblGrid>
              <a:tr h="493200">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3</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0"/>
                  </a:ext>
                </a:extLst>
              </a:tr>
              <a:tr h="493200">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1</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1"/>
                  </a:ext>
                </a:extLst>
              </a:tr>
              <a:tr h="493200">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2</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2"/>
                  </a:ext>
                </a:extLst>
              </a:tr>
              <a:tr h="493200">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4</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3"/>
                  </a:ext>
                </a:extLst>
              </a:tr>
              <a:tr h="493200">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3</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481" name="Google Shape;481;p35"/>
          <p:cNvSpPr txBox="1"/>
          <p:nvPr/>
        </p:nvSpPr>
        <p:spPr>
          <a:xfrm>
            <a:off x="6632175" y="5361750"/>
            <a:ext cx="312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[1, 1, 1, 2, 3, 3, 4, 4, 5, 5, 5]</a:t>
            </a:r>
            <a:endParaRPr sz="2000">
              <a:latin typeface="Quattrocento Sans"/>
              <a:ea typeface="Quattrocento Sans"/>
              <a:cs typeface="Quattrocento Sans"/>
              <a:sym typeface="Quattrocento Sans"/>
            </a:endParaRPr>
          </a:p>
        </p:txBody>
      </p:sp>
      <p:sp>
        <p:nvSpPr>
          <p:cNvPr id="482" name="Google Shape;482;p35"/>
          <p:cNvSpPr/>
          <p:nvPr/>
        </p:nvSpPr>
        <p:spPr>
          <a:xfrm rot="10800000" flipH="1">
            <a:off x="3113865" y="4171969"/>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rot="5400000">
            <a:off x="6080615" y="4161994"/>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txBox="1"/>
          <p:nvPr/>
        </p:nvSpPr>
        <p:spPr>
          <a:xfrm>
            <a:off x="2281775" y="4563575"/>
            <a:ext cx="10149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rgbClr val="4C3282"/>
                </a:solidFill>
                <a:latin typeface="Georgia"/>
                <a:ea typeface="Georgia"/>
                <a:cs typeface="Georgia"/>
                <a:sym typeface="Georgia"/>
              </a:rPr>
              <a:t>O(n)</a:t>
            </a:r>
            <a:endParaRPr sz="2200" b="1">
              <a:solidFill>
                <a:srgbClr val="4C3282"/>
              </a:solidFill>
              <a:latin typeface="Georgia"/>
              <a:ea typeface="Georgia"/>
              <a:cs typeface="Georgia"/>
              <a:sym typeface="Georgia"/>
            </a:endParaRPr>
          </a:p>
        </p:txBody>
      </p:sp>
      <p:sp>
        <p:nvSpPr>
          <p:cNvPr id="485" name="Google Shape;485;p35"/>
          <p:cNvSpPr txBox="1"/>
          <p:nvPr/>
        </p:nvSpPr>
        <p:spPr>
          <a:xfrm>
            <a:off x="7212075" y="4274725"/>
            <a:ext cx="1932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rgbClr val="4C3282"/>
                </a:solidFill>
                <a:latin typeface="Georgia"/>
                <a:ea typeface="Georgia"/>
                <a:cs typeface="Georgia"/>
                <a:sym typeface="Georgia"/>
              </a:rPr>
              <a:t>O(K + n)</a:t>
            </a:r>
            <a:endParaRPr sz="2200" b="1">
              <a:solidFill>
                <a:srgbClr val="4C3282"/>
              </a:solidFill>
              <a:latin typeface="Georgia"/>
              <a:ea typeface="Georgia"/>
              <a:cs typeface="Georgia"/>
              <a:sym typeface="Georgia"/>
            </a:endParaRPr>
          </a:p>
        </p:txBody>
      </p:sp>
      <p:sp>
        <p:nvSpPr>
          <p:cNvPr id="486" name="Google Shape;486;p35"/>
          <p:cNvSpPr txBox="1"/>
          <p:nvPr/>
        </p:nvSpPr>
        <p:spPr>
          <a:xfrm>
            <a:off x="6871700" y="6052275"/>
            <a:ext cx="3743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rgbClr val="4C3282"/>
                </a:solidFill>
                <a:latin typeface="Georgia"/>
                <a:ea typeface="Georgia"/>
                <a:cs typeface="Georgia"/>
                <a:sym typeface="Georgia"/>
              </a:rPr>
              <a:t>Total Runtime: O(K + n)</a:t>
            </a:r>
            <a:endParaRPr sz="2200" b="1">
              <a:solidFill>
                <a:srgbClr val="4C3282"/>
              </a:solidFill>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6"/>
          <p:cNvSpPr txBox="1"/>
          <p:nvPr/>
        </p:nvSpPr>
        <p:spPr>
          <a:xfrm>
            <a:off x="4062850" y="4315550"/>
            <a:ext cx="27312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worst: O(K + n</a:t>
            </a:r>
            <a:r>
              <a:rPr lang="en-US" sz="1800" b="1" baseline="30000">
                <a:solidFill>
                  <a:srgbClr val="4C3282"/>
                </a:solidFill>
                <a:latin typeface="Georgia"/>
                <a:ea typeface="Georgia"/>
                <a:cs typeface="Georgia"/>
                <a:sym typeface="Georgia"/>
              </a:rPr>
              <a:t>2</a:t>
            </a:r>
            <a:r>
              <a:rPr lang="en-US" sz="1800" b="1">
                <a:solidFill>
                  <a:srgbClr val="4C3282"/>
                </a:solidFill>
                <a:latin typeface="Georgia"/>
                <a:ea typeface="Georgia"/>
                <a:cs typeface="Georgia"/>
                <a:sym typeface="Georgia"/>
              </a:rPr>
              <a:t>)</a:t>
            </a:r>
            <a:endParaRPr sz="1800" b="1">
              <a:solidFill>
                <a:srgbClr val="4C3282"/>
              </a:solidFill>
              <a:latin typeface="Georgia"/>
              <a:ea typeface="Georgia"/>
              <a:cs typeface="Georgia"/>
              <a:sym typeface="Georgia"/>
            </a:endParaRPr>
          </a:p>
          <a:p>
            <a:pPr marL="0" lvl="0" indent="0" algn="l" rtl="0">
              <a:spcBef>
                <a:spcPts val="0"/>
              </a:spcBef>
              <a:spcAft>
                <a:spcPts val="0"/>
              </a:spcAft>
              <a:buNone/>
            </a:pPr>
            <a:endParaRPr sz="1800" b="1">
              <a:solidFill>
                <a:srgbClr val="4C3282"/>
              </a:solidFill>
              <a:latin typeface="Georgia"/>
              <a:ea typeface="Georgia"/>
              <a:cs typeface="Georgia"/>
              <a:sym typeface="Georgia"/>
            </a:endParaRPr>
          </a:p>
          <a:p>
            <a:pPr marL="0" lvl="0" indent="0" algn="l" rtl="0">
              <a:spcBef>
                <a:spcPts val="0"/>
              </a:spcBef>
              <a:spcAft>
                <a:spcPts val="0"/>
              </a:spcAft>
              <a:buNone/>
            </a:pPr>
            <a:r>
              <a:rPr lang="en-US" sz="1800" b="1">
                <a:solidFill>
                  <a:srgbClr val="4C3282"/>
                </a:solidFill>
                <a:latin typeface="Georgia"/>
                <a:ea typeface="Georgia"/>
                <a:cs typeface="Georgia"/>
                <a:sym typeface="Georgia"/>
              </a:rPr>
              <a:t>best: O(K)</a:t>
            </a:r>
            <a:endParaRPr sz="1800" b="1">
              <a:solidFill>
                <a:srgbClr val="4C3282"/>
              </a:solidFill>
              <a:latin typeface="Georgia"/>
              <a:ea typeface="Georgia"/>
              <a:cs typeface="Georgia"/>
              <a:sym typeface="Georgia"/>
            </a:endParaRPr>
          </a:p>
        </p:txBody>
      </p:sp>
      <p:sp>
        <p:nvSpPr>
          <p:cNvPr id="493" name="Google Shape;493;p36"/>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Bucket Sort with Data</a:t>
            </a:r>
            <a:endParaRPr dirty="0"/>
          </a:p>
        </p:txBody>
      </p:sp>
      <p:sp>
        <p:nvSpPr>
          <p:cNvPr id="494" name="Google Shape;494;p36"/>
          <p:cNvSpPr txBox="1">
            <a:spLocks noGrp="1"/>
          </p:cNvSpPr>
          <p:nvPr>
            <p:ph type="body" idx="1"/>
          </p:nvPr>
        </p:nvSpPr>
        <p:spPr>
          <a:xfrm>
            <a:off x="746175" y="1568275"/>
            <a:ext cx="11187000" cy="963298"/>
          </a:xfrm>
          <a:prstGeom prst="rect">
            <a:avLst/>
          </a:prstGeom>
        </p:spPr>
        <p:txBody>
          <a:bodyPr spcFirstLastPara="1" wrap="square" lIns="44175" tIns="44175" rIns="44175" bIns="44175" anchor="t" anchorCtr="0">
            <a:spAutoFit/>
          </a:bodyPr>
          <a:lstStyle/>
          <a:p>
            <a:pPr marL="457200" lvl="0" indent="-393700" algn="l" rtl="0">
              <a:spcBef>
                <a:spcPts val="1200"/>
              </a:spcBef>
              <a:spcAft>
                <a:spcPts val="0"/>
              </a:spcAft>
              <a:buSzPts val="2600"/>
              <a:buChar char="●"/>
            </a:pPr>
            <a:r>
              <a:rPr lang="en-US" dirty="0"/>
              <a:t>Make buckets of array of lists</a:t>
            </a:r>
            <a:endParaRPr dirty="0"/>
          </a:p>
          <a:p>
            <a:pPr marL="457200" lvl="0" indent="-393700" algn="l" rtl="0">
              <a:spcBef>
                <a:spcPts val="0"/>
              </a:spcBef>
              <a:spcAft>
                <a:spcPts val="0"/>
              </a:spcAft>
              <a:buSzPts val="2600"/>
              <a:buChar char="●"/>
            </a:pPr>
            <a:r>
              <a:rPr lang="en-US" dirty="0"/>
              <a:t>Put items into bucket, use </a:t>
            </a:r>
            <a:r>
              <a:rPr lang="en-US" b="1" dirty="0"/>
              <a:t>insertion sort</a:t>
            </a:r>
            <a:r>
              <a:rPr lang="en-US" dirty="0"/>
              <a:t> to sort individual buckets</a:t>
            </a:r>
            <a:endParaRPr dirty="0"/>
          </a:p>
        </p:txBody>
      </p:sp>
      <p:sp>
        <p:nvSpPr>
          <p:cNvPr id="495" name="Google Shape;495;p36"/>
          <p:cNvSpPr txBox="1"/>
          <p:nvPr/>
        </p:nvSpPr>
        <p:spPr>
          <a:xfrm>
            <a:off x="327750" y="2377975"/>
            <a:ext cx="640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[0.78, 0.17, 0.39, 0.26, 0.72, 0.94, 0.21, 0.12, 0.23, 0.68]</a:t>
            </a:r>
            <a:endParaRPr sz="2000">
              <a:latin typeface="Quattrocento Sans"/>
              <a:ea typeface="Quattrocento Sans"/>
              <a:cs typeface="Quattrocento Sans"/>
              <a:sym typeface="Quattrocento Sans"/>
            </a:endParaRPr>
          </a:p>
        </p:txBody>
      </p:sp>
      <p:graphicFrame>
        <p:nvGraphicFramePr>
          <p:cNvPr id="496" name="Google Shape;496;p36"/>
          <p:cNvGraphicFramePr/>
          <p:nvPr/>
        </p:nvGraphicFramePr>
        <p:xfrm>
          <a:off x="2682600" y="2844125"/>
          <a:ext cx="1342650" cy="3962100"/>
        </p:xfrm>
        <a:graphic>
          <a:graphicData uri="http://schemas.openxmlformats.org/drawingml/2006/table">
            <a:tbl>
              <a:tblPr>
                <a:noFill/>
              </a:tblPr>
              <a:tblGrid>
                <a:gridCol w="671325">
                  <a:extLst>
                    <a:ext uri="{9D8B030D-6E8A-4147-A177-3AD203B41FA5}">
                      <a16:colId xmlns:a16="http://schemas.microsoft.com/office/drawing/2014/main" val="20000"/>
                    </a:ext>
                  </a:extLst>
                </a:gridCol>
                <a:gridCol w="671325">
                  <a:extLst>
                    <a:ext uri="{9D8B030D-6E8A-4147-A177-3AD203B41FA5}">
                      <a16:colId xmlns:a16="http://schemas.microsoft.com/office/drawing/2014/main" val="20001"/>
                    </a:ext>
                  </a:extLst>
                </a:gridCol>
              </a:tblGrid>
              <a:tr h="316825">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0"/>
                  </a:ext>
                </a:extLst>
              </a:tr>
              <a:tr h="316825">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1"/>
                  </a:ext>
                </a:extLst>
              </a:tr>
              <a:tr h="316825">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16825">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3"/>
                  </a:ext>
                </a:extLst>
              </a:tr>
              <a:tr h="316825">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4"/>
                  </a:ext>
                </a:extLst>
              </a:tr>
              <a:tr h="316825">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16825">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16825">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16825">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16825">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497" name="Google Shape;497;p36"/>
          <p:cNvSpPr txBox="1"/>
          <p:nvPr/>
        </p:nvSpPr>
        <p:spPr>
          <a:xfrm>
            <a:off x="8026475" y="6141475"/>
            <a:ext cx="4165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[0.12, 0.17, 0.21, 0.23, 0.26, 0.39, 0.68, 0.72, 0.78, 0.94]</a:t>
            </a:r>
            <a:endParaRPr sz="2000">
              <a:latin typeface="Quattrocento Sans"/>
              <a:ea typeface="Quattrocento Sans"/>
              <a:cs typeface="Quattrocento Sans"/>
              <a:sym typeface="Quattrocento Sans"/>
            </a:endParaRPr>
          </a:p>
        </p:txBody>
      </p:sp>
      <p:sp>
        <p:nvSpPr>
          <p:cNvPr id="498" name="Google Shape;498;p36"/>
          <p:cNvSpPr/>
          <p:nvPr/>
        </p:nvSpPr>
        <p:spPr>
          <a:xfrm rot="10800000" flipH="1">
            <a:off x="1348940" y="3030544"/>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8185915" y="4941719"/>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txBox="1"/>
          <p:nvPr/>
        </p:nvSpPr>
        <p:spPr>
          <a:xfrm>
            <a:off x="516850" y="3422150"/>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01" name="Google Shape;501;p36"/>
          <p:cNvSpPr txBox="1"/>
          <p:nvPr/>
        </p:nvSpPr>
        <p:spPr>
          <a:xfrm>
            <a:off x="9317375" y="5054450"/>
            <a:ext cx="193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O(K + n)</a:t>
            </a:r>
            <a:endParaRPr sz="1800" b="1">
              <a:solidFill>
                <a:srgbClr val="4C3282"/>
              </a:solidFill>
              <a:latin typeface="Georgia"/>
              <a:ea typeface="Georgia"/>
              <a:cs typeface="Georgia"/>
              <a:sym typeface="Georgia"/>
            </a:endParaRPr>
          </a:p>
        </p:txBody>
      </p:sp>
      <p:sp>
        <p:nvSpPr>
          <p:cNvPr id="502" name="Google Shape;502;p36"/>
          <p:cNvSpPr txBox="1"/>
          <p:nvPr/>
        </p:nvSpPr>
        <p:spPr>
          <a:xfrm>
            <a:off x="3882850" y="5617600"/>
            <a:ext cx="5289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0.78</a:t>
            </a:r>
            <a:endParaRPr>
              <a:latin typeface="Quattrocento Sans"/>
              <a:ea typeface="Quattrocento Sans"/>
              <a:cs typeface="Quattrocento Sans"/>
              <a:sym typeface="Quattrocento Sans"/>
            </a:endParaRPr>
          </a:p>
        </p:txBody>
      </p:sp>
      <p:sp>
        <p:nvSpPr>
          <p:cNvPr id="503" name="Google Shape;503;p36"/>
          <p:cNvSpPr txBox="1"/>
          <p:nvPr/>
        </p:nvSpPr>
        <p:spPr>
          <a:xfrm>
            <a:off x="3882850" y="3255400"/>
            <a:ext cx="5169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0.17</a:t>
            </a:r>
            <a:endParaRPr>
              <a:latin typeface="Quattrocento Sans"/>
              <a:ea typeface="Quattrocento Sans"/>
              <a:cs typeface="Quattrocento Sans"/>
              <a:sym typeface="Quattrocento Sans"/>
            </a:endParaRPr>
          </a:p>
        </p:txBody>
      </p:sp>
      <p:sp>
        <p:nvSpPr>
          <p:cNvPr id="504" name="Google Shape;504;p36"/>
          <p:cNvSpPr txBox="1"/>
          <p:nvPr/>
        </p:nvSpPr>
        <p:spPr>
          <a:xfrm>
            <a:off x="3882850" y="4017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0.39</a:t>
            </a:r>
            <a:endParaRPr>
              <a:latin typeface="Quattrocento Sans"/>
              <a:ea typeface="Quattrocento Sans"/>
              <a:cs typeface="Quattrocento Sans"/>
              <a:sym typeface="Quattrocento Sans"/>
            </a:endParaRPr>
          </a:p>
        </p:txBody>
      </p:sp>
      <p:sp>
        <p:nvSpPr>
          <p:cNvPr id="505" name="Google Shape;505;p36"/>
          <p:cNvSpPr txBox="1"/>
          <p:nvPr/>
        </p:nvSpPr>
        <p:spPr>
          <a:xfrm>
            <a:off x="3882850"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0.26</a:t>
            </a:r>
            <a:endParaRPr>
              <a:latin typeface="Quattrocento Sans"/>
              <a:ea typeface="Quattrocento Sans"/>
              <a:cs typeface="Quattrocento Sans"/>
              <a:sym typeface="Quattrocento Sans"/>
            </a:endParaRPr>
          </a:p>
        </p:txBody>
      </p:sp>
      <p:sp>
        <p:nvSpPr>
          <p:cNvPr id="506" name="Google Shape;506;p36"/>
          <p:cNvSpPr txBox="1"/>
          <p:nvPr/>
        </p:nvSpPr>
        <p:spPr>
          <a:xfrm>
            <a:off x="4492450" y="56176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0.72</a:t>
            </a:r>
            <a:endParaRPr>
              <a:latin typeface="Quattrocento Sans"/>
              <a:ea typeface="Quattrocento Sans"/>
              <a:cs typeface="Quattrocento Sans"/>
              <a:sym typeface="Quattrocento Sans"/>
            </a:endParaRPr>
          </a:p>
        </p:txBody>
      </p:sp>
      <p:sp>
        <p:nvSpPr>
          <p:cNvPr id="507" name="Google Shape;507;p36"/>
          <p:cNvSpPr txBox="1"/>
          <p:nvPr/>
        </p:nvSpPr>
        <p:spPr>
          <a:xfrm>
            <a:off x="3838750" y="6394825"/>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0.94</a:t>
            </a:r>
            <a:endParaRPr>
              <a:latin typeface="Quattrocento Sans"/>
              <a:ea typeface="Quattrocento Sans"/>
              <a:cs typeface="Quattrocento Sans"/>
              <a:sym typeface="Quattrocento Sans"/>
            </a:endParaRPr>
          </a:p>
        </p:txBody>
      </p:sp>
      <p:sp>
        <p:nvSpPr>
          <p:cNvPr id="508" name="Google Shape;508;p36"/>
          <p:cNvSpPr txBox="1"/>
          <p:nvPr/>
        </p:nvSpPr>
        <p:spPr>
          <a:xfrm>
            <a:off x="4568650"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0.21</a:t>
            </a:r>
            <a:endParaRPr>
              <a:latin typeface="Quattrocento Sans"/>
              <a:ea typeface="Quattrocento Sans"/>
              <a:cs typeface="Quattrocento Sans"/>
              <a:sym typeface="Quattrocento Sans"/>
            </a:endParaRPr>
          </a:p>
        </p:txBody>
      </p:sp>
      <p:sp>
        <p:nvSpPr>
          <p:cNvPr id="509" name="Google Shape;509;p36"/>
          <p:cNvSpPr txBox="1"/>
          <p:nvPr/>
        </p:nvSpPr>
        <p:spPr>
          <a:xfrm>
            <a:off x="4568650" y="3255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0.12</a:t>
            </a:r>
            <a:endParaRPr>
              <a:latin typeface="Quattrocento Sans"/>
              <a:ea typeface="Quattrocento Sans"/>
              <a:cs typeface="Quattrocento Sans"/>
              <a:sym typeface="Quattrocento Sans"/>
            </a:endParaRPr>
          </a:p>
        </p:txBody>
      </p:sp>
      <p:sp>
        <p:nvSpPr>
          <p:cNvPr id="510" name="Google Shape;510;p36"/>
          <p:cNvSpPr txBox="1"/>
          <p:nvPr/>
        </p:nvSpPr>
        <p:spPr>
          <a:xfrm>
            <a:off x="5254450"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0.23</a:t>
            </a:r>
            <a:endParaRPr>
              <a:latin typeface="Quattrocento Sans"/>
              <a:ea typeface="Quattrocento Sans"/>
              <a:cs typeface="Quattrocento Sans"/>
              <a:sym typeface="Quattrocento Sans"/>
            </a:endParaRPr>
          </a:p>
        </p:txBody>
      </p:sp>
      <p:sp>
        <p:nvSpPr>
          <p:cNvPr id="511" name="Google Shape;511;p36"/>
          <p:cNvSpPr txBox="1"/>
          <p:nvPr/>
        </p:nvSpPr>
        <p:spPr>
          <a:xfrm>
            <a:off x="3877130" y="5206113"/>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0.68</a:t>
            </a:r>
            <a:endParaRPr>
              <a:latin typeface="Quattrocento Sans"/>
              <a:ea typeface="Quattrocento Sans"/>
              <a:cs typeface="Quattrocento Sans"/>
              <a:sym typeface="Quattrocento Sans"/>
            </a:endParaRPr>
          </a:p>
        </p:txBody>
      </p:sp>
      <p:graphicFrame>
        <p:nvGraphicFramePr>
          <p:cNvPr id="512" name="Google Shape;512;p36"/>
          <p:cNvGraphicFramePr/>
          <p:nvPr/>
        </p:nvGraphicFramePr>
        <p:xfrm>
          <a:off x="6140425" y="2844125"/>
          <a:ext cx="1342650" cy="3962100"/>
        </p:xfrm>
        <a:graphic>
          <a:graphicData uri="http://schemas.openxmlformats.org/drawingml/2006/table">
            <a:tbl>
              <a:tblPr>
                <a:noFill/>
              </a:tblPr>
              <a:tblGrid>
                <a:gridCol w="671325">
                  <a:extLst>
                    <a:ext uri="{9D8B030D-6E8A-4147-A177-3AD203B41FA5}">
                      <a16:colId xmlns:a16="http://schemas.microsoft.com/office/drawing/2014/main" val="20000"/>
                    </a:ext>
                  </a:extLst>
                </a:gridCol>
                <a:gridCol w="671325">
                  <a:extLst>
                    <a:ext uri="{9D8B030D-6E8A-4147-A177-3AD203B41FA5}">
                      <a16:colId xmlns:a16="http://schemas.microsoft.com/office/drawing/2014/main" val="20001"/>
                    </a:ext>
                  </a:extLst>
                </a:gridCol>
              </a:tblGrid>
              <a:tr h="316825">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0"/>
                  </a:ext>
                </a:extLst>
              </a:tr>
              <a:tr h="316825">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1"/>
                  </a:ext>
                </a:extLst>
              </a:tr>
              <a:tr h="316825">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16825">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3"/>
                  </a:ext>
                </a:extLst>
              </a:tr>
              <a:tr h="316825">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4"/>
                  </a:ext>
                </a:extLst>
              </a:tr>
              <a:tr h="316825">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16825">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16825">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16825">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16825">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513" name="Google Shape;513;p36"/>
          <p:cNvSpPr txBox="1"/>
          <p:nvPr/>
        </p:nvSpPr>
        <p:spPr>
          <a:xfrm>
            <a:off x="8026475" y="56176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0.78</a:t>
            </a:r>
            <a:endParaRPr>
              <a:latin typeface="Quattrocento Sans"/>
              <a:ea typeface="Quattrocento Sans"/>
              <a:cs typeface="Quattrocento Sans"/>
              <a:sym typeface="Quattrocento Sans"/>
            </a:endParaRPr>
          </a:p>
        </p:txBody>
      </p:sp>
      <p:sp>
        <p:nvSpPr>
          <p:cNvPr id="514" name="Google Shape;514;p36"/>
          <p:cNvSpPr txBox="1"/>
          <p:nvPr/>
        </p:nvSpPr>
        <p:spPr>
          <a:xfrm>
            <a:off x="8026475" y="3255400"/>
            <a:ext cx="5169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0.17</a:t>
            </a:r>
            <a:endParaRPr>
              <a:latin typeface="Quattrocento Sans"/>
              <a:ea typeface="Quattrocento Sans"/>
              <a:cs typeface="Quattrocento Sans"/>
              <a:sym typeface="Quattrocento Sans"/>
            </a:endParaRPr>
          </a:p>
        </p:txBody>
      </p:sp>
      <p:sp>
        <p:nvSpPr>
          <p:cNvPr id="515" name="Google Shape;515;p36"/>
          <p:cNvSpPr txBox="1"/>
          <p:nvPr/>
        </p:nvSpPr>
        <p:spPr>
          <a:xfrm>
            <a:off x="7340675" y="4017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0.39</a:t>
            </a:r>
            <a:endParaRPr>
              <a:latin typeface="Quattrocento Sans"/>
              <a:ea typeface="Quattrocento Sans"/>
              <a:cs typeface="Quattrocento Sans"/>
              <a:sym typeface="Quattrocento Sans"/>
            </a:endParaRPr>
          </a:p>
        </p:txBody>
      </p:sp>
      <p:sp>
        <p:nvSpPr>
          <p:cNvPr id="516" name="Google Shape;516;p36"/>
          <p:cNvSpPr txBox="1"/>
          <p:nvPr/>
        </p:nvSpPr>
        <p:spPr>
          <a:xfrm>
            <a:off x="8712275"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0.26</a:t>
            </a:r>
            <a:endParaRPr>
              <a:latin typeface="Quattrocento Sans"/>
              <a:ea typeface="Quattrocento Sans"/>
              <a:cs typeface="Quattrocento Sans"/>
              <a:sym typeface="Quattrocento Sans"/>
            </a:endParaRPr>
          </a:p>
        </p:txBody>
      </p:sp>
      <p:sp>
        <p:nvSpPr>
          <p:cNvPr id="517" name="Google Shape;517;p36"/>
          <p:cNvSpPr txBox="1"/>
          <p:nvPr/>
        </p:nvSpPr>
        <p:spPr>
          <a:xfrm>
            <a:off x="7340675" y="56176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0.72</a:t>
            </a:r>
            <a:endParaRPr>
              <a:latin typeface="Quattrocento Sans"/>
              <a:ea typeface="Quattrocento Sans"/>
              <a:cs typeface="Quattrocento Sans"/>
              <a:sym typeface="Quattrocento Sans"/>
            </a:endParaRPr>
          </a:p>
        </p:txBody>
      </p:sp>
      <p:sp>
        <p:nvSpPr>
          <p:cNvPr id="518" name="Google Shape;518;p36"/>
          <p:cNvSpPr txBox="1"/>
          <p:nvPr/>
        </p:nvSpPr>
        <p:spPr>
          <a:xfrm>
            <a:off x="7296575" y="6394825"/>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0.94</a:t>
            </a:r>
            <a:endParaRPr>
              <a:latin typeface="Quattrocento Sans"/>
              <a:ea typeface="Quattrocento Sans"/>
              <a:cs typeface="Quattrocento Sans"/>
              <a:sym typeface="Quattrocento Sans"/>
            </a:endParaRPr>
          </a:p>
        </p:txBody>
      </p:sp>
      <p:sp>
        <p:nvSpPr>
          <p:cNvPr id="519" name="Google Shape;519;p36"/>
          <p:cNvSpPr txBox="1"/>
          <p:nvPr/>
        </p:nvSpPr>
        <p:spPr>
          <a:xfrm>
            <a:off x="7340675"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0.21</a:t>
            </a:r>
            <a:endParaRPr>
              <a:latin typeface="Quattrocento Sans"/>
              <a:ea typeface="Quattrocento Sans"/>
              <a:cs typeface="Quattrocento Sans"/>
              <a:sym typeface="Quattrocento Sans"/>
            </a:endParaRPr>
          </a:p>
        </p:txBody>
      </p:sp>
      <p:sp>
        <p:nvSpPr>
          <p:cNvPr id="520" name="Google Shape;520;p36"/>
          <p:cNvSpPr txBox="1"/>
          <p:nvPr/>
        </p:nvSpPr>
        <p:spPr>
          <a:xfrm>
            <a:off x="7340675" y="3255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0.12</a:t>
            </a:r>
            <a:endParaRPr>
              <a:latin typeface="Quattrocento Sans"/>
              <a:ea typeface="Quattrocento Sans"/>
              <a:cs typeface="Quattrocento Sans"/>
              <a:sym typeface="Quattrocento Sans"/>
            </a:endParaRPr>
          </a:p>
        </p:txBody>
      </p:sp>
      <p:sp>
        <p:nvSpPr>
          <p:cNvPr id="521" name="Google Shape;521;p36"/>
          <p:cNvSpPr txBox="1"/>
          <p:nvPr/>
        </p:nvSpPr>
        <p:spPr>
          <a:xfrm>
            <a:off x="8026475"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0.23</a:t>
            </a:r>
            <a:endParaRPr>
              <a:latin typeface="Quattrocento Sans"/>
              <a:ea typeface="Quattrocento Sans"/>
              <a:cs typeface="Quattrocento Sans"/>
              <a:sym typeface="Quattrocento Sans"/>
            </a:endParaRPr>
          </a:p>
        </p:txBody>
      </p:sp>
      <p:sp>
        <p:nvSpPr>
          <p:cNvPr id="522" name="Google Shape;522;p36"/>
          <p:cNvSpPr txBox="1"/>
          <p:nvPr/>
        </p:nvSpPr>
        <p:spPr>
          <a:xfrm>
            <a:off x="7334955" y="5206113"/>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0.68</a:t>
            </a:r>
            <a:endParaRPr>
              <a:latin typeface="Quattrocento Sans"/>
              <a:ea typeface="Quattrocento Sans"/>
              <a:cs typeface="Quattrocento Sans"/>
              <a:sym typeface="Quattrocento Sans"/>
            </a:endParaRPr>
          </a:p>
        </p:txBody>
      </p:sp>
      <p:sp>
        <p:nvSpPr>
          <p:cNvPr id="523" name="Google Shape;523;p36"/>
          <p:cNvSpPr/>
          <p:nvPr/>
        </p:nvSpPr>
        <p:spPr>
          <a:xfrm>
            <a:off x="4589375" y="4639225"/>
            <a:ext cx="1248000" cy="400200"/>
          </a:xfrm>
          <a:prstGeom prst="rightArrow">
            <a:avLst>
              <a:gd name="adj1" fmla="val 50000"/>
              <a:gd name="adj2" fmla="val 5000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txBox="1"/>
          <p:nvPr/>
        </p:nvSpPr>
        <p:spPr>
          <a:xfrm>
            <a:off x="7826477" y="134775"/>
            <a:ext cx="425809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dk1"/>
                </a:solidFill>
              </a:rPr>
              <a:t>Bucket Sort | GeeksforGeeks</a:t>
            </a:r>
          </a:p>
          <a:p>
            <a:pPr marL="0" lvl="0" indent="0" algn="l" rtl="0">
              <a:spcBef>
                <a:spcPts val="0"/>
              </a:spcBef>
              <a:spcAft>
                <a:spcPts val="0"/>
              </a:spcAft>
              <a:buNone/>
            </a:pPr>
            <a:r>
              <a:rPr lang="en-US" dirty="0">
                <a:solidFill>
                  <a:schemeClr val="dk1"/>
                </a:solidFill>
                <a:hlinkClick r:id="rId3"/>
              </a:rPr>
              <a:t>https://www.youtube.com/watch?v=VuXbEb5ywrU</a:t>
            </a:r>
            <a:endParaRPr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0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0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7"/>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Bucket Sort</a:t>
            </a:r>
            <a:endParaRPr/>
          </a:p>
        </p:txBody>
      </p:sp>
      <p:sp>
        <p:nvSpPr>
          <p:cNvPr id="531" name="Google Shape;531;p37"/>
          <p:cNvSpPr txBox="1">
            <a:spLocks noGrp="1"/>
          </p:cNvSpPr>
          <p:nvPr>
            <p:ph type="body" idx="1"/>
          </p:nvPr>
        </p:nvSpPr>
        <p:spPr>
          <a:xfrm>
            <a:off x="5256950" y="383250"/>
            <a:ext cx="6714300" cy="1640700"/>
          </a:xfrm>
          <a:prstGeom prst="rect">
            <a:avLst/>
          </a:prstGeom>
        </p:spPr>
        <p:txBody>
          <a:bodyPr spcFirstLastPara="1" wrap="square" lIns="44175" tIns="44175" rIns="44175" bIns="44175" anchor="t" anchorCtr="0">
            <a:spAutoFit/>
          </a:bodyPr>
          <a:lstStyle/>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function bucketSort(array, k) is</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buckets ← new array of k empty lists</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M ← 1 + the maximum key value in the array</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for i = 0 to length(array) do</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insert array[i] into buckets[floor(k × array[i] / M)]</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for i = 0 to k do </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nextSort(buckets[i])</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return the concatenation of buckets[0], ...., buckets[k]</a:t>
            </a:r>
            <a:endParaRPr sz="1400">
              <a:highlight>
                <a:srgbClr val="F8F9FA"/>
              </a:highlight>
              <a:latin typeface="Courier New"/>
              <a:ea typeface="Courier New"/>
              <a:cs typeface="Courier New"/>
              <a:sym typeface="Courier New"/>
            </a:endParaRPr>
          </a:p>
        </p:txBody>
      </p:sp>
      <p:sp>
        <p:nvSpPr>
          <p:cNvPr id="532" name="Google Shape;532;p37"/>
          <p:cNvSpPr txBox="1"/>
          <p:nvPr/>
        </p:nvSpPr>
        <p:spPr>
          <a:xfrm>
            <a:off x="370118" y="2601965"/>
            <a:ext cx="21186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Average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Stable?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In-place?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Useful for:</a:t>
            </a:r>
            <a:endParaRPr sz="1800" dirty="0">
              <a:solidFill>
                <a:schemeClr val="dk1"/>
              </a:solidFill>
              <a:latin typeface="Calibri"/>
              <a:ea typeface="Calibri"/>
              <a:cs typeface="Calibri"/>
              <a:sym typeface="Calibri"/>
            </a:endParaRPr>
          </a:p>
        </p:txBody>
      </p:sp>
      <p:sp>
        <p:nvSpPr>
          <p:cNvPr id="533" name="Google Shape;533;p37"/>
          <p:cNvSpPr txBox="1"/>
          <p:nvPr/>
        </p:nvSpPr>
        <p:spPr>
          <a:xfrm>
            <a:off x="2622175" y="2503125"/>
            <a:ext cx="3592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O(K + n) for ints</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O(K + n</a:t>
            </a:r>
            <a:r>
              <a:rPr lang="en-US" baseline="30000">
                <a:latin typeface="Quattrocento Sans"/>
                <a:ea typeface="Quattrocento Sans"/>
                <a:cs typeface="Quattrocento Sans"/>
                <a:sym typeface="Quattrocento Sans"/>
              </a:rPr>
              <a:t>2</a:t>
            </a:r>
            <a:r>
              <a:rPr lang="en-US">
                <a:latin typeface="Quattrocento Sans"/>
                <a:ea typeface="Quattrocento Sans"/>
                <a:cs typeface="Quattrocento Sans"/>
                <a:sym typeface="Quattrocento Sans"/>
              </a:rPr>
              <a:t>) for data if insertion sort is used</a:t>
            </a:r>
            <a:endParaRPr>
              <a:latin typeface="Quattrocento Sans"/>
              <a:ea typeface="Quattrocento Sans"/>
              <a:cs typeface="Quattrocento Sans"/>
              <a:sym typeface="Quattrocento Sans"/>
            </a:endParaRPr>
          </a:p>
        </p:txBody>
      </p:sp>
      <p:sp>
        <p:nvSpPr>
          <p:cNvPr id="534" name="Google Shape;534;p37"/>
          <p:cNvSpPr txBox="1"/>
          <p:nvPr/>
        </p:nvSpPr>
        <p:spPr>
          <a:xfrm>
            <a:off x="2622175" y="3135125"/>
            <a:ext cx="90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O(n) </a:t>
            </a:r>
            <a:endParaRPr>
              <a:latin typeface="Quattrocento Sans"/>
              <a:ea typeface="Quattrocento Sans"/>
              <a:cs typeface="Quattrocento Sans"/>
              <a:sym typeface="Quattrocento Sans"/>
            </a:endParaRPr>
          </a:p>
        </p:txBody>
      </p:sp>
      <p:sp>
        <p:nvSpPr>
          <p:cNvPr id="535" name="Google Shape;535;p37"/>
          <p:cNvSpPr txBox="1"/>
          <p:nvPr/>
        </p:nvSpPr>
        <p:spPr>
          <a:xfrm>
            <a:off x="2622175" y="3614725"/>
            <a:ext cx="615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O(n) if K ≅ n, always for ints, and if values are evenly distributed for data</a:t>
            </a:r>
            <a:endParaRPr>
              <a:latin typeface="Quattrocento Sans"/>
              <a:ea typeface="Quattrocento Sans"/>
              <a:cs typeface="Quattrocento Sans"/>
              <a:sym typeface="Quattrocento Sans"/>
            </a:endParaRPr>
          </a:p>
        </p:txBody>
      </p:sp>
      <p:sp>
        <p:nvSpPr>
          <p:cNvPr id="536" name="Google Shape;536;p37"/>
          <p:cNvSpPr txBox="1"/>
          <p:nvPr/>
        </p:nvSpPr>
        <p:spPr>
          <a:xfrm>
            <a:off x="2622175" y="4246725"/>
            <a:ext cx="561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Can be because insertion sort</a:t>
            </a:r>
            <a:endParaRPr>
              <a:latin typeface="Quattrocento Sans"/>
              <a:ea typeface="Quattrocento Sans"/>
              <a:cs typeface="Quattrocento Sans"/>
              <a:sym typeface="Quattrocento Sans"/>
            </a:endParaRPr>
          </a:p>
        </p:txBody>
      </p:sp>
      <p:sp>
        <p:nvSpPr>
          <p:cNvPr id="537" name="Google Shape;537;p37"/>
          <p:cNvSpPr txBox="1"/>
          <p:nvPr/>
        </p:nvSpPr>
        <p:spPr>
          <a:xfrm>
            <a:off x="2622175" y="4802525"/>
            <a:ext cx="150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No</a:t>
            </a:r>
            <a:endParaRPr>
              <a:latin typeface="Quattrocento Sans"/>
              <a:ea typeface="Quattrocento Sans"/>
              <a:cs typeface="Quattrocento Sans"/>
              <a:sym typeface="Quattrocento Sans"/>
            </a:endParaRPr>
          </a:p>
        </p:txBody>
      </p:sp>
      <p:sp>
        <p:nvSpPr>
          <p:cNvPr id="538" name="Google Shape;538;p37"/>
          <p:cNvSpPr txBox="1"/>
          <p:nvPr/>
        </p:nvSpPr>
        <p:spPr>
          <a:xfrm>
            <a:off x="2622175" y="5358325"/>
            <a:ext cx="5887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When range, K, is smaller or not much larger than n (not many duplicates)</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Not good when K &gt;&gt; N, wasted space</a:t>
            </a:r>
            <a:endParaRPr>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8"/>
          <p:cNvSpPr txBox="1"/>
          <p:nvPr/>
        </p:nvSpPr>
        <p:spPr>
          <a:xfrm>
            <a:off x="1870000" y="2124850"/>
            <a:ext cx="7257600" cy="22626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Heap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Bucket Sort</a:t>
            </a:r>
            <a:endParaRPr sz="3500">
              <a:solidFill>
                <a:srgbClr val="888888"/>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chemeClr val="lt1"/>
                </a:highlight>
                <a:latin typeface="Quattrocento Sans"/>
                <a:ea typeface="Quattrocento Sans"/>
                <a:cs typeface="Quattrocento Sans"/>
                <a:sym typeface="Quattrocento Sans"/>
              </a:rPr>
              <a:t>Radix Sort</a:t>
            </a:r>
            <a:endParaRPr sz="3500">
              <a:solidFill>
                <a:schemeClr val="dk1"/>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Sorting Summary</a:t>
            </a:r>
            <a:endParaRPr sz="3500">
              <a:solidFill>
                <a:srgbClr val="888888"/>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9"/>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Moving away from comparison sorts</a:t>
            </a:r>
            <a:endParaRPr/>
          </a:p>
        </p:txBody>
      </p:sp>
      <p:sp>
        <p:nvSpPr>
          <p:cNvPr id="550" name="Google Shape;550;p39"/>
          <p:cNvSpPr txBox="1">
            <a:spLocks noGrp="1"/>
          </p:cNvSpPr>
          <p:nvPr>
            <p:ph type="body" idx="1"/>
          </p:nvPr>
        </p:nvSpPr>
        <p:spPr>
          <a:xfrm>
            <a:off x="746175" y="1568275"/>
            <a:ext cx="10650300" cy="4822816"/>
          </a:xfrm>
          <a:prstGeom prst="rect">
            <a:avLst/>
          </a:prstGeom>
        </p:spPr>
        <p:txBody>
          <a:bodyPr spcFirstLastPara="1" wrap="square" lIns="44175" tIns="44175" rIns="44175" bIns="44175" anchor="t" anchorCtr="0">
            <a:spAutoFit/>
          </a:bodyPr>
          <a:lstStyle/>
          <a:p>
            <a:pPr marL="0" lvl="0" indent="0" algn="l" rtl="0">
              <a:spcBef>
                <a:spcPts val="1200"/>
              </a:spcBef>
              <a:spcAft>
                <a:spcPts val="0"/>
              </a:spcAft>
              <a:buNone/>
            </a:pPr>
            <a:r>
              <a:rPr lang="en-US" sz="2400" dirty="0"/>
              <a:t>So far we’ve learned about comparison sorts</a:t>
            </a:r>
            <a:endParaRPr sz="2400" dirty="0"/>
          </a:p>
          <a:p>
            <a:pPr marL="457200" lvl="0" indent="-381000" algn="l" rtl="0">
              <a:spcBef>
                <a:spcPts val="1200"/>
              </a:spcBef>
              <a:spcAft>
                <a:spcPts val="0"/>
              </a:spcAft>
              <a:buSzPts val="2400"/>
              <a:buChar char="●"/>
            </a:pPr>
            <a:r>
              <a:rPr lang="en-US" sz="2400" dirty="0"/>
              <a:t>work on any comparable object</a:t>
            </a:r>
            <a:endParaRPr sz="2400" dirty="0"/>
          </a:p>
          <a:p>
            <a:pPr marL="457200" lvl="0" indent="-381000" algn="l" rtl="0">
              <a:spcBef>
                <a:spcPts val="0"/>
              </a:spcBef>
              <a:spcAft>
                <a:spcPts val="0"/>
              </a:spcAft>
              <a:buSzPts val="2400"/>
              <a:buChar char="●"/>
            </a:pPr>
            <a:r>
              <a:rPr lang="en-US" sz="2400" dirty="0"/>
              <a:t>have a best case lower bound of </a:t>
            </a:r>
            <a:r>
              <a:rPr lang="en-US" sz="2400" dirty="0">
                <a:latin typeface="Georgia"/>
                <a:ea typeface="Georgia"/>
                <a:cs typeface="Georgia"/>
                <a:sym typeface="Georgia"/>
              </a:rPr>
              <a:t>O(</a:t>
            </a:r>
            <a:r>
              <a:rPr lang="en-US" sz="2400" i="1" dirty="0">
                <a:latin typeface="Georgia"/>
                <a:ea typeface="Georgia"/>
                <a:cs typeface="Georgia"/>
                <a:sym typeface="Georgia"/>
              </a:rPr>
              <a:t>n log n</a:t>
            </a:r>
            <a:r>
              <a:rPr lang="en-US" sz="2400" dirty="0">
                <a:latin typeface="Georgia"/>
                <a:ea typeface="Georgia"/>
                <a:cs typeface="Georgia"/>
                <a:sym typeface="Georgia"/>
              </a:rPr>
              <a:t>)</a:t>
            </a:r>
            <a:endParaRPr sz="2400" dirty="0">
              <a:latin typeface="Georgia"/>
              <a:ea typeface="Georgia"/>
              <a:cs typeface="Georgia"/>
              <a:sym typeface="Georgia"/>
            </a:endParaRPr>
          </a:p>
          <a:p>
            <a:pPr marL="0" lvl="0" indent="0" algn="l" rtl="0">
              <a:spcBef>
                <a:spcPts val="1200"/>
              </a:spcBef>
              <a:spcAft>
                <a:spcPts val="0"/>
              </a:spcAft>
              <a:buNone/>
            </a:pPr>
            <a:endParaRPr sz="2400" dirty="0"/>
          </a:p>
          <a:p>
            <a:pPr marL="0" lvl="0" indent="0" algn="l" rtl="0">
              <a:spcBef>
                <a:spcPts val="1200"/>
              </a:spcBef>
              <a:spcAft>
                <a:spcPts val="0"/>
              </a:spcAft>
              <a:buNone/>
            </a:pPr>
            <a:r>
              <a:rPr lang="en-US" sz="2400" dirty="0"/>
              <a:t>This is because to sort using comparisons requires all elements to be compared against one another</a:t>
            </a:r>
            <a:endParaRPr sz="2400" dirty="0"/>
          </a:p>
          <a:p>
            <a:pPr marL="457200" lvl="0" indent="-381000" algn="l" rtl="0">
              <a:spcBef>
                <a:spcPts val="1200"/>
              </a:spcBef>
              <a:spcAft>
                <a:spcPts val="0"/>
              </a:spcAft>
              <a:buSzPts val="2400"/>
              <a:buChar char="●"/>
            </a:pPr>
            <a:r>
              <a:rPr lang="en-US" sz="2400" dirty="0"/>
              <a:t>n runtime to process all values into some ordered structure (tree)</a:t>
            </a:r>
            <a:endParaRPr sz="2400" dirty="0"/>
          </a:p>
          <a:p>
            <a:pPr marL="457200" lvl="0" indent="-381000" algn="l" rtl="0">
              <a:spcBef>
                <a:spcPts val="0"/>
              </a:spcBef>
              <a:spcAft>
                <a:spcPts val="0"/>
              </a:spcAft>
              <a:buSzPts val="2400"/>
              <a:buChar char="●"/>
            </a:pPr>
            <a:r>
              <a:rPr lang="en-US" sz="2400" dirty="0" err="1"/>
              <a:t>logn</a:t>
            </a:r>
            <a:r>
              <a:rPr lang="en-US" sz="2400" dirty="0"/>
              <a:t> runtime to remove items from structure in sorted order</a:t>
            </a:r>
            <a:endParaRPr sz="2400" dirty="0"/>
          </a:p>
          <a:p>
            <a:pPr marL="0" lvl="0" indent="0" algn="l" rtl="0">
              <a:spcBef>
                <a:spcPts val="1200"/>
              </a:spcBef>
              <a:spcAft>
                <a:spcPts val="0"/>
              </a:spcAft>
              <a:buNone/>
            </a:pPr>
            <a:endParaRPr sz="2400" dirty="0"/>
          </a:p>
          <a:p>
            <a:pPr marL="0" lvl="0" indent="0" algn="l" rtl="0">
              <a:spcBef>
                <a:spcPts val="1200"/>
              </a:spcBef>
              <a:spcAft>
                <a:spcPts val="0"/>
              </a:spcAft>
              <a:buNone/>
            </a:pPr>
            <a:r>
              <a:rPr lang="en-US" sz="2400" dirty="0"/>
              <a:t>What if we didn’t need to compare each element, what if we built a sort based on inherent knowledge about the ordering of specific data types </a:t>
            </a:r>
            <a:r>
              <a:rPr lang="en-US" sz="2400" dirty="0" err="1"/>
              <a:t>ie</a:t>
            </a:r>
            <a:r>
              <a:rPr lang="en-US" sz="2400" dirty="0"/>
              <a:t> numbers</a:t>
            </a:r>
            <a:endParaRPr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40"/>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Specialized Sorts (“Niche Sorts”)</a:t>
            </a:r>
            <a:endParaRPr/>
          </a:p>
        </p:txBody>
      </p:sp>
      <p:sp>
        <p:nvSpPr>
          <p:cNvPr id="557" name="Google Shape;557;p40"/>
          <p:cNvSpPr txBox="1">
            <a:spLocks noGrp="1"/>
          </p:cNvSpPr>
          <p:nvPr>
            <p:ph type="body" idx="1"/>
          </p:nvPr>
        </p:nvSpPr>
        <p:spPr>
          <a:xfrm>
            <a:off x="746175" y="1568275"/>
            <a:ext cx="9371700" cy="1683900"/>
          </a:xfrm>
          <a:prstGeom prst="rect">
            <a:avLst/>
          </a:prstGeom>
        </p:spPr>
        <p:txBody>
          <a:bodyPr spcFirstLastPara="1" wrap="square" lIns="44175" tIns="44175" rIns="44175" bIns="44175" anchor="t" anchorCtr="0">
            <a:spAutoFit/>
          </a:bodyPr>
          <a:lstStyle/>
          <a:p>
            <a:pPr marL="0" lvl="0" indent="0" algn="l" rtl="0">
              <a:spcBef>
                <a:spcPts val="1200"/>
              </a:spcBef>
              <a:spcAft>
                <a:spcPts val="0"/>
              </a:spcAft>
              <a:buNone/>
            </a:pPr>
            <a:r>
              <a:rPr lang="en-US"/>
              <a:t>Sorting algorithms that only work on data types with ordering already known to computer logic: numbers</a:t>
            </a:r>
            <a:endParaRPr/>
          </a:p>
          <a:p>
            <a:pPr marL="457200" lvl="0" indent="-393700" algn="l" rtl="0">
              <a:spcBef>
                <a:spcPts val="1200"/>
              </a:spcBef>
              <a:spcAft>
                <a:spcPts val="0"/>
              </a:spcAft>
              <a:buSzPts val="2600"/>
              <a:buChar char="-"/>
            </a:pPr>
            <a:r>
              <a:rPr lang="en-US"/>
              <a:t>Bucket Sort for ints</a:t>
            </a:r>
            <a:endParaRPr/>
          </a:p>
          <a:p>
            <a:pPr marL="457200" lvl="0" indent="-393700" algn="l" rtl="0">
              <a:spcBef>
                <a:spcPts val="0"/>
              </a:spcBef>
              <a:spcAft>
                <a:spcPts val="0"/>
              </a:spcAft>
              <a:buSzPts val="2600"/>
              <a:buChar char="-"/>
            </a:pPr>
            <a:r>
              <a:rPr lang="en-US"/>
              <a:t>Radix Sort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41"/>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Radix Sort</a:t>
            </a:r>
            <a:endParaRPr/>
          </a:p>
        </p:txBody>
      </p:sp>
      <p:sp>
        <p:nvSpPr>
          <p:cNvPr id="564" name="Google Shape;564;p41"/>
          <p:cNvSpPr txBox="1">
            <a:spLocks noGrp="1"/>
          </p:cNvSpPr>
          <p:nvPr>
            <p:ph type="body" idx="1"/>
          </p:nvPr>
        </p:nvSpPr>
        <p:spPr>
          <a:xfrm>
            <a:off x="746175" y="1568275"/>
            <a:ext cx="9371700" cy="2832300"/>
          </a:xfrm>
          <a:prstGeom prst="rect">
            <a:avLst/>
          </a:prstGeom>
        </p:spPr>
        <p:txBody>
          <a:bodyPr spcFirstLastPara="1" wrap="square" lIns="44175" tIns="44175" rIns="44175" bIns="44175" anchor="t" anchorCtr="0">
            <a:spAutoFit/>
          </a:bodyPr>
          <a:lstStyle/>
          <a:p>
            <a:pPr marL="457200" lvl="0" indent="-393700" algn="l" rtl="0">
              <a:spcBef>
                <a:spcPts val="1200"/>
              </a:spcBef>
              <a:spcAft>
                <a:spcPts val="0"/>
              </a:spcAft>
              <a:buSzPts val="2600"/>
              <a:buChar char="●"/>
            </a:pPr>
            <a:r>
              <a:rPr lang="en-US"/>
              <a:t>Radix = “the base of a number system”</a:t>
            </a:r>
            <a:endParaRPr/>
          </a:p>
          <a:p>
            <a:pPr marL="914400" lvl="1" indent="-361950" algn="l" rtl="0">
              <a:spcBef>
                <a:spcPts val="0"/>
              </a:spcBef>
              <a:spcAft>
                <a:spcPts val="0"/>
              </a:spcAft>
              <a:buSzPts val="2100"/>
              <a:buChar char="○"/>
            </a:pPr>
            <a:r>
              <a:rPr lang="en-US"/>
              <a:t>We will use “10” as we are comfortable with 10 based systems</a:t>
            </a:r>
            <a:endParaRPr/>
          </a:p>
          <a:p>
            <a:pPr marL="914400" lvl="1" indent="-361950" algn="l" rtl="0">
              <a:spcBef>
                <a:spcPts val="0"/>
              </a:spcBef>
              <a:spcAft>
                <a:spcPts val="0"/>
              </a:spcAft>
              <a:buSzPts val="2100"/>
              <a:buChar char="○"/>
            </a:pPr>
            <a:r>
              <a:rPr lang="en-US"/>
              <a:t>Could use any value, such as 128 for ASCII strings</a:t>
            </a:r>
            <a:endParaRPr/>
          </a:p>
          <a:p>
            <a:pPr marL="457200" lvl="0" indent="-393700" algn="l" rtl="0">
              <a:spcBef>
                <a:spcPts val="0"/>
              </a:spcBef>
              <a:spcAft>
                <a:spcPts val="0"/>
              </a:spcAft>
              <a:buSzPts val="2600"/>
              <a:buChar char="●"/>
            </a:pPr>
            <a:r>
              <a:rPr lang="en-US"/>
              <a:t>Idea</a:t>
            </a:r>
            <a:endParaRPr/>
          </a:p>
          <a:p>
            <a:pPr marL="914400" lvl="1" indent="-361950" algn="l" rtl="0">
              <a:spcBef>
                <a:spcPts val="0"/>
              </a:spcBef>
              <a:spcAft>
                <a:spcPts val="0"/>
              </a:spcAft>
              <a:buSzPts val="2100"/>
              <a:buChar char="○"/>
            </a:pPr>
            <a:r>
              <a:rPr lang="en-US"/>
              <a:t>Bucket sort on one digit at a time</a:t>
            </a:r>
            <a:endParaRPr/>
          </a:p>
          <a:p>
            <a:pPr marL="1371600" lvl="2" indent="-323850" algn="l" rtl="0">
              <a:spcBef>
                <a:spcPts val="0"/>
              </a:spcBef>
              <a:spcAft>
                <a:spcPts val="0"/>
              </a:spcAft>
              <a:buSzPts val="1500"/>
              <a:buChar char="■"/>
            </a:pPr>
            <a:r>
              <a:rPr lang="en-US"/>
              <a:t>Only works on sequences of countable data: ints, doubles, stings</a:t>
            </a:r>
            <a:endParaRPr/>
          </a:p>
          <a:p>
            <a:pPr marL="914400" lvl="1" indent="-361950" algn="l" rtl="0">
              <a:spcBef>
                <a:spcPts val="0"/>
              </a:spcBef>
              <a:spcAft>
                <a:spcPts val="0"/>
              </a:spcAft>
              <a:buSzPts val="2100"/>
              <a:buChar char="○"/>
            </a:pPr>
            <a:r>
              <a:rPr lang="en-US"/>
              <a:t>Number of buckets = radix</a:t>
            </a:r>
            <a:endParaRPr/>
          </a:p>
          <a:p>
            <a:pPr marL="914400" lvl="1" indent="-361950" algn="l" rtl="0">
              <a:spcBef>
                <a:spcPts val="0"/>
              </a:spcBef>
              <a:spcAft>
                <a:spcPts val="0"/>
              </a:spcAft>
              <a:buSzPts val="2100"/>
              <a:buChar char="○"/>
            </a:pPr>
            <a:r>
              <a:rPr lang="en-US"/>
              <a:t>Start with least significant digit, do one pass of bucket sort per digit</a:t>
            </a:r>
            <a:endParaRPr/>
          </a:p>
          <a:p>
            <a:pPr marL="457200" lvl="0" indent="-393700" algn="l" rtl="0">
              <a:spcBef>
                <a:spcPts val="0"/>
              </a:spcBef>
              <a:spcAft>
                <a:spcPts val="0"/>
              </a:spcAft>
              <a:buSzPts val="2600"/>
              <a:buChar char="●"/>
            </a:pPr>
            <a:r>
              <a:rPr lang="en-US"/>
              <a:t>Fun fact: invented in 1890 as part of US census</a:t>
            </a:r>
            <a:endParaRPr/>
          </a:p>
        </p:txBody>
      </p:sp>
      <p:sp>
        <p:nvSpPr>
          <p:cNvPr id="565" name="Google Shape;565;p41"/>
          <p:cNvSpPr txBox="1"/>
          <p:nvPr/>
        </p:nvSpPr>
        <p:spPr>
          <a:xfrm>
            <a:off x="2785050" y="4400575"/>
            <a:ext cx="3911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[170, 45, 75, 90, 802, 24, 2, 66]</a:t>
            </a:r>
            <a:endParaRPr sz="2000">
              <a:latin typeface="Quattrocento Sans"/>
              <a:ea typeface="Quattrocento Sans"/>
              <a:cs typeface="Quattrocento Sans"/>
              <a:sym typeface="Quattrocento Sans"/>
            </a:endParaRPr>
          </a:p>
        </p:txBody>
      </p:sp>
      <p:sp>
        <p:nvSpPr>
          <p:cNvPr id="566" name="Google Shape;566;p41"/>
          <p:cNvSpPr txBox="1"/>
          <p:nvPr/>
        </p:nvSpPr>
        <p:spPr>
          <a:xfrm>
            <a:off x="2785050" y="4857775"/>
            <a:ext cx="3911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[170, 90, 802, 2, 24, 45, 75, 66]</a:t>
            </a:r>
            <a:endParaRPr sz="2000">
              <a:latin typeface="Quattrocento Sans"/>
              <a:ea typeface="Quattrocento Sans"/>
              <a:cs typeface="Quattrocento Sans"/>
              <a:sym typeface="Quattrocento Sans"/>
            </a:endParaRPr>
          </a:p>
        </p:txBody>
      </p:sp>
      <p:sp>
        <p:nvSpPr>
          <p:cNvPr id="567" name="Google Shape;567;p41"/>
          <p:cNvSpPr txBox="1"/>
          <p:nvPr/>
        </p:nvSpPr>
        <p:spPr>
          <a:xfrm>
            <a:off x="2785050" y="5314975"/>
            <a:ext cx="3911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[802, 2, 24, 45, 66, 170, 75, 90]</a:t>
            </a:r>
            <a:endParaRPr sz="2000">
              <a:latin typeface="Quattrocento Sans"/>
              <a:ea typeface="Quattrocento Sans"/>
              <a:cs typeface="Quattrocento Sans"/>
              <a:sym typeface="Quattrocento Sans"/>
            </a:endParaRPr>
          </a:p>
        </p:txBody>
      </p:sp>
      <p:sp>
        <p:nvSpPr>
          <p:cNvPr id="568" name="Google Shape;568;p41"/>
          <p:cNvSpPr txBox="1"/>
          <p:nvPr/>
        </p:nvSpPr>
        <p:spPr>
          <a:xfrm>
            <a:off x="2785050" y="5772175"/>
            <a:ext cx="3911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[2, 24, 45, 66, 75, 90, 170, 802]</a:t>
            </a:r>
            <a:endParaRPr sz="2000">
              <a:latin typeface="Quattrocento Sans"/>
              <a:ea typeface="Quattrocento Sans"/>
              <a:cs typeface="Quattrocento Sans"/>
              <a:sym typeface="Quattrocento Sans"/>
            </a:endParaRPr>
          </a:p>
        </p:txBody>
      </p:sp>
      <p:sp>
        <p:nvSpPr>
          <p:cNvPr id="569" name="Google Shape;569;p41"/>
          <p:cNvSpPr txBox="1"/>
          <p:nvPr/>
        </p:nvSpPr>
        <p:spPr>
          <a:xfrm>
            <a:off x="2250150" y="4449012"/>
            <a:ext cx="84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4C3282"/>
                </a:solidFill>
                <a:latin typeface="Quattrocento Sans"/>
                <a:ea typeface="Quattrocento Sans"/>
                <a:cs typeface="Quattrocento Sans"/>
                <a:sym typeface="Quattrocento Sans"/>
              </a:rPr>
              <a:t>Input:</a:t>
            </a:r>
            <a:endParaRPr b="1">
              <a:solidFill>
                <a:srgbClr val="4C3282"/>
              </a:solidFill>
              <a:latin typeface="Quattrocento Sans"/>
              <a:ea typeface="Quattrocento Sans"/>
              <a:cs typeface="Quattrocento Sans"/>
              <a:sym typeface="Quattrocento Sans"/>
            </a:endParaRPr>
          </a:p>
        </p:txBody>
      </p:sp>
      <p:sp>
        <p:nvSpPr>
          <p:cNvPr id="570" name="Google Shape;570;p41"/>
          <p:cNvSpPr txBox="1"/>
          <p:nvPr/>
        </p:nvSpPr>
        <p:spPr>
          <a:xfrm>
            <a:off x="2250150" y="4906212"/>
            <a:ext cx="84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4C3282"/>
                </a:solidFill>
                <a:latin typeface="Quattrocento Sans"/>
                <a:ea typeface="Quattrocento Sans"/>
                <a:cs typeface="Quattrocento Sans"/>
                <a:sym typeface="Quattrocento Sans"/>
              </a:rPr>
              <a:t>ones:</a:t>
            </a:r>
            <a:endParaRPr b="1">
              <a:solidFill>
                <a:srgbClr val="4C3282"/>
              </a:solidFill>
              <a:latin typeface="Quattrocento Sans"/>
              <a:ea typeface="Quattrocento Sans"/>
              <a:cs typeface="Quattrocento Sans"/>
              <a:sym typeface="Quattrocento Sans"/>
            </a:endParaRPr>
          </a:p>
        </p:txBody>
      </p:sp>
      <p:sp>
        <p:nvSpPr>
          <p:cNvPr id="571" name="Google Shape;571;p41"/>
          <p:cNvSpPr txBox="1"/>
          <p:nvPr/>
        </p:nvSpPr>
        <p:spPr>
          <a:xfrm>
            <a:off x="2250150" y="5363412"/>
            <a:ext cx="84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4C3282"/>
                </a:solidFill>
                <a:latin typeface="Quattrocento Sans"/>
                <a:ea typeface="Quattrocento Sans"/>
                <a:cs typeface="Quattrocento Sans"/>
                <a:sym typeface="Quattrocento Sans"/>
              </a:rPr>
              <a:t>tens:</a:t>
            </a:r>
            <a:endParaRPr b="1">
              <a:solidFill>
                <a:srgbClr val="4C3282"/>
              </a:solidFill>
              <a:latin typeface="Quattrocento Sans"/>
              <a:ea typeface="Quattrocento Sans"/>
              <a:cs typeface="Quattrocento Sans"/>
              <a:sym typeface="Quattrocento Sans"/>
            </a:endParaRPr>
          </a:p>
        </p:txBody>
      </p:sp>
      <p:sp>
        <p:nvSpPr>
          <p:cNvPr id="572" name="Google Shape;572;p41"/>
          <p:cNvSpPr txBox="1"/>
          <p:nvPr/>
        </p:nvSpPr>
        <p:spPr>
          <a:xfrm>
            <a:off x="1903600" y="5820600"/>
            <a:ext cx="119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4C3282"/>
                </a:solidFill>
                <a:latin typeface="Quattrocento Sans"/>
                <a:ea typeface="Quattrocento Sans"/>
                <a:cs typeface="Quattrocento Sans"/>
                <a:sym typeface="Quattrocento Sans"/>
              </a:rPr>
              <a:t>hundreds:</a:t>
            </a:r>
            <a:endParaRPr b="1">
              <a:solidFill>
                <a:srgbClr val="4C3282"/>
              </a:solidFill>
              <a:latin typeface="Quattrocento Sans"/>
              <a:ea typeface="Quattrocento Sans"/>
              <a:cs typeface="Quattrocento Sans"/>
              <a:sym typeface="Quattrocento Sans"/>
            </a:endParaRPr>
          </a:p>
        </p:txBody>
      </p:sp>
      <p:sp>
        <p:nvSpPr>
          <p:cNvPr id="2" name="Google Shape;524;p36">
            <a:extLst>
              <a:ext uri="{FF2B5EF4-FFF2-40B4-BE49-F238E27FC236}">
                <a16:creationId xmlns:a16="http://schemas.microsoft.com/office/drawing/2014/main" id="{17A6D8CE-3060-F568-5D70-9D29B795D835}"/>
              </a:ext>
            </a:extLst>
          </p:cNvPr>
          <p:cNvSpPr txBox="1"/>
          <p:nvPr/>
        </p:nvSpPr>
        <p:spPr>
          <a:xfrm>
            <a:off x="7826477" y="134775"/>
            <a:ext cx="425809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dk1"/>
                </a:solidFill>
              </a:rPr>
              <a:t>Bucket Sort | GeeksforGeeks</a:t>
            </a:r>
          </a:p>
          <a:p>
            <a:pPr marL="0" lvl="0" indent="0" algn="l" rtl="0">
              <a:spcBef>
                <a:spcPts val="0"/>
              </a:spcBef>
              <a:spcAft>
                <a:spcPts val="0"/>
              </a:spcAft>
              <a:buNone/>
            </a:pPr>
            <a:r>
              <a:rPr lang="en-US" dirty="0">
                <a:solidFill>
                  <a:schemeClr val="dk1"/>
                </a:solidFill>
                <a:hlinkClick r:id="rId3"/>
              </a:rPr>
              <a:t>https://www.youtube.com/watch?v=nu4gDuFabIM</a:t>
            </a:r>
            <a:r>
              <a:rPr lang="en-US" dirty="0">
                <a:solidFill>
                  <a:schemeClr val="dk1"/>
                </a:solidFill>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2"/>
          <p:cNvSpPr txBox="1"/>
          <p:nvPr/>
        </p:nvSpPr>
        <p:spPr>
          <a:xfrm>
            <a:off x="7642925" y="24581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80" name="Google Shape;580;p42"/>
          <p:cNvSpPr txBox="1"/>
          <p:nvPr/>
        </p:nvSpPr>
        <p:spPr>
          <a:xfrm>
            <a:off x="4086363" y="24581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81" name="Google Shape;581;p42"/>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Radix Sort</a:t>
            </a:r>
            <a:endParaRPr/>
          </a:p>
        </p:txBody>
      </p:sp>
      <p:sp>
        <p:nvSpPr>
          <p:cNvPr id="582" name="Google Shape;582;p42"/>
          <p:cNvSpPr txBox="1"/>
          <p:nvPr/>
        </p:nvSpPr>
        <p:spPr>
          <a:xfrm>
            <a:off x="118050" y="1660800"/>
            <a:ext cx="352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[478, 537, 9, 721, 3, 38, 143, 67]</a:t>
            </a:r>
            <a:endParaRPr sz="2000">
              <a:latin typeface="Quattrocento Sans"/>
              <a:ea typeface="Quattrocento Sans"/>
              <a:cs typeface="Quattrocento Sans"/>
              <a:sym typeface="Quattrocento Sans"/>
            </a:endParaRPr>
          </a:p>
        </p:txBody>
      </p:sp>
      <p:graphicFrame>
        <p:nvGraphicFramePr>
          <p:cNvPr id="583" name="Google Shape;583;p42"/>
          <p:cNvGraphicFramePr/>
          <p:nvPr/>
        </p:nvGraphicFramePr>
        <p:xfrm>
          <a:off x="1222275" y="2153400"/>
          <a:ext cx="1316850" cy="396210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934000">
                  <a:extLst>
                    <a:ext uri="{9D8B030D-6E8A-4147-A177-3AD203B41FA5}">
                      <a16:colId xmlns:a16="http://schemas.microsoft.com/office/drawing/2014/main" val="20001"/>
                    </a:ext>
                  </a:extLst>
                </a:gridCol>
              </a:tblGrid>
              <a:tr h="396200">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721</a:t>
                      </a:r>
                      <a:endParaRPr/>
                    </a:p>
                  </a:txBody>
                  <a:tcPr marL="91425" marR="91425" marT="91425" marB="91425" anchor="ct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3, 143</a:t>
                      </a:r>
                      <a:endParaRPr/>
                    </a:p>
                  </a:txBody>
                  <a:tcPr marL="91425" marR="91425" marT="91425" marB="91425" anchor="ct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4"/>
                  </a:ext>
                </a:extLst>
              </a:tr>
              <a:tr h="396200">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96200">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96200">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537, 67</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96200">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solidFill>
                            <a:schemeClr val="dk1"/>
                          </a:solidFill>
                        </a:rPr>
                        <a:t>478, 38</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96200">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solidFill>
                            <a:schemeClr val="dk1"/>
                          </a:solidFill>
                        </a:rPr>
                        <a:t>9</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graphicFrame>
        <p:nvGraphicFramePr>
          <p:cNvPr id="584" name="Google Shape;584;p42"/>
          <p:cNvGraphicFramePr/>
          <p:nvPr/>
        </p:nvGraphicFramePr>
        <p:xfrm>
          <a:off x="4805350" y="2153400"/>
          <a:ext cx="1316850" cy="396210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934000">
                  <a:extLst>
                    <a:ext uri="{9D8B030D-6E8A-4147-A177-3AD203B41FA5}">
                      <a16:colId xmlns:a16="http://schemas.microsoft.com/office/drawing/2014/main" val="20001"/>
                    </a:ext>
                  </a:extLst>
                </a:gridCol>
              </a:tblGrid>
              <a:tr h="396200">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b="1"/>
                        <a:t>0</a:t>
                      </a:r>
                      <a:r>
                        <a:rPr lang="en-US"/>
                        <a:t>3, </a:t>
                      </a:r>
                      <a:r>
                        <a:rPr lang="en-US" b="1"/>
                        <a:t>0</a:t>
                      </a:r>
                      <a:r>
                        <a:rPr lang="en-US"/>
                        <a:t>9</a:t>
                      </a:r>
                      <a:endParaRPr/>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721</a:t>
                      </a:r>
                      <a:endParaRPr/>
                    </a:p>
                  </a:txBody>
                  <a:tcPr marL="91425" marR="91425" marT="91425" marB="91425" anchor="ct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537, 38</a:t>
                      </a:r>
                      <a:endParaRPr/>
                    </a:p>
                  </a:txBody>
                  <a:tcPr marL="91425" marR="91425" marT="91425" marB="91425" anchor="ct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143</a:t>
                      </a:r>
                      <a:endParaRPr/>
                    </a:p>
                  </a:txBody>
                  <a:tcPr marL="91425" marR="91425" marT="91425" marB="91425" anchor="ctr"/>
                </a:tc>
                <a:extLst>
                  <a:ext uri="{0D108BD9-81ED-4DB2-BD59-A6C34878D82A}">
                    <a16:rowId xmlns:a16="http://schemas.microsoft.com/office/drawing/2014/main" val="10004"/>
                  </a:ext>
                </a:extLst>
              </a:tr>
              <a:tr h="396200">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96200">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solidFill>
                            <a:schemeClr val="dk1"/>
                          </a:solidFill>
                        </a:rPr>
                        <a:t>67</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96200">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478</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96200">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96200">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585" name="Google Shape;585;p42"/>
          <p:cNvSpPr txBox="1"/>
          <p:nvPr/>
        </p:nvSpPr>
        <p:spPr>
          <a:xfrm>
            <a:off x="3701125" y="1660800"/>
            <a:ext cx="352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[721, 3, 143, 537, 67, 478, 38, 9]</a:t>
            </a:r>
            <a:endParaRPr sz="2000">
              <a:latin typeface="Quattrocento Sans"/>
              <a:ea typeface="Quattrocento Sans"/>
              <a:cs typeface="Quattrocento Sans"/>
              <a:sym typeface="Quattrocento Sans"/>
            </a:endParaRPr>
          </a:p>
        </p:txBody>
      </p:sp>
      <p:sp>
        <p:nvSpPr>
          <p:cNvPr id="586" name="Google Shape;586;p42"/>
          <p:cNvSpPr txBox="1"/>
          <p:nvPr/>
        </p:nvSpPr>
        <p:spPr>
          <a:xfrm>
            <a:off x="7282525" y="1660800"/>
            <a:ext cx="352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[3, 9, 721, 537, 38, 143, 67, 478]</a:t>
            </a:r>
            <a:endParaRPr sz="2000">
              <a:latin typeface="Quattrocento Sans"/>
              <a:ea typeface="Quattrocento Sans"/>
              <a:cs typeface="Quattrocento Sans"/>
              <a:sym typeface="Quattrocento Sans"/>
            </a:endParaRPr>
          </a:p>
        </p:txBody>
      </p:sp>
      <p:graphicFrame>
        <p:nvGraphicFramePr>
          <p:cNvPr id="587" name="Google Shape;587;p42"/>
          <p:cNvGraphicFramePr/>
          <p:nvPr/>
        </p:nvGraphicFramePr>
        <p:xfrm>
          <a:off x="8389263" y="2153400"/>
          <a:ext cx="2226225" cy="4175465"/>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1843375">
                  <a:extLst>
                    <a:ext uri="{9D8B030D-6E8A-4147-A177-3AD203B41FA5}">
                      <a16:colId xmlns:a16="http://schemas.microsoft.com/office/drawing/2014/main" val="20001"/>
                    </a:ext>
                  </a:extLst>
                </a:gridCol>
              </a:tblGrid>
              <a:tr h="609575">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b="1"/>
                        <a:t>00</a:t>
                      </a:r>
                      <a:r>
                        <a:rPr lang="en-US"/>
                        <a:t>3, </a:t>
                      </a:r>
                      <a:r>
                        <a:rPr lang="en-US" b="1"/>
                        <a:t>00</a:t>
                      </a:r>
                      <a:r>
                        <a:rPr lang="en-US"/>
                        <a:t>9, </a:t>
                      </a:r>
                      <a:r>
                        <a:rPr lang="en-US" b="1"/>
                        <a:t>0</a:t>
                      </a:r>
                      <a:r>
                        <a:rPr lang="en-US"/>
                        <a:t>38, </a:t>
                      </a:r>
                      <a:r>
                        <a:rPr lang="en-US" b="1"/>
                        <a:t>0</a:t>
                      </a:r>
                      <a:r>
                        <a:rPr lang="en-US"/>
                        <a:t>67</a:t>
                      </a:r>
                      <a:endParaRPr/>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143</a:t>
                      </a:r>
                      <a:endParaRPr/>
                    </a:p>
                  </a:txBody>
                  <a:tcPr marL="91425" marR="91425" marT="91425" marB="91425" anchor="ct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478</a:t>
                      </a:r>
                      <a:endParaRPr/>
                    </a:p>
                  </a:txBody>
                  <a:tcPr marL="91425" marR="91425" marT="91425" marB="91425" anchor="ctr"/>
                </a:tc>
                <a:extLst>
                  <a:ext uri="{0D108BD9-81ED-4DB2-BD59-A6C34878D82A}">
                    <a16:rowId xmlns:a16="http://schemas.microsoft.com/office/drawing/2014/main" val="10004"/>
                  </a:ext>
                </a:extLst>
              </a:tr>
              <a:tr h="396200">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537</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96200">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96200">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solidFill>
                            <a:schemeClr val="dk1"/>
                          </a:solidFill>
                        </a:rPr>
                        <a:t>721</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96200">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96200">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588" name="Google Shape;588;p42"/>
          <p:cNvSpPr txBox="1"/>
          <p:nvPr/>
        </p:nvSpPr>
        <p:spPr>
          <a:xfrm>
            <a:off x="8499500" y="6328875"/>
            <a:ext cx="3911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[3, 9, 38, 67, 143, 478, 537, 721]</a:t>
            </a:r>
            <a:endParaRPr sz="2000">
              <a:latin typeface="Quattrocento Sans"/>
              <a:ea typeface="Quattrocento Sans"/>
              <a:cs typeface="Quattrocento Sans"/>
              <a:sym typeface="Quattrocento Sans"/>
            </a:endParaRPr>
          </a:p>
        </p:txBody>
      </p:sp>
      <p:sp>
        <p:nvSpPr>
          <p:cNvPr id="589" name="Google Shape;589;p42"/>
          <p:cNvSpPr/>
          <p:nvPr/>
        </p:nvSpPr>
        <p:spPr>
          <a:xfrm rot="10800000" flipH="1">
            <a:off x="390845" y="2153397"/>
            <a:ext cx="605100" cy="5052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2"/>
          <p:cNvSpPr/>
          <p:nvPr/>
        </p:nvSpPr>
        <p:spPr>
          <a:xfrm rot="5400000" flipH="1">
            <a:off x="3108333" y="1743300"/>
            <a:ext cx="605100" cy="1325400"/>
          </a:xfrm>
          <a:prstGeom prst="bentArrow">
            <a:avLst>
              <a:gd name="adj1" fmla="val 25000"/>
              <a:gd name="adj2" fmla="val 29304"/>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2"/>
          <p:cNvSpPr/>
          <p:nvPr/>
        </p:nvSpPr>
        <p:spPr>
          <a:xfrm rot="10800000" flipH="1">
            <a:off x="4136907" y="2153397"/>
            <a:ext cx="605100" cy="5052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p:nvPr/>
        </p:nvSpPr>
        <p:spPr>
          <a:xfrm rot="5400000" flipH="1">
            <a:off x="6601483" y="1743300"/>
            <a:ext cx="605100" cy="1325400"/>
          </a:xfrm>
          <a:prstGeom prst="bentArrow">
            <a:avLst>
              <a:gd name="adj1" fmla="val 25000"/>
              <a:gd name="adj2" fmla="val 29304"/>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2"/>
          <p:cNvSpPr/>
          <p:nvPr/>
        </p:nvSpPr>
        <p:spPr>
          <a:xfrm rot="10800000" flipH="1">
            <a:off x="7685857" y="2153397"/>
            <a:ext cx="605100" cy="5052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2"/>
          <p:cNvSpPr/>
          <p:nvPr/>
        </p:nvSpPr>
        <p:spPr>
          <a:xfrm rot="5400000">
            <a:off x="10630790" y="5256769"/>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2"/>
          <p:cNvSpPr txBox="1"/>
          <p:nvPr/>
        </p:nvSpPr>
        <p:spPr>
          <a:xfrm>
            <a:off x="151050" y="2353800"/>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96" name="Google Shape;596;p42"/>
          <p:cNvSpPr txBox="1"/>
          <p:nvPr/>
        </p:nvSpPr>
        <p:spPr>
          <a:xfrm>
            <a:off x="2748175" y="2534375"/>
            <a:ext cx="1316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97" name="Google Shape;597;p42"/>
          <p:cNvSpPr txBox="1"/>
          <p:nvPr/>
        </p:nvSpPr>
        <p:spPr>
          <a:xfrm>
            <a:off x="6496100" y="253602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98" name="Google Shape;598;p42"/>
          <p:cNvSpPr txBox="1"/>
          <p:nvPr/>
        </p:nvSpPr>
        <p:spPr>
          <a:xfrm>
            <a:off x="10872850" y="48613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9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7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8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3"/>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Radix Sort</a:t>
            </a:r>
            <a:endParaRPr/>
          </a:p>
        </p:txBody>
      </p:sp>
      <p:sp>
        <p:nvSpPr>
          <p:cNvPr id="605" name="Google Shape;605;p43"/>
          <p:cNvSpPr txBox="1"/>
          <p:nvPr/>
        </p:nvSpPr>
        <p:spPr>
          <a:xfrm>
            <a:off x="370118" y="2601965"/>
            <a:ext cx="21186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Average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Stable?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In-place?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Useful for:</a:t>
            </a:r>
            <a:endParaRPr sz="1800" dirty="0">
              <a:solidFill>
                <a:schemeClr val="dk1"/>
              </a:solidFill>
              <a:latin typeface="Calibri"/>
              <a:ea typeface="Calibri"/>
              <a:cs typeface="Calibri"/>
              <a:sym typeface="Calibri"/>
            </a:endParaRPr>
          </a:p>
        </p:txBody>
      </p:sp>
      <p:sp>
        <p:nvSpPr>
          <p:cNvPr id="606" name="Google Shape;606;p43"/>
          <p:cNvSpPr txBox="1"/>
          <p:nvPr/>
        </p:nvSpPr>
        <p:spPr>
          <a:xfrm>
            <a:off x="2622175" y="2619238"/>
            <a:ext cx="359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O(n)</a:t>
            </a:r>
            <a:endParaRPr>
              <a:latin typeface="Quattrocento Sans"/>
              <a:ea typeface="Quattrocento Sans"/>
              <a:cs typeface="Quattrocento Sans"/>
              <a:sym typeface="Quattrocento Sans"/>
            </a:endParaRPr>
          </a:p>
        </p:txBody>
      </p:sp>
      <p:sp>
        <p:nvSpPr>
          <p:cNvPr id="607" name="Google Shape;607;p43"/>
          <p:cNvSpPr txBox="1"/>
          <p:nvPr/>
        </p:nvSpPr>
        <p:spPr>
          <a:xfrm>
            <a:off x="2622175" y="3135125"/>
            <a:ext cx="90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O(n) </a:t>
            </a:r>
            <a:endParaRPr>
              <a:latin typeface="Quattrocento Sans"/>
              <a:ea typeface="Quattrocento Sans"/>
              <a:cs typeface="Quattrocento Sans"/>
              <a:sym typeface="Quattrocento Sans"/>
            </a:endParaRPr>
          </a:p>
        </p:txBody>
      </p:sp>
      <p:sp>
        <p:nvSpPr>
          <p:cNvPr id="608" name="Google Shape;608;p43"/>
          <p:cNvSpPr txBox="1"/>
          <p:nvPr/>
        </p:nvSpPr>
        <p:spPr>
          <a:xfrm>
            <a:off x="2622175" y="3614725"/>
            <a:ext cx="615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O(n) </a:t>
            </a:r>
            <a:endParaRPr>
              <a:latin typeface="Quattrocento Sans"/>
              <a:ea typeface="Quattrocento Sans"/>
              <a:cs typeface="Quattrocento Sans"/>
              <a:sym typeface="Quattrocento Sans"/>
            </a:endParaRPr>
          </a:p>
        </p:txBody>
      </p:sp>
      <p:sp>
        <p:nvSpPr>
          <p:cNvPr id="609" name="Google Shape;609;p43"/>
          <p:cNvSpPr txBox="1"/>
          <p:nvPr/>
        </p:nvSpPr>
        <p:spPr>
          <a:xfrm>
            <a:off x="2622175" y="4246725"/>
            <a:ext cx="561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Yes</a:t>
            </a:r>
            <a:endParaRPr>
              <a:latin typeface="Quattrocento Sans"/>
              <a:ea typeface="Quattrocento Sans"/>
              <a:cs typeface="Quattrocento Sans"/>
              <a:sym typeface="Quattrocento Sans"/>
            </a:endParaRPr>
          </a:p>
        </p:txBody>
      </p:sp>
      <p:sp>
        <p:nvSpPr>
          <p:cNvPr id="610" name="Google Shape;610;p43"/>
          <p:cNvSpPr txBox="1"/>
          <p:nvPr/>
        </p:nvSpPr>
        <p:spPr>
          <a:xfrm>
            <a:off x="2622175" y="4802525"/>
            <a:ext cx="150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No</a:t>
            </a:r>
            <a:endParaRPr>
              <a:latin typeface="Quattrocento Sans"/>
              <a:ea typeface="Quattrocento Sans"/>
              <a:cs typeface="Quattrocento Sans"/>
              <a:sym typeface="Quattrocento Sans"/>
            </a:endParaRPr>
          </a:p>
        </p:txBody>
      </p:sp>
      <p:sp>
        <p:nvSpPr>
          <p:cNvPr id="611" name="Google Shape;611;p43"/>
          <p:cNvSpPr txBox="1"/>
          <p:nvPr/>
        </p:nvSpPr>
        <p:spPr>
          <a:xfrm>
            <a:off x="2622175" y="5358325"/>
            <a:ext cx="588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Sorting ints</a:t>
            </a:r>
            <a:endParaRPr>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Types of Sorts</a:t>
            </a:r>
            <a:endParaRPr/>
          </a:p>
        </p:txBody>
      </p:sp>
      <p:sp>
        <p:nvSpPr>
          <p:cNvPr id="165" name="Google Shape;165;p22"/>
          <p:cNvSpPr txBox="1"/>
          <p:nvPr/>
        </p:nvSpPr>
        <p:spPr>
          <a:xfrm>
            <a:off x="6768250" y="1489600"/>
            <a:ext cx="5124300" cy="4845600"/>
          </a:xfrm>
          <a:prstGeom prst="rect">
            <a:avLst/>
          </a:prstGeom>
          <a:noFill/>
          <a:ln w="28575" cap="flat" cmpd="sng">
            <a:solidFill>
              <a:srgbClr val="B6A479"/>
            </a:solidFill>
            <a:prstDash val="solid"/>
            <a:round/>
            <a:headEnd type="none" w="sm" len="sm"/>
            <a:tailEnd type="none" w="sm" len="sm"/>
          </a:ln>
        </p:spPr>
        <p:txBody>
          <a:bodyPr spcFirstLastPara="1" wrap="square" lIns="45700" tIns="45700" rIns="45700" bIns="45700" anchor="t" anchorCtr="0">
            <a:normAutofit/>
          </a:bodyPr>
          <a:lstStyle/>
          <a:p>
            <a:pPr marL="91440" marR="0" lvl="0" indent="-158750" algn="l" rtl="0">
              <a:lnSpc>
                <a:spcPct val="90000"/>
              </a:lnSpc>
              <a:spcBef>
                <a:spcPts val="1000"/>
              </a:spcBef>
              <a:spcAft>
                <a:spcPts val="0"/>
              </a:spcAft>
              <a:buClr>
                <a:schemeClr val="accent1"/>
              </a:buClr>
              <a:buSzPts val="2500"/>
              <a:buFont typeface="Twentieth Century"/>
              <a:buChar char=" "/>
            </a:pPr>
            <a:r>
              <a:rPr lang="en-US" sz="2500" b="1" i="0" u="none" strike="noStrike" cap="none">
                <a:solidFill>
                  <a:srgbClr val="4C3282"/>
                </a:solidFill>
                <a:latin typeface="Quattrocento Sans"/>
                <a:ea typeface="Quattrocento Sans"/>
                <a:cs typeface="Quattrocento Sans"/>
                <a:sym typeface="Quattrocento Sans"/>
              </a:rPr>
              <a:t>Niche Sorts aka “linear sorts”</a:t>
            </a:r>
            <a:endParaRPr sz="2500" b="1" i="0" u="none" strike="noStrike" cap="none">
              <a:solidFill>
                <a:srgbClr val="4C3282"/>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rgbClr val="4C3282"/>
              </a:buClr>
              <a:buSzPts val="2200"/>
              <a:buFont typeface="Quattrocento Sans"/>
              <a:buChar char=" "/>
            </a:pPr>
            <a:endParaRPr sz="2200" b="1">
              <a:solidFill>
                <a:srgbClr val="4C3282"/>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chemeClr val="accent1"/>
              </a:buClr>
              <a:buSzPts val="2200"/>
              <a:buFont typeface="Twentieth Century"/>
              <a:buChar char=" "/>
            </a:pPr>
            <a:r>
              <a:rPr lang="en-US" sz="2200" b="0" i="0" u="none" strike="noStrike" cap="none">
                <a:solidFill>
                  <a:schemeClr val="dk1"/>
                </a:solidFill>
                <a:latin typeface="Quattrocento Sans"/>
                <a:ea typeface="Quattrocento Sans"/>
                <a:cs typeface="Quattrocento Sans"/>
                <a:sym typeface="Quattrocento Sans"/>
              </a:rPr>
              <a:t>Leverages specific properties about the items in the list to achieve faster runtimes</a:t>
            </a:r>
            <a:endParaRPr sz="2200" b="0" i="0" u="none" strike="noStrike" cap="none">
              <a:solidFill>
                <a:schemeClr val="dk1"/>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chemeClr val="dk1"/>
              </a:buClr>
              <a:buSzPts val="2200"/>
              <a:buFont typeface="Quattrocento Sans"/>
              <a:buChar char=" "/>
            </a:pPr>
            <a:endParaRPr sz="2200">
              <a:solidFill>
                <a:schemeClr val="dk1"/>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chemeClr val="accent1"/>
              </a:buClr>
              <a:buSzPts val="2200"/>
              <a:buFont typeface="Twentieth Century"/>
              <a:buChar char=" "/>
            </a:pPr>
            <a:r>
              <a:rPr lang="en-US" sz="2200" b="0" i="0" u="none" strike="noStrike" cap="none">
                <a:solidFill>
                  <a:schemeClr val="dk1"/>
                </a:solidFill>
                <a:latin typeface="Quattrocento Sans"/>
                <a:ea typeface="Quattrocento Sans"/>
                <a:cs typeface="Quattrocento Sans"/>
                <a:sym typeface="Quattrocento Sans"/>
              </a:rPr>
              <a:t>niche sorts typically run O(</a:t>
            </a:r>
            <a:r>
              <a:rPr lang="en-US" sz="2200" i="1">
                <a:solidFill>
                  <a:schemeClr val="dk1"/>
                </a:solidFill>
                <a:latin typeface="Quattrocento Sans"/>
                <a:ea typeface="Quattrocento Sans"/>
                <a:cs typeface="Quattrocento Sans"/>
                <a:sym typeface="Quattrocento Sans"/>
              </a:rPr>
              <a:t>n</a:t>
            </a:r>
            <a:r>
              <a:rPr lang="en-US" sz="2200" b="0" i="0" u="none" strike="noStrike" cap="none">
                <a:solidFill>
                  <a:schemeClr val="dk1"/>
                </a:solidFill>
                <a:latin typeface="Quattrocento Sans"/>
                <a:ea typeface="Quattrocento Sans"/>
                <a:cs typeface="Quattrocento Sans"/>
                <a:sym typeface="Quattrocento Sans"/>
              </a:rPr>
              <a:t>) time</a:t>
            </a:r>
            <a:endParaRPr/>
          </a:p>
          <a:p>
            <a:pPr marL="91440" marR="0" lvl="0" indent="0" algn="l" rtl="0">
              <a:lnSpc>
                <a:spcPct val="90000"/>
              </a:lnSpc>
              <a:spcBef>
                <a:spcPts val="0"/>
              </a:spcBef>
              <a:spcAft>
                <a:spcPts val="0"/>
              </a:spcAft>
              <a:buClr>
                <a:schemeClr val="accent1"/>
              </a:buClr>
              <a:buSzPts val="2200"/>
              <a:buFont typeface="Twentieth Century"/>
              <a:buNone/>
            </a:pPr>
            <a:endParaRPr sz="2200" b="0" i="0" u="none" strike="noStrike" cap="none">
              <a:solidFill>
                <a:schemeClr val="dk1"/>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chemeClr val="accent1"/>
              </a:buClr>
              <a:buSzPts val="2200"/>
              <a:buFont typeface="Twentieth Century"/>
              <a:buChar char=" "/>
            </a:pPr>
            <a:r>
              <a:rPr lang="en-US" sz="2200" b="0" i="0" u="none" strike="noStrike" cap="none">
                <a:solidFill>
                  <a:schemeClr val="dk1"/>
                </a:solidFill>
                <a:latin typeface="Quattrocento Sans"/>
                <a:ea typeface="Quattrocento Sans"/>
                <a:cs typeface="Quattrocento Sans"/>
                <a:sym typeface="Quattrocento Sans"/>
              </a:rPr>
              <a:t>For example, we’re sorting integers, or strings where </a:t>
            </a:r>
            <a:r>
              <a:rPr lang="en-US" sz="2200">
                <a:solidFill>
                  <a:schemeClr val="dk1"/>
                </a:solidFill>
                <a:latin typeface="Quattrocento Sans"/>
                <a:ea typeface="Quattrocento Sans"/>
                <a:cs typeface="Quattrocento Sans"/>
                <a:sym typeface="Quattrocento Sans"/>
              </a:rPr>
              <a:t>we sort by digit or character</a:t>
            </a:r>
            <a:endParaRPr/>
          </a:p>
        </p:txBody>
      </p:sp>
      <p:sp>
        <p:nvSpPr>
          <p:cNvPr id="166" name="Google Shape;166;p22"/>
          <p:cNvSpPr txBox="1"/>
          <p:nvPr/>
        </p:nvSpPr>
        <p:spPr>
          <a:xfrm>
            <a:off x="575250" y="1463850"/>
            <a:ext cx="4913700" cy="4845600"/>
          </a:xfrm>
          <a:prstGeom prst="rect">
            <a:avLst/>
          </a:prstGeom>
          <a:noFill/>
          <a:ln w="19050" cap="flat" cmpd="sng">
            <a:solidFill>
              <a:srgbClr val="B6A47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500" b="1" dirty="0">
                <a:solidFill>
                  <a:srgbClr val="4C3282"/>
                </a:solidFill>
                <a:latin typeface="Quattrocento Sans"/>
                <a:ea typeface="Quattrocento Sans"/>
                <a:cs typeface="Quattrocento Sans"/>
                <a:sym typeface="Quattrocento Sans"/>
              </a:rPr>
              <a:t>Comparison Sorts</a:t>
            </a:r>
            <a:endParaRPr sz="2500" b="1" dirty="0">
              <a:solidFill>
                <a:srgbClr val="4C3282"/>
              </a:solidFill>
              <a:latin typeface="Quattrocento Sans"/>
              <a:ea typeface="Quattrocento Sans"/>
              <a:cs typeface="Quattrocento Sans"/>
              <a:sym typeface="Quattrocento Sans"/>
            </a:endParaRPr>
          </a:p>
          <a:p>
            <a:pPr marL="0" lvl="0" indent="0" algn="l" rtl="0">
              <a:spcBef>
                <a:spcPts val="0"/>
              </a:spcBef>
              <a:spcAft>
                <a:spcPts val="0"/>
              </a:spcAft>
              <a:buNone/>
            </a:pPr>
            <a:endParaRPr sz="2200" dirty="0">
              <a:latin typeface="Quattrocento Sans"/>
              <a:ea typeface="Quattrocento Sans"/>
              <a:cs typeface="Quattrocento Sans"/>
              <a:sym typeface="Quattrocento Sans"/>
            </a:endParaRPr>
          </a:p>
          <a:p>
            <a:pPr marL="0" lvl="0" indent="0" algn="l" rtl="0">
              <a:spcBef>
                <a:spcPts val="0"/>
              </a:spcBef>
              <a:spcAft>
                <a:spcPts val="0"/>
              </a:spcAft>
              <a:buNone/>
            </a:pPr>
            <a:r>
              <a:rPr lang="en-US" sz="2200" dirty="0">
                <a:latin typeface="Quattrocento Sans"/>
                <a:ea typeface="Quattrocento Sans"/>
                <a:cs typeface="Quattrocento Sans"/>
                <a:sym typeface="Quattrocento Sans"/>
              </a:rPr>
              <a:t>Compare two elements at a time</a:t>
            </a:r>
            <a:endParaRPr sz="2200" dirty="0">
              <a:latin typeface="Quattrocento Sans"/>
              <a:ea typeface="Quattrocento Sans"/>
              <a:cs typeface="Quattrocento Sans"/>
              <a:sym typeface="Quattrocento Sans"/>
            </a:endParaRPr>
          </a:p>
          <a:p>
            <a:pPr marL="0" lvl="0" indent="0" algn="l" rtl="0">
              <a:spcBef>
                <a:spcPts val="0"/>
              </a:spcBef>
              <a:spcAft>
                <a:spcPts val="0"/>
              </a:spcAft>
              <a:buNone/>
            </a:pPr>
            <a:endParaRPr sz="2200" dirty="0">
              <a:latin typeface="Quattrocento Sans"/>
              <a:ea typeface="Quattrocento Sans"/>
              <a:cs typeface="Quattrocento Sans"/>
              <a:sym typeface="Quattrocento Sans"/>
            </a:endParaRPr>
          </a:p>
          <a:p>
            <a:pPr marL="0" lvl="0" indent="0" algn="l" rtl="0">
              <a:spcBef>
                <a:spcPts val="0"/>
              </a:spcBef>
              <a:spcAft>
                <a:spcPts val="0"/>
              </a:spcAft>
              <a:buNone/>
            </a:pPr>
            <a:r>
              <a:rPr lang="en-US" sz="2200" dirty="0">
                <a:latin typeface="Quattrocento Sans"/>
                <a:ea typeface="Quattrocento Sans"/>
                <a:cs typeface="Quattrocento Sans"/>
                <a:sym typeface="Quattrocento Sans"/>
              </a:rPr>
              <a:t>General sort, works for most types of elements</a:t>
            </a:r>
            <a:endParaRPr sz="2200" dirty="0">
              <a:latin typeface="Quattrocento Sans"/>
              <a:ea typeface="Quattrocento Sans"/>
              <a:cs typeface="Quattrocento Sans"/>
              <a:sym typeface="Quattrocento Sans"/>
            </a:endParaRPr>
          </a:p>
          <a:p>
            <a:pPr marL="0" lvl="0" indent="0" algn="l" rtl="0">
              <a:spcBef>
                <a:spcPts val="0"/>
              </a:spcBef>
              <a:spcAft>
                <a:spcPts val="0"/>
              </a:spcAft>
              <a:buNone/>
            </a:pPr>
            <a:endParaRPr sz="2200" dirty="0">
              <a:latin typeface="Quattrocento Sans"/>
              <a:ea typeface="Quattrocento Sans"/>
              <a:cs typeface="Quattrocento Sans"/>
              <a:sym typeface="Quattrocento Sans"/>
            </a:endParaRPr>
          </a:p>
          <a:p>
            <a:pPr marL="0" lvl="0" indent="0" algn="l" rtl="0">
              <a:spcBef>
                <a:spcPts val="0"/>
              </a:spcBef>
              <a:spcAft>
                <a:spcPts val="0"/>
              </a:spcAft>
              <a:buNone/>
            </a:pPr>
            <a:r>
              <a:rPr lang="en-US" sz="2200" dirty="0">
                <a:latin typeface="Quattrocento Sans"/>
                <a:ea typeface="Quattrocento Sans"/>
                <a:cs typeface="Quattrocento Sans"/>
                <a:sym typeface="Quattrocento Sans"/>
              </a:rPr>
              <a:t>What does this mean? </a:t>
            </a:r>
            <a:endParaRPr sz="2200" dirty="0">
              <a:latin typeface="Quattrocento Sans"/>
              <a:ea typeface="Quattrocento Sans"/>
              <a:cs typeface="Quattrocento Sans"/>
              <a:sym typeface="Quattrocento Sans"/>
            </a:endParaRPr>
          </a:p>
          <a:p>
            <a:pPr marL="0" lvl="0" indent="0" algn="l" rtl="0">
              <a:spcBef>
                <a:spcPts val="0"/>
              </a:spcBef>
              <a:spcAft>
                <a:spcPts val="0"/>
              </a:spcAft>
              <a:buNone/>
            </a:pPr>
            <a:r>
              <a:rPr lang="en-US" sz="2200" dirty="0" err="1">
                <a:latin typeface="Quattrocento Sans"/>
                <a:ea typeface="Quattrocento Sans"/>
                <a:cs typeface="Quattrocento Sans"/>
                <a:sym typeface="Quattrocento Sans"/>
              </a:rPr>
              <a:t>compareTo</a:t>
            </a:r>
            <a:r>
              <a:rPr lang="en-US" sz="2200" dirty="0">
                <a:latin typeface="Quattrocento Sans"/>
                <a:ea typeface="Quattrocento Sans"/>
                <a:cs typeface="Quattrocento Sans"/>
                <a:sym typeface="Quattrocento Sans"/>
              </a:rPr>
              <a:t>() works for your elements</a:t>
            </a:r>
            <a:endParaRPr sz="2200" dirty="0">
              <a:latin typeface="Quattrocento Sans"/>
              <a:ea typeface="Quattrocento Sans"/>
              <a:cs typeface="Quattrocento Sans"/>
              <a:sym typeface="Quattrocento Sans"/>
            </a:endParaRPr>
          </a:p>
          <a:p>
            <a:pPr marL="457200" lvl="0" indent="-349250" algn="l" rtl="0">
              <a:spcBef>
                <a:spcPts val="0"/>
              </a:spcBef>
              <a:spcAft>
                <a:spcPts val="0"/>
              </a:spcAft>
              <a:buClr>
                <a:srgbClr val="B6A479"/>
              </a:buClr>
              <a:buSzPts val="1900"/>
              <a:buFont typeface="Quattrocento Sans"/>
              <a:buChar char="●"/>
            </a:pPr>
            <a:r>
              <a:rPr lang="en-US" sz="1900" dirty="0">
                <a:latin typeface="Quattrocento Sans"/>
                <a:ea typeface="Quattrocento Sans"/>
                <a:cs typeface="Quattrocento Sans"/>
                <a:sym typeface="Quattrocento Sans"/>
              </a:rPr>
              <a:t>And for our running times to be correct, </a:t>
            </a:r>
            <a:r>
              <a:rPr lang="en-US" sz="1900" dirty="0" err="1">
                <a:latin typeface="Quattrocento Sans"/>
                <a:ea typeface="Quattrocento Sans"/>
                <a:cs typeface="Quattrocento Sans"/>
                <a:sym typeface="Quattrocento Sans"/>
              </a:rPr>
              <a:t>compareTo</a:t>
            </a:r>
            <a:r>
              <a:rPr lang="en-US" sz="1900" dirty="0">
                <a:latin typeface="Quattrocento Sans"/>
                <a:ea typeface="Quattrocento Sans"/>
                <a:cs typeface="Quattrocento Sans"/>
                <a:sym typeface="Quattrocento Sans"/>
              </a:rPr>
              <a:t>() must run in O(1) time</a:t>
            </a:r>
            <a:endParaRPr sz="1900"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4"/>
          <p:cNvSpPr txBox="1"/>
          <p:nvPr/>
        </p:nvSpPr>
        <p:spPr>
          <a:xfrm>
            <a:off x="1870000" y="1584350"/>
            <a:ext cx="7257600" cy="22626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Heap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Bucket Sort</a:t>
            </a:r>
            <a:endParaRPr sz="3500">
              <a:solidFill>
                <a:srgbClr val="888888"/>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Radix Sort</a:t>
            </a:r>
            <a:endParaRPr sz="3500">
              <a:solidFill>
                <a:srgbClr val="888888"/>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chemeClr val="lt1"/>
                </a:highlight>
                <a:latin typeface="Quattrocento Sans"/>
                <a:ea typeface="Quattrocento Sans"/>
                <a:cs typeface="Quattrocento Sans"/>
                <a:sym typeface="Quattrocento Sans"/>
              </a:rPr>
              <a:t>Sorting Summary</a:t>
            </a:r>
            <a:endParaRPr sz="3500">
              <a:solidFill>
                <a:schemeClr val="dk1"/>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Sorting: Summary</a:t>
            </a:r>
            <a:endParaRPr/>
          </a:p>
        </p:txBody>
      </p:sp>
      <p:graphicFrame>
        <p:nvGraphicFramePr>
          <p:cNvPr id="622" name="Google Shape;622;p45"/>
          <p:cNvGraphicFramePr/>
          <p:nvPr/>
        </p:nvGraphicFramePr>
        <p:xfrm>
          <a:off x="200985" y="1625228"/>
          <a:ext cx="7386075" cy="4424780"/>
        </p:xfrm>
        <a:graphic>
          <a:graphicData uri="http://schemas.openxmlformats.org/drawingml/2006/table">
            <a:tbl>
              <a:tblPr firstRow="1" bandRow="1">
                <a:noFill/>
              </a:tblPr>
              <a:tblGrid>
                <a:gridCol w="2058325">
                  <a:extLst>
                    <a:ext uri="{9D8B030D-6E8A-4147-A177-3AD203B41FA5}">
                      <a16:colId xmlns:a16="http://schemas.microsoft.com/office/drawing/2014/main" val="20000"/>
                    </a:ext>
                  </a:extLst>
                </a:gridCol>
                <a:gridCol w="1446250">
                  <a:extLst>
                    <a:ext uri="{9D8B030D-6E8A-4147-A177-3AD203B41FA5}">
                      <a16:colId xmlns:a16="http://schemas.microsoft.com/office/drawing/2014/main" val="20001"/>
                    </a:ext>
                  </a:extLst>
                </a:gridCol>
                <a:gridCol w="1390250">
                  <a:extLst>
                    <a:ext uri="{9D8B030D-6E8A-4147-A177-3AD203B41FA5}">
                      <a16:colId xmlns:a16="http://schemas.microsoft.com/office/drawing/2014/main" val="20002"/>
                    </a:ext>
                  </a:extLst>
                </a:gridCol>
                <a:gridCol w="1305250">
                  <a:extLst>
                    <a:ext uri="{9D8B030D-6E8A-4147-A177-3AD203B41FA5}">
                      <a16:colId xmlns:a16="http://schemas.microsoft.com/office/drawing/2014/main" val="20003"/>
                    </a:ext>
                  </a:extLst>
                </a:gridCol>
                <a:gridCol w="1186000">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a:t>Best-Case</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a:t>Worst-Case</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a:t>Space</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a:t>Stable</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Selection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O(1)</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Insertion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O(1)</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Yes</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Heap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In-Place Heap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O(1)</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Merge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p>
                      <a:pPr marL="0" marR="0" lvl="0" indent="0" algn="ctr" rtl="0">
                        <a:spcBef>
                          <a:spcPts val="0"/>
                        </a:spcBef>
                        <a:spcAft>
                          <a:spcPts val="0"/>
                        </a:spcAft>
                        <a:buNone/>
                      </a:pPr>
                      <a:r>
                        <a:rPr lang="en-US" sz="1200"/>
                        <a:t>O(n)* optimized</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Yes</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Quick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t>In-place Quick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O(1)</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800"/>
                        <a:t>Bucket Sort</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a:t>O(n)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800"/>
                        <a:buFont typeface="Calibri"/>
                        <a:buNone/>
                      </a:pPr>
                      <a:r>
                        <a:rPr lang="en-US" sz="1800"/>
                        <a:t>O(n</a:t>
                      </a:r>
                      <a:r>
                        <a:rPr lang="en-US" sz="1800" baseline="30000"/>
                        <a:t>2</a:t>
                      </a:r>
                      <a:r>
                        <a:rPr lang="en-US" sz="1800"/>
                        <a:t>)</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O(K+n)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Yes</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800"/>
                        <a:t>Radix</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US" sz="1800"/>
                        <a:t>O(n)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US" sz="1800"/>
                        <a:t>O(n)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Yes</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
        <p:nvSpPr>
          <p:cNvPr id="623" name="Google Shape;623;p45"/>
          <p:cNvSpPr txBox="1"/>
          <p:nvPr/>
        </p:nvSpPr>
        <p:spPr>
          <a:xfrm>
            <a:off x="7740860" y="799902"/>
            <a:ext cx="4250100" cy="2985392"/>
          </a:xfrm>
          <a:prstGeom prst="rect">
            <a:avLst/>
          </a:prstGeom>
          <a:noFill/>
          <a:ln>
            <a:noFill/>
          </a:ln>
        </p:spPr>
        <p:txBody>
          <a:bodyPr spcFirstLastPara="1" wrap="square" lIns="91425" tIns="45700" rIns="91425" bIns="45700" anchor="t" anchorCtr="0">
            <a:spAutoFit/>
          </a:bodyPr>
          <a:lstStyle/>
          <a:p>
            <a:pPr marL="914400" indent="-349250">
              <a:buClr>
                <a:srgbClr val="B6A479"/>
              </a:buClr>
              <a:buSzPts val="1900"/>
              <a:buFont typeface="Quattrocento Sans"/>
              <a:buChar char="○"/>
            </a:pPr>
            <a:endParaRPr sz="2400" i="0" u="none" strike="noStrike" cap="none"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No single sorting algorithm is “the best”!</a:t>
            </a:r>
            <a:endParaRPr dirty="0">
              <a:latin typeface="Quattrocento Sans"/>
              <a:ea typeface="Quattrocento Sans"/>
              <a:cs typeface="Quattrocento Sans"/>
              <a:sym typeface="Quattrocento Sans"/>
            </a:endParaRPr>
          </a:p>
          <a:p>
            <a:pPr marL="457200" marR="0" lvl="0" indent="-349250" algn="l" rtl="0">
              <a:spcBef>
                <a:spcPts val="0"/>
              </a:spcBef>
              <a:spcAft>
                <a:spcPts val="0"/>
              </a:spcAft>
              <a:buClr>
                <a:srgbClr val="4C3282"/>
              </a:buClr>
              <a:buSzPts val="1900"/>
              <a:buFont typeface="Quattrocento Sans"/>
              <a:buChar char="●"/>
            </a:pPr>
            <a:r>
              <a:rPr lang="en-US" sz="1900" dirty="0">
                <a:solidFill>
                  <a:schemeClr val="dk1"/>
                </a:solidFill>
                <a:latin typeface="Quattrocento Sans"/>
                <a:ea typeface="Quattrocento Sans"/>
                <a:cs typeface="Quattrocento Sans"/>
                <a:sym typeface="Quattrocento Sans"/>
              </a:rPr>
              <a:t>Different algos have different properties in different situations</a:t>
            </a:r>
            <a:endParaRPr sz="1300" dirty="0">
              <a:latin typeface="Quattrocento Sans"/>
              <a:ea typeface="Quattrocento Sans"/>
              <a:cs typeface="Quattrocento Sans"/>
              <a:sym typeface="Quattrocento Sans"/>
            </a:endParaRPr>
          </a:p>
          <a:p>
            <a:pPr marL="457200" marR="0" lvl="0" indent="-349250" algn="l" rtl="0">
              <a:spcBef>
                <a:spcPts val="0"/>
              </a:spcBef>
              <a:spcAft>
                <a:spcPts val="0"/>
              </a:spcAft>
              <a:buClr>
                <a:srgbClr val="4C3282"/>
              </a:buClr>
              <a:buSzPts val="1900"/>
              <a:buFont typeface="Quattrocento Sans"/>
              <a:buChar char="●"/>
            </a:pPr>
            <a:r>
              <a:rPr lang="en-US" sz="1900" dirty="0">
                <a:solidFill>
                  <a:schemeClr val="dk1"/>
                </a:solidFill>
                <a:latin typeface="Quattrocento Sans"/>
                <a:ea typeface="Quattrocento Sans"/>
                <a:cs typeface="Quattrocento Sans"/>
                <a:sym typeface="Quattrocento Sans"/>
              </a:rPr>
              <a:t>The best one is one that is well-suited to your data</a:t>
            </a:r>
            <a:endParaRPr sz="1300" dirty="0">
              <a:latin typeface="Quattrocento Sans"/>
              <a:ea typeface="Quattrocento Sans"/>
              <a:cs typeface="Quattrocento Sans"/>
              <a:sym typeface="Quattrocento Sans"/>
            </a:endParaRPr>
          </a:p>
          <a:p>
            <a:pPr marL="0" marR="0" lvl="0" indent="0" algn="l" rtl="0">
              <a:spcBef>
                <a:spcPts val="0"/>
              </a:spcBef>
              <a:spcAft>
                <a:spcPts val="0"/>
              </a:spcAft>
              <a:buNone/>
            </a:pPr>
            <a:endParaRPr sz="20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2000" dirty="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120A-1926-0F1C-1D2F-A63F628EE845}"/>
              </a:ext>
            </a:extLst>
          </p:cNvPr>
          <p:cNvSpPr>
            <a:spLocks noGrp="1"/>
          </p:cNvSpPr>
          <p:nvPr>
            <p:ph type="title"/>
          </p:nvPr>
        </p:nvSpPr>
        <p:spPr/>
        <p:txBody>
          <a:bodyPr/>
          <a:lstStyle/>
          <a:p>
            <a:r>
              <a:rPr lang="en-GB" dirty="0"/>
              <a:t>References</a:t>
            </a:r>
            <a:endParaRPr lang="en-SE" dirty="0"/>
          </a:p>
        </p:txBody>
      </p:sp>
      <p:sp>
        <p:nvSpPr>
          <p:cNvPr id="3" name="Text Placeholder 2">
            <a:extLst>
              <a:ext uri="{FF2B5EF4-FFF2-40B4-BE49-F238E27FC236}">
                <a16:creationId xmlns:a16="http://schemas.microsoft.com/office/drawing/2014/main" id="{9B497C97-51C4-EFD6-AF54-4A741838829A}"/>
              </a:ext>
            </a:extLst>
          </p:cNvPr>
          <p:cNvSpPr>
            <a:spLocks noGrp="1"/>
          </p:cNvSpPr>
          <p:nvPr>
            <p:ph type="body" idx="1"/>
          </p:nvPr>
        </p:nvSpPr>
        <p:spPr>
          <a:xfrm>
            <a:off x="575239" y="1568275"/>
            <a:ext cx="11187000" cy="932521"/>
          </a:xfrm>
        </p:spPr>
        <p:txBody>
          <a:bodyPr/>
          <a:lstStyle/>
          <a:p>
            <a:r>
              <a:rPr lang="en-GB" dirty="0"/>
              <a:t>Quicksort: Partitioning an array, KC Ang</a:t>
            </a:r>
          </a:p>
          <a:p>
            <a:pPr lvl="1"/>
            <a:r>
              <a:rPr lang="en-GB" dirty="0">
                <a:hlinkClick r:id="rId2"/>
              </a:rPr>
              <a:t>https://www.youtube.com/watch?v=MZaf_9IZCrc</a:t>
            </a:r>
            <a:endParaRPr lang="en-GB" dirty="0"/>
          </a:p>
        </p:txBody>
      </p:sp>
    </p:spTree>
    <p:extLst>
      <p:ext uri="{BB962C8B-B14F-4D97-AF65-F5344CB8AC3E}">
        <p14:creationId xmlns:p14="http://schemas.microsoft.com/office/powerpoint/2010/main" val="6118171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DF51-8038-1D96-9009-27D8230C68A1}"/>
              </a:ext>
            </a:extLst>
          </p:cNvPr>
          <p:cNvSpPr>
            <a:spLocks noGrp="1"/>
          </p:cNvSpPr>
          <p:nvPr>
            <p:ph type="title"/>
          </p:nvPr>
        </p:nvSpPr>
        <p:spPr/>
        <p:txBody>
          <a:bodyPr/>
          <a:lstStyle/>
          <a:p>
            <a:r>
              <a:rPr lang="en-GB" dirty="0"/>
              <a:t>References</a:t>
            </a:r>
            <a:endParaRPr lang="en-SE" dirty="0"/>
          </a:p>
        </p:txBody>
      </p:sp>
      <p:sp>
        <p:nvSpPr>
          <p:cNvPr id="3" name="Text Placeholder 2">
            <a:extLst>
              <a:ext uri="{FF2B5EF4-FFF2-40B4-BE49-F238E27FC236}">
                <a16:creationId xmlns:a16="http://schemas.microsoft.com/office/drawing/2014/main" id="{E2BC3EAA-BB88-22FB-74D7-4474783F131D}"/>
              </a:ext>
            </a:extLst>
          </p:cNvPr>
          <p:cNvSpPr>
            <a:spLocks noGrp="1"/>
          </p:cNvSpPr>
          <p:nvPr>
            <p:ph type="body" idx="1"/>
          </p:nvPr>
        </p:nvSpPr>
        <p:spPr>
          <a:xfrm>
            <a:off x="746175" y="1568275"/>
            <a:ext cx="9371700" cy="5783079"/>
          </a:xfrm>
        </p:spPr>
        <p:txBody>
          <a:bodyPr/>
          <a:lstStyle/>
          <a:p>
            <a:r>
              <a:rPr lang="en-GB" dirty="0"/>
              <a:t>Sort Algos // Michael Sambol Michael Sambol</a:t>
            </a:r>
          </a:p>
          <a:p>
            <a:pPr lvl="1">
              <a:lnSpc>
                <a:spcPct val="120000"/>
              </a:lnSpc>
            </a:pPr>
            <a:r>
              <a:rPr lang="en-GB" dirty="0">
                <a:hlinkClick r:id="rId2"/>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3"/>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a:p>
            <a:r>
              <a:rPr lang="en-GB" dirty="0"/>
              <a:t>Radix Sort Algorithm Introduction in 5 Minutes, CS Dojo</a:t>
            </a:r>
          </a:p>
          <a:p>
            <a:pPr lvl="1"/>
            <a:r>
              <a:rPr lang="en-GB" dirty="0">
                <a:hlinkClick r:id="rId4"/>
              </a:rPr>
              <a:t>https://www.youtube.com/watch?v=XiuSW_mEn7g</a:t>
            </a:r>
            <a:r>
              <a:rPr lang="en-GB" dirty="0"/>
              <a:t> </a:t>
            </a:r>
          </a:p>
          <a:p>
            <a:endParaRPr lang="en-GB" dirty="0"/>
          </a:p>
          <a:p>
            <a:endParaRPr lang="en-SE" dirty="0"/>
          </a:p>
        </p:txBody>
      </p:sp>
    </p:spTree>
    <p:extLst>
      <p:ext uri="{BB962C8B-B14F-4D97-AF65-F5344CB8AC3E}">
        <p14:creationId xmlns:p14="http://schemas.microsoft.com/office/powerpoint/2010/main" val="3896714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F00F-F4BF-A35F-713C-F04D0D70A4A2}"/>
              </a:ext>
            </a:extLst>
          </p:cNvPr>
          <p:cNvSpPr>
            <a:spLocks noGrp="1"/>
          </p:cNvSpPr>
          <p:nvPr>
            <p:ph type="title"/>
          </p:nvPr>
        </p:nvSpPr>
        <p:spPr/>
        <p:txBody>
          <a:bodyPr>
            <a:normAutofit/>
          </a:bodyPr>
          <a:lstStyle/>
          <a:p>
            <a:r>
              <a:rPr lang="en-GB" dirty="0"/>
              <a:t>Stable Sort, In-Place Sort</a:t>
            </a:r>
            <a:endParaRPr lang="en-SE" dirty="0"/>
          </a:p>
        </p:txBody>
      </p:sp>
      <p:sp>
        <p:nvSpPr>
          <p:cNvPr id="3" name="Text Placeholder 2">
            <a:extLst>
              <a:ext uri="{FF2B5EF4-FFF2-40B4-BE49-F238E27FC236}">
                <a16:creationId xmlns:a16="http://schemas.microsoft.com/office/drawing/2014/main" id="{F3CF77D9-DDBF-BB13-3C55-7B33243B79CA}"/>
              </a:ext>
            </a:extLst>
          </p:cNvPr>
          <p:cNvSpPr>
            <a:spLocks noGrp="1"/>
          </p:cNvSpPr>
          <p:nvPr>
            <p:ph type="body" idx="1"/>
          </p:nvPr>
        </p:nvSpPr>
        <p:spPr>
          <a:xfrm>
            <a:off x="239516" y="1184181"/>
            <a:ext cx="5929223" cy="5350653"/>
          </a:xfrm>
        </p:spPr>
        <p:txBody>
          <a:bodyPr/>
          <a:lstStyle/>
          <a:p>
            <a:r>
              <a:rPr lang="en-GB" sz="2000" dirty="0"/>
              <a:t>A stable sorting algorithm is one that maintains the relative order of elements with equal keys in the sorted output as they appeared in the input</a:t>
            </a:r>
          </a:p>
          <a:p>
            <a:pPr lvl="1"/>
            <a:r>
              <a:rPr lang="en-GB" sz="1600" dirty="0"/>
              <a:t>e.g., </a:t>
            </a:r>
            <a:r>
              <a:rPr lang="en-GB" sz="1800" dirty="0"/>
              <a:t>Bubble Sort, Insertion Sort, Merge Sort, Radix Sort</a:t>
            </a:r>
            <a:r>
              <a:rPr lang="en-GB" sz="1600" dirty="0"/>
              <a:t> </a:t>
            </a:r>
          </a:p>
          <a:p>
            <a:r>
              <a:rPr lang="en-GB" sz="2000" dirty="0"/>
              <a:t>Stability is important when multiple sorting operations are performed on data with multiple keys. For example, if you first sort a list of students by name and then by grade, a stable sort will ensure that students with the same grade remain sorted by name. This characteristic is crucial in scenarios where secondary attributes need to be preserved after sorting by primary attributes.</a:t>
            </a:r>
          </a:p>
          <a:p>
            <a:r>
              <a:rPr lang="en-GB" sz="2000" dirty="0"/>
              <a:t>In-place sort</a:t>
            </a:r>
          </a:p>
          <a:p>
            <a:pPr lvl="1"/>
            <a:r>
              <a:rPr lang="en-GB" sz="1600" dirty="0"/>
              <a:t>A sorting algorithm is in-place if it modifies input array and does not allocate extra memory. Useful for minimizing memory usage</a:t>
            </a:r>
          </a:p>
        </p:txBody>
      </p:sp>
      <p:graphicFrame>
        <p:nvGraphicFramePr>
          <p:cNvPr id="4" name="Table 3">
            <a:extLst>
              <a:ext uri="{FF2B5EF4-FFF2-40B4-BE49-F238E27FC236}">
                <a16:creationId xmlns:a16="http://schemas.microsoft.com/office/drawing/2014/main" id="{60AC84F1-A257-14E4-D533-1C74C2B8E407}"/>
              </a:ext>
            </a:extLst>
          </p:cNvPr>
          <p:cNvGraphicFramePr>
            <a:graphicFrameLocks noGrp="1"/>
          </p:cNvGraphicFramePr>
          <p:nvPr>
            <p:extLst>
              <p:ext uri="{D42A27DB-BD31-4B8C-83A1-F6EECF244321}">
                <p14:modId xmlns:p14="http://schemas.microsoft.com/office/powerpoint/2010/main" val="1453944355"/>
              </p:ext>
            </p:extLst>
          </p:nvPr>
        </p:nvGraphicFramePr>
        <p:xfrm>
          <a:off x="6391339" y="1371600"/>
          <a:ext cx="1911246" cy="4114800"/>
        </p:xfrm>
        <a:graphic>
          <a:graphicData uri="http://schemas.openxmlformats.org/drawingml/2006/table">
            <a:tbl>
              <a:tblPr firstRow="1" bandRow="1"/>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r"/>
                      <a:r>
                        <a:rPr lang="en-GB" sz="2400" dirty="0"/>
                        <a:t>Name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r"/>
                      <a:r>
                        <a:rPr lang="en-GB" sz="2400" dirty="0"/>
                        <a:t>Grade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32996776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Bas</a:t>
                      </a:r>
                      <a:endParaRPr lang="en-SE"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2403093"/>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Frank</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80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931613384"/>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Jana</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303423834"/>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err="1"/>
                        <a:t>Jouni</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835543360"/>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Lara</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20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260772700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Nick</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80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814823735"/>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Rose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107488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Sam</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40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064016328"/>
                  </a:ext>
                </a:extLst>
              </a:tr>
            </a:tbl>
          </a:graphicData>
        </a:graphic>
      </p:graphicFrame>
      <p:graphicFrame>
        <p:nvGraphicFramePr>
          <p:cNvPr id="5" name="Table 4">
            <a:extLst>
              <a:ext uri="{FF2B5EF4-FFF2-40B4-BE49-F238E27FC236}">
                <a16:creationId xmlns:a16="http://schemas.microsoft.com/office/drawing/2014/main" id="{76D90A73-2875-BEA7-FFD2-6BFD429A6935}"/>
              </a:ext>
            </a:extLst>
          </p:cNvPr>
          <p:cNvGraphicFramePr>
            <a:graphicFrameLocks noGrp="1"/>
          </p:cNvGraphicFramePr>
          <p:nvPr>
            <p:extLst>
              <p:ext uri="{D42A27DB-BD31-4B8C-83A1-F6EECF244321}">
                <p14:modId xmlns:p14="http://schemas.microsoft.com/office/powerpoint/2010/main" val="1884223419"/>
              </p:ext>
            </p:extLst>
          </p:nvPr>
        </p:nvGraphicFramePr>
        <p:xfrm>
          <a:off x="10117874" y="1371600"/>
          <a:ext cx="1911246" cy="4114800"/>
        </p:xfrm>
        <a:graphic>
          <a:graphicData uri="http://schemas.openxmlformats.org/drawingml/2006/table">
            <a:tbl>
              <a:tblPr firstRow="1" bandRow="1"/>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450602">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r"/>
                      <a:r>
                        <a:rPr lang="en-GB" sz="2400" dirty="0"/>
                        <a:t>Name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r"/>
                      <a:r>
                        <a:rPr lang="en-GB" sz="2400" dirty="0"/>
                        <a:t>Grade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32996776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Lara</a:t>
                      </a:r>
                      <a:endParaRPr lang="en-SE"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20</a:t>
                      </a:r>
                      <a:endParaRPr lang="en-SE"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2403093"/>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Sam</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40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931613384"/>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Bas</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303423834"/>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Jana</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835543360"/>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err="1"/>
                        <a:t>Jouni</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260772700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Rose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814823735"/>
                  </a:ext>
                </a:extLst>
              </a:tr>
              <a:tr h="294441">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Frank</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80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107488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Nick</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80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064016328"/>
                  </a:ext>
                </a:extLst>
              </a:tr>
            </a:tbl>
          </a:graphicData>
        </a:graphic>
      </p:graphicFrame>
      <p:cxnSp>
        <p:nvCxnSpPr>
          <p:cNvPr id="6" name="Straight Arrow Connector 5">
            <a:extLst>
              <a:ext uri="{FF2B5EF4-FFF2-40B4-BE49-F238E27FC236}">
                <a16:creationId xmlns:a16="http://schemas.microsoft.com/office/drawing/2014/main" id="{4F091DCA-F72D-779E-4C07-502249B3A1F1}"/>
              </a:ext>
            </a:extLst>
          </p:cNvPr>
          <p:cNvCxnSpPr>
            <a:cxnSpLocks/>
          </p:cNvCxnSpPr>
          <p:nvPr/>
        </p:nvCxnSpPr>
        <p:spPr>
          <a:xfrm>
            <a:off x="8302585" y="1998507"/>
            <a:ext cx="1815289" cy="88442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7" name="Straight Arrow Connector 6">
            <a:extLst>
              <a:ext uri="{FF2B5EF4-FFF2-40B4-BE49-F238E27FC236}">
                <a16:creationId xmlns:a16="http://schemas.microsoft.com/office/drawing/2014/main" id="{5700BE4A-BBF9-1DFC-982A-BEFAF041EB62}"/>
              </a:ext>
            </a:extLst>
          </p:cNvPr>
          <p:cNvCxnSpPr>
            <a:cxnSpLocks/>
          </p:cNvCxnSpPr>
          <p:nvPr/>
        </p:nvCxnSpPr>
        <p:spPr>
          <a:xfrm>
            <a:off x="8302584" y="2896850"/>
            <a:ext cx="1815290" cy="44221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8" name="Straight Arrow Connector 7">
            <a:extLst>
              <a:ext uri="{FF2B5EF4-FFF2-40B4-BE49-F238E27FC236}">
                <a16:creationId xmlns:a16="http://schemas.microsoft.com/office/drawing/2014/main" id="{72C1A38A-710E-7B10-5D67-E63F15D0044F}"/>
              </a:ext>
            </a:extLst>
          </p:cNvPr>
          <p:cNvCxnSpPr>
            <a:cxnSpLocks/>
          </p:cNvCxnSpPr>
          <p:nvPr/>
        </p:nvCxnSpPr>
        <p:spPr>
          <a:xfrm>
            <a:off x="8302585" y="3378669"/>
            <a:ext cx="1815290" cy="44221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9" name="Straight Arrow Connector 8">
            <a:extLst>
              <a:ext uri="{FF2B5EF4-FFF2-40B4-BE49-F238E27FC236}">
                <a16:creationId xmlns:a16="http://schemas.microsoft.com/office/drawing/2014/main" id="{72D14631-F15A-86CA-3C36-38BDC8EC0A62}"/>
              </a:ext>
            </a:extLst>
          </p:cNvPr>
          <p:cNvCxnSpPr>
            <a:cxnSpLocks/>
          </p:cNvCxnSpPr>
          <p:nvPr/>
        </p:nvCxnSpPr>
        <p:spPr>
          <a:xfrm flipV="1">
            <a:off x="8302585" y="4251326"/>
            <a:ext cx="1815288" cy="481819"/>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10" name="TextBox 9">
            <a:extLst>
              <a:ext uri="{FF2B5EF4-FFF2-40B4-BE49-F238E27FC236}">
                <a16:creationId xmlns:a16="http://schemas.microsoft.com/office/drawing/2014/main" id="{757522BE-735E-B7B0-DA4A-6BC087169CB3}"/>
              </a:ext>
            </a:extLst>
          </p:cNvPr>
          <p:cNvSpPr txBox="1"/>
          <p:nvPr/>
        </p:nvSpPr>
        <p:spPr>
          <a:xfrm>
            <a:off x="6483376" y="5579824"/>
            <a:ext cx="5549663"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defTabSz="457200">
              <a:buClrTx/>
              <a:buFontTx/>
              <a:buNone/>
            </a:pPr>
            <a:r>
              <a:rPr lang="en-GB" sz="2000" kern="1200" dirty="0">
                <a:solidFill>
                  <a:prstClr val="black"/>
                </a:solidFill>
                <a:latin typeface="Calibri"/>
                <a:ea typeface="+mn-ea"/>
                <a:cs typeface="+mn-cs"/>
              </a:rPr>
              <a:t>Sorting by the Grade attribute (the key) maintains the relative order of the Name attribute for persons with equal Grade</a:t>
            </a:r>
            <a:endParaRPr lang="en-SE" sz="2000" kern="1200" dirty="0">
              <a:solidFill>
                <a:prstClr val="black"/>
              </a:solidFill>
              <a:latin typeface="Calibri"/>
              <a:ea typeface="+mn-ea"/>
              <a:cs typeface="+mn-cs"/>
            </a:endParaRPr>
          </a:p>
        </p:txBody>
      </p:sp>
      <p:sp>
        <p:nvSpPr>
          <p:cNvPr id="11" name="TextBox 10">
            <a:extLst>
              <a:ext uri="{FF2B5EF4-FFF2-40B4-BE49-F238E27FC236}">
                <a16:creationId xmlns:a16="http://schemas.microsoft.com/office/drawing/2014/main" id="{64D759B8-D7D0-FF6F-CE00-0351C280D049}"/>
              </a:ext>
            </a:extLst>
          </p:cNvPr>
          <p:cNvSpPr txBox="1"/>
          <p:nvPr/>
        </p:nvSpPr>
        <p:spPr>
          <a:xfrm>
            <a:off x="8302585" y="4587728"/>
            <a:ext cx="1911246" cy="707886"/>
          </a:xfrm>
          <a:prstGeom prst="rect">
            <a:avLst/>
          </a:prstGeom>
          <a:noFill/>
        </p:spPr>
        <p:txBody>
          <a:bodyPr wrap="square" rtlCol="0">
            <a:spAutoFit/>
          </a:bodyPr>
          <a:lstStyle/>
          <a:p>
            <a:pPr algn="ctr" defTabSz="457200">
              <a:buClrTx/>
              <a:buFontTx/>
              <a:buNone/>
            </a:pPr>
            <a:r>
              <a:rPr lang="en-GB" sz="2000" kern="1200" dirty="0">
                <a:solidFill>
                  <a:prstClr val="black"/>
                </a:solidFill>
                <a:latin typeface="Calibri"/>
                <a:ea typeface="+mn-ea"/>
                <a:cs typeface="+mn-cs"/>
              </a:rPr>
              <a:t>These lines do not cross</a:t>
            </a:r>
            <a:endParaRPr lang="en-SE" sz="2000" kern="1200" dirty="0">
              <a:solidFill>
                <a:prstClr val="black"/>
              </a:solidFill>
              <a:latin typeface="Calibri"/>
              <a:ea typeface="+mn-ea"/>
              <a:cs typeface="+mn-cs"/>
            </a:endParaRPr>
          </a:p>
        </p:txBody>
      </p:sp>
    </p:spTree>
    <p:extLst>
      <p:ext uri="{BB962C8B-B14F-4D97-AF65-F5344CB8AC3E}">
        <p14:creationId xmlns:p14="http://schemas.microsoft.com/office/powerpoint/2010/main" val="2401931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Principle 1</a:t>
            </a:r>
            <a:endParaRPr/>
          </a:p>
        </p:txBody>
      </p:sp>
      <p:sp>
        <p:nvSpPr>
          <p:cNvPr id="203" name="Google Shape;203;p27"/>
          <p:cNvSpPr txBox="1"/>
          <p:nvPr/>
        </p:nvSpPr>
        <p:spPr>
          <a:xfrm>
            <a:off x="744650" y="1278175"/>
            <a:ext cx="11264100" cy="243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a:latin typeface="Quattrocento Sans"/>
                <a:ea typeface="Quattrocento Sans"/>
                <a:cs typeface="Quattrocento Sans"/>
                <a:sym typeface="Quattrocento Sans"/>
              </a:rPr>
              <a:t>Invariants/Iterative improvement</a:t>
            </a:r>
            <a:endParaRPr sz="2500">
              <a:latin typeface="Quattrocento Sans"/>
              <a:ea typeface="Quattrocento Sans"/>
              <a:cs typeface="Quattrocento Sans"/>
              <a:sym typeface="Quattrocento Sans"/>
            </a:endParaRPr>
          </a:p>
          <a:p>
            <a:pPr marL="457200" lvl="0" indent="-361950" algn="l" rtl="0">
              <a:spcBef>
                <a:spcPts val="0"/>
              </a:spcBef>
              <a:spcAft>
                <a:spcPts val="0"/>
              </a:spcAft>
              <a:buClr>
                <a:srgbClr val="4C3282"/>
              </a:buClr>
              <a:buSzPts val="2100"/>
              <a:buFont typeface="Quattrocento Sans"/>
              <a:buChar char="●"/>
            </a:pPr>
            <a:r>
              <a:rPr lang="en-US" sz="2100">
                <a:latin typeface="Quattrocento Sans"/>
                <a:ea typeface="Quattrocento Sans"/>
                <a:cs typeface="Quattrocento Sans"/>
                <a:sym typeface="Quattrocento Sans"/>
              </a:rPr>
              <a:t>Step-by-step, make one more part of the input your desired output</a:t>
            </a:r>
            <a:endParaRPr sz="2100">
              <a:latin typeface="Quattrocento Sans"/>
              <a:ea typeface="Quattrocento Sans"/>
              <a:cs typeface="Quattrocento Sans"/>
              <a:sym typeface="Quattrocento Sans"/>
            </a:endParaRPr>
          </a:p>
          <a:p>
            <a:pPr marL="0" lvl="0" indent="0" algn="l" rtl="0">
              <a:spcBef>
                <a:spcPts val="0"/>
              </a:spcBef>
              <a:spcAft>
                <a:spcPts val="0"/>
              </a:spcAft>
              <a:buNone/>
            </a:pPr>
            <a:endParaRPr sz="2500">
              <a:latin typeface="Quattrocento Sans"/>
              <a:ea typeface="Quattrocento Sans"/>
              <a:cs typeface="Quattrocento Sans"/>
              <a:sym typeface="Quattrocento Sans"/>
            </a:endParaRPr>
          </a:p>
          <a:p>
            <a:pPr marL="0" lvl="0" indent="0" algn="l" rtl="0">
              <a:spcBef>
                <a:spcPts val="0"/>
              </a:spcBef>
              <a:spcAft>
                <a:spcPts val="0"/>
              </a:spcAft>
              <a:buNone/>
            </a:pPr>
            <a:r>
              <a:rPr lang="en-US" sz="2500">
                <a:latin typeface="Quattrocento Sans"/>
                <a:ea typeface="Quattrocento Sans"/>
                <a:cs typeface="Quattrocento Sans"/>
                <a:sym typeface="Quattrocento Sans"/>
              </a:rPr>
              <a:t>We’ll write iterative algorithms to satisfy the following invariant:</a:t>
            </a:r>
            <a:endParaRPr sz="2500">
              <a:latin typeface="Quattrocento Sans"/>
              <a:ea typeface="Quattrocento Sans"/>
              <a:cs typeface="Quattrocento Sans"/>
              <a:sym typeface="Quattrocento Sans"/>
            </a:endParaRPr>
          </a:p>
          <a:p>
            <a:pPr marL="0" lvl="0" indent="0" algn="l" rtl="0">
              <a:spcBef>
                <a:spcPts val="0"/>
              </a:spcBef>
              <a:spcAft>
                <a:spcPts val="0"/>
              </a:spcAft>
              <a:buNone/>
            </a:pPr>
            <a:endParaRPr sz="2500">
              <a:latin typeface="Quattrocento Sans"/>
              <a:ea typeface="Quattrocento Sans"/>
              <a:cs typeface="Quattrocento Sans"/>
              <a:sym typeface="Quattrocento Sans"/>
            </a:endParaRPr>
          </a:p>
          <a:p>
            <a:pPr marL="0" lvl="0" indent="0" algn="l" rtl="0">
              <a:spcBef>
                <a:spcPts val="0"/>
              </a:spcBef>
              <a:spcAft>
                <a:spcPts val="0"/>
              </a:spcAft>
              <a:buNone/>
            </a:pPr>
            <a:r>
              <a:rPr lang="en-US" sz="2500">
                <a:latin typeface="Quattrocento Sans"/>
                <a:ea typeface="Quattrocento Sans"/>
                <a:cs typeface="Quattrocento Sans"/>
                <a:sym typeface="Quattrocento Sans"/>
              </a:rPr>
              <a:t>After </a:t>
            </a:r>
            <a:r>
              <a:rPr lang="en-US" sz="2500" i="1">
                <a:latin typeface="Quattrocento Sans"/>
                <a:ea typeface="Quattrocento Sans"/>
                <a:cs typeface="Quattrocento Sans"/>
                <a:sym typeface="Quattrocento Sans"/>
              </a:rPr>
              <a:t>k</a:t>
            </a:r>
            <a:r>
              <a:rPr lang="en-US" sz="2500">
                <a:latin typeface="Quattrocento Sans"/>
                <a:ea typeface="Quattrocento Sans"/>
                <a:cs typeface="Quattrocento Sans"/>
                <a:sym typeface="Quattrocento Sans"/>
              </a:rPr>
              <a:t> iterations of the loop, the first </a:t>
            </a:r>
            <a:r>
              <a:rPr lang="en-US" sz="2500" i="1">
                <a:latin typeface="Quattrocento Sans"/>
                <a:ea typeface="Quattrocento Sans"/>
                <a:cs typeface="Quattrocento Sans"/>
                <a:sym typeface="Quattrocento Sans"/>
              </a:rPr>
              <a:t>k</a:t>
            </a:r>
            <a:r>
              <a:rPr lang="en-US" sz="2500">
                <a:latin typeface="Quattrocento Sans"/>
                <a:ea typeface="Quattrocento Sans"/>
                <a:cs typeface="Quattrocento Sans"/>
                <a:sym typeface="Quattrocento Sans"/>
              </a:rPr>
              <a:t> elements of the array will be sorted.</a:t>
            </a:r>
            <a:endParaRPr sz="2500">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p:nvPr/>
        </p:nvSpPr>
        <p:spPr>
          <a:xfrm>
            <a:off x="1870000" y="2677300"/>
            <a:ext cx="7257600" cy="45099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Intro to Sorting</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0C0C0C"/>
                </a:solidFill>
                <a:highlight>
                  <a:srgbClr val="FFFFFF"/>
                </a:highlight>
                <a:latin typeface="Quattrocento Sans"/>
                <a:ea typeface="Quattrocento Sans"/>
                <a:cs typeface="Quattrocento Sans"/>
                <a:sym typeface="Quattrocento Sans"/>
              </a:rPr>
              <a:t>Insertion Sort</a:t>
            </a:r>
            <a:endParaRPr sz="3500">
              <a:solidFill>
                <a:srgbClr val="0C0C0C"/>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Clr>
                <a:schemeClr val="dk1"/>
              </a:buClr>
              <a:buSzPts val="1100"/>
              <a:buFont typeface="Arial"/>
              <a:buNone/>
            </a:pPr>
            <a:r>
              <a:rPr lang="en-US" sz="3500">
                <a:solidFill>
                  <a:srgbClr val="888888"/>
                </a:solidFill>
                <a:highlight>
                  <a:schemeClr val="lt1"/>
                </a:highlight>
                <a:latin typeface="Quattrocento Sans"/>
                <a:ea typeface="Quattrocento Sans"/>
                <a:cs typeface="Quattrocento Sans"/>
                <a:sym typeface="Quattrocento Sans"/>
              </a:rPr>
              <a:t>Selection Sort</a:t>
            </a:r>
            <a:endParaRPr sz="3500">
              <a:solidFill>
                <a:srgbClr val="0C0C0C"/>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Merge Sort </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Quick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894D-141F-BD24-60D5-2E725CD961D3}"/>
              </a:ext>
            </a:extLst>
          </p:cNvPr>
          <p:cNvSpPr>
            <a:spLocks noGrp="1"/>
          </p:cNvSpPr>
          <p:nvPr>
            <p:ph type="title"/>
          </p:nvPr>
        </p:nvSpPr>
        <p:spPr/>
        <p:txBody>
          <a:bodyPr/>
          <a:lstStyle/>
          <a:p>
            <a:r>
              <a:rPr lang="en-US" dirty="0"/>
              <a:t>Insertion Sort </a:t>
            </a:r>
            <a:endParaRPr lang="en-SE" dirty="0"/>
          </a:p>
        </p:txBody>
      </p:sp>
      <p:sp>
        <p:nvSpPr>
          <p:cNvPr id="3" name="Text Placeholder 2">
            <a:extLst>
              <a:ext uri="{FF2B5EF4-FFF2-40B4-BE49-F238E27FC236}">
                <a16:creationId xmlns:a16="http://schemas.microsoft.com/office/drawing/2014/main" id="{73712ABD-7414-073A-D855-F1E42AA2881A}"/>
              </a:ext>
            </a:extLst>
          </p:cNvPr>
          <p:cNvSpPr>
            <a:spLocks noGrp="1"/>
          </p:cNvSpPr>
          <p:nvPr>
            <p:ph type="body" idx="1"/>
          </p:nvPr>
        </p:nvSpPr>
        <p:spPr>
          <a:xfrm>
            <a:off x="746175" y="1278177"/>
            <a:ext cx="11016064" cy="5316547"/>
          </a:xfrm>
        </p:spPr>
        <p:txBody>
          <a:bodyPr/>
          <a:lstStyle/>
          <a:p>
            <a:r>
              <a:rPr lang="en-GB" sz="2000" dirty="0"/>
              <a:t>Insertion sort works by iteratively inserting each element of an unsorted list into its correct position in a sorted portion of the list. It is like sorting playing cards in your hands. You split the cards into two groups: the sorted cards and the unsorted cards. Then, you pick a card from the unsorted group and put it in the right place in the sorted group.</a:t>
            </a:r>
          </a:p>
          <a:p>
            <a:pPr lvl="1"/>
            <a:r>
              <a:rPr lang="en-GB" sz="1800" dirty="0"/>
              <a:t>Start with second element of the array as first element in the array is assumed to be sorted.</a:t>
            </a:r>
          </a:p>
          <a:p>
            <a:pPr lvl="1"/>
            <a:r>
              <a:rPr lang="en-GB" sz="1800" dirty="0"/>
              <a:t>Compare second element with the first element and check if the second element is smaller then swap them.</a:t>
            </a:r>
          </a:p>
          <a:p>
            <a:pPr lvl="1"/>
            <a:r>
              <a:rPr lang="en-GB" sz="1800" dirty="0"/>
              <a:t>Move to the third element and compare it with the first two elements and put at its correct position</a:t>
            </a:r>
          </a:p>
          <a:p>
            <a:pPr lvl="1"/>
            <a:r>
              <a:rPr lang="en-GB" sz="1800" dirty="0"/>
              <a:t>Repeat until the entire array is sorted.</a:t>
            </a:r>
          </a:p>
          <a:p>
            <a:r>
              <a:rPr lang="en-GB" sz="2000" dirty="0"/>
              <a:t>Time complexity: O(n</a:t>
            </a:r>
            <a:r>
              <a:rPr lang="en-GB" sz="2000" baseline="30000" dirty="0"/>
              <a:t>2</a:t>
            </a:r>
            <a:r>
              <a:rPr lang="en-GB" sz="2000" dirty="0"/>
              <a:t>), as there are two nested loops:</a:t>
            </a:r>
          </a:p>
          <a:p>
            <a:pPr lvl="1"/>
            <a:r>
              <a:rPr lang="en-GB" sz="1800" dirty="0"/>
              <a:t>Outer loop to select each element in the unsorted group one by one, with O(n) complexity</a:t>
            </a:r>
          </a:p>
          <a:p>
            <a:pPr lvl="1"/>
            <a:r>
              <a:rPr lang="en-GB" sz="1800" dirty="0"/>
              <a:t>Inner loop to insert that element into the sorted group, with O(n) complexity</a:t>
            </a:r>
          </a:p>
          <a:p>
            <a:r>
              <a:rPr lang="en-GB" sz="2000" dirty="0"/>
              <a:t>Insertion Sort | </a:t>
            </a:r>
            <a:r>
              <a:rPr lang="en-GB" sz="2000" dirty="0" err="1"/>
              <a:t>GeeksforGeeks</a:t>
            </a:r>
            <a:endParaRPr lang="en-GB" sz="2000" dirty="0"/>
          </a:p>
          <a:p>
            <a:pPr lvl="1"/>
            <a:r>
              <a:rPr lang="en-GB" sz="1800" dirty="0">
                <a:hlinkClick r:id="rId2"/>
              </a:rPr>
              <a:t>https://www.geeksforgeeks.org/insertion-sort-algorithm/</a:t>
            </a:r>
            <a:endParaRPr lang="en-GB" sz="1800" dirty="0"/>
          </a:p>
          <a:p>
            <a:pPr lvl="1"/>
            <a:r>
              <a:rPr lang="en-GB" sz="1800" dirty="0">
                <a:hlinkClick r:id="rId3"/>
              </a:rPr>
              <a:t>https://www.geeksforgeeks.org/time-and-space-complexity-of-insertion-sort-algorithm/</a:t>
            </a:r>
            <a:r>
              <a:rPr lang="en-GB" sz="1800" dirty="0"/>
              <a:t> </a:t>
            </a:r>
          </a:p>
          <a:p>
            <a:pPr lvl="1"/>
            <a:r>
              <a:rPr lang="en-GB" sz="1800" dirty="0">
                <a:hlinkClick r:id="rId4"/>
              </a:rPr>
              <a:t>https://www.youtube.com/watch?v=OGzPmgsI-pQ</a:t>
            </a:r>
            <a:r>
              <a:rPr lang="en-GB" sz="1800" dirty="0"/>
              <a:t> </a:t>
            </a:r>
            <a:endParaRPr lang="en-SE" sz="1800" dirty="0"/>
          </a:p>
          <a:p>
            <a:endParaRPr lang="en-SE" sz="2000" dirty="0"/>
          </a:p>
        </p:txBody>
      </p:sp>
    </p:spTree>
    <p:extLst>
      <p:ext uri="{BB962C8B-B14F-4D97-AF65-F5344CB8AC3E}">
        <p14:creationId xmlns:p14="http://schemas.microsoft.com/office/powerpoint/2010/main" val="3813861111"/>
      </p:ext>
    </p:extLst>
  </p:cSld>
  <p:clrMapOvr>
    <a:masterClrMapping/>
  </p:clrMapOvr>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1278</TotalTime>
  <Words>5502</Words>
  <Application>Microsoft Office PowerPoint</Application>
  <PresentationFormat>Widescreen</PresentationFormat>
  <Paragraphs>1784</Paragraphs>
  <Slides>53</Slides>
  <Notes>46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53</vt:i4>
      </vt:variant>
    </vt:vector>
  </HeadingPairs>
  <TitlesOfParts>
    <vt:vector size="66" baseType="lpstr">
      <vt:lpstr>Cambria Math</vt:lpstr>
      <vt:lpstr>Quattrocento Sans</vt:lpstr>
      <vt:lpstr>Twentieth Century</vt:lpstr>
      <vt:lpstr>Helvetica</vt:lpstr>
      <vt:lpstr>Courier New</vt:lpstr>
      <vt:lpstr>Gill Sans Light</vt:lpstr>
      <vt:lpstr>Arial</vt:lpstr>
      <vt:lpstr>Georgia</vt:lpstr>
      <vt:lpstr>Wingdings</vt:lpstr>
      <vt:lpstr>Consolas</vt:lpstr>
      <vt:lpstr>Calibri</vt:lpstr>
      <vt:lpstr>Times New Roman</vt:lpstr>
      <vt:lpstr>Integral</vt:lpstr>
      <vt:lpstr>Lecture 19: Introduction to Sorting</vt:lpstr>
      <vt:lpstr>PowerPoint Presentation</vt:lpstr>
      <vt:lpstr>Warm Up</vt:lpstr>
      <vt:lpstr>PowerPoint Presentation</vt:lpstr>
      <vt:lpstr>Types of Sorts</vt:lpstr>
      <vt:lpstr>Stable Sort, In-Place Sort</vt:lpstr>
      <vt:lpstr>Principle 1</vt:lpstr>
      <vt:lpstr>PowerPoint Presentation</vt:lpstr>
      <vt:lpstr>Insertion Sort </vt:lpstr>
      <vt:lpstr>Insertion Sort</vt:lpstr>
      <vt:lpstr>Insertion Sort </vt:lpstr>
      <vt:lpstr>Insertion Sort Stability</vt:lpstr>
      <vt:lpstr>Insertion Sort: More Examples</vt:lpstr>
      <vt:lpstr>PowerPoint Presentation</vt:lpstr>
      <vt:lpstr>Selection Sort</vt:lpstr>
      <vt:lpstr>Selection Sort</vt:lpstr>
      <vt:lpstr>Selection Sort </vt:lpstr>
      <vt:lpstr>Selection Sort Stability</vt:lpstr>
      <vt:lpstr>PowerPoint Presentation</vt:lpstr>
      <vt:lpstr>Principle 2: Divide and Conquer</vt:lpstr>
      <vt:lpstr>PowerPoint Presentation</vt:lpstr>
      <vt:lpstr>Merge Sort</vt:lpstr>
      <vt:lpstr>Merge Sort</vt:lpstr>
      <vt:lpstr>Merge Sort: Divide Step</vt:lpstr>
      <vt:lpstr>Merge Sort: Combine Step</vt:lpstr>
      <vt:lpstr>Merge Sort</vt:lpstr>
      <vt:lpstr>PowerPoint Presentation</vt:lpstr>
      <vt:lpstr>Quick Sort</vt:lpstr>
      <vt:lpstr>Quick Sort (v1)</vt:lpstr>
      <vt:lpstr>Quick Sort (v1): Divide Step</vt:lpstr>
      <vt:lpstr>Quick Sort (v1): Combine Step</vt:lpstr>
      <vt:lpstr>Quick Sort (v1)</vt:lpstr>
      <vt:lpstr>Strategies for Choosing a Pivot</vt:lpstr>
      <vt:lpstr>Quick Sort (v2: In-Place) </vt:lpstr>
      <vt:lpstr>PowerPoint Presentation</vt:lpstr>
      <vt:lpstr>Heap Sort</vt:lpstr>
      <vt:lpstr>Principle 3</vt:lpstr>
      <vt:lpstr>In Place Heap Sort</vt:lpstr>
      <vt:lpstr>In Place Heap Sort</vt:lpstr>
      <vt:lpstr>PowerPoint Presentation</vt:lpstr>
      <vt:lpstr>Bucket Sort (aka Bin Sort)</vt:lpstr>
      <vt:lpstr>Bucket Sort with Data</vt:lpstr>
      <vt:lpstr>Bucket Sort</vt:lpstr>
      <vt:lpstr>PowerPoint Presentation</vt:lpstr>
      <vt:lpstr>Moving away from comparison sorts</vt:lpstr>
      <vt:lpstr>Specialized Sorts (“Niche Sorts”)</vt:lpstr>
      <vt:lpstr>Radix Sort</vt:lpstr>
      <vt:lpstr>Radix Sort</vt:lpstr>
      <vt:lpstr>Radix Sort</vt:lpstr>
      <vt:lpstr>PowerPoint Presentation</vt:lpstr>
      <vt:lpstr>Sorting: Summary</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Zonghua Gu</cp:lastModifiedBy>
  <cp:revision>4</cp:revision>
  <dcterms:modified xsi:type="dcterms:W3CDTF">2025-04-15T21:04:34Z</dcterms:modified>
</cp:coreProperties>
</file>