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94" r:id="rId4"/>
    <p:sldId id="278" r:id="rId5"/>
    <p:sldId id="310" r:id="rId6"/>
    <p:sldId id="287" r:id="rId7"/>
    <p:sldId id="289" r:id="rId8"/>
    <p:sldId id="295" r:id="rId9"/>
    <p:sldId id="311" r:id="rId10"/>
    <p:sldId id="286" r:id="rId11"/>
    <p:sldId id="31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E6A20E"/>
    <a:srgbClr val="2000EA"/>
    <a:srgbClr val="FB0008"/>
    <a:srgbClr val="140087"/>
    <a:srgbClr val="1700AE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9"/>
    <p:restoredTop sz="83399" autoAdjust="0"/>
  </p:normalViewPr>
  <p:slideViewPr>
    <p:cSldViewPr snapToGrid="0" snapToObjects="1">
      <p:cViewPr varScale="1">
        <p:scale>
          <a:sx n="69" d="100"/>
          <a:sy n="69" d="100"/>
        </p:scale>
        <p:origin x="185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3C14AD-1A5D-41D6-8EE8-A92853A44D69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1263" y="708025"/>
            <a:ext cx="4837112" cy="362743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570413"/>
            <a:ext cx="5346700" cy="4335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7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3C14AD-1A5D-41D6-8EE8-A92853A44D69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708025"/>
            <a:ext cx="6446838" cy="362743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570413"/>
            <a:ext cx="5346700" cy="4335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643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the above examples, how many buckets are needed? And how many passes must be made?</a:t>
            </a:r>
          </a:p>
          <a:p>
            <a:pPr lvl="1"/>
            <a:r>
              <a:rPr lang="en-US" dirty="0"/>
              <a:t>Sort by the least significant digit:</a:t>
            </a:r>
            <a:br>
              <a:rPr lang="en-US" dirty="0"/>
            </a:br>
            <a:r>
              <a:rPr lang="en-US" dirty="0"/>
              <a:t>34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, 13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, 12</a:t>
            </a:r>
            <a:r>
              <a:rPr lang="en-US" dirty="0">
                <a:solidFill>
                  <a:schemeClr val="accent2"/>
                </a:solidFill>
              </a:rPr>
              <a:t>6</a:t>
            </a:r>
            <a:r>
              <a:rPr lang="en-US" dirty="0"/>
              <a:t>, 63</a:t>
            </a:r>
            <a:r>
              <a:rPr lang="en-US" dirty="0">
                <a:solidFill>
                  <a:schemeClr val="accent2"/>
                </a:solidFill>
              </a:rPr>
              <a:t>6</a:t>
            </a:r>
            <a:r>
              <a:rPr lang="en-US" dirty="0"/>
              <a:t>, 41</a:t>
            </a:r>
            <a:r>
              <a:rPr lang="en-US" dirty="0">
                <a:solidFill>
                  <a:schemeClr val="accent2"/>
                </a:solidFill>
              </a:rPr>
              <a:t>6</a:t>
            </a:r>
            <a:r>
              <a:rPr lang="en-US" dirty="0"/>
              <a:t>, 32</a:t>
            </a:r>
            <a:r>
              <a:rPr lang="en-US" dirty="0">
                <a:solidFill>
                  <a:schemeClr val="accent2"/>
                </a:solidFill>
              </a:rPr>
              <a:t>8</a:t>
            </a:r>
            <a:r>
              <a:rPr lang="en-US" dirty="0"/>
              <a:t>, 32</a:t>
            </a:r>
            <a:r>
              <a:rPr lang="en-US" dirty="0">
                <a:solidFill>
                  <a:schemeClr val="accent2"/>
                </a:solidFill>
              </a:rPr>
              <a:t>8</a:t>
            </a:r>
          </a:p>
          <a:p>
            <a:pPr lvl="1"/>
            <a:r>
              <a:rPr lang="en-US" dirty="0"/>
              <a:t>Sort by the middle digit:</a:t>
            </a:r>
            <a:br>
              <a:rPr lang="en-US" dirty="0"/>
            </a:br>
            <a:r>
              <a:rPr lang="en-US" dirty="0"/>
              <a:t>4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6, 1</a:t>
            </a:r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dirty="0"/>
              <a:t>6, 3</a:t>
            </a:r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dirty="0"/>
              <a:t>8, 3</a:t>
            </a:r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dirty="0"/>
              <a:t>8, 1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1, 6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6, 3</a:t>
            </a:r>
            <a:r>
              <a:rPr lang="en-US" dirty="0">
                <a:solidFill>
                  <a:schemeClr val="accent2"/>
                </a:solidFill>
              </a:rPr>
              <a:t>4</a:t>
            </a:r>
            <a:r>
              <a:rPr lang="en-US" dirty="0"/>
              <a:t>1</a:t>
            </a:r>
          </a:p>
          <a:p>
            <a:pPr lvl="1"/>
            <a:r>
              <a:rPr lang="en-US" dirty="0"/>
              <a:t>Sort by the most significant digit: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26, 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31, 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28, 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28, 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41, </a:t>
            </a:r>
            <a:r>
              <a:rPr lang="en-US" dirty="0">
                <a:solidFill>
                  <a:schemeClr val="accent2"/>
                </a:solidFill>
              </a:rPr>
              <a:t>4</a:t>
            </a:r>
            <a:r>
              <a:rPr lang="en-US" dirty="0"/>
              <a:t>16, </a:t>
            </a:r>
            <a:r>
              <a:rPr lang="en-US" dirty="0">
                <a:solidFill>
                  <a:schemeClr val="accent2"/>
                </a:solidFill>
              </a:rPr>
              <a:t>6</a:t>
            </a:r>
            <a:r>
              <a:rPr lang="en-US" dirty="0"/>
              <a:t>36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73F54-F322-4638-87D6-8F9EDD4587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6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ime-and-space-complexity-of-radix-sort-algorithm/" TargetMode="External"/><Relationship Id="rId2" Type="http://schemas.openxmlformats.org/officeDocument/2006/relationships/hyperlink" Target="https://www.geeksforgeeks.org/radix-sor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time-complexities-of-all-sorting-algorithms/" TargetMode="External"/><Relationship Id="rId4" Type="http://schemas.openxmlformats.org/officeDocument/2006/relationships/hyperlink" Target="https://www.geeksforgeeks.org/bucket-sort-2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Bucket_sort" TargetMode="External"/><Relationship Id="rId4" Type="http://schemas.openxmlformats.org/officeDocument/2006/relationships/hyperlink" Target="https://www.youtube.com/watch?v=VuXbEb5ywr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hyperlink" Target="https://www.youtube.com/watch?v=Om4BljCs_qE" TargetMode="External"/><Relationship Id="rId5" Type="http://schemas.openxmlformats.org/officeDocument/2006/relationships/tags" Target="../tags/tag2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14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altLang="zh-CN" dirty="0">
                <a:solidFill>
                  <a:schemeClr val="accent1"/>
                </a:solidFill>
              </a:rPr>
              <a:t>Radix Sort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F879-9A9F-429D-97D8-1AC0F4F9BBF8}" type="slidenum">
              <a:rPr lang="en-US"/>
              <a:pPr/>
              <a:t>10</a:t>
            </a:fld>
            <a:endParaRPr lang="en-US"/>
          </a:p>
        </p:txBody>
      </p:sp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22566" y="978694"/>
            <a:ext cx="8208818" cy="550069"/>
          </a:xfrm>
        </p:spPr>
        <p:txBody>
          <a:bodyPr>
            <a:normAutofit fontScale="90000"/>
          </a:bodyPr>
          <a:lstStyle/>
          <a:p>
            <a:r>
              <a:rPr lang="en-US" dirty="0"/>
              <a:t>You can choose an appropriate radix value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22565" y="1583965"/>
            <a:ext cx="8335673" cy="197830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Numbers in different formats</a:t>
            </a:r>
          </a:p>
          <a:p>
            <a:pPr lvl="1"/>
            <a:r>
              <a:rPr lang="en-US" dirty="0"/>
              <a:t>decimal whole numbers: (126, 328, 636, 341, 416, 131, 328)</a:t>
            </a:r>
          </a:p>
          <a:p>
            <a:pPr lvl="1"/>
            <a:r>
              <a:rPr lang="en-US" dirty="0"/>
              <a:t>Binary numbers:  (0 001 111 110, 0 ‭101 001 000, 1 001 111 100‬, ‭0 101 010 101, </a:t>
            </a:r>
          </a:p>
          <a:p>
            <a:pPr marL="342900" lvl="1" indent="0">
              <a:buNone/>
            </a:pPr>
            <a:r>
              <a:rPr lang="en-US" dirty="0"/>
              <a:t>‭                                     0 110 100 000, ‭0 010 000 011‬‬‬, ‭0 101 001 000)‬</a:t>
            </a:r>
          </a:p>
          <a:p>
            <a:pPr lvl="1"/>
            <a:r>
              <a:rPr lang="en-US" dirty="0"/>
              <a:t>Octal numbers: (0176, 0510, 1174, 0525, 0640, 0203, 0510)</a:t>
            </a:r>
          </a:p>
          <a:p>
            <a:pPr lvl="1"/>
            <a:r>
              <a:rPr lang="en-US" dirty="0"/>
              <a:t>Hexadecimal numbers: (07E, 148, 27C, 1A0, 083, 148)</a:t>
            </a:r>
          </a:p>
          <a:p>
            <a:r>
              <a:rPr lang="en-US" dirty="0"/>
              <a:t>Radix sort of decimal numbers </a:t>
            </a:r>
            <a:r>
              <a:rPr lang="en-GB" dirty="0"/>
              <a:t>using ten buckets: 0 to 9</a:t>
            </a:r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291CA9-6100-F82E-7DAE-602E95EE21BA}"/>
              </a:ext>
            </a:extLst>
          </p:cNvPr>
          <p:cNvGraphicFramePr>
            <a:graphicFrameLocks noGrp="1"/>
          </p:cNvGraphicFramePr>
          <p:nvPr/>
        </p:nvGraphicFramePr>
        <p:xfrm>
          <a:off x="1653606" y="3567198"/>
          <a:ext cx="438806" cy="1973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806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34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E43206-1A84-0668-9FC2-5D9A097D34A7}"/>
              </a:ext>
            </a:extLst>
          </p:cNvPr>
          <p:cNvGraphicFramePr>
            <a:graphicFrameLocks noGrp="1"/>
          </p:cNvGraphicFramePr>
          <p:nvPr/>
        </p:nvGraphicFramePr>
        <p:xfrm>
          <a:off x="2402664" y="3564735"/>
          <a:ext cx="437198" cy="1973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198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sz="1400" dirty="0"/>
                        <a:t>6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2</a:t>
                      </a:r>
                      <a:r>
                        <a:rPr lang="en-US" sz="1400" dirty="0"/>
                        <a:t>6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2</a:t>
                      </a:r>
                      <a:r>
                        <a:rPr lang="en-US" sz="1400" dirty="0"/>
                        <a:t>8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2</a:t>
                      </a:r>
                      <a:r>
                        <a:rPr lang="en-US" sz="1400" dirty="0"/>
                        <a:t>9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sz="1400" dirty="0"/>
                        <a:t>1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sz="1400" dirty="0"/>
                        <a:t>6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US" sz="1400" dirty="0"/>
                        <a:t>1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1A6F3B5-43CE-6E49-0751-0110E84F86CB}"/>
              </a:ext>
            </a:extLst>
          </p:cNvPr>
          <p:cNvGraphicFramePr>
            <a:graphicFrameLocks noGrp="1"/>
          </p:cNvGraphicFramePr>
          <p:nvPr/>
        </p:nvGraphicFramePr>
        <p:xfrm>
          <a:off x="3150113" y="3564735"/>
          <a:ext cx="437198" cy="1973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198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sz="1400" dirty="0"/>
                        <a:t>26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sz="1400" dirty="0"/>
                        <a:t>31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sz="1400" dirty="0"/>
                        <a:t>28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sz="1400" dirty="0"/>
                        <a:t>29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sz="1400" dirty="0"/>
                        <a:t>41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US" sz="1400" dirty="0"/>
                        <a:t>16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6</a:t>
                      </a:r>
                      <a:r>
                        <a:rPr lang="en-US" sz="1400" dirty="0"/>
                        <a:t>36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758751-6816-CA8B-9C1C-1A6F22A026EB}"/>
              </a:ext>
            </a:extLst>
          </p:cNvPr>
          <p:cNvGraphicFramePr>
            <a:graphicFrameLocks noGrp="1"/>
          </p:cNvGraphicFramePr>
          <p:nvPr/>
        </p:nvGraphicFramePr>
        <p:xfrm>
          <a:off x="904547" y="3567198"/>
          <a:ext cx="438806" cy="1973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806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329</a:t>
                      </a:r>
                      <a:endParaRPr lang="en-S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416</a:t>
                      </a:r>
                      <a:endParaRPr lang="en-S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en-S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636</a:t>
                      </a:r>
                      <a:endParaRPr lang="en-S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328</a:t>
                      </a:r>
                      <a:endParaRPr lang="en-S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131</a:t>
                      </a:r>
                      <a:endParaRPr lang="en-S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341</a:t>
                      </a:r>
                      <a:endParaRPr lang="en-S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9F47ACD5-8B54-5B11-46A6-F4649DE057D3}"/>
              </a:ext>
            </a:extLst>
          </p:cNvPr>
          <p:cNvSpPr/>
          <p:nvPr/>
        </p:nvSpPr>
        <p:spPr>
          <a:xfrm>
            <a:off x="1379484" y="4298788"/>
            <a:ext cx="226824" cy="268733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35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7C96FDD-93D8-3A8E-E9D4-3F6A35E9C341}"/>
              </a:ext>
            </a:extLst>
          </p:cNvPr>
          <p:cNvSpPr/>
          <p:nvPr/>
        </p:nvSpPr>
        <p:spPr>
          <a:xfrm>
            <a:off x="2134125" y="4298788"/>
            <a:ext cx="226824" cy="268733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35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903AC45-1EE0-311E-1E27-F1DE96CC534A}"/>
              </a:ext>
            </a:extLst>
          </p:cNvPr>
          <p:cNvSpPr/>
          <p:nvPr/>
        </p:nvSpPr>
        <p:spPr>
          <a:xfrm>
            <a:off x="2881575" y="4298788"/>
            <a:ext cx="226824" cy="268733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35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7219950-1653-64F6-EBAB-CD88B28E2A67}"/>
              </a:ext>
            </a:extLst>
          </p:cNvPr>
          <p:cNvGraphicFramePr>
            <a:graphicFrameLocks noGrp="1"/>
          </p:cNvGraphicFramePr>
          <p:nvPr/>
        </p:nvGraphicFramePr>
        <p:xfrm>
          <a:off x="5547591" y="3564735"/>
          <a:ext cx="438806" cy="1973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806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05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07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41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04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03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81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CADF59C-9BF1-AF0D-CE1A-6C27042FC015}"/>
              </a:ext>
            </a:extLst>
          </p:cNvPr>
          <p:cNvGraphicFramePr>
            <a:graphicFrameLocks noGrp="1"/>
          </p:cNvGraphicFramePr>
          <p:nvPr/>
        </p:nvGraphicFramePr>
        <p:xfrm>
          <a:off x="6296649" y="3562272"/>
          <a:ext cx="437198" cy="1973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198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S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sz="1400" dirty="0"/>
                        <a:t>2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sz="1400" dirty="0"/>
                        <a:t>7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sz="1400" dirty="0"/>
                        <a:t>3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US" sz="1400" dirty="0"/>
                        <a:t>3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5</a:t>
                      </a:r>
                      <a:r>
                        <a:rPr lang="en-US" sz="1400" dirty="0"/>
                        <a:t>1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US" sz="1400" dirty="0"/>
                        <a:t>1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993D66B-E882-F694-CECD-BA0E87D8116C}"/>
              </a:ext>
            </a:extLst>
          </p:cNvPr>
          <p:cNvGraphicFramePr>
            <a:graphicFrameLocks noGrp="1"/>
          </p:cNvGraphicFramePr>
          <p:nvPr/>
        </p:nvGraphicFramePr>
        <p:xfrm>
          <a:off x="7044098" y="3562272"/>
          <a:ext cx="437198" cy="1973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198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09</a:t>
                      </a:r>
                      <a:endParaRPr lang="en-S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sz="1400" dirty="0"/>
                        <a:t>33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sz="1400" dirty="0"/>
                        <a:t>43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sz="1400" dirty="0"/>
                        <a:t>51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sz="1400" dirty="0"/>
                        <a:t>71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US" sz="1400" dirty="0"/>
                        <a:t>12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8</a:t>
                      </a:r>
                      <a:r>
                        <a:rPr lang="en-US" sz="1400" dirty="0"/>
                        <a:t>17</a:t>
                      </a:r>
                      <a:endParaRPr lang="en-S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5314402-95F4-B931-D365-CE1EB927136C}"/>
              </a:ext>
            </a:extLst>
          </p:cNvPr>
          <p:cNvGraphicFramePr>
            <a:graphicFrameLocks noGrp="1"/>
          </p:cNvGraphicFramePr>
          <p:nvPr/>
        </p:nvGraphicFramePr>
        <p:xfrm>
          <a:off x="4798532" y="3564735"/>
          <a:ext cx="438806" cy="1973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806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043</a:t>
                      </a:r>
                      <a:endParaRPr lang="en-S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009</a:t>
                      </a:r>
                      <a:endParaRPr lang="en-S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817</a:t>
                      </a:r>
                      <a:endParaRPr lang="en-S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412</a:t>
                      </a:r>
                      <a:endParaRPr lang="en-S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051</a:t>
                      </a:r>
                      <a:endParaRPr lang="en-S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033</a:t>
                      </a:r>
                      <a:endParaRPr lang="en-S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071</a:t>
                      </a:r>
                      <a:endParaRPr lang="en-S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9310D567-F10A-B1D0-64C9-2AD0D43A6593}"/>
              </a:ext>
            </a:extLst>
          </p:cNvPr>
          <p:cNvSpPr/>
          <p:nvPr/>
        </p:nvSpPr>
        <p:spPr>
          <a:xfrm>
            <a:off x="5273469" y="4296325"/>
            <a:ext cx="226824" cy="268733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35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C8E4824-4404-D868-7E3F-F4237E0BB8CE}"/>
              </a:ext>
            </a:extLst>
          </p:cNvPr>
          <p:cNvSpPr/>
          <p:nvPr/>
        </p:nvSpPr>
        <p:spPr>
          <a:xfrm>
            <a:off x="6028110" y="4296325"/>
            <a:ext cx="226824" cy="268733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4C5FC29-F41F-5094-FCD6-FFD761DC8DF4}"/>
              </a:ext>
            </a:extLst>
          </p:cNvPr>
          <p:cNvSpPr/>
          <p:nvPr/>
        </p:nvSpPr>
        <p:spPr>
          <a:xfrm>
            <a:off x="6775560" y="4296325"/>
            <a:ext cx="226824" cy="268733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E514BD-40B1-952B-0B8C-6FB55AEB758D}"/>
              </a:ext>
            </a:extLst>
          </p:cNvPr>
          <p:cNvSpPr txBox="1"/>
          <p:nvPr/>
        </p:nvSpPr>
        <p:spPr>
          <a:xfrm>
            <a:off x="1777264" y="5579224"/>
            <a:ext cx="9875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Example 1</a:t>
            </a:r>
            <a:endParaRPr lang="en-SE" sz="1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02C1BD-26A0-5B08-F97E-9C8B81014395}"/>
              </a:ext>
            </a:extLst>
          </p:cNvPr>
          <p:cNvSpPr txBox="1"/>
          <p:nvPr/>
        </p:nvSpPr>
        <p:spPr>
          <a:xfrm>
            <a:off x="5752309" y="5579224"/>
            <a:ext cx="9875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Example 2</a:t>
            </a:r>
            <a:endParaRPr lang="en-SE" sz="1500" dirty="0"/>
          </a:p>
        </p:txBody>
      </p:sp>
    </p:spTree>
    <p:extLst>
      <p:ext uri="{BB962C8B-B14F-4D97-AF65-F5344CB8AC3E}">
        <p14:creationId xmlns:p14="http://schemas.microsoft.com/office/powerpoint/2010/main" val="308716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D5B1-E085-931B-34FD-733FA6E2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0445-51E4-582C-07D8-48A923CD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Radix Sort</a:t>
            </a:r>
          </a:p>
          <a:p>
            <a:pPr lvl="1"/>
            <a:r>
              <a:rPr lang="en-GB" dirty="0">
                <a:hlinkClick r:id="rId2"/>
              </a:rPr>
              <a:t>https://www.geeksforgeeks.org/radix-sort/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3"/>
              </a:rPr>
              <a:t>https://www.geeksforgeeks.org/time-and-space-complexity-of-radix-sort-algorithm/</a:t>
            </a:r>
            <a:r>
              <a:rPr lang="en-GB" dirty="0"/>
              <a:t> </a:t>
            </a:r>
          </a:p>
          <a:p>
            <a:r>
              <a:rPr lang="en-GB" dirty="0"/>
              <a:t>Bucket Sort</a:t>
            </a:r>
          </a:p>
          <a:p>
            <a:pPr lvl="1"/>
            <a:r>
              <a:rPr lang="en-GB" dirty="0">
                <a:hlinkClick r:id="rId4"/>
              </a:rPr>
              <a:t>https://www.geeksforgeeks.org/bucket-sort-2/</a:t>
            </a:r>
            <a:r>
              <a:rPr lang="en-GB" dirty="0"/>
              <a:t> </a:t>
            </a:r>
          </a:p>
          <a:p>
            <a:r>
              <a:rPr lang="en-GB" dirty="0"/>
              <a:t>Time Complexities of all Sorting Algorithms</a:t>
            </a:r>
          </a:p>
          <a:p>
            <a:pPr lvl="1"/>
            <a:r>
              <a:rPr lang="en-GB" dirty="0">
                <a:hlinkClick r:id="rId5"/>
              </a:rPr>
              <a:t>https://www.geeksforgeeks.org/time-complexities-of-all-sorting-algorithms/</a:t>
            </a:r>
            <a:r>
              <a:rPr lang="en-GB" dirty="0"/>
              <a:t> 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74439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F879-9A9F-429D-97D8-1AC0F4F9BBF8}" type="slidenum">
              <a:rPr lang="en-US"/>
              <a:pPr/>
              <a:t>2</a:t>
            </a:fld>
            <a:endParaRPr lang="en-US"/>
          </a:p>
        </p:txBody>
      </p:sp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17894" y="495300"/>
            <a:ext cx="6506441" cy="628650"/>
          </a:xfrm>
        </p:spPr>
        <p:txBody>
          <a:bodyPr>
            <a:normAutofit fontScale="90000"/>
          </a:bodyPr>
          <a:lstStyle/>
          <a:p>
            <a:r>
              <a:rPr lang="en-US" dirty="0"/>
              <a:t>Radix and Radix Sort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80109" y="1588294"/>
            <a:ext cx="8790709" cy="4145756"/>
          </a:xfrm>
        </p:spPr>
        <p:txBody>
          <a:bodyPr>
            <a:normAutofit/>
          </a:bodyPr>
          <a:lstStyle/>
          <a:p>
            <a:r>
              <a:rPr lang="en-US" dirty="0"/>
              <a:t>Radix = “The base of a number system” </a:t>
            </a:r>
          </a:p>
          <a:p>
            <a:r>
              <a:rPr lang="en-US" dirty="0"/>
              <a:t>Radix is another term of “base” : number of unique digits, including the digit zero, used to represent numbers </a:t>
            </a:r>
          </a:p>
          <a:p>
            <a:r>
              <a:rPr lang="en-US" dirty="0"/>
              <a:t>Radix of numbers:</a:t>
            </a:r>
          </a:p>
          <a:p>
            <a:pPr lvl="1"/>
            <a:r>
              <a:rPr lang="en-US" sz="2100" dirty="0"/>
              <a:t>Binary numbers have a radix of 2</a:t>
            </a:r>
          </a:p>
          <a:p>
            <a:pPr lvl="1"/>
            <a:r>
              <a:rPr lang="en-US" sz="2100" dirty="0"/>
              <a:t>decimals have a radix of 10</a:t>
            </a:r>
          </a:p>
          <a:p>
            <a:pPr lvl="1"/>
            <a:r>
              <a:rPr lang="en-US" sz="2100" dirty="0"/>
              <a:t>hexadecimals have a radix of 16</a:t>
            </a:r>
          </a:p>
        </p:txBody>
      </p:sp>
    </p:spTree>
    <p:extLst>
      <p:ext uri="{BB962C8B-B14F-4D97-AF65-F5344CB8AC3E}">
        <p14:creationId xmlns:p14="http://schemas.microsoft.com/office/powerpoint/2010/main" val="217962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F879-9A9F-429D-97D8-1AC0F4F9BBF8}" type="slidenum">
              <a:rPr lang="en-US"/>
              <a:pPr/>
              <a:t>3</a:t>
            </a:fld>
            <a:endParaRPr lang="en-US"/>
          </a:p>
        </p:txBody>
      </p:sp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18779" y="388531"/>
            <a:ext cx="6506441" cy="628650"/>
          </a:xfrm>
        </p:spPr>
        <p:txBody>
          <a:bodyPr>
            <a:normAutofit fontScale="90000"/>
          </a:bodyPr>
          <a:lstStyle/>
          <a:p>
            <a:r>
              <a:rPr lang="en-US" dirty="0"/>
              <a:t>Radix and Radix Sort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80109" y="1588294"/>
            <a:ext cx="8790709" cy="4145756"/>
          </a:xfrm>
        </p:spPr>
        <p:txBody>
          <a:bodyPr>
            <a:normAutofit/>
          </a:bodyPr>
          <a:lstStyle/>
          <a:p>
            <a:r>
              <a:rPr lang="en-US" altLang="en-US" sz="2700" dirty="0"/>
              <a:t>Radix sort was first used in 1890 U.S. census by Hollerith</a:t>
            </a:r>
            <a:endParaRPr lang="en-US" sz="2700" dirty="0"/>
          </a:p>
          <a:p>
            <a:pPr>
              <a:lnSpc>
                <a:spcPct val="90000"/>
              </a:lnSpc>
            </a:pPr>
            <a:r>
              <a:rPr lang="en-US" sz="2700" dirty="0"/>
              <a:t>Very efficient when sorting a large number of elements</a:t>
            </a:r>
          </a:p>
          <a:p>
            <a:pPr lvl="1"/>
            <a:r>
              <a:rPr lang="en-US" sz="2400" dirty="0"/>
              <a:t>O(n*k). n: number of elements; k: number of digits in the largest number</a:t>
            </a:r>
          </a:p>
          <a:p>
            <a:r>
              <a:rPr lang="en-US" sz="2700" dirty="0"/>
              <a:t>May use more space than other sorting algorithms</a:t>
            </a:r>
          </a:p>
          <a:p>
            <a:pPr lvl="1"/>
            <a:r>
              <a:rPr lang="en-US" sz="2400" dirty="0"/>
              <a:t>E.g., bubble sort is in-place sorting.</a:t>
            </a:r>
          </a:p>
          <a:p>
            <a:r>
              <a:rPr lang="en-US" sz="2700" dirty="0">
                <a:solidFill>
                  <a:srgbClr val="FF0000"/>
                </a:solidFill>
              </a:rPr>
              <a:t>Basic idea</a:t>
            </a:r>
            <a:r>
              <a:rPr lang="en-US" sz="2700" dirty="0"/>
              <a:t>: Bucket sort on each digit, from least significant digit to most significant digit.</a:t>
            </a:r>
          </a:p>
        </p:txBody>
      </p:sp>
    </p:spTree>
    <p:extLst>
      <p:ext uri="{BB962C8B-B14F-4D97-AF65-F5344CB8AC3E}">
        <p14:creationId xmlns:p14="http://schemas.microsoft.com/office/powerpoint/2010/main" val="95524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354" y="371822"/>
            <a:ext cx="7886700" cy="721519"/>
          </a:xfrm>
        </p:spPr>
        <p:txBody>
          <a:bodyPr/>
          <a:lstStyle/>
          <a:p>
            <a:r>
              <a:rPr lang="en-US" dirty="0"/>
              <a:t>Radix Sort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53CAC-3B27-1CE8-E375-1F6FEDCF4DAE}"/>
              </a:ext>
            </a:extLst>
          </p:cNvPr>
          <p:cNvSpPr txBox="1"/>
          <p:nvPr/>
        </p:nvSpPr>
        <p:spPr>
          <a:xfrm>
            <a:off x="3519349" y="6319467"/>
            <a:ext cx="241226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Time complexity O(n*k)</a:t>
            </a:r>
            <a:endParaRPr lang="en-S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52E85B-459A-0428-5E96-BBA4FE3312E8}"/>
              </a:ext>
            </a:extLst>
          </p:cNvPr>
          <p:cNvSpPr/>
          <p:nvPr/>
        </p:nvSpPr>
        <p:spPr>
          <a:xfrm>
            <a:off x="1344025" y="1270978"/>
            <a:ext cx="6762912" cy="4989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 err="1">
                <a:solidFill>
                  <a:srgbClr val="000000"/>
                </a:solidFill>
                <a:latin typeface="Menlo Bold"/>
                <a:cs typeface="Menlo Bold"/>
              </a:rPr>
              <a:t>radix_sort</a:t>
            </a:r>
            <a:r>
              <a:rPr lang="en-GB" sz="1600" dirty="0">
                <a:solidFill>
                  <a:srgbClr val="000000"/>
                </a:solidFill>
                <a:latin typeface="Menlo Bold"/>
                <a:cs typeface="Menlo Bold"/>
              </a:rPr>
              <a:t>(A, n, k) {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  <a:latin typeface="Menlo Bold"/>
                <a:cs typeface="Menlo Bold"/>
              </a:rPr>
              <a:t>    /* A: array; n: number of elements; k: number of digits in the largest number */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  <a:latin typeface="Menlo Bold"/>
                <a:cs typeface="Menlo Bold"/>
              </a:rPr>
              <a:t>    create buckets  (buckets can be arrays or lists)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  <a:latin typeface="Menlo Bold"/>
                <a:cs typeface="Menlo Bold"/>
              </a:rPr>
              <a:t>	for (d = 0; d &lt;k; d++) {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  <a:latin typeface="Menlo Bold"/>
                <a:cs typeface="Menlo Bold"/>
              </a:rPr>
              <a:t>		/* sort A using digit position d as the key. */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  <a:latin typeface="Menlo Bold"/>
                <a:cs typeface="Menlo Bold"/>
              </a:rPr>
              <a:t>		for (i = 0; i&lt;n; i++) {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  <a:latin typeface="Menlo Bold"/>
                <a:cs typeface="Menlo Bold"/>
              </a:rPr>
              <a:t>			p = the d-</a:t>
            </a:r>
            <a:r>
              <a:rPr lang="en-GB" sz="1600" dirty="0" err="1">
                <a:solidFill>
                  <a:srgbClr val="000000"/>
                </a:solidFill>
                <a:latin typeface="Menlo Bold"/>
                <a:cs typeface="Menlo Bold"/>
              </a:rPr>
              <a:t>th</a:t>
            </a:r>
            <a:r>
              <a:rPr lang="en-GB" sz="1600" dirty="0">
                <a:solidFill>
                  <a:srgbClr val="000000"/>
                </a:solidFill>
                <a:latin typeface="Menlo Bold"/>
                <a:cs typeface="Menlo Bold"/>
              </a:rPr>
              <a:t> digit  (from right) of A[i]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  <a:latin typeface="Menlo Bold"/>
                <a:cs typeface="Menlo Bold"/>
              </a:rPr>
              <a:t>			Add A[i] to bucket p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  <a:latin typeface="Menlo Bold"/>
                <a:cs typeface="Menlo Bold"/>
              </a:rPr>
              <a:t>           }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  <a:latin typeface="Menlo Bold"/>
                <a:cs typeface="Menlo Bold"/>
              </a:rPr>
              <a:t>	     A = Join the buckets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  <a:latin typeface="Menlo Bold"/>
                <a:cs typeface="Menlo Bold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000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4061-D929-7D09-14DB-0251A5AA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B5EC-C04D-184A-16DE-39400391F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3517681" cy="3263504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Bucket sort is a comparison sort algorithm that works by distributing the elements of an array into a number of buckets and then each bucket is sorted individually using a stable sorting algorithm, e.g., Insertion Sort or Merge Sort.</a:t>
            </a:r>
          </a:p>
          <a:p>
            <a:r>
              <a:rPr lang="en-GB" dirty="0"/>
              <a:t>This algorithm is efficient when the input is uniformly distributed over a range.</a:t>
            </a:r>
            <a:endParaRPr lang="en-S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AB4BD7-0E5D-084B-32E5-7E9F0FCE9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71" y="1627072"/>
            <a:ext cx="3763565" cy="15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7407FF4-5A77-5069-30F3-0CB76E559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71" y="3708346"/>
            <a:ext cx="3763565" cy="15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43FB74-965E-7626-65C4-5EA224C3A8CE}"/>
              </a:ext>
            </a:extLst>
          </p:cNvPr>
          <p:cNvSpPr txBox="1"/>
          <p:nvPr/>
        </p:nvSpPr>
        <p:spPr>
          <a:xfrm>
            <a:off x="5405973" y="3183358"/>
            <a:ext cx="29931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rgbClr val="202122"/>
                </a:solidFill>
                <a:latin typeface="Arial" panose="020B0604020202020204" pitchFamily="34" charset="0"/>
              </a:rPr>
              <a:t>Elements are distributed among bins</a:t>
            </a:r>
            <a:endParaRPr lang="en-SE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B5A96-D8F2-E8A3-D679-C3F16DC42D61}"/>
              </a:ext>
            </a:extLst>
          </p:cNvPr>
          <p:cNvSpPr txBox="1"/>
          <p:nvPr/>
        </p:nvSpPr>
        <p:spPr>
          <a:xfrm>
            <a:off x="5281448" y="5283419"/>
            <a:ext cx="33970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rgbClr val="202122"/>
                </a:solidFill>
                <a:latin typeface="Arial" panose="020B0604020202020204" pitchFamily="34" charset="0"/>
              </a:rPr>
              <a:t>Then, elements are sorted within each bin</a:t>
            </a:r>
            <a:endParaRPr lang="en-SE" sz="1350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84775A7-813D-D812-4E82-3D6BED7C1CAA}"/>
              </a:ext>
            </a:extLst>
          </p:cNvPr>
          <p:cNvSpPr/>
          <p:nvPr/>
        </p:nvSpPr>
        <p:spPr>
          <a:xfrm>
            <a:off x="6697715" y="3460357"/>
            <a:ext cx="363474" cy="2770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03825-9CC7-9A61-0C18-5DCCA690F19E}"/>
              </a:ext>
            </a:extLst>
          </p:cNvPr>
          <p:cNvSpPr txBox="1"/>
          <p:nvPr/>
        </p:nvSpPr>
        <p:spPr>
          <a:xfrm>
            <a:off x="1042070" y="5574464"/>
            <a:ext cx="2929298" cy="577081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050" dirty="0"/>
              <a:t>Bucket Sort | </a:t>
            </a:r>
            <a:r>
              <a:rPr lang="en-GB" sz="1050" dirty="0" err="1"/>
              <a:t>GeeksforGeeks</a:t>
            </a:r>
            <a:endParaRPr lang="en-GB" sz="1050" dirty="0"/>
          </a:p>
          <a:p>
            <a:r>
              <a:rPr lang="en-GB" sz="1050" dirty="0">
                <a:hlinkClick r:id="rId4"/>
              </a:rPr>
              <a:t>https://www.youtube.com/watch?v=VuXbEb5ywrU</a:t>
            </a:r>
            <a:r>
              <a:rPr lang="en-GB" sz="1050" dirty="0"/>
              <a:t> </a:t>
            </a:r>
            <a:endParaRPr lang="en-SE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C71EC4-EDF0-557F-2BA0-C678FD90B837}"/>
              </a:ext>
            </a:extLst>
          </p:cNvPr>
          <p:cNvSpPr txBox="1"/>
          <p:nvPr/>
        </p:nvSpPr>
        <p:spPr>
          <a:xfrm>
            <a:off x="5870631" y="5677391"/>
            <a:ext cx="2563922" cy="253916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SE" sz="1050" dirty="0">
                <a:hlinkClick r:id="rId5"/>
              </a:rPr>
              <a:t>https://en.wikipedia.org/wiki/Bucket_sort</a:t>
            </a:r>
            <a:r>
              <a:rPr lang="en-US" sz="1050" dirty="0"/>
              <a:t> </a:t>
            </a:r>
            <a:endParaRPr lang="en-SE" sz="1050" dirty="0"/>
          </a:p>
        </p:txBody>
      </p:sp>
    </p:spTree>
    <p:extLst>
      <p:ext uri="{BB962C8B-B14F-4D97-AF65-F5344CB8AC3E}">
        <p14:creationId xmlns:p14="http://schemas.microsoft.com/office/powerpoint/2010/main" val="9820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C993-B771-4135-AD31-33EFB81CA73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92649"/>
            <a:ext cx="7886700" cy="786029"/>
          </a:xfrm>
        </p:spPr>
        <p:txBody>
          <a:bodyPr/>
          <a:lstStyle/>
          <a:p>
            <a:r>
              <a:rPr lang="en-US" altLang="en-US" dirty="0"/>
              <a:t>Bucket Sort as used in Radix Sort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37650"/>
            <a:ext cx="7886700" cy="12770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Use bucket array of size R for radix of R</a:t>
            </a:r>
          </a:p>
          <a:p>
            <a:r>
              <a:rPr lang="en-US" altLang="en-US" dirty="0"/>
              <a:t>Put elements into the correct bucket in the array</a:t>
            </a:r>
          </a:p>
          <a:p>
            <a:r>
              <a:rPr lang="en-US" altLang="en-US" dirty="0"/>
              <a:t>R = 5; unique digits (0,1,2,3,4); list = (0,1,3,4,3,2,1,1,0,4,0)</a:t>
            </a:r>
          </a:p>
        </p:txBody>
      </p:sp>
      <p:graphicFrame>
        <p:nvGraphicFramePr>
          <p:cNvPr id="7" name="Group 59"/>
          <p:cNvGraphicFramePr>
            <a:graphicFrameLocks noGrp="1"/>
          </p:cNvGraphicFramePr>
          <p:nvPr/>
        </p:nvGraphicFramePr>
        <p:xfrm>
          <a:off x="1833995" y="3566636"/>
          <a:ext cx="2000250" cy="2331720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385319226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118162888"/>
                    </a:ext>
                  </a:extLst>
                </a:gridCol>
              </a:tblGrid>
              <a:tr h="38862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Buckets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424729"/>
                  </a:ext>
                </a:extLst>
              </a:tr>
              <a:tr h="3886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 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0,0,0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2266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 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1,1,1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067591"/>
                  </a:ext>
                </a:extLst>
              </a:tr>
              <a:tr h="3886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 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778703"/>
                  </a:ext>
                </a:extLst>
              </a:tr>
              <a:tr h="3886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 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402443"/>
                  </a:ext>
                </a:extLst>
              </a:tr>
              <a:tr h="3886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 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4,4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790809"/>
                  </a:ext>
                </a:extLst>
              </a:tr>
            </a:tbl>
          </a:graphicData>
        </a:graphic>
      </p:graphicFrame>
      <p:sp>
        <p:nvSpPr>
          <p:cNvPr id="8" name="Text Box 60"/>
          <p:cNvSpPr txBox="1">
            <a:spLocks noChangeArrowheads="1"/>
          </p:cNvSpPr>
          <p:nvPr/>
        </p:nvSpPr>
        <p:spPr bwMode="auto">
          <a:xfrm>
            <a:off x="5148696" y="4423887"/>
            <a:ext cx="26645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Sorted list:</a:t>
            </a:r>
          </a:p>
          <a:p>
            <a:r>
              <a:rPr lang="en-US" altLang="en-US" sz="2400" dirty="0"/>
              <a:t>0,0,0,1,1,1,2,3,3,4,4</a:t>
            </a:r>
          </a:p>
        </p:txBody>
      </p:sp>
      <p:sp>
        <p:nvSpPr>
          <p:cNvPr id="9" name="Line 61"/>
          <p:cNvSpPr>
            <a:spLocks noChangeShapeType="1"/>
          </p:cNvSpPr>
          <p:nvPr/>
        </p:nvSpPr>
        <p:spPr bwMode="auto">
          <a:xfrm>
            <a:off x="2862695" y="2823686"/>
            <a:ext cx="0" cy="685800"/>
          </a:xfrm>
          <a:prstGeom prst="line">
            <a:avLst/>
          </a:prstGeom>
          <a:noFill/>
          <a:ln w="1905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Line 62"/>
          <p:cNvSpPr>
            <a:spLocks noChangeShapeType="1"/>
          </p:cNvSpPr>
          <p:nvPr/>
        </p:nvSpPr>
        <p:spPr bwMode="auto">
          <a:xfrm>
            <a:off x="4062845" y="4823936"/>
            <a:ext cx="971550" cy="0"/>
          </a:xfrm>
          <a:prstGeom prst="line">
            <a:avLst/>
          </a:prstGeom>
          <a:noFill/>
          <a:ln w="1905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00270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52450" y="510533"/>
            <a:ext cx="7886700" cy="54032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Radix Sort: bucket sort on every digit/bit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2451" y="1454728"/>
            <a:ext cx="8092787" cy="205566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For N elements between (L, H), using H-L+1 buckets can sort the elements in one round </a:t>
            </a:r>
          </a:p>
          <a:p>
            <a:r>
              <a:rPr lang="en-US" dirty="0"/>
              <a:t>Problem: the range (L, H) may be too large.</a:t>
            </a:r>
          </a:p>
          <a:p>
            <a:pPr lvl="1"/>
            <a:r>
              <a:rPr lang="en-US" dirty="0"/>
              <a:t>Sorting 4-byte unsigned integers, range is [0, 2</a:t>
            </a:r>
            <a:r>
              <a:rPr lang="en-US" baseline="30000" dirty="0"/>
              <a:t>32</a:t>
            </a:r>
            <a:r>
              <a:rPr lang="en-US" dirty="0"/>
              <a:t>-1]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US" dirty="0"/>
              <a:t> 2</a:t>
            </a:r>
            <a:r>
              <a:rPr lang="en-US" baseline="30000" dirty="0"/>
              <a:t>32</a:t>
            </a:r>
            <a:r>
              <a:rPr lang="en-US" dirty="0"/>
              <a:t> buckets</a:t>
            </a:r>
          </a:p>
          <a:p>
            <a:r>
              <a:rPr lang="en-US" dirty="0"/>
              <a:t>Solution(radix sort): apply bucket sort on every digit/bit</a:t>
            </a:r>
          </a:p>
        </p:txBody>
      </p:sp>
      <p:sp>
        <p:nvSpPr>
          <p:cNvPr id="301060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18700" y="3567543"/>
            <a:ext cx="800100" cy="2286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Verdana" panose="020B0604030504040204" pitchFamily="34" charset="0"/>
              </a:rPr>
              <a:t>0 1 0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0 0 0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1 0 1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0 0 1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1 1 1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0 1 1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1 0 0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1 1 0</a:t>
            </a:r>
          </a:p>
        </p:txBody>
      </p:sp>
      <p:sp>
        <p:nvSpPr>
          <p:cNvPr id="20485" name="AutoShap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95978" y="3567543"/>
            <a:ext cx="400050" cy="2286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Verdana" panose="020B0604030504040204" pitchFamily="34" charset="0"/>
              </a:rPr>
              <a:t>2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0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5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1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7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3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4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1472" y="4318128"/>
            <a:ext cx="19573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Use two buckets 0 and 1</a:t>
            </a:r>
          </a:p>
        </p:txBody>
      </p:sp>
    </p:spTree>
    <p:extLst>
      <p:ext uri="{BB962C8B-B14F-4D97-AF65-F5344CB8AC3E}">
        <p14:creationId xmlns:p14="http://schemas.microsoft.com/office/powerpoint/2010/main" val="257102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0" grpId="0" animBg="1"/>
      <p:bldP spid="2048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7">
            <a:extLst>
              <a:ext uri="{FF2B5EF4-FFF2-40B4-BE49-F238E27FC236}">
                <a16:creationId xmlns:a16="http://schemas.microsoft.com/office/drawing/2014/main" id="{82112D27-FAF7-2E00-D8D4-1E0CD6E8ACB3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653203" y="3438942"/>
            <a:ext cx="800100" cy="2400300"/>
            <a:chOff x="2006" y="1824"/>
            <a:chExt cx="672" cy="2016"/>
          </a:xfrm>
        </p:grpSpPr>
        <p:sp>
          <p:nvSpPr>
            <p:cNvPr id="57" name="AutoShape 8">
              <a:extLst>
                <a:ext uri="{FF2B5EF4-FFF2-40B4-BE49-F238E27FC236}">
                  <a16:creationId xmlns:a16="http://schemas.microsoft.com/office/drawing/2014/main" id="{EC68917E-49A0-BB56-EEF8-B5C745729EB2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006" y="1872"/>
              <a:ext cx="672" cy="19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0 1 0</a:t>
              </a:r>
            </a:p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0 0 0</a:t>
              </a:r>
            </a:p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1 0 0</a:t>
              </a:r>
            </a:p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1 1 0</a:t>
              </a:r>
            </a:p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1 0 1</a:t>
              </a:r>
            </a:p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0 0 1</a:t>
              </a:r>
            </a:p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1 1 1</a:t>
              </a:r>
            </a:p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0 1 1</a:t>
              </a:r>
            </a:p>
          </p:txBody>
        </p:sp>
        <p:sp>
          <p:nvSpPr>
            <p:cNvPr id="58" name="Rectangle 9">
              <a:extLst>
                <a:ext uri="{FF2B5EF4-FFF2-40B4-BE49-F238E27FC236}">
                  <a16:creationId xmlns:a16="http://schemas.microsoft.com/office/drawing/2014/main" id="{F460179F-E6B0-6BC6-9325-D491ACBBFF0A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448" y="1824"/>
              <a:ext cx="192" cy="2016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</p:grpSp>
      <p:sp>
        <p:nvSpPr>
          <p:cNvPr id="301060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68472" y="989881"/>
            <a:ext cx="800100" cy="2286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Verdana" panose="020B0604030504040204" pitchFamily="34" charset="0"/>
              </a:rPr>
              <a:t>0 1 0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0 0 0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1 0 1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0 0 1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1 1 1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0 1 1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1 0 0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1 1 0</a:t>
            </a:r>
          </a:p>
        </p:txBody>
      </p:sp>
      <p:sp>
        <p:nvSpPr>
          <p:cNvPr id="20485" name="AutoShap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45750" y="989881"/>
            <a:ext cx="400050" cy="2286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Verdana" panose="020B0604030504040204" pitchFamily="34" charset="0"/>
              </a:rPr>
              <a:t>2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0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5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1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7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3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4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6</a:t>
            </a:r>
          </a:p>
        </p:txBody>
      </p:sp>
      <p:grpSp>
        <p:nvGrpSpPr>
          <p:cNvPr id="2" name="Group 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5406329" y="932731"/>
            <a:ext cx="800100" cy="2400300"/>
            <a:chOff x="2006" y="1824"/>
            <a:chExt cx="672" cy="2016"/>
          </a:xfrm>
        </p:grpSpPr>
        <p:sp>
          <p:nvSpPr>
            <p:cNvPr id="20495" name="AutoShape 8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006" y="1872"/>
              <a:ext cx="672" cy="19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0 1 0</a:t>
              </a:r>
            </a:p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0 0 0</a:t>
              </a:r>
            </a:p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1 0 0</a:t>
              </a:r>
            </a:p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1 1 0</a:t>
              </a:r>
            </a:p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1 0 1</a:t>
              </a:r>
            </a:p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0 0 1</a:t>
              </a:r>
            </a:p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1 1 1</a:t>
              </a:r>
            </a:p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0 1 1</a:t>
              </a:r>
            </a:p>
          </p:txBody>
        </p:sp>
        <p:sp>
          <p:nvSpPr>
            <p:cNvPr id="20496" name="Rectangle 9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448" y="1824"/>
              <a:ext cx="192" cy="2016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</p:grpSp>
      <p:sp>
        <p:nvSpPr>
          <p:cNvPr id="7" name="Flowchart: Magnetic Disk 6"/>
          <p:cNvSpPr/>
          <p:nvPr/>
        </p:nvSpPr>
        <p:spPr>
          <a:xfrm>
            <a:off x="3054217" y="989881"/>
            <a:ext cx="810491" cy="10789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n-US" sz="1350" b="1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3068366" y="2196956"/>
            <a:ext cx="810491" cy="10789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</a:t>
            </a:r>
            <a:endParaRPr lang="en-US" sz="1350" b="1" dirty="0"/>
          </a:p>
        </p:txBody>
      </p:sp>
      <p:cxnSp>
        <p:nvCxnSpPr>
          <p:cNvPr id="10" name="Straight Arrow Connector 9"/>
          <p:cNvCxnSpPr>
            <a:cxnSpLocks/>
            <a:endCxn id="7" idx="2"/>
          </p:cNvCxnSpPr>
          <p:nvPr/>
        </p:nvCxnSpPr>
        <p:spPr>
          <a:xfrm>
            <a:off x="2387281" y="1147479"/>
            <a:ext cx="666937" cy="38186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endCxn id="7" idx="2"/>
          </p:cNvCxnSpPr>
          <p:nvPr/>
        </p:nvCxnSpPr>
        <p:spPr>
          <a:xfrm>
            <a:off x="2387281" y="1426648"/>
            <a:ext cx="666937" cy="102696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endCxn id="7" idx="2"/>
          </p:cNvCxnSpPr>
          <p:nvPr/>
        </p:nvCxnSpPr>
        <p:spPr>
          <a:xfrm flipV="1">
            <a:off x="2354511" y="1529344"/>
            <a:ext cx="699707" cy="134510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 flipV="1">
            <a:off x="2387281" y="1648148"/>
            <a:ext cx="679354" cy="144104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2354511" y="1716208"/>
            <a:ext cx="287002" cy="838200"/>
          </a:xfrm>
          <a:prstGeom prst="rightBrace">
            <a:avLst>
              <a:gd name="adj1" fmla="val 40193"/>
              <a:gd name="adj2" fmla="val 34545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7" name="Straight Arrow Connector 36"/>
          <p:cNvCxnSpPr>
            <a:endCxn id="21" idx="2"/>
          </p:cNvCxnSpPr>
          <p:nvPr/>
        </p:nvCxnSpPr>
        <p:spPr>
          <a:xfrm>
            <a:off x="2519603" y="2021013"/>
            <a:ext cx="548764" cy="715406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78366" y="932731"/>
            <a:ext cx="228600" cy="24003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29" name="Rectangle 28"/>
          <p:cNvSpPr/>
          <p:nvPr/>
        </p:nvSpPr>
        <p:spPr>
          <a:xfrm>
            <a:off x="3485842" y="1134122"/>
            <a:ext cx="7860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350" b="1" dirty="0">
                <a:latin typeface="Verdana" panose="020B0604030504040204" pitchFamily="34" charset="0"/>
              </a:rPr>
              <a:t>0 1 0</a:t>
            </a:r>
          </a:p>
          <a:p>
            <a:pPr algn="ctr"/>
            <a:r>
              <a:rPr lang="en-US" altLang="en-US" sz="1350" b="1" dirty="0">
                <a:latin typeface="Verdana" panose="020B0604030504040204" pitchFamily="34" charset="0"/>
              </a:rPr>
              <a:t>0 0 0</a:t>
            </a:r>
          </a:p>
          <a:p>
            <a:pPr algn="ctr"/>
            <a:r>
              <a:rPr lang="en-US" altLang="en-US" sz="1350" b="1" dirty="0">
                <a:latin typeface="Verdana" panose="020B0604030504040204" pitchFamily="34" charset="0"/>
              </a:rPr>
              <a:t>1 0 0</a:t>
            </a:r>
          </a:p>
          <a:p>
            <a:pPr algn="ctr"/>
            <a:r>
              <a:rPr lang="en-US" altLang="en-US" sz="1350" b="1" dirty="0">
                <a:latin typeface="Verdana" panose="020B0604030504040204" pitchFamily="34" charset="0"/>
              </a:rPr>
              <a:t>1 1 0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10449" y="2378716"/>
            <a:ext cx="7694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350" b="1" dirty="0">
                <a:latin typeface="Verdana" panose="020B0604030504040204" pitchFamily="34" charset="0"/>
              </a:rPr>
              <a:t>1 0 1</a:t>
            </a:r>
          </a:p>
          <a:p>
            <a:pPr algn="ctr"/>
            <a:r>
              <a:rPr lang="en-US" altLang="en-US" sz="1350" b="1" dirty="0">
                <a:latin typeface="Verdana" panose="020B0604030504040204" pitchFamily="34" charset="0"/>
              </a:rPr>
              <a:t>0 0 1</a:t>
            </a:r>
          </a:p>
          <a:p>
            <a:pPr algn="ctr"/>
            <a:r>
              <a:rPr lang="en-US" altLang="en-US" sz="1350" b="1" dirty="0">
                <a:latin typeface="Verdana" panose="020B0604030504040204" pitchFamily="34" charset="0"/>
              </a:rPr>
              <a:t>1 1 1</a:t>
            </a:r>
          </a:p>
          <a:p>
            <a:pPr algn="ctr"/>
            <a:r>
              <a:rPr lang="en-US" altLang="en-US" sz="1350" b="1" dirty="0">
                <a:latin typeface="Verdana" panose="020B0604030504040204" pitchFamily="34" charset="0"/>
              </a:rPr>
              <a:t>0 1 1</a:t>
            </a:r>
          </a:p>
        </p:txBody>
      </p:sp>
      <p:sp>
        <p:nvSpPr>
          <p:cNvPr id="301056" name="Up Arrow Callout 301055"/>
          <p:cNvSpPr/>
          <p:nvPr/>
        </p:nvSpPr>
        <p:spPr>
          <a:xfrm rot="5400000">
            <a:off x="4030120" y="1593212"/>
            <a:ext cx="1508989" cy="1079339"/>
          </a:xfrm>
          <a:prstGeom prst="upArrowCallout">
            <a:avLst>
              <a:gd name="adj1" fmla="val 50416"/>
              <a:gd name="adj2" fmla="val 40532"/>
              <a:gd name="adj3" fmla="val 25000"/>
              <a:gd name="adj4" fmla="val 24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1057" name="TextBox 301056"/>
          <p:cNvSpPr txBox="1"/>
          <p:nvPr/>
        </p:nvSpPr>
        <p:spPr>
          <a:xfrm>
            <a:off x="4386290" y="1902941"/>
            <a:ext cx="8760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</a:rPr>
              <a:t>Merge</a:t>
            </a:r>
          </a:p>
        </p:txBody>
      </p:sp>
      <p:sp>
        <p:nvSpPr>
          <p:cNvPr id="301058" name="TextBox 301057"/>
          <p:cNvSpPr txBox="1"/>
          <p:nvPr/>
        </p:nvSpPr>
        <p:spPr>
          <a:xfrm>
            <a:off x="6287825" y="1819772"/>
            <a:ext cx="23280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Step 1: Sort by the least significant bit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4E726F62-DE95-8AB7-764B-47F1A958325E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45750" y="3510336"/>
            <a:ext cx="400050" cy="2286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Verdana" panose="020B0604030504040204" pitchFamily="34" charset="0"/>
              </a:rPr>
              <a:t>2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0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5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1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7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3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4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6A24C413-636D-AE84-753D-518AF590C28B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38497" y="3453186"/>
            <a:ext cx="228600" cy="24003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grpSp>
        <p:nvGrpSpPr>
          <p:cNvPr id="15" name="Group 10">
            <a:extLst>
              <a:ext uri="{FF2B5EF4-FFF2-40B4-BE49-F238E27FC236}">
                <a16:creationId xmlns:a16="http://schemas.microsoft.com/office/drawing/2014/main" id="{CC40465C-34D7-9D42-754A-DC0176C46936}"/>
              </a:ext>
            </a:extLst>
          </p:cNvPr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5421075" y="3453186"/>
            <a:ext cx="800100" cy="2400300"/>
            <a:chOff x="3033" y="1824"/>
            <a:chExt cx="672" cy="2016"/>
          </a:xfrm>
        </p:grpSpPr>
        <p:sp>
          <p:nvSpPr>
            <p:cNvPr id="16" name="AutoShape 11">
              <a:extLst>
                <a:ext uri="{FF2B5EF4-FFF2-40B4-BE49-F238E27FC236}">
                  <a16:creationId xmlns:a16="http://schemas.microsoft.com/office/drawing/2014/main" id="{AC05ABBE-714D-8411-9953-55F56BC7913D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033" y="1872"/>
              <a:ext cx="672" cy="19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0 0 0</a:t>
              </a:r>
            </a:p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1 0 0</a:t>
              </a:r>
            </a:p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1 0 1</a:t>
              </a:r>
            </a:p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0 0 1</a:t>
              </a:r>
            </a:p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0 1 0</a:t>
              </a:r>
            </a:p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1 1 0</a:t>
              </a:r>
            </a:p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1 1 1</a:t>
              </a:r>
            </a:p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0 1 1</a:t>
              </a: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8C55A4DB-9DEF-AE41-FBCC-46EA417B48D8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264" y="1824"/>
              <a:ext cx="393" cy="2016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</p:grp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4E8D0530-7F57-11EC-7A4B-FA94B810CAC3}"/>
              </a:ext>
            </a:extLst>
          </p:cNvPr>
          <p:cNvSpPr/>
          <p:nvPr/>
        </p:nvSpPr>
        <p:spPr>
          <a:xfrm>
            <a:off x="3052486" y="3510337"/>
            <a:ext cx="810491" cy="10789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n-US" sz="1350" b="1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AFEC4A8F-E2C6-EE47-485F-8AD0C7B81F37}"/>
              </a:ext>
            </a:extLst>
          </p:cNvPr>
          <p:cNvSpPr/>
          <p:nvPr/>
        </p:nvSpPr>
        <p:spPr>
          <a:xfrm>
            <a:off x="3066634" y="4717411"/>
            <a:ext cx="810491" cy="10789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</a:t>
            </a:r>
            <a:endParaRPr lang="en-US" sz="135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C02411-BEBB-E359-A78C-B52E28E2C392}"/>
              </a:ext>
            </a:extLst>
          </p:cNvPr>
          <p:cNvCxnSpPr/>
          <p:nvPr/>
        </p:nvCxnSpPr>
        <p:spPr>
          <a:xfrm>
            <a:off x="2172722" y="3667935"/>
            <a:ext cx="893913" cy="1231237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F09A92-BF96-38BA-918F-4158557F71B4}"/>
              </a:ext>
            </a:extLst>
          </p:cNvPr>
          <p:cNvCxnSpPr/>
          <p:nvPr/>
        </p:nvCxnSpPr>
        <p:spPr>
          <a:xfrm flipV="1">
            <a:off x="2172722" y="3868305"/>
            <a:ext cx="817920" cy="7879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802756-BE93-F525-C3C2-B1F925113809}"/>
              </a:ext>
            </a:extLst>
          </p:cNvPr>
          <p:cNvCxnSpPr/>
          <p:nvPr/>
        </p:nvCxnSpPr>
        <p:spPr>
          <a:xfrm flipV="1">
            <a:off x="2154459" y="4161852"/>
            <a:ext cx="807109" cy="590707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1794A1-68BB-6E30-4726-9BE465D89948}"/>
              </a:ext>
            </a:extLst>
          </p:cNvPr>
          <p:cNvCxnSpPr/>
          <p:nvPr/>
        </p:nvCxnSpPr>
        <p:spPr>
          <a:xfrm flipV="1">
            <a:off x="2123925" y="4383871"/>
            <a:ext cx="866717" cy="69791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D19DAA-C290-4523-1BEC-5E17086CBF1F}"/>
              </a:ext>
            </a:extLst>
          </p:cNvPr>
          <p:cNvCxnSpPr>
            <a:endCxn id="19" idx="2"/>
          </p:cNvCxnSpPr>
          <p:nvPr/>
        </p:nvCxnSpPr>
        <p:spPr>
          <a:xfrm flipV="1">
            <a:off x="2101341" y="5256874"/>
            <a:ext cx="965294" cy="4693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BA0A010-5E01-84A6-886A-99DF9BA90B23}"/>
              </a:ext>
            </a:extLst>
          </p:cNvPr>
          <p:cNvSpPr/>
          <p:nvPr/>
        </p:nvSpPr>
        <p:spPr>
          <a:xfrm>
            <a:off x="3484111" y="3654577"/>
            <a:ext cx="7860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350" b="1" dirty="0">
                <a:latin typeface="Verdana" panose="020B0604030504040204" pitchFamily="34" charset="0"/>
              </a:rPr>
              <a:t>0 0 0</a:t>
            </a:r>
          </a:p>
          <a:p>
            <a:pPr algn="ctr"/>
            <a:r>
              <a:rPr lang="en-US" altLang="en-US" sz="1350" b="1" dirty="0">
                <a:latin typeface="Verdana" panose="020B0604030504040204" pitchFamily="34" charset="0"/>
              </a:rPr>
              <a:t>1 0 0</a:t>
            </a:r>
          </a:p>
          <a:p>
            <a:pPr algn="ctr"/>
            <a:r>
              <a:rPr lang="en-US" altLang="en-US" sz="1350" b="1" dirty="0">
                <a:latin typeface="Verdana" panose="020B0604030504040204" pitchFamily="34" charset="0"/>
              </a:rPr>
              <a:t>1 0 1</a:t>
            </a:r>
          </a:p>
          <a:p>
            <a:pPr algn="ctr"/>
            <a:r>
              <a:rPr lang="en-US" altLang="en-US" sz="1350" b="1" dirty="0">
                <a:latin typeface="Verdana" panose="020B0604030504040204" pitchFamily="34" charset="0"/>
              </a:rPr>
              <a:t>0 0 1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D9D4DF-4934-55C0-FD9A-FDE888D6F9FB}"/>
              </a:ext>
            </a:extLst>
          </p:cNvPr>
          <p:cNvSpPr/>
          <p:nvPr/>
        </p:nvSpPr>
        <p:spPr>
          <a:xfrm>
            <a:off x="3508717" y="4899171"/>
            <a:ext cx="7694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350" b="1" dirty="0">
                <a:latin typeface="Verdana" panose="020B0604030504040204" pitchFamily="34" charset="0"/>
              </a:rPr>
              <a:t>0 1 0</a:t>
            </a:r>
          </a:p>
          <a:p>
            <a:pPr algn="ctr"/>
            <a:r>
              <a:rPr lang="en-US" altLang="en-US" sz="1350" b="1" dirty="0">
                <a:latin typeface="Verdana" panose="020B0604030504040204" pitchFamily="34" charset="0"/>
              </a:rPr>
              <a:t>1 1 0</a:t>
            </a:r>
          </a:p>
          <a:p>
            <a:pPr algn="ctr"/>
            <a:r>
              <a:rPr lang="en-US" altLang="en-US" sz="1350" b="1" dirty="0">
                <a:latin typeface="Verdana" panose="020B0604030504040204" pitchFamily="34" charset="0"/>
              </a:rPr>
              <a:t>1 1 1</a:t>
            </a:r>
          </a:p>
          <a:p>
            <a:pPr algn="ctr"/>
            <a:r>
              <a:rPr lang="en-US" altLang="en-US" sz="1350" b="1" dirty="0">
                <a:latin typeface="Verdana" panose="020B0604030504040204" pitchFamily="34" charset="0"/>
              </a:rPr>
              <a:t>0 1 1</a:t>
            </a:r>
          </a:p>
        </p:txBody>
      </p:sp>
      <p:sp>
        <p:nvSpPr>
          <p:cNvPr id="34" name="Up Arrow Callout 24">
            <a:extLst>
              <a:ext uri="{FF2B5EF4-FFF2-40B4-BE49-F238E27FC236}">
                <a16:creationId xmlns:a16="http://schemas.microsoft.com/office/drawing/2014/main" id="{D02E084F-EF46-58E8-7ED7-8206592C2204}"/>
              </a:ext>
            </a:extLst>
          </p:cNvPr>
          <p:cNvSpPr/>
          <p:nvPr/>
        </p:nvSpPr>
        <p:spPr>
          <a:xfrm rot="5400000">
            <a:off x="4028388" y="4113667"/>
            <a:ext cx="1508989" cy="1079339"/>
          </a:xfrm>
          <a:prstGeom prst="upArrowCallout">
            <a:avLst>
              <a:gd name="adj1" fmla="val 50416"/>
              <a:gd name="adj2" fmla="val 40532"/>
              <a:gd name="adj3" fmla="val 25000"/>
              <a:gd name="adj4" fmla="val 24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D0E405-29C8-A0B4-4CB5-F26E95DDEE51}"/>
              </a:ext>
            </a:extLst>
          </p:cNvPr>
          <p:cNvSpPr txBox="1"/>
          <p:nvPr/>
        </p:nvSpPr>
        <p:spPr>
          <a:xfrm>
            <a:off x="4384559" y="4423396"/>
            <a:ext cx="8760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</a:rPr>
              <a:t>Merge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9D7888-EED7-DEA1-D76C-4CE67BFB571B}"/>
              </a:ext>
            </a:extLst>
          </p:cNvPr>
          <p:cNvCxnSpPr/>
          <p:nvPr/>
        </p:nvCxnSpPr>
        <p:spPr>
          <a:xfrm flipV="1">
            <a:off x="2158185" y="4129722"/>
            <a:ext cx="817920" cy="7879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89AF6E-09C8-004E-2D01-46678AA49F09}"/>
              </a:ext>
            </a:extLst>
          </p:cNvPr>
          <p:cNvCxnSpPr/>
          <p:nvPr/>
        </p:nvCxnSpPr>
        <p:spPr>
          <a:xfrm>
            <a:off x="2144563" y="4484269"/>
            <a:ext cx="878849" cy="53657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FF34EF-6000-0BCA-CB6C-AF87849418BB}"/>
              </a:ext>
            </a:extLst>
          </p:cNvPr>
          <p:cNvCxnSpPr/>
          <p:nvPr/>
        </p:nvCxnSpPr>
        <p:spPr>
          <a:xfrm flipV="1">
            <a:off x="2154459" y="5422612"/>
            <a:ext cx="841830" cy="20348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D47B49-167F-1914-7F83-1225C8D4C049}"/>
              </a:ext>
            </a:extLst>
          </p:cNvPr>
          <p:cNvSpPr txBox="1"/>
          <p:nvPr/>
        </p:nvSpPr>
        <p:spPr>
          <a:xfrm>
            <a:off x="6366655" y="4065606"/>
            <a:ext cx="20582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Step 2. Sort by the middle bit</a:t>
            </a:r>
          </a:p>
        </p:txBody>
      </p:sp>
    </p:spTree>
    <p:extLst>
      <p:ext uri="{BB962C8B-B14F-4D97-AF65-F5344CB8AC3E}">
        <p14:creationId xmlns:p14="http://schemas.microsoft.com/office/powerpoint/2010/main" val="158488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01056" grpId="0" animBg="1"/>
      <p:bldP spid="301058" grpId="0"/>
      <p:bldP spid="14" grpId="0" animBg="1"/>
      <p:bldP spid="18" grpId="0" animBg="1"/>
      <p:bldP spid="19" grpId="0" animBg="1"/>
      <p:bldP spid="28" grpId="0"/>
      <p:bldP spid="32" grpId="0"/>
      <p:bldP spid="34" grpId="0" animBg="1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3F23-23FF-5C44-4C43-0D76E302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52BF-C7D1-163C-3ACD-30341354A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E34E457A-A68E-DF72-022A-EA0BD91AA73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5522" y="2457336"/>
            <a:ext cx="400050" cy="2286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Verdana" panose="020B0604030504040204" pitchFamily="34" charset="0"/>
              </a:rPr>
              <a:t>2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0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5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1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7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3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4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6</a:t>
            </a:r>
          </a:p>
        </p:txBody>
      </p:sp>
      <p:grpSp>
        <p:nvGrpSpPr>
          <p:cNvPr id="9" name="Group 10">
            <a:extLst>
              <a:ext uri="{FF2B5EF4-FFF2-40B4-BE49-F238E27FC236}">
                <a16:creationId xmlns:a16="http://schemas.microsoft.com/office/drawing/2014/main" id="{159530E7-50EB-937D-2403-5A7C1EFA22BC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764953" y="2404721"/>
            <a:ext cx="800100" cy="2400300"/>
            <a:chOff x="3033" y="1824"/>
            <a:chExt cx="672" cy="2016"/>
          </a:xfrm>
        </p:grpSpPr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E0D2225E-B32F-A566-3611-D3FAB1B5A69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033" y="1872"/>
              <a:ext cx="672" cy="19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Verdana" panose="020B0604030504040204" pitchFamily="34" charset="0"/>
                </a:rPr>
                <a:t>0 0 0</a:t>
              </a:r>
            </a:p>
            <a:p>
              <a:pPr algn="ctr"/>
              <a:r>
                <a:rPr lang="en-US" altLang="en-US">
                  <a:latin typeface="Verdana" panose="020B0604030504040204" pitchFamily="34" charset="0"/>
                </a:rPr>
                <a:t>1 0 0</a:t>
              </a:r>
            </a:p>
            <a:p>
              <a:pPr algn="ctr"/>
              <a:r>
                <a:rPr lang="en-US" altLang="en-US">
                  <a:latin typeface="Verdana" panose="020B0604030504040204" pitchFamily="34" charset="0"/>
                </a:rPr>
                <a:t>1 0 1</a:t>
              </a:r>
            </a:p>
            <a:p>
              <a:pPr algn="ctr"/>
              <a:r>
                <a:rPr lang="en-US" altLang="en-US">
                  <a:latin typeface="Verdana" panose="020B0604030504040204" pitchFamily="34" charset="0"/>
                </a:rPr>
                <a:t>0 0 1</a:t>
              </a:r>
            </a:p>
            <a:p>
              <a:pPr algn="ctr"/>
              <a:r>
                <a:rPr lang="en-US" altLang="en-US">
                  <a:latin typeface="Verdana" panose="020B0604030504040204" pitchFamily="34" charset="0"/>
                </a:rPr>
                <a:t>0 1 0</a:t>
              </a:r>
            </a:p>
            <a:p>
              <a:pPr algn="ctr"/>
              <a:r>
                <a:rPr lang="en-US" altLang="en-US">
                  <a:latin typeface="Verdana" panose="020B0604030504040204" pitchFamily="34" charset="0"/>
                </a:rPr>
                <a:t>1 1 0</a:t>
              </a:r>
            </a:p>
            <a:p>
              <a:pPr algn="ctr"/>
              <a:r>
                <a:rPr lang="en-US" altLang="en-US">
                  <a:latin typeface="Verdana" panose="020B0604030504040204" pitchFamily="34" charset="0"/>
                </a:rPr>
                <a:t>1 1 1</a:t>
              </a:r>
            </a:p>
            <a:p>
              <a:pPr algn="ctr"/>
              <a:r>
                <a:rPr lang="en-US" altLang="en-US">
                  <a:latin typeface="Verdana" panose="020B0604030504040204" pitchFamily="34" charset="0"/>
                </a:rPr>
                <a:t>0 1 1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3FD60042-C52F-0039-8A92-395F43EBACC5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077" y="1824"/>
              <a:ext cx="200" cy="2016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</p:grp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3D0497DE-9C43-79E3-DD7A-A2C9AAC1EB1B}"/>
              </a:ext>
            </a:extLst>
          </p:cNvPr>
          <p:cNvSpPr/>
          <p:nvPr/>
        </p:nvSpPr>
        <p:spPr>
          <a:xfrm>
            <a:off x="2866830" y="2515940"/>
            <a:ext cx="810491" cy="10789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n-US" sz="1350" b="1" dirty="0"/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9B426DD6-70E0-11B2-C5B5-FBE94E9FB65D}"/>
              </a:ext>
            </a:extLst>
          </p:cNvPr>
          <p:cNvSpPr/>
          <p:nvPr/>
        </p:nvSpPr>
        <p:spPr>
          <a:xfrm>
            <a:off x="2880979" y="3723015"/>
            <a:ext cx="810491" cy="10789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</a:t>
            </a:r>
            <a:endParaRPr lang="en-US" sz="135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A0968E-78CA-DC13-C102-184A5DB6A47E}"/>
              </a:ext>
            </a:extLst>
          </p:cNvPr>
          <p:cNvCxnSpPr/>
          <p:nvPr/>
        </p:nvCxnSpPr>
        <p:spPr>
          <a:xfrm>
            <a:off x="1987066" y="2673538"/>
            <a:ext cx="788846" cy="8270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6B10FD-9EFE-A4AE-28AD-8FEDEB6465AA}"/>
              </a:ext>
            </a:extLst>
          </p:cNvPr>
          <p:cNvCxnSpPr/>
          <p:nvPr/>
        </p:nvCxnSpPr>
        <p:spPr>
          <a:xfrm>
            <a:off x="1987066" y="2952708"/>
            <a:ext cx="845219" cy="92902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F10877-4FDD-83F5-05F0-5B789AB75088}"/>
              </a:ext>
            </a:extLst>
          </p:cNvPr>
          <p:cNvCxnSpPr/>
          <p:nvPr/>
        </p:nvCxnSpPr>
        <p:spPr>
          <a:xfrm flipV="1">
            <a:off x="1968804" y="3167456"/>
            <a:ext cx="807109" cy="590707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68B5DB-FAD0-A8E7-1437-D5729C2EBA9B}"/>
              </a:ext>
            </a:extLst>
          </p:cNvPr>
          <p:cNvCxnSpPr/>
          <p:nvPr/>
        </p:nvCxnSpPr>
        <p:spPr>
          <a:xfrm>
            <a:off x="1938269" y="4087393"/>
            <a:ext cx="880761" cy="9228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66F161-9AA5-63B1-FEAE-EC671C7E44B3}"/>
              </a:ext>
            </a:extLst>
          </p:cNvPr>
          <p:cNvCxnSpPr>
            <a:endCxn id="13" idx="2"/>
          </p:cNvCxnSpPr>
          <p:nvPr/>
        </p:nvCxnSpPr>
        <p:spPr>
          <a:xfrm flipV="1">
            <a:off x="1915685" y="4262477"/>
            <a:ext cx="965294" cy="4693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5A8E6-5F1C-371B-00B2-8C6391B7CFA5}"/>
              </a:ext>
            </a:extLst>
          </p:cNvPr>
          <p:cNvSpPr/>
          <p:nvPr/>
        </p:nvSpPr>
        <p:spPr>
          <a:xfrm>
            <a:off x="3298455" y="2660181"/>
            <a:ext cx="7860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350" b="1" dirty="0">
                <a:latin typeface="Verdana" panose="020B0604030504040204" pitchFamily="34" charset="0"/>
              </a:rPr>
              <a:t>0 0 0</a:t>
            </a:r>
          </a:p>
          <a:p>
            <a:pPr algn="ctr"/>
            <a:r>
              <a:rPr lang="en-US" altLang="en-US" sz="1350" b="1" dirty="0">
                <a:latin typeface="Verdana" panose="020B0604030504040204" pitchFamily="34" charset="0"/>
              </a:rPr>
              <a:t>0 0 1</a:t>
            </a:r>
          </a:p>
          <a:p>
            <a:pPr algn="ctr"/>
            <a:r>
              <a:rPr lang="en-US" altLang="en-US" sz="1350" b="1" dirty="0">
                <a:latin typeface="Verdana" panose="020B0604030504040204" pitchFamily="34" charset="0"/>
              </a:rPr>
              <a:t>0 1 0</a:t>
            </a:r>
          </a:p>
          <a:p>
            <a:pPr algn="ctr"/>
            <a:r>
              <a:rPr lang="en-US" altLang="en-US" sz="1350" b="1" dirty="0">
                <a:latin typeface="Verdana" panose="020B0604030504040204" pitchFamily="34" charset="0"/>
              </a:rPr>
              <a:t>0 1 1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630AE3-CBDA-DA98-0B22-F8F1DEA6A339}"/>
              </a:ext>
            </a:extLst>
          </p:cNvPr>
          <p:cNvSpPr/>
          <p:nvPr/>
        </p:nvSpPr>
        <p:spPr>
          <a:xfrm>
            <a:off x="3323061" y="3904774"/>
            <a:ext cx="7694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350" b="1" dirty="0">
                <a:latin typeface="Verdana" panose="020B0604030504040204" pitchFamily="34" charset="0"/>
              </a:rPr>
              <a:t>1 0 0</a:t>
            </a:r>
          </a:p>
          <a:p>
            <a:pPr algn="ctr"/>
            <a:r>
              <a:rPr lang="en-US" altLang="en-US" sz="1350" b="1" dirty="0">
                <a:latin typeface="Verdana" panose="020B0604030504040204" pitchFamily="34" charset="0"/>
              </a:rPr>
              <a:t>1 0 1</a:t>
            </a:r>
          </a:p>
          <a:p>
            <a:pPr algn="ctr"/>
            <a:r>
              <a:rPr lang="en-US" altLang="en-US" sz="1350" b="1" dirty="0">
                <a:latin typeface="Verdana" panose="020B0604030504040204" pitchFamily="34" charset="0"/>
              </a:rPr>
              <a:t>1 1 0</a:t>
            </a:r>
          </a:p>
          <a:p>
            <a:pPr algn="ctr"/>
            <a:r>
              <a:rPr lang="en-US" altLang="en-US" sz="1350" b="1" dirty="0">
                <a:latin typeface="Verdana" panose="020B0604030504040204" pitchFamily="34" charset="0"/>
              </a:rPr>
              <a:t>1 1 1</a:t>
            </a:r>
          </a:p>
        </p:txBody>
      </p:sp>
      <p:sp>
        <p:nvSpPr>
          <p:cNvPr id="21" name="Up Arrow Callout 30">
            <a:extLst>
              <a:ext uri="{FF2B5EF4-FFF2-40B4-BE49-F238E27FC236}">
                <a16:creationId xmlns:a16="http://schemas.microsoft.com/office/drawing/2014/main" id="{F5413B32-8DA3-1AB0-2A62-480D34F7F86B}"/>
              </a:ext>
            </a:extLst>
          </p:cNvPr>
          <p:cNvSpPr/>
          <p:nvPr/>
        </p:nvSpPr>
        <p:spPr>
          <a:xfrm rot="5400000">
            <a:off x="3842733" y="3119271"/>
            <a:ext cx="1508989" cy="1079339"/>
          </a:xfrm>
          <a:prstGeom prst="upArrowCallout">
            <a:avLst>
              <a:gd name="adj1" fmla="val 50416"/>
              <a:gd name="adj2" fmla="val 40532"/>
              <a:gd name="adj3" fmla="val 25000"/>
              <a:gd name="adj4" fmla="val 24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7A6BD6-8B91-F1E4-C96E-95EE7070596D}"/>
              </a:ext>
            </a:extLst>
          </p:cNvPr>
          <p:cNvSpPr txBox="1"/>
          <p:nvPr/>
        </p:nvSpPr>
        <p:spPr>
          <a:xfrm>
            <a:off x="4198903" y="3429000"/>
            <a:ext cx="8760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</a:rPr>
              <a:t>Merge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B4594C-3C29-6641-8FF4-030128D790C5}"/>
              </a:ext>
            </a:extLst>
          </p:cNvPr>
          <p:cNvCxnSpPr/>
          <p:nvPr/>
        </p:nvCxnSpPr>
        <p:spPr>
          <a:xfrm>
            <a:off x="1972530" y="3214124"/>
            <a:ext cx="859756" cy="90363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FC5427-BF34-A5CC-E61A-9DB9A17950B3}"/>
              </a:ext>
            </a:extLst>
          </p:cNvPr>
          <p:cNvCxnSpPr/>
          <p:nvPr/>
        </p:nvCxnSpPr>
        <p:spPr>
          <a:xfrm flipV="1">
            <a:off x="1958907" y="2978260"/>
            <a:ext cx="817005" cy="511613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04EB18-AA84-A3D5-E4B2-E3E80EE630A5}"/>
              </a:ext>
            </a:extLst>
          </p:cNvPr>
          <p:cNvCxnSpPr/>
          <p:nvPr/>
        </p:nvCxnSpPr>
        <p:spPr>
          <a:xfrm flipV="1">
            <a:off x="1968803" y="3429001"/>
            <a:ext cx="836969" cy="1202696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10">
            <a:extLst>
              <a:ext uri="{FF2B5EF4-FFF2-40B4-BE49-F238E27FC236}">
                <a16:creationId xmlns:a16="http://schemas.microsoft.com/office/drawing/2014/main" id="{78F9AC4F-BFEA-F200-CB4B-22B86400D098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5291368" y="2404721"/>
            <a:ext cx="800100" cy="2400300"/>
            <a:chOff x="3033" y="1824"/>
            <a:chExt cx="672" cy="2016"/>
          </a:xfrm>
        </p:grpSpPr>
        <p:sp>
          <p:nvSpPr>
            <p:cNvPr id="27" name="AutoShape 11">
              <a:extLst>
                <a:ext uri="{FF2B5EF4-FFF2-40B4-BE49-F238E27FC236}">
                  <a16:creationId xmlns:a16="http://schemas.microsoft.com/office/drawing/2014/main" id="{AB9D3D87-6385-BB06-0F8D-0CD6AE9B35A3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033" y="1872"/>
              <a:ext cx="672" cy="19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0 0 0</a:t>
              </a:r>
            </a:p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0 0 1</a:t>
              </a:r>
            </a:p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0 1 0</a:t>
              </a:r>
            </a:p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0 1 1</a:t>
              </a:r>
            </a:p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1 0 0</a:t>
              </a:r>
            </a:p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1 0 1</a:t>
              </a:r>
            </a:p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1 1 0</a:t>
              </a:r>
            </a:p>
            <a:p>
              <a:pPr algn="ctr"/>
              <a:r>
                <a:rPr lang="en-US" altLang="en-US" dirty="0">
                  <a:latin typeface="Verdana" panose="020B0604030504040204" pitchFamily="34" charset="0"/>
                </a:rPr>
                <a:t>1 1 1</a:t>
              </a:r>
            </a:p>
          </p:txBody>
        </p:sp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551AD1DA-3F86-493F-4794-C674C28B4BF3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84" y="1824"/>
              <a:ext cx="573" cy="2016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ED2C615-358E-EE3B-DCDD-E965F4454E21}"/>
              </a:ext>
            </a:extLst>
          </p:cNvPr>
          <p:cNvSpPr txBox="1"/>
          <p:nvPr/>
        </p:nvSpPr>
        <p:spPr>
          <a:xfrm>
            <a:off x="6862555" y="3142641"/>
            <a:ext cx="16626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Step 3. Sort by the most significant bit</a:t>
            </a:r>
          </a:p>
        </p:txBody>
      </p:sp>
      <p:sp>
        <p:nvSpPr>
          <p:cNvPr id="36" name="Rectangle 12">
            <a:extLst>
              <a:ext uri="{FF2B5EF4-FFF2-40B4-BE49-F238E27FC236}">
                <a16:creationId xmlns:a16="http://schemas.microsoft.com/office/drawing/2014/main" id="{CA35E3B0-A984-53C4-A4DE-097B55EA510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31307" y="2402838"/>
            <a:ext cx="457200" cy="24003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37" name="AutoShape 6">
            <a:extLst>
              <a:ext uri="{FF2B5EF4-FFF2-40B4-BE49-F238E27FC236}">
                <a16:creationId xmlns:a16="http://schemas.microsoft.com/office/drawing/2014/main" id="{BD2E74AB-A5C6-2159-1365-E2816D7AA11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34578" y="2457336"/>
            <a:ext cx="400050" cy="2286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Verdana" panose="020B0604030504040204" pitchFamily="34" charset="0"/>
              </a:rPr>
              <a:t>0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1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2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3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4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5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6</a:t>
            </a:r>
          </a:p>
          <a:p>
            <a:pPr algn="ctr"/>
            <a:r>
              <a:rPr lang="en-US" altLang="en-US"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926297-ADC7-5865-B914-624925F9168B}"/>
              </a:ext>
            </a:extLst>
          </p:cNvPr>
          <p:cNvSpPr txBox="1"/>
          <p:nvPr/>
        </p:nvSpPr>
        <p:spPr>
          <a:xfrm>
            <a:off x="3196500" y="5538029"/>
            <a:ext cx="3038763" cy="415498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/>
              <a:t>Radix Sort Animations | Data Structure | Visual How</a:t>
            </a:r>
          </a:p>
          <a:p>
            <a:r>
              <a:rPr lang="en-US" sz="1050" dirty="0">
                <a:hlinkClick r:id="rId11"/>
              </a:rPr>
              <a:t>https://www.youtube.com/watch?v=Om4BljCs_qE</a:t>
            </a:r>
            <a:r>
              <a:rPr lang="en-US" sz="105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7145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/>
      <p:bldP spid="20" grpId="0"/>
      <p:bldP spid="21" grpId="0" animBg="1"/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35368</TotalTime>
  <Words>1196</Words>
  <Application>Microsoft Office PowerPoint</Application>
  <PresentationFormat>On-screen Show (4:3)</PresentationFormat>
  <Paragraphs>281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Menlo Bold</vt:lpstr>
      <vt:lpstr>Arial</vt:lpstr>
      <vt:lpstr>Calibri</vt:lpstr>
      <vt:lpstr>Helvetica</vt:lpstr>
      <vt:lpstr>Times New Roman</vt:lpstr>
      <vt:lpstr>Verdana</vt:lpstr>
      <vt:lpstr>Wingdings</vt:lpstr>
      <vt:lpstr>Office Theme</vt:lpstr>
      <vt:lpstr>Lecture 14 Radix Sort</vt:lpstr>
      <vt:lpstr>Radix and Radix Sort</vt:lpstr>
      <vt:lpstr>Radix and Radix Sort</vt:lpstr>
      <vt:lpstr>Radix Sort Algorithm</vt:lpstr>
      <vt:lpstr>Bucket Sort</vt:lpstr>
      <vt:lpstr>Bucket Sort as used in Radix Sort</vt:lpstr>
      <vt:lpstr>Radix Sort: bucket sort on every digit/bit  </vt:lpstr>
      <vt:lpstr>PowerPoint Presentation</vt:lpstr>
      <vt:lpstr>PowerPoint Presentation</vt:lpstr>
      <vt:lpstr>You can choose an appropriate radix value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1093</cp:revision>
  <dcterms:created xsi:type="dcterms:W3CDTF">2018-08-13T22:58:39Z</dcterms:created>
  <dcterms:modified xsi:type="dcterms:W3CDTF">2025-02-01T00:29:25Z</dcterms:modified>
</cp:coreProperties>
</file>