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  <p:sldMasterId id="2147483665" r:id="rId2"/>
  </p:sldMasterIdLst>
  <p:notesMasterIdLst>
    <p:notesMasterId r:id="rId33"/>
  </p:notesMasterIdLst>
  <p:sldIdLst>
    <p:sldId id="296" r:id="rId3"/>
    <p:sldId id="298" r:id="rId4"/>
    <p:sldId id="299" r:id="rId5"/>
    <p:sldId id="300" r:id="rId6"/>
    <p:sldId id="301" r:id="rId7"/>
    <p:sldId id="319" r:id="rId8"/>
    <p:sldId id="320" r:id="rId9"/>
    <p:sldId id="321" r:id="rId10"/>
    <p:sldId id="322" r:id="rId11"/>
    <p:sldId id="404" r:id="rId12"/>
    <p:sldId id="405" r:id="rId13"/>
    <p:sldId id="406" r:id="rId14"/>
    <p:sldId id="407" r:id="rId15"/>
    <p:sldId id="408" r:id="rId16"/>
    <p:sldId id="409" r:id="rId17"/>
    <p:sldId id="410" r:id="rId18"/>
    <p:sldId id="411" r:id="rId19"/>
    <p:sldId id="412" r:id="rId20"/>
    <p:sldId id="413" r:id="rId21"/>
    <p:sldId id="333" r:id="rId22"/>
    <p:sldId id="414" r:id="rId23"/>
    <p:sldId id="415" r:id="rId24"/>
    <p:sldId id="336" r:id="rId25"/>
    <p:sldId id="337" r:id="rId26"/>
    <p:sldId id="338" r:id="rId27"/>
    <p:sldId id="339" r:id="rId28"/>
    <p:sldId id="340" r:id="rId29"/>
    <p:sldId id="341" r:id="rId30"/>
    <p:sldId id="345" r:id="rId31"/>
    <p:sldId id="416" r:id="rId32"/>
  </p:sldIdLst>
  <p:sldSz cx="12192000" cy="6858000"/>
  <p:notesSz cx="6858000" cy="9144000"/>
  <p:embeddedFontLst>
    <p:embeddedFont>
      <p:font typeface="Helvetica" panose="020B0604020202020204" charset="0"/>
      <p:regular r:id="rId34"/>
      <p:bold r:id="rId35"/>
      <p:italic r:id="rId36"/>
      <p:boldItalic r:id="rId37"/>
    </p:embeddedFont>
    <p:embeddedFont>
      <p:font typeface="Quattrocento Sans" panose="020B0502050000020003" pitchFamily="3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6F4A71E-2EC3-4D22-9284-7B01D5CB0B2A}">
  <a:tblStyle styleId="{C6F4A71E-2EC3-4D22-9284-7B01D5CB0B2A}" styleName="Table_0">
    <a:wholeTbl>
      <a:tcTxStyle b="off" i="off">
        <a:font>
          <a:latin typeface="Segoe UI Semilight"/>
          <a:ea typeface="Segoe UI Semilight"/>
          <a:cs typeface="Segoe UI Semi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1FA"/>
          </a:solidFill>
        </a:fill>
      </a:tcStyle>
    </a:wholeTbl>
    <a:band1H>
      <a:tcTxStyle/>
      <a:tcStyle>
        <a:tcBdr/>
        <a:fill>
          <a:solidFill>
            <a:srgbClr val="CBE2F5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E2F5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Segoe UI Semilight"/>
          <a:ea typeface="Segoe UI Semilight"/>
          <a:cs typeface="Segoe UI Semiligh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Segoe UI Semilight"/>
          <a:ea typeface="Segoe UI Semilight"/>
          <a:cs typeface="Segoe UI Semiligh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Segoe UI Semilight"/>
          <a:ea typeface="Segoe UI Semilight"/>
          <a:cs typeface="Segoe UI Semi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Segoe UI Semilight"/>
          <a:ea typeface="Segoe UI Semilight"/>
          <a:cs typeface="Segoe UI Semi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80654" autoAdjust="0"/>
  </p:normalViewPr>
  <p:slideViewPr>
    <p:cSldViewPr snapToGrid="0">
      <p:cViewPr varScale="1">
        <p:scale>
          <a:sx n="66" d="100"/>
          <a:sy n="66" d="100"/>
        </p:scale>
        <p:origin x="130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1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6.fntdata"/><Relationship Id="rId21" Type="http://schemas.openxmlformats.org/officeDocument/2006/relationships/slide" Target="slides/slide19.xml"/><Relationship Id="rId34" Type="http://schemas.openxmlformats.org/officeDocument/2006/relationships/font" Target="fonts/font1.fntdata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3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2.fntdata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20" Type="http://schemas.openxmlformats.org/officeDocument/2006/relationships/slide" Target="slides/slide18.xml"/><Relationship Id="rId41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6" name="Google Shape;1746;gc727d8f583_0_4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7" name="Google Shape;1747;gc727d8f583_0_4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9" name="Google Shape;1769;gc727d8f583_0_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0" name="Google Shape;1770;gc727d8f583_0_4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" name="Google Shape;1792;gc727d8f583_0_5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3" name="Google Shape;1793;gc727d8f583_0_5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5" name="Google Shape;1815;gc727d8f583_0_5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6" name="Google Shape;1816;gc727d8f583_0_5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gc727d8f583_0_5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Google Shape;1839;gc727d8f583_0_5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g2176b3037f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2" name="Google Shape;1862;g2176b3037f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5" name="Google Shape;1885;g2c18b7412cf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6" name="Google Shape;1886;g2c18b7412cf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Dark blue: Most recently marked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blue: Node has been marked, in the middle of visiting its children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Green: Node has been marked and we’re finished visiting (have seen all children)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8" name="Google Shape;1908;g2c18b7412cf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9" name="Google Shape;1909;g2c18b7412cf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Dark blue: Most recently marked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blue: Node has been marked, in the middle of visiting its children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Green: Node has been marked and we’re finished visiting (have seen all children)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g2c18b7412cf_1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2" name="Google Shape;1932;g2c18b7412cf_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Dark blue: Most recently marked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blue: Node has been marked, in the middle of visiting its children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Green: Node has been marked and we’re finished visiting (have seen all children)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4" name="Google Shape;1954;g2c18b7412cf_1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5" name="Google Shape;1955;g2c18b7412cf_1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Dark blue: Most recently marked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blue: Node has been marked, in the middle of visiting its children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Green: Node has been marked and we’re finished visiting (have seen all children)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g163e203ec6d_0_7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3" name="Google Shape;1563;g163e203ec6d_0_7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Dark blue: Most recently marked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Light blue: Node has been marked, in the middle of visiting its children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Green: Node has been marked and we’re finished visiting (have seen all children)</a:t>
            </a: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7" name="Google Shape;1977;g2c18b7412cf_1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8" name="Google Shape;1978;g2c18b7412cf_1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Dark blue: Most recently marked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blue: Node has been marked, in the middle of visiting its children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Green: Node has been marked and we’re finished visiting (have seen all children)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0" name="Google Shape;2000;g2c18b7412cf_1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1" name="Google Shape;2001;g2c18b7412cf_1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Dark blue: Most recently marked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blue: Node has been marked, in the middle of visiting its children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Green: Node has been marked and we’re finished visiting (have seen all children)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3" name="Google Shape;2023;g2c18b7412cf_1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4" name="Google Shape;2024;g2c18b7412cf_1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Dark blue: Most recently marked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blue: Node has been marked, in the middle of visiting its children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Green: Node has been marked and we’re finished visiting (have seen all children)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6" name="Google Shape;2046;g2c18b7412cf_1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7" name="Google Shape;2047;g2c18b7412cf_1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Dark blue: Most recently marked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blue: Node has been marked, in the middle of visiting its children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Green: Node has been marked and we’re finished visiting (have seen all children)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Google Shape;2069;g2c18b7412cf_1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0" name="Google Shape;2070;g2c18b7412cf_1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Dark blue: Most recently marked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blue: Node has been marked, in the middle of visiting its children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Green: Node has been marked and we’re finished visiting (have seen all children)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GB" dirty="0"/>
          </a:p>
          <a:p>
            <a:r>
              <a:rPr lang="en-GB" dirty="0"/>
              <a:t>Pre-order traversal is </a:t>
            </a:r>
            <a:r>
              <a:rPr lang="pt-BR" dirty="0"/>
              <a:t>(A, B, E, H, D, C, F, G)</a:t>
            </a:r>
            <a:endParaRPr lang="en-GB" dirty="0"/>
          </a:p>
          <a:p>
            <a:r>
              <a:rPr lang="en-GB" dirty="0"/>
              <a:t>Post-order traversal is  </a:t>
            </a:r>
            <a:r>
              <a:rPr lang="pt-BR" dirty="0"/>
              <a:t>(H, E, B, D, A, G, F, C)</a:t>
            </a:r>
          </a:p>
          <a:p>
            <a:r>
              <a:rPr lang="en-GB" dirty="0"/>
              <a:t>Topological Sort is </a:t>
            </a:r>
            <a:r>
              <a:rPr lang="pt-BR" dirty="0"/>
              <a:t>(C, F, G, A, D, B, E, H)</a:t>
            </a: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GB" dirty="0"/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GB" dirty="0"/>
              <a:t>Pre-order traversal is </a:t>
            </a:r>
            <a:r>
              <a:rPr lang="pt-BR" dirty="0"/>
              <a:t>(</a:t>
            </a:r>
            <a:r>
              <a:rPr lang="en-GB" dirty="0"/>
              <a:t>C, D, E, H, F, G, A, B</a:t>
            </a:r>
            <a:r>
              <a:rPr lang="pt-BR" dirty="0"/>
              <a:t>)</a:t>
            </a:r>
            <a:endParaRPr lang="en-GB" dirty="0"/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GB" dirty="0"/>
              <a:t>Post-order traversal is  </a:t>
            </a:r>
            <a:r>
              <a:rPr lang="pt-BR" dirty="0"/>
              <a:t>(</a:t>
            </a:r>
            <a:r>
              <a:rPr lang="en-GB" dirty="0"/>
              <a:t>H, E, D, G, F, C, B, A</a:t>
            </a:r>
            <a:r>
              <a:rPr lang="pt-BR" dirty="0"/>
              <a:t>)</a:t>
            </a:r>
          </a:p>
          <a:p>
            <a:r>
              <a:rPr lang="en-GB" dirty="0"/>
              <a:t>Topological Sort is </a:t>
            </a:r>
            <a:r>
              <a:rPr lang="pt-BR" dirty="0"/>
              <a:t>(A, B, C, F, G, D, E, H)</a:t>
            </a: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GB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48133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A29128-56D7-BA36-7B73-D70A705E89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F711C1-8B16-EB72-18AE-D05FA8E608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4B7129-DD2C-A1BD-DC85-51EA0E1939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GB" dirty="0"/>
          </a:p>
          <a:p>
            <a:r>
              <a:rPr lang="en-GB" dirty="0"/>
              <a:t>Pre-order traversal is </a:t>
            </a:r>
            <a:r>
              <a:rPr lang="pt-BR" dirty="0"/>
              <a:t>(A, B, E, H, D, C, F, G)</a:t>
            </a:r>
            <a:endParaRPr lang="en-GB" dirty="0"/>
          </a:p>
          <a:p>
            <a:r>
              <a:rPr lang="en-GB" dirty="0"/>
              <a:t>Post-order traversal is  </a:t>
            </a:r>
            <a:r>
              <a:rPr lang="pt-BR" dirty="0"/>
              <a:t>(H, E, B, D, A, G, F, C)</a:t>
            </a:r>
          </a:p>
          <a:p>
            <a:r>
              <a:rPr lang="en-GB" dirty="0"/>
              <a:t>Topological Sort is </a:t>
            </a:r>
            <a:r>
              <a:rPr lang="pt-BR" dirty="0"/>
              <a:t>(C, F, G, A, D, B, E, H)</a:t>
            </a:r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endParaRPr lang="en-GB" dirty="0"/>
          </a:p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GB" dirty="0"/>
              <a:t>C, D, E, H, F, G, A, B</a:t>
            </a:r>
            <a:endParaRPr lang="en-SE" dirty="0"/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874FD4-4B40-1A8B-EEAB-741CED4FA7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57967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5" name="Google Shape;1585;gc727d8f58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6" name="Google Shape;1586;gc727d8f58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Dark blue: Most recently marked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 blue: Node has been marked, in the middle of visiting its children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Green: Node has been marked and we’re finished visiting (have seen all children)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" name="Google Shape;1608;gc727d8f583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9" name="Google Shape;1609;gc727d8f583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1" name="Google Shape;1631;gc727d8f583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2" name="Google Shape;1632;gc727d8f583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4" name="Google Shape;1654;gc727d8f583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5" name="Google Shape;1655;gc727d8f583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7" name="Google Shape;1677;gc727d8f583_0_3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8" name="Google Shape;1678;gc727d8f583_0_3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0" name="Google Shape;1700;gc727d8f583_0_3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1" name="Google Shape;1701;gc727d8f583_0_3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gc727d8f583_0_4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4" name="Google Shape;1724;gc727d8f583_0_4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272955" y="0"/>
            <a:ext cx="422700" cy="156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8375" tIns="44175" rIns="88375" bIns="441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26" name="Google Shape;26;p3"/>
          <p:cNvCxnSpPr/>
          <p:nvPr/>
        </p:nvCxnSpPr>
        <p:spPr>
          <a:xfrm>
            <a:off x="61415" y="753975"/>
            <a:ext cx="120087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3"/>
          <p:cNvSpPr txBox="1">
            <a:spLocks noGrp="1"/>
          </p:cNvSpPr>
          <p:nvPr>
            <p:ph type="title"/>
          </p:nvPr>
        </p:nvSpPr>
        <p:spPr>
          <a:xfrm>
            <a:off x="746175" y="263276"/>
            <a:ext cx="11016359" cy="10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5" name="Google Shape;35;p3"/>
          <p:cNvSpPr txBox="1">
            <a:spLocks noGrp="1"/>
          </p:cNvSpPr>
          <p:nvPr>
            <p:ph type="body" idx="1"/>
          </p:nvPr>
        </p:nvSpPr>
        <p:spPr>
          <a:xfrm>
            <a:off x="746175" y="1568275"/>
            <a:ext cx="9371700" cy="4654200"/>
          </a:xfrm>
          <a:prstGeom prst="rect">
            <a:avLst/>
          </a:prstGeom>
        </p:spPr>
        <p:txBody>
          <a:bodyPr spcFirstLastPara="1" wrap="square" lIns="44175" tIns="44175" rIns="44175" bIns="44175" anchor="t" anchorCtr="0">
            <a:spAutoFit/>
          </a:bodyPr>
          <a:lstStyle>
            <a:lvl1pPr marL="457200" lvl="0" indent="-393700" rtl="0">
              <a:spcBef>
                <a:spcPts val="1200"/>
              </a:spcBef>
              <a:spcAft>
                <a:spcPts val="0"/>
              </a:spcAft>
              <a:buClr>
                <a:srgbClr val="4C3282"/>
              </a:buClr>
              <a:buSzPts val="2600"/>
              <a:buChar char="●"/>
              <a:defRPr/>
            </a:lvl1pPr>
            <a:lvl2pPr marL="914400" lvl="1" indent="-361950" rtl="0">
              <a:spcBef>
                <a:spcPts val="300"/>
              </a:spcBef>
              <a:spcAft>
                <a:spcPts val="0"/>
              </a:spcAft>
              <a:buSzPts val="2100"/>
              <a:buChar char="○"/>
              <a:defRPr/>
            </a:lvl2pPr>
            <a:lvl3pPr marL="1371600" lvl="2" indent="-323850" rtl="0">
              <a:spcBef>
                <a:spcPts val="40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17500" rtl="0"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400"/>
              </a:spcBef>
              <a:spcAft>
                <a:spcPts val="4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/>
          <p:nvPr/>
        </p:nvSpPr>
        <p:spPr>
          <a:xfrm>
            <a:off x="0" y="0"/>
            <a:ext cx="57357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88375" tIns="88375" rIns="88375" bIns="88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CSE 373 23SP </a:t>
            </a:r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userDrawn="1">
  <p:cSld name="1_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/>
          <p:nvPr/>
        </p:nvSpPr>
        <p:spPr>
          <a:xfrm>
            <a:off x="791340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3441677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2353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6949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558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88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9644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800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7262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73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>
  <p:cSld name="OBJECT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616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302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6957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l"/>
            <a:fld id="{00000000-1234-1234-1234-123412341234}" type="slidenum">
              <a:rPr lang="en" smtClean="0"/>
              <a:pPr algn="l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65675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3315881" y="3446573"/>
            <a:ext cx="55902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300"/>
              <a:buFont typeface="Quattrocento Sans"/>
              <a:buNone/>
              <a:defRPr cap="none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3" name="Google Shape;43;p6"/>
          <p:cNvCxnSpPr/>
          <p:nvPr/>
        </p:nvCxnSpPr>
        <p:spPr>
          <a:xfrm>
            <a:off x="138752" y="1917510"/>
            <a:ext cx="11914500" cy="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4" name="Google Shape;44;p6"/>
          <p:cNvGrpSpPr/>
          <p:nvPr/>
        </p:nvGrpSpPr>
        <p:grpSpPr>
          <a:xfrm>
            <a:off x="4736689" y="555664"/>
            <a:ext cx="2723981" cy="2723981"/>
            <a:chOff x="4360460" y="449353"/>
            <a:chExt cx="3282300" cy="3282300"/>
          </a:xfrm>
        </p:grpSpPr>
        <p:sp>
          <p:nvSpPr>
            <p:cNvPr id="45" name="Google Shape;45;p6"/>
            <p:cNvSpPr/>
            <p:nvPr/>
          </p:nvSpPr>
          <p:spPr>
            <a:xfrm>
              <a:off x="4360460" y="449353"/>
              <a:ext cx="3282300" cy="3282300"/>
            </a:xfrm>
            <a:prstGeom prst="ellipse">
              <a:avLst/>
            </a:prstGeom>
            <a:solidFill>
              <a:srgbClr val="B6A479"/>
            </a:solidFill>
            <a:ln>
              <a:noFill/>
            </a:ln>
          </p:spPr>
          <p:txBody>
            <a:bodyPr spcFirstLastPara="1" wrap="square" lIns="88375" tIns="44175" rIns="88375" bIns="441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46" name="Google Shape;46;p6"/>
            <p:cNvGrpSpPr/>
            <p:nvPr/>
          </p:nvGrpSpPr>
          <p:grpSpPr>
            <a:xfrm>
              <a:off x="4868882" y="1003916"/>
              <a:ext cx="2265384" cy="2173111"/>
              <a:chOff x="5233525" y="4954450"/>
              <a:chExt cx="538275" cy="516350"/>
            </a:xfrm>
          </p:grpSpPr>
          <p:sp>
            <p:nvSpPr>
              <p:cNvPr id="47" name="Google Shape;47;p6"/>
              <p:cNvSpPr/>
              <p:nvPr/>
            </p:nvSpPr>
            <p:spPr>
              <a:xfrm>
                <a:off x="5637825" y="4954450"/>
                <a:ext cx="8952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81" h="3581" fill="none" extrusionOk="0">
                    <a:moveTo>
                      <a:pt x="1023" y="3410"/>
                    </a:moveTo>
                    <a:lnTo>
                      <a:pt x="1023" y="3410"/>
                    </a:lnTo>
                    <a:lnTo>
                      <a:pt x="1193" y="3483"/>
                    </a:lnTo>
                    <a:lnTo>
                      <a:pt x="1388" y="3532"/>
                    </a:lnTo>
                    <a:lnTo>
                      <a:pt x="1583" y="3556"/>
                    </a:lnTo>
                    <a:lnTo>
                      <a:pt x="1778" y="3581"/>
                    </a:lnTo>
                    <a:lnTo>
                      <a:pt x="1778" y="3581"/>
                    </a:lnTo>
                    <a:lnTo>
                      <a:pt x="1973" y="3556"/>
                    </a:lnTo>
                    <a:lnTo>
                      <a:pt x="2143" y="3532"/>
                    </a:lnTo>
                    <a:lnTo>
                      <a:pt x="2314" y="3508"/>
                    </a:lnTo>
                    <a:lnTo>
                      <a:pt x="2484" y="3435"/>
                    </a:lnTo>
                    <a:lnTo>
                      <a:pt x="2630" y="3361"/>
                    </a:lnTo>
                    <a:lnTo>
                      <a:pt x="2776" y="3264"/>
                    </a:lnTo>
                    <a:lnTo>
                      <a:pt x="2923" y="3167"/>
                    </a:lnTo>
                    <a:lnTo>
                      <a:pt x="3044" y="3045"/>
                    </a:lnTo>
                    <a:lnTo>
                      <a:pt x="3166" y="2923"/>
                    </a:lnTo>
                    <a:lnTo>
                      <a:pt x="3264" y="2801"/>
                    </a:lnTo>
                    <a:lnTo>
                      <a:pt x="3361" y="2631"/>
                    </a:lnTo>
                    <a:lnTo>
                      <a:pt x="3434" y="2485"/>
                    </a:lnTo>
                    <a:lnTo>
                      <a:pt x="3483" y="2314"/>
                    </a:lnTo>
                    <a:lnTo>
                      <a:pt x="3531" y="2144"/>
                    </a:lnTo>
                    <a:lnTo>
                      <a:pt x="3556" y="1973"/>
                    </a:lnTo>
                    <a:lnTo>
                      <a:pt x="3580" y="1803"/>
                    </a:lnTo>
                    <a:lnTo>
                      <a:pt x="3580" y="1803"/>
                    </a:lnTo>
                    <a:lnTo>
                      <a:pt x="3556" y="1608"/>
                    </a:lnTo>
                    <a:lnTo>
                      <a:pt x="3531" y="1437"/>
                    </a:lnTo>
                    <a:lnTo>
                      <a:pt x="3483" y="1267"/>
                    </a:lnTo>
                    <a:lnTo>
                      <a:pt x="3434" y="1096"/>
                    </a:lnTo>
                    <a:lnTo>
                      <a:pt x="3361" y="950"/>
                    </a:lnTo>
                    <a:lnTo>
                      <a:pt x="3264" y="804"/>
                    </a:lnTo>
                    <a:lnTo>
                      <a:pt x="3166" y="658"/>
                    </a:lnTo>
                    <a:lnTo>
                      <a:pt x="3044" y="536"/>
                    </a:lnTo>
                    <a:lnTo>
                      <a:pt x="2923" y="414"/>
                    </a:lnTo>
                    <a:lnTo>
                      <a:pt x="2776" y="317"/>
                    </a:lnTo>
                    <a:lnTo>
                      <a:pt x="2630" y="220"/>
                    </a:lnTo>
                    <a:lnTo>
                      <a:pt x="2484" y="147"/>
                    </a:lnTo>
                    <a:lnTo>
                      <a:pt x="2314" y="98"/>
                    </a:lnTo>
                    <a:lnTo>
                      <a:pt x="2143" y="49"/>
                    </a:lnTo>
                    <a:lnTo>
                      <a:pt x="1973" y="25"/>
                    </a:lnTo>
                    <a:lnTo>
                      <a:pt x="1778" y="0"/>
                    </a:lnTo>
                    <a:lnTo>
                      <a:pt x="1778" y="0"/>
                    </a:lnTo>
                    <a:lnTo>
                      <a:pt x="1607" y="25"/>
                    </a:lnTo>
                    <a:lnTo>
                      <a:pt x="1437" y="49"/>
                    </a:lnTo>
                    <a:lnTo>
                      <a:pt x="1266" y="98"/>
                    </a:lnTo>
                    <a:lnTo>
                      <a:pt x="1096" y="147"/>
                    </a:lnTo>
                    <a:lnTo>
                      <a:pt x="925" y="220"/>
                    </a:lnTo>
                    <a:lnTo>
                      <a:pt x="779" y="317"/>
                    </a:lnTo>
                    <a:lnTo>
                      <a:pt x="658" y="414"/>
                    </a:lnTo>
                    <a:lnTo>
                      <a:pt x="536" y="536"/>
                    </a:lnTo>
                    <a:lnTo>
                      <a:pt x="414" y="658"/>
                    </a:lnTo>
                    <a:lnTo>
                      <a:pt x="317" y="804"/>
                    </a:lnTo>
                    <a:lnTo>
                      <a:pt x="219" y="950"/>
                    </a:lnTo>
                    <a:lnTo>
                      <a:pt x="146" y="1096"/>
                    </a:lnTo>
                    <a:lnTo>
                      <a:pt x="73" y="1267"/>
                    </a:lnTo>
                    <a:lnTo>
                      <a:pt x="49" y="1437"/>
                    </a:lnTo>
                    <a:lnTo>
                      <a:pt x="24" y="1608"/>
                    </a:lnTo>
                    <a:lnTo>
                      <a:pt x="0" y="1803"/>
                    </a:lnTo>
                    <a:lnTo>
                      <a:pt x="0" y="1803"/>
                    </a:lnTo>
                    <a:lnTo>
                      <a:pt x="24" y="2071"/>
                    </a:lnTo>
                    <a:lnTo>
                      <a:pt x="97" y="2339"/>
                    </a:lnTo>
                    <a:lnTo>
                      <a:pt x="195" y="2582"/>
                    </a:lnTo>
                    <a:lnTo>
                      <a:pt x="317" y="280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8" name="Google Shape;48;p6"/>
              <p:cNvSpPr/>
              <p:nvPr/>
            </p:nvSpPr>
            <p:spPr>
              <a:xfrm>
                <a:off x="5323025" y="4980625"/>
                <a:ext cx="88925" cy="889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3557" fill="none" extrusionOk="0">
                    <a:moveTo>
                      <a:pt x="3191" y="2850"/>
                    </a:moveTo>
                    <a:lnTo>
                      <a:pt x="3191" y="2850"/>
                    </a:lnTo>
                    <a:lnTo>
                      <a:pt x="3313" y="2680"/>
                    </a:lnTo>
                    <a:lnTo>
                      <a:pt x="3410" y="2509"/>
                    </a:lnTo>
                    <a:lnTo>
                      <a:pt x="3483" y="2314"/>
                    </a:lnTo>
                    <a:lnTo>
                      <a:pt x="3532" y="2095"/>
                    </a:lnTo>
                    <a:lnTo>
                      <a:pt x="3532" y="2095"/>
                    </a:lnTo>
                    <a:lnTo>
                      <a:pt x="3556" y="1925"/>
                    </a:lnTo>
                    <a:lnTo>
                      <a:pt x="3556" y="1730"/>
                    </a:lnTo>
                    <a:lnTo>
                      <a:pt x="3556" y="1559"/>
                    </a:lnTo>
                    <a:lnTo>
                      <a:pt x="3508" y="1389"/>
                    </a:lnTo>
                    <a:lnTo>
                      <a:pt x="3459" y="1218"/>
                    </a:lnTo>
                    <a:lnTo>
                      <a:pt x="3410" y="1072"/>
                    </a:lnTo>
                    <a:lnTo>
                      <a:pt x="3337" y="902"/>
                    </a:lnTo>
                    <a:lnTo>
                      <a:pt x="3240" y="756"/>
                    </a:lnTo>
                    <a:lnTo>
                      <a:pt x="3142" y="634"/>
                    </a:lnTo>
                    <a:lnTo>
                      <a:pt x="3021" y="512"/>
                    </a:lnTo>
                    <a:lnTo>
                      <a:pt x="2899" y="390"/>
                    </a:lnTo>
                    <a:lnTo>
                      <a:pt x="2753" y="293"/>
                    </a:lnTo>
                    <a:lnTo>
                      <a:pt x="2606" y="196"/>
                    </a:lnTo>
                    <a:lnTo>
                      <a:pt x="2436" y="122"/>
                    </a:lnTo>
                    <a:lnTo>
                      <a:pt x="2266" y="74"/>
                    </a:lnTo>
                    <a:lnTo>
                      <a:pt x="2095" y="25"/>
                    </a:lnTo>
                    <a:lnTo>
                      <a:pt x="2095" y="25"/>
                    </a:lnTo>
                    <a:lnTo>
                      <a:pt x="1925" y="1"/>
                    </a:lnTo>
                    <a:lnTo>
                      <a:pt x="1730" y="1"/>
                    </a:lnTo>
                    <a:lnTo>
                      <a:pt x="1559" y="1"/>
                    </a:lnTo>
                    <a:lnTo>
                      <a:pt x="1389" y="25"/>
                    </a:lnTo>
                    <a:lnTo>
                      <a:pt x="1218" y="74"/>
                    </a:lnTo>
                    <a:lnTo>
                      <a:pt x="1072" y="147"/>
                    </a:lnTo>
                    <a:lnTo>
                      <a:pt x="902" y="220"/>
                    </a:lnTo>
                    <a:lnTo>
                      <a:pt x="756" y="317"/>
                    </a:lnTo>
                    <a:lnTo>
                      <a:pt x="634" y="415"/>
                    </a:lnTo>
                    <a:lnTo>
                      <a:pt x="512" y="537"/>
                    </a:lnTo>
                    <a:lnTo>
                      <a:pt x="390" y="658"/>
                    </a:lnTo>
                    <a:lnTo>
                      <a:pt x="293" y="804"/>
                    </a:lnTo>
                    <a:lnTo>
                      <a:pt x="195" y="951"/>
                    </a:lnTo>
                    <a:lnTo>
                      <a:pt x="122" y="1097"/>
                    </a:lnTo>
                    <a:lnTo>
                      <a:pt x="74" y="1267"/>
                    </a:lnTo>
                    <a:lnTo>
                      <a:pt x="25" y="1462"/>
                    </a:lnTo>
                    <a:lnTo>
                      <a:pt x="25" y="1462"/>
                    </a:lnTo>
                    <a:lnTo>
                      <a:pt x="1" y="1633"/>
                    </a:lnTo>
                    <a:lnTo>
                      <a:pt x="1" y="1803"/>
                    </a:lnTo>
                    <a:lnTo>
                      <a:pt x="1" y="1998"/>
                    </a:lnTo>
                    <a:lnTo>
                      <a:pt x="25" y="2168"/>
                    </a:lnTo>
                    <a:lnTo>
                      <a:pt x="74" y="2339"/>
                    </a:lnTo>
                    <a:lnTo>
                      <a:pt x="147" y="2485"/>
                    </a:lnTo>
                    <a:lnTo>
                      <a:pt x="220" y="2655"/>
                    </a:lnTo>
                    <a:lnTo>
                      <a:pt x="317" y="2777"/>
                    </a:lnTo>
                    <a:lnTo>
                      <a:pt x="415" y="2923"/>
                    </a:lnTo>
                    <a:lnTo>
                      <a:pt x="536" y="3045"/>
                    </a:lnTo>
                    <a:lnTo>
                      <a:pt x="658" y="3167"/>
                    </a:lnTo>
                    <a:lnTo>
                      <a:pt x="804" y="3264"/>
                    </a:lnTo>
                    <a:lnTo>
                      <a:pt x="950" y="3362"/>
                    </a:lnTo>
                    <a:lnTo>
                      <a:pt x="1096" y="3435"/>
                    </a:lnTo>
                    <a:lnTo>
                      <a:pt x="1267" y="3483"/>
                    </a:lnTo>
                    <a:lnTo>
                      <a:pt x="1462" y="3532"/>
                    </a:lnTo>
                    <a:lnTo>
                      <a:pt x="1462" y="3532"/>
                    </a:lnTo>
                    <a:lnTo>
                      <a:pt x="1705" y="3557"/>
                    </a:lnTo>
                    <a:lnTo>
                      <a:pt x="1973" y="3557"/>
                    </a:lnTo>
                    <a:lnTo>
                      <a:pt x="2217" y="3508"/>
                    </a:lnTo>
                    <a:lnTo>
                      <a:pt x="2460" y="3435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9" name="Google Shape;49;p6"/>
              <p:cNvSpPr/>
              <p:nvPr/>
            </p:nvSpPr>
            <p:spPr>
              <a:xfrm>
                <a:off x="5233525" y="5255225"/>
                <a:ext cx="8952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81" h="3581" fill="none" extrusionOk="0">
                    <a:moveTo>
                      <a:pt x="3215" y="707"/>
                    </a:moveTo>
                    <a:lnTo>
                      <a:pt x="3215" y="707"/>
                    </a:lnTo>
                    <a:lnTo>
                      <a:pt x="3093" y="585"/>
                    </a:lnTo>
                    <a:lnTo>
                      <a:pt x="2972" y="464"/>
                    </a:lnTo>
                    <a:lnTo>
                      <a:pt x="2850" y="342"/>
                    </a:lnTo>
                    <a:lnTo>
                      <a:pt x="2679" y="244"/>
                    </a:lnTo>
                    <a:lnTo>
                      <a:pt x="2679" y="244"/>
                    </a:lnTo>
                    <a:lnTo>
                      <a:pt x="2533" y="171"/>
                    </a:lnTo>
                    <a:lnTo>
                      <a:pt x="2363" y="98"/>
                    </a:lnTo>
                    <a:lnTo>
                      <a:pt x="2192" y="50"/>
                    </a:lnTo>
                    <a:lnTo>
                      <a:pt x="2022" y="25"/>
                    </a:lnTo>
                    <a:lnTo>
                      <a:pt x="1851" y="1"/>
                    </a:lnTo>
                    <a:lnTo>
                      <a:pt x="1681" y="25"/>
                    </a:lnTo>
                    <a:lnTo>
                      <a:pt x="1510" y="25"/>
                    </a:lnTo>
                    <a:lnTo>
                      <a:pt x="1340" y="74"/>
                    </a:lnTo>
                    <a:lnTo>
                      <a:pt x="1169" y="123"/>
                    </a:lnTo>
                    <a:lnTo>
                      <a:pt x="1023" y="196"/>
                    </a:lnTo>
                    <a:lnTo>
                      <a:pt x="877" y="269"/>
                    </a:lnTo>
                    <a:lnTo>
                      <a:pt x="731" y="366"/>
                    </a:lnTo>
                    <a:lnTo>
                      <a:pt x="585" y="488"/>
                    </a:lnTo>
                    <a:lnTo>
                      <a:pt x="463" y="610"/>
                    </a:lnTo>
                    <a:lnTo>
                      <a:pt x="341" y="731"/>
                    </a:lnTo>
                    <a:lnTo>
                      <a:pt x="244" y="902"/>
                    </a:lnTo>
                    <a:lnTo>
                      <a:pt x="244" y="902"/>
                    </a:lnTo>
                    <a:lnTo>
                      <a:pt x="171" y="1048"/>
                    </a:lnTo>
                    <a:lnTo>
                      <a:pt x="98" y="1219"/>
                    </a:lnTo>
                    <a:lnTo>
                      <a:pt x="49" y="1389"/>
                    </a:lnTo>
                    <a:lnTo>
                      <a:pt x="25" y="1560"/>
                    </a:lnTo>
                    <a:lnTo>
                      <a:pt x="0" y="1730"/>
                    </a:lnTo>
                    <a:lnTo>
                      <a:pt x="0" y="1900"/>
                    </a:lnTo>
                    <a:lnTo>
                      <a:pt x="25" y="2071"/>
                    </a:lnTo>
                    <a:lnTo>
                      <a:pt x="73" y="2241"/>
                    </a:lnTo>
                    <a:lnTo>
                      <a:pt x="122" y="2412"/>
                    </a:lnTo>
                    <a:lnTo>
                      <a:pt x="195" y="2558"/>
                    </a:lnTo>
                    <a:lnTo>
                      <a:pt x="268" y="2729"/>
                    </a:lnTo>
                    <a:lnTo>
                      <a:pt x="366" y="2850"/>
                    </a:lnTo>
                    <a:lnTo>
                      <a:pt x="463" y="2996"/>
                    </a:lnTo>
                    <a:lnTo>
                      <a:pt x="609" y="3118"/>
                    </a:lnTo>
                    <a:lnTo>
                      <a:pt x="731" y="3240"/>
                    </a:lnTo>
                    <a:lnTo>
                      <a:pt x="901" y="3337"/>
                    </a:lnTo>
                    <a:lnTo>
                      <a:pt x="901" y="3337"/>
                    </a:lnTo>
                    <a:lnTo>
                      <a:pt x="1048" y="3410"/>
                    </a:lnTo>
                    <a:lnTo>
                      <a:pt x="1218" y="3484"/>
                    </a:lnTo>
                    <a:lnTo>
                      <a:pt x="1389" y="3532"/>
                    </a:lnTo>
                    <a:lnTo>
                      <a:pt x="1559" y="3557"/>
                    </a:lnTo>
                    <a:lnTo>
                      <a:pt x="1730" y="3581"/>
                    </a:lnTo>
                    <a:lnTo>
                      <a:pt x="1900" y="3581"/>
                    </a:lnTo>
                    <a:lnTo>
                      <a:pt x="2071" y="3557"/>
                    </a:lnTo>
                    <a:lnTo>
                      <a:pt x="2241" y="3508"/>
                    </a:lnTo>
                    <a:lnTo>
                      <a:pt x="2411" y="3459"/>
                    </a:lnTo>
                    <a:lnTo>
                      <a:pt x="2558" y="3410"/>
                    </a:lnTo>
                    <a:lnTo>
                      <a:pt x="2704" y="3313"/>
                    </a:lnTo>
                    <a:lnTo>
                      <a:pt x="2850" y="3216"/>
                    </a:lnTo>
                    <a:lnTo>
                      <a:pt x="2996" y="3118"/>
                    </a:lnTo>
                    <a:lnTo>
                      <a:pt x="3118" y="2996"/>
                    </a:lnTo>
                    <a:lnTo>
                      <a:pt x="3240" y="2850"/>
                    </a:lnTo>
                    <a:lnTo>
                      <a:pt x="3337" y="2704"/>
                    </a:lnTo>
                    <a:lnTo>
                      <a:pt x="3337" y="2704"/>
                    </a:lnTo>
                    <a:lnTo>
                      <a:pt x="3459" y="2412"/>
                    </a:lnTo>
                    <a:lnTo>
                      <a:pt x="3532" y="2144"/>
                    </a:lnTo>
                    <a:lnTo>
                      <a:pt x="3581" y="1852"/>
                    </a:lnTo>
                    <a:lnTo>
                      <a:pt x="3556" y="156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0" name="Google Shape;50;p6"/>
              <p:cNvSpPr/>
              <p:nvPr/>
            </p:nvSpPr>
            <p:spPr>
              <a:xfrm>
                <a:off x="5453325" y="5382475"/>
                <a:ext cx="88925" cy="883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3533" fill="none" extrusionOk="0">
                    <a:moveTo>
                      <a:pt x="1389" y="1"/>
                    </a:moveTo>
                    <a:lnTo>
                      <a:pt x="1389" y="1"/>
                    </a:lnTo>
                    <a:lnTo>
                      <a:pt x="1194" y="50"/>
                    </a:lnTo>
                    <a:lnTo>
                      <a:pt x="999" y="147"/>
                    </a:lnTo>
                    <a:lnTo>
                      <a:pt x="804" y="245"/>
                    </a:lnTo>
                    <a:lnTo>
                      <a:pt x="634" y="366"/>
                    </a:lnTo>
                    <a:lnTo>
                      <a:pt x="634" y="366"/>
                    </a:lnTo>
                    <a:lnTo>
                      <a:pt x="488" y="488"/>
                    </a:lnTo>
                    <a:lnTo>
                      <a:pt x="390" y="634"/>
                    </a:lnTo>
                    <a:lnTo>
                      <a:pt x="268" y="780"/>
                    </a:lnTo>
                    <a:lnTo>
                      <a:pt x="195" y="926"/>
                    </a:lnTo>
                    <a:lnTo>
                      <a:pt x="122" y="1073"/>
                    </a:lnTo>
                    <a:lnTo>
                      <a:pt x="74" y="1243"/>
                    </a:lnTo>
                    <a:lnTo>
                      <a:pt x="25" y="1414"/>
                    </a:lnTo>
                    <a:lnTo>
                      <a:pt x="0" y="1584"/>
                    </a:lnTo>
                    <a:lnTo>
                      <a:pt x="0" y="1755"/>
                    </a:lnTo>
                    <a:lnTo>
                      <a:pt x="0" y="1925"/>
                    </a:lnTo>
                    <a:lnTo>
                      <a:pt x="25" y="2096"/>
                    </a:lnTo>
                    <a:lnTo>
                      <a:pt x="74" y="2266"/>
                    </a:lnTo>
                    <a:lnTo>
                      <a:pt x="122" y="2412"/>
                    </a:lnTo>
                    <a:lnTo>
                      <a:pt x="195" y="2583"/>
                    </a:lnTo>
                    <a:lnTo>
                      <a:pt x="293" y="2729"/>
                    </a:lnTo>
                    <a:lnTo>
                      <a:pt x="415" y="2875"/>
                    </a:lnTo>
                    <a:lnTo>
                      <a:pt x="415" y="2875"/>
                    </a:lnTo>
                    <a:lnTo>
                      <a:pt x="536" y="3021"/>
                    </a:lnTo>
                    <a:lnTo>
                      <a:pt x="658" y="3143"/>
                    </a:lnTo>
                    <a:lnTo>
                      <a:pt x="804" y="3240"/>
                    </a:lnTo>
                    <a:lnTo>
                      <a:pt x="950" y="3313"/>
                    </a:lnTo>
                    <a:lnTo>
                      <a:pt x="1121" y="3386"/>
                    </a:lnTo>
                    <a:lnTo>
                      <a:pt x="1267" y="3459"/>
                    </a:lnTo>
                    <a:lnTo>
                      <a:pt x="1437" y="3484"/>
                    </a:lnTo>
                    <a:lnTo>
                      <a:pt x="1608" y="3508"/>
                    </a:lnTo>
                    <a:lnTo>
                      <a:pt x="1778" y="3532"/>
                    </a:lnTo>
                    <a:lnTo>
                      <a:pt x="1949" y="3508"/>
                    </a:lnTo>
                    <a:lnTo>
                      <a:pt x="2119" y="3484"/>
                    </a:lnTo>
                    <a:lnTo>
                      <a:pt x="2290" y="3435"/>
                    </a:lnTo>
                    <a:lnTo>
                      <a:pt x="2460" y="3386"/>
                    </a:lnTo>
                    <a:lnTo>
                      <a:pt x="2606" y="3313"/>
                    </a:lnTo>
                    <a:lnTo>
                      <a:pt x="2777" y="3216"/>
                    </a:lnTo>
                    <a:lnTo>
                      <a:pt x="2923" y="3118"/>
                    </a:lnTo>
                    <a:lnTo>
                      <a:pt x="2923" y="3118"/>
                    </a:lnTo>
                    <a:lnTo>
                      <a:pt x="3045" y="2997"/>
                    </a:lnTo>
                    <a:lnTo>
                      <a:pt x="3167" y="2851"/>
                    </a:lnTo>
                    <a:lnTo>
                      <a:pt x="3264" y="2704"/>
                    </a:lnTo>
                    <a:lnTo>
                      <a:pt x="3361" y="2558"/>
                    </a:lnTo>
                    <a:lnTo>
                      <a:pt x="3435" y="2412"/>
                    </a:lnTo>
                    <a:lnTo>
                      <a:pt x="3483" y="2242"/>
                    </a:lnTo>
                    <a:lnTo>
                      <a:pt x="3532" y="2071"/>
                    </a:lnTo>
                    <a:lnTo>
                      <a:pt x="3556" y="1901"/>
                    </a:lnTo>
                    <a:lnTo>
                      <a:pt x="3556" y="1730"/>
                    </a:lnTo>
                    <a:lnTo>
                      <a:pt x="3556" y="1560"/>
                    </a:lnTo>
                    <a:lnTo>
                      <a:pt x="3532" y="1389"/>
                    </a:lnTo>
                    <a:lnTo>
                      <a:pt x="3483" y="1219"/>
                    </a:lnTo>
                    <a:lnTo>
                      <a:pt x="3410" y="1048"/>
                    </a:lnTo>
                    <a:lnTo>
                      <a:pt x="3337" y="902"/>
                    </a:lnTo>
                    <a:lnTo>
                      <a:pt x="3264" y="756"/>
                    </a:lnTo>
                    <a:lnTo>
                      <a:pt x="3142" y="610"/>
                    </a:lnTo>
                    <a:lnTo>
                      <a:pt x="3142" y="610"/>
                    </a:lnTo>
                    <a:lnTo>
                      <a:pt x="2972" y="415"/>
                    </a:lnTo>
                    <a:lnTo>
                      <a:pt x="2753" y="245"/>
                    </a:lnTo>
                    <a:lnTo>
                      <a:pt x="2533" y="123"/>
                    </a:lnTo>
                    <a:lnTo>
                      <a:pt x="2314" y="5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1" name="Google Shape;51;p6"/>
              <p:cNvSpPr/>
              <p:nvPr/>
            </p:nvSpPr>
            <p:spPr>
              <a:xfrm>
                <a:off x="5682875" y="5188875"/>
                <a:ext cx="8892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3581" fill="none" extrusionOk="0">
                    <a:moveTo>
                      <a:pt x="0" y="2022"/>
                    </a:moveTo>
                    <a:lnTo>
                      <a:pt x="0" y="2022"/>
                    </a:lnTo>
                    <a:lnTo>
                      <a:pt x="25" y="2216"/>
                    </a:lnTo>
                    <a:lnTo>
                      <a:pt x="98" y="2411"/>
                    </a:lnTo>
                    <a:lnTo>
                      <a:pt x="98" y="2411"/>
                    </a:lnTo>
                    <a:lnTo>
                      <a:pt x="171" y="2557"/>
                    </a:lnTo>
                    <a:lnTo>
                      <a:pt x="244" y="2728"/>
                    </a:lnTo>
                    <a:lnTo>
                      <a:pt x="341" y="2874"/>
                    </a:lnTo>
                    <a:lnTo>
                      <a:pt x="463" y="2996"/>
                    </a:lnTo>
                    <a:lnTo>
                      <a:pt x="585" y="3118"/>
                    </a:lnTo>
                    <a:lnTo>
                      <a:pt x="707" y="3239"/>
                    </a:lnTo>
                    <a:lnTo>
                      <a:pt x="853" y="3337"/>
                    </a:lnTo>
                    <a:lnTo>
                      <a:pt x="999" y="3410"/>
                    </a:lnTo>
                    <a:lnTo>
                      <a:pt x="1169" y="3483"/>
                    </a:lnTo>
                    <a:lnTo>
                      <a:pt x="1340" y="3532"/>
                    </a:lnTo>
                    <a:lnTo>
                      <a:pt x="1510" y="3556"/>
                    </a:lnTo>
                    <a:lnTo>
                      <a:pt x="1681" y="3580"/>
                    </a:lnTo>
                    <a:lnTo>
                      <a:pt x="1851" y="3580"/>
                    </a:lnTo>
                    <a:lnTo>
                      <a:pt x="2022" y="3556"/>
                    </a:lnTo>
                    <a:lnTo>
                      <a:pt x="2192" y="3532"/>
                    </a:lnTo>
                    <a:lnTo>
                      <a:pt x="2363" y="3459"/>
                    </a:lnTo>
                    <a:lnTo>
                      <a:pt x="2363" y="3459"/>
                    </a:lnTo>
                    <a:lnTo>
                      <a:pt x="2533" y="3410"/>
                    </a:lnTo>
                    <a:lnTo>
                      <a:pt x="2704" y="3312"/>
                    </a:lnTo>
                    <a:lnTo>
                      <a:pt x="2850" y="3215"/>
                    </a:lnTo>
                    <a:lnTo>
                      <a:pt x="2972" y="3093"/>
                    </a:lnTo>
                    <a:lnTo>
                      <a:pt x="3093" y="2971"/>
                    </a:lnTo>
                    <a:lnTo>
                      <a:pt x="3215" y="2850"/>
                    </a:lnTo>
                    <a:lnTo>
                      <a:pt x="3288" y="2704"/>
                    </a:lnTo>
                    <a:lnTo>
                      <a:pt x="3386" y="2557"/>
                    </a:lnTo>
                    <a:lnTo>
                      <a:pt x="3434" y="2387"/>
                    </a:lnTo>
                    <a:lnTo>
                      <a:pt x="3483" y="2216"/>
                    </a:lnTo>
                    <a:lnTo>
                      <a:pt x="3532" y="2070"/>
                    </a:lnTo>
                    <a:lnTo>
                      <a:pt x="3556" y="1875"/>
                    </a:lnTo>
                    <a:lnTo>
                      <a:pt x="3556" y="1705"/>
                    </a:lnTo>
                    <a:lnTo>
                      <a:pt x="3532" y="1534"/>
                    </a:lnTo>
                    <a:lnTo>
                      <a:pt x="3507" y="1364"/>
                    </a:lnTo>
                    <a:lnTo>
                      <a:pt x="3434" y="1194"/>
                    </a:lnTo>
                    <a:lnTo>
                      <a:pt x="3434" y="1194"/>
                    </a:lnTo>
                    <a:lnTo>
                      <a:pt x="3361" y="1023"/>
                    </a:lnTo>
                    <a:lnTo>
                      <a:pt x="3288" y="853"/>
                    </a:lnTo>
                    <a:lnTo>
                      <a:pt x="3191" y="706"/>
                    </a:lnTo>
                    <a:lnTo>
                      <a:pt x="3069" y="585"/>
                    </a:lnTo>
                    <a:lnTo>
                      <a:pt x="2947" y="463"/>
                    </a:lnTo>
                    <a:lnTo>
                      <a:pt x="2825" y="341"/>
                    </a:lnTo>
                    <a:lnTo>
                      <a:pt x="2679" y="268"/>
                    </a:lnTo>
                    <a:lnTo>
                      <a:pt x="2533" y="171"/>
                    </a:lnTo>
                    <a:lnTo>
                      <a:pt x="2363" y="122"/>
                    </a:lnTo>
                    <a:lnTo>
                      <a:pt x="2192" y="73"/>
                    </a:lnTo>
                    <a:lnTo>
                      <a:pt x="2022" y="24"/>
                    </a:lnTo>
                    <a:lnTo>
                      <a:pt x="1851" y="24"/>
                    </a:lnTo>
                    <a:lnTo>
                      <a:pt x="1681" y="0"/>
                    </a:lnTo>
                    <a:lnTo>
                      <a:pt x="1510" y="24"/>
                    </a:lnTo>
                    <a:lnTo>
                      <a:pt x="1340" y="73"/>
                    </a:lnTo>
                    <a:lnTo>
                      <a:pt x="1169" y="122"/>
                    </a:lnTo>
                    <a:lnTo>
                      <a:pt x="1169" y="122"/>
                    </a:lnTo>
                    <a:lnTo>
                      <a:pt x="974" y="195"/>
                    </a:lnTo>
                    <a:lnTo>
                      <a:pt x="804" y="292"/>
                    </a:lnTo>
                    <a:lnTo>
                      <a:pt x="658" y="390"/>
                    </a:lnTo>
                    <a:lnTo>
                      <a:pt x="512" y="512"/>
                    </a:lnTo>
                    <a:lnTo>
                      <a:pt x="390" y="658"/>
                    </a:lnTo>
                    <a:lnTo>
                      <a:pt x="293" y="804"/>
                    </a:lnTo>
                    <a:lnTo>
                      <a:pt x="195" y="950"/>
                    </a:lnTo>
                    <a:lnTo>
                      <a:pt x="122" y="112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2" name="Google Shape;52;p6"/>
              <p:cNvSpPr/>
              <p:nvPr/>
            </p:nvSpPr>
            <p:spPr>
              <a:xfrm>
                <a:off x="5411925" y="5110925"/>
                <a:ext cx="188775" cy="189400"/>
              </a:xfrm>
              <a:custGeom>
                <a:avLst/>
                <a:gdLst/>
                <a:ahLst/>
                <a:cxnLst/>
                <a:rect l="l" t="t" r="r" b="b"/>
                <a:pathLst>
                  <a:path w="7551" h="7576" fill="none" extrusionOk="0">
                    <a:moveTo>
                      <a:pt x="0" y="3776"/>
                    </a:moveTo>
                    <a:lnTo>
                      <a:pt x="0" y="3776"/>
                    </a:lnTo>
                    <a:lnTo>
                      <a:pt x="25" y="3410"/>
                    </a:lnTo>
                    <a:lnTo>
                      <a:pt x="73" y="3021"/>
                    </a:lnTo>
                    <a:lnTo>
                      <a:pt x="171" y="2655"/>
                    </a:lnTo>
                    <a:lnTo>
                      <a:pt x="293" y="2314"/>
                    </a:lnTo>
                    <a:lnTo>
                      <a:pt x="463" y="1973"/>
                    </a:lnTo>
                    <a:lnTo>
                      <a:pt x="658" y="1681"/>
                    </a:lnTo>
                    <a:lnTo>
                      <a:pt x="877" y="1389"/>
                    </a:lnTo>
                    <a:lnTo>
                      <a:pt x="1121" y="1121"/>
                    </a:lnTo>
                    <a:lnTo>
                      <a:pt x="1389" y="877"/>
                    </a:lnTo>
                    <a:lnTo>
                      <a:pt x="1656" y="658"/>
                    </a:lnTo>
                    <a:lnTo>
                      <a:pt x="1973" y="463"/>
                    </a:lnTo>
                    <a:lnTo>
                      <a:pt x="2314" y="293"/>
                    </a:lnTo>
                    <a:lnTo>
                      <a:pt x="2655" y="171"/>
                    </a:lnTo>
                    <a:lnTo>
                      <a:pt x="3020" y="74"/>
                    </a:lnTo>
                    <a:lnTo>
                      <a:pt x="3386" y="25"/>
                    </a:lnTo>
                    <a:lnTo>
                      <a:pt x="3775" y="1"/>
                    </a:lnTo>
                    <a:lnTo>
                      <a:pt x="3775" y="1"/>
                    </a:lnTo>
                    <a:lnTo>
                      <a:pt x="4165" y="25"/>
                    </a:lnTo>
                    <a:lnTo>
                      <a:pt x="4555" y="74"/>
                    </a:lnTo>
                    <a:lnTo>
                      <a:pt x="4896" y="171"/>
                    </a:lnTo>
                    <a:lnTo>
                      <a:pt x="5261" y="293"/>
                    </a:lnTo>
                    <a:lnTo>
                      <a:pt x="5578" y="463"/>
                    </a:lnTo>
                    <a:lnTo>
                      <a:pt x="5894" y="658"/>
                    </a:lnTo>
                    <a:lnTo>
                      <a:pt x="6186" y="877"/>
                    </a:lnTo>
                    <a:lnTo>
                      <a:pt x="6454" y="1121"/>
                    </a:lnTo>
                    <a:lnTo>
                      <a:pt x="6698" y="1389"/>
                    </a:lnTo>
                    <a:lnTo>
                      <a:pt x="6917" y="1681"/>
                    </a:lnTo>
                    <a:lnTo>
                      <a:pt x="7112" y="1973"/>
                    </a:lnTo>
                    <a:lnTo>
                      <a:pt x="7258" y="2314"/>
                    </a:lnTo>
                    <a:lnTo>
                      <a:pt x="7404" y="2655"/>
                    </a:lnTo>
                    <a:lnTo>
                      <a:pt x="7477" y="3021"/>
                    </a:lnTo>
                    <a:lnTo>
                      <a:pt x="7550" y="3410"/>
                    </a:lnTo>
                    <a:lnTo>
                      <a:pt x="7550" y="3776"/>
                    </a:lnTo>
                    <a:lnTo>
                      <a:pt x="7550" y="3776"/>
                    </a:lnTo>
                    <a:lnTo>
                      <a:pt x="7550" y="4165"/>
                    </a:lnTo>
                    <a:lnTo>
                      <a:pt x="7477" y="4555"/>
                    </a:lnTo>
                    <a:lnTo>
                      <a:pt x="7404" y="4920"/>
                    </a:lnTo>
                    <a:lnTo>
                      <a:pt x="7258" y="5261"/>
                    </a:lnTo>
                    <a:lnTo>
                      <a:pt x="7112" y="5578"/>
                    </a:lnTo>
                    <a:lnTo>
                      <a:pt x="6917" y="5895"/>
                    </a:lnTo>
                    <a:lnTo>
                      <a:pt x="6698" y="6187"/>
                    </a:lnTo>
                    <a:lnTo>
                      <a:pt x="6454" y="6455"/>
                    </a:lnTo>
                    <a:lnTo>
                      <a:pt x="6186" y="6698"/>
                    </a:lnTo>
                    <a:lnTo>
                      <a:pt x="5894" y="6917"/>
                    </a:lnTo>
                    <a:lnTo>
                      <a:pt x="5578" y="7112"/>
                    </a:lnTo>
                    <a:lnTo>
                      <a:pt x="5261" y="7258"/>
                    </a:lnTo>
                    <a:lnTo>
                      <a:pt x="4896" y="7405"/>
                    </a:lnTo>
                    <a:lnTo>
                      <a:pt x="4555" y="7478"/>
                    </a:lnTo>
                    <a:lnTo>
                      <a:pt x="4165" y="7551"/>
                    </a:lnTo>
                    <a:lnTo>
                      <a:pt x="3775" y="7575"/>
                    </a:lnTo>
                    <a:lnTo>
                      <a:pt x="3775" y="7575"/>
                    </a:lnTo>
                    <a:lnTo>
                      <a:pt x="3386" y="7551"/>
                    </a:lnTo>
                    <a:lnTo>
                      <a:pt x="3020" y="7478"/>
                    </a:lnTo>
                    <a:lnTo>
                      <a:pt x="2655" y="7405"/>
                    </a:lnTo>
                    <a:lnTo>
                      <a:pt x="2314" y="7258"/>
                    </a:lnTo>
                    <a:lnTo>
                      <a:pt x="1973" y="7112"/>
                    </a:lnTo>
                    <a:lnTo>
                      <a:pt x="1656" y="6917"/>
                    </a:lnTo>
                    <a:lnTo>
                      <a:pt x="1389" y="6698"/>
                    </a:lnTo>
                    <a:lnTo>
                      <a:pt x="1121" y="6455"/>
                    </a:lnTo>
                    <a:lnTo>
                      <a:pt x="877" y="6187"/>
                    </a:lnTo>
                    <a:lnTo>
                      <a:pt x="658" y="5895"/>
                    </a:lnTo>
                    <a:lnTo>
                      <a:pt x="463" y="5578"/>
                    </a:lnTo>
                    <a:lnTo>
                      <a:pt x="293" y="5261"/>
                    </a:lnTo>
                    <a:lnTo>
                      <a:pt x="171" y="4920"/>
                    </a:lnTo>
                    <a:lnTo>
                      <a:pt x="73" y="4555"/>
                    </a:lnTo>
                    <a:lnTo>
                      <a:pt x="25" y="4165"/>
                    </a:lnTo>
                    <a:lnTo>
                      <a:pt x="0" y="3776"/>
                    </a:lnTo>
                    <a:lnTo>
                      <a:pt x="0" y="3776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3" name="Google Shape;53;p6"/>
              <p:cNvSpPr/>
              <p:nvPr/>
            </p:nvSpPr>
            <p:spPr>
              <a:xfrm>
                <a:off x="5367475" y="5025075"/>
                <a:ext cx="81600" cy="105975"/>
              </a:xfrm>
              <a:custGeom>
                <a:avLst/>
                <a:gdLst/>
                <a:ahLst/>
                <a:cxnLst/>
                <a:rect l="l" t="t" r="r" b="b"/>
                <a:pathLst>
                  <a:path w="3264" h="4239" fill="none" extrusionOk="0">
                    <a:moveTo>
                      <a:pt x="0" y="1"/>
                    </a:moveTo>
                    <a:lnTo>
                      <a:pt x="3264" y="4238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4" name="Google Shape;54;p6"/>
              <p:cNvSpPr/>
              <p:nvPr/>
            </p:nvSpPr>
            <p:spPr>
              <a:xfrm>
                <a:off x="5567800" y="4999500"/>
                <a:ext cx="115100" cy="133975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5359" fill="none" extrusionOk="0">
                    <a:moveTo>
                      <a:pt x="0" y="5359"/>
                    </a:moveTo>
                    <a:lnTo>
                      <a:pt x="4603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5" name="Google Shape;55;p6"/>
              <p:cNvSpPr/>
              <p:nvPr/>
            </p:nvSpPr>
            <p:spPr>
              <a:xfrm>
                <a:off x="5600075" y="5217475"/>
                <a:ext cx="1272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5091" h="659" fill="none" extrusionOk="0">
                    <a:moveTo>
                      <a:pt x="5090" y="658"/>
                    </a:moveTo>
                    <a:lnTo>
                      <a:pt x="0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6" name="Google Shape;56;p6"/>
              <p:cNvSpPr/>
              <p:nvPr/>
            </p:nvSpPr>
            <p:spPr>
              <a:xfrm>
                <a:off x="5497775" y="5299675"/>
                <a:ext cx="4900" cy="126675"/>
              </a:xfrm>
              <a:custGeom>
                <a:avLst/>
                <a:gdLst/>
                <a:ahLst/>
                <a:cxnLst/>
                <a:rect l="l" t="t" r="r" b="b"/>
                <a:pathLst>
                  <a:path w="196" h="5067" fill="none" extrusionOk="0">
                    <a:moveTo>
                      <a:pt x="0" y="5067"/>
                    </a:moveTo>
                    <a:lnTo>
                      <a:pt x="195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7" name="Google Shape;57;p6"/>
              <p:cNvSpPr/>
              <p:nvPr/>
            </p:nvSpPr>
            <p:spPr>
              <a:xfrm>
                <a:off x="5277975" y="5241825"/>
                <a:ext cx="141275" cy="58500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2340" fill="none" extrusionOk="0">
                    <a:moveTo>
                      <a:pt x="0" y="2339"/>
                    </a:moveTo>
                    <a:lnTo>
                      <a:pt x="5651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</p:grpSp>
      <p:sp>
        <p:nvSpPr>
          <p:cNvPr id="58" name="Google Shape;58;p6"/>
          <p:cNvSpPr txBox="1">
            <a:spLocks noGrp="1"/>
          </p:cNvSpPr>
          <p:nvPr>
            <p:ph type="body" idx="1"/>
          </p:nvPr>
        </p:nvSpPr>
        <p:spPr>
          <a:xfrm>
            <a:off x="3315880" y="4628428"/>
            <a:ext cx="55902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6"/>
          <p:cNvSpPr/>
          <p:nvPr/>
        </p:nvSpPr>
        <p:spPr>
          <a:xfrm>
            <a:off x="272955" y="0"/>
            <a:ext cx="422700" cy="156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8375" tIns="44175" rIns="88375" bIns="441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>
            <a:spLocks noGrp="1"/>
          </p:cNvSpPr>
          <p:nvPr>
            <p:ph type="body" idx="1"/>
          </p:nvPr>
        </p:nvSpPr>
        <p:spPr>
          <a:xfrm>
            <a:off x="6364809" y="2096446"/>
            <a:ext cx="5397600" cy="43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2"/>
          </p:nvPr>
        </p:nvSpPr>
        <p:spPr>
          <a:xfrm>
            <a:off x="575239" y="1531279"/>
            <a:ext cx="53976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2575" tIns="44175" rIns="132575" bIns="44175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500"/>
              <a:buNone/>
              <a:defRPr sz="1500" b="1"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3"/>
          </p:nvPr>
        </p:nvSpPr>
        <p:spPr>
          <a:xfrm>
            <a:off x="584218" y="2096446"/>
            <a:ext cx="5397600" cy="43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body" idx="4"/>
          </p:nvPr>
        </p:nvSpPr>
        <p:spPr>
          <a:xfrm>
            <a:off x="6355830" y="1531279"/>
            <a:ext cx="53976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2575" tIns="44175" rIns="132575" bIns="44175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500"/>
              <a:buNone/>
              <a:defRPr sz="15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1D9AA1"/>
          </a:solidFill>
          <a:ln>
            <a:noFill/>
          </a:ln>
        </p:spPr>
        <p:txBody>
          <a:bodyPr spcFirstLastPara="1" wrap="square" lIns="88375" tIns="88375" rIns="88375" bIns="88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1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 extrusionOk="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88375" tIns="88375" rIns="88375" bIns="88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1"/>
          <p:cNvSpPr txBox="1">
            <a:spLocks noGrp="1"/>
          </p:cNvSpPr>
          <p:nvPr>
            <p:ph type="title"/>
          </p:nvPr>
        </p:nvSpPr>
        <p:spPr>
          <a:xfrm>
            <a:off x="457200" y="4960137"/>
            <a:ext cx="7772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900"/>
              <a:buFont typeface="Quattrocento Sans"/>
              <a:buNone/>
              <a:defRPr sz="49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99" name="Google Shape;99;p11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0" name="Google Shape;100;p11" descr="UW building"/>
          <p:cNvPicPr preferRelativeResize="0"/>
          <p:nvPr/>
        </p:nvPicPr>
        <p:blipFill rotWithShape="1">
          <a:blip r:embed="rId2">
            <a:alphaModFix/>
          </a:blip>
          <a:srcRect t="38182" b="5568"/>
          <a:stretch/>
        </p:blipFill>
        <p:spPr>
          <a:xfrm>
            <a:off x="3" y="0"/>
            <a:ext cx="12191993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2"/>
          <p:cNvSpPr txBox="1">
            <a:spLocks noGrp="1"/>
          </p:cNvSpPr>
          <p:nvPr>
            <p:ph type="body" idx="1"/>
          </p:nvPr>
        </p:nvSpPr>
        <p:spPr>
          <a:xfrm>
            <a:off x="634620" y="1512985"/>
            <a:ext cx="5397600" cy="47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03" name="Google Shape;103;p12"/>
          <p:cNvSpPr txBox="1">
            <a:spLocks noGrp="1"/>
          </p:cNvSpPr>
          <p:nvPr>
            <p:ph type="body" idx="2"/>
          </p:nvPr>
        </p:nvSpPr>
        <p:spPr>
          <a:xfrm>
            <a:off x="6364809" y="1512984"/>
            <a:ext cx="5397600" cy="47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/>
          <p:nvPr/>
        </p:nvSpPr>
        <p:spPr>
          <a:xfrm>
            <a:off x="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CSE 373 23SP </a:t>
            </a:r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9" name="Google Shape;109;p14"/>
          <p:cNvSpPr txBox="1"/>
          <p:nvPr/>
        </p:nvSpPr>
        <p:spPr>
          <a:xfrm>
            <a:off x="791340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>
          <a:xfrm>
            <a:off x="457200" y="4960138"/>
            <a:ext cx="7772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900"/>
              <a:buFont typeface="Quattrocento Sans"/>
              <a:buNone/>
              <a:defRPr sz="49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5"/>
          <p:cNvSpPr>
            <a:spLocks noGrp="1"/>
          </p:cNvSpPr>
          <p:nvPr>
            <p:ph type="pic" idx="2"/>
          </p:nvPr>
        </p:nvSpPr>
        <p:spPr>
          <a:xfrm>
            <a:off x="0" y="-1"/>
            <a:ext cx="12189300" cy="4572000"/>
          </a:xfrm>
          <a:prstGeom prst="rect">
            <a:avLst/>
          </a:prstGeom>
          <a:solidFill>
            <a:srgbClr val="76CEEF"/>
          </a:solidFill>
          <a:ln>
            <a:noFill/>
          </a:ln>
        </p:spPr>
      </p:sp>
      <p:sp>
        <p:nvSpPr>
          <p:cNvPr id="113" name="Google Shape;113;p15"/>
          <p:cNvSpPr txBox="1">
            <a:spLocks noGrp="1"/>
          </p:cNvSpPr>
          <p:nvPr>
            <p:ph type="body" idx="1"/>
          </p:nvPr>
        </p:nvSpPr>
        <p:spPr>
          <a:xfrm>
            <a:off x="8610600" y="4960138"/>
            <a:ext cx="3200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dt" idx="10"/>
          </p:nvPr>
        </p:nvSpPr>
        <p:spPr>
          <a:xfrm>
            <a:off x="6418815" y="6495352"/>
            <a:ext cx="215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cxnSp>
        <p:nvCxnSpPr>
          <p:cNvPr id="115" name="Google Shape;115;p15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300"/>
              <a:buFont typeface="Quattrocento Sans"/>
              <a:buNone/>
              <a:defRPr sz="4300" b="0" i="0" u="none" strike="noStrike" cap="none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75240" y="1463857"/>
            <a:ext cx="11187000" cy="48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spAutoFit/>
          </a:bodyPr>
          <a:lstStyle>
            <a:lvl1pPr marL="457200" marR="0" lvl="0" indent="-3937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C3282"/>
              </a:buClr>
              <a:buSzPts val="2600"/>
              <a:buFont typeface="Twentieth Century"/>
              <a:buChar char=" "/>
              <a:defRPr sz="2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B6A479"/>
              </a:buClr>
              <a:buSzPts val="2100"/>
              <a:buFont typeface="Quattrocento Sans"/>
              <a:buChar char="-"/>
              <a:defRPr sz="2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500"/>
              <a:buFont typeface="Quattrocento Sans"/>
              <a:buChar char="-"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-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-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cxnSp>
        <p:nvCxnSpPr>
          <p:cNvPr id="12" name="Google Shape;12;p1"/>
          <p:cNvCxnSpPr/>
          <p:nvPr/>
        </p:nvCxnSpPr>
        <p:spPr>
          <a:xfrm rot="10800000">
            <a:off x="429491" y="172429"/>
            <a:ext cx="0" cy="1196400"/>
          </a:xfrm>
          <a:prstGeom prst="straightConnector1">
            <a:avLst/>
          </a:prstGeom>
          <a:noFill/>
          <a:ln w="19050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4" name="Google Shape;14;p1"/>
          <p:cNvSpPr txBox="1"/>
          <p:nvPr/>
        </p:nvSpPr>
        <p:spPr>
          <a:xfrm>
            <a:off x="791340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6" r:id="rId5"/>
    <p:sldLayoutId id="2147483657" r:id="rId6"/>
    <p:sldLayoutId id="2147483658" r:id="rId7"/>
    <p:sldLayoutId id="2147483660" r:id="rId8"/>
    <p:sldLayoutId id="2147483661" r:id="rId9"/>
    <p:sldLayoutId id="2147483662" r:id="rId10"/>
    <p:sldLayoutId id="2147483664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21443-D73C-634A-A910-7320408C156D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042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F74C60C-7FBF-0198-02D6-369C8C9E2F98}"/>
              </a:ext>
            </a:extLst>
          </p:cNvPr>
          <p:cNvSpPr txBox="1">
            <a:spLocks/>
          </p:cNvSpPr>
          <p:nvPr/>
        </p:nvSpPr>
        <p:spPr>
          <a:xfrm>
            <a:off x="2259666" y="1054389"/>
            <a:ext cx="7952128" cy="26252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  <a:t>Lecture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  <a:t>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  <a:t>12</a:t>
            </a:r>
            <a:b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</a:b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+mj-ea"/>
                <a:cs typeface="Helvetica"/>
              </a:rPr>
              <a:t>Graphs</a:t>
            </a:r>
            <a:endParaRPr lang="en-US" dirty="0">
              <a:solidFill>
                <a:srgbClr val="4F81BD"/>
              </a:solidFill>
            </a:endParaRPr>
          </a:p>
          <a:p>
            <a:pPr marL="0" marR="0" lvl="0" indent="0" algn="ctr" defTabSz="4572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+mj-ea"/>
                <a:cs typeface="Helvetica"/>
              </a:rPr>
              <a:t>Exercises ANS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B44BB71-7572-07AF-DC4B-83D5FDDAFEA6}"/>
              </a:ext>
            </a:extLst>
          </p:cNvPr>
          <p:cNvSpPr txBox="1">
            <a:spLocks/>
          </p:cNvSpPr>
          <p:nvPr/>
        </p:nvSpPr>
        <p:spPr>
          <a:xfrm>
            <a:off x="3034145" y="3793837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Wingdings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Department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of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Computer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Science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Wingdings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Hofstra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University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0853BE-133A-977A-76F6-3EBD56979FEE}"/>
              </a:ext>
            </a:extLst>
          </p:cNvPr>
          <p:cNvSpPr txBox="1"/>
          <p:nvPr/>
        </p:nvSpPr>
        <p:spPr>
          <a:xfrm>
            <a:off x="4358711" y="6487758"/>
            <a:ext cx="4856394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B7C6FE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Light"/>
                <a:ea typeface="宋体" panose="02010600030101010101" pitchFamily="2" charset="-122"/>
                <a:cs typeface="+mn-cs"/>
              </a:rPr>
              <a:t>Acknowledgement: Lecture slides based on </a:t>
            </a:r>
            <a:r>
              <a:rPr lang="en-US" altLang="zh-CN" sz="1200" b="1" kern="1200" dirty="0" err="1">
                <a:latin typeface="Gill Sans Light"/>
                <a:ea typeface="宋体" panose="02010600030101010101" pitchFamily="2" charset="-122"/>
                <a:cs typeface="+mn-cs"/>
              </a:rPr>
              <a:t>UofW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Light"/>
                <a:ea typeface="宋体" panose="02010600030101010101" pitchFamily="2" charset="-122"/>
                <a:cs typeface="+mn-cs"/>
              </a:rPr>
              <a:t> Course on Data Structures </a:t>
            </a:r>
            <a:endParaRPr kumimoji="0" lang="en-SE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Ligh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p80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59" name="Google Shape;1659;p80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60" name="Google Shape;1660;p80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61" name="Google Shape;1661;p80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62" name="Google Shape;1662;p80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63" name="Google Shape;1663;p80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64" name="Google Shape;1664;p80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665" name="Google Shape;1665;p80"/>
          <p:cNvCxnSpPr>
            <a:endCxn id="1659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66" name="Google Shape;1666;p80"/>
          <p:cNvCxnSpPr>
            <a:stCxn id="1658" idx="7"/>
            <a:endCxn id="1660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67" name="Google Shape;1667;p80"/>
          <p:cNvCxnSpPr>
            <a:stCxn id="1660" idx="1"/>
            <a:endCxn id="1659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68" name="Google Shape;1668;p80"/>
          <p:cNvCxnSpPr>
            <a:stCxn id="1659" idx="7"/>
            <a:endCxn id="1663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69" name="Google Shape;1669;p80"/>
          <p:cNvCxnSpPr>
            <a:stCxn id="1660" idx="7"/>
            <a:endCxn id="1662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70" name="Google Shape;1670;p80"/>
          <p:cNvCxnSpPr>
            <a:stCxn id="1660" idx="5"/>
            <a:endCxn id="1661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71" name="Google Shape;1671;p80"/>
          <p:cNvCxnSpPr>
            <a:stCxn id="1661" idx="0"/>
            <a:endCxn id="1662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72" name="Google Shape;1672;p80"/>
          <p:cNvCxnSpPr>
            <a:stCxn id="1663" idx="6"/>
            <a:endCxn id="1662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73" name="Google Shape;1673;p80"/>
          <p:cNvCxnSpPr>
            <a:stCxn id="1664" idx="2"/>
            <a:endCxn id="1662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74" name="Google Shape;1674;p80"/>
          <p:cNvSpPr txBox="1"/>
          <p:nvPr/>
        </p:nvSpPr>
        <p:spPr>
          <a:xfrm>
            <a:off x="6871700" y="2221202"/>
            <a:ext cx="22209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Pre-Order: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A, B, C, 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Post-Order: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75" name="Google Shape;1675;p80"/>
          <p:cNvSpPr txBox="1"/>
          <p:nvPr/>
        </p:nvSpPr>
        <p:spPr>
          <a:xfrm>
            <a:off x="2289075" y="5170352"/>
            <a:ext cx="73329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Stack: A, B, C, F 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95916ED-AC9A-4CEB-8BED-281A1BC50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" name="Google Shape;1681;p81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82" name="Google Shape;1682;p81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83" name="Google Shape;1683;p81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84" name="Google Shape;1684;p81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85" name="Google Shape;1685;p81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86" name="Google Shape;1686;p81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87" name="Google Shape;1687;p81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688" name="Google Shape;1688;p81"/>
          <p:cNvCxnSpPr>
            <a:endCxn id="1682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89" name="Google Shape;1689;p81"/>
          <p:cNvCxnSpPr>
            <a:stCxn id="1681" idx="7"/>
            <a:endCxn id="1683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90" name="Google Shape;1690;p81"/>
          <p:cNvCxnSpPr>
            <a:stCxn id="1683" idx="1"/>
            <a:endCxn id="1682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91" name="Google Shape;1691;p81"/>
          <p:cNvCxnSpPr>
            <a:stCxn id="1682" idx="7"/>
            <a:endCxn id="1686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92" name="Google Shape;1692;p81"/>
          <p:cNvCxnSpPr>
            <a:stCxn id="1683" idx="7"/>
            <a:endCxn id="1685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93" name="Google Shape;1693;p81"/>
          <p:cNvCxnSpPr>
            <a:stCxn id="1683" idx="5"/>
            <a:endCxn id="1684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94" name="Google Shape;1694;p81"/>
          <p:cNvCxnSpPr>
            <a:stCxn id="1684" idx="0"/>
            <a:endCxn id="1685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95" name="Google Shape;1695;p81"/>
          <p:cNvCxnSpPr>
            <a:stCxn id="1686" idx="6"/>
            <a:endCxn id="1685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96" name="Google Shape;1696;p81"/>
          <p:cNvCxnSpPr>
            <a:stCxn id="1687" idx="2"/>
            <a:endCxn id="1685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97" name="Google Shape;1697;p81"/>
          <p:cNvSpPr txBox="1"/>
          <p:nvPr/>
        </p:nvSpPr>
        <p:spPr>
          <a:xfrm>
            <a:off x="6871700" y="2221200"/>
            <a:ext cx="2220900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Pre-Order: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A, B, C, 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Post-Order: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98" name="Google Shape;1698;p81"/>
          <p:cNvSpPr txBox="1"/>
          <p:nvPr/>
        </p:nvSpPr>
        <p:spPr>
          <a:xfrm>
            <a:off x="2289075" y="5170352"/>
            <a:ext cx="73329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Stack: A, B, C  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2656C5-EB23-C9D0-9B09-3B5502DC9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4" name="Google Shape;1704;p82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05" name="Google Shape;1705;p82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06" name="Google Shape;1706;p82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07" name="Google Shape;1707;p82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08" name="Google Shape;1708;p82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09" name="Google Shape;1709;p82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10" name="Google Shape;1710;p82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711" name="Google Shape;1711;p82"/>
          <p:cNvCxnSpPr>
            <a:endCxn id="1705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12" name="Google Shape;1712;p82"/>
          <p:cNvCxnSpPr>
            <a:stCxn id="1704" idx="7"/>
            <a:endCxn id="1706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13" name="Google Shape;1713;p82"/>
          <p:cNvCxnSpPr>
            <a:stCxn id="1706" idx="1"/>
            <a:endCxn id="1705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14" name="Google Shape;1714;p82"/>
          <p:cNvCxnSpPr>
            <a:stCxn id="1705" idx="7"/>
            <a:endCxn id="1709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15" name="Google Shape;1715;p82"/>
          <p:cNvCxnSpPr>
            <a:stCxn id="1706" idx="7"/>
            <a:endCxn id="1708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16" name="Google Shape;1716;p82"/>
          <p:cNvCxnSpPr>
            <a:stCxn id="1706" idx="5"/>
            <a:endCxn id="1707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17" name="Google Shape;1717;p82"/>
          <p:cNvCxnSpPr>
            <a:stCxn id="1707" idx="0"/>
            <a:endCxn id="1708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18" name="Google Shape;1718;p82"/>
          <p:cNvCxnSpPr>
            <a:stCxn id="1709" idx="6"/>
            <a:endCxn id="1708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19" name="Google Shape;1719;p82"/>
          <p:cNvCxnSpPr>
            <a:stCxn id="1710" idx="2"/>
            <a:endCxn id="1708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20" name="Google Shape;1720;p82"/>
          <p:cNvSpPr txBox="1"/>
          <p:nvPr/>
        </p:nvSpPr>
        <p:spPr>
          <a:xfrm>
            <a:off x="6871700" y="2221200"/>
            <a:ext cx="2220900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Pre-Order: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A, B, C, 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Post-Order: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F, 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21" name="Google Shape;1721;p82"/>
          <p:cNvSpPr txBox="1"/>
          <p:nvPr/>
        </p:nvSpPr>
        <p:spPr>
          <a:xfrm>
            <a:off x="2289075" y="5170352"/>
            <a:ext cx="73329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Stack: A, B  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2767CB-7F91-933C-EC9A-A55508E44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7" name="Google Shape;1727;p83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28" name="Google Shape;1728;p83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29" name="Google Shape;1729;p83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30" name="Google Shape;1730;p83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31" name="Google Shape;1731;p83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32" name="Google Shape;1732;p83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33" name="Google Shape;1733;p83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734" name="Google Shape;1734;p83"/>
          <p:cNvCxnSpPr>
            <a:endCxn id="1728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35" name="Google Shape;1735;p83"/>
          <p:cNvCxnSpPr>
            <a:stCxn id="1727" idx="7"/>
            <a:endCxn id="1729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36" name="Google Shape;1736;p83"/>
          <p:cNvCxnSpPr>
            <a:stCxn id="1729" idx="1"/>
            <a:endCxn id="1728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37" name="Google Shape;1737;p83"/>
          <p:cNvCxnSpPr>
            <a:stCxn id="1728" idx="7"/>
            <a:endCxn id="1732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38" name="Google Shape;1738;p83"/>
          <p:cNvCxnSpPr>
            <a:stCxn id="1729" idx="7"/>
            <a:endCxn id="1731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39" name="Google Shape;1739;p83"/>
          <p:cNvCxnSpPr>
            <a:stCxn id="1729" idx="5"/>
            <a:endCxn id="1730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40" name="Google Shape;1740;p83"/>
          <p:cNvCxnSpPr>
            <a:stCxn id="1730" idx="0"/>
            <a:endCxn id="1731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41" name="Google Shape;1741;p83"/>
          <p:cNvCxnSpPr>
            <a:stCxn id="1732" idx="6"/>
            <a:endCxn id="1731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42" name="Google Shape;1742;p83"/>
          <p:cNvCxnSpPr>
            <a:stCxn id="1733" idx="2"/>
            <a:endCxn id="1731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43" name="Google Shape;1743;p83"/>
          <p:cNvSpPr txBox="1"/>
          <p:nvPr/>
        </p:nvSpPr>
        <p:spPr>
          <a:xfrm>
            <a:off x="6871700" y="2221200"/>
            <a:ext cx="2220900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Pre-Order: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A, B, C, 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Post-Order: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F, C, 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44" name="Google Shape;1744;p83"/>
          <p:cNvSpPr txBox="1"/>
          <p:nvPr/>
        </p:nvSpPr>
        <p:spPr>
          <a:xfrm>
            <a:off x="2289075" y="5170352"/>
            <a:ext cx="73329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Stack: A  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D0BFEC3-CF4C-76E2-FD1E-52852B3AE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0" name="Google Shape;1750;p84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51" name="Google Shape;1751;p84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52" name="Google Shape;1752;p84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53" name="Google Shape;1753;p84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54" name="Google Shape;1754;p84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55" name="Google Shape;1755;p84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56" name="Google Shape;1756;p84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757" name="Google Shape;1757;p84"/>
          <p:cNvCxnSpPr>
            <a:endCxn id="1751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58" name="Google Shape;1758;p84"/>
          <p:cNvCxnSpPr>
            <a:stCxn id="1750" idx="7"/>
            <a:endCxn id="1752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59" name="Google Shape;1759;p84"/>
          <p:cNvCxnSpPr>
            <a:stCxn id="1752" idx="1"/>
            <a:endCxn id="1751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60" name="Google Shape;1760;p84"/>
          <p:cNvCxnSpPr>
            <a:stCxn id="1751" idx="7"/>
            <a:endCxn id="1755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61" name="Google Shape;1761;p84"/>
          <p:cNvCxnSpPr>
            <a:stCxn id="1752" idx="7"/>
            <a:endCxn id="1754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62" name="Google Shape;1762;p84"/>
          <p:cNvCxnSpPr>
            <a:stCxn id="1752" idx="5"/>
            <a:endCxn id="1753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63" name="Google Shape;1763;p84"/>
          <p:cNvCxnSpPr>
            <a:stCxn id="1753" idx="0"/>
            <a:endCxn id="1754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64" name="Google Shape;1764;p84"/>
          <p:cNvCxnSpPr>
            <a:stCxn id="1755" idx="6"/>
            <a:endCxn id="1754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65" name="Google Shape;1765;p84"/>
          <p:cNvCxnSpPr>
            <a:stCxn id="1756" idx="2"/>
            <a:endCxn id="1754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66" name="Google Shape;1766;p84"/>
          <p:cNvSpPr txBox="1"/>
          <p:nvPr/>
        </p:nvSpPr>
        <p:spPr>
          <a:xfrm>
            <a:off x="6871700" y="2221200"/>
            <a:ext cx="2220900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Pre-Order: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A, B, C, F, 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Post-Order: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F, C, 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67" name="Google Shape;1767;p84"/>
          <p:cNvSpPr txBox="1"/>
          <p:nvPr/>
        </p:nvSpPr>
        <p:spPr>
          <a:xfrm>
            <a:off x="2289075" y="5170352"/>
            <a:ext cx="73329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Stack: A, D 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F3B186-EF68-F5F9-05BF-543F70591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" name="Google Shape;1773;p85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74" name="Google Shape;1774;p85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75" name="Google Shape;1775;p85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76" name="Google Shape;1776;p85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77" name="Google Shape;1777;p85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78" name="Google Shape;1778;p85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79" name="Google Shape;1779;p85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780" name="Google Shape;1780;p85"/>
          <p:cNvCxnSpPr>
            <a:endCxn id="1774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81" name="Google Shape;1781;p85"/>
          <p:cNvCxnSpPr>
            <a:stCxn id="1773" idx="7"/>
            <a:endCxn id="1775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82" name="Google Shape;1782;p85"/>
          <p:cNvCxnSpPr>
            <a:stCxn id="1775" idx="1"/>
            <a:endCxn id="1774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83" name="Google Shape;1783;p85"/>
          <p:cNvCxnSpPr>
            <a:stCxn id="1774" idx="7"/>
            <a:endCxn id="1778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84" name="Google Shape;1784;p85"/>
          <p:cNvCxnSpPr>
            <a:stCxn id="1775" idx="7"/>
            <a:endCxn id="1777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85" name="Google Shape;1785;p85"/>
          <p:cNvCxnSpPr>
            <a:stCxn id="1775" idx="5"/>
            <a:endCxn id="1776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86" name="Google Shape;1786;p85"/>
          <p:cNvCxnSpPr>
            <a:stCxn id="1776" idx="0"/>
            <a:endCxn id="1777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87" name="Google Shape;1787;p85"/>
          <p:cNvCxnSpPr>
            <a:stCxn id="1778" idx="6"/>
            <a:endCxn id="1777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88" name="Google Shape;1788;p85"/>
          <p:cNvCxnSpPr>
            <a:stCxn id="1779" idx="2"/>
            <a:endCxn id="1777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789" name="Google Shape;1789;p85"/>
          <p:cNvSpPr txBox="1"/>
          <p:nvPr/>
        </p:nvSpPr>
        <p:spPr>
          <a:xfrm>
            <a:off x="6871700" y="2221200"/>
            <a:ext cx="2220900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Pre-Order: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A, B, C, F, D, 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Post-Order: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F, C, B,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90" name="Google Shape;1790;p85"/>
          <p:cNvSpPr txBox="1"/>
          <p:nvPr/>
        </p:nvSpPr>
        <p:spPr>
          <a:xfrm>
            <a:off x="2289075" y="5170352"/>
            <a:ext cx="73329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Stack: A, D, E 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256993-3830-5613-2CB3-DCED2BEC4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6" name="Google Shape;1796;p86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97" name="Google Shape;1797;p86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98" name="Google Shape;1798;p86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799" name="Google Shape;1799;p86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00" name="Google Shape;1800;p86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01" name="Google Shape;1801;p86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02" name="Google Shape;1802;p86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803" name="Google Shape;1803;p86"/>
          <p:cNvCxnSpPr>
            <a:endCxn id="1797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04" name="Google Shape;1804;p86"/>
          <p:cNvCxnSpPr>
            <a:stCxn id="1796" idx="7"/>
            <a:endCxn id="1798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05" name="Google Shape;1805;p86"/>
          <p:cNvCxnSpPr>
            <a:stCxn id="1798" idx="1"/>
            <a:endCxn id="1797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06" name="Google Shape;1806;p86"/>
          <p:cNvCxnSpPr>
            <a:stCxn id="1797" idx="7"/>
            <a:endCxn id="1801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07" name="Google Shape;1807;p86"/>
          <p:cNvCxnSpPr>
            <a:stCxn id="1798" idx="7"/>
            <a:endCxn id="1800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08" name="Google Shape;1808;p86"/>
          <p:cNvCxnSpPr>
            <a:stCxn id="1798" idx="5"/>
            <a:endCxn id="1799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09" name="Google Shape;1809;p86"/>
          <p:cNvCxnSpPr>
            <a:stCxn id="1799" idx="0"/>
            <a:endCxn id="1800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10" name="Google Shape;1810;p86"/>
          <p:cNvCxnSpPr>
            <a:stCxn id="1801" idx="6"/>
            <a:endCxn id="1800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11" name="Google Shape;1811;p86"/>
          <p:cNvCxnSpPr>
            <a:stCxn id="1802" idx="2"/>
            <a:endCxn id="1800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12" name="Google Shape;1812;p86"/>
          <p:cNvSpPr txBox="1"/>
          <p:nvPr/>
        </p:nvSpPr>
        <p:spPr>
          <a:xfrm>
            <a:off x="6871700" y="2221202"/>
            <a:ext cx="2220900" cy="184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Pre-Order: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A, B, C, F, D, 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Post-Order: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F, C, B, 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13" name="Google Shape;1813;p86"/>
          <p:cNvSpPr txBox="1"/>
          <p:nvPr/>
        </p:nvSpPr>
        <p:spPr>
          <a:xfrm>
            <a:off x="2289075" y="5170352"/>
            <a:ext cx="73329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Stack: A, D  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D44A50-0A67-EA6E-A9EC-6D2EDC5EF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" name="Google Shape;1819;p87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20" name="Google Shape;1820;p87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21" name="Google Shape;1821;p87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22" name="Google Shape;1822;p87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23" name="Google Shape;1823;p87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24" name="Google Shape;1824;p87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25" name="Google Shape;1825;p87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826" name="Google Shape;1826;p87"/>
          <p:cNvCxnSpPr>
            <a:endCxn id="1820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27" name="Google Shape;1827;p87"/>
          <p:cNvCxnSpPr>
            <a:stCxn id="1819" idx="7"/>
            <a:endCxn id="1821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28" name="Google Shape;1828;p87"/>
          <p:cNvCxnSpPr>
            <a:stCxn id="1821" idx="1"/>
            <a:endCxn id="1820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29" name="Google Shape;1829;p87"/>
          <p:cNvCxnSpPr>
            <a:stCxn id="1820" idx="7"/>
            <a:endCxn id="1824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30" name="Google Shape;1830;p87"/>
          <p:cNvCxnSpPr>
            <a:stCxn id="1821" idx="7"/>
            <a:endCxn id="1823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31" name="Google Shape;1831;p87"/>
          <p:cNvCxnSpPr>
            <a:stCxn id="1821" idx="5"/>
            <a:endCxn id="1822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32" name="Google Shape;1832;p87"/>
          <p:cNvCxnSpPr>
            <a:stCxn id="1822" idx="0"/>
            <a:endCxn id="1823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33" name="Google Shape;1833;p87"/>
          <p:cNvCxnSpPr>
            <a:stCxn id="1824" idx="6"/>
            <a:endCxn id="1823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34" name="Google Shape;1834;p87"/>
          <p:cNvCxnSpPr>
            <a:stCxn id="1825" idx="2"/>
            <a:endCxn id="1823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35" name="Google Shape;1835;p87"/>
          <p:cNvSpPr txBox="1"/>
          <p:nvPr/>
        </p:nvSpPr>
        <p:spPr>
          <a:xfrm>
            <a:off x="6871700" y="2221200"/>
            <a:ext cx="2220900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Pre-Order: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A, B, C, F, D, 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Post-Order: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F, C, B, E, 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36" name="Google Shape;1836;p87"/>
          <p:cNvSpPr txBox="1"/>
          <p:nvPr/>
        </p:nvSpPr>
        <p:spPr>
          <a:xfrm>
            <a:off x="2289075" y="5170352"/>
            <a:ext cx="73329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Stack: A,  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67AD29-BC30-BE2A-B1E3-52A7F3E54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2" name="Google Shape;1842;p88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43" name="Google Shape;1843;p88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44" name="Google Shape;1844;p88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45" name="Google Shape;1845;p88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46" name="Google Shape;1846;p88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47" name="Google Shape;1847;p88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48" name="Google Shape;1848;p88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849" name="Google Shape;1849;p88"/>
          <p:cNvCxnSpPr>
            <a:endCxn id="1843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50" name="Google Shape;1850;p88"/>
          <p:cNvCxnSpPr>
            <a:stCxn id="1842" idx="7"/>
            <a:endCxn id="1844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51" name="Google Shape;1851;p88"/>
          <p:cNvCxnSpPr>
            <a:stCxn id="1844" idx="1"/>
            <a:endCxn id="1843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52" name="Google Shape;1852;p88"/>
          <p:cNvCxnSpPr>
            <a:stCxn id="1843" idx="7"/>
            <a:endCxn id="1847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53" name="Google Shape;1853;p88"/>
          <p:cNvCxnSpPr>
            <a:stCxn id="1844" idx="7"/>
            <a:endCxn id="1846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54" name="Google Shape;1854;p88"/>
          <p:cNvCxnSpPr>
            <a:stCxn id="1844" idx="5"/>
            <a:endCxn id="1845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55" name="Google Shape;1855;p88"/>
          <p:cNvCxnSpPr>
            <a:stCxn id="1845" idx="0"/>
            <a:endCxn id="1846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56" name="Google Shape;1856;p88"/>
          <p:cNvCxnSpPr>
            <a:stCxn id="1847" idx="6"/>
            <a:endCxn id="1846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57" name="Google Shape;1857;p88"/>
          <p:cNvCxnSpPr>
            <a:stCxn id="1848" idx="2"/>
            <a:endCxn id="1846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58" name="Google Shape;1858;p88"/>
          <p:cNvSpPr txBox="1"/>
          <p:nvPr/>
        </p:nvSpPr>
        <p:spPr>
          <a:xfrm>
            <a:off x="6871700" y="2221202"/>
            <a:ext cx="2220900" cy="1846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Pre-Order: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A, B, C, F, D, 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Post-Order: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F, C, B, E, D, A 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59" name="Google Shape;1859;p88"/>
          <p:cNvSpPr txBox="1"/>
          <p:nvPr/>
        </p:nvSpPr>
        <p:spPr>
          <a:xfrm>
            <a:off x="2289075" y="5170352"/>
            <a:ext cx="73329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Stack: 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1E04D1-913A-B108-E2EC-CDC3EE460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5" name="Google Shape;1865;p89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66" name="Google Shape;1866;p89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67" name="Google Shape;1867;p89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68" name="Google Shape;1868;p89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69" name="Google Shape;1869;p89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70" name="Google Shape;1870;p89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71" name="Google Shape;1871;p89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rgbClr val="B4A7D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872" name="Google Shape;1872;p89"/>
          <p:cNvCxnSpPr>
            <a:endCxn id="1866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73" name="Google Shape;1873;p89"/>
          <p:cNvCxnSpPr>
            <a:stCxn id="1865" idx="7"/>
            <a:endCxn id="1867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74" name="Google Shape;1874;p89"/>
          <p:cNvCxnSpPr>
            <a:stCxn id="1867" idx="1"/>
            <a:endCxn id="1866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75" name="Google Shape;1875;p89"/>
          <p:cNvCxnSpPr>
            <a:stCxn id="1866" idx="7"/>
            <a:endCxn id="1870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76" name="Google Shape;1876;p89"/>
          <p:cNvCxnSpPr>
            <a:stCxn id="1867" idx="7"/>
            <a:endCxn id="1869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77" name="Google Shape;1877;p89"/>
          <p:cNvCxnSpPr>
            <a:stCxn id="1867" idx="5"/>
            <a:endCxn id="1868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78" name="Google Shape;1878;p89"/>
          <p:cNvCxnSpPr>
            <a:stCxn id="1868" idx="0"/>
            <a:endCxn id="1869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79" name="Google Shape;1879;p89"/>
          <p:cNvCxnSpPr>
            <a:stCxn id="1870" idx="6"/>
            <a:endCxn id="1869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80" name="Google Shape;1880;p89"/>
          <p:cNvCxnSpPr>
            <a:stCxn id="1871" idx="2"/>
            <a:endCxn id="1869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81" name="Google Shape;1881;p89"/>
          <p:cNvSpPr txBox="1"/>
          <p:nvPr/>
        </p:nvSpPr>
        <p:spPr>
          <a:xfrm>
            <a:off x="6841050" y="1509000"/>
            <a:ext cx="3160680" cy="267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Pre-Order:</a:t>
            </a:r>
            <a:endParaRPr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A, B, C, F, D, E, G</a:t>
            </a:r>
            <a:endParaRPr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Post-Order:</a:t>
            </a:r>
            <a:endParaRPr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F, C, B, E, D, A, G</a:t>
            </a:r>
          </a:p>
          <a:p>
            <a:pPr defTabSz="457200">
              <a:buClr>
                <a:prstClr val="black"/>
              </a:buClr>
              <a:buSzPts val="1100"/>
            </a:pPr>
            <a:endParaRPr lang="en"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Toplogical Sort </a:t>
            </a:r>
            <a:r>
              <a:rPr lang="en-GB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(reverse of </a:t>
            </a: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Post-Order</a:t>
            </a:r>
            <a:r>
              <a:rPr lang="en-GB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)</a:t>
            </a: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:</a:t>
            </a:r>
            <a:endParaRPr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-GB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G, A, D, E, B, C, F</a:t>
            </a:r>
            <a:endParaRPr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82" name="Google Shape;1882;p89"/>
          <p:cNvSpPr txBox="1"/>
          <p:nvPr/>
        </p:nvSpPr>
        <p:spPr>
          <a:xfrm>
            <a:off x="2289075" y="5170352"/>
            <a:ext cx="73329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Stack: 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83" name="Google Shape;1883;p89"/>
          <p:cNvSpPr txBox="1"/>
          <p:nvPr/>
        </p:nvSpPr>
        <p:spPr>
          <a:xfrm>
            <a:off x="6374650" y="4100851"/>
            <a:ext cx="39816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 dirty="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* if we allow DFS to restart on unmarked nodes, G would be added to the stack (and forming the last element in both the preorder and postorder traversals)</a:t>
            </a:r>
            <a:endParaRPr sz="1800" kern="1200" dirty="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87D688-D6F4-9A91-7DF8-85CDA08F2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2E2DC-5F22-1E3A-A07C-1FAA5BC19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Q1. Adjacency matrix and adjacency list 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48FE99-9666-85CB-84BB-C9B16810DF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6175" y="1568275"/>
            <a:ext cx="9371700" cy="1477285"/>
          </a:xfrm>
        </p:spPr>
        <p:txBody>
          <a:bodyPr/>
          <a:lstStyle/>
          <a:p>
            <a:r>
              <a:rPr lang="en-GB" dirty="0"/>
              <a:t>Write out the adjacency matrix and adjacency list for the directed graph. </a:t>
            </a:r>
          </a:p>
          <a:p>
            <a:endParaRPr lang="en-SE" dirty="0"/>
          </a:p>
        </p:txBody>
      </p:sp>
      <p:sp>
        <p:nvSpPr>
          <p:cNvPr id="4" name="Google Shape;1183;p61">
            <a:extLst>
              <a:ext uri="{FF2B5EF4-FFF2-40B4-BE49-F238E27FC236}">
                <a16:creationId xmlns:a16="http://schemas.microsoft.com/office/drawing/2014/main" id="{D4FA6933-1B10-4C35-C54B-DF1E4D54587D}"/>
              </a:ext>
            </a:extLst>
          </p:cNvPr>
          <p:cNvSpPr/>
          <p:nvPr/>
        </p:nvSpPr>
        <p:spPr>
          <a:xfrm>
            <a:off x="2889325" y="4706796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" name="Google Shape;1184;p61">
            <a:extLst>
              <a:ext uri="{FF2B5EF4-FFF2-40B4-BE49-F238E27FC236}">
                <a16:creationId xmlns:a16="http://schemas.microsoft.com/office/drawing/2014/main" id="{724EB10D-B12F-3D3B-83F2-C7ECD048CA6B}"/>
              </a:ext>
            </a:extLst>
          </p:cNvPr>
          <p:cNvSpPr/>
          <p:nvPr/>
        </p:nvSpPr>
        <p:spPr>
          <a:xfrm>
            <a:off x="2889325" y="3414971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" name="Google Shape;1185;p61">
            <a:extLst>
              <a:ext uri="{FF2B5EF4-FFF2-40B4-BE49-F238E27FC236}">
                <a16:creationId xmlns:a16="http://schemas.microsoft.com/office/drawing/2014/main" id="{07E796C3-D3B2-EB85-C9C6-E58D0BCA6224}"/>
              </a:ext>
            </a:extLst>
          </p:cNvPr>
          <p:cNvSpPr/>
          <p:nvPr/>
        </p:nvSpPr>
        <p:spPr>
          <a:xfrm>
            <a:off x="3808150" y="4182021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7" name="Google Shape;1186;p61">
            <a:extLst>
              <a:ext uri="{FF2B5EF4-FFF2-40B4-BE49-F238E27FC236}">
                <a16:creationId xmlns:a16="http://schemas.microsoft.com/office/drawing/2014/main" id="{FB2F58B6-3DD9-C0BD-CB91-E80A79B2CC15}"/>
              </a:ext>
            </a:extLst>
          </p:cNvPr>
          <p:cNvSpPr/>
          <p:nvPr/>
        </p:nvSpPr>
        <p:spPr>
          <a:xfrm>
            <a:off x="4726975" y="4706796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" name="Google Shape;1187;p61">
            <a:extLst>
              <a:ext uri="{FF2B5EF4-FFF2-40B4-BE49-F238E27FC236}">
                <a16:creationId xmlns:a16="http://schemas.microsoft.com/office/drawing/2014/main" id="{1E465A05-F54C-753D-9D99-3A65A67E46DD}"/>
              </a:ext>
            </a:extLst>
          </p:cNvPr>
          <p:cNvSpPr/>
          <p:nvPr/>
        </p:nvSpPr>
        <p:spPr>
          <a:xfrm>
            <a:off x="4726975" y="3414971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 dirty="0"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2400" dirty="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9" name="Google Shape;1188;p61">
            <a:extLst>
              <a:ext uri="{FF2B5EF4-FFF2-40B4-BE49-F238E27FC236}">
                <a16:creationId xmlns:a16="http://schemas.microsoft.com/office/drawing/2014/main" id="{5B2DE392-9109-D121-6D62-50694F1EAFE9}"/>
              </a:ext>
            </a:extLst>
          </p:cNvPr>
          <p:cNvSpPr/>
          <p:nvPr/>
        </p:nvSpPr>
        <p:spPr>
          <a:xfrm>
            <a:off x="3808150" y="2811071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0" name="Google Shape;1189;p61">
            <a:extLst>
              <a:ext uri="{FF2B5EF4-FFF2-40B4-BE49-F238E27FC236}">
                <a16:creationId xmlns:a16="http://schemas.microsoft.com/office/drawing/2014/main" id="{A2EA1FFB-E262-4038-9783-F26D5464E3CB}"/>
              </a:ext>
            </a:extLst>
          </p:cNvPr>
          <p:cNvSpPr/>
          <p:nvPr/>
        </p:nvSpPr>
        <p:spPr>
          <a:xfrm>
            <a:off x="5827925" y="3414971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1" name="Google Shape;1190;p61">
            <a:extLst>
              <a:ext uri="{FF2B5EF4-FFF2-40B4-BE49-F238E27FC236}">
                <a16:creationId xmlns:a16="http://schemas.microsoft.com/office/drawing/2014/main" id="{3B069262-D19A-9F08-F9BC-D6F8E6C364BC}"/>
              </a:ext>
            </a:extLst>
          </p:cNvPr>
          <p:cNvCxnSpPr>
            <a:endCxn id="5" idx="4"/>
          </p:cNvCxnSpPr>
          <p:nvPr/>
        </p:nvCxnSpPr>
        <p:spPr>
          <a:xfrm rot="10800000">
            <a:off x="3191275" y="4018871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" name="Google Shape;1191;p61">
            <a:extLst>
              <a:ext uri="{FF2B5EF4-FFF2-40B4-BE49-F238E27FC236}">
                <a16:creationId xmlns:a16="http://schemas.microsoft.com/office/drawing/2014/main" id="{FF0A4C70-4138-1D92-31D7-F02DC911DC35}"/>
              </a:ext>
            </a:extLst>
          </p:cNvPr>
          <p:cNvCxnSpPr>
            <a:cxnSpLocks/>
            <a:stCxn id="4" idx="6"/>
            <a:endCxn id="6" idx="3"/>
          </p:cNvCxnSpPr>
          <p:nvPr/>
        </p:nvCxnSpPr>
        <p:spPr>
          <a:xfrm flipV="1">
            <a:off x="3493225" y="4697482"/>
            <a:ext cx="403364" cy="311264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" name="Google Shape;1192;p61">
            <a:extLst>
              <a:ext uri="{FF2B5EF4-FFF2-40B4-BE49-F238E27FC236}">
                <a16:creationId xmlns:a16="http://schemas.microsoft.com/office/drawing/2014/main" id="{8C0F126D-09FC-9CAF-2511-28F77AE50856}"/>
              </a:ext>
            </a:extLst>
          </p:cNvPr>
          <p:cNvCxnSpPr>
            <a:stCxn id="6" idx="1"/>
            <a:endCxn id="5" idx="5"/>
          </p:cNvCxnSpPr>
          <p:nvPr/>
        </p:nvCxnSpPr>
        <p:spPr>
          <a:xfrm rot="10800000">
            <a:off x="3404889" y="3930560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" name="Google Shape;1193;p61">
            <a:extLst>
              <a:ext uri="{FF2B5EF4-FFF2-40B4-BE49-F238E27FC236}">
                <a16:creationId xmlns:a16="http://schemas.microsoft.com/office/drawing/2014/main" id="{8543F7BD-97A2-CE44-045C-BFB298C60D45}"/>
              </a:ext>
            </a:extLst>
          </p:cNvPr>
          <p:cNvCxnSpPr>
            <a:stCxn id="5" idx="7"/>
            <a:endCxn id="9" idx="2"/>
          </p:cNvCxnSpPr>
          <p:nvPr/>
        </p:nvCxnSpPr>
        <p:spPr>
          <a:xfrm rot="10800000" flipH="1">
            <a:off x="3404786" y="311311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" name="Google Shape;1194;p61">
            <a:extLst>
              <a:ext uri="{FF2B5EF4-FFF2-40B4-BE49-F238E27FC236}">
                <a16:creationId xmlns:a16="http://schemas.microsoft.com/office/drawing/2014/main" id="{8562B3F7-70CF-D285-F7A0-932327219E9F}"/>
              </a:ext>
            </a:extLst>
          </p:cNvPr>
          <p:cNvCxnSpPr>
            <a:stCxn id="6" idx="7"/>
            <a:endCxn id="8" idx="3"/>
          </p:cNvCxnSpPr>
          <p:nvPr/>
        </p:nvCxnSpPr>
        <p:spPr>
          <a:xfrm rot="10800000" flipH="1">
            <a:off x="4323611" y="3930560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" name="Google Shape;1195;p61">
            <a:extLst>
              <a:ext uri="{FF2B5EF4-FFF2-40B4-BE49-F238E27FC236}">
                <a16:creationId xmlns:a16="http://schemas.microsoft.com/office/drawing/2014/main" id="{9527AE27-D96C-9184-2506-95D729935824}"/>
              </a:ext>
            </a:extLst>
          </p:cNvPr>
          <p:cNvCxnSpPr>
            <a:stCxn id="6" idx="5"/>
            <a:endCxn id="7" idx="1"/>
          </p:cNvCxnSpPr>
          <p:nvPr/>
        </p:nvCxnSpPr>
        <p:spPr>
          <a:xfrm>
            <a:off x="4323611" y="4697482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" name="Google Shape;1196;p61">
            <a:extLst>
              <a:ext uri="{FF2B5EF4-FFF2-40B4-BE49-F238E27FC236}">
                <a16:creationId xmlns:a16="http://schemas.microsoft.com/office/drawing/2014/main" id="{395ECDB0-B406-4DB7-406D-D0C0D6EBB46F}"/>
              </a:ext>
            </a:extLst>
          </p:cNvPr>
          <p:cNvCxnSpPr>
            <a:stCxn id="7" idx="0"/>
            <a:endCxn id="8" idx="4"/>
          </p:cNvCxnSpPr>
          <p:nvPr/>
        </p:nvCxnSpPr>
        <p:spPr>
          <a:xfrm rot="10800000">
            <a:off x="5028925" y="4018896"/>
            <a:ext cx="0" cy="68790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" name="Google Shape;1197;p61">
            <a:extLst>
              <a:ext uri="{FF2B5EF4-FFF2-40B4-BE49-F238E27FC236}">
                <a16:creationId xmlns:a16="http://schemas.microsoft.com/office/drawing/2014/main" id="{655095A1-17E5-F358-8C1B-7A5FA64ABA85}"/>
              </a:ext>
            </a:extLst>
          </p:cNvPr>
          <p:cNvCxnSpPr>
            <a:stCxn id="9" idx="6"/>
            <a:endCxn id="8" idx="1"/>
          </p:cNvCxnSpPr>
          <p:nvPr/>
        </p:nvCxnSpPr>
        <p:spPr>
          <a:xfrm>
            <a:off x="4412050" y="3113021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" name="Google Shape;1198;p61">
            <a:extLst>
              <a:ext uri="{FF2B5EF4-FFF2-40B4-BE49-F238E27FC236}">
                <a16:creationId xmlns:a16="http://schemas.microsoft.com/office/drawing/2014/main" id="{B9512788-2D89-41CD-A79D-26D54C48E7D3}"/>
              </a:ext>
            </a:extLst>
          </p:cNvPr>
          <p:cNvCxnSpPr>
            <a:stCxn id="10" idx="2"/>
            <a:endCxn id="8" idx="6"/>
          </p:cNvCxnSpPr>
          <p:nvPr/>
        </p:nvCxnSpPr>
        <p:spPr>
          <a:xfrm rot="10800000">
            <a:off x="5330825" y="3716921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0994788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p90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90" name="Google Shape;1890;p90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91" name="Google Shape;1891;p90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92" name="Google Shape;1892;p90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93" name="Google Shape;1893;p90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94" name="Google Shape;1894;p90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895" name="Google Shape;1895;p90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896" name="Google Shape;1896;p90"/>
          <p:cNvCxnSpPr>
            <a:endCxn id="1890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97" name="Google Shape;1897;p90"/>
          <p:cNvCxnSpPr>
            <a:stCxn id="1889" idx="7"/>
            <a:endCxn id="1891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98" name="Google Shape;1898;p90"/>
          <p:cNvCxnSpPr>
            <a:stCxn id="1891" idx="1"/>
            <a:endCxn id="1890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99" name="Google Shape;1899;p90"/>
          <p:cNvCxnSpPr>
            <a:stCxn id="1890" idx="7"/>
            <a:endCxn id="1894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00" name="Google Shape;1900;p90"/>
          <p:cNvCxnSpPr>
            <a:stCxn id="1891" idx="7"/>
            <a:endCxn id="1893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01" name="Google Shape;1901;p90"/>
          <p:cNvCxnSpPr>
            <a:stCxn id="1891" idx="5"/>
            <a:endCxn id="1892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02" name="Google Shape;1902;p90"/>
          <p:cNvCxnSpPr>
            <a:stCxn id="1892" idx="0"/>
            <a:endCxn id="1893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03" name="Google Shape;1903;p90"/>
          <p:cNvCxnSpPr>
            <a:stCxn id="1894" idx="6"/>
            <a:endCxn id="1893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04" name="Google Shape;1904;p90"/>
          <p:cNvCxnSpPr>
            <a:stCxn id="1895" idx="2"/>
            <a:endCxn id="1893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05" name="Google Shape;1905;p90"/>
          <p:cNvSpPr txBox="1"/>
          <p:nvPr/>
        </p:nvSpPr>
        <p:spPr>
          <a:xfrm>
            <a:off x="6871700" y="2221200"/>
            <a:ext cx="22209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BFS: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06" name="Google Shape;1906;p90"/>
          <p:cNvSpPr txBox="1"/>
          <p:nvPr/>
        </p:nvSpPr>
        <p:spPr>
          <a:xfrm>
            <a:off x="2289075" y="5170352"/>
            <a:ext cx="7332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Queue: A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AB660F-A12D-45DA-EBB8-80E452D9A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Q4. BFS</a:t>
            </a:r>
            <a:endParaRPr lang="en-SE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2" name="Google Shape;1912;p91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13" name="Google Shape;1913;p91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14" name="Google Shape;1914;p91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15" name="Google Shape;1915;p91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16" name="Google Shape;1916;p91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17" name="Google Shape;1917;p91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18" name="Google Shape;1918;p91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919" name="Google Shape;1919;p91"/>
          <p:cNvCxnSpPr>
            <a:endCxn id="1913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20" name="Google Shape;1920;p91"/>
          <p:cNvCxnSpPr>
            <a:stCxn id="1912" idx="7"/>
            <a:endCxn id="1914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21" name="Google Shape;1921;p91"/>
          <p:cNvCxnSpPr>
            <a:stCxn id="1914" idx="1"/>
            <a:endCxn id="1913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22" name="Google Shape;1922;p91"/>
          <p:cNvCxnSpPr>
            <a:stCxn id="1913" idx="7"/>
            <a:endCxn id="1917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23" name="Google Shape;1923;p91"/>
          <p:cNvCxnSpPr>
            <a:stCxn id="1914" idx="7"/>
            <a:endCxn id="1916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24" name="Google Shape;1924;p91"/>
          <p:cNvCxnSpPr>
            <a:stCxn id="1914" idx="5"/>
            <a:endCxn id="1915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25" name="Google Shape;1925;p91"/>
          <p:cNvCxnSpPr>
            <a:stCxn id="1915" idx="0"/>
            <a:endCxn id="1916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26" name="Google Shape;1926;p91"/>
          <p:cNvCxnSpPr>
            <a:stCxn id="1917" idx="6"/>
            <a:endCxn id="1916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27" name="Google Shape;1927;p91"/>
          <p:cNvCxnSpPr>
            <a:stCxn id="1918" idx="2"/>
            <a:endCxn id="1916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28" name="Google Shape;1928;p91"/>
          <p:cNvSpPr txBox="1"/>
          <p:nvPr/>
        </p:nvSpPr>
        <p:spPr>
          <a:xfrm>
            <a:off x="6871700" y="2221200"/>
            <a:ext cx="22209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BFS: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29" name="Google Shape;1929;p91"/>
          <p:cNvSpPr txBox="1"/>
          <p:nvPr/>
        </p:nvSpPr>
        <p:spPr>
          <a:xfrm>
            <a:off x="2289075" y="5170352"/>
            <a:ext cx="7332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Queue: B D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E2C0F7-AC24-E868-E100-B6F81E845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" name="Google Shape;1935;p92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36" name="Google Shape;1936;p92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37" name="Google Shape;1937;p92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38" name="Google Shape;1938;p92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39" name="Google Shape;1939;p92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40" name="Google Shape;1940;p92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41" name="Google Shape;1941;p92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942" name="Google Shape;1942;p92"/>
          <p:cNvCxnSpPr>
            <a:endCxn id="1936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43" name="Google Shape;1943;p92"/>
          <p:cNvCxnSpPr>
            <a:stCxn id="1935" idx="7"/>
            <a:endCxn id="1937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44" name="Google Shape;1944;p92"/>
          <p:cNvCxnSpPr>
            <a:stCxn id="1937" idx="1"/>
            <a:endCxn id="1936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45" name="Google Shape;1945;p92"/>
          <p:cNvCxnSpPr>
            <a:stCxn id="1936" idx="7"/>
            <a:endCxn id="1940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46" name="Google Shape;1946;p92"/>
          <p:cNvCxnSpPr>
            <a:stCxn id="1937" idx="7"/>
            <a:endCxn id="1939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47" name="Google Shape;1947;p92"/>
          <p:cNvCxnSpPr>
            <a:stCxn id="1937" idx="5"/>
            <a:endCxn id="1938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48" name="Google Shape;1948;p92"/>
          <p:cNvCxnSpPr>
            <a:stCxn id="1938" idx="0"/>
            <a:endCxn id="1939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49" name="Google Shape;1949;p92"/>
          <p:cNvCxnSpPr>
            <a:stCxn id="1940" idx="6"/>
            <a:endCxn id="1939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50" name="Google Shape;1950;p92"/>
          <p:cNvCxnSpPr>
            <a:stCxn id="1941" idx="2"/>
            <a:endCxn id="1939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51" name="Google Shape;1951;p92"/>
          <p:cNvSpPr txBox="1"/>
          <p:nvPr/>
        </p:nvSpPr>
        <p:spPr>
          <a:xfrm>
            <a:off x="6871700" y="2221200"/>
            <a:ext cx="22209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BFS: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 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52" name="Google Shape;1952;p92"/>
          <p:cNvSpPr txBox="1"/>
          <p:nvPr/>
        </p:nvSpPr>
        <p:spPr>
          <a:xfrm>
            <a:off x="2289075" y="5170352"/>
            <a:ext cx="7332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Queue: D C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F43B886-C5E7-99B2-8472-0AB476D46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8" name="Google Shape;1958;p93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59" name="Google Shape;1959;p93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60" name="Google Shape;1960;p93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61" name="Google Shape;1961;p93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62" name="Google Shape;1962;p93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63" name="Google Shape;1963;p93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64" name="Google Shape;1964;p93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965" name="Google Shape;1965;p93"/>
          <p:cNvCxnSpPr>
            <a:endCxn id="1959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66" name="Google Shape;1966;p93"/>
          <p:cNvCxnSpPr>
            <a:stCxn id="1958" idx="7"/>
            <a:endCxn id="1960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67" name="Google Shape;1967;p93"/>
          <p:cNvCxnSpPr>
            <a:stCxn id="1960" idx="1"/>
            <a:endCxn id="1959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68" name="Google Shape;1968;p93"/>
          <p:cNvCxnSpPr>
            <a:stCxn id="1959" idx="7"/>
            <a:endCxn id="1963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69" name="Google Shape;1969;p93"/>
          <p:cNvCxnSpPr>
            <a:stCxn id="1960" idx="7"/>
            <a:endCxn id="1962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70" name="Google Shape;1970;p93"/>
          <p:cNvCxnSpPr>
            <a:stCxn id="1960" idx="5"/>
            <a:endCxn id="1961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71" name="Google Shape;1971;p93"/>
          <p:cNvCxnSpPr>
            <a:stCxn id="1961" idx="0"/>
            <a:endCxn id="1962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72" name="Google Shape;1972;p93"/>
          <p:cNvCxnSpPr>
            <a:stCxn id="1963" idx="6"/>
            <a:endCxn id="1962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73" name="Google Shape;1973;p93"/>
          <p:cNvCxnSpPr>
            <a:stCxn id="1964" idx="2"/>
            <a:endCxn id="1962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74" name="Google Shape;1974;p93"/>
          <p:cNvSpPr txBox="1"/>
          <p:nvPr/>
        </p:nvSpPr>
        <p:spPr>
          <a:xfrm>
            <a:off x="6871700" y="2221200"/>
            <a:ext cx="22209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BFS: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 B 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75" name="Google Shape;1975;p93"/>
          <p:cNvSpPr txBox="1"/>
          <p:nvPr/>
        </p:nvSpPr>
        <p:spPr>
          <a:xfrm>
            <a:off x="2289075" y="5170352"/>
            <a:ext cx="7332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Queue: C E F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B9CF43-5DBE-6B15-4E68-8A5282433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1" name="Google Shape;1981;p94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82" name="Google Shape;1982;p94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83" name="Google Shape;1983;p94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84" name="Google Shape;1984;p94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85" name="Google Shape;1985;p94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86" name="Google Shape;1986;p94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87" name="Google Shape;1987;p94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988" name="Google Shape;1988;p94"/>
          <p:cNvCxnSpPr>
            <a:endCxn id="1982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89" name="Google Shape;1989;p94"/>
          <p:cNvCxnSpPr>
            <a:stCxn id="1981" idx="7"/>
            <a:endCxn id="1983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90" name="Google Shape;1990;p94"/>
          <p:cNvCxnSpPr>
            <a:stCxn id="1983" idx="1"/>
            <a:endCxn id="1982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91" name="Google Shape;1991;p94"/>
          <p:cNvCxnSpPr>
            <a:stCxn id="1982" idx="7"/>
            <a:endCxn id="1986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92" name="Google Shape;1992;p94"/>
          <p:cNvCxnSpPr>
            <a:stCxn id="1983" idx="7"/>
            <a:endCxn id="1985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93" name="Google Shape;1993;p94"/>
          <p:cNvCxnSpPr>
            <a:stCxn id="1983" idx="5"/>
            <a:endCxn id="1984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94" name="Google Shape;1994;p94"/>
          <p:cNvCxnSpPr>
            <a:stCxn id="1984" idx="0"/>
            <a:endCxn id="1985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95" name="Google Shape;1995;p94"/>
          <p:cNvCxnSpPr>
            <a:stCxn id="1986" idx="6"/>
            <a:endCxn id="1985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96" name="Google Shape;1996;p94"/>
          <p:cNvCxnSpPr>
            <a:stCxn id="1987" idx="2"/>
            <a:endCxn id="1985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97" name="Google Shape;1997;p94"/>
          <p:cNvSpPr txBox="1"/>
          <p:nvPr/>
        </p:nvSpPr>
        <p:spPr>
          <a:xfrm>
            <a:off x="6871700" y="2221200"/>
            <a:ext cx="22209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BFS: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 B D 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998" name="Google Shape;1998;p94"/>
          <p:cNvSpPr txBox="1"/>
          <p:nvPr/>
        </p:nvSpPr>
        <p:spPr>
          <a:xfrm>
            <a:off x="2289075" y="5170352"/>
            <a:ext cx="7332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Queue: E F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94590E-560F-9FA7-B3B0-85746C95F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4" name="Google Shape;2004;p95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05" name="Google Shape;2005;p95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06" name="Google Shape;2006;p95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07" name="Google Shape;2007;p95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08" name="Google Shape;2008;p95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09" name="Google Shape;2009;p95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10" name="Google Shape;2010;p95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2011" name="Google Shape;2011;p95"/>
          <p:cNvCxnSpPr>
            <a:endCxn id="2005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12" name="Google Shape;2012;p95"/>
          <p:cNvCxnSpPr>
            <a:stCxn id="2004" idx="7"/>
            <a:endCxn id="2006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13" name="Google Shape;2013;p95"/>
          <p:cNvCxnSpPr>
            <a:stCxn id="2006" idx="1"/>
            <a:endCxn id="2005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14" name="Google Shape;2014;p95"/>
          <p:cNvCxnSpPr>
            <a:stCxn id="2005" idx="7"/>
            <a:endCxn id="2009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15" name="Google Shape;2015;p95"/>
          <p:cNvCxnSpPr>
            <a:stCxn id="2006" idx="7"/>
            <a:endCxn id="2008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16" name="Google Shape;2016;p95"/>
          <p:cNvCxnSpPr>
            <a:stCxn id="2006" idx="5"/>
            <a:endCxn id="2007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17" name="Google Shape;2017;p95"/>
          <p:cNvCxnSpPr>
            <a:stCxn id="2007" idx="0"/>
            <a:endCxn id="2008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18" name="Google Shape;2018;p95"/>
          <p:cNvCxnSpPr>
            <a:stCxn id="2009" idx="6"/>
            <a:endCxn id="2008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19" name="Google Shape;2019;p95"/>
          <p:cNvCxnSpPr>
            <a:stCxn id="2010" idx="2"/>
            <a:endCxn id="2008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20" name="Google Shape;2020;p95"/>
          <p:cNvSpPr txBox="1"/>
          <p:nvPr/>
        </p:nvSpPr>
        <p:spPr>
          <a:xfrm>
            <a:off x="6871700" y="2221200"/>
            <a:ext cx="22209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BFS: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 B D C 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21" name="Google Shape;2021;p95"/>
          <p:cNvSpPr txBox="1"/>
          <p:nvPr/>
        </p:nvSpPr>
        <p:spPr>
          <a:xfrm>
            <a:off x="2289075" y="5170352"/>
            <a:ext cx="7332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Queue: F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D442F7-0DFF-0B85-347A-F3DE09EBD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" name="Google Shape;2027;p96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28" name="Google Shape;2028;p96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29" name="Google Shape;2029;p96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30" name="Google Shape;2030;p96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31" name="Google Shape;2031;p96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32" name="Google Shape;2032;p96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33" name="Google Shape;2033;p96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2034" name="Google Shape;2034;p96"/>
          <p:cNvCxnSpPr>
            <a:endCxn id="2028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35" name="Google Shape;2035;p96"/>
          <p:cNvCxnSpPr>
            <a:stCxn id="2027" idx="7"/>
            <a:endCxn id="2029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36" name="Google Shape;2036;p96"/>
          <p:cNvCxnSpPr>
            <a:stCxn id="2029" idx="1"/>
            <a:endCxn id="2028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37" name="Google Shape;2037;p96"/>
          <p:cNvCxnSpPr>
            <a:cxnSpLocks/>
            <a:stCxn id="2028" idx="7"/>
            <a:endCxn id="2032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38" name="Google Shape;2038;p96"/>
          <p:cNvCxnSpPr>
            <a:stCxn id="2029" idx="7"/>
            <a:endCxn id="2031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39" name="Google Shape;2039;p96"/>
          <p:cNvCxnSpPr>
            <a:stCxn id="2029" idx="5"/>
            <a:endCxn id="2030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40" name="Google Shape;2040;p96"/>
          <p:cNvCxnSpPr>
            <a:stCxn id="2030" idx="0"/>
            <a:endCxn id="2031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41" name="Google Shape;2041;p96"/>
          <p:cNvCxnSpPr>
            <a:cxnSpLocks/>
            <a:stCxn id="2032" idx="6"/>
            <a:endCxn id="2031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42" name="Google Shape;2042;p96"/>
          <p:cNvCxnSpPr>
            <a:stCxn id="2033" idx="2"/>
            <a:endCxn id="2031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43" name="Google Shape;2043;p96"/>
          <p:cNvSpPr txBox="1"/>
          <p:nvPr/>
        </p:nvSpPr>
        <p:spPr>
          <a:xfrm>
            <a:off x="6871700" y="2221200"/>
            <a:ext cx="22209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BFS: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 B D C E 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44" name="Google Shape;2044;p96"/>
          <p:cNvSpPr txBox="1"/>
          <p:nvPr/>
        </p:nvSpPr>
        <p:spPr>
          <a:xfrm>
            <a:off x="2289075" y="5170352"/>
            <a:ext cx="7332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Queue: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11D6333-74AD-2F88-B33B-A51A7B371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Google Shape;2050;p97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51" name="Google Shape;2051;p97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52" name="Google Shape;2052;p97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53" name="Google Shape;2053;p97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54" name="Google Shape;2054;p97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56" name="Google Shape;2056;p97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2057" name="Google Shape;2057;p97"/>
          <p:cNvCxnSpPr>
            <a:endCxn id="2051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58" name="Google Shape;2058;p97"/>
          <p:cNvCxnSpPr>
            <a:stCxn id="2050" idx="7"/>
            <a:endCxn id="2052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59" name="Google Shape;2059;p97"/>
          <p:cNvCxnSpPr>
            <a:stCxn id="2052" idx="1"/>
            <a:endCxn id="2051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60" name="Google Shape;2060;p97"/>
          <p:cNvCxnSpPr>
            <a:cxnSpLocks/>
            <a:stCxn id="2051" idx="7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61" name="Google Shape;2061;p97"/>
          <p:cNvCxnSpPr>
            <a:stCxn id="2052" idx="7"/>
            <a:endCxn id="2054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62" name="Google Shape;2062;p97"/>
          <p:cNvCxnSpPr>
            <a:stCxn id="2052" idx="5"/>
            <a:endCxn id="2053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63" name="Google Shape;2063;p97"/>
          <p:cNvCxnSpPr>
            <a:stCxn id="2053" idx="0"/>
            <a:endCxn id="2054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64" name="Google Shape;2064;p97"/>
          <p:cNvCxnSpPr>
            <a:cxnSpLocks/>
            <a:endCxn id="2054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65" name="Google Shape;2065;p97"/>
          <p:cNvCxnSpPr>
            <a:stCxn id="2056" idx="2"/>
            <a:endCxn id="2054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66" name="Google Shape;2066;p97"/>
          <p:cNvSpPr txBox="1"/>
          <p:nvPr/>
        </p:nvSpPr>
        <p:spPr>
          <a:xfrm>
            <a:off x="6871700" y="2221200"/>
            <a:ext cx="22209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BFS: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 B D C E 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67" name="Google Shape;2067;p97"/>
          <p:cNvSpPr txBox="1"/>
          <p:nvPr/>
        </p:nvSpPr>
        <p:spPr>
          <a:xfrm>
            <a:off x="2289075" y="5170352"/>
            <a:ext cx="7332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Queue: G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37843A-F245-AA06-6104-FAD2AE8FD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Google Shape;2078;p98">
            <a:extLst>
              <a:ext uri="{FF2B5EF4-FFF2-40B4-BE49-F238E27FC236}">
                <a16:creationId xmlns:a16="http://schemas.microsoft.com/office/drawing/2014/main" id="{C006007C-7A23-73A4-039A-90BE5C329966}"/>
              </a:ext>
            </a:extLst>
          </p:cNvPr>
          <p:cNvSpPr/>
          <p:nvPr/>
        </p:nvSpPr>
        <p:spPr>
          <a:xfrm>
            <a:off x="3194785" y="2217101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5" name="Google Shape;2087;p98">
            <a:extLst>
              <a:ext uri="{FF2B5EF4-FFF2-40B4-BE49-F238E27FC236}">
                <a16:creationId xmlns:a16="http://schemas.microsoft.com/office/drawing/2014/main" id="{A18F2AE8-BBB8-FB49-C2A1-FEAAD6AD0CEC}"/>
              </a:ext>
            </a:extLst>
          </p:cNvPr>
          <p:cNvCxnSpPr>
            <a:stCxn id="4" idx="6"/>
          </p:cNvCxnSpPr>
          <p:nvPr/>
        </p:nvCxnSpPr>
        <p:spPr>
          <a:xfrm>
            <a:off x="3798685" y="2519051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3" name="Google Shape;2073;p98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74" name="Google Shape;2074;p98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75" name="Google Shape;2075;p98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76" name="Google Shape;2076;p98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77" name="Google Shape;2077;p98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78" name="Google Shape;2078;p98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79" name="Google Shape;2079;p98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2080" name="Google Shape;2080;p98"/>
          <p:cNvCxnSpPr>
            <a:endCxn id="2074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81" name="Google Shape;2081;p98"/>
          <p:cNvCxnSpPr>
            <a:stCxn id="2073" idx="7"/>
            <a:endCxn id="2075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82" name="Google Shape;2082;p98"/>
          <p:cNvCxnSpPr>
            <a:stCxn id="2075" idx="1"/>
            <a:endCxn id="2074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83" name="Google Shape;2083;p98"/>
          <p:cNvCxnSpPr>
            <a:stCxn id="2074" idx="7"/>
            <a:endCxn id="2078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84" name="Google Shape;2084;p98"/>
          <p:cNvCxnSpPr>
            <a:stCxn id="2075" idx="7"/>
            <a:endCxn id="2077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85" name="Google Shape;2085;p98"/>
          <p:cNvCxnSpPr>
            <a:stCxn id="2075" idx="5"/>
            <a:endCxn id="2076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86" name="Google Shape;2086;p98"/>
          <p:cNvCxnSpPr>
            <a:stCxn id="2076" idx="0"/>
            <a:endCxn id="2077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87" name="Google Shape;2087;p98"/>
          <p:cNvCxnSpPr>
            <a:stCxn id="2078" idx="6"/>
            <a:endCxn id="2077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88" name="Google Shape;2088;p98"/>
          <p:cNvCxnSpPr>
            <a:stCxn id="2079" idx="2"/>
            <a:endCxn id="2077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89" name="Google Shape;2089;p98"/>
          <p:cNvSpPr txBox="1"/>
          <p:nvPr/>
        </p:nvSpPr>
        <p:spPr>
          <a:xfrm>
            <a:off x="6871700" y="2221200"/>
            <a:ext cx="22209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BFS: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 B D C E F 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090" name="Google Shape;2090;p98"/>
          <p:cNvSpPr txBox="1"/>
          <p:nvPr/>
        </p:nvSpPr>
        <p:spPr>
          <a:xfrm>
            <a:off x="2289075" y="5170352"/>
            <a:ext cx="7332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Queue: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FEE933-7FCB-9DC8-8DF2-AC8EED296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D37FD-8AE5-CDD5-693A-D5B2D5A9F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Q5. Graph Traversals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D821F-B525-9587-ADC1-AFAB9D0AA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6174" y="1568275"/>
            <a:ext cx="8988135" cy="5229081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Quattrocento Sans" panose="020B0502050000020003" pitchFamily="34" charset="0"/>
              </a:rPr>
              <a:t>Starting from node A:</a:t>
            </a:r>
          </a:p>
          <a:p>
            <a:pPr lvl="1"/>
            <a:r>
              <a:rPr lang="en-GB" sz="2400" dirty="0">
                <a:latin typeface="Quattrocento Sans" panose="020B0502050000020003" pitchFamily="34" charset="0"/>
              </a:rPr>
              <a:t>Pre-order traversal:</a:t>
            </a:r>
          </a:p>
          <a:p>
            <a:pPr lvl="1"/>
            <a:r>
              <a:rPr lang="en-GB" sz="2400" dirty="0">
                <a:latin typeface="Quattrocento Sans" panose="020B0502050000020003" pitchFamily="34" charset="0"/>
              </a:rPr>
              <a:t>Post-order traversal:</a:t>
            </a:r>
            <a:endParaRPr lang="pt-BR" sz="2400" dirty="0">
              <a:latin typeface="Quattrocento Sans" panose="020B0502050000020003" pitchFamily="34" charset="0"/>
            </a:endParaRPr>
          </a:p>
          <a:p>
            <a:pPr lvl="1"/>
            <a:r>
              <a:rPr lang="en-GB" sz="2400" dirty="0">
                <a:latin typeface="Quattrocento Sans" panose="020B0502050000020003" pitchFamily="34" charset="0"/>
              </a:rPr>
              <a:t>Topological Sort:</a:t>
            </a:r>
          </a:p>
          <a:p>
            <a:pPr lvl="1"/>
            <a:r>
              <a:rPr lang="en-GB" sz="2400" dirty="0">
                <a:latin typeface="Quattrocento Sans" panose="020B0502050000020003" pitchFamily="34" charset="0"/>
              </a:rPr>
              <a:t>BFS: </a:t>
            </a:r>
            <a:endParaRPr lang="pt-BR" sz="2400" dirty="0">
              <a:latin typeface="Quattrocento Sans" panose="020B0502050000020003" pitchFamily="34" charset="0"/>
            </a:endParaRPr>
          </a:p>
          <a:p>
            <a:r>
              <a:rPr lang="en-GB" sz="2800" dirty="0">
                <a:latin typeface="Quattrocento Sans" panose="020B0502050000020003" pitchFamily="34" charset="0"/>
              </a:rPr>
              <a:t>Starting from node C:</a:t>
            </a:r>
          </a:p>
          <a:p>
            <a:pPr lvl="1"/>
            <a:r>
              <a:rPr lang="en-GB" sz="2400" dirty="0">
                <a:latin typeface="Quattrocento Sans" panose="020B0502050000020003" pitchFamily="34" charset="0"/>
              </a:rPr>
              <a:t>Pre-order traversal:</a:t>
            </a:r>
          </a:p>
          <a:p>
            <a:pPr lvl="1"/>
            <a:r>
              <a:rPr lang="en-GB" sz="2400" dirty="0">
                <a:latin typeface="Quattrocento Sans" panose="020B0502050000020003" pitchFamily="34" charset="0"/>
              </a:rPr>
              <a:t>Post-order traversal:</a:t>
            </a:r>
            <a:endParaRPr lang="pt-BR" sz="2400" dirty="0">
              <a:latin typeface="Quattrocento Sans" panose="020B0502050000020003" pitchFamily="34" charset="0"/>
            </a:endParaRPr>
          </a:p>
          <a:p>
            <a:pPr lvl="1"/>
            <a:r>
              <a:rPr lang="en-GB" sz="2400" dirty="0">
                <a:latin typeface="Quattrocento Sans" panose="020B0502050000020003" pitchFamily="34" charset="0"/>
              </a:rPr>
              <a:t>Topological Sort:</a:t>
            </a:r>
          </a:p>
          <a:p>
            <a:pPr lvl="1"/>
            <a:r>
              <a:rPr lang="en-GB" sz="2400" dirty="0">
                <a:latin typeface="Quattrocento Sans" panose="020B0502050000020003" pitchFamily="34" charset="0"/>
              </a:rPr>
              <a:t>BFS:</a:t>
            </a:r>
          </a:p>
          <a:p>
            <a:endParaRPr lang="en-SE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2A1BD6-4489-F2E3-1B64-EEFCFEDF98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3639" y="2710147"/>
            <a:ext cx="2905519" cy="237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706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78E576-EEFE-B9A4-5924-F18BB86033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4B6E3-D93F-840F-34F3-A1E1ED448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Q1. Adjacency matrix and adjacency list ANS 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40630-0CC3-0B7A-CFEF-4AD821ED9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6175" y="1568275"/>
            <a:ext cx="9371700" cy="1477285"/>
          </a:xfrm>
        </p:spPr>
        <p:txBody>
          <a:bodyPr/>
          <a:lstStyle/>
          <a:p>
            <a:r>
              <a:rPr lang="en-GB" dirty="0"/>
              <a:t>Write out the adjacency matrix and adjacency list for the directed graph. </a:t>
            </a:r>
          </a:p>
          <a:p>
            <a:endParaRPr lang="en-SE" dirty="0"/>
          </a:p>
        </p:txBody>
      </p:sp>
      <p:sp>
        <p:nvSpPr>
          <p:cNvPr id="4" name="Google Shape;1183;p61">
            <a:extLst>
              <a:ext uri="{FF2B5EF4-FFF2-40B4-BE49-F238E27FC236}">
                <a16:creationId xmlns:a16="http://schemas.microsoft.com/office/drawing/2014/main" id="{AA864FF6-93D9-F2EF-5742-9F9563DFAE37}"/>
              </a:ext>
            </a:extLst>
          </p:cNvPr>
          <p:cNvSpPr/>
          <p:nvPr/>
        </p:nvSpPr>
        <p:spPr>
          <a:xfrm>
            <a:off x="424745" y="4788312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" name="Google Shape;1184;p61">
            <a:extLst>
              <a:ext uri="{FF2B5EF4-FFF2-40B4-BE49-F238E27FC236}">
                <a16:creationId xmlns:a16="http://schemas.microsoft.com/office/drawing/2014/main" id="{8F01ED8F-15B2-74C2-D837-D79A6CE7932B}"/>
              </a:ext>
            </a:extLst>
          </p:cNvPr>
          <p:cNvSpPr/>
          <p:nvPr/>
        </p:nvSpPr>
        <p:spPr>
          <a:xfrm>
            <a:off x="424745" y="3496487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" name="Google Shape;1185;p61">
            <a:extLst>
              <a:ext uri="{FF2B5EF4-FFF2-40B4-BE49-F238E27FC236}">
                <a16:creationId xmlns:a16="http://schemas.microsoft.com/office/drawing/2014/main" id="{6E7FBB9B-B63A-94F1-D341-568B3B4FC4B5}"/>
              </a:ext>
            </a:extLst>
          </p:cNvPr>
          <p:cNvSpPr/>
          <p:nvPr/>
        </p:nvSpPr>
        <p:spPr>
          <a:xfrm>
            <a:off x="1343570" y="4263537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7" name="Google Shape;1186;p61">
            <a:extLst>
              <a:ext uri="{FF2B5EF4-FFF2-40B4-BE49-F238E27FC236}">
                <a16:creationId xmlns:a16="http://schemas.microsoft.com/office/drawing/2014/main" id="{B34BE11D-979A-E897-C2D4-8E1C9981B56F}"/>
              </a:ext>
            </a:extLst>
          </p:cNvPr>
          <p:cNvSpPr/>
          <p:nvPr/>
        </p:nvSpPr>
        <p:spPr>
          <a:xfrm>
            <a:off x="2262395" y="4788312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" name="Google Shape;1187;p61">
            <a:extLst>
              <a:ext uri="{FF2B5EF4-FFF2-40B4-BE49-F238E27FC236}">
                <a16:creationId xmlns:a16="http://schemas.microsoft.com/office/drawing/2014/main" id="{7DE038B4-4F7E-E206-AB7A-1453E2A58699}"/>
              </a:ext>
            </a:extLst>
          </p:cNvPr>
          <p:cNvSpPr/>
          <p:nvPr/>
        </p:nvSpPr>
        <p:spPr>
          <a:xfrm>
            <a:off x="2262395" y="3496487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 dirty="0"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2400" dirty="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9" name="Google Shape;1188;p61">
            <a:extLst>
              <a:ext uri="{FF2B5EF4-FFF2-40B4-BE49-F238E27FC236}">
                <a16:creationId xmlns:a16="http://schemas.microsoft.com/office/drawing/2014/main" id="{0EA8156C-1314-E31E-247E-4D11DDACA62E}"/>
              </a:ext>
            </a:extLst>
          </p:cNvPr>
          <p:cNvSpPr/>
          <p:nvPr/>
        </p:nvSpPr>
        <p:spPr>
          <a:xfrm>
            <a:off x="1343570" y="2892587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0" name="Google Shape;1189;p61">
            <a:extLst>
              <a:ext uri="{FF2B5EF4-FFF2-40B4-BE49-F238E27FC236}">
                <a16:creationId xmlns:a16="http://schemas.microsoft.com/office/drawing/2014/main" id="{57A260B3-A77E-9C16-D5EA-CF8590F14CAF}"/>
              </a:ext>
            </a:extLst>
          </p:cNvPr>
          <p:cNvSpPr/>
          <p:nvPr/>
        </p:nvSpPr>
        <p:spPr>
          <a:xfrm>
            <a:off x="3363345" y="3496487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1" name="Google Shape;1190;p61">
            <a:extLst>
              <a:ext uri="{FF2B5EF4-FFF2-40B4-BE49-F238E27FC236}">
                <a16:creationId xmlns:a16="http://schemas.microsoft.com/office/drawing/2014/main" id="{8068E4F3-A8FF-4F4F-AC6A-95D07652FF01}"/>
              </a:ext>
            </a:extLst>
          </p:cNvPr>
          <p:cNvCxnSpPr>
            <a:endCxn id="5" idx="4"/>
          </p:cNvCxnSpPr>
          <p:nvPr/>
        </p:nvCxnSpPr>
        <p:spPr>
          <a:xfrm rot="10800000">
            <a:off x="726695" y="4100387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" name="Google Shape;1191;p61">
            <a:extLst>
              <a:ext uri="{FF2B5EF4-FFF2-40B4-BE49-F238E27FC236}">
                <a16:creationId xmlns:a16="http://schemas.microsoft.com/office/drawing/2014/main" id="{BBF447BF-9CBF-96DC-47A1-100F48FA01C8}"/>
              </a:ext>
            </a:extLst>
          </p:cNvPr>
          <p:cNvCxnSpPr>
            <a:cxnSpLocks/>
            <a:stCxn id="4" idx="6"/>
            <a:endCxn id="6" idx="3"/>
          </p:cNvCxnSpPr>
          <p:nvPr/>
        </p:nvCxnSpPr>
        <p:spPr>
          <a:xfrm flipV="1">
            <a:off x="1028645" y="4778998"/>
            <a:ext cx="403364" cy="311264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" name="Google Shape;1192;p61">
            <a:extLst>
              <a:ext uri="{FF2B5EF4-FFF2-40B4-BE49-F238E27FC236}">
                <a16:creationId xmlns:a16="http://schemas.microsoft.com/office/drawing/2014/main" id="{BDA62F5F-9AB3-1EA3-918D-B0C51CC47708}"/>
              </a:ext>
            </a:extLst>
          </p:cNvPr>
          <p:cNvCxnSpPr>
            <a:stCxn id="6" idx="1"/>
            <a:endCxn id="5" idx="5"/>
          </p:cNvCxnSpPr>
          <p:nvPr/>
        </p:nvCxnSpPr>
        <p:spPr>
          <a:xfrm rot="10800000">
            <a:off x="940309" y="4012076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" name="Google Shape;1193;p61">
            <a:extLst>
              <a:ext uri="{FF2B5EF4-FFF2-40B4-BE49-F238E27FC236}">
                <a16:creationId xmlns:a16="http://schemas.microsoft.com/office/drawing/2014/main" id="{9B5B3E18-987C-6E29-BD86-3C8DDB6EF38C}"/>
              </a:ext>
            </a:extLst>
          </p:cNvPr>
          <p:cNvCxnSpPr>
            <a:stCxn id="5" idx="7"/>
            <a:endCxn id="9" idx="2"/>
          </p:cNvCxnSpPr>
          <p:nvPr/>
        </p:nvCxnSpPr>
        <p:spPr>
          <a:xfrm rot="10800000" flipH="1">
            <a:off x="940206" y="3194626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" name="Google Shape;1194;p61">
            <a:extLst>
              <a:ext uri="{FF2B5EF4-FFF2-40B4-BE49-F238E27FC236}">
                <a16:creationId xmlns:a16="http://schemas.microsoft.com/office/drawing/2014/main" id="{00201960-4A0C-7625-FB93-A06A203BF8E5}"/>
              </a:ext>
            </a:extLst>
          </p:cNvPr>
          <p:cNvCxnSpPr>
            <a:stCxn id="6" idx="7"/>
            <a:endCxn id="8" idx="3"/>
          </p:cNvCxnSpPr>
          <p:nvPr/>
        </p:nvCxnSpPr>
        <p:spPr>
          <a:xfrm rot="10800000" flipH="1">
            <a:off x="1859031" y="4012076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" name="Google Shape;1195;p61">
            <a:extLst>
              <a:ext uri="{FF2B5EF4-FFF2-40B4-BE49-F238E27FC236}">
                <a16:creationId xmlns:a16="http://schemas.microsoft.com/office/drawing/2014/main" id="{23308314-09BB-7567-82DC-9544FC2649F0}"/>
              </a:ext>
            </a:extLst>
          </p:cNvPr>
          <p:cNvCxnSpPr>
            <a:stCxn id="6" idx="5"/>
            <a:endCxn id="7" idx="1"/>
          </p:cNvCxnSpPr>
          <p:nvPr/>
        </p:nvCxnSpPr>
        <p:spPr>
          <a:xfrm>
            <a:off x="1859031" y="4778998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" name="Google Shape;1196;p61">
            <a:extLst>
              <a:ext uri="{FF2B5EF4-FFF2-40B4-BE49-F238E27FC236}">
                <a16:creationId xmlns:a16="http://schemas.microsoft.com/office/drawing/2014/main" id="{2CC959DC-3941-57AA-B08E-4679E17BB4FD}"/>
              </a:ext>
            </a:extLst>
          </p:cNvPr>
          <p:cNvCxnSpPr>
            <a:stCxn id="7" idx="0"/>
            <a:endCxn id="8" idx="4"/>
          </p:cNvCxnSpPr>
          <p:nvPr/>
        </p:nvCxnSpPr>
        <p:spPr>
          <a:xfrm rot="10800000">
            <a:off x="2564345" y="4100412"/>
            <a:ext cx="0" cy="68790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" name="Google Shape;1197;p61">
            <a:extLst>
              <a:ext uri="{FF2B5EF4-FFF2-40B4-BE49-F238E27FC236}">
                <a16:creationId xmlns:a16="http://schemas.microsoft.com/office/drawing/2014/main" id="{0B9BAFBC-7BAE-2929-3AE9-14EDF704857D}"/>
              </a:ext>
            </a:extLst>
          </p:cNvPr>
          <p:cNvCxnSpPr>
            <a:stCxn id="9" idx="6"/>
            <a:endCxn id="8" idx="1"/>
          </p:cNvCxnSpPr>
          <p:nvPr/>
        </p:nvCxnSpPr>
        <p:spPr>
          <a:xfrm>
            <a:off x="1947470" y="3194537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" name="Google Shape;1198;p61">
            <a:extLst>
              <a:ext uri="{FF2B5EF4-FFF2-40B4-BE49-F238E27FC236}">
                <a16:creationId xmlns:a16="http://schemas.microsoft.com/office/drawing/2014/main" id="{02B0B9D5-E608-4DE9-C6EF-639B7A5D7DCB}"/>
              </a:ext>
            </a:extLst>
          </p:cNvPr>
          <p:cNvCxnSpPr>
            <a:stCxn id="10" idx="2"/>
            <a:endCxn id="8" idx="6"/>
          </p:cNvCxnSpPr>
          <p:nvPr/>
        </p:nvCxnSpPr>
        <p:spPr>
          <a:xfrm rot="10800000">
            <a:off x="2866245" y="3798437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50" name="Google Shape;433;p29">
            <a:extLst>
              <a:ext uri="{FF2B5EF4-FFF2-40B4-BE49-F238E27FC236}">
                <a16:creationId xmlns:a16="http://schemas.microsoft.com/office/drawing/2014/main" id="{2DB7F0D4-1C01-F430-86E1-45AFB0A59E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2996740"/>
              </p:ext>
            </p:extLst>
          </p:nvPr>
        </p:nvGraphicFramePr>
        <p:xfrm>
          <a:off x="4010310" y="2427493"/>
          <a:ext cx="5460600" cy="37684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82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51" name="table">
            <a:extLst>
              <a:ext uri="{FF2B5EF4-FFF2-40B4-BE49-F238E27FC236}">
                <a16:creationId xmlns:a16="http://schemas.microsoft.com/office/drawing/2014/main" id="{2DFDFB3C-6A04-A3C0-ECE1-8E4E35013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2725" y="2713942"/>
            <a:ext cx="497100" cy="3371025"/>
          </a:xfrm>
          <a:prstGeom prst="rect">
            <a:avLst/>
          </a:prstGeom>
        </p:spPr>
      </p:pic>
      <p:sp>
        <p:nvSpPr>
          <p:cNvPr id="52" name="Google Shape;1513;p74">
            <a:extLst>
              <a:ext uri="{FF2B5EF4-FFF2-40B4-BE49-F238E27FC236}">
                <a16:creationId xmlns:a16="http://schemas.microsoft.com/office/drawing/2014/main" id="{23EB5E71-6343-9543-C464-A75BD31649A8}"/>
              </a:ext>
            </a:extLst>
          </p:cNvPr>
          <p:cNvSpPr txBox="1"/>
          <p:nvPr/>
        </p:nvSpPr>
        <p:spPr>
          <a:xfrm>
            <a:off x="10761825" y="2738667"/>
            <a:ext cx="684000" cy="4002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457200"/>
            <a:r>
              <a:rPr lang="en" sz="1600" kern="1200">
                <a:latin typeface="Catamaran"/>
                <a:ea typeface="Catamaran"/>
                <a:cs typeface="Catamaran"/>
                <a:sym typeface="Catamaran"/>
              </a:rPr>
              <a:t>B,   D</a:t>
            </a:r>
            <a:endParaRPr sz="1600" kern="12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3" name="Google Shape;1514;p74">
            <a:extLst>
              <a:ext uri="{FF2B5EF4-FFF2-40B4-BE49-F238E27FC236}">
                <a16:creationId xmlns:a16="http://schemas.microsoft.com/office/drawing/2014/main" id="{73D22E9A-A4AE-147E-9B51-9EBB175B83C2}"/>
              </a:ext>
            </a:extLst>
          </p:cNvPr>
          <p:cNvSpPr txBox="1"/>
          <p:nvPr/>
        </p:nvSpPr>
        <p:spPr>
          <a:xfrm>
            <a:off x="10761825" y="3221330"/>
            <a:ext cx="403500" cy="4002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457200"/>
            <a:r>
              <a:rPr lang="en" sz="1600" kern="1200"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600" kern="12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4" name="Google Shape;1515;p74">
            <a:extLst>
              <a:ext uri="{FF2B5EF4-FFF2-40B4-BE49-F238E27FC236}">
                <a16:creationId xmlns:a16="http://schemas.microsoft.com/office/drawing/2014/main" id="{FA5ABAE4-BAC8-038C-956D-5E095FA78310}"/>
              </a:ext>
            </a:extLst>
          </p:cNvPr>
          <p:cNvSpPr txBox="1"/>
          <p:nvPr/>
        </p:nvSpPr>
        <p:spPr>
          <a:xfrm>
            <a:off x="10761825" y="3704017"/>
            <a:ext cx="403500" cy="4002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457200"/>
            <a:r>
              <a:rPr lang="en" sz="1600" kern="1200"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600" kern="12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5" name="Google Shape;1516;p74">
            <a:extLst>
              <a:ext uri="{FF2B5EF4-FFF2-40B4-BE49-F238E27FC236}">
                <a16:creationId xmlns:a16="http://schemas.microsoft.com/office/drawing/2014/main" id="{534892E7-52F4-E458-8016-DC497B6ED90E}"/>
              </a:ext>
            </a:extLst>
          </p:cNvPr>
          <p:cNvSpPr txBox="1"/>
          <p:nvPr/>
        </p:nvSpPr>
        <p:spPr>
          <a:xfrm>
            <a:off x="10761825" y="4199367"/>
            <a:ext cx="1020900" cy="4002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457200"/>
            <a:r>
              <a:rPr lang="en" sz="1600" kern="1200" dirty="0">
                <a:latin typeface="Catamaran"/>
                <a:ea typeface="Catamaran"/>
                <a:cs typeface="Catamaran"/>
                <a:sym typeface="Catamaran"/>
              </a:rPr>
              <a:t>B,   F,   E</a:t>
            </a:r>
            <a:endParaRPr sz="1600" kern="1200" dirty="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6" name="Google Shape;1517;p74">
            <a:extLst>
              <a:ext uri="{FF2B5EF4-FFF2-40B4-BE49-F238E27FC236}">
                <a16:creationId xmlns:a16="http://schemas.microsoft.com/office/drawing/2014/main" id="{BF353823-E202-BB4E-FCCC-526010BCC7B1}"/>
              </a:ext>
            </a:extLst>
          </p:cNvPr>
          <p:cNvSpPr txBox="1"/>
          <p:nvPr/>
        </p:nvSpPr>
        <p:spPr>
          <a:xfrm>
            <a:off x="10761825" y="4694717"/>
            <a:ext cx="403500" cy="4002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457200"/>
            <a:r>
              <a:rPr lang="en" sz="1600" kern="1200"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600" kern="12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7" name="Google Shape;1518;p74">
            <a:extLst>
              <a:ext uri="{FF2B5EF4-FFF2-40B4-BE49-F238E27FC236}">
                <a16:creationId xmlns:a16="http://schemas.microsoft.com/office/drawing/2014/main" id="{7CE13E77-C37D-5453-1265-3F2F79267D5D}"/>
              </a:ext>
            </a:extLst>
          </p:cNvPr>
          <p:cNvSpPr txBox="1"/>
          <p:nvPr/>
        </p:nvSpPr>
        <p:spPr>
          <a:xfrm>
            <a:off x="10761825" y="5660067"/>
            <a:ext cx="403500" cy="4002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457200"/>
            <a:r>
              <a:rPr lang="en" sz="1600" kern="1200"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600" kern="1200"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58" name="Google Shape;1519;p74">
            <a:extLst>
              <a:ext uri="{FF2B5EF4-FFF2-40B4-BE49-F238E27FC236}">
                <a16:creationId xmlns:a16="http://schemas.microsoft.com/office/drawing/2014/main" id="{490332CE-A5AC-F7F3-D2C0-5CCA2594D376}"/>
              </a:ext>
            </a:extLst>
          </p:cNvPr>
          <p:cNvCxnSpPr/>
          <p:nvPr/>
        </p:nvCxnSpPr>
        <p:spPr>
          <a:xfrm>
            <a:off x="10343625" y="2938767"/>
            <a:ext cx="342000" cy="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9" name="Google Shape;1520;p74">
            <a:extLst>
              <a:ext uri="{FF2B5EF4-FFF2-40B4-BE49-F238E27FC236}">
                <a16:creationId xmlns:a16="http://schemas.microsoft.com/office/drawing/2014/main" id="{74FFF0DD-139A-0705-8B30-3D144F27306A}"/>
              </a:ext>
            </a:extLst>
          </p:cNvPr>
          <p:cNvCxnSpPr/>
          <p:nvPr/>
        </p:nvCxnSpPr>
        <p:spPr>
          <a:xfrm>
            <a:off x="10343625" y="3421442"/>
            <a:ext cx="342000" cy="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" name="Google Shape;1521;p74">
            <a:extLst>
              <a:ext uri="{FF2B5EF4-FFF2-40B4-BE49-F238E27FC236}">
                <a16:creationId xmlns:a16="http://schemas.microsoft.com/office/drawing/2014/main" id="{29BCDD9A-5318-E102-4845-BE50AB760510}"/>
              </a:ext>
            </a:extLst>
          </p:cNvPr>
          <p:cNvCxnSpPr/>
          <p:nvPr/>
        </p:nvCxnSpPr>
        <p:spPr>
          <a:xfrm>
            <a:off x="10343625" y="3904117"/>
            <a:ext cx="342000" cy="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" name="Google Shape;1522;p74">
            <a:extLst>
              <a:ext uri="{FF2B5EF4-FFF2-40B4-BE49-F238E27FC236}">
                <a16:creationId xmlns:a16="http://schemas.microsoft.com/office/drawing/2014/main" id="{8762AC7A-26B6-CC07-0563-823C7F359723}"/>
              </a:ext>
            </a:extLst>
          </p:cNvPr>
          <p:cNvCxnSpPr/>
          <p:nvPr/>
        </p:nvCxnSpPr>
        <p:spPr>
          <a:xfrm>
            <a:off x="10343625" y="4399467"/>
            <a:ext cx="342000" cy="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" name="Google Shape;1523;p74">
            <a:extLst>
              <a:ext uri="{FF2B5EF4-FFF2-40B4-BE49-F238E27FC236}">
                <a16:creationId xmlns:a16="http://schemas.microsoft.com/office/drawing/2014/main" id="{5087930E-53FE-54B1-7257-4FB5162C1C54}"/>
              </a:ext>
            </a:extLst>
          </p:cNvPr>
          <p:cNvCxnSpPr/>
          <p:nvPr/>
        </p:nvCxnSpPr>
        <p:spPr>
          <a:xfrm>
            <a:off x="10343625" y="4894817"/>
            <a:ext cx="342000" cy="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3" name="Google Shape;1524;p74">
            <a:extLst>
              <a:ext uri="{FF2B5EF4-FFF2-40B4-BE49-F238E27FC236}">
                <a16:creationId xmlns:a16="http://schemas.microsoft.com/office/drawing/2014/main" id="{078B1249-3719-4397-4555-2CEBEC424AD1}"/>
              </a:ext>
            </a:extLst>
          </p:cNvPr>
          <p:cNvCxnSpPr/>
          <p:nvPr/>
        </p:nvCxnSpPr>
        <p:spPr>
          <a:xfrm>
            <a:off x="10343625" y="5860167"/>
            <a:ext cx="342000" cy="0"/>
          </a:xfrm>
          <a:prstGeom prst="straightConnector1">
            <a:avLst/>
          </a:prstGeom>
          <a:noFill/>
          <a:ln w="9525" cap="flat" cmpd="sng">
            <a:solidFill>
              <a:srgbClr val="1F497D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4885287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4B8E99-BCD1-A9A2-0FB4-455075C34A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020EB-5A46-9CC6-CF7D-E5D429912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Q5. Graph Traversals ANS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CC22D-ADFD-252A-35E2-4123A1948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6174" y="1568275"/>
            <a:ext cx="8988135" cy="5229081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Quattrocento Sans" panose="020B0502050000020003" pitchFamily="34" charset="0"/>
              </a:rPr>
              <a:t>Starting from node A:</a:t>
            </a:r>
          </a:p>
          <a:p>
            <a:pPr lvl="1"/>
            <a:r>
              <a:rPr lang="en-GB" sz="2400" dirty="0">
                <a:latin typeface="Quattrocento Sans" panose="020B0502050000020003" pitchFamily="34" charset="0"/>
              </a:rPr>
              <a:t>Pre-order traversal: </a:t>
            </a:r>
            <a:r>
              <a:rPr lang="pt-BR" sz="2400" dirty="0">
                <a:latin typeface="Quattrocento Sans" panose="020B0502050000020003" pitchFamily="34" charset="0"/>
              </a:rPr>
              <a:t>(A, B, E, H, D, C, F, G)</a:t>
            </a:r>
            <a:endParaRPr lang="en-GB" sz="2400" dirty="0">
              <a:latin typeface="Quattrocento Sans" panose="020B0502050000020003" pitchFamily="34" charset="0"/>
            </a:endParaRPr>
          </a:p>
          <a:p>
            <a:pPr lvl="1"/>
            <a:r>
              <a:rPr lang="en-GB" sz="2400" dirty="0">
                <a:latin typeface="Quattrocento Sans" panose="020B0502050000020003" pitchFamily="34" charset="0"/>
              </a:rPr>
              <a:t>Post-order traversal:  </a:t>
            </a:r>
            <a:r>
              <a:rPr lang="pt-BR" sz="2400" dirty="0">
                <a:latin typeface="Quattrocento Sans" panose="020B0502050000020003" pitchFamily="34" charset="0"/>
              </a:rPr>
              <a:t>(H, E, B, D, A, G, F, C)</a:t>
            </a:r>
          </a:p>
          <a:p>
            <a:pPr lvl="1"/>
            <a:r>
              <a:rPr lang="en-GB" sz="2400" dirty="0">
                <a:latin typeface="Quattrocento Sans" panose="020B0502050000020003" pitchFamily="34" charset="0"/>
              </a:rPr>
              <a:t>Topological Sort: </a:t>
            </a:r>
            <a:r>
              <a:rPr lang="pt-BR" sz="2400" dirty="0">
                <a:latin typeface="Quattrocento Sans" panose="020B0502050000020003" pitchFamily="34" charset="0"/>
              </a:rPr>
              <a:t>(C, F, G, A, D, B, E, H)</a:t>
            </a:r>
          </a:p>
          <a:p>
            <a:pPr lvl="1"/>
            <a:r>
              <a:rPr lang="pt-BR" sz="2400" dirty="0">
                <a:latin typeface="Quattrocento Sans" panose="020B0502050000020003" pitchFamily="34" charset="0"/>
              </a:rPr>
              <a:t>BFS: (A, B, D, E, H, C, F, G)</a:t>
            </a:r>
          </a:p>
          <a:p>
            <a:r>
              <a:rPr lang="en-GB" sz="2800" dirty="0">
                <a:latin typeface="Quattrocento Sans" panose="020B0502050000020003" pitchFamily="34" charset="0"/>
              </a:rPr>
              <a:t>Starting from node C, ‘</a:t>
            </a:r>
          </a:p>
          <a:p>
            <a:pPr lvl="1"/>
            <a:r>
              <a:rPr lang="en-GB" sz="2400" dirty="0">
                <a:latin typeface="Quattrocento Sans" panose="020B0502050000020003" pitchFamily="34" charset="0"/>
              </a:rPr>
              <a:t>Pre-order traversal: </a:t>
            </a:r>
            <a:r>
              <a:rPr lang="pt-BR" sz="2400" dirty="0">
                <a:latin typeface="Quattrocento Sans" panose="020B0502050000020003" pitchFamily="34" charset="0"/>
              </a:rPr>
              <a:t>(A, B, E, H, D, C, F, G)</a:t>
            </a:r>
            <a:endParaRPr lang="en-GB" sz="2400" dirty="0">
              <a:latin typeface="Quattrocento Sans" panose="020B0502050000020003" pitchFamily="34" charset="0"/>
            </a:endParaRPr>
          </a:p>
          <a:p>
            <a:pPr lvl="1"/>
            <a:r>
              <a:rPr lang="en-GB" sz="2400" dirty="0">
                <a:latin typeface="Quattrocento Sans" panose="020B0502050000020003" pitchFamily="34" charset="0"/>
              </a:rPr>
              <a:t>Post-order traversal:  </a:t>
            </a:r>
            <a:r>
              <a:rPr lang="pt-BR" sz="2400" dirty="0">
                <a:latin typeface="Quattrocento Sans" panose="020B0502050000020003" pitchFamily="34" charset="0"/>
              </a:rPr>
              <a:t>(H, E, B, D, A, G, F, C)</a:t>
            </a:r>
          </a:p>
          <a:p>
            <a:pPr lvl="1"/>
            <a:r>
              <a:rPr lang="en-GB" sz="2400" dirty="0">
                <a:latin typeface="Quattrocento Sans" panose="020B0502050000020003" pitchFamily="34" charset="0"/>
              </a:rPr>
              <a:t>Topological Sort: </a:t>
            </a:r>
            <a:r>
              <a:rPr lang="pt-BR" sz="2400" dirty="0">
                <a:latin typeface="Quattrocento Sans" panose="020B0502050000020003" pitchFamily="34" charset="0"/>
              </a:rPr>
              <a:t>(C, F, G, A, D, B, E, H)</a:t>
            </a:r>
          </a:p>
          <a:p>
            <a:pPr lvl="1"/>
            <a:r>
              <a:rPr lang="pt-BR" sz="2400" dirty="0">
                <a:latin typeface="Quattrocento Sans" panose="020B0502050000020003" pitchFamily="34" charset="0"/>
              </a:rPr>
              <a:t>BFS: (C, D, F, E, G, H, A, B)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DA6FC3-6539-2C77-901F-8ECCE5169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3639" y="2710147"/>
            <a:ext cx="2905519" cy="237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838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D2C24-2E78-1583-B638-5D25518D2B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1A515-E234-B5F0-9085-8BDCD535A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Q2. Adjacency matrix and adjacency list 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7118BE-9B82-9DE1-0409-3460255AF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6175" y="1568275"/>
            <a:ext cx="9371700" cy="1477285"/>
          </a:xfrm>
        </p:spPr>
        <p:txBody>
          <a:bodyPr/>
          <a:lstStyle/>
          <a:p>
            <a:r>
              <a:rPr lang="en-GB" dirty="0"/>
              <a:t>Write out the adjacency matrix and adjacency list for the undirected graph. </a:t>
            </a:r>
          </a:p>
          <a:p>
            <a:endParaRPr lang="en-SE" dirty="0"/>
          </a:p>
        </p:txBody>
      </p:sp>
      <p:sp>
        <p:nvSpPr>
          <p:cNvPr id="4" name="Google Shape;1183;p61">
            <a:extLst>
              <a:ext uri="{FF2B5EF4-FFF2-40B4-BE49-F238E27FC236}">
                <a16:creationId xmlns:a16="http://schemas.microsoft.com/office/drawing/2014/main" id="{C6F2FF17-26EC-3F3A-B1CC-30211DF4CCDC}"/>
              </a:ext>
            </a:extLst>
          </p:cNvPr>
          <p:cNvSpPr/>
          <p:nvPr/>
        </p:nvSpPr>
        <p:spPr>
          <a:xfrm>
            <a:off x="2889325" y="4706796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" name="Google Shape;1184;p61">
            <a:extLst>
              <a:ext uri="{FF2B5EF4-FFF2-40B4-BE49-F238E27FC236}">
                <a16:creationId xmlns:a16="http://schemas.microsoft.com/office/drawing/2014/main" id="{A1996CD5-9AD2-3F77-11E5-DE03BFB3D856}"/>
              </a:ext>
            </a:extLst>
          </p:cNvPr>
          <p:cNvSpPr/>
          <p:nvPr/>
        </p:nvSpPr>
        <p:spPr>
          <a:xfrm>
            <a:off x="2889325" y="3414971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" name="Google Shape;1185;p61">
            <a:extLst>
              <a:ext uri="{FF2B5EF4-FFF2-40B4-BE49-F238E27FC236}">
                <a16:creationId xmlns:a16="http://schemas.microsoft.com/office/drawing/2014/main" id="{7C2EA833-4EE0-2443-B890-410A483C4871}"/>
              </a:ext>
            </a:extLst>
          </p:cNvPr>
          <p:cNvSpPr/>
          <p:nvPr/>
        </p:nvSpPr>
        <p:spPr>
          <a:xfrm>
            <a:off x="3808150" y="4182021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7" name="Google Shape;1186;p61">
            <a:extLst>
              <a:ext uri="{FF2B5EF4-FFF2-40B4-BE49-F238E27FC236}">
                <a16:creationId xmlns:a16="http://schemas.microsoft.com/office/drawing/2014/main" id="{05E11CD3-E3AE-342A-1D5B-C07B85B02100}"/>
              </a:ext>
            </a:extLst>
          </p:cNvPr>
          <p:cNvSpPr/>
          <p:nvPr/>
        </p:nvSpPr>
        <p:spPr>
          <a:xfrm>
            <a:off x="4726975" y="4706796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" name="Google Shape;1187;p61">
            <a:extLst>
              <a:ext uri="{FF2B5EF4-FFF2-40B4-BE49-F238E27FC236}">
                <a16:creationId xmlns:a16="http://schemas.microsoft.com/office/drawing/2014/main" id="{F9D909C3-3C30-600E-A695-99FAC5D0CBFC}"/>
              </a:ext>
            </a:extLst>
          </p:cNvPr>
          <p:cNvSpPr/>
          <p:nvPr/>
        </p:nvSpPr>
        <p:spPr>
          <a:xfrm>
            <a:off x="4726975" y="3414971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 dirty="0"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2400" dirty="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9" name="Google Shape;1188;p61">
            <a:extLst>
              <a:ext uri="{FF2B5EF4-FFF2-40B4-BE49-F238E27FC236}">
                <a16:creationId xmlns:a16="http://schemas.microsoft.com/office/drawing/2014/main" id="{5C98D3EE-3398-CB7E-C964-1EDFD69AFFE9}"/>
              </a:ext>
            </a:extLst>
          </p:cNvPr>
          <p:cNvSpPr/>
          <p:nvPr/>
        </p:nvSpPr>
        <p:spPr>
          <a:xfrm>
            <a:off x="3808150" y="2811071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0" name="Google Shape;1189;p61">
            <a:extLst>
              <a:ext uri="{FF2B5EF4-FFF2-40B4-BE49-F238E27FC236}">
                <a16:creationId xmlns:a16="http://schemas.microsoft.com/office/drawing/2014/main" id="{C88FA083-A439-EB12-C2CB-C411EC69DC62}"/>
              </a:ext>
            </a:extLst>
          </p:cNvPr>
          <p:cNvSpPr/>
          <p:nvPr/>
        </p:nvSpPr>
        <p:spPr>
          <a:xfrm>
            <a:off x="5827925" y="3414971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1" name="Google Shape;1190;p61">
            <a:extLst>
              <a:ext uri="{FF2B5EF4-FFF2-40B4-BE49-F238E27FC236}">
                <a16:creationId xmlns:a16="http://schemas.microsoft.com/office/drawing/2014/main" id="{E893A74C-0281-73AE-BCA4-E9AA5B5D7250}"/>
              </a:ext>
            </a:extLst>
          </p:cNvPr>
          <p:cNvCxnSpPr>
            <a:endCxn id="5" idx="4"/>
          </p:cNvCxnSpPr>
          <p:nvPr/>
        </p:nvCxnSpPr>
        <p:spPr>
          <a:xfrm rot="10800000">
            <a:off x="3191275" y="4018871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" name="Google Shape;1191;p61">
            <a:extLst>
              <a:ext uri="{FF2B5EF4-FFF2-40B4-BE49-F238E27FC236}">
                <a16:creationId xmlns:a16="http://schemas.microsoft.com/office/drawing/2014/main" id="{86FBAF5C-6364-33BD-D492-58CA944082B7}"/>
              </a:ext>
            </a:extLst>
          </p:cNvPr>
          <p:cNvCxnSpPr>
            <a:cxnSpLocks/>
            <a:stCxn id="4" idx="6"/>
            <a:endCxn id="6" idx="3"/>
          </p:cNvCxnSpPr>
          <p:nvPr/>
        </p:nvCxnSpPr>
        <p:spPr>
          <a:xfrm flipV="1">
            <a:off x="3493225" y="4697482"/>
            <a:ext cx="403364" cy="311264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" name="Google Shape;1192;p61">
            <a:extLst>
              <a:ext uri="{FF2B5EF4-FFF2-40B4-BE49-F238E27FC236}">
                <a16:creationId xmlns:a16="http://schemas.microsoft.com/office/drawing/2014/main" id="{A0D20650-6436-3F69-AC23-0540F25B8586}"/>
              </a:ext>
            </a:extLst>
          </p:cNvPr>
          <p:cNvCxnSpPr>
            <a:stCxn id="6" idx="1"/>
            <a:endCxn id="5" idx="5"/>
          </p:cNvCxnSpPr>
          <p:nvPr/>
        </p:nvCxnSpPr>
        <p:spPr>
          <a:xfrm rot="10800000">
            <a:off x="3404889" y="3930560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" name="Google Shape;1193;p61">
            <a:extLst>
              <a:ext uri="{FF2B5EF4-FFF2-40B4-BE49-F238E27FC236}">
                <a16:creationId xmlns:a16="http://schemas.microsoft.com/office/drawing/2014/main" id="{5F397555-D698-E5A3-2FB6-53F1127BCFA2}"/>
              </a:ext>
            </a:extLst>
          </p:cNvPr>
          <p:cNvCxnSpPr>
            <a:stCxn id="5" idx="7"/>
            <a:endCxn id="9" idx="2"/>
          </p:cNvCxnSpPr>
          <p:nvPr/>
        </p:nvCxnSpPr>
        <p:spPr>
          <a:xfrm rot="10800000" flipH="1">
            <a:off x="3404786" y="311311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" name="Google Shape;1194;p61">
            <a:extLst>
              <a:ext uri="{FF2B5EF4-FFF2-40B4-BE49-F238E27FC236}">
                <a16:creationId xmlns:a16="http://schemas.microsoft.com/office/drawing/2014/main" id="{5A1C0A73-AF90-3D25-739B-021E670908FB}"/>
              </a:ext>
            </a:extLst>
          </p:cNvPr>
          <p:cNvCxnSpPr>
            <a:stCxn id="6" idx="7"/>
            <a:endCxn id="8" idx="3"/>
          </p:cNvCxnSpPr>
          <p:nvPr/>
        </p:nvCxnSpPr>
        <p:spPr>
          <a:xfrm rot="10800000" flipH="1">
            <a:off x="4323611" y="3930560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" name="Google Shape;1195;p61">
            <a:extLst>
              <a:ext uri="{FF2B5EF4-FFF2-40B4-BE49-F238E27FC236}">
                <a16:creationId xmlns:a16="http://schemas.microsoft.com/office/drawing/2014/main" id="{016148C7-E900-CD2C-D3B4-8016A9A42D43}"/>
              </a:ext>
            </a:extLst>
          </p:cNvPr>
          <p:cNvCxnSpPr>
            <a:stCxn id="6" idx="5"/>
            <a:endCxn id="7" idx="1"/>
          </p:cNvCxnSpPr>
          <p:nvPr/>
        </p:nvCxnSpPr>
        <p:spPr>
          <a:xfrm>
            <a:off x="4323611" y="4697482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" name="Google Shape;1196;p61">
            <a:extLst>
              <a:ext uri="{FF2B5EF4-FFF2-40B4-BE49-F238E27FC236}">
                <a16:creationId xmlns:a16="http://schemas.microsoft.com/office/drawing/2014/main" id="{8ADAEFFC-6B71-2956-A015-581D8C72A44F}"/>
              </a:ext>
            </a:extLst>
          </p:cNvPr>
          <p:cNvCxnSpPr>
            <a:stCxn id="7" idx="0"/>
            <a:endCxn id="8" idx="4"/>
          </p:cNvCxnSpPr>
          <p:nvPr/>
        </p:nvCxnSpPr>
        <p:spPr>
          <a:xfrm rot="10800000">
            <a:off x="5028925" y="4018896"/>
            <a:ext cx="0" cy="68790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" name="Google Shape;1197;p61">
            <a:extLst>
              <a:ext uri="{FF2B5EF4-FFF2-40B4-BE49-F238E27FC236}">
                <a16:creationId xmlns:a16="http://schemas.microsoft.com/office/drawing/2014/main" id="{8841F2B2-2D08-B7B0-E694-04DBB8E870EF}"/>
              </a:ext>
            </a:extLst>
          </p:cNvPr>
          <p:cNvCxnSpPr>
            <a:stCxn id="9" idx="6"/>
            <a:endCxn id="8" idx="1"/>
          </p:cNvCxnSpPr>
          <p:nvPr/>
        </p:nvCxnSpPr>
        <p:spPr>
          <a:xfrm>
            <a:off x="4412050" y="3113021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" name="Google Shape;1198;p61">
            <a:extLst>
              <a:ext uri="{FF2B5EF4-FFF2-40B4-BE49-F238E27FC236}">
                <a16:creationId xmlns:a16="http://schemas.microsoft.com/office/drawing/2014/main" id="{4B927915-8E85-AEB5-A95A-5EFF5EF3BD52}"/>
              </a:ext>
            </a:extLst>
          </p:cNvPr>
          <p:cNvCxnSpPr>
            <a:stCxn id="10" idx="2"/>
            <a:endCxn id="8" idx="6"/>
          </p:cNvCxnSpPr>
          <p:nvPr/>
        </p:nvCxnSpPr>
        <p:spPr>
          <a:xfrm rot="10800000">
            <a:off x="5330825" y="3716921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441583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D5097F-A200-68B3-3C40-8DF9910474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2DDAE-94B9-8E00-0144-A7D5037AB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Q2. Adjacency matrix and adjacency list ANS 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A63AD-41A4-48E9-EA4C-ECD43A5FF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6175" y="1568275"/>
            <a:ext cx="9371700" cy="1477285"/>
          </a:xfrm>
        </p:spPr>
        <p:txBody>
          <a:bodyPr/>
          <a:lstStyle/>
          <a:p>
            <a:r>
              <a:rPr lang="en-GB" dirty="0"/>
              <a:t>Write out the adjacency matrix and adjacency list for the directed graph. </a:t>
            </a:r>
          </a:p>
          <a:p>
            <a:endParaRPr lang="en-SE" dirty="0"/>
          </a:p>
        </p:txBody>
      </p:sp>
      <p:sp>
        <p:nvSpPr>
          <p:cNvPr id="4" name="Google Shape;1183;p61">
            <a:extLst>
              <a:ext uri="{FF2B5EF4-FFF2-40B4-BE49-F238E27FC236}">
                <a16:creationId xmlns:a16="http://schemas.microsoft.com/office/drawing/2014/main" id="{A86D97FA-0109-3555-900B-880B9F265D14}"/>
              </a:ext>
            </a:extLst>
          </p:cNvPr>
          <p:cNvSpPr/>
          <p:nvPr/>
        </p:nvSpPr>
        <p:spPr>
          <a:xfrm>
            <a:off x="157699" y="4748069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5" name="Google Shape;1184;p61">
            <a:extLst>
              <a:ext uri="{FF2B5EF4-FFF2-40B4-BE49-F238E27FC236}">
                <a16:creationId xmlns:a16="http://schemas.microsoft.com/office/drawing/2014/main" id="{1182D9BB-73C0-BDCF-40F5-5089B8A22EF6}"/>
              </a:ext>
            </a:extLst>
          </p:cNvPr>
          <p:cNvSpPr/>
          <p:nvPr/>
        </p:nvSpPr>
        <p:spPr>
          <a:xfrm>
            <a:off x="157699" y="3456244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6" name="Google Shape;1185;p61">
            <a:extLst>
              <a:ext uri="{FF2B5EF4-FFF2-40B4-BE49-F238E27FC236}">
                <a16:creationId xmlns:a16="http://schemas.microsoft.com/office/drawing/2014/main" id="{5B5897AE-E55E-4A56-2E3F-1E44F61B444C}"/>
              </a:ext>
            </a:extLst>
          </p:cNvPr>
          <p:cNvSpPr/>
          <p:nvPr/>
        </p:nvSpPr>
        <p:spPr>
          <a:xfrm>
            <a:off x="1076524" y="4223294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7" name="Google Shape;1186;p61">
            <a:extLst>
              <a:ext uri="{FF2B5EF4-FFF2-40B4-BE49-F238E27FC236}">
                <a16:creationId xmlns:a16="http://schemas.microsoft.com/office/drawing/2014/main" id="{1A2780B5-BCAA-134B-3EA7-4CC948225168}"/>
              </a:ext>
            </a:extLst>
          </p:cNvPr>
          <p:cNvSpPr/>
          <p:nvPr/>
        </p:nvSpPr>
        <p:spPr>
          <a:xfrm>
            <a:off x="1995349" y="4748069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8" name="Google Shape;1187;p61">
            <a:extLst>
              <a:ext uri="{FF2B5EF4-FFF2-40B4-BE49-F238E27FC236}">
                <a16:creationId xmlns:a16="http://schemas.microsoft.com/office/drawing/2014/main" id="{E21A36E7-3953-6339-9ED3-D51F8AC636E3}"/>
              </a:ext>
            </a:extLst>
          </p:cNvPr>
          <p:cNvSpPr/>
          <p:nvPr/>
        </p:nvSpPr>
        <p:spPr>
          <a:xfrm>
            <a:off x="1995349" y="3456244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 dirty="0"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2400" dirty="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9" name="Google Shape;1188;p61">
            <a:extLst>
              <a:ext uri="{FF2B5EF4-FFF2-40B4-BE49-F238E27FC236}">
                <a16:creationId xmlns:a16="http://schemas.microsoft.com/office/drawing/2014/main" id="{12D76826-2F19-CCD7-5C97-DE2F720B973E}"/>
              </a:ext>
            </a:extLst>
          </p:cNvPr>
          <p:cNvSpPr/>
          <p:nvPr/>
        </p:nvSpPr>
        <p:spPr>
          <a:xfrm>
            <a:off x="1076524" y="2852344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0" name="Google Shape;1189;p61">
            <a:extLst>
              <a:ext uri="{FF2B5EF4-FFF2-40B4-BE49-F238E27FC236}">
                <a16:creationId xmlns:a16="http://schemas.microsoft.com/office/drawing/2014/main" id="{3BD3CDB1-150F-94C9-FD9E-13AFA2728F13}"/>
              </a:ext>
            </a:extLst>
          </p:cNvPr>
          <p:cNvSpPr/>
          <p:nvPr/>
        </p:nvSpPr>
        <p:spPr>
          <a:xfrm>
            <a:off x="3096299" y="3456244"/>
            <a:ext cx="603900" cy="6039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defRPr/>
            </a:pPr>
            <a:r>
              <a:rPr lang="en" sz="2400"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2400"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1" name="Google Shape;1190;p61">
            <a:extLst>
              <a:ext uri="{FF2B5EF4-FFF2-40B4-BE49-F238E27FC236}">
                <a16:creationId xmlns:a16="http://schemas.microsoft.com/office/drawing/2014/main" id="{A2F1886E-66FA-EE6F-C9CA-651FD952D6BA}"/>
              </a:ext>
            </a:extLst>
          </p:cNvPr>
          <p:cNvCxnSpPr>
            <a:endCxn id="5" idx="4"/>
          </p:cNvCxnSpPr>
          <p:nvPr/>
        </p:nvCxnSpPr>
        <p:spPr>
          <a:xfrm rot="10800000">
            <a:off x="459649" y="4060144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191;p61">
            <a:extLst>
              <a:ext uri="{FF2B5EF4-FFF2-40B4-BE49-F238E27FC236}">
                <a16:creationId xmlns:a16="http://schemas.microsoft.com/office/drawing/2014/main" id="{BE607D24-F060-EA52-FEA6-07435BF72EDC}"/>
              </a:ext>
            </a:extLst>
          </p:cNvPr>
          <p:cNvCxnSpPr>
            <a:cxnSpLocks/>
            <a:stCxn id="4" idx="6"/>
            <a:endCxn id="6" idx="3"/>
          </p:cNvCxnSpPr>
          <p:nvPr/>
        </p:nvCxnSpPr>
        <p:spPr>
          <a:xfrm flipV="1">
            <a:off x="761599" y="4738755"/>
            <a:ext cx="403364" cy="311264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Google Shape;1192;p61">
            <a:extLst>
              <a:ext uri="{FF2B5EF4-FFF2-40B4-BE49-F238E27FC236}">
                <a16:creationId xmlns:a16="http://schemas.microsoft.com/office/drawing/2014/main" id="{D087AE05-DC9F-D763-9C1C-DBE111E3A20A}"/>
              </a:ext>
            </a:extLst>
          </p:cNvPr>
          <p:cNvCxnSpPr>
            <a:stCxn id="6" idx="1"/>
            <a:endCxn id="5" idx="5"/>
          </p:cNvCxnSpPr>
          <p:nvPr/>
        </p:nvCxnSpPr>
        <p:spPr>
          <a:xfrm rot="10800000">
            <a:off x="673263" y="3971833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1193;p61">
            <a:extLst>
              <a:ext uri="{FF2B5EF4-FFF2-40B4-BE49-F238E27FC236}">
                <a16:creationId xmlns:a16="http://schemas.microsoft.com/office/drawing/2014/main" id="{F972FCB3-19A9-21BF-9C07-905FFA9D3B47}"/>
              </a:ext>
            </a:extLst>
          </p:cNvPr>
          <p:cNvCxnSpPr>
            <a:stCxn id="5" idx="7"/>
            <a:endCxn id="9" idx="2"/>
          </p:cNvCxnSpPr>
          <p:nvPr/>
        </p:nvCxnSpPr>
        <p:spPr>
          <a:xfrm rot="10800000" flipH="1">
            <a:off x="673160" y="3154383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1194;p61">
            <a:extLst>
              <a:ext uri="{FF2B5EF4-FFF2-40B4-BE49-F238E27FC236}">
                <a16:creationId xmlns:a16="http://schemas.microsoft.com/office/drawing/2014/main" id="{44F8AFEA-6BED-5A22-6E00-181E935B3A6A}"/>
              </a:ext>
            </a:extLst>
          </p:cNvPr>
          <p:cNvCxnSpPr>
            <a:stCxn id="6" idx="7"/>
            <a:endCxn id="8" idx="3"/>
          </p:cNvCxnSpPr>
          <p:nvPr/>
        </p:nvCxnSpPr>
        <p:spPr>
          <a:xfrm rot="10800000" flipH="1">
            <a:off x="1591985" y="3971833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1195;p61">
            <a:extLst>
              <a:ext uri="{FF2B5EF4-FFF2-40B4-BE49-F238E27FC236}">
                <a16:creationId xmlns:a16="http://schemas.microsoft.com/office/drawing/2014/main" id="{282CD6C8-8A62-A388-2E1F-3C07CD79FAEB}"/>
              </a:ext>
            </a:extLst>
          </p:cNvPr>
          <p:cNvCxnSpPr>
            <a:stCxn id="6" idx="5"/>
            <a:endCxn id="7" idx="1"/>
          </p:cNvCxnSpPr>
          <p:nvPr/>
        </p:nvCxnSpPr>
        <p:spPr>
          <a:xfrm>
            <a:off x="1591985" y="4738755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1196;p61">
            <a:extLst>
              <a:ext uri="{FF2B5EF4-FFF2-40B4-BE49-F238E27FC236}">
                <a16:creationId xmlns:a16="http://schemas.microsoft.com/office/drawing/2014/main" id="{C6FFA1A0-9F99-7DFB-8583-474AB387F8A9}"/>
              </a:ext>
            </a:extLst>
          </p:cNvPr>
          <p:cNvCxnSpPr>
            <a:stCxn id="7" idx="0"/>
            <a:endCxn id="8" idx="4"/>
          </p:cNvCxnSpPr>
          <p:nvPr/>
        </p:nvCxnSpPr>
        <p:spPr>
          <a:xfrm rot="10800000">
            <a:off x="2297299" y="4060169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Google Shape;1197;p61">
            <a:extLst>
              <a:ext uri="{FF2B5EF4-FFF2-40B4-BE49-F238E27FC236}">
                <a16:creationId xmlns:a16="http://schemas.microsoft.com/office/drawing/2014/main" id="{1A162509-8302-D9BB-ACCE-D3F974B55AC8}"/>
              </a:ext>
            </a:extLst>
          </p:cNvPr>
          <p:cNvCxnSpPr>
            <a:stCxn id="9" idx="6"/>
            <a:endCxn id="8" idx="1"/>
          </p:cNvCxnSpPr>
          <p:nvPr/>
        </p:nvCxnSpPr>
        <p:spPr>
          <a:xfrm>
            <a:off x="1680424" y="3154294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Google Shape;1198;p61">
            <a:extLst>
              <a:ext uri="{FF2B5EF4-FFF2-40B4-BE49-F238E27FC236}">
                <a16:creationId xmlns:a16="http://schemas.microsoft.com/office/drawing/2014/main" id="{2040AEF8-47C8-5768-4D33-675B098D143E}"/>
              </a:ext>
            </a:extLst>
          </p:cNvPr>
          <p:cNvCxnSpPr>
            <a:stCxn id="10" idx="2"/>
            <a:endCxn id="8" idx="6"/>
          </p:cNvCxnSpPr>
          <p:nvPr/>
        </p:nvCxnSpPr>
        <p:spPr>
          <a:xfrm rot="10800000">
            <a:off x="2599199" y="3758194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50" name="Google Shape;433;p29">
            <a:extLst>
              <a:ext uri="{FF2B5EF4-FFF2-40B4-BE49-F238E27FC236}">
                <a16:creationId xmlns:a16="http://schemas.microsoft.com/office/drawing/2014/main" id="{54C8396A-4E98-741D-1BEB-316F88780F4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7275680"/>
              </p:ext>
            </p:extLst>
          </p:nvPr>
        </p:nvGraphicFramePr>
        <p:xfrm>
          <a:off x="4010310" y="2427493"/>
          <a:ext cx="5460600" cy="37684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682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82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668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b="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7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b="0" dirty="0">
                        <a:solidFill>
                          <a:schemeClr val="tx1"/>
                        </a:solidFill>
                      </a:endParaRPr>
                    </a:p>
                  </a:txBody>
                  <a:tcPr marL="105275" marR="105275" marT="52650" marB="5265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20" name="table">
            <a:extLst>
              <a:ext uri="{FF2B5EF4-FFF2-40B4-BE49-F238E27FC236}">
                <a16:creationId xmlns:a16="http://schemas.microsoft.com/office/drawing/2014/main" id="{C4E97459-6FF5-7857-191E-33C27CBC4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1752" y="2729369"/>
            <a:ext cx="497100" cy="3371025"/>
          </a:xfrm>
          <a:prstGeom prst="rect">
            <a:avLst/>
          </a:prstGeom>
        </p:spPr>
      </p:pic>
      <p:sp>
        <p:nvSpPr>
          <p:cNvPr id="21" name="Google Shape;1547;p75">
            <a:extLst>
              <a:ext uri="{FF2B5EF4-FFF2-40B4-BE49-F238E27FC236}">
                <a16:creationId xmlns:a16="http://schemas.microsoft.com/office/drawing/2014/main" id="{8B9A0995-1883-959F-B9DD-02415A19C43B}"/>
              </a:ext>
            </a:extLst>
          </p:cNvPr>
          <p:cNvSpPr txBox="1"/>
          <p:nvPr/>
        </p:nvSpPr>
        <p:spPr>
          <a:xfrm>
            <a:off x="10710852" y="2754094"/>
            <a:ext cx="603900" cy="4002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457200"/>
            <a:r>
              <a:rPr lang="en" sz="1600" kern="1200">
                <a:latin typeface="Catamaran"/>
                <a:ea typeface="Catamaran"/>
                <a:cs typeface="Catamaran"/>
                <a:sym typeface="Catamaran"/>
              </a:rPr>
              <a:t>B, D</a:t>
            </a:r>
            <a:endParaRPr sz="1600" kern="12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2" name="Google Shape;1548;p75">
            <a:extLst>
              <a:ext uri="{FF2B5EF4-FFF2-40B4-BE49-F238E27FC236}">
                <a16:creationId xmlns:a16="http://schemas.microsoft.com/office/drawing/2014/main" id="{6BB37DC9-9E9F-328B-E520-E8D6D9F574C4}"/>
              </a:ext>
            </a:extLst>
          </p:cNvPr>
          <p:cNvSpPr txBox="1"/>
          <p:nvPr/>
        </p:nvSpPr>
        <p:spPr>
          <a:xfrm>
            <a:off x="10710852" y="3236769"/>
            <a:ext cx="763500" cy="4002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457200"/>
            <a:r>
              <a:rPr lang="en" sz="1600" kern="1200">
                <a:latin typeface="Catamaran"/>
                <a:ea typeface="Catamaran"/>
                <a:cs typeface="Catamaran"/>
                <a:sym typeface="Catamaran"/>
              </a:rPr>
              <a:t>A, C, D</a:t>
            </a:r>
            <a:endParaRPr sz="1600" kern="12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3" name="Google Shape;1549;p75">
            <a:extLst>
              <a:ext uri="{FF2B5EF4-FFF2-40B4-BE49-F238E27FC236}">
                <a16:creationId xmlns:a16="http://schemas.microsoft.com/office/drawing/2014/main" id="{B6D10375-C63B-FE16-A9BE-D040C19B9863}"/>
              </a:ext>
            </a:extLst>
          </p:cNvPr>
          <p:cNvSpPr txBox="1"/>
          <p:nvPr/>
        </p:nvSpPr>
        <p:spPr>
          <a:xfrm>
            <a:off x="10710852" y="3719444"/>
            <a:ext cx="715500" cy="4002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457200"/>
            <a:r>
              <a:rPr lang="en" sz="1600" kern="1200" dirty="0">
                <a:latin typeface="Catamaran"/>
                <a:ea typeface="Catamaran"/>
                <a:cs typeface="Catamaran"/>
                <a:sym typeface="Catamaran"/>
              </a:rPr>
              <a:t>B, F</a:t>
            </a:r>
            <a:endParaRPr sz="1600" kern="1200" dirty="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4" name="Google Shape;1550;p75">
            <a:extLst>
              <a:ext uri="{FF2B5EF4-FFF2-40B4-BE49-F238E27FC236}">
                <a16:creationId xmlns:a16="http://schemas.microsoft.com/office/drawing/2014/main" id="{D3077BDB-ED1A-99BD-677F-4B51EE32374B}"/>
              </a:ext>
            </a:extLst>
          </p:cNvPr>
          <p:cNvSpPr txBox="1"/>
          <p:nvPr/>
        </p:nvSpPr>
        <p:spPr>
          <a:xfrm>
            <a:off x="10710852" y="4214794"/>
            <a:ext cx="1020900" cy="4002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457200"/>
            <a:r>
              <a:rPr lang="en" sz="1600" kern="1200">
                <a:latin typeface="Catamaran"/>
                <a:ea typeface="Catamaran"/>
                <a:cs typeface="Catamaran"/>
                <a:sym typeface="Catamaran"/>
              </a:rPr>
              <a:t>A, B, E, F</a:t>
            </a:r>
            <a:endParaRPr sz="1600" kern="12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5" name="Google Shape;1551;p75">
            <a:extLst>
              <a:ext uri="{FF2B5EF4-FFF2-40B4-BE49-F238E27FC236}">
                <a16:creationId xmlns:a16="http://schemas.microsoft.com/office/drawing/2014/main" id="{BFA5E1D6-1B44-7AF9-D7AD-DD1376B52EA8}"/>
              </a:ext>
            </a:extLst>
          </p:cNvPr>
          <p:cNvSpPr txBox="1"/>
          <p:nvPr/>
        </p:nvSpPr>
        <p:spPr>
          <a:xfrm>
            <a:off x="10710852" y="4710144"/>
            <a:ext cx="657900" cy="4002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457200"/>
            <a:r>
              <a:rPr lang="en" sz="1600" kern="1200">
                <a:latin typeface="Catamaran"/>
                <a:ea typeface="Catamaran"/>
                <a:cs typeface="Catamaran"/>
                <a:sym typeface="Catamaran"/>
              </a:rPr>
              <a:t>D, F</a:t>
            </a:r>
            <a:endParaRPr sz="1600" kern="1200"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26" name="Google Shape;1552;p75">
            <a:extLst>
              <a:ext uri="{FF2B5EF4-FFF2-40B4-BE49-F238E27FC236}">
                <a16:creationId xmlns:a16="http://schemas.microsoft.com/office/drawing/2014/main" id="{E8EFBE6D-082F-BA14-ED84-8A8E87578902}"/>
              </a:ext>
            </a:extLst>
          </p:cNvPr>
          <p:cNvSpPr txBox="1"/>
          <p:nvPr/>
        </p:nvSpPr>
        <p:spPr>
          <a:xfrm>
            <a:off x="10710852" y="5675494"/>
            <a:ext cx="403500" cy="4002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457200"/>
            <a:r>
              <a:rPr lang="en" sz="1600" kern="1200"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600" kern="1200"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27" name="Google Shape;1553;p75">
            <a:extLst>
              <a:ext uri="{FF2B5EF4-FFF2-40B4-BE49-F238E27FC236}">
                <a16:creationId xmlns:a16="http://schemas.microsoft.com/office/drawing/2014/main" id="{D7FF808A-95A4-D1DF-FB25-3C0621148F50}"/>
              </a:ext>
            </a:extLst>
          </p:cNvPr>
          <p:cNvCxnSpPr/>
          <p:nvPr/>
        </p:nvCxnSpPr>
        <p:spPr>
          <a:xfrm>
            <a:off x="10292652" y="2954194"/>
            <a:ext cx="342000" cy="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" name="Google Shape;1554;p75">
            <a:extLst>
              <a:ext uri="{FF2B5EF4-FFF2-40B4-BE49-F238E27FC236}">
                <a16:creationId xmlns:a16="http://schemas.microsoft.com/office/drawing/2014/main" id="{3892680E-2597-B17D-86F5-B722D2DB50D6}"/>
              </a:ext>
            </a:extLst>
          </p:cNvPr>
          <p:cNvCxnSpPr/>
          <p:nvPr/>
        </p:nvCxnSpPr>
        <p:spPr>
          <a:xfrm>
            <a:off x="10292652" y="3436869"/>
            <a:ext cx="342000" cy="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" name="Google Shape;1555;p75">
            <a:extLst>
              <a:ext uri="{FF2B5EF4-FFF2-40B4-BE49-F238E27FC236}">
                <a16:creationId xmlns:a16="http://schemas.microsoft.com/office/drawing/2014/main" id="{391C8EFC-CC31-30A5-48A1-EBEE87E0536B}"/>
              </a:ext>
            </a:extLst>
          </p:cNvPr>
          <p:cNvCxnSpPr/>
          <p:nvPr/>
        </p:nvCxnSpPr>
        <p:spPr>
          <a:xfrm>
            <a:off x="10292652" y="3919544"/>
            <a:ext cx="342000" cy="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0" name="Google Shape;1556;p75">
            <a:extLst>
              <a:ext uri="{FF2B5EF4-FFF2-40B4-BE49-F238E27FC236}">
                <a16:creationId xmlns:a16="http://schemas.microsoft.com/office/drawing/2014/main" id="{817B8CE8-88A5-C88D-DA81-E8C66C64B9FD}"/>
              </a:ext>
            </a:extLst>
          </p:cNvPr>
          <p:cNvCxnSpPr/>
          <p:nvPr/>
        </p:nvCxnSpPr>
        <p:spPr>
          <a:xfrm>
            <a:off x="10292652" y="4414894"/>
            <a:ext cx="342000" cy="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1" name="Google Shape;1557;p75">
            <a:extLst>
              <a:ext uri="{FF2B5EF4-FFF2-40B4-BE49-F238E27FC236}">
                <a16:creationId xmlns:a16="http://schemas.microsoft.com/office/drawing/2014/main" id="{108C6A30-BEA0-A855-270E-55C705B5E554}"/>
              </a:ext>
            </a:extLst>
          </p:cNvPr>
          <p:cNvCxnSpPr/>
          <p:nvPr/>
        </p:nvCxnSpPr>
        <p:spPr>
          <a:xfrm>
            <a:off x="10292652" y="4910244"/>
            <a:ext cx="342000" cy="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2" name="Google Shape;1558;p75">
            <a:extLst>
              <a:ext uri="{FF2B5EF4-FFF2-40B4-BE49-F238E27FC236}">
                <a16:creationId xmlns:a16="http://schemas.microsoft.com/office/drawing/2014/main" id="{4756E9D7-898C-E365-1E4A-98A9696BE34A}"/>
              </a:ext>
            </a:extLst>
          </p:cNvPr>
          <p:cNvCxnSpPr/>
          <p:nvPr/>
        </p:nvCxnSpPr>
        <p:spPr>
          <a:xfrm>
            <a:off x="10292652" y="5875594"/>
            <a:ext cx="342000" cy="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" name="Google Shape;1559;p75">
            <a:extLst>
              <a:ext uri="{FF2B5EF4-FFF2-40B4-BE49-F238E27FC236}">
                <a16:creationId xmlns:a16="http://schemas.microsoft.com/office/drawing/2014/main" id="{8198DCA9-BAA5-3B83-2E95-47CC8D7AA440}"/>
              </a:ext>
            </a:extLst>
          </p:cNvPr>
          <p:cNvSpPr txBox="1"/>
          <p:nvPr/>
        </p:nvSpPr>
        <p:spPr>
          <a:xfrm>
            <a:off x="10711452" y="5192819"/>
            <a:ext cx="1020900" cy="400200"/>
          </a:xfrm>
          <a:prstGeom prst="rect">
            <a:avLst/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457200"/>
            <a:r>
              <a:rPr lang="en" sz="1600" kern="1200">
                <a:latin typeface="Catamaran"/>
                <a:ea typeface="Catamaran"/>
                <a:cs typeface="Catamaran"/>
                <a:sym typeface="Catamaran"/>
              </a:rPr>
              <a:t>C, D, E, G</a:t>
            </a:r>
            <a:endParaRPr sz="1600" kern="1200"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34" name="Google Shape;1560;p75">
            <a:extLst>
              <a:ext uri="{FF2B5EF4-FFF2-40B4-BE49-F238E27FC236}">
                <a16:creationId xmlns:a16="http://schemas.microsoft.com/office/drawing/2014/main" id="{86297534-772E-4DC5-EA23-AFDB2E8EA1B8}"/>
              </a:ext>
            </a:extLst>
          </p:cNvPr>
          <p:cNvCxnSpPr/>
          <p:nvPr/>
        </p:nvCxnSpPr>
        <p:spPr>
          <a:xfrm>
            <a:off x="10293252" y="5392919"/>
            <a:ext cx="342000" cy="0"/>
          </a:xfrm>
          <a:prstGeom prst="straightConnector1">
            <a:avLst/>
          </a:prstGeom>
          <a:noFill/>
          <a:ln w="9525" cap="flat" cmpd="sng">
            <a:solidFill>
              <a:srgbClr val="888888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101051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p76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67" name="Google Shape;1567;p76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68" name="Google Shape;1568;p76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69" name="Google Shape;1569;p76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70" name="Google Shape;1570;p76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71" name="Google Shape;1571;p76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72" name="Google Shape;1572;p76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573" name="Google Shape;1573;p76"/>
          <p:cNvCxnSpPr>
            <a:endCxn id="1567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4" name="Google Shape;1574;p76"/>
          <p:cNvCxnSpPr>
            <a:stCxn id="1566" idx="7"/>
            <a:endCxn id="1568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5" name="Google Shape;1575;p76"/>
          <p:cNvCxnSpPr>
            <a:stCxn id="1568" idx="1"/>
            <a:endCxn id="1567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6" name="Google Shape;1576;p76"/>
          <p:cNvCxnSpPr>
            <a:stCxn id="1567" idx="7"/>
            <a:endCxn id="1571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7" name="Google Shape;1577;p76"/>
          <p:cNvCxnSpPr>
            <a:stCxn id="1568" idx="7"/>
            <a:endCxn id="1570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8" name="Google Shape;1578;p76"/>
          <p:cNvCxnSpPr>
            <a:stCxn id="1568" idx="5"/>
            <a:endCxn id="1569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79" name="Google Shape;1579;p76"/>
          <p:cNvCxnSpPr>
            <a:stCxn id="1569" idx="0"/>
            <a:endCxn id="1570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80" name="Google Shape;1580;p76"/>
          <p:cNvCxnSpPr>
            <a:stCxn id="1571" idx="6"/>
            <a:endCxn id="1570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81" name="Google Shape;1581;p76"/>
          <p:cNvCxnSpPr>
            <a:stCxn id="1572" idx="2"/>
            <a:endCxn id="1570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82" name="Google Shape;1582;p76"/>
          <p:cNvSpPr txBox="1"/>
          <p:nvPr/>
        </p:nvSpPr>
        <p:spPr>
          <a:xfrm>
            <a:off x="6871700" y="2221200"/>
            <a:ext cx="2220900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Pre-Order:</a:t>
            </a:r>
            <a:endParaRPr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 dirty="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Post-Order:</a:t>
            </a:r>
            <a:endParaRPr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 dirty="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83" name="Google Shape;1583;p76"/>
          <p:cNvSpPr txBox="1"/>
          <p:nvPr/>
        </p:nvSpPr>
        <p:spPr>
          <a:xfrm>
            <a:off x="2289075" y="5170352"/>
            <a:ext cx="7332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Stack: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FEF0A56-246E-7D86-64B5-C5B407075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8145" y="586924"/>
            <a:ext cx="9660954" cy="763600"/>
          </a:xfrm>
        </p:spPr>
        <p:txBody>
          <a:bodyPr/>
          <a:lstStyle/>
          <a:p>
            <a:r>
              <a:rPr lang="en-GB" sz="4300" dirty="0">
                <a:solidFill>
                  <a:srgbClr val="0C0C0C"/>
                </a:solidFill>
                <a:latin typeface="Quattrocento Sans"/>
                <a:sym typeface="Quattrocento Sans"/>
              </a:rPr>
              <a:t>Q3: Pre-Order &amp; Post-Order Traversals</a:t>
            </a:r>
            <a:endParaRPr lang="en-SE" sz="4300" dirty="0">
              <a:solidFill>
                <a:srgbClr val="0C0C0C"/>
              </a:solidFill>
              <a:latin typeface="Quattrocento Sans"/>
              <a:sym typeface="Quattrocento San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7388CE-4984-1D96-6262-D4F0B9539D54}"/>
              </a:ext>
            </a:extLst>
          </p:cNvPr>
          <p:cNvSpPr txBox="1"/>
          <p:nvPr/>
        </p:nvSpPr>
        <p:spPr>
          <a:xfrm>
            <a:off x="3200250" y="6336060"/>
            <a:ext cx="6891797" cy="3693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457200">
              <a:buClrTx/>
            </a:pPr>
            <a:r>
              <a:rPr lang="en-GB" sz="1800" kern="1200" dirty="0">
                <a:solidFill>
                  <a:prstClr val="black"/>
                </a:solidFill>
                <a:latin typeface="Calibri"/>
              </a:rPr>
              <a:t>We use a stack-based implementation instead of recursive function calls</a:t>
            </a:r>
            <a:endParaRPr lang="en-SE" sz="1800" kern="1200" dirty="0">
              <a:solidFill>
                <a:prstClr val="black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p77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90" name="Google Shape;1590;p77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91" name="Google Shape;1591;p77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92" name="Google Shape;1592;p77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93" name="Google Shape;1593;p77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94" name="Google Shape;1594;p77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595" name="Google Shape;1595;p77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596" name="Google Shape;1596;p77"/>
          <p:cNvCxnSpPr>
            <a:endCxn id="1590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97" name="Google Shape;1597;p77"/>
          <p:cNvCxnSpPr>
            <a:stCxn id="1589" idx="7"/>
            <a:endCxn id="1591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98" name="Google Shape;1598;p77"/>
          <p:cNvCxnSpPr>
            <a:stCxn id="1591" idx="1"/>
            <a:endCxn id="1590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99" name="Google Shape;1599;p77"/>
          <p:cNvCxnSpPr>
            <a:stCxn id="1590" idx="7"/>
            <a:endCxn id="1594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00" name="Google Shape;1600;p77"/>
          <p:cNvCxnSpPr>
            <a:stCxn id="1591" idx="7"/>
            <a:endCxn id="1593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01" name="Google Shape;1601;p77"/>
          <p:cNvCxnSpPr>
            <a:stCxn id="1591" idx="5"/>
            <a:endCxn id="1592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02" name="Google Shape;1602;p77"/>
          <p:cNvCxnSpPr>
            <a:stCxn id="1592" idx="0"/>
            <a:endCxn id="1593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03" name="Google Shape;1603;p77"/>
          <p:cNvCxnSpPr>
            <a:stCxn id="1594" idx="6"/>
            <a:endCxn id="1593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04" name="Google Shape;1604;p77"/>
          <p:cNvCxnSpPr>
            <a:stCxn id="1595" idx="2"/>
            <a:endCxn id="1593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05" name="Google Shape;1605;p77"/>
          <p:cNvSpPr txBox="1"/>
          <p:nvPr/>
        </p:nvSpPr>
        <p:spPr>
          <a:xfrm>
            <a:off x="6871700" y="2221202"/>
            <a:ext cx="22209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Pre-Order: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Post-Order: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06" name="Google Shape;1606;p77"/>
          <p:cNvSpPr txBox="1"/>
          <p:nvPr/>
        </p:nvSpPr>
        <p:spPr>
          <a:xfrm>
            <a:off x="2289075" y="5170352"/>
            <a:ext cx="7332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Stack: A  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ECCB48-D65E-8F93-388F-F6E33603F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p78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13" name="Google Shape;1613;p78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14" name="Google Shape;1614;p78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15" name="Google Shape;1615;p78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16" name="Google Shape;1616;p78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17" name="Google Shape;1617;p78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18" name="Google Shape;1618;p78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619" name="Google Shape;1619;p78"/>
          <p:cNvCxnSpPr>
            <a:endCxn id="1613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20" name="Google Shape;1620;p78"/>
          <p:cNvCxnSpPr>
            <a:stCxn id="1612" idx="7"/>
            <a:endCxn id="1614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21" name="Google Shape;1621;p78"/>
          <p:cNvCxnSpPr>
            <a:stCxn id="1614" idx="1"/>
            <a:endCxn id="1613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22" name="Google Shape;1622;p78"/>
          <p:cNvCxnSpPr>
            <a:stCxn id="1613" idx="7"/>
            <a:endCxn id="1617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23" name="Google Shape;1623;p78"/>
          <p:cNvCxnSpPr>
            <a:stCxn id="1614" idx="7"/>
            <a:endCxn id="1616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24" name="Google Shape;1624;p78"/>
          <p:cNvCxnSpPr>
            <a:stCxn id="1614" idx="5"/>
            <a:endCxn id="1615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25" name="Google Shape;1625;p78"/>
          <p:cNvCxnSpPr>
            <a:stCxn id="1615" idx="0"/>
            <a:endCxn id="1616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26" name="Google Shape;1626;p78"/>
          <p:cNvCxnSpPr>
            <a:stCxn id="1617" idx="6"/>
            <a:endCxn id="1616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27" name="Google Shape;1627;p78"/>
          <p:cNvCxnSpPr>
            <a:stCxn id="1618" idx="2"/>
            <a:endCxn id="1616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28" name="Google Shape;1628;p78"/>
          <p:cNvSpPr txBox="1"/>
          <p:nvPr/>
        </p:nvSpPr>
        <p:spPr>
          <a:xfrm>
            <a:off x="6871700" y="2221202"/>
            <a:ext cx="22209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Pre-Order: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A, 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Post-Order: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29" name="Google Shape;1629;p78"/>
          <p:cNvSpPr txBox="1"/>
          <p:nvPr/>
        </p:nvSpPr>
        <p:spPr>
          <a:xfrm>
            <a:off x="2289075" y="5170352"/>
            <a:ext cx="7332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Stack: A, B 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EE2B7C-A3C1-7CBA-0B92-4E691F28F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79"/>
          <p:cNvSpPr/>
          <p:nvPr/>
        </p:nvSpPr>
        <p:spPr>
          <a:xfrm>
            <a:off x="2281425" y="4116925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36" name="Google Shape;1636;p79"/>
          <p:cNvSpPr/>
          <p:nvPr/>
        </p:nvSpPr>
        <p:spPr>
          <a:xfrm>
            <a:off x="2281425" y="2825100"/>
            <a:ext cx="603900" cy="603900"/>
          </a:xfrm>
          <a:prstGeom prst="ellipse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B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37" name="Google Shape;1637;p79"/>
          <p:cNvSpPr/>
          <p:nvPr/>
        </p:nvSpPr>
        <p:spPr>
          <a:xfrm>
            <a:off x="3200250" y="359215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38" name="Google Shape;1638;p79"/>
          <p:cNvSpPr/>
          <p:nvPr/>
        </p:nvSpPr>
        <p:spPr>
          <a:xfrm>
            <a:off x="4119075" y="4116925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E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39" name="Google Shape;1639;p79"/>
          <p:cNvSpPr/>
          <p:nvPr/>
        </p:nvSpPr>
        <p:spPr>
          <a:xfrm>
            <a:off x="411907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F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40" name="Google Shape;1640;p79"/>
          <p:cNvSpPr/>
          <p:nvPr/>
        </p:nvSpPr>
        <p:spPr>
          <a:xfrm>
            <a:off x="3200250" y="2221200"/>
            <a:ext cx="603900" cy="603900"/>
          </a:xfrm>
          <a:prstGeom prst="ellipse">
            <a:avLst/>
          </a:pr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41" name="Google Shape;1641;p79"/>
          <p:cNvSpPr/>
          <p:nvPr/>
        </p:nvSpPr>
        <p:spPr>
          <a:xfrm>
            <a:off x="5220025" y="2825100"/>
            <a:ext cx="603900" cy="603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G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cxnSp>
        <p:nvCxnSpPr>
          <p:cNvPr id="1642" name="Google Shape;1642;p79"/>
          <p:cNvCxnSpPr>
            <a:endCxn id="1636" idx="4"/>
          </p:cNvCxnSpPr>
          <p:nvPr/>
        </p:nvCxnSpPr>
        <p:spPr>
          <a:xfrm rot="10800000">
            <a:off x="2583375" y="3429000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43" name="Google Shape;1643;p79"/>
          <p:cNvCxnSpPr>
            <a:stCxn id="1635" idx="7"/>
            <a:endCxn id="1637" idx="3"/>
          </p:cNvCxnSpPr>
          <p:nvPr/>
        </p:nvCxnSpPr>
        <p:spPr>
          <a:xfrm rot="10800000" flipH="1">
            <a:off x="2796886" y="4107564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44" name="Google Shape;1644;p79"/>
          <p:cNvCxnSpPr>
            <a:stCxn id="1637" idx="1"/>
            <a:endCxn id="1636" idx="5"/>
          </p:cNvCxnSpPr>
          <p:nvPr/>
        </p:nvCxnSpPr>
        <p:spPr>
          <a:xfrm rot="10800000">
            <a:off x="2796989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45" name="Google Shape;1645;p79"/>
          <p:cNvCxnSpPr>
            <a:stCxn id="1636" idx="7"/>
            <a:endCxn id="1640" idx="2"/>
          </p:cNvCxnSpPr>
          <p:nvPr/>
        </p:nvCxnSpPr>
        <p:spPr>
          <a:xfrm rot="10800000" flipH="1">
            <a:off x="2796886" y="2523239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46" name="Google Shape;1646;p79"/>
          <p:cNvCxnSpPr>
            <a:stCxn id="1637" idx="7"/>
            <a:endCxn id="1639" idx="3"/>
          </p:cNvCxnSpPr>
          <p:nvPr/>
        </p:nvCxnSpPr>
        <p:spPr>
          <a:xfrm rot="10800000" flipH="1">
            <a:off x="3715711" y="3340689"/>
            <a:ext cx="491700" cy="33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47" name="Google Shape;1647;p79"/>
          <p:cNvCxnSpPr>
            <a:stCxn id="1637" idx="5"/>
            <a:endCxn id="1638" idx="1"/>
          </p:cNvCxnSpPr>
          <p:nvPr/>
        </p:nvCxnSpPr>
        <p:spPr>
          <a:xfrm>
            <a:off x="3715711" y="4107611"/>
            <a:ext cx="491700" cy="9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48" name="Google Shape;1648;p79"/>
          <p:cNvCxnSpPr>
            <a:stCxn id="1638" idx="0"/>
            <a:endCxn id="1639" idx="4"/>
          </p:cNvCxnSpPr>
          <p:nvPr/>
        </p:nvCxnSpPr>
        <p:spPr>
          <a:xfrm rot="10800000">
            <a:off x="4421025" y="3429025"/>
            <a:ext cx="0" cy="6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49" name="Google Shape;1649;p79"/>
          <p:cNvCxnSpPr>
            <a:stCxn id="1640" idx="6"/>
            <a:endCxn id="1639" idx="1"/>
          </p:cNvCxnSpPr>
          <p:nvPr/>
        </p:nvCxnSpPr>
        <p:spPr>
          <a:xfrm>
            <a:off x="3804150" y="2523150"/>
            <a:ext cx="403500" cy="39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650" name="Google Shape;1650;p79"/>
          <p:cNvCxnSpPr>
            <a:stCxn id="1641" idx="2"/>
            <a:endCxn id="1639" idx="6"/>
          </p:cNvCxnSpPr>
          <p:nvPr/>
        </p:nvCxnSpPr>
        <p:spPr>
          <a:xfrm rot="10800000">
            <a:off x="4722925" y="3127050"/>
            <a:ext cx="4971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51" name="Google Shape;1651;p79"/>
          <p:cNvSpPr txBox="1"/>
          <p:nvPr/>
        </p:nvSpPr>
        <p:spPr>
          <a:xfrm>
            <a:off x="6871700" y="2221202"/>
            <a:ext cx="2220900" cy="129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Pre-Order: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A, B, C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Catamaran"/>
                <a:ea typeface="Catamaran"/>
                <a:cs typeface="Catamaran"/>
                <a:sym typeface="Catamaran"/>
              </a:rPr>
              <a:t>DFS Post-Order:</a:t>
            </a:r>
            <a:endParaRPr sz="1800" kern="1200">
              <a:solidFill>
                <a:prstClr val="black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652" name="Google Shape;1652;p79"/>
          <p:cNvSpPr txBox="1"/>
          <p:nvPr/>
        </p:nvSpPr>
        <p:spPr>
          <a:xfrm>
            <a:off x="2289075" y="5170352"/>
            <a:ext cx="73329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defTabSz="457200">
              <a:buClr>
                <a:prstClr val="black"/>
              </a:buClr>
              <a:buSzPts val="1100"/>
            </a:pPr>
            <a:r>
              <a:rPr lang="en" sz="1800" kern="1200">
                <a:solidFill>
                  <a:prstClr val="black"/>
                </a:solidFill>
                <a:latin typeface="Avenir"/>
                <a:ea typeface="Avenir"/>
                <a:cs typeface="Avenir"/>
                <a:sym typeface="Avenir"/>
              </a:rPr>
              <a:t>Stack: A, B, C </a:t>
            </a: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  <a:p>
            <a:pPr defTabSz="457200">
              <a:buClrTx/>
            </a:pPr>
            <a:endParaRPr sz="1800" kern="1200">
              <a:solidFill>
                <a:prstClr val="black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06ECBE-8F40-5EF3-28B0-99A4D5A92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tegral">
  <a:themeElements>
    <a:clrScheme name="Custom 2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33006F"/>
      </a:hlink>
      <a:folHlink>
        <a:srgbClr val="9A7B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1744</Words>
  <Application>Microsoft Office PowerPoint</Application>
  <PresentationFormat>Widescreen</PresentationFormat>
  <Paragraphs>525</Paragraphs>
  <Slides>30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42" baseType="lpstr">
      <vt:lpstr>Quattrocento Sans</vt:lpstr>
      <vt:lpstr>Helvetica</vt:lpstr>
      <vt:lpstr>Gill Sans Light</vt:lpstr>
      <vt:lpstr>Catamaran</vt:lpstr>
      <vt:lpstr>Arial</vt:lpstr>
      <vt:lpstr>Wingdings</vt:lpstr>
      <vt:lpstr>Avenir</vt:lpstr>
      <vt:lpstr>Twentieth Century</vt:lpstr>
      <vt:lpstr>Calibri</vt:lpstr>
      <vt:lpstr>Times New Roman</vt:lpstr>
      <vt:lpstr>Integral</vt:lpstr>
      <vt:lpstr>Office Theme</vt:lpstr>
      <vt:lpstr>PowerPoint Presentation</vt:lpstr>
      <vt:lpstr>Q1. Adjacency matrix and adjacency list </vt:lpstr>
      <vt:lpstr>Q1. Adjacency matrix and adjacency list ANS </vt:lpstr>
      <vt:lpstr>Q2. Adjacency matrix and adjacency list </vt:lpstr>
      <vt:lpstr>Q2. Adjacency matrix and adjacency list ANS </vt:lpstr>
      <vt:lpstr>Q3: Pre-Order &amp; Post-Order Traversals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Q4. BFS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Q5. Graph Traversals</vt:lpstr>
      <vt:lpstr>Q5. Graph Traversals ANS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Zonghua</dc:creator>
  <cp:lastModifiedBy>Zonghua Gu</cp:lastModifiedBy>
  <cp:revision>10</cp:revision>
  <dcterms:modified xsi:type="dcterms:W3CDTF">2025-04-16T01:01:31Z</dcterms:modified>
</cp:coreProperties>
</file>