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6858000" cx="12192000"/>
  <p:notesSz cx="6858000" cy="9144000"/>
  <p:embeddedFontLst>
    <p:embeddedFont>
      <p:font typeface="Quattrocento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C4F1474-363C-4B84-81F4-F0C727CB7CAE}">
  <a:tblStyle styleId="{9C4F1474-363C-4B84-81F4-F0C727CB7CA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7E9"/>
          </a:solidFill>
        </a:fill>
      </a:tcStyle>
    </a:wholeTbl>
    <a:band1H>
      <a:tcTxStyle/>
      <a:tcStyle>
        <a:fill>
          <a:solidFill>
            <a:srgbClr val="CCCBD1"/>
          </a:solidFill>
        </a:fill>
      </a:tcStyle>
    </a:band1H>
    <a:band2H>
      <a:tcTxStyle/>
    </a:band2H>
    <a:band1V>
      <a:tcTxStyle/>
      <a:tcStyle>
        <a:fill>
          <a:solidFill>
            <a:srgbClr val="CCCBD1"/>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34E10736-53D8-4059-9B6D-85B98B127559}"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A69909B-BA61-46AC-A420-D28E94C62067}" styleName="Table_2">
    <a:wholeTbl>
      <a:tcTxStyle b="off" i="off">
        <a:font>
          <a:latin typeface="Segoe UI Semilight"/>
          <a:ea typeface="Segoe UI Semilight"/>
          <a:cs typeface="Segoe UI Semilight"/>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A"/>
          </a:solidFill>
        </a:fill>
      </a:tcStyle>
    </a:wholeTbl>
    <a:band1H>
      <a:tcTxStyle/>
      <a:tcStyle>
        <a:fill>
          <a:solidFill>
            <a:srgbClr val="CBE2F5"/>
          </a:solidFill>
        </a:fill>
      </a:tcStyle>
    </a:band1H>
    <a:band2H>
      <a:tcTxStyle/>
    </a:band2H>
    <a:band1V>
      <a:tcTxStyle/>
      <a:tcStyle>
        <a:fill>
          <a:solidFill>
            <a:srgbClr val="CBE2F5"/>
          </a:solidFill>
        </a:fill>
      </a:tcStyle>
    </a:band1V>
    <a:band2V>
      <a:tcTxStyle/>
    </a:band2V>
    <a:lastCol>
      <a:tcTxStyle b="on" i="off">
        <a:font>
          <a:latin typeface="Segoe UI Semilight"/>
          <a:ea typeface="Segoe UI Semilight"/>
          <a:cs typeface="Segoe UI Semilight"/>
        </a:font>
        <a:schemeClr val="lt1"/>
      </a:tcTxStyle>
      <a:tcStyle>
        <a:fill>
          <a:solidFill>
            <a:schemeClr val="accent1"/>
          </a:solidFill>
        </a:fill>
      </a:tcStyle>
    </a:lastCol>
    <a:firstCol>
      <a:tcTxStyle b="on" i="off">
        <a:font>
          <a:latin typeface="Segoe UI Semilight"/>
          <a:ea typeface="Segoe UI Semilight"/>
          <a:cs typeface="Segoe UI Semilight"/>
        </a:font>
        <a:schemeClr val="lt1"/>
      </a:tcTxStyle>
      <a:tcStyle>
        <a:fill>
          <a:solidFill>
            <a:schemeClr val="accent1"/>
          </a:solidFill>
        </a:fill>
      </a:tcStyle>
    </a:firstCol>
    <a:lastRow>
      <a:tcTxStyle b="on" i="off">
        <a:font>
          <a:latin typeface="Segoe UI Semilight"/>
          <a:ea typeface="Segoe UI Semilight"/>
          <a:cs typeface="Segoe UI Semilight"/>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Segoe UI Semilight"/>
          <a:ea typeface="Segoe UI Semilight"/>
          <a:cs typeface="Segoe UI Semilight"/>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font" Target="fonts/Quattrocento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QuattrocentoSans-italic.fntdata"/><Relationship Id="rId50" Type="http://schemas.openxmlformats.org/officeDocument/2006/relationships/font" Target="fonts/QuattrocentoSans-bold.fntdata"/><Relationship Id="rId52" Type="http://schemas.openxmlformats.org/officeDocument/2006/relationships/font" Target="fonts/Quattrocento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414250178a_4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414250178a_4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g2414250178a_4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b883f2bb8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9" name="Google Shape;549;g2b883f2bb86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550" name="Google Shape;550;g2b883f2bb86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51" name="Google Shape;551;g2b883f2bb86_0_0:notes"/>
          <p:cNvSpPr txBox="1"/>
          <p:nvPr>
            <p:ph idx="10" type="dt"/>
          </p:nvPr>
        </p:nvSpPr>
        <p:spPr>
          <a:xfrm>
            <a:off x="3884613" y="0"/>
            <a:ext cx="2971800" cy="4587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11/20/2019</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b883f2bb8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b883f2bb86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g2b883f2bb86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2b883f2bb8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2b883f2bb86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g2b883f2bb86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b883f2bb8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b883f2bb86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g2b883f2bb86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b883f2bb86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b883f2bb86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g2b883f2bb86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b883f2bb86_0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b883f2bb86_0_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g2b883f2bb86_0_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2b883f2bb86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2b883f2bb86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g2b883f2bb86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b883f2bb86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b883f2bb86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5" name="Google Shape;705;g2b883f2bb86_0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2b883f2bb86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2b883f2bb86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g2b883f2bb86_0_1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272a3a56d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g1272a3a56da_0_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Arial"/>
              <a:buNone/>
            </a:pPr>
            <a:r>
              <a:rPr lang="en-US">
                <a:latin typeface="Arial"/>
                <a:ea typeface="Arial"/>
                <a:cs typeface="Arial"/>
                <a:sym typeface="Arial"/>
              </a:rPr>
              <a:t>Can print this on the worksheet</a:t>
            </a:r>
            <a:endParaRPr/>
          </a:p>
        </p:txBody>
      </p:sp>
      <p:sp>
        <p:nvSpPr>
          <p:cNvPr id="132" name="Google Shape;132;g1272a3a56da_0_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g1272a3a56da_0_0: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11/20/2019</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4065dc4ff8_0_10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g24065dc4ff8_0_10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22189683479_0_4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4" name="Google Shape;794;g22189683479_0_4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22189683479_0_4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9" name="Google Shape;829;g22189683479_0_4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0" name="Google Shape;830;g22189683479_0_46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414250178a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1" name="Google Shape;861;g2414250178a_3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2" name="Google Shape;862;g2414250178a_3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2414250178a_3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2" name="Google Shape;902;g2414250178a_3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g2414250178a_3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2189683479_0_4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9" name="Google Shape;909;g22189683479_0_4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0" name="Google Shape;910;g22189683479_0_4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7" name="Shape 967"/>
        <p:cNvGrpSpPr/>
        <p:nvPr/>
      </p:nvGrpSpPr>
      <p:grpSpPr>
        <a:xfrm>
          <a:off x="0" y="0"/>
          <a:ext cx="0" cy="0"/>
          <a:chOff x="0" y="0"/>
          <a:chExt cx="0" cy="0"/>
        </a:xfrm>
      </p:grpSpPr>
      <p:sp>
        <p:nvSpPr>
          <p:cNvPr id="968" name="Google Shape;968;g24065dc4ff8_0_1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24065dc4ff8_0_1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g24065dc4ff8_0_1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g22189683479_0_5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5" name="Google Shape;975;g22189683479_0_5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2414250178a_3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4" name="Google Shape;984;g2414250178a_3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22189683479_0_5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3" name="Google Shape;993;g22189683479_0_5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272a3a56da_0_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 name="Google Shape;185;g1272a3a56da_0_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186" name="Google Shape;186;g1272a3a56da_0_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7" name="Google Shape;187;g1272a3a56da_0_52: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11/20/2019</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g24122922feb_2_3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1" name="Google Shape;1011;g24122922feb_2_3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2" name="Google Shape;1012;g24122922feb_2_3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22189683479_0_6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1" name="Google Shape;1041;g22189683479_0_6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g24122922feb_2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3" name="Google Shape;1103;g24122922feb_2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4" name="Google Shape;1104;g24122922feb_2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g24122922feb_2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4" name="Google Shape;1144;g24122922feb_2_6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24122922feb_2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9" name="Google Shape;1189;g24122922feb_2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1" name="Shape 1231"/>
        <p:cNvGrpSpPr/>
        <p:nvPr/>
      </p:nvGrpSpPr>
      <p:grpSpPr>
        <a:xfrm>
          <a:off x="0" y="0"/>
          <a:ext cx="0" cy="0"/>
          <a:chOff x="0" y="0"/>
          <a:chExt cx="0" cy="0"/>
        </a:xfrm>
      </p:grpSpPr>
      <p:sp>
        <p:nvSpPr>
          <p:cNvPr id="1232" name="Google Shape;1232;g24122922feb_2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3" name="Google Shape;1233;g24122922feb_2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24122922feb_2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6" name="Google Shape;1276;g24122922feb_2_1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6" name="Shape 1316"/>
        <p:cNvGrpSpPr/>
        <p:nvPr/>
      </p:nvGrpSpPr>
      <p:grpSpPr>
        <a:xfrm>
          <a:off x="0" y="0"/>
          <a:ext cx="0" cy="0"/>
          <a:chOff x="0" y="0"/>
          <a:chExt cx="0" cy="0"/>
        </a:xfrm>
      </p:grpSpPr>
      <p:sp>
        <p:nvSpPr>
          <p:cNvPr id="1317" name="Google Shape;1317;g24122922feb_2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8" name="Google Shape;1318;g24122922feb_2_2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g24122922feb_2_2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9" name="Google Shape;1359;g24122922feb_2_27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7" name="Shape 1397"/>
        <p:cNvGrpSpPr/>
        <p:nvPr/>
      </p:nvGrpSpPr>
      <p:grpSpPr>
        <a:xfrm>
          <a:off x="0" y="0"/>
          <a:ext cx="0" cy="0"/>
          <a:chOff x="0" y="0"/>
          <a:chExt cx="0" cy="0"/>
        </a:xfrm>
      </p:grpSpPr>
      <p:sp>
        <p:nvSpPr>
          <p:cNvPr id="1398" name="Google Shape;1398;g22189683479_0_6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9" name="Google Shape;1399;g22189683479_0_6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272a3a56da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g1272a3a56da_0_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37" name="Google Shape;237;g1272a3a56da_0_10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8" name="Google Shape;238;g1272a3a56da_0_103: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11/20/2019</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1" name="Shape 1431"/>
        <p:cNvGrpSpPr/>
        <p:nvPr/>
      </p:nvGrpSpPr>
      <p:grpSpPr>
        <a:xfrm>
          <a:off x="0" y="0"/>
          <a:ext cx="0" cy="0"/>
          <a:chOff x="0" y="0"/>
          <a:chExt cx="0" cy="0"/>
        </a:xfrm>
      </p:grpSpPr>
      <p:sp>
        <p:nvSpPr>
          <p:cNvPr id="1432" name="Google Shape;1432;g22189683479_0_7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3" name="Google Shape;1433;g22189683479_0_7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5" name="Shape 1485"/>
        <p:cNvGrpSpPr/>
        <p:nvPr/>
      </p:nvGrpSpPr>
      <p:grpSpPr>
        <a:xfrm>
          <a:off x="0" y="0"/>
          <a:ext cx="0" cy="0"/>
          <a:chOff x="0" y="0"/>
          <a:chExt cx="0" cy="0"/>
        </a:xfrm>
      </p:grpSpPr>
      <p:sp>
        <p:nvSpPr>
          <p:cNvPr id="1486" name="Google Shape;1486;g22189683479_0_8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7" name="Google Shape;1487;g22189683479_0_8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2414250178a_3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2414250178a_3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5" name="Google Shape;1495;g2414250178a_3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7" name="Shape 1497"/>
        <p:cNvGrpSpPr/>
        <p:nvPr/>
      </p:nvGrpSpPr>
      <p:grpSpPr>
        <a:xfrm>
          <a:off x="0" y="0"/>
          <a:ext cx="0" cy="0"/>
          <a:chOff x="0" y="0"/>
          <a:chExt cx="0" cy="0"/>
        </a:xfrm>
      </p:grpSpPr>
      <p:sp>
        <p:nvSpPr>
          <p:cNvPr id="1498" name="Google Shape;1498;g2414250178a_3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9" name="Google Shape;1499;g2414250178a_3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0" name="Google Shape;1500;g2414250178a_3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72a3a56da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g1272a3a56da_0_1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288" name="Google Shape;288;g1272a3a56da_0_1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9" name="Google Shape;289;g1272a3a56da_0_154: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11/20/2019</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272a3a56da_0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g1272a3a56da_0_2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339" name="Google Shape;339;g1272a3a56da_0_2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0" name="Google Shape;340;g1272a3a56da_0_205: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11/20/2019</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272a3a56da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g1272a3a56da_0_2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390" name="Google Shape;390;g1272a3a56da_0_2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1" name="Google Shape;391;g1272a3a56da_0_256: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11/20/2019</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272a3a56da_0_3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0" name="Google Shape;440;g1272a3a56da_0_3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41" name="Google Shape;441;g1272a3a56da_0_30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42" name="Google Shape;442;g1272a3a56da_0_307: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11/20/2019</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272a3a56da_0_3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 name="Google Shape;491;g1272a3a56da_0_3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latin typeface="Arial"/>
              <a:ea typeface="Arial"/>
              <a:cs typeface="Arial"/>
              <a:sym typeface="Arial"/>
            </a:endParaRPr>
          </a:p>
        </p:txBody>
      </p:sp>
      <p:sp>
        <p:nvSpPr>
          <p:cNvPr id="492" name="Google Shape;492;g1272a3a56da_0_3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3" name="Google Shape;493;g1272a3a56da_0_358: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11/20/2019</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5" name="Shape 15"/>
        <p:cNvGrpSpPr/>
        <p:nvPr/>
      </p:nvGrpSpPr>
      <p:grpSpPr>
        <a:xfrm>
          <a:off x="0" y="0"/>
          <a:ext cx="0" cy="0"/>
          <a:chOff x="0" y="0"/>
          <a:chExt cx="0" cy="0"/>
        </a:xfrm>
      </p:grpSpPr>
      <p:sp>
        <p:nvSpPr>
          <p:cNvPr id="16" name="Google Shape;16;p2"/>
          <p:cNvSpPr/>
          <p:nvPr/>
        </p:nvSpPr>
        <p:spPr>
          <a:xfrm>
            <a:off x="0" y="0"/>
            <a:ext cx="12192000" cy="4572000"/>
          </a:xfrm>
          <a:prstGeom prst="rect">
            <a:avLst/>
          </a:prstGeom>
          <a:solidFill>
            <a:srgbClr val="1482AB"/>
          </a:solid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
          <p:cNvSpPr txBox="1"/>
          <p:nvPr>
            <p:ph type="ctrTitle"/>
          </p:nvPr>
        </p:nvSpPr>
        <p:spPr>
          <a:xfrm>
            <a:off x="457200" y="4960137"/>
            <a:ext cx="7772400" cy="1463100"/>
          </a:xfrm>
          <a:prstGeom prst="rect">
            <a:avLst/>
          </a:prstGeom>
          <a:noFill/>
          <a:ln>
            <a:noFill/>
          </a:ln>
        </p:spPr>
        <p:txBody>
          <a:bodyPr anchorCtr="0" anchor="ctr" bIns="44175" lIns="88375" spcFirstLastPara="1" rIns="88375" wrap="square" tIns="44175">
            <a:normAutofit/>
          </a:bodyPr>
          <a:lstStyle>
            <a:lvl1pPr lvl="0" rtl="0" algn="r">
              <a:lnSpc>
                <a:spcPct val="80000"/>
              </a:lnSpc>
              <a:spcBef>
                <a:spcPts val="0"/>
              </a:spcBef>
              <a:spcAft>
                <a:spcPts val="0"/>
              </a:spcAft>
              <a:buClr>
                <a:srgbClr val="0C0C0C"/>
              </a:buClr>
              <a:buSzPts val="4900"/>
              <a:buFont typeface="Quattrocento Sans"/>
              <a:buNone/>
              <a:defRPr sz="49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9" name="Google Shape;19;p2"/>
          <p:cNvSpPr txBox="1"/>
          <p:nvPr>
            <p:ph idx="1" type="subTitle"/>
          </p:nvPr>
        </p:nvSpPr>
        <p:spPr>
          <a:xfrm>
            <a:off x="8610600" y="4960137"/>
            <a:ext cx="3200400" cy="1463100"/>
          </a:xfrm>
          <a:prstGeom prst="rect">
            <a:avLst/>
          </a:prstGeom>
          <a:noFill/>
          <a:ln>
            <a:noFill/>
          </a:ln>
        </p:spPr>
        <p:txBody>
          <a:bodyPr anchorCtr="0" anchor="ctr" bIns="44175" lIns="88375" spcFirstLastPara="1" rIns="88375" wrap="square" tIns="44175">
            <a:normAutofit/>
          </a:bodyPr>
          <a:lstStyle>
            <a:lvl1pPr lvl="0" rtl="0" algn="l">
              <a:lnSpc>
                <a:spcPct val="100000"/>
              </a:lnSpc>
              <a:spcBef>
                <a:spcPts val="0"/>
              </a:spcBef>
              <a:spcAft>
                <a:spcPts val="0"/>
              </a:spcAft>
              <a:buSzPts val="1800"/>
              <a:buNone/>
              <a:defRPr sz="1800">
                <a:solidFill>
                  <a:srgbClr val="0C0C0C"/>
                </a:solidFill>
              </a:defRPr>
            </a:lvl1pPr>
            <a:lvl2pPr lvl="1" rtl="0" algn="ctr">
              <a:lnSpc>
                <a:spcPct val="90000"/>
              </a:lnSpc>
              <a:spcBef>
                <a:spcPts val="300"/>
              </a:spcBef>
              <a:spcAft>
                <a:spcPts val="0"/>
              </a:spcAft>
              <a:buSzPts val="1800"/>
              <a:buNone/>
              <a:defRPr sz="1800"/>
            </a:lvl2pPr>
            <a:lvl3pPr lvl="2" rtl="0" algn="ctr">
              <a:lnSpc>
                <a:spcPct val="90000"/>
              </a:lnSpc>
              <a:spcBef>
                <a:spcPts val="400"/>
              </a:spcBef>
              <a:spcAft>
                <a:spcPts val="0"/>
              </a:spcAft>
              <a:buSzPts val="1800"/>
              <a:buNone/>
              <a:defRPr sz="1800"/>
            </a:lvl3pPr>
            <a:lvl4pPr lvl="3" rtl="0" algn="ctr">
              <a:lnSpc>
                <a:spcPct val="90000"/>
              </a:lnSpc>
              <a:spcBef>
                <a:spcPts val="400"/>
              </a:spcBef>
              <a:spcAft>
                <a:spcPts val="0"/>
              </a:spcAft>
              <a:buSzPts val="1800"/>
              <a:buNone/>
              <a:defRPr sz="1800"/>
            </a:lvl4pPr>
            <a:lvl5pPr lvl="4" rtl="0" algn="ctr">
              <a:lnSpc>
                <a:spcPct val="90000"/>
              </a:lnSpc>
              <a:spcBef>
                <a:spcPts val="400"/>
              </a:spcBef>
              <a:spcAft>
                <a:spcPts val="0"/>
              </a:spcAft>
              <a:buSzPts val="1800"/>
              <a:buNone/>
              <a:defRPr sz="1800"/>
            </a:lvl5pPr>
            <a:lvl6pPr lvl="5" rtl="0" algn="ctr">
              <a:lnSpc>
                <a:spcPct val="90000"/>
              </a:lnSpc>
              <a:spcBef>
                <a:spcPts val="400"/>
              </a:spcBef>
              <a:spcAft>
                <a:spcPts val="0"/>
              </a:spcAft>
              <a:buSzPts val="1800"/>
              <a:buNone/>
              <a:defRPr sz="1800"/>
            </a:lvl6pPr>
            <a:lvl7pPr lvl="6" rtl="0" algn="ctr">
              <a:lnSpc>
                <a:spcPct val="90000"/>
              </a:lnSpc>
              <a:spcBef>
                <a:spcPts val="400"/>
              </a:spcBef>
              <a:spcAft>
                <a:spcPts val="0"/>
              </a:spcAft>
              <a:buSzPts val="1800"/>
              <a:buNone/>
              <a:defRPr sz="1800"/>
            </a:lvl7pPr>
            <a:lvl8pPr lvl="7" rtl="0" algn="ctr">
              <a:lnSpc>
                <a:spcPct val="90000"/>
              </a:lnSpc>
              <a:spcBef>
                <a:spcPts val="400"/>
              </a:spcBef>
              <a:spcAft>
                <a:spcPts val="0"/>
              </a:spcAft>
              <a:buSzPts val="1800"/>
              <a:buNone/>
              <a:defRPr sz="1800"/>
            </a:lvl8pPr>
            <a:lvl9pPr lvl="8" rtl="0" algn="ctr">
              <a:lnSpc>
                <a:spcPct val="90000"/>
              </a:lnSpc>
              <a:spcBef>
                <a:spcPts val="400"/>
              </a:spcBef>
              <a:spcAft>
                <a:spcPts val="400"/>
              </a:spcAft>
              <a:buSzPts val="1800"/>
              <a:buNone/>
              <a:defRPr sz="1800"/>
            </a:lvl9pPr>
          </a:lstStyle>
          <a:p/>
        </p:txBody>
      </p:sp>
      <p:cxnSp>
        <p:nvCxnSpPr>
          <p:cNvPr id="20" name="Google Shape;20;p2"/>
          <p:cNvCxnSpPr/>
          <p:nvPr/>
        </p:nvCxnSpPr>
        <p:spPr>
          <a:xfrm rot="10800000">
            <a:off x="8386843" y="5264106"/>
            <a:ext cx="0" cy="914400"/>
          </a:xfrm>
          <a:prstGeom prst="straightConnector1">
            <a:avLst/>
          </a:prstGeom>
          <a:noFill/>
          <a:ln cap="flat" cmpd="sng" w="19050">
            <a:solidFill>
              <a:srgbClr val="4C3282"/>
            </a:solidFill>
            <a:prstDash val="solid"/>
            <a:round/>
            <a:headEnd len="sm" w="sm" type="none"/>
            <a:tailEnd len="sm" w="sm" type="none"/>
          </a:ln>
        </p:spPr>
      </p:cxnSp>
      <p:pic>
        <p:nvPicPr>
          <p:cNvPr descr="Cherry blossoms on Grant Lane" id="21" name="Google Shape;21;p2"/>
          <p:cNvPicPr preferRelativeResize="0"/>
          <p:nvPr/>
        </p:nvPicPr>
        <p:blipFill rotWithShape="1">
          <a:blip r:embed="rId2">
            <a:alphaModFix/>
          </a:blip>
          <a:srcRect b="13446" l="0" r="0" t="30030"/>
          <a:stretch/>
        </p:blipFill>
        <p:spPr>
          <a:xfrm>
            <a:off x="-3" y="-1"/>
            <a:ext cx="12192004" cy="4594240"/>
          </a:xfrm>
          <a:prstGeom prst="rect">
            <a:avLst/>
          </a:prstGeom>
          <a:noFill/>
          <a:ln>
            <a:noFill/>
          </a:ln>
        </p:spPr>
      </p:pic>
      <p:sp>
        <p:nvSpPr>
          <p:cNvPr id="22" name="Google Shape;22;p2"/>
          <p:cNvSpPr txBox="1"/>
          <p:nvPr/>
        </p:nvSpPr>
        <p:spPr>
          <a:xfrm>
            <a:off x="7913400" y="6495350"/>
            <a:ext cx="4278900" cy="363300"/>
          </a:xfrm>
          <a:prstGeom prst="rect">
            <a:avLst/>
          </a:prstGeom>
          <a:noFill/>
          <a:ln>
            <a:noFill/>
          </a:ln>
        </p:spPr>
        <p:txBody>
          <a:bodyPr anchorCtr="0" anchor="ctr" bIns="88375" lIns="88375" spcFirstLastPara="1" rIns="88375" wrap="square" tIns="88375">
            <a:spAutoFit/>
          </a:bodyPr>
          <a:lstStyle/>
          <a:p>
            <a:pPr indent="0" lvl="0" marL="0" rtl="0" algn="r">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
        <p:nvSpPr>
          <p:cNvPr id="23" name="Google Shape;23;p2"/>
          <p:cNvSpPr txBox="1"/>
          <p:nvPr/>
        </p:nvSpPr>
        <p:spPr>
          <a:xfrm>
            <a:off x="0" y="6495350"/>
            <a:ext cx="4278900" cy="363300"/>
          </a:xfrm>
          <a:prstGeom prst="rect">
            <a:avLst/>
          </a:prstGeom>
          <a:noFill/>
          <a:ln>
            <a:noFill/>
          </a:ln>
        </p:spPr>
        <p:txBody>
          <a:bodyPr anchorCtr="0" anchor="ctr" bIns="88375" lIns="88375" spcFirstLastPara="1" rIns="88375" wrap="square" tIns="88375">
            <a:spAutoFit/>
          </a:bodyPr>
          <a:lstStyle/>
          <a:p>
            <a:pPr indent="0" lvl="0" marL="0" rtl="0" algn="l">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94" name="Shape 94"/>
        <p:cNvGrpSpPr/>
        <p:nvPr/>
      </p:nvGrpSpPr>
      <p:grpSpPr>
        <a:xfrm>
          <a:off x="0" y="0"/>
          <a:ext cx="0" cy="0"/>
          <a:chOff x="0" y="0"/>
          <a:chExt cx="0" cy="0"/>
        </a:xfrm>
      </p:grpSpPr>
      <p:sp>
        <p:nvSpPr>
          <p:cNvPr id="95" name="Google Shape;95;p11"/>
          <p:cNvSpPr/>
          <p:nvPr/>
        </p:nvSpPr>
        <p:spPr>
          <a:xfrm>
            <a:off x="0" y="0"/>
            <a:ext cx="12192000" cy="4572000"/>
          </a:xfrm>
          <a:prstGeom prst="rect">
            <a:avLst/>
          </a:prstGeom>
          <a:solidFill>
            <a:srgbClr val="1D9AA1"/>
          </a:solid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p:nvPr/>
        </p:nvSpPr>
        <p:spPr>
          <a:xfrm>
            <a:off x="-1" y="0"/>
            <a:ext cx="12192000" cy="4572001"/>
          </a:xfrm>
          <a:custGeom>
            <a:rect b="b" l="l" r="r" t="t"/>
            <a:pathLst>
              <a:path extrusionOk="0" h="4572001" w="1219200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txBox="1"/>
          <p:nvPr>
            <p:ph type="title"/>
          </p:nvPr>
        </p:nvSpPr>
        <p:spPr>
          <a:xfrm>
            <a:off x="457200" y="4960137"/>
            <a:ext cx="7772400" cy="1463100"/>
          </a:xfrm>
          <a:prstGeom prst="rect">
            <a:avLst/>
          </a:prstGeom>
          <a:noFill/>
          <a:ln>
            <a:noFill/>
          </a:ln>
        </p:spPr>
        <p:txBody>
          <a:bodyPr anchorCtr="0" anchor="ctr" bIns="44175" lIns="88375" spcFirstLastPara="1" rIns="88375" wrap="square" tIns="44175">
            <a:normAutofit/>
          </a:bodyPr>
          <a:lstStyle>
            <a:lvl1pPr lvl="0" rtl="0" algn="r">
              <a:lnSpc>
                <a:spcPct val="80000"/>
              </a:lnSpc>
              <a:spcBef>
                <a:spcPts val="0"/>
              </a:spcBef>
              <a:spcAft>
                <a:spcPts val="0"/>
              </a:spcAft>
              <a:buClr>
                <a:srgbClr val="0C0C0C"/>
              </a:buClr>
              <a:buSzPts val="4900"/>
              <a:buFont typeface="Quattrocento Sans"/>
              <a:buNone/>
              <a:defRPr b="0" sz="49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98" name="Google Shape;98;p11"/>
          <p:cNvSpPr txBox="1"/>
          <p:nvPr>
            <p:ph idx="1" type="body"/>
          </p:nvPr>
        </p:nvSpPr>
        <p:spPr>
          <a:xfrm>
            <a:off x="8610600" y="4960137"/>
            <a:ext cx="3200400" cy="1463100"/>
          </a:xfrm>
          <a:prstGeom prst="rect">
            <a:avLst/>
          </a:prstGeom>
          <a:noFill/>
          <a:ln>
            <a:noFill/>
          </a:ln>
        </p:spPr>
        <p:txBody>
          <a:bodyPr anchorCtr="0" anchor="ctr" bIns="44175" lIns="88375" spcFirstLastPara="1" rIns="88375" wrap="square" tIns="44175">
            <a:normAutofit/>
          </a:bodyPr>
          <a:lstStyle>
            <a:lvl1pPr indent="-228600" lvl="0" marL="457200" rtl="0" algn="l">
              <a:lnSpc>
                <a:spcPct val="100000"/>
              </a:lnSpc>
              <a:spcBef>
                <a:spcPts val="0"/>
              </a:spcBef>
              <a:spcAft>
                <a:spcPts val="0"/>
              </a:spcAft>
              <a:buSzPts val="1800"/>
              <a:buNone/>
              <a:defRPr sz="1800">
                <a:solidFill>
                  <a:srgbClr val="0C0C0C"/>
                </a:solidFill>
              </a:defRPr>
            </a:lvl1pPr>
            <a:lvl2pPr indent="-228600" lvl="1" marL="914400" rtl="0" algn="l">
              <a:lnSpc>
                <a:spcPct val="90000"/>
              </a:lnSpc>
              <a:spcBef>
                <a:spcPts val="300"/>
              </a:spcBef>
              <a:spcAft>
                <a:spcPts val="0"/>
              </a:spcAft>
              <a:buSzPts val="1800"/>
              <a:buNone/>
              <a:defRPr sz="1800">
                <a:solidFill>
                  <a:srgbClr val="888888"/>
                </a:solidFill>
              </a:defRPr>
            </a:lvl2pPr>
            <a:lvl3pPr indent="-228600" lvl="2" marL="1371600" rtl="0" algn="l">
              <a:lnSpc>
                <a:spcPct val="90000"/>
              </a:lnSpc>
              <a:spcBef>
                <a:spcPts val="400"/>
              </a:spcBef>
              <a:spcAft>
                <a:spcPts val="0"/>
              </a:spcAft>
              <a:buSzPts val="1500"/>
              <a:buNone/>
              <a:defRPr sz="1500">
                <a:solidFill>
                  <a:srgbClr val="888888"/>
                </a:solidFill>
              </a:defRPr>
            </a:lvl3pPr>
            <a:lvl4pPr indent="-228600" lvl="3" marL="1828800" rtl="0" algn="l">
              <a:lnSpc>
                <a:spcPct val="90000"/>
              </a:lnSpc>
              <a:spcBef>
                <a:spcPts val="400"/>
              </a:spcBef>
              <a:spcAft>
                <a:spcPts val="0"/>
              </a:spcAft>
              <a:buSzPts val="1400"/>
              <a:buNone/>
              <a:defRPr sz="1400">
                <a:solidFill>
                  <a:srgbClr val="888888"/>
                </a:solidFill>
              </a:defRPr>
            </a:lvl4pPr>
            <a:lvl5pPr indent="-228600" lvl="4" marL="2286000" rtl="0" algn="l">
              <a:lnSpc>
                <a:spcPct val="90000"/>
              </a:lnSpc>
              <a:spcBef>
                <a:spcPts val="400"/>
              </a:spcBef>
              <a:spcAft>
                <a:spcPts val="0"/>
              </a:spcAft>
              <a:buSzPts val="1400"/>
              <a:buNone/>
              <a:defRPr sz="1400">
                <a:solidFill>
                  <a:srgbClr val="888888"/>
                </a:solidFill>
              </a:defRPr>
            </a:lvl5pPr>
            <a:lvl6pPr indent="-228600" lvl="5" marL="2743200" rtl="0" algn="l">
              <a:lnSpc>
                <a:spcPct val="90000"/>
              </a:lnSpc>
              <a:spcBef>
                <a:spcPts val="400"/>
              </a:spcBef>
              <a:spcAft>
                <a:spcPts val="0"/>
              </a:spcAft>
              <a:buSzPts val="1400"/>
              <a:buNone/>
              <a:defRPr sz="1400">
                <a:solidFill>
                  <a:srgbClr val="888888"/>
                </a:solidFill>
              </a:defRPr>
            </a:lvl6pPr>
            <a:lvl7pPr indent="-228600" lvl="6" marL="3200400" rtl="0" algn="l">
              <a:lnSpc>
                <a:spcPct val="90000"/>
              </a:lnSpc>
              <a:spcBef>
                <a:spcPts val="400"/>
              </a:spcBef>
              <a:spcAft>
                <a:spcPts val="0"/>
              </a:spcAft>
              <a:buSzPts val="1400"/>
              <a:buNone/>
              <a:defRPr sz="1400">
                <a:solidFill>
                  <a:srgbClr val="888888"/>
                </a:solidFill>
              </a:defRPr>
            </a:lvl7pPr>
            <a:lvl8pPr indent="-228600" lvl="7" marL="3657600" rtl="0" algn="l">
              <a:lnSpc>
                <a:spcPct val="90000"/>
              </a:lnSpc>
              <a:spcBef>
                <a:spcPts val="400"/>
              </a:spcBef>
              <a:spcAft>
                <a:spcPts val="0"/>
              </a:spcAft>
              <a:buSzPts val="1400"/>
              <a:buNone/>
              <a:defRPr sz="1400">
                <a:solidFill>
                  <a:srgbClr val="888888"/>
                </a:solidFill>
              </a:defRPr>
            </a:lvl8pPr>
            <a:lvl9pPr indent="-228600" lvl="8" marL="4114800" rtl="0" algn="l">
              <a:lnSpc>
                <a:spcPct val="90000"/>
              </a:lnSpc>
              <a:spcBef>
                <a:spcPts val="400"/>
              </a:spcBef>
              <a:spcAft>
                <a:spcPts val="400"/>
              </a:spcAft>
              <a:buSzPts val="1400"/>
              <a:buNone/>
              <a:defRPr sz="1400">
                <a:solidFill>
                  <a:srgbClr val="888888"/>
                </a:solidFill>
              </a:defRPr>
            </a:lvl9pPr>
          </a:lstStyle>
          <a:p/>
        </p:txBody>
      </p:sp>
      <p:cxnSp>
        <p:nvCxnSpPr>
          <p:cNvPr id="99" name="Google Shape;99;p11"/>
          <p:cNvCxnSpPr/>
          <p:nvPr/>
        </p:nvCxnSpPr>
        <p:spPr>
          <a:xfrm rot="10800000">
            <a:off x="8386843" y="5264106"/>
            <a:ext cx="0" cy="914400"/>
          </a:xfrm>
          <a:prstGeom prst="straightConnector1">
            <a:avLst/>
          </a:prstGeom>
          <a:noFill/>
          <a:ln cap="flat" cmpd="sng" w="19050">
            <a:solidFill>
              <a:srgbClr val="4C3282"/>
            </a:solidFill>
            <a:prstDash val="solid"/>
            <a:round/>
            <a:headEnd len="sm" w="sm" type="none"/>
            <a:tailEnd len="sm" w="sm" type="none"/>
          </a:ln>
        </p:spPr>
      </p:cxnSp>
      <p:pic>
        <p:nvPicPr>
          <p:cNvPr descr="UW building" id="100" name="Google Shape;100;p11"/>
          <p:cNvPicPr preferRelativeResize="0"/>
          <p:nvPr/>
        </p:nvPicPr>
        <p:blipFill rotWithShape="1">
          <a:blip r:embed="rId2">
            <a:alphaModFix/>
          </a:blip>
          <a:srcRect b="5568" l="0" r="0" t="38182"/>
          <a:stretch/>
        </p:blipFill>
        <p:spPr>
          <a:xfrm>
            <a:off x="3" y="0"/>
            <a:ext cx="12191993" cy="4572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01" name="Shape 101"/>
        <p:cNvGrpSpPr/>
        <p:nvPr/>
      </p:nvGrpSpPr>
      <p:grpSpPr>
        <a:xfrm>
          <a:off x="0" y="0"/>
          <a:ext cx="0" cy="0"/>
          <a:chOff x="0" y="0"/>
          <a:chExt cx="0" cy="0"/>
        </a:xfrm>
      </p:grpSpPr>
      <p:sp>
        <p:nvSpPr>
          <p:cNvPr id="102" name="Google Shape;102;p12"/>
          <p:cNvSpPr txBox="1"/>
          <p:nvPr>
            <p:ph idx="1" type="body"/>
          </p:nvPr>
        </p:nvSpPr>
        <p:spPr>
          <a:xfrm>
            <a:off x="634620" y="1512985"/>
            <a:ext cx="5397600" cy="4796400"/>
          </a:xfrm>
          <a:prstGeom prst="rect">
            <a:avLst/>
          </a:prstGeom>
          <a:noFill/>
          <a:ln>
            <a:noFill/>
          </a:ln>
        </p:spPr>
        <p:txBody>
          <a:bodyPr anchorCtr="0" anchor="t" bIns="44175" lIns="44175" spcFirstLastPara="1" rIns="44175" wrap="square" tIns="44175">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3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103" name="Google Shape;103;p12"/>
          <p:cNvSpPr txBox="1"/>
          <p:nvPr>
            <p:ph idx="2" type="body"/>
          </p:nvPr>
        </p:nvSpPr>
        <p:spPr>
          <a:xfrm>
            <a:off x="6364809" y="1512984"/>
            <a:ext cx="5397600" cy="4796400"/>
          </a:xfrm>
          <a:prstGeom prst="rect">
            <a:avLst/>
          </a:prstGeom>
          <a:noFill/>
          <a:ln>
            <a:noFill/>
          </a:ln>
        </p:spPr>
        <p:txBody>
          <a:bodyPr anchorCtr="0" anchor="t" bIns="44175" lIns="44175" spcFirstLastPara="1" rIns="44175" wrap="square" tIns="44175">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3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104" name="Google Shape;104;p12"/>
          <p:cNvSpPr txBox="1"/>
          <p:nvPr>
            <p:ph type="title"/>
          </p:nvPr>
        </p:nvSpPr>
        <p:spPr>
          <a:xfrm>
            <a:off x="575239" y="263276"/>
            <a:ext cx="11187000" cy="1014900"/>
          </a:xfrm>
          <a:prstGeom prst="rect">
            <a:avLst/>
          </a:prstGeom>
          <a:noFill/>
          <a:ln>
            <a:noFill/>
          </a:ln>
        </p:spPr>
        <p:txBody>
          <a:bodyPr anchorCtr="0" anchor="ctr" bIns="44175" lIns="88375" spcFirstLastPara="1" rIns="88375" wrap="square" tIns="44175">
            <a:normAutofit/>
          </a:bodyPr>
          <a:lstStyle>
            <a:lvl1pPr lvl="0" rtl="0" algn="l">
              <a:lnSpc>
                <a:spcPct val="80000"/>
              </a:lnSpc>
              <a:spcBef>
                <a:spcPts val="0"/>
              </a:spcBef>
              <a:spcAft>
                <a:spcPts val="0"/>
              </a:spcAft>
              <a:buClr>
                <a:srgbClr val="0C0C0C"/>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5" name="Shape 105"/>
        <p:cNvGrpSpPr/>
        <p:nvPr/>
      </p:nvGrpSpPr>
      <p:grpSpPr>
        <a:xfrm>
          <a:off x="0" y="0"/>
          <a:ext cx="0" cy="0"/>
          <a:chOff x="0" y="0"/>
          <a:chExt cx="0" cy="0"/>
        </a:xfrm>
      </p:grpSpPr>
      <p:sp>
        <p:nvSpPr>
          <p:cNvPr id="106" name="Google Shape;106;p13"/>
          <p:cNvSpPr txBox="1"/>
          <p:nvPr>
            <p:ph type="title"/>
          </p:nvPr>
        </p:nvSpPr>
        <p:spPr>
          <a:xfrm>
            <a:off x="575239" y="263276"/>
            <a:ext cx="11187000" cy="1014900"/>
          </a:xfrm>
          <a:prstGeom prst="rect">
            <a:avLst/>
          </a:prstGeom>
          <a:noFill/>
          <a:ln>
            <a:noFill/>
          </a:ln>
        </p:spPr>
        <p:txBody>
          <a:bodyPr anchorCtr="0" anchor="ctr" bIns="44175" lIns="88375" spcFirstLastPara="1" rIns="88375" wrap="square" tIns="44175">
            <a:normAutofit/>
          </a:bodyPr>
          <a:lstStyle>
            <a:lvl1pPr lvl="0" rtl="0" algn="l">
              <a:lnSpc>
                <a:spcPct val="80000"/>
              </a:lnSpc>
              <a:spcBef>
                <a:spcPts val="0"/>
              </a:spcBef>
              <a:spcAft>
                <a:spcPts val="0"/>
              </a:spcAft>
              <a:buClr>
                <a:srgbClr val="0C0C0C"/>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07" name="Shape 107"/>
        <p:cNvGrpSpPr/>
        <p:nvPr/>
      </p:nvGrpSpPr>
      <p:grpSpPr>
        <a:xfrm>
          <a:off x="0" y="0"/>
          <a:ext cx="0" cy="0"/>
          <a:chOff x="0" y="0"/>
          <a:chExt cx="0" cy="0"/>
        </a:xfrm>
      </p:grpSpPr>
      <p:sp>
        <p:nvSpPr>
          <p:cNvPr id="108" name="Google Shape;108;p14"/>
          <p:cNvSpPr txBox="1"/>
          <p:nvPr/>
        </p:nvSpPr>
        <p:spPr>
          <a:xfrm>
            <a:off x="0" y="6495350"/>
            <a:ext cx="4278900" cy="363300"/>
          </a:xfrm>
          <a:prstGeom prst="rect">
            <a:avLst/>
          </a:prstGeom>
          <a:noFill/>
          <a:ln>
            <a:noFill/>
          </a:ln>
        </p:spPr>
        <p:txBody>
          <a:bodyPr anchorCtr="0" anchor="ctr" bIns="88375" lIns="88375" spcFirstLastPara="1" rIns="88375" wrap="square" tIns="88375">
            <a:spAutoFit/>
          </a:bodyPr>
          <a:lstStyle/>
          <a:p>
            <a:pPr indent="0" lvl="0" marL="0" rtl="0" algn="l">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09" name="Google Shape;109;p14"/>
          <p:cNvSpPr txBox="1"/>
          <p:nvPr/>
        </p:nvSpPr>
        <p:spPr>
          <a:xfrm>
            <a:off x="7913400" y="6495350"/>
            <a:ext cx="4278900" cy="363300"/>
          </a:xfrm>
          <a:prstGeom prst="rect">
            <a:avLst/>
          </a:prstGeom>
          <a:noFill/>
          <a:ln>
            <a:noFill/>
          </a:ln>
        </p:spPr>
        <p:txBody>
          <a:bodyPr anchorCtr="0" anchor="ctr" bIns="88375" lIns="88375" spcFirstLastPara="1" rIns="88375" wrap="square" tIns="88375">
            <a:spAutoFit/>
          </a:bodyPr>
          <a:lstStyle/>
          <a:p>
            <a:pPr indent="0" lvl="0" marL="0" rtl="0" algn="r">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10" name="Shape 110"/>
        <p:cNvGrpSpPr/>
        <p:nvPr/>
      </p:nvGrpSpPr>
      <p:grpSpPr>
        <a:xfrm>
          <a:off x="0" y="0"/>
          <a:ext cx="0" cy="0"/>
          <a:chOff x="0" y="0"/>
          <a:chExt cx="0" cy="0"/>
        </a:xfrm>
      </p:grpSpPr>
      <p:sp>
        <p:nvSpPr>
          <p:cNvPr id="111" name="Google Shape;111;p15"/>
          <p:cNvSpPr txBox="1"/>
          <p:nvPr>
            <p:ph type="title"/>
          </p:nvPr>
        </p:nvSpPr>
        <p:spPr>
          <a:xfrm>
            <a:off x="457200" y="4960138"/>
            <a:ext cx="7772400" cy="1463100"/>
          </a:xfrm>
          <a:prstGeom prst="rect">
            <a:avLst/>
          </a:prstGeom>
          <a:noFill/>
          <a:ln>
            <a:noFill/>
          </a:ln>
        </p:spPr>
        <p:txBody>
          <a:bodyPr anchorCtr="0" anchor="ctr" bIns="44175" lIns="88375" spcFirstLastPara="1" rIns="88375" wrap="square" tIns="44175">
            <a:normAutofit/>
          </a:bodyPr>
          <a:lstStyle>
            <a:lvl1pPr lvl="0" rtl="0" algn="r">
              <a:lnSpc>
                <a:spcPct val="80000"/>
              </a:lnSpc>
              <a:spcBef>
                <a:spcPts val="0"/>
              </a:spcBef>
              <a:spcAft>
                <a:spcPts val="0"/>
              </a:spcAft>
              <a:buClr>
                <a:srgbClr val="0C0C0C"/>
              </a:buClr>
              <a:buSzPts val="4900"/>
              <a:buFont typeface="Quattrocento Sans"/>
              <a:buNone/>
              <a:defRPr sz="4900"/>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112" name="Google Shape;112;p15"/>
          <p:cNvSpPr/>
          <p:nvPr>
            <p:ph idx="2" type="pic"/>
          </p:nvPr>
        </p:nvSpPr>
        <p:spPr>
          <a:xfrm>
            <a:off x="0" y="-1"/>
            <a:ext cx="12189300" cy="4572000"/>
          </a:xfrm>
          <a:prstGeom prst="rect">
            <a:avLst/>
          </a:prstGeom>
          <a:solidFill>
            <a:srgbClr val="76CEEF"/>
          </a:solidFill>
          <a:ln>
            <a:noFill/>
          </a:ln>
        </p:spPr>
      </p:sp>
      <p:sp>
        <p:nvSpPr>
          <p:cNvPr id="113" name="Google Shape;113;p15"/>
          <p:cNvSpPr txBox="1"/>
          <p:nvPr>
            <p:ph idx="1" type="body"/>
          </p:nvPr>
        </p:nvSpPr>
        <p:spPr>
          <a:xfrm>
            <a:off x="8610600" y="4960138"/>
            <a:ext cx="3200400" cy="1463100"/>
          </a:xfrm>
          <a:prstGeom prst="rect">
            <a:avLst/>
          </a:prstGeom>
          <a:noFill/>
          <a:ln>
            <a:noFill/>
          </a:ln>
        </p:spPr>
        <p:txBody>
          <a:bodyPr anchorCtr="0" anchor="ctr" bIns="44175" lIns="88375" spcFirstLastPara="1" rIns="88375" wrap="square" tIns="44175">
            <a:normAutofit/>
          </a:bodyPr>
          <a:lstStyle>
            <a:lvl1pPr indent="-228600" lvl="0" marL="457200" rtl="0" algn="l">
              <a:lnSpc>
                <a:spcPct val="100000"/>
              </a:lnSpc>
              <a:spcBef>
                <a:spcPts val="0"/>
              </a:spcBef>
              <a:spcAft>
                <a:spcPts val="0"/>
              </a:spcAft>
              <a:buSzPts val="1800"/>
              <a:buNone/>
              <a:defRPr sz="1800">
                <a:solidFill>
                  <a:srgbClr val="0C0C0C"/>
                </a:solidFill>
              </a:defRPr>
            </a:lvl1pPr>
            <a:lvl2pPr indent="-228600" lvl="1" marL="914400" rtl="0" algn="l">
              <a:lnSpc>
                <a:spcPct val="90000"/>
              </a:lnSpc>
              <a:spcBef>
                <a:spcPts val="300"/>
              </a:spcBef>
              <a:spcAft>
                <a:spcPts val="0"/>
              </a:spcAft>
              <a:buSzPts val="1400"/>
              <a:buNone/>
              <a:defRPr sz="1400"/>
            </a:lvl2pPr>
            <a:lvl3pPr indent="-228600" lvl="2" marL="1371600" rtl="0" algn="l">
              <a:lnSpc>
                <a:spcPct val="90000"/>
              </a:lnSpc>
              <a:spcBef>
                <a:spcPts val="400"/>
              </a:spcBef>
              <a:spcAft>
                <a:spcPts val="0"/>
              </a:spcAft>
              <a:buSzPts val="1200"/>
              <a:buNone/>
              <a:defRPr sz="1200"/>
            </a:lvl3pPr>
            <a:lvl4pPr indent="-228600" lvl="3" marL="1828800" rtl="0" algn="l">
              <a:lnSpc>
                <a:spcPct val="90000"/>
              </a:lnSpc>
              <a:spcBef>
                <a:spcPts val="400"/>
              </a:spcBef>
              <a:spcAft>
                <a:spcPts val="0"/>
              </a:spcAft>
              <a:buSzPts val="1000"/>
              <a:buNone/>
              <a:defRPr sz="1000"/>
            </a:lvl4pPr>
            <a:lvl5pPr indent="-228600" lvl="4" marL="2286000" rtl="0" algn="l">
              <a:lnSpc>
                <a:spcPct val="90000"/>
              </a:lnSpc>
              <a:spcBef>
                <a:spcPts val="400"/>
              </a:spcBef>
              <a:spcAft>
                <a:spcPts val="0"/>
              </a:spcAft>
              <a:buSzPts val="1000"/>
              <a:buNone/>
              <a:defRPr sz="1000"/>
            </a:lvl5pPr>
            <a:lvl6pPr indent="-228600" lvl="5" marL="2743200" rtl="0" algn="l">
              <a:lnSpc>
                <a:spcPct val="90000"/>
              </a:lnSpc>
              <a:spcBef>
                <a:spcPts val="400"/>
              </a:spcBef>
              <a:spcAft>
                <a:spcPts val="0"/>
              </a:spcAft>
              <a:buSzPts val="1000"/>
              <a:buNone/>
              <a:defRPr sz="1000"/>
            </a:lvl6pPr>
            <a:lvl7pPr indent="-228600" lvl="6" marL="3200400" rtl="0" algn="l">
              <a:lnSpc>
                <a:spcPct val="90000"/>
              </a:lnSpc>
              <a:spcBef>
                <a:spcPts val="400"/>
              </a:spcBef>
              <a:spcAft>
                <a:spcPts val="0"/>
              </a:spcAft>
              <a:buSzPts val="1000"/>
              <a:buNone/>
              <a:defRPr sz="1000"/>
            </a:lvl7pPr>
            <a:lvl8pPr indent="-228600" lvl="7" marL="3657600" rtl="0" algn="l">
              <a:lnSpc>
                <a:spcPct val="90000"/>
              </a:lnSpc>
              <a:spcBef>
                <a:spcPts val="400"/>
              </a:spcBef>
              <a:spcAft>
                <a:spcPts val="0"/>
              </a:spcAft>
              <a:buSzPts val="1000"/>
              <a:buNone/>
              <a:defRPr sz="1000"/>
            </a:lvl8pPr>
            <a:lvl9pPr indent="-228600" lvl="8" marL="4114800" rtl="0" algn="l">
              <a:lnSpc>
                <a:spcPct val="90000"/>
              </a:lnSpc>
              <a:spcBef>
                <a:spcPts val="400"/>
              </a:spcBef>
              <a:spcAft>
                <a:spcPts val="400"/>
              </a:spcAft>
              <a:buSzPts val="1000"/>
              <a:buNone/>
              <a:defRPr sz="1000"/>
            </a:lvl9pPr>
          </a:lstStyle>
          <a:p/>
        </p:txBody>
      </p:sp>
      <p:sp>
        <p:nvSpPr>
          <p:cNvPr id="114" name="Google Shape;114;p15"/>
          <p:cNvSpPr txBox="1"/>
          <p:nvPr>
            <p:ph idx="10" type="dt"/>
          </p:nvPr>
        </p:nvSpPr>
        <p:spPr>
          <a:xfrm>
            <a:off x="6418815" y="6495352"/>
            <a:ext cx="2154000" cy="274200"/>
          </a:xfrm>
          <a:prstGeom prst="rect">
            <a:avLst/>
          </a:prstGeom>
          <a:noFill/>
          <a:ln>
            <a:noFill/>
          </a:ln>
        </p:spPr>
        <p:txBody>
          <a:bodyPr anchorCtr="0" anchor="ctr" bIns="44175" lIns="88375" spcFirstLastPara="1" rIns="88375" wrap="square" tIns="44175">
            <a:noAutofit/>
          </a:bodyPr>
          <a:lstStyle>
            <a:lvl1pPr lvl="0" rtl="0" algn="l">
              <a:lnSpc>
                <a:spcPct val="100000"/>
              </a:lnSpc>
              <a:spcBef>
                <a:spcPts val="0"/>
              </a:spcBef>
              <a:spcAft>
                <a:spcPts val="0"/>
              </a:spcAft>
              <a:buSzPts val="1400"/>
              <a:buNone/>
              <a:defRPr sz="1400"/>
            </a:lvl1pPr>
            <a:lvl2pPr lvl="1" rtl="0" algn="l">
              <a:lnSpc>
                <a:spcPct val="100000"/>
              </a:lnSpc>
              <a:spcBef>
                <a:spcPts val="0"/>
              </a:spcBef>
              <a:spcAft>
                <a:spcPts val="0"/>
              </a:spcAft>
              <a:buSzPts val="1400"/>
              <a:buNone/>
              <a:defRPr sz="1400"/>
            </a:lvl2pPr>
            <a:lvl3pPr lvl="2" rtl="0" algn="l">
              <a:lnSpc>
                <a:spcPct val="100000"/>
              </a:lnSpc>
              <a:spcBef>
                <a:spcPts val="0"/>
              </a:spcBef>
              <a:spcAft>
                <a:spcPts val="0"/>
              </a:spcAft>
              <a:buSzPts val="1400"/>
              <a:buNone/>
              <a:defRPr sz="1400"/>
            </a:lvl3pPr>
            <a:lvl4pPr lvl="3" rtl="0" algn="l">
              <a:lnSpc>
                <a:spcPct val="100000"/>
              </a:lnSpc>
              <a:spcBef>
                <a:spcPts val="0"/>
              </a:spcBef>
              <a:spcAft>
                <a:spcPts val="0"/>
              </a:spcAft>
              <a:buSzPts val="1400"/>
              <a:buNone/>
              <a:defRPr sz="1400"/>
            </a:lvl4pPr>
            <a:lvl5pPr lvl="4" rtl="0" algn="l">
              <a:lnSpc>
                <a:spcPct val="100000"/>
              </a:lnSpc>
              <a:spcBef>
                <a:spcPts val="0"/>
              </a:spcBef>
              <a:spcAft>
                <a:spcPts val="0"/>
              </a:spcAft>
              <a:buSzPts val="1400"/>
              <a:buNone/>
              <a:defRPr sz="1400"/>
            </a:lvl5pPr>
            <a:lvl6pPr lvl="5" rtl="0" algn="l">
              <a:lnSpc>
                <a:spcPct val="100000"/>
              </a:lnSpc>
              <a:spcBef>
                <a:spcPts val="0"/>
              </a:spcBef>
              <a:spcAft>
                <a:spcPts val="0"/>
              </a:spcAft>
              <a:buSzPts val="1400"/>
              <a:buNone/>
              <a:defRPr sz="1400"/>
            </a:lvl6pPr>
            <a:lvl7pPr lvl="6" rtl="0" algn="l">
              <a:lnSpc>
                <a:spcPct val="100000"/>
              </a:lnSpc>
              <a:spcBef>
                <a:spcPts val="0"/>
              </a:spcBef>
              <a:spcAft>
                <a:spcPts val="0"/>
              </a:spcAft>
              <a:buSzPts val="1400"/>
              <a:buNone/>
              <a:defRPr sz="1400"/>
            </a:lvl7pPr>
            <a:lvl8pPr lvl="7" rtl="0" algn="l">
              <a:lnSpc>
                <a:spcPct val="100000"/>
              </a:lnSpc>
              <a:spcBef>
                <a:spcPts val="0"/>
              </a:spcBef>
              <a:spcAft>
                <a:spcPts val="0"/>
              </a:spcAft>
              <a:buSzPts val="1400"/>
              <a:buNone/>
              <a:defRPr sz="1400"/>
            </a:lvl8pPr>
            <a:lvl9pPr lvl="8" rtl="0" algn="l">
              <a:lnSpc>
                <a:spcPct val="100000"/>
              </a:lnSpc>
              <a:spcBef>
                <a:spcPts val="0"/>
              </a:spcBef>
              <a:spcAft>
                <a:spcPts val="0"/>
              </a:spcAft>
              <a:buSzPts val="1400"/>
              <a:buNone/>
              <a:defRPr sz="1400"/>
            </a:lvl9pPr>
          </a:lstStyle>
          <a:p/>
        </p:txBody>
      </p:sp>
      <p:cxnSp>
        <p:nvCxnSpPr>
          <p:cNvPr id="115" name="Google Shape;115;p15"/>
          <p:cNvCxnSpPr/>
          <p:nvPr/>
        </p:nvCxnSpPr>
        <p:spPr>
          <a:xfrm rot="10800000">
            <a:off x="8386843" y="5264106"/>
            <a:ext cx="0" cy="914400"/>
          </a:xfrm>
          <a:prstGeom prst="straightConnector1">
            <a:avLst/>
          </a:prstGeom>
          <a:noFill/>
          <a:ln cap="flat" cmpd="sng" w="19050">
            <a:solidFill>
              <a:srgbClr val="4C3282"/>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16" name="Shape 116"/>
        <p:cNvGrpSpPr/>
        <p:nvPr/>
      </p:nvGrpSpPr>
      <p:grpSpPr>
        <a:xfrm>
          <a:off x="0" y="0"/>
          <a:ext cx="0" cy="0"/>
          <a:chOff x="0" y="0"/>
          <a:chExt cx="0" cy="0"/>
        </a:xfrm>
      </p:grpSpPr>
      <p:sp>
        <p:nvSpPr>
          <p:cNvPr id="117" name="Google Shape;117;p16"/>
          <p:cNvSpPr/>
          <p:nvPr/>
        </p:nvSpPr>
        <p:spPr>
          <a:xfrm>
            <a:off x="0" y="0"/>
            <a:ext cx="5735700" cy="6858000"/>
          </a:xfrm>
          <a:prstGeom prst="rect">
            <a:avLst/>
          </a:prstGeom>
          <a:solidFill>
            <a:srgbClr val="F2F2F2"/>
          </a:solidFill>
          <a:ln>
            <a:noFill/>
          </a:ln>
        </p:spPr>
        <p:txBody>
          <a:bodyPr anchorCtr="0" anchor="ctr" bIns="88375" lIns="88375" spcFirstLastPara="1" rIns="88375" wrap="square" tIns="88375">
            <a:noAutofit/>
          </a:bodyPr>
          <a:lstStyle/>
          <a:p>
            <a:pPr indent="0" lvl="0" marL="0" rtl="0" algn="l">
              <a:spcBef>
                <a:spcPts val="0"/>
              </a:spcBef>
              <a:spcAft>
                <a:spcPts val="0"/>
              </a:spcAft>
              <a:buNone/>
            </a:pPr>
            <a:r>
              <a:t/>
            </a:r>
            <a:endParaRPr/>
          </a:p>
        </p:txBody>
      </p:sp>
      <p:sp>
        <p:nvSpPr>
          <p:cNvPr id="118" name="Google Shape;118;p16"/>
          <p:cNvSpPr txBox="1"/>
          <p:nvPr/>
        </p:nvSpPr>
        <p:spPr>
          <a:xfrm>
            <a:off x="0" y="6495350"/>
            <a:ext cx="4278900" cy="363300"/>
          </a:xfrm>
          <a:prstGeom prst="rect">
            <a:avLst/>
          </a:prstGeom>
          <a:noFill/>
          <a:ln>
            <a:noFill/>
          </a:ln>
        </p:spPr>
        <p:txBody>
          <a:bodyPr anchorCtr="0" anchor="ctr" bIns="88375" lIns="88375" spcFirstLastPara="1" rIns="88375" wrap="square" tIns="88375">
            <a:spAutoFit/>
          </a:bodyPr>
          <a:lstStyle/>
          <a:p>
            <a:pPr indent="0" lvl="0" marL="0" rtl="0" algn="l">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4"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anchorCtr="0" anchor="ctr" bIns="44175" lIns="88375" spcFirstLastPara="1" rIns="88375" wrap="square" tIns="441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cxnSp>
        <p:nvCxnSpPr>
          <p:cNvPr id="26" name="Google Shape;26;p3"/>
          <p:cNvCxnSpPr/>
          <p:nvPr/>
        </p:nvCxnSpPr>
        <p:spPr>
          <a:xfrm>
            <a:off x="61415" y="753975"/>
            <a:ext cx="12008700" cy="0"/>
          </a:xfrm>
          <a:prstGeom prst="straightConnector1">
            <a:avLst/>
          </a:prstGeom>
          <a:noFill/>
          <a:ln cap="flat" cmpd="sng" w="9525">
            <a:solidFill>
              <a:srgbClr val="D8D8D8"/>
            </a:solidFill>
            <a:prstDash val="solid"/>
            <a:round/>
            <a:headEnd len="sm" w="sm" type="none"/>
            <a:tailEnd len="sm" w="sm" type="none"/>
          </a:ln>
        </p:spPr>
      </p:cxnSp>
      <p:sp>
        <p:nvSpPr>
          <p:cNvPr id="27" name="Google Shape;27;p3"/>
          <p:cNvSpPr txBox="1"/>
          <p:nvPr>
            <p:ph type="title"/>
          </p:nvPr>
        </p:nvSpPr>
        <p:spPr>
          <a:xfrm>
            <a:off x="1428134" y="263276"/>
            <a:ext cx="10334400" cy="1014900"/>
          </a:xfrm>
          <a:prstGeom prst="rect">
            <a:avLst/>
          </a:prstGeom>
          <a:solidFill>
            <a:schemeClr val="lt1"/>
          </a:solidFill>
          <a:ln>
            <a:noFill/>
          </a:ln>
        </p:spPr>
        <p:txBody>
          <a:bodyPr anchorCtr="0" anchor="ctr" bIns="44175" lIns="88375" spcFirstLastPara="1" rIns="88375" wrap="square" tIns="44175">
            <a:normAutofit/>
          </a:bodyPr>
          <a:lstStyle>
            <a:lvl1pPr lvl="0" rtl="0" algn="l">
              <a:lnSpc>
                <a:spcPct val="80000"/>
              </a:lnSpc>
              <a:spcBef>
                <a:spcPts val="0"/>
              </a:spcBef>
              <a:spcAft>
                <a:spcPts val="0"/>
              </a:spcAft>
              <a:buClr>
                <a:srgbClr val="0C0C0C"/>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grpSp>
        <p:nvGrpSpPr>
          <p:cNvPr id="28" name="Google Shape;28;p3"/>
          <p:cNvGrpSpPr/>
          <p:nvPr/>
        </p:nvGrpSpPr>
        <p:grpSpPr>
          <a:xfrm>
            <a:off x="575239" y="475151"/>
            <a:ext cx="631200" cy="631200"/>
            <a:chOff x="1530939" y="2405329"/>
            <a:chExt cx="631200" cy="631200"/>
          </a:xfrm>
        </p:grpSpPr>
        <p:sp>
          <p:nvSpPr>
            <p:cNvPr id="29" name="Google Shape;29;p3"/>
            <p:cNvSpPr/>
            <p:nvPr/>
          </p:nvSpPr>
          <p:spPr>
            <a:xfrm>
              <a:off x="1530939" y="2405329"/>
              <a:ext cx="631200" cy="631200"/>
            </a:xfrm>
            <a:prstGeom prst="ellipse">
              <a:avLst/>
            </a:prstGeom>
            <a:solidFill>
              <a:srgbClr val="B6A479"/>
            </a:solidFill>
            <a:ln>
              <a:noFill/>
            </a:ln>
          </p:spPr>
          <p:txBody>
            <a:bodyPr anchorCtr="0" anchor="ctr" bIns="44175" lIns="88375" spcFirstLastPara="1" rIns="88375" wrap="square" tIns="441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30" name="Google Shape;30;p3"/>
            <p:cNvGrpSpPr/>
            <p:nvPr/>
          </p:nvGrpSpPr>
          <p:grpSpPr>
            <a:xfrm>
              <a:off x="1661834" y="2536224"/>
              <a:ext cx="369505" cy="369505"/>
              <a:chOff x="2594050" y="1631825"/>
              <a:chExt cx="439625" cy="439625"/>
            </a:xfrm>
          </p:grpSpPr>
          <p:sp>
            <p:nvSpPr>
              <p:cNvPr id="31" name="Google Shape;31;p3"/>
              <p:cNvSpPr/>
              <p:nvPr/>
            </p:nvSpPr>
            <p:spPr>
              <a:xfrm>
                <a:off x="2594050" y="1883300"/>
                <a:ext cx="188175" cy="188150"/>
              </a:xfrm>
              <a:custGeom>
                <a:rect b="b" l="l" r="r" t="t"/>
                <a:pathLst>
                  <a:path extrusionOk="0" fill="none" h="7526" w="7527">
                    <a:moveTo>
                      <a:pt x="5992" y="0"/>
                    </a:moveTo>
                    <a:lnTo>
                      <a:pt x="537" y="6430"/>
                    </a:lnTo>
                    <a:lnTo>
                      <a:pt x="1" y="7526"/>
                    </a:lnTo>
                    <a:lnTo>
                      <a:pt x="1097" y="6990"/>
                    </a:lnTo>
                    <a:lnTo>
                      <a:pt x="7526" y="1534"/>
                    </a:lnTo>
                    <a:lnTo>
                      <a:pt x="5992" y="0"/>
                    </a:lnTo>
                    <a:close/>
                  </a:path>
                </a:pathLst>
              </a:custGeom>
              <a:noFill/>
              <a:ln cap="rnd" cmpd="sng" w="952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32" name="Google Shape;32;p3"/>
              <p:cNvSpPr/>
              <p:nvPr/>
            </p:nvSpPr>
            <p:spPr>
              <a:xfrm>
                <a:off x="2857700" y="1631825"/>
                <a:ext cx="175975" cy="176000"/>
              </a:xfrm>
              <a:custGeom>
                <a:rect b="b" l="l" r="r" t="t"/>
                <a:pathLst>
                  <a:path extrusionOk="0" fill="none" h="7040" w="7039">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cap="rnd" cmpd="sng" w="952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33" name="Google Shape;33;p3"/>
              <p:cNvSpPr/>
              <p:nvPr/>
            </p:nvSpPr>
            <p:spPr>
              <a:xfrm>
                <a:off x="2662850" y="1699400"/>
                <a:ext cx="303250" cy="303250"/>
              </a:xfrm>
              <a:custGeom>
                <a:rect b="b" l="l" r="r" t="t"/>
                <a:pathLst>
                  <a:path extrusionOk="0" fill="none" h="12130" w="1213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cap="rnd" cmpd="sng" w="952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34" name="Google Shape;34;p3"/>
              <p:cNvSpPr/>
              <p:nvPr/>
            </p:nvSpPr>
            <p:spPr>
              <a:xfrm>
                <a:off x="2801675" y="1740825"/>
                <a:ext cx="49950" cy="49950"/>
              </a:xfrm>
              <a:custGeom>
                <a:rect b="b" l="l" r="r" t="t"/>
                <a:pathLst>
                  <a:path extrusionOk="0" fill="none" h="1998" w="1998">
                    <a:moveTo>
                      <a:pt x="1" y="1997"/>
                    </a:moveTo>
                    <a:lnTo>
                      <a:pt x="1998" y="0"/>
                    </a:lnTo>
                  </a:path>
                </a:pathLst>
              </a:custGeom>
              <a:noFill/>
              <a:ln cap="rnd" cmpd="sng" w="952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grpSp>
      </p:grpSp>
      <p:sp>
        <p:nvSpPr>
          <p:cNvPr id="35" name="Google Shape;35;p3"/>
          <p:cNvSpPr txBox="1"/>
          <p:nvPr>
            <p:ph idx="1" type="body"/>
          </p:nvPr>
        </p:nvSpPr>
        <p:spPr>
          <a:xfrm>
            <a:off x="746175" y="1568275"/>
            <a:ext cx="9371700" cy="4654200"/>
          </a:xfrm>
          <a:prstGeom prst="rect">
            <a:avLst/>
          </a:prstGeom>
        </p:spPr>
        <p:txBody>
          <a:bodyPr anchorCtr="0" anchor="t" bIns="44175" lIns="44175" spcFirstLastPara="1" rIns="44175" wrap="square" tIns="44175">
            <a:spAutoFit/>
          </a:bodyPr>
          <a:lstStyle>
            <a:lvl1pPr indent="-393700" lvl="0" marL="457200" rtl="0">
              <a:spcBef>
                <a:spcPts val="1200"/>
              </a:spcBef>
              <a:spcAft>
                <a:spcPts val="0"/>
              </a:spcAft>
              <a:buClr>
                <a:srgbClr val="4C3282"/>
              </a:buClr>
              <a:buSzPts val="2600"/>
              <a:buChar char="●"/>
              <a:defRPr/>
            </a:lvl1pPr>
            <a:lvl2pPr indent="-361950" lvl="1" marL="914400" rtl="0">
              <a:spcBef>
                <a:spcPts val="300"/>
              </a:spcBef>
              <a:spcAft>
                <a:spcPts val="0"/>
              </a:spcAft>
              <a:buSzPts val="21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40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6" name="Shape 36"/>
        <p:cNvGrpSpPr/>
        <p:nvPr/>
      </p:nvGrpSpPr>
      <p:grpSpPr>
        <a:xfrm>
          <a:off x="0" y="0"/>
          <a:ext cx="0" cy="0"/>
          <a:chOff x="0" y="0"/>
          <a:chExt cx="0" cy="0"/>
        </a:xfrm>
      </p:grpSpPr>
      <p:sp>
        <p:nvSpPr>
          <p:cNvPr id="37" name="Google Shape;37;p4"/>
          <p:cNvSpPr txBox="1"/>
          <p:nvPr>
            <p:ph type="title"/>
          </p:nvPr>
        </p:nvSpPr>
        <p:spPr>
          <a:xfrm>
            <a:off x="575239" y="263276"/>
            <a:ext cx="11187000" cy="1014900"/>
          </a:xfrm>
          <a:prstGeom prst="rect">
            <a:avLst/>
          </a:prstGeom>
          <a:noFill/>
          <a:ln>
            <a:noFill/>
          </a:ln>
        </p:spPr>
        <p:txBody>
          <a:bodyPr anchorCtr="0" anchor="ctr" bIns="44175" lIns="88375" spcFirstLastPara="1" rIns="88375" wrap="square" tIns="44175">
            <a:normAutofit/>
          </a:bodyPr>
          <a:lstStyle>
            <a:lvl1pPr lvl="0" rtl="0" algn="l">
              <a:lnSpc>
                <a:spcPct val="80000"/>
              </a:lnSpc>
              <a:spcBef>
                <a:spcPts val="0"/>
              </a:spcBef>
              <a:spcAft>
                <a:spcPts val="0"/>
              </a:spcAft>
              <a:buClr>
                <a:srgbClr val="0C0C0C"/>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38" name="Google Shape;38;p4"/>
          <p:cNvSpPr txBox="1"/>
          <p:nvPr>
            <p:ph idx="1" type="body"/>
          </p:nvPr>
        </p:nvSpPr>
        <p:spPr>
          <a:xfrm>
            <a:off x="746175" y="1568275"/>
            <a:ext cx="9371700" cy="4654200"/>
          </a:xfrm>
          <a:prstGeom prst="rect">
            <a:avLst/>
          </a:prstGeom>
        </p:spPr>
        <p:txBody>
          <a:bodyPr anchorCtr="0" anchor="t" bIns="44175" lIns="44175" spcFirstLastPara="1" rIns="44175" wrap="square" tIns="44175">
            <a:spAutoFit/>
          </a:bodyPr>
          <a:lstStyle>
            <a:lvl1pPr indent="-393700" lvl="0" marL="457200" rtl="0">
              <a:spcBef>
                <a:spcPts val="1200"/>
              </a:spcBef>
              <a:spcAft>
                <a:spcPts val="0"/>
              </a:spcAft>
              <a:buClr>
                <a:srgbClr val="4C3282"/>
              </a:buClr>
              <a:buSzPts val="2600"/>
              <a:buChar char="●"/>
              <a:defRPr/>
            </a:lvl1pPr>
            <a:lvl2pPr indent="-361950" lvl="1" marL="914400" rtl="0">
              <a:spcBef>
                <a:spcPts val="300"/>
              </a:spcBef>
              <a:spcAft>
                <a:spcPts val="0"/>
              </a:spcAft>
              <a:buSzPts val="2100"/>
              <a:buChar char="○"/>
              <a:defRPr/>
            </a:lvl2pPr>
            <a:lvl3pPr indent="-323850" lvl="2" marL="1371600" rtl="0">
              <a:spcBef>
                <a:spcPts val="400"/>
              </a:spcBef>
              <a:spcAft>
                <a:spcPts val="0"/>
              </a:spcAft>
              <a:buSzPts val="1500"/>
              <a:buChar char="■"/>
              <a:defRPr/>
            </a:lvl3pPr>
            <a:lvl4pPr indent="-317500" lvl="3" marL="1828800" rtl="0">
              <a:spcBef>
                <a:spcPts val="400"/>
              </a:spcBef>
              <a:spcAft>
                <a:spcPts val="0"/>
              </a:spcAft>
              <a:buSzPts val="1400"/>
              <a:buChar char="●"/>
              <a:defRPr/>
            </a:lvl4pPr>
            <a:lvl5pPr indent="-317500" lvl="4" marL="2286000" rtl="0">
              <a:spcBef>
                <a:spcPts val="400"/>
              </a:spcBef>
              <a:spcAft>
                <a:spcPts val="0"/>
              </a:spcAft>
              <a:buSzPts val="1400"/>
              <a:buChar char="○"/>
              <a:defRPr/>
            </a:lvl5pPr>
            <a:lvl6pPr indent="-317500" lvl="5" marL="2743200" rtl="0">
              <a:spcBef>
                <a:spcPts val="400"/>
              </a:spcBef>
              <a:spcAft>
                <a:spcPts val="0"/>
              </a:spcAft>
              <a:buSzPts val="1400"/>
              <a:buChar char="■"/>
              <a:defRPr/>
            </a:lvl6pPr>
            <a:lvl7pPr indent="-317500" lvl="6" marL="3200400" rtl="0">
              <a:spcBef>
                <a:spcPts val="400"/>
              </a:spcBef>
              <a:spcAft>
                <a:spcPts val="0"/>
              </a:spcAft>
              <a:buSzPts val="1400"/>
              <a:buChar char="●"/>
              <a:defRPr/>
            </a:lvl7pPr>
            <a:lvl8pPr indent="-317500" lvl="7" marL="3657600" rtl="0">
              <a:spcBef>
                <a:spcPts val="400"/>
              </a:spcBef>
              <a:spcAft>
                <a:spcPts val="0"/>
              </a:spcAft>
              <a:buSzPts val="1400"/>
              <a:buChar char="○"/>
              <a:defRPr/>
            </a:lvl8pPr>
            <a:lvl9pPr indent="-317500" lvl="8" marL="4114800" rtl="0">
              <a:spcBef>
                <a:spcPts val="400"/>
              </a:spcBef>
              <a:spcAft>
                <a:spcPts val="4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p:cSld name="OBJECT_1">
    <p:spTree>
      <p:nvGrpSpPr>
        <p:cNvPr id="39" name="Shape 39"/>
        <p:cNvGrpSpPr/>
        <p:nvPr/>
      </p:nvGrpSpPr>
      <p:grpSpPr>
        <a:xfrm>
          <a:off x="0" y="0"/>
          <a:ext cx="0" cy="0"/>
          <a:chOff x="0" y="0"/>
          <a:chExt cx="0" cy="0"/>
        </a:xfrm>
      </p:grpSpPr>
      <p:sp>
        <p:nvSpPr>
          <p:cNvPr id="40" name="Google Shape;40;p5"/>
          <p:cNvSpPr txBox="1"/>
          <p:nvPr>
            <p:ph type="title"/>
          </p:nvPr>
        </p:nvSpPr>
        <p:spPr>
          <a:xfrm>
            <a:off x="575239" y="263276"/>
            <a:ext cx="11187000" cy="1014900"/>
          </a:xfrm>
          <a:prstGeom prst="rect">
            <a:avLst/>
          </a:prstGeom>
          <a:noFill/>
          <a:ln>
            <a:noFill/>
          </a:ln>
        </p:spPr>
        <p:txBody>
          <a:bodyPr anchorCtr="0" anchor="ctr" bIns="44175" lIns="88375" spcFirstLastPara="1" rIns="88375" wrap="square" tIns="44175">
            <a:normAutofit/>
          </a:bodyPr>
          <a:lstStyle>
            <a:lvl1pPr lvl="0" rtl="0" algn="l">
              <a:lnSpc>
                <a:spcPct val="80000"/>
              </a:lnSpc>
              <a:spcBef>
                <a:spcPts val="0"/>
              </a:spcBef>
              <a:spcAft>
                <a:spcPts val="0"/>
              </a:spcAft>
              <a:buClr>
                <a:srgbClr val="0C0C0C"/>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1" name="Shape 41"/>
        <p:cNvGrpSpPr/>
        <p:nvPr/>
      </p:nvGrpSpPr>
      <p:grpSpPr>
        <a:xfrm>
          <a:off x="0" y="0"/>
          <a:ext cx="0" cy="0"/>
          <a:chOff x="0" y="0"/>
          <a:chExt cx="0" cy="0"/>
        </a:xfrm>
      </p:grpSpPr>
      <p:sp>
        <p:nvSpPr>
          <p:cNvPr id="42" name="Google Shape;42;p6"/>
          <p:cNvSpPr txBox="1"/>
          <p:nvPr>
            <p:ph type="title"/>
          </p:nvPr>
        </p:nvSpPr>
        <p:spPr>
          <a:xfrm>
            <a:off x="3315881" y="3446573"/>
            <a:ext cx="5590200" cy="1014900"/>
          </a:xfrm>
          <a:prstGeom prst="rect">
            <a:avLst/>
          </a:prstGeom>
          <a:noFill/>
          <a:ln>
            <a:noFill/>
          </a:ln>
        </p:spPr>
        <p:txBody>
          <a:bodyPr anchorCtr="0" anchor="ctr" bIns="44175" lIns="88375" spcFirstLastPara="1" rIns="88375" wrap="square" tIns="44175">
            <a:normAutofit/>
          </a:bodyPr>
          <a:lstStyle>
            <a:lvl1pPr lvl="0" rtl="0" algn="ctr">
              <a:lnSpc>
                <a:spcPct val="80000"/>
              </a:lnSpc>
              <a:spcBef>
                <a:spcPts val="0"/>
              </a:spcBef>
              <a:spcAft>
                <a:spcPts val="0"/>
              </a:spcAft>
              <a:buClr>
                <a:srgbClr val="0C0C0C"/>
              </a:buClr>
              <a:buSzPts val="4300"/>
              <a:buFont typeface="Quattrocento Sans"/>
              <a:buNone/>
              <a:defRPr cap="none"/>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cxnSp>
        <p:nvCxnSpPr>
          <p:cNvPr id="43" name="Google Shape;43;p6"/>
          <p:cNvCxnSpPr/>
          <p:nvPr/>
        </p:nvCxnSpPr>
        <p:spPr>
          <a:xfrm>
            <a:off x="138752" y="1917510"/>
            <a:ext cx="11914500" cy="0"/>
          </a:xfrm>
          <a:prstGeom prst="straightConnector1">
            <a:avLst/>
          </a:prstGeom>
          <a:noFill/>
          <a:ln cap="flat" cmpd="sng" w="19050">
            <a:solidFill>
              <a:srgbClr val="D8D8D8"/>
            </a:solidFill>
            <a:prstDash val="solid"/>
            <a:round/>
            <a:headEnd len="sm" w="sm" type="none"/>
            <a:tailEnd len="sm" w="sm" type="none"/>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anchorCtr="0" anchor="ctr" bIns="44175" lIns="88375" spcFirstLastPara="1" rIns="88375" wrap="square" tIns="441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2857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2857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2857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2857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2857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2857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rect b="b" l="l" r="r" t="t"/>
                <a:pathLst>
                  <a:path extrusionOk="0" fill="none" h="4239" w="3264">
                    <a:moveTo>
                      <a:pt x="0" y="1"/>
                    </a:moveTo>
                    <a:lnTo>
                      <a:pt x="3264" y="4238"/>
                    </a:lnTo>
                  </a:path>
                </a:pathLst>
              </a:custGeom>
              <a:noFill/>
              <a:ln cap="rnd" cmpd="sng" w="2857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rect b="b" l="l" r="r" t="t"/>
                <a:pathLst>
                  <a:path extrusionOk="0" fill="none" h="5359" w="4604">
                    <a:moveTo>
                      <a:pt x="0" y="5359"/>
                    </a:moveTo>
                    <a:lnTo>
                      <a:pt x="4603" y="1"/>
                    </a:lnTo>
                  </a:path>
                </a:pathLst>
              </a:custGeom>
              <a:noFill/>
              <a:ln cap="rnd" cmpd="sng" w="2857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rect b="b" l="l" r="r" t="t"/>
                <a:pathLst>
                  <a:path extrusionOk="0" fill="none" h="659" w="5091">
                    <a:moveTo>
                      <a:pt x="5090" y="658"/>
                    </a:moveTo>
                    <a:lnTo>
                      <a:pt x="0" y="1"/>
                    </a:lnTo>
                  </a:path>
                </a:pathLst>
              </a:custGeom>
              <a:noFill/>
              <a:ln cap="rnd" cmpd="sng" w="2857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rect b="b" l="l" r="r" t="t"/>
                <a:pathLst>
                  <a:path extrusionOk="0" fill="none" h="5067" w="196">
                    <a:moveTo>
                      <a:pt x="0" y="5067"/>
                    </a:moveTo>
                    <a:lnTo>
                      <a:pt x="195" y="1"/>
                    </a:lnTo>
                  </a:path>
                </a:pathLst>
              </a:custGeom>
              <a:noFill/>
              <a:ln cap="rnd" cmpd="sng" w="2857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rect b="b" l="l" r="r" t="t"/>
                <a:pathLst>
                  <a:path extrusionOk="0" fill="none" h="2340" w="5651">
                    <a:moveTo>
                      <a:pt x="0" y="2339"/>
                    </a:moveTo>
                    <a:lnTo>
                      <a:pt x="5651" y="1"/>
                    </a:lnTo>
                  </a:path>
                </a:pathLst>
              </a:custGeom>
              <a:noFill/>
              <a:ln cap="rnd" cmpd="sng" w="2857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grpSp>
      </p:grpSp>
      <p:sp>
        <p:nvSpPr>
          <p:cNvPr id="58" name="Google Shape;58;p6"/>
          <p:cNvSpPr txBox="1"/>
          <p:nvPr>
            <p:ph idx="1" type="body"/>
          </p:nvPr>
        </p:nvSpPr>
        <p:spPr>
          <a:xfrm>
            <a:off x="3315880" y="4628428"/>
            <a:ext cx="5590200" cy="1463100"/>
          </a:xfrm>
          <a:prstGeom prst="rect">
            <a:avLst/>
          </a:prstGeom>
          <a:noFill/>
          <a:ln>
            <a:noFill/>
          </a:ln>
        </p:spPr>
        <p:txBody>
          <a:bodyPr anchorCtr="0" anchor="t" bIns="44175" lIns="88375" spcFirstLastPara="1" rIns="88375" wrap="square" tIns="44175">
            <a:spAutoFit/>
          </a:bodyPr>
          <a:lstStyle>
            <a:lvl1pPr indent="-228600" lvl="0" marL="457200" rtl="0" algn="l">
              <a:lnSpc>
                <a:spcPct val="100000"/>
              </a:lnSpc>
              <a:spcBef>
                <a:spcPts val="0"/>
              </a:spcBef>
              <a:spcAft>
                <a:spcPts val="0"/>
              </a:spcAft>
              <a:buSzPts val="1800"/>
              <a:buNone/>
              <a:defRPr sz="1800">
                <a:solidFill>
                  <a:srgbClr val="0C0C0C"/>
                </a:solidFill>
              </a:defRPr>
            </a:lvl1pPr>
            <a:lvl2pPr indent="-228600" lvl="1" marL="914400" rtl="0" algn="l">
              <a:lnSpc>
                <a:spcPct val="90000"/>
              </a:lnSpc>
              <a:spcBef>
                <a:spcPts val="300"/>
              </a:spcBef>
              <a:spcAft>
                <a:spcPts val="0"/>
              </a:spcAft>
              <a:buSzPts val="1800"/>
              <a:buNone/>
              <a:defRPr sz="1800">
                <a:solidFill>
                  <a:srgbClr val="888888"/>
                </a:solidFill>
              </a:defRPr>
            </a:lvl2pPr>
            <a:lvl3pPr indent="-228600" lvl="2" marL="1371600" rtl="0" algn="l">
              <a:lnSpc>
                <a:spcPct val="90000"/>
              </a:lnSpc>
              <a:spcBef>
                <a:spcPts val="400"/>
              </a:spcBef>
              <a:spcAft>
                <a:spcPts val="0"/>
              </a:spcAft>
              <a:buSzPts val="1500"/>
              <a:buNone/>
              <a:defRPr sz="1500">
                <a:solidFill>
                  <a:srgbClr val="888888"/>
                </a:solidFill>
              </a:defRPr>
            </a:lvl3pPr>
            <a:lvl4pPr indent="-228600" lvl="3" marL="1828800" rtl="0" algn="l">
              <a:lnSpc>
                <a:spcPct val="90000"/>
              </a:lnSpc>
              <a:spcBef>
                <a:spcPts val="400"/>
              </a:spcBef>
              <a:spcAft>
                <a:spcPts val="0"/>
              </a:spcAft>
              <a:buSzPts val="1400"/>
              <a:buNone/>
              <a:defRPr sz="1400">
                <a:solidFill>
                  <a:srgbClr val="888888"/>
                </a:solidFill>
              </a:defRPr>
            </a:lvl4pPr>
            <a:lvl5pPr indent="-228600" lvl="4" marL="2286000" rtl="0" algn="l">
              <a:lnSpc>
                <a:spcPct val="90000"/>
              </a:lnSpc>
              <a:spcBef>
                <a:spcPts val="400"/>
              </a:spcBef>
              <a:spcAft>
                <a:spcPts val="0"/>
              </a:spcAft>
              <a:buSzPts val="1400"/>
              <a:buNone/>
              <a:defRPr sz="1400">
                <a:solidFill>
                  <a:srgbClr val="888888"/>
                </a:solidFill>
              </a:defRPr>
            </a:lvl5pPr>
            <a:lvl6pPr indent="-228600" lvl="5" marL="2743200" rtl="0" algn="l">
              <a:lnSpc>
                <a:spcPct val="90000"/>
              </a:lnSpc>
              <a:spcBef>
                <a:spcPts val="400"/>
              </a:spcBef>
              <a:spcAft>
                <a:spcPts val="0"/>
              </a:spcAft>
              <a:buSzPts val="1400"/>
              <a:buNone/>
              <a:defRPr sz="1400">
                <a:solidFill>
                  <a:srgbClr val="888888"/>
                </a:solidFill>
              </a:defRPr>
            </a:lvl6pPr>
            <a:lvl7pPr indent="-228600" lvl="6" marL="3200400" rtl="0" algn="l">
              <a:lnSpc>
                <a:spcPct val="90000"/>
              </a:lnSpc>
              <a:spcBef>
                <a:spcPts val="400"/>
              </a:spcBef>
              <a:spcAft>
                <a:spcPts val="0"/>
              </a:spcAft>
              <a:buSzPts val="1400"/>
              <a:buNone/>
              <a:defRPr sz="1400">
                <a:solidFill>
                  <a:srgbClr val="888888"/>
                </a:solidFill>
              </a:defRPr>
            </a:lvl7pPr>
            <a:lvl8pPr indent="-228600" lvl="7" marL="3657600" rtl="0" algn="l">
              <a:lnSpc>
                <a:spcPct val="90000"/>
              </a:lnSpc>
              <a:spcBef>
                <a:spcPts val="400"/>
              </a:spcBef>
              <a:spcAft>
                <a:spcPts val="0"/>
              </a:spcAft>
              <a:buSzPts val="1400"/>
              <a:buNone/>
              <a:defRPr sz="1400">
                <a:solidFill>
                  <a:srgbClr val="888888"/>
                </a:solidFill>
              </a:defRPr>
            </a:lvl8pPr>
            <a:lvl9pPr indent="-228600" lvl="8" marL="4114800" rtl="0" algn="l">
              <a:lnSpc>
                <a:spcPct val="90000"/>
              </a:lnSpc>
              <a:spcBef>
                <a:spcPts val="400"/>
              </a:spcBef>
              <a:spcAft>
                <a:spcPts val="400"/>
              </a:spcAft>
              <a:buSzPts val="1400"/>
              <a:buNone/>
              <a:defRPr sz="1400">
                <a:solidFill>
                  <a:srgbClr val="888888"/>
                </a:solidFill>
              </a:defRPr>
            </a:lvl9pPr>
          </a:lstStyle>
          <a:p/>
        </p:txBody>
      </p:sp>
      <p:sp>
        <p:nvSpPr>
          <p:cNvPr id="59" name="Google Shape;59;p6"/>
          <p:cNvSpPr/>
          <p:nvPr/>
        </p:nvSpPr>
        <p:spPr>
          <a:xfrm>
            <a:off x="272955" y="0"/>
            <a:ext cx="422700" cy="1562400"/>
          </a:xfrm>
          <a:prstGeom prst="rect">
            <a:avLst/>
          </a:prstGeom>
          <a:solidFill>
            <a:schemeClr val="lt1"/>
          </a:solidFill>
          <a:ln>
            <a:noFill/>
          </a:ln>
        </p:spPr>
        <p:txBody>
          <a:bodyPr anchorCtr="0" anchor="ctr" bIns="44175" lIns="88375" spcFirstLastPara="1" rIns="88375" wrap="square" tIns="441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60" name="Shape 60"/>
        <p:cNvGrpSpPr/>
        <p:nvPr/>
      </p:nvGrpSpPr>
      <p:grpSpPr>
        <a:xfrm>
          <a:off x="0" y="0"/>
          <a:ext cx="0" cy="0"/>
          <a:chOff x="0" y="0"/>
          <a:chExt cx="0" cy="0"/>
        </a:xfrm>
      </p:grpSpPr>
      <p:sp>
        <p:nvSpPr>
          <p:cNvPr id="61" name="Google Shape;61;p7"/>
          <p:cNvSpPr txBox="1"/>
          <p:nvPr>
            <p:ph idx="1" type="body"/>
          </p:nvPr>
        </p:nvSpPr>
        <p:spPr>
          <a:xfrm>
            <a:off x="6364809" y="2096446"/>
            <a:ext cx="5397600" cy="4330500"/>
          </a:xfrm>
          <a:prstGeom prst="rect">
            <a:avLst/>
          </a:prstGeom>
          <a:noFill/>
          <a:ln>
            <a:noFill/>
          </a:ln>
        </p:spPr>
        <p:txBody>
          <a:bodyPr anchorCtr="0" anchor="t" bIns="44175" lIns="44175" spcFirstLastPara="1" rIns="44175" wrap="square" tIns="44175">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3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62" name="Google Shape;62;p7"/>
          <p:cNvSpPr txBox="1"/>
          <p:nvPr>
            <p:ph type="title"/>
          </p:nvPr>
        </p:nvSpPr>
        <p:spPr>
          <a:xfrm>
            <a:off x="575239" y="263276"/>
            <a:ext cx="11187000" cy="1014900"/>
          </a:xfrm>
          <a:prstGeom prst="rect">
            <a:avLst/>
          </a:prstGeom>
          <a:noFill/>
          <a:ln>
            <a:noFill/>
          </a:ln>
        </p:spPr>
        <p:txBody>
          <a:bodyPr anchorCtr="0" anchor="ctr" bIns="44175" lIns="88375" spcFirstLastPara="1" rIns="88375" wrap="square" tIns="44175">
            <a:normAutofit/>
          </a:bodyPr>
          <a:lstStyle>
            <a:lvl1pPr lvl="0" rtl="0" algn="l">
              <a:lnSpc>
                <a:spcPct val="80000"/>
              </a:lnSpc>
              <a:spcBef>
                <a:spcPts val="0"/>
              </a:spcBef>
              <a:spcAft>
                <a:spcPts val="0"/>
              </a:spcAft>
              <a:buClr>
                <a:srgbClr val="0C0C0C"/>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3" name="Google Shape;63;p7"/>
          <p:cNvSpPr txBox="1"/>
          <p:nvPr>
            <p:ph idx="2" type="body"/>
          </p:nvPr>
        </p:nvSpPr>
        <p:spPr>
          <a:xfrm>
            <a:off x="575239" y="1531279"/>
            <a:ext cx="5397600" cy="447600"/>
          </a:xfrm>
          <a:prstGeom prst="rect">
            <a:avLst/>
          </a:prstGeom>
          <a:noFill/>
          <a:ln>
            <a:noFill/>
          </a:ln>
        </p:spPr>
        <p:txBody>
          <a:bodyPr anchorCtr="0" anchor="ctr" bIns="44175" lIns="132575" spcFirstLastPara="1" rIns="132575" wrap="square" tIns="44175">
            <a:normAutofit/>
          </a:bodyPr>
          <a:lstStyle>
            <a:lvl1pPr indent="-228600" lvl="0" marL="457200" rtl="0" algn="l">
              <a:lnSpc>
                <a:spcPct val="90000"/>
              </a:lnSpc>
              <a:spcBef>
                <a:spcPts val="0"/>
              </a:spcBef>
              <a:spcAft>
                <a:spcPts val="0"/>
              </a:spcAft>
              <a:buSzPts val="1800"/>
              <a:buNone/>
              <a:defRPr b="0" sz="1800" cap="none">
                <a:solidFill>
                  <a:srgbClr val="4C3282"/>
                </a:solidFill>
                <a:latin typeface="Quattrocento Sans"/>
                <a:ea typeface="Quattrocento Sans"/>
                <a:cs typeface="Quattrocento Sans"/>
                <a:sym typeface="Quattrocento Sans"/>
              </a:defRPr>
            </a:lvl1pPr>
            <a:lvl2pPr indent="-228600" lvl="1" marL="914400" rtl="0" algn="l">
              <a:lnSpc>
                <a:spcPct val="90000"/>
              </a:lnSpc>
              <a:spcBef>
                <a:spcPts val="300"/>
              </a:spcBef>
              <a:spcAft>
                <a:spcPts val="0"/>
              </a:spcAft>
              <a:buSzPts val="1900"/>
              <a:buNone/>
              <a:defRPr b="1" sz="1900"/>
            </a:lvl2pPr>
            <a:lvl3pPr indent="-228600" lvl="2" marL="1371600" rtl="0" algn="l">
              <a:lnSpc>
                <a:spcPct val="90000"/>
              </a:lnSpc>
              <a:spcBef>
                <a:spcPts val="400"/>
              </a:spcBef>
              <a:spcAft>
                <a:spcPts val="0"/>
              </a:spcAft>
              <a:buSzPts val="1800"/>
              <a:buNone/>
              <a:defRPr b="1" sz="1800"/>
            </a:lvl3pPr>
            <a:lvl4pPr indent="-228600" lvl="3" marL="1828800" rtl="0" algn="l">
              <a:lnSpc>
                <a:spcPct val="90000"/>
              </a:lnSpc>
              <a:spcBef>
                <a:spcPts val="400"/>
              </a:spcBef>
              <a:spcAft>
                <a:spcPts val="0"/>
              </a:spcAft>
              <a:buSzPts val="1500"/>
              <a:buNone/>
              <a:defRPr b="1" sz="1500"/>
            </a:lvl4pPr>
            <a:lvl5pPr indent="-228600" lvl="4" marL="2286000" rtl="0" algn="l">
              <a:lnSpc>
                <a:spcPct val="90000"/>
              </a:lnSpc>
              <a:spcBef>
                <a:spcPts val="400"/>
              </a:spcBef>
              <a:spcAft>
                <a:spcPts val="0"/>
              </a:spcAft>
              <a:buSzPts val="1500"/>
              <a:buNone/>
              <a:defRPr b="1" sz="1500"/>
            </a:lvl5pPr>
            <a:lvl6pPr indent="-228600" lvl="5" marL="2743200" rtl="0" algn="l">
              <a:lnSpc>
                <a:spcPct val="90000"/>
              </a:lnSpc>
              <a:spcBef>
                <a:spcPts val="400"/>
              </a:spcBef>
              <a:spcAft>
                <a:spcPts val="0"/>
              </a:spcAft>
              <a:buSzPts val="1500"/>
              <a:buNone/>
              <a:defRPr b="1" sz="1500"/>
            </a:lvl6pPr>
            <a:lvl7pPr indent="-228600" lvl="6" marL="3200400" rtl="0" algn="l">
              <a:lnSpc>
                <a:spcPct val="90000"/>
              </a:lnSpc>
              <a:spcBef>
                <a:spcPts val="400"/>
              </a:spcBef>
              <a:spcAft>
                <a:spcPts val="0"/>
              </a:spcAft>
              <a:buSzPts val="1500"/>
              <a:buNone/>
              <a:defRPr b="1" sz="1500"/>
            </a:lvl7pPr>
            <a:lvl8pPr indent="-228600" lvl="7" marL="3657600" rtl="0" algn="l">
              <a:lnSpc>
                <a:spcPct val="90000"/>
              </a:lnSpc>
              <a:spcBef>
                <a:spcPts val="400"/>
              </a:spcBef>
              <a:spcAft>
                <a:spcPts val="0"/>
              </a:spcAft>
              <a:buSzPts val="1500"/>
              <a:buNone/>
              <a:defRPr b="1" sz="1500"/>
            </a:lvl8pPr>
            <a:lvl9pPr indent="-228600" lvl="8" marL="4114800" rtl="0" algn="l">
              <a:lnSpc>
                <a:spcPct val="90000"/>
              </a:lnSpc>
              <a:spcBef>
                <a:spcPts val="400"/>
              </a:spcBef>
              <a:spcAft>
                <a:spcPts val="400"/>
              </a:spcAft>
              <a:buSzPts val="1500"/>
              <a:buNone/>
              <a:defRPr b="1" sz="1500"/>
            </a:lvl9pPr>
          </a:lstStyle>
          <a:p/>
        </p:txBody>
      </p:sp>
      <p:sp>
        <p:nvSpPr>
          <p:cNvPr id="64" name="Google Shape;64;p7"/>
          <p:cNvSpPr txBox="1"/>
          <p:nvPr>
            <p:ph idx="3" type="body"/>
          </p:nvPr>
        </p:nvSpPr>
        <p:spPr>
          <a:xfrm>
            <a:off x="584218" y="2096446"/>
            <a:ext cx="5397600" cy="4330500"/>
          </a:xfrm>
          <a:prstGeom prst="rect">
            <a:avLst/>
          </a:prstGeom>
          <a:noFill/>
          <a:ln>
            <a:noFill/>
          </a:ln>
        </p:spPr>
        <p:txBody>
          <a:bodyPr anchorCtr="0" anchor="t" bIns="44175" lIns="44175" spcFirstLastPara="1" rIns="44175" wrap="square" tIns="44175">
            <a:normAutofit/>
          </a:bodyPr>
          <a:lstStyle>
            <a:lvl1pPr indent="-342900" lvl="0" marL="457200" rtl="0" algn="l">
              <a:lnSpc>
                <a:spcPct val="90000"/>
              </a:lnSpc>
              <a:spcBef>
                <a:spcPts val="1200"/>
              </a:spcBef>
              <a:spcAft>
                <a:spcPts val="0"/>
              </a:spcAft>
              <a:buSzPts val="1800"/>
              <a:buChar char=" "/>
              <a:defRPr/>
            </a:lvl1pPr>
            <a:lvl2pPr indent="-342900" lvl="1" marL="914400" rtl="0" algn="l">
              <a:lnSpc>
                <a:spcPct val="90000"/>
              </a:lnSpc>
              <a:spcBef>
                <a:spcPts val="300"/>
              </a:spcBef>
              <a:spcAft>
                <a:spcPts val="0"/>
              </a:spcAft>
              <a:buSzPts val="1800"/>
              <a:buChar char="-"/>
              <a:defRPr/>
            </a:lvl2pPr>
            <a:lvl3pPr indent="-342900" lvl="2" marL="1371600" rtl="0" algn="l">
              <a:lnSpc>
                <a:spcPct val="90000"/>
              </a:lnSpc>
              <a:spcBef>
                <a:spcPts val="400"/>
              </a:spcBef>
              <a:spcAft>
                <a:spcPts val="0"/>
              </a:spcAft>
              <a:buSzPts val="1800"/>
              <a:buChar char="-"/>
              <a:defRPr/>
            </a:lvl3pPr>
            <a:lvl4pPr indent="-342900" lvl="3" marL="1828800" rtl="0" algn="l">
              <a:lnSpc>
                <a:spcPct val="90000"/>
              </a:lnSpc>
              <a:spcBef>
                <a:spcPts val="400"/>
              </a:spcBef>
              <a:spcAft>
                <a:spcPts val="0"/>
              </a:spcAft>
              <a:buSzPts val="1800"/>
              <a:buChar char="-"/>
              <a:defRPr/>
            </a:lvl4pPr>
            <a:lvl5pPr indent="-342900" lvl="4" marL="2286000" rtl="0" algn="l">
              <a:lnSpc>
                <a:spcPct val="90000"/>
              </a:lnSpc>
              <a:spcBef>
                <a:spcPts val="400"/>
              </a:spcBef>
              <a:spcAft>
                <a:spcPts val="0"/>
              </a:spcAft>
              <a:buSzPts val="1800"/>
              <a:buChar char="-"/>
              <a:defRPr/>
            </a:lvl5pPr>
            <a:lvl6pPr indent="-342900" lvl="5" marL="2743200" rtl="0" algn="l">
              <a:lnSpc>
                <a:spcPct val="90000"/>
              </a:lnSpc>
              <a:spcBef>
                <a:spcPts val="400"/>
              </a:spcBef>
              <a:spcAft>
                <a:spcPts val="0"/>
              </a:spcAft>
              <a:buSzPts val="1800"/>
              <a:buChar char="?"/>
              <a:defRPr/>
            </a:lvl6pPr>
            <a:lvl7pPr indent="-342900" lvl="6" marL="3200400" rtl="0" algn="l">
              <a:lnSpc>
                <a:spcPct val="90000"/>
              </a:lnSpc>
              <a:spcBef>
                <a:spcPts val="400"/>
              </a:spcBef>
              <a:spcAft>
                <a:spcPts val="0"/>
              </a:spcAft>
              <a:buSzPts val="1800"/>
              <a:buChar char="?"/>
              <a:defRPr/>
            </a:lvl7pPr>
            <a:lvl8pPr indent="-342900" lvl="7" marL="3657600" rtl="0" algn="l">
              <a:lnSpc>
                <a:spcPct val="90000"/>
              </a:lnSpc>
              <a:spcBef>
                <a:spcPts val="400"/>
              </a:spcBef>
              <a:spcAft>
                <a:spcPts val="0"/>
              </a:spcAft>
              <a:buSzPts val="1800"/>
              <a:buChar char="?"/>
              <a:defRPr/>
            </a:lvl8pPr>
            <a:lvl9pPr indent="-342900" lvl="8" marL="4114800" rtl="0" algn="l">
              <a:lnSpc>
                <a:spcPct val="90000"/>
              </a:lnSpc>
              <a:spcBef>
                <a:spcPts val="400"/>
              </a:spcBef>
              <a:spcAft>
                <a:spcPts val="400"/>
              </a:spcAft>
              <a:buSzPts val="1800"/>
              <a:buChar char="?"/>
              <a:defRPr/>
            </a:lvl9pPr>
          </a:lstStyle>
          <a:p/>
        </p:txBody>
      </p:sp>
      <p:sp>
        <p:nvSpPr>
          <p:cNvPr id="65" name="Google Shape;65;p7"/>
          <p:cNvSpPr txBox="1"/>
          <p:nvPr>
            <p:ph idx="4" type="body"/>
          </p:nvPr>
        </p:nvSpPr>
        <p:spPr>
          <a:xfrm>
            <a:off x="6355830" y="1531279"/>
            <a:ext cx="5397600" cy="447600"/>
          </a:xfrm>
          <a:prstGeom prst="rect">
            <a:avLst/>
          </a:prstGeom>
          <a:noFill/>
          <a:ln>
            <a:noFill/>
          </a:ln>
        </p:spPr>
        <p:txBody>
          <a:bodyPr anchorCtr="0" anchor="ctr" bIns="44175" lIns="132575" spcFirstLastPara="1" rIns="132575" wrap="square" tIns="44175">
            <a:normAutofit/>
          </a:bodyPr>
          <a:lstStyle>
            <a:lvl1pPr indent="-228600" lvl="0" marL="457200" rtl="0" algn="l">
              <a:lnSpc>
                <a:spcPct val="90000"/>
              </a:lnSpc>
              <a:spcBef>
                <a:spcPts val="0"/>
              </a:spcBef>
              <a:spcAft>
                <a:spcPts val="0"/>
              </a:spcAft>
              <a:buSzPts val="1800"/>
              <a:buNone/>
              <a:defRPr b="0" sz="1800" cap="none">
                <a:solidFill>
                  <a:srgbClr val="4C3282"/>
                </a:solidFill>
                <a:latin typeface="Quattrocento Sans"/>
                <a:ea typeface="Quattrocento Sans"/>
                <a:cs typeface="Quattrocento Sans"/>
                <a:sym typeface="Quattrocento Sans"/>
              </a:defRPr>
            </a:lvl1pPr>
            <a:lvl2pPr indent="-228600" lvl="1" marL="914400" rtl="0" algn="l">
              <a:lnSpc>
                <a:spcPct val="90000"/>
              </a:lnSpc>
              <a:spcBef>
                <a:spcPts val="300"/>
              </a:spcBef>
              <a:spcAft>
                <a:spcPts val="0"/>
              </a:spcAft>
              <a:buSzPts val="1900"/>
              <a:buNone/>
              <a:defRPr b="1" sz="1900"/>
            </a:lvl2pPr>
            <a:lvl3pPr indent="-228600" lvl="2" marL="1371600" rtl="0" algn="l">
              <a:lnSpc>
                <a:spcPct val="90000"/>
              </a:lnSpc>
              <a:spcBef>
                <a:spcPts val="400"/>
              </a:spcBef>
              <a:spcAft>
                <a:spcPts val="0"/>
              </a:spcAft>
              <a:buSzPts val="1800"/>
              <a:buNone/>
              <a:defRPr b="1" sz="1800"/>
            </a:lvl3pPr>
            <a:lvl4pPr indent="-228600" lvl="3" marL="1828800" rtl="0" algn="l">
              <a:lnSpc>
                <a:spcPct val="90000"/>
              </a:lnSpc>
              <a:spcBef>
                <a:spcPts val="400"/>
              </a:spcBef>
              <a:spcAft>
                <a:spcPts val="0"/>
              </a:spcAft>
              <a:buSzPts val="1500"/>
              <a:buNone/>
              <a:defRPr b="1" sz="1500"/>
            </a:lvl4pPr>
            <a:lvl5pPr indent="-228600" lvl="4" marL="2286000" rtl="0" algn="l">
              <a:lnSpc>
                <a:spcPct val="90000"/>
              </a:lnSpc>
              <a:spcBef>
                <a:spcPts val="400"/>
              </a:spcBef>
              <a:spcAft>
                <a:spcPts val="0"/>
              </a:spcAft>
              <a:buSzPts val="1500"/>
              <a:buNone/>
              <a:defRPr b="1" sz="1500"/>
            </a:lvl5pPr>
            <a:lvl6pPr indent="-228600" lvl="5" marL="2743200" rtl="0" algn="l">
              <a:lnSpc>
                <a:spcPct val="90000"/>
              </a:lnSpc>
              <a:spcBef>
                <a:spcPts val="400"/>
              </a:spcBef>
              <a:spcAft>
                <a:spcPts val="0"/>
              </a:spcAft>
              <a:buSzPts val="1500"/>
              <a:buNone/>
              <a:defRPr b="1" sz="1500"/>
            </a:lvl6pPr>
            <a:lvl7pPr indent="-228600" lvl="6" marL="3200400" rtl="0" algn="l">
              <a:lnSpc>
                <a:spcPct val="90000"/>
              </a:lnSpc>
              <a:spcBef>
                <a:spcPts val="400"/>
              </a:spcBef>
              <a:spcAft>
                <a:spcPts val="0"/>
              </a:spcAft>
              <a:buSzPts val="1500"/>
              <a:buNone/>
              <a:defRPr b="1" sz="1500"/>
            </a:lvl7pPr>
            <a:lvl8pPr indent="-228600" lvl="7" marL="3657600" rtl="0" algn="l">
              <a:lnSpc>
                <a:spcPct val="90000"/>
              </a:lnSpc>
              <a:spcBef>
                <a:spcPts val="400"/>
              </a:spcBef>
              <a:spcAft>
                <a:spcPts val="0"/>
              </a:spcAft>
              <a:buSzPts val="1500"/>
              <a:buNone/>
              <a:defRPr b="1" sz="1500"/>
            </a:lvl8pPr>
            <a:lvl9pPr indent="-228600" lvl="8" marL="4114800" rtl="0" algn="l">
              <a:lnSpc>
                <a:spcPct val="90000"/>
              </a:lnSpc>
              <a:spcBef>
                <a:spcPts val="400"/>
              </a:spcBef>
              <a:spcAft>
                <a:spcPts val="400"/>
              </a:spcAft>
              <a:buSzPts val="1500"/>
              <a:buNone/>
              <a:defRPr b="1" sz="15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Introduction">
  <p:cSld name="2_Custom Layout">
    <p:spTree>
      <p:nvGrpSpPr>
        <p:cNvPr id="66"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cap="flat" cmpd="sng" w="19050">
            <a:solidFill>
              <a:srgbClr val="D8D8D8"/>
            </a:solidFill>
            <a:prstDash val="solid"/>
            <a:round/>
            <a:headEnd len="sm" w="sm" type="none"/>
            <a:tailEnd len="sm" w="sm" type="none"/>
          </a:ln>
        </p:spPr>
      </p:cxnSp>
      <p:sp>
        <p:nvSpPr>
          <p:cNvPr id="68" name="Google Shape;68;p8"/>
          <p:cNvSpPr txBox="1"/>
          <p:nvPr>
            <p:ph type="title"/>
          </p:nvPr>
        </p:nvSpPr>
        <p:spPr>
          <a:xfrm>
            <a:off x="1902775" y="3262680"/>
            <a:ext cx="6504300" cy="590400"/>
          </a:xfrm>
          <a:prstGeom prst="rect">
            <a:avLst/>
          </a:prstGeom>
          <a:noFill/>
          <a:ln>
            <a:noFill/>
          </a:ln>
        </p:spPr>
        <p:txBody>
          <a:bodyPr anchorCtr="0" anchor="ctr" bIns="44175" lIns="88375" spcFirstLastPara="1" rIns="88375" wrap="square" tIns="44175">
            <a:spAutoFit/>
          </a:bodyPr>
          <a:lstStyle>
            <a:lvl1pPr lvl="0" rtl="0" algn="l">
              <a:lnSpc>
                <a:spcPct val="80000"/>
              </a:lnSpc>
              <a:spcBef>
                <a:spcPts val="0"/>
              </a:spcBef>
              <a:spcAft>
                <a:spcPts val="0"/>
              </a:spcAft>
              <a:buClr>
                <a:srgbClr val="0C0C0C"/>
              </a:buClr>
              <a:buSzPts val="3400"/>
              <a:buFont typeface="Quattrocento Sans"/>
              <a:buNone/>
              <a:defRPr sz="3400">
                <a:highlight>
                  <a:schemeClr val="lt1"/>
                </a:highlight>
                <a:latin typeface="Quattrocento Sans"/>
                <a:ea typeface="Quattrocento Sans"/>
                <a:cs typeface="Quattrocento Sans"/>
                <a:sym typeface="Quattrocento Sans"/>
              </a:defRPr>
            </a:lvl1pPr>
            <a:lvl2pPr lvl="1" rtl="0" algn="l">
              <a:lnSpc>
                <a:spcPct val="100000"/>
              </a:lnSpc>
              <a:spcBef>
                <a:spcPts val="0"/>
              </a:spcBef>
              <a:spcAft>
                <a:spcPts val="0"/>
              </a:spcAft>
              <a:buSzPts val="3400"/>
              <a:buNone/>
              <a:defRPr sz="3400">
                <a:highlight>
                  <a:srgbClr val="000000"/>
                </a:highlight>
              </a:defRPr>
            </a:lvl2pPr>
            <a:lvl3pPr lvl="2" rtl="0" algn="l">
              <a:lnSpc>
                <a:spcPct val="100000"/>
              </a:lnSpc>
              <a:spcBef>
                <a:spcPts val="0"/>
              </a:spcBef>
              <a:spcAft>
                <a:spcPts val="0"/>
              </a:spcAft>
              <a:buSzPts val="3400"/>
              <a:buNone/>
              <a:defRPr sz="3400">
                <a:highlight>
                  <a:srgbClr val="000000"/>
                </a:highlight>
              </a:defRPr>
            </a:lvl3pPr>
            <a:lvl4pPr lvl="3" rtl="0" algn="l">
              <a:lnSpc>
                <a:spcPct val="100000"/>
              </a:lnSpc>
              <a:spcBef>
                <a:spcPts val="0"/>
              </a:spcBef>
              <a:spcAft>
                <a:spcPts val="0"/>
              </a:spcAft>
              <a:buSzPts val="3400"/>
              <a:buNone/>
              <a:defRPr sz="3400">
                <a:highlight>
                  <a:srgbClr val="000000"/>
                </a:highlight>
              </a:defRPr>
            </a:lvl4pPr>
            <a:lvl5pPr lvl="4" rtl="0" algn="l">
              <a:lnSpc>
                <a:spcPct val="100000"/>
              </a:lnSpc>
              <a:spcBef>
                <a:spcPts val="0"/>
              </a:spcBef>
              <a:spcAft>
                <a:spcPts val="0"/>
              </a:spcAft>
              <a:buSzPts val="3400"/>
              <a:buNone/>
              <a:defRPr sz="3400">
                <a:highlight>
                  <a:srgbClr val="000000"/>
                </a:highlight>
              </a:defRPr>
            </a:lvl5pPr>
            <a:lvl6pPr lvl="5" rtl="0" algn="l">
              <a:lnSpc>
                <a:spcPct val="100000"/>
              </a:lnSpc>
              <a:spcBef>
                <a:spcPts val="0"/>
              </a:spcBef>
              <a:spcAft>
                <a:spcPts val="0"/>
              </a:spcAft>
              <a:buSzPts val="3400"/>
              <a:buNone/>
              <a:defRPr sz="3400">
                <a:highlight>
                  <a:srgbClr val="000000"/>
                </a:highlight>
              </a:defRPr>
            </a:lvl6pPr>
            <a:lvl7pPr lvl="6" rtl="0" algn="l">
              <a:lnSpc>
                <a:spcPct val="100000"/>
              </a:lnSpc>
              <a:spcBef>
                <a:spcPts val="0"/>
              </a:spcBef>
              <a:spcAft>
                <a:spcPts val="0"/>
              </a:spcAft>
              <a:buSzPts val="3400"/>
              <a:buNone/>
              <a:defRPr sz="3400">
                <a:highlight>
                  <a:srgbClr val="000000"/>
                </a:highlight>
              </a:defRPr>
            </a:lvl7pPr>
            <a:lvl8pPr lvl="7" rtl="0" algn="l">
              <a:lnSpc>
                <a:spcPct val="100000"/>
              </a:lnSpc>
              <a:spcBef>
                <a:spcPts val="0"/>
              </a:spcBef>
              <a:spcAft>
                <a:spcPts val="0"/>
              </a:spcAft>
              <a:buSzPts val="3400"/>
              <a:buNone/>
              <a:defRPr sz="3400">
                <a:highlight>
                  <a:srgbClr val="000000"/>
                </a:highlight>
              </a:defRPr>
            </a:lvl8pPr>
            <a:lvl9pPr lvl="8" rtl="0" algn="l">
              <a:lnSpc>
                <a:spcPct val="100000"/>
              </a:lnSpc>
              <a:spcBef>
                <a:spcPts val="0"/>
              </a:spcBef>
              <a:spcAft>
                <a:spcPts val="0"/>
              </a:spcAft>
              <a:buSzPts val="3400"/>
              <a:buNone/>
              <a:defRPr sz="3400">
                <a:highlight>
                  <a:srgbClr val="000000"/>
                </a:highlight>
              </a:defRPr>
            </a:lvl9pPr>
          </a:lstStyle>
          <a:p/>
        </p:txBody>
      </p:sp>
      <p:sp>
        <p:nvSpPr>
          <p:cNvPr id="69" name="Google Shape;69;p8"/>
          <p:cNvSpPr/>
          <p:nvPr/>
        </p:nvSpPr>
        <p:spPr>
          <a:xfrm>
            <a:off x="743453" y="3050554"/>
            <a:ext cx="898200" cy="897900"/>
          </a:xfrm>
          <a:prstGeom prst="ellipse">
            <a:avLst/>
          </a:prstGeom>
          <a:solidFill>
            <a:srgbClr val="B6A479"/>
          </a:solidFill>
          <a:ln>
            <a:noFill/>
          </a:ln>
        </p:spPr>
        <p:txBody>
          <a:bodyPr anchorCtr="0" anchor="ctr" bIns="44175" lIns="88375" spcFirstLastPara="1" rIns="88375" wrap="square" tIns="441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anchorCtr="0" anchor="ctr" bIns="44175" lIns="88375" spcFirstLastPara="1" rIns="88375" wrap="square" tIns="441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rect b="b" l="l" r="r" t="t"/>
              <a:pathLst>
                <a:path extrusionOk="0" fill="none" h="20069" w="1779">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cap="rnd" cmpd="sng" w="952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rect b="b" l="l" r="r" t="t"/>
              <a:pathLst>
                <a:path extrusionOk="0" fill="none" h="9158" w="11984">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cap="rnd" cmpd="sng" w="9525">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grpSp>
      <p:sp>
        <p:nvSpPr>
          <p:cNvPr id="74" name="Google Shape;74;p8"/>
          <p:cNvSpPr txBox="1"/>
          <p:nvPr>
            <p:ph idx="1" type="body"/>
          </p:nvPr>
        </p:nvSpPr>
        <p:spPr>
          <a:xfrm>
            <a:off x="1902775" y="3931493"/>
            <a:ext cx="6504300" cy="506400"/>
          </a:xfrm>
          <a:prstGeom prst="rect">
            <a:avLst/>
          </a:prstGeom>
          <a:noFill/>
          <a:ln>
            <a:noFill/>
          </a:ln>
        </p:spPr>
        <p:txBody>
          <a:bodyPr anchorCtr="0" anchor="t" bIns="44175" lIns="88375" spcFirstLastPara="1" rIns="88375" wrap="square" tIns="44175">
            <a:spAutoFit/>
          </a:bodyPr>
          <a:lstStyle>
            <a:lvl1pPr indent="-228600" lvl="0" marL="457200" rtl="0" algn="l">
              <a:lnSpc>
                <a:spcPct val="100000"/>
              </a:lnSpc>
              <a:spcBef>
                <a:spcPts val="0"/>
              </a:spcBef>
              <a:spcAft>
                <a:spcPts val="0"/>
              </a:spcAft>
              <a:buSzPts val="1800"/>
              <a:buNone/>
              <a:defRPr sz="1800">
                <a:solidFill>
                  <a:srgbClr val="0C0C0C"/>
                </a:solidFill>
                <a:latin typeface="Quattrocento Sans"/>
                <a:ea typeface="Quattrocento Sans"/>
                <a:cs typeface="Quattrocento Sans"/>
                <a:sym typeface="Quattrocento Sans"/>
              </a:defRPr>
            </a:lvl1pPr>
            <a:lvl2pPr indent="-228600" lvl="1" marL="914400" rtl="0" algn="l">
              <a:lnSpc>
                <a:spcPct val="90000"/>
              </a:lnSpc>
              <a:spcBef>
                <a:spcPts val="300"/>
              </a:spcBef>
              <a:spcAft>
                <a:spcPts val="0"/>
              </a:spcAft>
              <a:buSzPts val="1800"/>
              <a:buNone/>
              <a:defRPr sz="1800">
                <a:solidFill>
                  <a:srgbClr val="888888"/>
                </a:solidFill>
              </a:defRPr>
            </a:lvl2pPr>
            <a:lvl3pPr indent="-228600" lvl="2" marL="1371600" rtl="0" algn="l">
              <a:lnSpc>
                <a:spcPct val="90000"/>
              </a:lnSpc>
              <a:spcBef>
                <a:spcPts val="400"/>
              </a:spcBef>
              <a:spcAft>
                <a:spcPts val="0"/>
              </a:spcAft>
              <a:buSzPts val="1500"/>
              <a:buNone/>
              <a:defRPr sz="1500">
                <a:solidFill>
                  <a:srgbClr val="888888"/>
                </a:solidFill>
              </a:defRPr>
            </a:lvl3pPr>
            <a:lvl4pPr indent="-228600" lvl="3" marL="1828800" rtl="0" algn="l">
              <a:lnSpc>
                <a:spcPct val="90000"/>
              </a:lnSpc>
              <a:spcBef>
                <a:spcPts val="400"/>
              </a:spcBef>
              <a:spcAft>
                <a:spcPts val="0"/>
              </a:spcAft>
              <a:buSzPts val="1400"/>
              <a:buNone/>
              <a:defRPr sz="1400">
                <a:solidFill>
                  <a:srgbClr val="888888"/>
                </a:solidFill>
              </a:defRPr>
            </a:lvl4pPr>
            <a:lvl5pPr indent="-228600" lvl="4" marL="2286000" rtl="0" algn="l">
              <a:lnSpc>
                <a:spcPct val="90000"/>
              </a:lnSpc>
              <a:spcBef>
                <a:spcPts val="400"/>
              </a:spcBef>
              <a:spcAft>
                <a:spcPts val="0"/>
              </a:spcAft>
              <a:buSzPts val="1400"/>
              <a:buNone/>
              <a:defRPr sz="1400">
                <a:solidFill>
                  <a:srgbClr val="888888"/>
                </a:solidFill>
              </a:defRPr>
            </a:lvl5pPr>
            <a:lvl6pPr indent="-228600" lvl="5" marL="2743200" rtl="0" algn="l">
              <a:lnSpc>
                <a:spcPct val="90000"/>
              </a:lnSpc>
              <a:spcBef>
                <a:spcPts val="400"/>
              </a:spcBef>
              <a:spcAft>
                <a:spcPts val="0"/>
              </a:spcAft>
              <a:buSzPts val="1400"/>
              <a:buNone/>
              <a:defRPr sz="1400">
                <a:solidFill>
                  <a:srgbClr val="888888"/>
                </a:solidFill>
              </a:defRPr>
            </a:lvl6pPr>
            <a:lvl7pPr indent="-228600" lvl="6" marL="3200400" rtl="0" algn="l">
              <a:lnSpc>
                <a:spcPct val="90000"/>
              </a:lnSpc>
              <a:spcBef>
                <a:spcPts val="400"/>
              </a:spcBef>
              <a:spcAft>
                <a:spcPts val="0"/>
              </a:spcAft>
              <a:buSzPts val="1400"/>
              <a:buNone/>
              <a:defRPr sz="1400">
                <a:solidFill>
                  <a:srgbClr val="888888"/>
                </a:solidFill>
              </a:defRPr>
            </a:lvl7pPr>
            <a:lvl8pPr indent="-228600" lvl="7" marL="3657600" rtl="0" algn="l">
              <a:lnSpc>
                <a:spcPct val="90000"/>
              </a:lnSpc>
              <a:spcBef>
                <a:spcPts val="400"/>
              </a:spcBef>
              <a:spcAft>
                <a:spcPts val="0"/>
              </a:spcAft>
              <a:buSzPts val="1400"/>
              <a:buNone/>
              <a:defRPr sz="1400">
                <a:solidFill>
                  <a:srgbClr val="888888"/>
                </a:solidFill>
              </a:defRPr>
            </a:lvl8pPr>
            <a:lvl9pPr indent="-228600" lvl="8" marL="4114800" rtl="0" algn="l">
              <a:lnSpc>
                <a:spcPct val="90000"/>
              </a:lnSpc>
              <a:spcBef>
                <a:spcPts val="400"/>
              </a:spcBef>
              <a:spcAft>
                <a:spcPts val="400"/>
              </a:spcAft>
              <a:buSzPts val="1400"/>
              <a:buNone/>
              <a:defRPr sz="1400">
                <a:solidFill>
                  <a:srgbClr val="888888"/>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2_Custom Layout_1">
    <p:spTree>
      <p:nvGrpSpPr>
        <p:cNvPr id="75" name="Shape 75"/>
        <p:cNvGrpSpPr/>
        <p:nvPr/>
      </p:nvGrpSpPr>
      <p:grpSpPr>
        <a:xfrm>
          <a:off x="0" y="0"/>
          <a:ext cx="0" cy="0"/>
          <a:chOff x="0" y="0"/>
          <a:chExt cx="0" cy="0"/>
        </a:xfrm>
      </p:grpSpPr>
      <p:cxnSp>
        <p:nvCxnSpPr>
          <p:cNvPr id="76" name="Google Shape;76;p9"/>
          <p:cNvCxnSpPr/>
          <p:nvPr/>
        </p:nvCxnSpPr>
        <p:spPr>
          <a:xfrm>
            <a:off x="127669" y="3557888"/>
            <a:ext cx="11914500" cy="0"/>
          </a:xfrm>
          <a:prstGeom prst="straightConnector1">
            <a:avLst/>
          </a:prstGeom>
          <a:noFill/>
          <a:ln cap="flat" cmpd="sng" w="19050">
            <a:solidFill>
              <a:srgbClr val="D8D8D8"/>
            </a:solidFill>
            <a:prstDash val="solid"/>
            <a:round/>
            <a:headEnd len="sm" w="sm" type="none"/>
            <a:tailEnd len="sm" w="sm" type="none"/>
          </a:ln>
        </p:spPr>
      </p:cxnSp>
      <p:sp>
        <p:nvSpPr>
          <p:cNvPr id="77" name="Google Shape;77;p9"/>
          <p:cNvSpPr/>
          <p:nvPr/>
        </p:nvSpPr>
        <p:spPr>
          <a:xfrm>
            <a:off x="743453" y="3050554"/>
            <a:ext cx="898200" cy="897900"/>
          </a:xfrm>
          <a:prstGeom prst="ellipse">
            <a:avLst/>
          </a:prstGeom>
          <a:solidFill>
            <a:srgbClr val="B6A479"/>
          </a:solidFill>
          <a:ln>
            <a:noFill/>
          </a:ln>
        </p:spPr>
        <p:txBody>
          <a:bodyPr anchorCtr="0" anchor="ctr" bIns="44175" lIns="88375" spcFirstLastPara="1" rIns="88375" wrap="square" tIns="441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8" name="Google Shape;78;p9"/>
          <p:cNvSpPr/>
          <p:nvPr/>
        </p:nvSpPr>
        <p:spPr>
          <a:xfrm>
            <a:off x="321425" y="60960"/>
            <a:ext cx="171900" cy="1474500"/>
          </a:xfrm>
          <a:prstGeom prst="rect">
            <a:avLst/>
          </a:prstGeom>
          <a:solidFill>
            <a:schemeClr val="lt1"/>
          </a:solidFill>
          <a:ln>
            <a:noFill/>
          </a:ln>
        </p:spPr>
        <p:txBody>
          <a:bodyPr anchorCtr="0" anchor="ctr" bIns="44175" lIns="88375" spcFirstLastPara="1" rIns="88375" wrap="square" tIns="44175">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79" name="Google Shape;79;p9"/>
          <p:cNvSpPr txBox="1"/>
          <p:nvPr>
            <p:ph idx="1" type="body"/>
          </p:nvPr>
        </p:nvSpPr>
        <p:spPr>
          <a:xfrm>
            <a:off x="1902775" y="3931493"/>
            <a:ext cx="6504300" cy="506400"/>
          </a:xfrm>
          <a:prstGeom prst="rect">
            <a:avLst/>
          </a:prstGeom>
          <a:noFill/>
          <a:ln>
            <a:noFill/>
          </a:ln>
        </p:spPr>
        <p:txBody>
          <a:bodyPr anchorCtr="0" anchor="t" bIns="44175" lIns="88375" spcFirstLastPara="1" rIns="88375" wrap="square" tIns="44175">
            <a:spAutoFit/>
          </a:bodyPr>
          <a:lstStyle>
            <a:lvl1pPr indent="-228600" lvl="0" marL="457200" rtl="0" algn="l">
              <a:lnSpc>
                <a:spcPct val="100000"/>
              </a:lnSpc>
              <a:spcBef>
                <a:spcPts val="0"/>
              </a:spcBef>
              <a:spcAft>
                <a:spcPts val="0"/>
              </a:spcAft>
              <a:buSzPts val="1800"/>
              <a:buNone/>
              <a:defRPr sz="1800">
                <a:solidFill>
                  <a:srgbClr val="0C0C0C"/>
                </a:solidFill>
                <a:latin typeface="Quattrocento Sans"/>
                <a:ea typeface="Quattrocento Sans"/>
                <a:cs typeface="Quattrocento Sans"/>
                <a:sym typeface="Quattrocento Sans"/>
              </a:defRPr>
            </a:lvl1pPr>
            <a:lvl2pPr indent="-228600" lvl="1" marL="914400" rtl="0" algn="l">
              <a:lnSpc>
                <a:spcPct val="90000"/>
              </a:lnSpc>
              <a:spcBef>
                <a:spcPts val="300"/>
              </a:spcBef>
              <a:spcAft>
                <a:spcPts val="0"/>
              </a:spcAft>
              <a:buSzPts val="1800"/>
              <a:buNone/>
              <a:defRPr sz="1800">
                <a:solidFill>
                  <a:srgbClr val="888888"/>
                </a:solidFill>
              </a:defRPr>
            </a:lvl2pPr>
            <a:lvl3pPr indent="-228600" lvl="2" marL="1371600" rtl="0" algn="l">
              <a:lnSpc>
                <a:spcPct val="90000"/>
              </a:lnSpc>
              <a:spcBef>
                <a:spcPts val="400"/>
              </a:spcBef>
              <a:spcAft>
                <a:spcPts val="0"/>
              </a:spcAft>
              <a:buSzPts val="1500"/>
              <a:buNone/>
              <a:defRPr sz="1500">
                <a:solidFill>
                  <a:srgbClr val="888888"/>
                </a:solidFill>
              </a:defRPr>
            </a:lvl3pPr>
            <a:lvl4pPr indent="-228600" lvl="3" marL="1828800" rtl="0" algn="l">
              <a:lnSpc>
                <a:spcPct val="90000"/>
              </a:lnSpc>
              <a:spcBef>
                <a:spcPts val="400"/>
              </a:spcBef>
              <a:spcAft>
                <a:spcPts val="0"/>
              </a:spcAft>
              <a:buSzPts val="1400"/>
              <a:buNone/>
              <a:defRPr sz="1400">
                <a:solidFill>
                  <a:srgbClr val="888888"/>
                </a:solidFill>
              </a:defRPr>
            </a:lvl4pPr>
            <a:lvl5pPr indent="-228600" lvl="4" marL="2286000" rtl="0" algn="l">
              <a:lnSpc>
                <a:spcPct val="90000"/>
              </a:lnSpc>
              <a:spcBef>
                <a:spcPts val="400"/>
              </a:spcBef>
              <a:spcAft>
                <a:spcPts val="0"/>
              </a:spcAft>
              <a:buSzPts val="1400"/>
              <a:buNone/>
              <a:defRPr sz="1400">
                <a:solidFill>
                  <a:srgbClr val="888888"/>
                </a:solidFill>
              </a:defRPr>
            </a:lvl5pPr>
            <a:lvl6pPr indent="-228600" lvl="5" marL="2743200" rtl="0" algn="l">
              <a:lnSpc>
                <a:spcPct val="90000"/>
              </a:lnSpc>
              <a:spcBef>
                <a:spcPts val="400"/>
              </a:spcBef>
              <a:spcAft>
                <a:spcPts val="0"/>
              </a:spcAft>
              <a:buSzPts val="1400"/>
              <a:buNone/>
              <a:defRPr sz="1400">
                <a:solidFill>
                  <a:srgbClr val="888888"/>
                </a:solidFill>
              </a:defRPr>
            </a:lvl6pPr>
            <a:lvl7pPr indent="-228600" lvl="6" marL="3200400" rtl="0" algn="l">
              <a:lnSpc>
                <a:spcPct val="90000"/>
              </a:lnSpc>
              <a:spcBef>
                <a:spcPts val="400"/>
              </a:spcBef>
              <a:spcAft>
                <a:spcPts val="0"/>
              </a:spcAft>
              <a:buSzPts val="1400"/>
              <a:buNone/>
              <a:defRPr sz="1400">
                <a:solidFill>
                  <a:srgbClr val="888888"/>
                </a:solidFill>
              </a:defRPr>
            </a:lvl7pPr>
            <a:lvl8pPr indent="-228600" lvl="7" marL="3657600" rtl="0" algn="l">
              <a:lnSpc>
                <a:spcPct val="90000"/>
              </a:lnSpc>
              <a:spcBef>
                <a:spcPts val="400"/>
              </a:spcBef>
              <a:spcAft>
                <a:spcPts val="0"/>
              </a:spcAft>
              <a:buSzPts val="1400"/>
              <a:buNone/>
              <a:defRPr sz="1400">
                <a:solidFill>
                  <a:srgbClr val="888888"/>
                </a:solidFill>
              </a:defRPr>
            </a:lvl8pPr>
            <a:lvl9pPr indent="-228600" lvl="8" marL="4114800" rtl="0" algn="l">
              <a:lnSpc>
                <a:spcPct val="90000"/>
              </a:lnSpc>
              <a:spcBef>
                <a:spcPts val="400"/>
              </a:spcBef>
              <a:spcAft>
                <a:spcPts val="400"/>
              </a:spcAft>
              <a:buSzPts val="1400"/>
              <a:buNone/>
              <a:defRPr sz="1400">
                <a:solidFill>
                  <a:srgbClr val="888888"/>
                </a:solidFill>
              </a:defRPr>
            </a:lvl9pPr>
          </a:lstStyle>
          <a:p/>
        </p:txBody>
      </p:sp>
      <p:sp>
        <p:nvSpPr>
          <p:cNvPr id="80" name="Google Shape;80;p9"/>
          <p:cNvSpPr txBox="1"/>
          <p:nvPr/>
        </p:nvSpPr>
        <p:spPr>
          <a:xfrm>
            <a:off x="1902775" y="3120050"/>
            <a:ext cx="4117500" cy="702000"/>
          </a:xfrm>
          <a:prstGeom prst="rect">
            <a:avLst/>
          </a:prstGeom>
          <a:noFill/>
          <a:ln>
            <a:noFill/>
          </a:ln>
        </p:spPr>
        <p:txBody>
          <a:bodyPr anchorCtr="0" anchor="ctr" bIns="88375" lIns="88375" spcFirstLastPara="1" rIns="88375" wrap="square" tIns="88375">
            <a:spAutoFit/>
          </a:bodyPr>
          <a:lstStyle/>
          <a:p>
            <a:pPr indent="0" lvl="0" marL="0" rtl="0" algn="l">
              <a:spcBef>
                <a:spcPts val="0"/>
              </a:spcBef>
              <a:spcAft>
                <a:spcPts val="0"/>
              </a:spcAft>
              <a:buNone/>
            </a:pPr>
            <a:r>
              <a:rPr lang="en-US" sz="3400">
                <a:highlight>
                  <a:schemeClr val="lt1"/>
                </a:highlight>
                <a:latin typeface="Quattrocento Sans"/>
                <a:ea typeface="Quattrocento Sans"/>
                <a:cs typeface="Quattrocento Sans"/>
                <a:sym typeface="Quattrocento Sans"/>
              </a:rPr>
              <a:t>Questions?</a:t>
            </a:r>
            <a:endParaRPr sz="3400">
              <a:highlight>
                <a:schemeClr val="lt1"/>
              </a:highlight>
              <a:latin typeface="Quattrocento Sans"/>
              <a:ea typeface="Quattrocento Sans"/>
              <a:cs typeface="Quattrocento Sans"/>
              <a:sym typeface="Quattrocento Sans"/>
            </a:endParaRPr>
          </a:p>
        </p:txBody>
      </p:sp>
      <p:grpSp>
        <p:nvGrpSpPr>
          <p:cNvPr id="81" name="Google Shape;81;p9"/>
          <p:cNvGrpSpPr/>
          <p:nvPr/>
        </p:nvGrpSpPr>
        <p:grpSpPr>
          <a:xfrm>
            <a:off x="886061" y="3204612"/>
            <a:ext cx="613795" cy="588742"/>
            <a:chOff x="5233525" y="4954450"/>
            <a:chExt cx="538275" cy="516350"/>
          </a:xfrm>
        </p:grpSpPr>
        <p:sp>
          <p:nvSpPr>
            <p:cNvPr id="82" name="Google Shape;82;p9"/>
            <p:cNvSpPr/>
            <p:nvPr/>
          </p:nvSpPr>
          <p:spPr>
            <a:xfrm>
              <a:off x="5637825" y="4954450"/>
              <a:ext cx="89525" cy="89525"/>
            </a:xfrm>
            <a:custGeom>
              <a:rect b="b" l="l" r="r" t="t"/>
              <a:pathLst>
                <a:path extrusionOk="0" fill="none" h="3581" w="3581">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cap="rnd" cmpd="sng" w="19050">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83" name="Google Shape;83;p9"/>
            <p:cNvSpPr/>
            <p:nvPr/>
          </p:nvSpPr>
          <p:spPr>
            <a:xfrm>
              <a:off x="5323025" y="4980625"/>
              <a:ext cx="88925" cy="88925"/>
            </a:xfrm>
            <a:custGeom>
              <a:rect b="b" l="l" r="r" t="t"/>
              <a:pathLst>
                <a:path extrusionOk="0" fill="none" h="3557" w="3557">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cap="rnd" cmpd="sng" w="19050">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84" name="Google Shape;84;p9"/>
            <p:cNvSpPr/>
            <p:nvPr/>
          </p:nvSpPr>
          <p:spPr>
            <a:xfrm>
              <a:off x="5233525" y="5255225"/>
              <a:ext cx="89525" cy="89525"/>
            </a:xfrm>
            <a:custGeom>
              <a:rect b="b" l="l" r="r" t="t"/>
              <a:pathLst>
                <a:path extrusionOk="0" fill="none" h="3581" w="3581">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cap="rnd" cmpd="sng" w="19050">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85" name="Google Shape;85;p9"/>
            <p:cNvSpPr/>
            <p:nvPr/>
          </p:nvSpPr>
          <p:spPr>
            <a:xfrm>
              <a:off x="5453325" y="5382475"/>
              <a:ext cx="88925" cy="88325"/>
            </a:xfrm>
            <a:custGeom>
              <a:rect b="b" l="l" r="r" t="t"/>
              <a:pathLst>
                <a:path extrusionOk="0" fill="none" h="3533" w="3557">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cap="rnd" cmpd="sng" w="19050">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86" name="Google Shape;86;p9"/>
            <p:cNvSpPr/>
            <p:nvPr/>
          </p:nvSpPr>
          <p:spPr>
            <a:xfrm>
              <a:off x="5682875" y="5188875"/>
              <a:ext cx="88925" cy="89525"/>
            </a:xfrm>
            <a:custGeom>
              <a:rect b="b" l="l" r="r" t="t"/>
              <a:pathLst>
                <a:path extrusionOk="0" fill="none" h="3581" w="3557">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cap="rnd" cmpd="sng" w="19050">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87" name="Google Shape;87;p9"/>
            <p:cNvSpPr/>
            <p:nvPr/>
          </p:nvSpPr>
          <p:spPr>
            <a:xfrm>
              <a:off x="5411925" y="5110925"/>
              <a:ext cx="188775" cy="189400"/>
            </a:xfrm>
            <a:custGeom>
              <a:rect b="b" l="l" r="r" t="t"/>
              <a:pathLst>
                <a:path extrusionOk="0" fill="none" h="7576" w="7551">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cap="rnd" cmpd="sng" w="19050">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88" name="Google Shape;88;p9"/>
            <p:cNvSpPr/>
            <p:nvPr/>
          </p:nvSpPr>
          <p:spPr>
            <a:xfrm>
              <a:off x="5367475" y="5025075"/>
              <a:ext cx="81600" cy="105975"/>
            </a:xfrm>
            <a:custGeom>
              <a:rect b="b" l="l" r="r" t="t"/>
              <a:pathLst>
                <a:path extrusionOk="0" fill="none" h="4239" w="3264">
                  <a:moveTo>
                    <a:pt x="0" y="1"/>
                  </a:moveTo>
                  <a:lnTo>
                    <a:pt x="3264" y="4238"/>
                  </a:lnTo>
                </a:path>
              </a:pathLst>
            </a:custGeom>
            <a:noFill/>
            <a:ln cap="rnd" cmpd="sng" w="19050">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89" name="Google Shape;89;p9"/>
            <p:cNvSpPr/>
            <p:nvPr/>
          </p:nvSpPr>
          <p:spPr>
            <a:xfrm>
              <a:off x="5567800" y="4999500"/>
              <a:ext cx="115100" cy="133975"/>
            </a:xfrm>
            <a:custGeom>
              <a:rect b="b" l="l" r="r" t="t"/>
              <a:pathLst>
                <a:path extrusionOk="0" fill="none" h="5359" w="4604">
                  <a:moveTo>
                    <a:pt x="0" y="5359"/>
                  </a:moveTo>
                  <a:lnTo>
                    <a:pt x="4603" y="1"/>
                  </a:lnTo>
                </a:path>
              </a:pathLst>
            </a:custGeom>
            <a:noFill/>
            <a:ln cap="rnd" cmpd="sng" w="19050">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90" name="Google Shape;90;p9"/>
            <p:cNvSpPr/>
            <p:nvPr/>
          </p:nvSpPr>
          <p:spPr>
            <a:xfrm>
              <a:off x="5600075" y="5217475"/>
              <a:ext cx="127275" cy="16475"/>
            </a:xfrm>
            <a:custGeom>
              <a:rect b="b" l="l" r="r" t="t"/>
              <a:pathLst>
                <a:path extrusionOk="0" fill="none" h="659" w="5091">
                  <a:moveTo>
                    <a:pt x="5090" y="658"/>
                  </a:moveTo>
                  <a:lnTo>
                    <a:pt x="0" y="1"/>
                  </a:lnTo>
                </a:path>
              </a:pathLst>
            </a:custGeom>
            <a:noFill/>
            <a:ln cap="rnd" cmpd="sng" w="19050">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91" name="Google Shape;91;p9"/>
            <p:cNvSpPr/>
            <p:nvPr/>
          </p:nvSpPr>
          <p:spPr>
            <a:xfrm>
              <a:off x="5497775" y="5299675"/>
              <a:ext cx="4900" cy="126675"/>
            </a:xfrm>
            <a:custGeom>
              <a:rect b="b" l="l" r="r" t="t"/>
              <a:pathLst>
                <a:path extrusionOk="0" fill="none" h="5067" w="196">
                  <a:moveTo>
                    <a:pt x="0" y="5067"/>
                  </a:moveTo>
                  <a:lnTo>
                    <a:pt x="195" y="1"/>
                  </a:lnTo>
                </a:path>
              </a:pathLst>
            </a:custGeom>
            <a:noFill/>
            <a:ln cap="rnd" cmpd="sng" w="19050">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sp>
          <p:nvSpPr>
            <p:cNvPr id="92" name="Google Shape;92;p9"/>
            <p:cNvSpPr/>
            <p:nvPr/>
          </p:nvSpPr>
          <p:spPr>
            <a:xfrm>
              <a:off x="5277975" y="5241825"/>
              <a:ext cx="141275" cy="58500"/>
            </a:xfrm>
            <a:custGeom>
              <a:rect b="b" l="l" r="r" t="t"/>
              <a:pathLst>
                <a:path extrusionOk="0" fill="none" h="2340" w="5651">
                  <a:moveTo>
                    <a:pt x="0" y="2339"/>
                  </a:moveTo>
                  <a:lnTo>
                    <a:pt x="5651" y="1"/>
                  </a:lnTo>
                </a:path>
              </a:pathLst>
            </a:custGeom>
            <a:noFill/>
            <a:ln cap="rnd" cmpd="sng" w="19050">
              <a:solidFill>
                <a:srgbClr val="000000"/>
              </a:solidFill>
              <a:prstDash val="solid"/>
              <a:round/>
              <a:headEnd len="sm" w="sm" type="none"/>
              <a:tailEnd len="sm" w="sm" type="none"/>
            </a:ln>
          </p:spPr>
          <p:txBody>
            <a:bodyPr anchorCtr="0" anchor="ctr" bIns="88375" lIns="88375" spcFirstLastPara="1" rIns="88375" wrap="square" tIns="88375">
              <a:noAutofit/>
            </a:bodyPr>
            <a:lstStyle/>
            <a:p>
              <a:pPr indent="0" lvl="0" marL="0" marR="0" rtl="0" algn="l">
                <a:lnSpc>
                  <a:spcPct val="100000"/>
                </a:lnSpc>
                <a:spcBef>
                  <a:spcPts val="0"/>
                </a:spcBef>
                <a:spcAft>
                  <a:spcPts val="0"/>
                </a:spcAft>
                <a:buClr>
                  <a:schemeClr val="dk1"/>
                </a:buClr>
                <a:buSzPts val="1800"/>
                <a:buFont typeface="Twentieth Century"/>
                <a:buNone/>
              </a:pPr>
              <a:r>
                <a:t/>
              </a:r>
              <a:endParaRPr b="0" i="0" sz="1800" u="none" cap="none" strike="noStrike">
                <a:solidFill>
                  <a:schemeClr val="dk1"/>
                </a:solidFill>
                <a:latin typeface="Twentieth Century"/>
                <a:ea typeface="Twentieth Century"/>
                <a:cs typeface="Twentieth Century"/>
                <a:sym typeface="Twentieth Century"/>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Completely blank">
    <p:spTree>
      <p:nvGrpSpPr>
        <p:cNvPr id="93" name="Shape 9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75239" y="263276"/>
            <a:ext cx="11187000" cy="1014900"/>
          </a:xfrm>
          <a:prstGeom prst="rect">
            <a:avLst/>
          </a:prstGeom>
          <a:noFill/>
          <a:ln>
            <a:noFill/>
          </a:ln>
        </p:spPr>
        <p:txBody>
          <a:bodyPr anchorCtr="0" anchor="ctr" bIns="44175" lIns="88375" spcFirstLastPara="1" rIns="88375" wrap="square" tIns="44175">
            <a:normAutofit/>
          </a:bodyPr>
          <a:lstStyle>
            <a:lvl1pPr lvl="0" marR="0" rtl="0" algn="l">
              <a:lnSpc>
                <a:spcPct val="80000"/>
              </a:lnSpc>
              <a:spcBef>
                <a:spcPts val="0"/>
              </a:spcBef>
              <a:spcAft>
                <a:spcPts val="0"/>
              </a:spcAft>
              <a:buClr>
                <a:srgbClr val="0C0C0C"/>
              </a:buClr>
              <a:buSzPts val="4300"/>
              <a:buFont typeface="Quattrocento Sans"/>
              <a:buNone/>
              <a:defRPr b="0" i="0" sz="4300" u="none" cap="none" strike="noStrike">
                <a:solidFill>
                  <a:srgbClr val="0C0C0C"/>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575240" y="1463857"/>
            <a:ext cx="11187000" cy="4845600"/>
          </a:xfrm>
          <a:prstGeom prst="rect">
            <a:avLst/>
          </a:prstGeom>
          <a:noFill/>
          <a:ln>
            <a:noFill/>
          </a:ln>
        </p:spPr>
        <p:txBody>
          <a:bodyPr anchorCtr="0" anchor="t" bIns="44175" lIns="44175" spcFirstLastPara="1" rIns="44175" wrap="square" tIns="44175">
            <a:spAutoFit/>
          </a:bodyPr>
          <a:lstStyle>
            <a:lvl1pPr indent="-393700" lvl="0" marL="457200" marR="0" rtl="0" algn="l">
              <a:lnSpc>
                <a:spcPct val="90000"/>
              </a:lnSpc>
              <a:spcBef>
                <a:spcPts val="1200"/>
              </a:spcBef>
              <a:spcAft>
                <a:spcPts val="0"/>
              </a:spcAft>
              <a:buClr>
                <a:srgbClr val="4C3282"/>
              </a:buClr>
              <a:buSzPts val="2600"/>
              <a:buFont typeface="Twentieth Century"/>
              <a:buChar char=" "/>
              <a:defRPr b="0" i="0" sz="2600" u="none" cap="none" strike="noStrike">
                <a:solidFill>
                  <a:schemeClr val="dk1"/>
                </a:solidFill>
                <a:latin typeface="Quattrocento Sans"/>
                <a:ea typeface="Quattrocento Sans"/>
                <a:cs typeface="Quattrocento Sans"/>
                <a:sym typeface="Quattrocento Sans"/>
              </a:defRPr>
            </a:lvl1pPr>
            <a:lvl2pPr indent="-361950" lvl="1" marL="914400" marR="0" rtl="0" algn="l">
              <a:lnSpc>
                <a:spcPct val="90000"/>
              </a:lnSpc>
              <a:spcBef>
                <a:spcPts val="300"/>
              </a:spcBef>
              <a:spcAft>
                <a:spcPts val="0"/>
              </a:spcAft>
              <a:buClr>
                <a:srgbClr val="B6A479"/>
              </a:buClr>
              <a:buSzPts val="2100"/>
              <a:buFont typeface="Quattrocento Sans"/>
              <a:buChar char="-"/>
              <a:defRPr b="0" i="0" sz="2100" u="none" cap="none" strike="noStrike">
                <a:solidFill>
                  <a:schemeClr val="dk1"/>
                </a:solidFill>
                <a:latin typeface="Quattrocento Sans"/>
                <a:ea typeface="Quattrocento Sans"/>
                <a:cs typeface="Quattrocento Sans"/>
                <a:sym typeface="Quattrocento Sans"/>
              </a:defRPr>
            </a:lvl2pPr>
            <a:lvl3pPr indent="-323850" lvl="2" marL="1371600" marR="0" rtl="0" algn="l">
              <a:lnSpc>
                <a:spcPct val="90000"/>
              </a:lnSpc>
              <a:spcBef>
                <a:spcPts val="400"/>
              </a:spcBef>
              <a:spcAft>
                <a:spcPts val="0"/>
              </a:spcAft>
              <a:buClr>
                <a:srgbClr val="B6A479"/>
              </a:buClr>
              <a:buSzPts val="1500"/>
              <a:buFont typeface="Quattrocento Sans"/>
              <a:buChar char="-"/>
              <a:defRPr b="0" i="0" sz="1500" u="none" cap="none" strike="noStrike">
                <a:solidFill>
                  <a:schemeClr val="dk1"/>
                </a:solidFill>
                <a:latin typeface="Quattrocento Sans"/>
                <a:ea typeface="Quattrocento Sans"/>
                <a:cs typeface="Quattrocento Sans"/>
                <a:sym typeface="Quattrocento Sans"/>
              </a:defRPr>
            </a:lvl3pPr>
            <a:lvl4pPr indent="-317500" lvl="3" marL="1828800" marR="0" rtl="0" algn="l">
              <a:lnSpc>
                <a:spcPct val="90000"/>
              </a:lnSpc>
              <a:spcBef>
                <a:spcPts val="400"/>
              </a:spcBef>
              <a:spcAft>
                <a:spcPts val="0"/>
              </a:spcAft>
              <a:buClr>
                <a:srgbClr val="B6A479"/>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4pPr>
            <a:lvl5pPr indent="-317500" lvl="4" marL="2286000" marR="0" rtl="0" algn="l">
              <a:lnSpc>
                <a:spcPct val="90000"/>
              </a:lnSpc>
              <a:spcBef>
                <a:spcPts val="400"/>
              </a:spcBef>
              <a:spcAft>
                <a:spcPts val="0"/>
              </a:spcAft>
              <a:buClr>
                <a:srgbClr val="B6A479"/>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5pPr>
            <a:lvl6pPr indent="-317500" lvl="5" marL="27432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90000"/>
              </a:lnSpc>
              <a:spcBef>
                <a:spcPts val="400"/>
              </a:spcBef>
              <a:spcAft>
                <a:spcPts val="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90000"/>
              </a:lnSpc>
              <a:spcBef>
                <a:spcPts val="400"/>
              </a:spcBef>
              <a:spcAft>
                <a:spcPts val="400"/>
              </a:spcAft>
              <a:buClr>
                <a:schemeClr val="accent1"/>
              </a:buClr>
              <a:buSzPts val="1400"/>
              <a:buFont typeface="Noto Sans Symbols"/>
              <a:buChar char="🢝"/>
              <a:defRPr b="0" i="0" sz="1400" u="none" cap="none" strike="noStrike">
                <a:solidFill>
                  <a:schemeClr val="dk1"/>
                </a:solidFill>
                <a:latin typeface="Twentieth Century"/>
                <a:ea typeface="Twentieth Century"/>
                <a:cs typeface="Twentieth Century"/>
                <a:sym typeface="Twentieth Century"/>
              </a:defRPr>
            </a:lvl9pPr>
          </a:lstStyle>
          <a:p/>
        </p:txBody>
      </p:sp>
      <p:cxnSp>
        <p:nvCxnSpPr>
          <p:cNvPr id="12" name="Google Shape;12;p1"/>
          <p:cNvCxnSpPr/>
          <p:nvPr/>
        </p:nvCxnSpPr>
        <p:spPr>
          <a:xfrm rot="10800000">
            <a:off x="429491" y="172429"/>
            <a:ext cx="0" cy="1196400"/>
          </a:xfrm>
          <a:prstGeom prst="straightConnector1">
            <a:avLst/>
          </a:prstGeom>
          <a:noFill/>
          <a:ln cap="flat" cmpd="sng" w="19050">
            <a:solidFill>
              <a:srgbClr val="4C3282"/>
            </a:solidFill>
            <a:prstDash val="solid"/>
            <a:round/>
            <a:headEnd len="sm" w="sm" type="none"/>
            <a:tailEnd len="sm" w="sm" type="none"/>
          </a:ln>
        </p:spPr>
      </p:cxnSp>
      <p:sp>
        <p:nvSpPr>
          <p:cNvPr id="13" name="Google Shape;13;p1"/>
          <p:cNvSpPr txBox="1"/>
          <p:nvPr/>
        </p:nvSpPr>
        <p:spPr>
          <a:xfrm>
            <a:off x="0" y="6495350"/>
            <a:ext cx="4278900" cy="363300"/>
          </a:xfrm>
          <a:prstGeom prst="rect">
            <a:avLst/>
          </a:prstGeom>
          <a:noFill/>
          <a:ln>
            <a:noFill/>
          </a:ln>
        </p:spPr>
        <p:txBody>
          <a:bodyPr anchorCtr="0" anchor="ctr" bIns="88375" lIns="88375" spcFirstLastPara="1" rIns="88375" wrap="square" tIns="88375">
            <a:spAutoFit/>
          </a:bodyPr>
          <a:lstStyle/>
          <a:p>
            <a:pPr indent="0" lvl="0" marL="0" rtl="0" algn="l">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4" name="Google Shape;14;p1"/>
          <p:cNvSpPr txBox="1"/>
          <p:nvPr/>
        </p:nvSpPr>
        <p:spPr>
          <a:xfrm>
            <a:off x="7913400" y="6495350"/>
            <a:ext cx="4278900" cy="363300"/>
          </a:xfrm>
          <a:prstGeom prst="rect">
            <a:avLst/>
          </a:prstGeom>
          <a:noFill/>
          <a:ln>
            <a:noFill/>
          </a:ln>
        </p:spPr>
        <p:txBody>
          <a:bodyPr anchorCtr="0" anchor="ctr" bIns="88375" lIns="88375" spcFirstLastPara="1" rIns="88375" wrap="square" tIns="88375">
            <a:spAutoFit/>
          </a:bodyPr>
          <a:lstStyle/>
          <a:p>
            <a:pPr indent="0" lvl="0" marL="0" rtl="0" algn="r">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pollev.com/champk" TargetMode="External"/><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edstem.org/us/courses/50616/discussion/4331006"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youtube.com/watch?v=obWXjtg0L64"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youtube.com/watch?v=obWXjtg0L64"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youtube.com/watch?v=obWXjtg0L6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youtube.com/watch?v=obWXjtg0L6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youtube.com/watch?v=obWXjtg0L6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pollev.com/champk" TargetMode="Externa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jpg"/><Relationship Id="rId4"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8.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ctrTitle"/>
          </p:nvPr>
        </p:nvSpPr>
        <p:spPr>
          <a:xfrm>
            <a:off x="457200" y="4960137"/>
            <a:ext cx="7772400" cy="1463040"/>
          </a:xfrm>
          <a:prstGeom prst="rect">
            <a:avLst/>
          </a:prstGeom>
          <a:noFill/>
          <a:ln>
            <a:noFill/>
          </a:ln>
        </p:spPr>
        <p:txBody>
          <a:bodyPr anchorCtr="0" anchor="ctr" bIns="45700" lIns="91425" spcFirstLastPara="1" rIns="91425" wrap="square" tIns="45700">
            <a:normAutofit/>
          </a:bodyPr>
          <a:lstStyle/>
          <a:p>
            <a:pPr indent="0" lvl="0" marL="0" rtl="0" algn="r">
              <a:lnSpc>
                <a:spcPct val="80000"/>
              </a:lnSpc>
              <a:spcBef>
                <a:spcPts val="0"/>
              </a:spcBef>
              <a:spcAft>
                <a:spcPts val="0"/>
              </a:spcAft>
              <a:buClr>
                <a:srgbClr val="0C0C0C"/>
              </a:buClr>
              <a:buSzPts val="5000"/>
              <a:buFont typeface="Quattrocento Sans"/>
              <a:buNone/>
            </a:pPr>
            <a:r>
              <a:rPr lang="en-US"/>
              <a:t>Lecture 16: MSTs</a:t>
            </a:r>
            <a:endParaRPr/>
          </a:p>
        </p:txBody>
      </p:sp>
      <p:sp>
        <p:nvSpPr>
          <p:cNvPr id="125" name="Google Shape;125;p17"/>
          <p:cNvSpPr txBox="1"/>
          <p:nvPr>
            <p:ph idx="1" type="subTitle"/>
          </p:nvPr>
        </p:nvSpPr>
        <p:spPr>
          <a:xfrm>
            <a:off x="8610600" y="4960137"/>
            <a:ext cx="3200400" cy="146304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SzPts val="1800"/>
              <a:buNone/>
            </a:pPr>
            <a:r>
              <a:rPr lang="en-US"/>
              <a:t>CSE 373: Data Structures and Algorithms</a:t>
            </a:r>
            <a:endParaRPr/>
          </a:p>
        </p:txBody>
      </p:sp>
      <p:pic>
        <p:nvPicPr>
          <p:cNvPr id="126" name="Google Shape;126;p17"/>
          <p:cNvPicPr preferRelativeResize="0"/>
          <p:nvPr/>
        </p:nvPicPr>
        <p:blipFill rotWithShape="1">
          <a:blip r:embed="rId3">
            <a:alphaModFix/>
          </a:blip>
          <a:srcRect b="0" l="0" r="0" t="0"/>
          <a:stretch/>
        </p:blipFill>
        <p:spPr>
          <a:xfrm>
            <a:off x="0" y="4282404"/>
            <a:ext cx="457200" cy="296037"/>
          </a:xfrm>
          <a:prstGeom prst="rect">
            <a:avLst/>
          </a:prstGeom>
          <a:noFill/>
          <a:ln>
            <a:noFill/>
          </a:ln>
        </p:spPr>
      </p:pic>
      <p:sp>
        <p:nvSpPr>
          <p:cNvPr id="127" name="Google Shape;127;p17"/>
          <p:cNvSpPr txBox="1"/>
          <p:nvPr/>
        </p:nvSpPr>
        <p:spPr>
          <a:xfrm>
            <a:off x="8610600" y="351000"/>
            <a:ext cx="3200400" cy="2154900"/>
          </a:xfrm>
          <a:prstGeom prst="rect">
            <a:avLst/>
          </a:prstGeom>
          <a:solidFill>
            <a:srgbClr val="4C3282"/>
          </a:solidFill>
          <a:ln cap="flat" cmpd="sng" w="2857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2400">
                <a:solidFill>
                  <a:srgbClr val="FFFFFF"/>
                </a:solidFill>
                <a:latin typeface="Quattrocento Sans"/>
                <a:ea typeface="Quattrocento Sans"/>
                <a:cs typeface="Quattrocento Sans"/>
                <a:sym typeface="Quattrocento Sans"/>
              </a:rPr>
              <a:t>Answer the Warm Up:</a:t>
            </a:r>
            <a:endParaRPr sz="2400">
              <a:solidFill>
                <a:srgbClr val="FFFFFF"/>
              </a:solidFill>
              <a:latin typeface="Quattrocento Sans"/>
              <a:ea typeface="Quattrocento Sans"/>
              <a:cs typeface="Quattrocento Sans"/>
              <a:sym typeface="Quattrocento Sans"/>
            </a:endParaRPr>
          </a:p>
          <a:p>
            <a:pPr indent="0" lvl="0" marL="0" rtl="0" algn="ctr">
              <a:spcBef>
                <a:spcPts val="0"/>
              </a:spcBef>
              <a:spcAft>
                <a:spcPts val="0"/>
              </a:spcAft>
              <a:buNone/>
            </a:pPr>
            <a:r>
              <a:rPr lang="en-US" sz="2400" u="sng">
                <a:solidFill>
                  <a:srgbClr val="FFFFFF"/>
                </a:solidFill>
                <a:latin typeface="Quattrocento Sans"/>
                <a:ea typeface="Quattrocento Sans"/>
                <a:cs typeface="Quattrocento Sans"/>
                <a:sym typeface="Quattrocento Sans"/>
                <a:hlinkClick r:id="rId4">
                  <a:extLst>
                    <a:ext uri="{A12FA001-AC4F-418D-AE19-62706E023703}">
                      <ahyp:hlinkClr val="tx"/>
                    </a:ext>
                  </a:extLst>
                </a:hlinkClick>
              </a:rPr>
              <a:t>PollEv.com/champk</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sz="2400">
              <a:solidFill>
                <a:srgbClr val="FFFFFF"/>
              </a:solidFill>
              <a:latin typeface="Quattrocento Sans"/>
              <a:ea typeface="Quattrocento Sans"/>
              <a:cs typeface="Quattrocento Sans"/>
              <a:sym typeface="Quattrocento Sans"/>
            </a:endParaRPr>
          </a:p>
        </p:txBody>
      </p:sp>
      <p:pic>
        <p:nvPicPr>
          <p:cNvPr id="128" name="Google Shape;128;p17"/>
          <p:cNvPicPr preferRelativeResize="0"/>
          <p:nvPr/>
        </p:nvPicPr>
        <p:blipFill>
          <a:blip r:embed="rId5">
            <a:alphaModFix/>
          </a:blip>
          <a:stretch>
            <a:fillRect/>
          </a:stretch>
        </p:blipFill>
        <p:spPr>
          <a:xfrm>
            <a:off x="9615178" y="1215900"/>
            <a:ext cx="1191250" cy="1203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26"/>
          <p:cNvSpPr txBox="1"/>
          <p:nvPr>
            <p:ph type="title"/>
          </p:nvPr>
        </p:nvSpPr>
        <p:spPr>
          <a:xfrm>
            <a:off x="575239" y="263276"/>
            <a:ext cx="11187000" cy="1014900"/>
          </a:xfrm>
          <a:prstGeom prst="rect">
            <a:avLst/>
          </a:prstGeom>
        </p:spPr>
        <p:txBody>
          <a:bodyPr anchorCtr="0" anchor="ctr" bIns="44175" lIns="88375" spcFirstLastPara="1" rIns="88375" wrap="square" tIns="44175">
            <a:normAutofit/>
          </a:bodyPr>
          <a:lstStyle/>
          <a:p>
            <a:pPr indent="0" lvl="0" marL="0" rtl="0" algn="l">
              <a:spcBef>
                <a:spcPts val="0"/>
              </a:spcBef>
              <a:spcAft>
                <a:spcPts val="0"/>
              </a:spcAft>
              <a:buNone/>
            </a:pPr>
            <a:r>
              <a:rPr lang="en-US"/>
              <a:t>Announcements</a:t>
            </a:r>
            <a:endParaRPr/>
          </a:p>
        </p:txBody>
      </p:sp>
      <p:sp>
        <p:nvSpPr>
          <p:cNvPr id="546" name="Google Shape;546;p26"/>
          <p:cNvSpPr txBox="1"/>
          <p:nvPr>
            <p:ph idx="1" type="body"/>
          </p:nvPr>
        </p:nvSpPr>
        <p:spPr>
          <a:xfrm>
            <a:off x="746175" y="1568275"/>
            <a:ext cx="9371700" cy="1991700"/>
          </a:xfrm>
          <a:prstGeom prst="rect">
            <a:avLst/>
          </a:prstGeom>
        </p:spPr>
        <p:txBody>
          <a:bodyPr anchorCtr="0" anchor="t" bIns="44175" lIns="44175" spcFirstLastPara="1" rIns="44175" wrap="square" tIns="44175">
            <a:spAutoFit/>
          </a:bodyPr>
          <a:lstStyle/>
          <a:p>
            <a:pPr indent="0" lvl="0" marL="0" rtl="0" algn="l">
              <a:spcBef>
                <a:spcPts val="1200"/>
              </a:spcBef>
              <a:spcAft>
                <a:spcPts val="0"/>
              </a:spcAft>
              <a:buNone/>
            </a:pPr>
            <a:r>
              <a:rPr lang="en-US"/>
              <a:t>Midterm</a:t>
            </a:r>
            <a:r>
              <a:rPr lang="en-US"/>
              <a:t> resubmission due Friday</a:t>
            </a:r>
            <a:endParaRPr/>
          </a:p>
          <a:p>
            <a:pPr indent="-393700" lvl="0" marL="457200" rtl="0" algn="l">
              <a:spcBef>
                <a:spcPts val="1200"/>
              </a:spcBef>
              <a:spcAft>
                <a:spcPts val="0"/>
              </a:spcAft>
              <a:buClr>
                <a:srgbClr val="FF0000"/>
              </a:buClr>
              <a:buSzPts val="2600"/>
              <a:buChar char="-"/>
            </a:pPr>
            <a:r>
              <a:rPr lang="en-US">
                <a:solidFill>
                  <a:srgbClr val="FF0000"/>
                </a:solidFill>
              </a:rPr>
              <a:t>NO LATE SUBMISSIONS</a:t>
            </a:r>
            <a:endParaRPr>
              <a:solidFill>
                <a:srgbClr val="FF0000"/>
              </a:solidFill>
            </a:endParaRPr>
          </a:p>
          <a:p>
            <a:pPr indent="0" lvl="0" marL="0" rtl="0" algn="l">
              <a:spcBef>
                <a:spcPts val="1200"/>
              </a:spcBef>
              <a:spcAft>
                <a:spcPts val="0"/>
              </a:spcAft>
              <a:buNone/>
            </a:pPr>
            <a:r>
              <a:t/>
            </a:r>
            <a:endParaRPr>
              <a:solidFill>
                <a:srgbClr val="FF0000"/>
              </a:solidFill>
            </a:endParaRPr>
          </a:p>
          <a:p>
            <a:pPr indent="0" lvl="0" marL="0" rtl="0" algn="l">
              <a:spcBef>
                <a:spcPts val="1200"/>
              </a:spcBef>
              <a:spcAft>
                <a:spcPts val="0"/>
              </a:spcAft>
              <a:buNone/>
            </a:pPr>
            <a:r>
              <a:rPr lang="en-US" u="sng">
                <a:solidFill>
                  <a:schemeClr val="hlink"/>
                </a:solidFill>
                <a:hlinkClick r:id="rId3"/>
              </a:rPr>
              <a:t>Question Thread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27"/>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Review: Dijkstra Key Features</a:t>
            </a:r>
            <a:endParaRPr/>
          </a:p>
        </p:txBody>
      </p:sp>
      <p:sp>
        <p:nvSpPr>
          <p:cNvPr id="554" name="Google Shape;554;p27"/>
          <p:cNvSpPr txBox="1"/>
          <p:nvPr>
            <p:ph idx="1" type="body"/>
          </p:nvPr>
        </p:nvSpPr>
        <p:spPr>
          <a:xfrm>
            <a:off x="838200" y="1371600"/>
            <a:ext cx="10515600" cy="5321100"/>
          </a:xfrm>
          <a:prstGeom prst="rect">
            <a:avLst/>
          </a:prstGeom>
          <a:noFill/>
          <a:ln>
            <a:noFill/>
          </a:ln>
        </p:spPr>
        <p:txBody>
          <a:bodyPr anchorCtr="0" anchor="t" bIns="45700" lIns="45700" spcFirstLastPara="1" rIns="45700" wrap="square" tIns="45700">
            <a:normAutofit/>
          </a:bodyPr>
          <a:lstStyle/>
          <a:p>
            <a:pPr indent="-393700" lvl="0" marL="457200" rtl="0" algn="l">
              <a:lnSpc>
                <a:spcPct val="90000"/>
              </a:lnSpc>
              <a:spcBef>
                <a:spcPts val="0"/>
              </a:spcBef>
              <a:spcAft>
                <a:spcPts val="0"/>
              </a:spcAft>
              <a:buSzPts val="2600"/>
              <a:buChar char="●"/>
            </a:pPr>
            <a:r>
              <a:rPr lang="en-US"/>
              <a:t>Once a vertex is marked known, its shortest path is known</a:t>
            </a:r>
            <a:endParaRPr/>
          </a:p>
          <a:p>
            <a:pPr indent="-361950" lvl="1" marL="914400" rtl="0" algn="l">
              <a:lnSpc>
                <a:spcPct val="90000"/>
              </a:lnSpc>
              <a:spcBef>
                <a:spcPts val="0"/>
              </a:spcBef>
              <a:spcAft>
                <a:spcPts val="0"/>
              </a:spcAft>
              <a:buSzPts val="2100"/>
              <a:buChar char="○"/>
            </a:pPr>
            <a:r>
              <a:rPr lang="en-US"/>
              <a:t>Can reconstruct path by following backpointers</a:t>
            </a:r>
            <a:endParaRPr/>
          </a:p>
          <a:p>
            <a:pPr indent="-393700" lvl="0" marL="457200" rtl="0" algn="l">
              <a:lnSpc>
                <a:spcPct val="90000"/>
              </a:lnSpc>
              <a:spcBef>
                <a:spcPts val="1000"/>
              </a:spcBef>
              <a:spcAft>
                <a:spcPts val="0"/>
              </a:spcAft>
              <a:buSzPts val="2600"/>
              <a:buChar char="●"/>
            </a:pPr>
            <a:r>
              <a:rPr lang="en-US"/>
              <a:t>While a vertex is not known, another shorter path might be found!</a:t>
            </a:r>
            <a:endParaRPr/>
          </a:p>
          <a:p>
            <a:pPr indent="-393700" lvl="0" marL="457200" rtl="0" algn="l">
              <a:lnSpc>
                <a:spcPct val="90000"/>
              </a:lnSpc>
              <a:spcBef>
                <a:spcPts val="1000"/>
              </a:spcBef>
              <a:spcAft>
                <a:spcPts val="0"/>
              </a:spcAft>
              <a:buSzPts val="2600"/>
              <a:buChar char="●"/>
            </a:pPr>
            <a:r>
              <a:rPr lang="en-US"/>
              <a:t>The “Order Added to Known Set” is unimportant</a:t>
            </a:r>
            <a:endParaRPr/>
          </a:p>
          <a:p>
            <a:pPr indent="-361950" lvl="1" marL="914400" rtl="0" algn="l">
              <a:lnSpc>
                <a:spcPct val="90000"/>
              </a:lnSpc>
              <a:spcBef>
                <a:spcPts val="0"/>
              </a:spcBef>
              <a:spcAft>
                <a:spcPts val="0"/>
              </a:spcAft>
              <a:buSzPts val="2100"/>
              <a:buChar char="○"/>
            </a:pPr>
            <a:r>
              <a:rPr lang="en-US"/>
              <a:t>A detail about how the algorithm works </a:t>
            </a:r>
            <a:r>
              <a:rPr i="1" lang="en-US">
                <a:solidFill>
                  <a:srgbClr val="7F7F7F"/>
                </a:solidFill>
              </a:rPr>
              <a:t>(client doesn’t care)</a:t>
            </a:r>
            <a:endParaRPr/>
          </a:p>
          <a:p>
            <a:pPr indent="-361950" lvl="1" marL="914400" rtl="0" algn="l">
              <a:lnSpc>
                <a:spcPct val="90000"/>
              </a:lnSpc>
              <a:spcBef>
                <a:spcPts val="0"/>
              </a:spcBef>
              <a:spcAft>
                <a:spcPts val="0"/>
              </a:spcAft>
              <a:buSzPts val="2100"/>
              <a:buChar char="○"/>
            </a:pPr>
            <a:r>
              <a:rPr lang="en-US"/>
              <a:t>Not used by the algorithm </a:t>
            </a:r>
            <a:r>
              <a:rPr i="1" lang="en-US">
                <a:solidFill>
                  <a:srgbClr val="7F7F7F"/>
                </a:solidFill>
              </a:rPr>
              <a:t>(implementation doesn’t care)</a:t>
            </a:r>
            <a:endParaRPr/>
          </a:p>
          <a:p>
            <a:pPr indent="-361950" lvl="1" marL="914400" rtl="0" algn="l">
              <a:lnSpc>
                <a:spcPct val="90000"/>
              </a:lnSpc>
              <a:spcBef>
                <a:spcPts val="0"/>
              </a:spcBef>
              <a:spcAft>
                <a:spcPts val="0"/>
              </a:spcAft>
              <a:buSzPts val="2100"/>
              <a:buChar char="○"/>
            </a:pPr>
            <a:r>
              <a:rPr lang="en-US"/>
              <a:t>It is sorted by path-distance; ties are resolved “somehow”</a:t>
            </a:r>
            <a:endParaRPr/>
          </a:p>
          <a:p>
            <a:pPr indent="-393700" lvl="0" marL="457200" rtl="0" algn="l">
              <a:lnSpc>
                <a:spcPct val="90000"/>
              </a:lnSpc>
              <a:spcBef>
                <a:spcPts val="1000"/>
              </a:spcBef>
              <a:spcAft>
                <a:spcPts val="0"/>
              </a:spcAft>
              <a:buSzPts val="2600"/>
              <a:buChar char="●"/>
            </a:pPr>
            <a:r>
              <a:rPr lang="en-US"/>
              <a:t>If we only need path to a specific vertex, can stop early once that vertex is known</a:t>
            </a:r>
            <a:endParaRPr/>
          </a:p>
          <a:p>
            <a:pPr indent="-361950" lvl="1" marL="914400" rtl="0" algn="l">
              <a:lnSpc>
                <a:spcPct val="90000"/>
              </a:lnSpc>
              <a:spcBef>
                <a:spcPts val="0"/>
              </a:spcBef>
              <a:spcAft>
                <a:spcPts val="0"/>
              </a:spcAft>
              <a:buSzPts val="2100"/>
              <a:buChar char="○"/>
            </a:pPr>
            <a:r>
              <a:rPr lang="en-US"/>
              <a:t>Because its shortest path cannot change!</a:t>
            </a:r>
            <a:endParaRPr/>
          </a:p>
          <a:p>
            <a:pPr indent="-361950" lvl="1" marL="914400" rtl="0" algn="l">
              <a:lnSpc>
                <a:spcPct val="90000"/>
              </a:lnSpc>
              <a:spcBef>
                <a:spcPts val="0"/>
              </a:spcBef>
              <a:spcAft>
                <a:spcPts val="0"/>
              </a:spcAft>
              <a:buSzPts val="2100"/>
              <a:buChar char="○"/>
            </a:pPr>
            <a:r>
              <a:rPr lang="en-US"/>
              <a:t>Return a partial </a:t>
            </a:r>
            <a:r>
              <a:rPr b="1" lang="en-US"/>
              <a:t>shortest path tree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8"/>
          <p:cNvSpPr txBox="1"/>
          <p:nvPr>
            <p:ph type="title"/>
          </p:nvPr>
        </p:nvSpPr>
        <p:spPr>
          <a:xfrm>
            <a:off x="575239" y="263276"/>
            <a:ext cx="11187000" cy="1014900"/>
          </a:xfrm>
          <a:prstGeom prst="rect">
            <a:avLst/>
          </a:prstGeom>
        </p:spPr>
        <p:txBody>
          <a:bodyPr anchorCtr="0" anchor="ctr" bIns="44175" lIns="88375" spcFirstLastPara="1" rIns="88375" wrap="square" tIns="44175">
            <a:normAutofit/>
          </a:bodyPr>
          <a:lstStyle/>
          <a:p>
            <a:pPr indent="0" lvl="0" marL="0" rtl="0" algn="l">
              <a:spcBef>
                <a:spcPts val="0"/>
              </a:spcBef>
              <a:spcAft>
                <a:spcPts val="0"/>
              </a:spcAft>
              <a:buNone/>
            </a:pPr>
            <a:r>
              <a:rPr lang="en-US"/>
              <a:t>Greedy Algorithms</a:t>
            </a:r>
            <a:endParaRPr/>
          </a:p>
        </p:txBody>
      </p:sp>
      <p:sp>
        <p:nvSpPr>
          <p:cNvPr id="561" name="Google Shape;561;p28"/>
          <p:cNvSpPr txBox="1"/>
          <p:nvPr>
            <p:ph idx="1" type="body"/>
          </p:nvPr>
        </p:nvSpPr>
        <p:spPr>
          <a:xfrm>
            <a:off x="746175" y="1568275"/>
            <a:ext cx="10801500" cy="2556600"/>
          </a:xfrm>
          <a:prstGeom prst="rect">
            <a:avLst/>
          </a:prstGeom>
        </p:spPr>
        <p:txBody>
          <a:bodyPr anchorCtr="0" anchor="t" bIns="44175" lIns="44175" spcFirstLastPara="1" rIns="44175" wrap="square" tIns="44175">
            <a:spAutoFit/>
          </a:bodyPr>
          <a:lstStyle/>
          <a:p>
            <a:pPr indent="-393700" lvl="0" marL="457200" rtl="0" algn="l">
              <a:spcBef>
                <a:spcPts val="1200"/>
              </a:spcBef>
              <a:spcAft>
                <a:spcPts val="0"/>
              </a:spcAft>
              <a:buSzPts val="2600"/>
              <a:buChar char="●"/>
            </a:pPr>
            <a:r>
              <a:rPr lang="en-US"/>
              <a:t>At each step, do what seems best at that step</a:t>
            </a:r>
            <a:endParaRPr/>
          </a:p>
          <a:p>
            <a:pPr indent="-361950" lvl="1" marL="914400" rtl="0" algn="l">
              <a:spcBef>
                <a:spcPts val="0"/>
              </a:spcBef>
              <a:spcAft>
                <a:spcPts val="0"/>
              </a:spcAft>
              <a:buSzPts val="2100"/>
              <a:buChar char="○"/>
            </a:pPr>
            <a:r>
              <a:rPr lang="en-US"/>
              <a:t>“instant gratification”</a:t>
            </a:r>
            <a:endParaRPr/>
          </a:p>
          <a:p>
            <a:pPr indent="-361950" lvl="1" marL="914400" rtl="0" algn="l">
              <a:spcBef>
                <a:spcPts val="0"/>
              </a:spcBef>
              <a:spcAft>
                <a:spcPts val="0"/>
              </a:spcAft>
              <a:buSzPts val="2100"/>
              <a:buChar char="○"/>
            </a:pPr>
            <a:r>
              <a:rPr lang="en-US"/>
              <a:t>“make the locally optimal choice at each stage”</a:t>
            </a:r>
            <a:endParaRPr/>
          </a:p>
          <a:p>
            <a:pPr indent="-393700" lvl="0" marL="457200" rtl="0" algn="l">
              <a:spcBef>
                <a:spcPts val="0"/>
              </a:spcBef>
              <a:spcAft>
                <a:spcPts val="0"/>
              </a:spcAft>
              <a:buSzPts val="2600"/>
              <a:buChar char="●"/>
            </a:pPr>
            <a:r>
              <a:rPr lang="en-US"/>
              <a:t>Dijkstra’s is “greedy” because once a vertex is marked as “processed” we never revisit</a:t>
            </a:r>
            <a:endParaRPr/>
          </a:p>
          <a:p>
            <a:pPr indent="-361950" lvl="1" marL="914400" rtl="0" algn="l">
              <a:spcBef>
                <a:spcPts val="0"/>
              </a:spcBef>
              <a:spcAft>
                <a:spcPts val="0"/>
              </a:spcAft>
              <a:buSzPts val="2100"/>
              <a:buChar char="○"/>
            </a:pPr>
            <a:r>
              <a:rPr lang="en-US"/>
              <a:t>This is why Dijkstra’s does not work with negative edge weights</a:t>
            </a:r>
            <a:endParaRPr/>
          </a:p>
          <a:p>
            <a:pPr indent="0" lvl="0" marL="0" rtl="0" algn="l">
              <a:spcBef>
                <a:spcPts val="1200"/>
              </a:spcBef>
              <a:spcAft>
                <a:spcPts val="0"/>
              </a:spcAft>
              <a:buNone/>
            </a:pPr>
            <a:r>
              <a:t/>
            </a:r>
            <a:endParaRPr/>
          </a:p>
        </p:txBody>
      </p:sp>
      <p:pic>
        <p:nvPicPr>
          <p:cNvPr id="562" name="Google Shape;562;p28"/>
          <p:cNvPicPr preferRelativeResize="0"/>
          <p:nvPr/>
        </p:nvPicPr>
        <p:blipFill>
          <a:blip r:embed="rId3">
            <a:alphaModFix/>
          </a:blip>
          <a:stretch>
            <a:fillRect/>
          </a:stretch>
        </p:blipFill>
        <p:spPr>
          <a:xfrm>
            <a:off x="7190250" y="3714750"/>
            <a:ext cx="4572000" cy="2571750"/>
          </a:xfrm>
          <a:prstGeom prst="rect">
            <a:avLst/>
          </a:prstGeom>
          <a:noFill/>
          <a:ln>
            <a:noFill/>
          </a:ln>
        </p:spPr>
      </p:pic>
      <p:sp>
        <p:nvSpPr>
          <p:cNvPr id="563" name="Google Shape;563;p28"/>
          <p:cNvSpPr txBox="1"/>
          <p:nvPr/>
        </p:nvSpPr>
        <p:spPr>
          <a:xfrm>
            <a:off x="746175" y="3823175"/>
            <a:ext cx="6111900" cy="17793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200"/>
              </a:spcBef>
              <a:spcAft>
                <a:spcPts val="0"/>
              </a:spcAft>
              <a:buNone/>
            </a:pPr>
            <a:r>
              <a:rPr lang="en-US" sz="2600">
                <a:solidFill>
                  <a:schemeClr val="dk1"/>
                </a:solidFill>
                <a:latin typeface="Quattrocento Sans"/>
                <a:ea typeface="Quattrocento Sans"/>
                <a:cs typeface="Quattrocento Sans"/>
                <a:sym typeface="Quattrocento Sans"/>
              </a:rPr>
              <a:t>Other examples of greedy algorithms are:</a:t>
            </a:r>
            <a:endParaRPr sz="2600">
              <a:solidFill>
                <a:schemeClr val="dk1"/>
              </a:solidFill>
              <a:latin typeface="Quattrocento Sans"/>
              <a:ea typeface="Quattrocento Sans"/>
              <a:cs typeface="Quattrocento Sans"/>
              <a:sym typeface="Quattrocento Sans"/>
            </a:endParaRPr>
          </a:p>
          <a:p>
            <a:pPr indent="-393700" lvl="0" marL="457200" rtl="0" algn="l">
              <a:lnSpc>
                <a:spcPct val="90000"/>
              </a:lnSpc>
              <a:spcBef>
                <a:spcPts val="1200"/>
              </a:spcBef>
              <a:spcAft>
                <a:spcPts val="0"/>
              </a:spcAft>
              <a:buClr>
                <a:srgbClr val="4C3282"/>
              </a:buClr>
              <a:buSzPts val="2600"/>
              <a:buFont typeface="Twentieth Century"/>
              <a:buChar char="●"/>
            </a:pPr>
            <a:r>
              <a:rPr lang="en-US" sz="2600">
                <a:solidFill>
                  <a:schemeClr val="dk1"/>
                </a:solidFill>
                <a:latin typeface="Quattrocento Sans"/>
                <a:ea typeface="Quattrocento Sans"/>
                <a:cs typeface="Quattrocento Sans"/>
                <a:sym typeface="Quattrocento Sans"/>
              </a:rPr>
              <a:t>Kruskal and Prim’s minimum spanning tree algorithms (</a:t>
            </a:r>
            <a:r>
              <a:rPr i="1" lang="en-US" sz="2600">
                <a:solidFill>
                  <a:schemeClr val="dk1"/>
                </a:solidFill>
                <a:latin typeface="Quattrocento Sans"/>
                <a:ea typeface="Quattrocento Sans"/>
                <a:cs typeface="Quattrocento Sans"/>
                <a:sym typeface="Quattrocento Sans"/>
              </a:rPr>
              <a:t>next week</a:t>
            </a:r>
            <a:r>
              <a:rPr lang="en-US" sz="2600">
                <a:solidFill>
                  <a:schemeClr val="dk1"/>
                </a:solidFill>
                <a:latin typeface="Quattrocento Sans"/>
                <a:ea typeface="Quattrocento Sans"/>
                <a:cs typeface="Quattrocento Sans"/>
                <a:sym typeface="Quattrocento Sans"/>
              </a:rPr>
              <a:t>)</a:t>
            </a:r>
            <a:endParaRPr sz="2600">
              <a:solidFill>
                <a:schemeClr val="dk1"/>
              </a:solidFill>
              <a:latin typeface="Quattrocento Sans"/>
              <a:ea typeface="Quattrocento Sans"/>
              <a:cs typeface="Quattrocento Sans"/>
              <a:sym typeface="Quattrocento Sans"/>
            </a:endParaRPr>
          </a:p>
          <a:p>
            <a:pPr indent="-393700" lvl="0" marL="457200" rtl="0" algn="l">
              <a:lnSpc>
                <a:spcPct val="90000"/>
              </a:lnSpc>
              <a:spcBef>
                <a:spcPts val="0"/>
              </a:spcBef>
              <a:spcAft>
                <a:spcPts val="0"/>
              </a:spcAft>
              <a:buClr>
                <a:srgbClr val="4C3282"/>
              </a:buClr>
              <a:buSzPts val="2600"/>
              <a:buFont typeface="Twentieth Century"/>
              <a:buChar char="●"/>
            </a:pPr>
            <a:r>
              <a:rPr lang="en-US" sz="2600">
                <a:solidFill>
                  <a:schemeClr val="dk1"/>
                </a:solidFill>
                <a:latin typeface="Quattrocento Sans"/>
                <a:ea typeface="Quattrocento Sans"/>
                <a:cs typeface="Quattrocento Sans"/>
                <a:sym typeface="Quattrocento Sans"/>
              </a:rPr>
              <a:t>Huffman compression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9"/>
          <p:cNvSpPr txBox="1"/>
          <p:nvPr>
            <p:ph type="title"/>
          </p:nvPr>
        </p:nvSpPr>
        <p:spPr>
          <a:xfrm>
            <a:off x="575239" y="263276"/>
            <a:ext cx="11187000" cy="1014900"/>
          </a:xfrm>
          <a:prstGeom prst="rect">
            <a:avLst/>
          </a:prstGeom>
        </p:spPr>
        <p:txBody>
          <a:bodyPr anchorCtr="0" anchor="ctr" bIns="44175" lIns="88375" spcFirstLastPara="1" rIns="88375" wrap="square" tIns="44175">
            <a:normAutofit/>
          </a:bodyPr>
          <a:lstStyle/>
          <a:p>
            <a:pPr indent="0" lvl="0" marL="0" rtl="0" algn="l">
              <a:spcBef>
                <a:spcPts val="0"/>
              </a:spcBef>
              <a:spcAft>
                <a:spcPts val="0"/>
              </a:spcAft>
              <a:buNone/>
            </a:pPr>
            <a:r>
              <a:rPr lang="en-US"/>
              <a:t>Bellman-Ford Shortest Path</a:t>
            </a:r>
            <a:endParaRPr/>
          </a:p>
        </p:txBody>
      </p:sp>
      <p:sp>
        <p:nvSpPr>
          <p:cNvPr id="570" name="Google Shape;570;p29"/>
          <p:cNvSpPr txBox="1"/>
          <p:nvPr>
            <p:ph idx="1" type="body"/>
          </p:nvPr>
        </p:nvSpPr>
        <p:spPr>
          <a:xfrm>
            <a:off x="491650" y="1568275"/>
            <a:ext cx="11572800" cy="2444400"/>
          </a:xfrm>
          <a:prstGeom prst="rect">
            <a:avLst/>
          </a:prstGeom>
        </p:spPr>
        <p:txBody>
          <a:bodyPr anchorCtr="0" anchor="t" bIns="44175" lIns="44175" spcFirstLastPara="1" rIns="44175" wrap="square" tIns="44175">
            <a:spAutoFit/>
          </a:bodyPr>
          <a:lstStyle/>
          <a:p>
            <a:pPr indent="-387350" lvl="0" marL="457200" rtl="0" algn="l">
              <a:spcBef>
                <a:spcPts val="1200"/>
              </a:spcBef>
              <a:spcAft>
                <a:spcPts val="0"/>
              </a:spcAft>
              <a:buSzPts val="2500"/>
              <a:buChar char="●"/>
            </a:pPr>
            <a:r>
              <a:rPr lang="en-US" sz="2500"/>
              <a:t>A shortest path algorithm that will work with negative edge weights</a:t>
            </a:r>
            <a:endParaRPr sz="2500"/>
          </a:p>
          <a:p>
            <a:pPr indent="-355600" lvl="1" marL="914400" rtl="0" algn="l">
              <a:spcBef>
                <a:spcPts val="0"/>
              </a:spcBef>
              <a:spcAft>
                <a:spcPts val="0"/>
              </a:spcAft>
              <a:buSzPts val="2000"/>
              <a:buChar char="○"/>
            </a:pPr>
            <a:r>
              <a:rPr lang="en-US" sz="2000"/>
              <a:t>Will </a:t>
            </a:r>
            <a:r>
              <a:rPr b="1" lang="en-US" sz="2000"/>
              <a:t>not</a:t>
            </a:r>
            <a:r>
              <a:rPr lang="en-US" sz="2000"/>
              <a:t> work if a negative cycle exists- in this case no shortest path exists</a:t>
            </a:r>
            <a:endParaRPr sz="2000"/>
          </a:p>
          <a:p>
            <a:pPr indent="-387350" lvl="0" marL="457200" rtl="0" algn="l">
              <a:spcBef>
                <a:spcPts val="0"/>
              </a:spcBef>
              <a:spcAft>
                <a:spcPts val="0"/>
              </a:spcAft>
              <a:buSzPts val="2500"/>
              <a:buChar char="●"/>
            </a:pPr>
            <a:r>
              <a:rPr b="1" lang="en-US" sz="2500"/>
              <a:t>Not</a:t>
            </a:r>
            <a:r>
              <a:rPr lang="en-US" sz="2500"/>
              <a:t> a greedy algorithm</a:t>
            </a:r>
            <a:endParaRPr sz="2500"/>
          </a:p>
          <a:p>
            <a:pPr indent="-387350" lvl="0" marL="457200" rtl="0" algn="l">
              <a:spcBef>
                <a:spcPts val="0"/>
              </a:spcBef>
              <a:spcAft>
                <a:spcPts val="0"/>
              </a:spcAft>
              <a:buSzPts val="2500"/>
              <a:buChar char="●"/>
            </a:pPr>
            <a:r>
              <a:rPr lang="en-US" sz="2500"/>
              <a:t>Originally proposed by Alfonso Shimbel, then published by Edward F. Moore (Moore’s Finite State Machine, not of Moore’s law), then republished by Lester Ford Jr and finally named after Richard Bellman (invented dynamic programming) who’s final publication built off of Ford’s</a:t>
            </a:r>
            <a:endParaRPr sz="2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0"/>
          <p:cNvSpPr txBox="1"/>
          <p:nvPr>
            <p:ph type="title"/>
          </p:nvPr>
        </p:nvSpPr>
        <p:spPr>
          <a:xfrm>
            <a:off x="575239" y="263276"/>
            <a:ext cx="11187000" cy="1014900"/>
          </a:xfrm>
          <a:prstGeom prst="rect">
            <a:avLst/>
          </a:prstGeom>
        </p:spPr>
        <p:txBody>
          <a:bodyPr anchorCtr="0" anchor="ctr" bIns="44175" lIns="88375" spcFirstLastPara="1" rIns="88375" wrap="square" tIns="44175">
            <a:normAutofit/>
          </a:bodyPr>
          <a:lstStyle/>
          <a:p>
            <a:pPr indent="0" lvl="0" marL="0" rtl="0" algn="l">
              <a:spcBef>
                <a:spcPts val="0"/>
              </a:spcBef>
              <a:spcAft>
                <a:spcPts val="0"/>
              </a:spcAft>
              <a:buNone/>
            </a:pPr>
            <a:r>
              <a:rPr lang="en-US"/>
              <a:t>Bellman-Ford Basics</a:t>
            </a:r>
            <a:endParaRPr/>
          </a:p>
        </p:txBody>
      </p:sp>
      <p:sp>
        <p:nvSpPr>
          <p:cNvPr id="577" name="Google Shape;577;p30"/>
          <p:cNvSpPr txBox="1"/>
          <p:nvPr>
            <p:ph idx="1" type="body"/>
          </p:nvPr>
        </p:nvSpPr>
        <p:spPr>
          <a:xfrm>
            <a:off x="746175" y="1568275"/>
            <a:ext cx="10189200" cy="2375100"/>
          </a:xfrm>
          <a:prstGeom prst="rect">
            <a:avLst/>
          </a:prstGeom>
        </p:spPr>
        <p:txBody>
          <a:bodyPr anchorCtr="0" anchor="t" bIns="44175" lIns="44175" spcFirstLastPara="1" rIns="44175" wrap="square" tIns="44175">
            <a:spAutoFit/>
          </a:bodyPr>
          <a:lstStyle/>
          <a:p>
            <a:pPr indent="-387350" lvl="0" marL="457200" rtl="0" algn="l">
              <a:spcBef>
                <a:spcPts val="1200"/>
              </a:spcBef>
              <a:spcAft>
                <a:spcPts val="0"/>
              </a:spcAft>
              <a:buSzPts val="2500"/>
              <a:buChar char="●"/>
            </a:pPr>
            <a:r>
              <a:rPr lang="en-US" sz="2500"/>
              <a:t>There can be at most |V| - 1 edges in our shortest path</a:t>
            </a:r>
            <a:endParaRPr sz="2500"/>
          </a:p>
          <a:p>
            <a:pPr indent="-355600" lvl="1" marL="914400" rtl="0" algn="l">
              <a:spcBef>
                <a:spcPts val="0"/>
              </a:spcBef>
              <a:spcAft>
                <a:spcPts val="0"/>
              </a:spcAft>
              <a:buSzPts val="2000"/>
              <a:buChar char="○"/>
            </a:pPr>
            <a:r>
              <a:rPr lang="en-US" sz="2000"/>
              <a:t>If there are |V| or more edges in a path that means there’s a cycle/repeated Vertex</a:t>
            </a:r>
            <a:endParaRPr sz="2000"/>
          </a:p>
          <a:p>
            <a:pPr indent="-387350" lvl="0" marL="457200" rtl="0" algn="l">
              <a:spcBef>
                <a:spcPts val="0"/>
              </a:spcBef>
              <a:spcAft>
                <a:spcPts val="0"/>
              </a:spcAft>
              <a:buSzPts val="2500"/>
              <a:buChar char="●"/>
            </a:pPr>
            <a:r>
              <a:rPr lang="en-US" sz="2500"/>
              <a:t>Run |V| - 1 iterations of shortest path analysis through the graph</a:t>
            </a:r>
            <a:endParaRPr sz="2500"/>
          </a:p>
          <a:p>
            <a:pPr indent="-355600" lvl="1" marL="914400" rtl="0" algn="l">
              <a:spcBef>
                <a:spcPts val="0"/>
              </a:spcBef>
              <a:spcAft>
                <a:spcPts val="0"/>
              </a:spcAft>
              <a:buSzPts val="2000"/>
              <a:buChar char="○"/>
            </a:pPr>
            <a:r>
              <a:rPr lang="en-US" sz="2000"/>
              <a:t>This means we will repeatedly revisit the “distance from” selected per vertex </a:t>
            </a:r>
            <a:endParaRPr sz="2000"/>
          </a:p>
          <a:p>
            <a:pPr indent="-387350" lvl="0" marL="457200" rtl="0" algn="l">
              <a:spcBef>
                <a:spcPts val="0"/>
              </a:spcBef>
              <a:spcAft>
                <a:spcPts val="0"/>
              </a:spcAft>
              <a:buSzPts val="2500"/>
              <a:buChar char="●"/>
            </a:pPr>
            <a:r>
              <a:rPr lang="en-US" sz="2500"/>
              <a:t>Look at each vertex’s outgoing edges in each iteration</a:t>
            </a:r>
            <a:endParaRPr sz="2500"/>
          </a:p>
          <a:p>
            <a:pPr indent="-387350" lvl="0" marL="457200" rtl="0" algn="l">
              <a:spcBef>
                <a:spcPts val="0"/>
              </a:spcBef>
              <a:spcAft>
                <a:spcPts val="0"/>
              </a:spcAft>
              <a:buSzPts val="2500"/>
              <a:buChar char="●"/>
            </a:pPr>
            <a:r>
              <a:rPr lang="en-US" sz="2500"/>
              <a:t>It is slower than Dijkstra’s for the same problem because it will revisit previously assessed vertices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1"/>
          <p:cNvSpPr txBox="1"/>
          <p:nvPr>
            <p:ph type="title"/>
          </p:nvPr>
        </p:nvSpPr>
        <p:spPr>
          <a:xfrm>
            <a:off x="575239" y="263276"/>
            <a:ext cx="11187000" cy="1014900"/>
          </a:xfrm>
          <a:prstGeom prst="rect">
            <a:avLst/>
          </a:prstGeom>
        </p:spPr>
        <p:txBody>
          <a:bodyPr anchorCtr="0" anchor="ctr" bIns="44175" lIns="88375" spcFirstLastPara="1" rIns="88375" wrap="square" tIns="44175">
            <a:normAutofit/>
          </a:bodyPr>
          <a:lstStyle/>
          <a:p>
            <a:pPr indent="0" lvl="0" marL="0" rtl="0" algn="l">
              <a:spcBef>
                <a:spcPts val="0"/>
              </a:spcBef>
              <a:spcAft>
                <a:spcPts val="0"/>
              </a:spcAft>
              <a:buNone/>
            </a:pPr>
            <a:r>
              <a:rPr lang="en-US"/>
              <a:t>Bellman-Ford Example</a:t>
            </a:r>
            <a:endParaRPr/>
          </a:p>
        </p:txBody>
      </p:sp>
      <p:sp>
        <p:nvSpPr>
          <p:cNvPr id="584" name="Google Shape;584;p31"/>
          <p:cNvSpPr txBox="1"/>
          <p:nvPr>
            <p:ph idx="12" type="sldNum"/>
          </p:nvPr>
        </p:nvSpPr>
        <p:spPr>
          <a:xfrm>
            <a:off x="6400800" y="4869657"/>
            <a:ext cx="4572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fld id="{00000000-1234-1234-1234-123412341234}" type="slidenum">
              <a:rPr b="1" i="0" lang="en-US" sz="675" u="none" cap="none" strike="noStrike">
                <a:solidFill>
                  <a:srgbClr val="4B2A85"/>
                </a:solidFill>
                <a:latin typeface="Calibri"/>
                <a:ea typeface="Calibri"/>
                <a:cs typeface="Calibri"/>
                <a:sym typeface="Calibri"/>
              </a:rPr>
              <a:t>‹#›</a:t>
            </a:fld>
            <a:endParaRPr b="1" i="0" sz="675" u="none" cap="none" strike="noStrike">
              <a:solidFill>
                <a:srgbClr val="4B2A85"/>
              </a:solidFill>
              <a:latin typeface="Calibri"/>
              <a:ea typeface="Calibri"/>
              <a:cs typeface="Calibri"/>
              <a:sym typeface="Calibri"/>
            </a:endParaRPr>
          </a:p>
        </p:txBody>
      </p:sp>
      <p:graphicFrame>
        <p:nvGraphicFramePr>
          <p:cNvPr id="585" name="Google Shape;585;p31"/>
          <p:cNvGraphicFramePr/>
          <p:nvPr/>
        </p:nvGraphicFramePr>
        <p:xfrm>
          <a:off x="6316888" y="3054960"/>
          <a:ext cx="3000000" cy="3000000"/>
        </p:xfrm>
        <a:graphic>
          <a:graphicData uri="http://schemas.openxmlformats.org/drawingml/2006/table">
            <a:tbl>
              <a:tblPr bandRow="1" firstRow="1">
                <a:noFill/>
                <a:tableStyleId>{34E10736-53D8-4059-9B6D-85B98B127559}</a:tableStyleId>
              </a:tblPr>
              <a:tblGrid>
                <a:gridCol w="1030900"/>
                <a:gridCol w="1030900"/>
                <a:gridCol w="1030900"/>
              </a:tblGrid>
              <a:tr h="406400">
                <a:tc>
                  <a:txBody>
                    <a:bodyPr/>
                    <a:lstStyle/>
                    <a:p>
                      <a:pPr indent="0" lvl="0" marL="0" rtl="0" algn="ctr">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586" name="Google Shape;586;p31"/>
          <p:cNvSpPr txBox="1"/>
          <p:nvPr/>
        </p:nvSpPr>
        <p:spPr>
          <a:xfrm>
            <a:off x="1134936" y="1631014"/>
            <a:ext cx="965100" cy="477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start</a:t>
            </a:r>
            <a:endParaRPr b="0" i="0" sz="1600" u="none" cap="none" strike="noStrike">
              <a:solidFill>
                <a:srgbClr val="000000"/>
              </a:solidFill>
              <a:latin typeface="Consolas"/>
              <a:ea typeface="Consolas"/>
              <a:cs typeface="Consolas"/>
              <a:sym typeface="Consolas"/>
            </a:endParaRPr>
          </a:p>
        </p:txBody>
      </p:sp>
      <p:grpSp>
        <p:nvGrpSpPr>
          <p:cNvPr id="587" name="Google Shape;587;p31"/>
          <p:cNvGrpSpPr/>
          <p:nvPr/>
        </p:nvGrpSpPr>
        <p:grpSpPr>
          <a:xfrm>
            <a:off x="1701172" y="1426148"/>
            <a:ext cx="4030525" cy="2771785"/>
            <a:chOff x="-2863816" y="1556555"/>
            <a:chExt cx="3022969" cy="2078891"/>
          </a:xfrm>
        </p:grpSpPr>
        <p:sp>
          <p:nvSpPr>
            <p:cNvPr id="588" name="Google Shape;588;p31"/>
            <p:cNvSpPr/>
            <p:nvPr/>
          </p:nvSpPr>
          <p:spPr>
            <a:xfrm>
              <a:off x="-2576330" y="1806476"/>
              <a:ext cx="285900" cy="285900"/>
            </a:xfrm>
            <a:prstGeom prst="ellipse">
              <a:avLst/>
            </a:prstGeom>
            <a:solidFill>
              <a:srgbClr val="7DC49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589" name="Google Shape;589;p31"/>
            <p:cNvSpPr/>
            <p:nvPr/>
          </p:nvSpPr>
          <p:spPr>
            <a:xfrm>
              <a:off x="-1319030" y="174932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590" name="Google Shape;590;p31"/>
            <p:cNvSpPr/>
            <p:nvPr/>
          </p:nvSpPr>
          <p:spPr>
            <a:xfrm>
              <a:off x="-2690630" y="272087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91" name="Google Shape;591;p31"/>
            <p:cNvSpPr/>
            <p:nvPr/>
          </p:nvSpPr>
          <p:spPr>
            <a:xfrm>
              <a:off x="-1661934" y="334954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92" name="Google Shape;592;p31"/>
            <p:cNvSpPr/>
            <p:nvPr/>
          </p:nvSpPr>
          <p:spPr>
            <a:xfrm>
              <a:off x="-347480" y="180647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93" name="Google Shape;593;p31"/>
            <p:cNvSpPr/>
            <p:nvPr/>
          </p:nvSpPr>
          <p:spPr>
            <a:xfrm>
              <a:off x="-576074" y="3120933"/>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594" name="Google Shape;594;p31"/>
            <p:cNvCxnSpPr>
              <a:stCxn id="588" idx="3"/>
              <a:endCxn id="590" idx="0"/>
            </p:cNvCxnSpPr>
            <p:nvPr/>
          </p:nvCxnSpPr>
          <p:spPr>
            <a:xfrm flipH="1">
              <a:off x="-2547661" y="2050507"/>
              <a:ext cx="13200" cy="670500"/>
            </a:xfrm>
            <a:prstGeom prst="straightConnector1">
              <a:avLst/>
            </a:prstGeom>
            <a:noFill/>
            <a:ln cap="flat" cmpd="sng" w="9525">
              <a:solidFill>
                <a:schemeClr val="dk1"/>
              </a:solidFill>
              <a:prstDash val="solid"/>
              <a:round/>
              <a:headEnd len="med" w="med" type="none"/>
              <a:tailEnd len="med" w="med" type="triangle"/>
            </a:ln>
          </p:spPr>
        </p:cxnSp>
        <p:cxnSp>
          <p:nvCxnSpPr>
            <p:cNvPr id="595" name="Google Shape;595;p31"/>
            <p:cNvCxnSpPr>
              <a:stCxn id="590" idx="5"/>
              <a:endCxn id="591" idx="2"/>
            </p:cNvCxnSpPr>
            <p:nvPr/>
          </p:nvCxnSpPr>
          <p:spPr>
            <a:xfrm>
              <a:off x="-2446599" y="2964907"/>
              <a:ext cx="784800" cy="527700"/>
            </a:xfrm>
            <a:prstGeom prst="straightConnector1">
              <a:avLst/>
            </a:prstGeom>
            <a:noFill/>
            <a:ln cap="flat" cmpd="sng" w="9525">
              <a:solidFill>
                <a:schemeClr val="dk1"/>
              </a:solidFill>
              <a:prstDash val="solid"/>
              <a:round/>
              <a:headEnd len="med" w="med" type="none"/>
              <a:tailEnd len="med" w="med" type="triangle"/>
            </a:ln>
          </p:spPr>
        </p:cxnSp>
        <p:cxnSp>
          <p:nvCxnSpPr>
            <p:cNvPr id="596" name="Google Shape;596;p31"/>
            <p:cNvCxnSpPr>
              <a:stCxn id="588" idx="7"/>
              <a:endCxn id="589" idx="2"/>
            </p:cNvCxnSpPr>
            <p:nvPr/>
          </p:nvCxnSpPr>
          <p:spPr>
            <a:xfrm>
              <a:off x="-2332299" y="1848345"/>
              <a:ext cx="1013400" cy="43800"/>
            </a:xfrm>
            <a:prstGeom prst="straightConnector1">
              <a:avLst/>
            </a:prstGeom>
            <a:noFill/>
            <a:ln cap="flat" cmpd="sng" w="9525">
              <a:solidFill>
                <a:schemeClr val="dk1"/>
              </a:solidFill>
              <a:prstDash val="solid"/>
              <a:round/>
              <a:headEnd len="med" w="med" type="none"/>
              <a:tailEnd len="med" w="med" type="triangle"/>
            </a:ln>
          </p:spPr>
        </p:cxnSp>
        <p:cxnSp>
          <p:nvCxnSpPr>
            <p:cNvPr id="597" name="Google Shape;597;p31"/>
            <p:cNvCxnSpPr>
              <a:endCxn id="589" idx="6"/>
            </p:cNvCxnSpPr>
            <p:nvPr/>
          </p:nvCxnSpPr>
          <p:spPr>
            <a:xfrm rot="10800000">
              <a:off x="-1033130" y="1892276"/>
              <a:ext cx="681000" cy="57900"/>
            </a:xfrm>
            <a:prstGeom prst="straightConnector1">
              <a:avLst/>
            </a:prstGeom>
            <a:noFill/>
            <a:ln cap="flat" cmpd="sng" w="9525">
              <a:solidFill>
                <a:schemeClr val="dk1"/>
              </a:solidFill>
              <a:prstDash val="solid"/>
              <a:round/>
              <a:headEnd len="med" w="med" type="none"/>
              <a:tailEnd len="med" w="med" type="triangle"/>
            </a:ln>
          </p:spPr>
        </p:cxnSp>
        <p:cxnSp>
          <p:nvCxnSpPr>
            <p:cNvPr id="598" name="Google Shape;598;p31"/>
            <p:cNvCxnSpPr>
              <a:stCxn id="593" idx="7"/>
              <a:endCxn id="592" idx="4"/>
            </p:cNvCxnSpPr>
            <p:nvPr/>
          </p:nvCxnSpPr>
          <p:spPr>
            <a:xfrm flipH="1" rot="10800000">
              <a:off x="-332043" y="2092402"/>
              <a:ext cx="127500" cy="1070400"/>
            </a:xfrm>
            <a:prstGeom prst="straightConnector1">
              <a:avLst/>
            </a:prstGeom>
            <a:noFill/>
            <a:ln cap="flat" cmpd="sng" w="9525">
              <a:solidFill>
                <a:schemeClr val="dk1"/>
              </a:solidFill>
              <a:prstDash val="solid"/>
              <a:round/>
              <a:headEnd len="med" w="med" type="none"/>
              <a:tailEnd len="med" w="med" type="triangle"/>
            </a:ln>
          </p:spPr>
        </p:cxnSp>
        <p:cxnSp>
          <p:nvCxnSpPr>
            <p:cNvPr id="599" name="Google Shape;599;p31"/>
            <p:cNvCxnSpPr>
              <a:stCxn id="589" idx="5"/>
              <a:endCxn id="593" idx="1"/>
            </p:cNvCxnSpPr>
            <p:nvPr/>
          </p:nvCxnSpPr>
          <p:spPr>
            <a:xfrm>
              <a:off x="-1074999" y="1993357"/>
              <a:ext cx="540900" cy="1169400"/>
            </a:xfrm>
            <a:prstGeom prst="straightConnector1">
              <a:avLst/>
            </a:prstGeom>
            <a:noFill/>
            <a:ln cap="flat" cmpd="sng" w="9525">
              <a:solidFill>
                <a:schemeClr val="dk1"/>
              </a:solidFill>
              <a:prstDash val="solid"/>
              <a:round/>
              <a:headEnd len="med" w="med" type="none"/>
              <a:tailEnd len="med" w="med" type="triangle"/>
            </a:ln>
          </p:spPr>
        </p:cxnSp>
        <p:cxnSp>
          <p:nvCxnSpPr>
            <p:cNvPr id="600" name="Google Shape;600;p31"/>
            <p:cNvCxnSpPr>
              <a:stCxn id="591" idx="0"/>
              <a:endCxn id="589" idx="4"/>
            </p:cNvCxnSpPr>
            <p:nvPr/>
          </p:nvCxnSpPr>
          <p:spPr>
            <a:xfrm flipH="1" rot="10800000">
              <a:off x="-1518984" y="2035246"/>
              <a:ext cx="342900" cy="1314300"/>
            </a:xfrm>
            <a:prstGeom prst="straightConnector1">
              <a:avLst/>
            </a:prstGeom>
            <a:noFill/>
            <a:ln cap="flat" cmpd="sng" w="9525">
              <a:solidFill>
                <a:schemeClr val="dk1"/>
              </a:solidFill>
              <a:prstDash val="solid"/>
              <a:round/>
              <a:headEnd len="med" w="med" type="none"/>
              <a:tailEnd len="med" w="med" type="triangle"/>
            </a:ln>
          </p:spPr>
        </p:cxnSp>
        <p:cxnSp>
          <p:nvCxnSpPr>
            <p:cNvPr id="601" name="Google Shape;601;p31"/>
            <p:cNvCxnSpPr>
              <a:stCxn id="591" idx="6"/>
              <a:endCxn id="593" idx="3"/>
            </p:cNvCxnSpPr>
            <p:nvPr/>
          </p:nvCxnSpPr>
          <p:spPr>
            <a:xfrm flipH="1" rot="10800000">
              <a:off x="-1376034" y="3364996"/>
              <a:ext cx="841800" cy="127500"/>
            </a:xfrm>
            <a:prstGeom prst="straightConnector1">
              <a:avLst/>
            </a:prstGeom>
            <a:noFill/>
            <a:ln cap="flat" cmpd="sng" w="9525">
              <a:solidFill>
                <a:schemeClr val="dk1"/>
              </a:solidFill>
              <a:prstDash val="solid"/>
              <a:round/>
              <a:headEnd len="med" w="med" type="none"/>
              <a:tailEnd len="med" w="med" type="triangle"/>
            </a:ln>
          </p:spPr>
        </p:cxnSp>
        <p:sp>
          <p:nvSpPr>
            <p:cNvPr id="602" name="Google Shape;602;p31"/>
            <p:cNvSpPr txBox="1"/>
            <p:nvPr/>
          </p:nvSpPr>
          <p:spPr>
            <a:xfrm>
              <a:off x="-1987620" y="1626402"/>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03" name="Google Shape;603;p31"/>
            <p:cNvSpPr txBox="1"/>
            <p:nvPr/>
          </p:nvSpPr>
          <p:spPr>
            <a:xfrm>
              <a:off x="-817810" y="1568004"/>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4" name="Google Shape;604;p31"/>
            <p:cNvSpPr txBox="1"/>
            <p:nvPr/>
          </p:nvSpPr>
          <p:spPr>
            <a:xfrm>
              <a:off x="-834471" y="2371432"/>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5" name="Google Shape;605;p31"/>
            <p:cNvSpPr txBox="1"/>
            <p:nvPr/>
          </p:nvSpPr>
          <p:spPr>
            <a:xfrm>
              <a:off x="-297747" y="2604201"/>
              <a:ext cx="4569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6" name="Google Shape;606;p31"/>
            <p:cNvSpPr txBox="1"/>
            <p:nvPr/>
          </p:nvSpPr>
          <p:spPr>
            <a:xfrm>
              <a:off x="-1224216" y="3169970"/>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7" name="Google Shape;607;p31"/>
            <p:cNvSpPr txBox="1"/>
            <p:nvPr/>
          </p:nvSpPr>
          <p:spPr>
            <a:xfrm>
              <a:off x="-2189718" y="2889961"/>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8" name="Google Shape;608;p31"/>
            <p:cNvSpPr txBox="1"/>
            <p:nvPr/>
          </p:nvSpPr>
          <p:spPr>
            <a:xfrm>
              <a:off x="-2735082" y="2243287"/>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609" name="Google Shape;609;p31"/>
            <p:cNvSpPr txBox="1"/>
            <p:nvPr/>
          </p:nvSpPr>
          <p:spPr>
            <a:xfrm>
              <a:off x="-1643741" y="2512549"/>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610" name="Google Shape;610;p31"/>
            <p:cNvSpPr txBox="1"/>
            <p:nvPr/>
          </p:nvSpPr>
          <p:spPr>
            <a:xfrm>
              <a:off x="-1417640" y="1556555"/>
              <a:ext cx="2478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1" name="Google Shape;611;p31"/>
            <p:cNvSpPr txBox="1"/>
            <p:nvPr/>
          </p:nvSpPr>
          <p:spPr>
            <a:xfrm>
              <a:off x="-297056" y="1600699"/>
              <a:ext cx="2478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2" name="Google Shape;612;p31"/>
            <p:cNvSpPr txBox="1"/>
            <p:nvPr/>
          </p:nvSpPr>
          <p:spPr>
            <a:xfrm>
              <a:off x="-1760246" y="3184081"/>
              <a:ext cx="2478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3" name="Google Shape;613;p31"/>
            <p:cNvSpPr txBox="1"/>
            <p:nvPr/>
          </p:nvSpPr>
          <p:spPr>
            <a:xfrm>
              <a:off x="-2863816" y="2543734"/>
              <a:ext cx="2478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4" name="Google Shape;614;p31"/>
            <p:cNvSpPr txBox="1"/>
            <p:nvPr/>
          </p:nvSpPr>
          <p:spPr>
            <a:xfrm>
              <a:off x="-576109" y="2937462"/>
              <a:ext cx="2478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5" name="Google Shape;615;p31"/>
            <p:cNvSpPr txBox="1"/>
            <p:nvPr/>
          </p:nvSpPr>
          <p:spPr>
            <a:xfrm>
              <a:off x="-2684397" y="1600695"/>
              <a:ext cx="2166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16" name="Google Shape;616;p31"/>
          <p:cNvSpPr txBox="1"/>
          <p:nvPr/>
        </p:nvSpPr>
        <p:spPr>
          <a:xfrm>
            <a:off x="1134925" y="6402775"/>
            <a:ext cx="36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2"/>
          <p:cNvSpPr txBox="1"/>
          <p:nvPr>
            <p:ph type="title"/>
          </p:nvPr>
        </p:nvSpPr>
        <p:spPr>
          <a:xfrm>
            <a:off x="575239" y="263276"/>
            <a:ext cx="11187000" cy="1014900"/>
          </a:xfrm>
          <a:prstGeom prst="rect">
            <a:avLst/>
          </a:prstGeom>
        </p:spPr>
        <p:txBody>
          <a:bodyPr anchorCtr="0" anchor="ctr" bIns="44175" lIns="88375" spcFirstLastPara="1" rIns="88375" wrap="square" tIns="44175">
            <a:normAutofit/>
          </a:bodyPr>
          <a:lstStyle/>
          <a:p>
            <a:pPr indent="0" lvl="0" marL="0" rtl="0" algn="l">
              <a:spcBef>
                <a:spcPts val="0"/>
              </a:spcBef>
              <a:spcAft>
                <a:spcPts val="0"/>
              </a:spcAft>
              <a:buNone/>
            </a:pPr>
            <a:r>
              <a:rPr lang="en-US"/>
              <a:t>Bellman-Ford Example</a:t>
            </a:r>
            <a:endParaRPr/>
          </a:p>
        </p:txBody>
      </p:sp>
      <p:sp>
        <p:nvSpPr>
          <p:cNvPr id="623" name="Google Shape;623;p32"/>
          <p:cNvSpPr txBox="1"/>
          <p:nvPr>
            <p:ph idx="12" type="sldNum"/>
          </p:nvPr>
        </p:nvSpPr>
        <p:spPr>
          <a:xfrm>
            <a:off x="6400800" y="4869657"/>
            <a:ext cx="4572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fld id="{00000000-1234-1234-1234-123412341234}" type="slidenum">
              <a:rPr b="1" i="0" lang="en-US" sz="675" u="none" cap="none" strike="noStrike">
                <a:solidFill>
                  <a:srgbClr val="4B2A85"/>
                </a:solidFill>
                <a:latin typeface="Calibri"/>
                <a:ea typeface="Calibri"/>
                <a:cs typeface="Calibri"/>
                <a:sym typeface="Calibri"/>
              </a:rPr>
              <a:t>‹#›</a:t>
            </a:fld>
            <a:endParaRPr b="1" i="0" sz="675" u="none" cap="none" strike="noStrike">
              <a:solidFill>
                <a:srgbClr val="4B2A85"/>
              </a:solidFill>
              <a:latin typeface="Calibri"/>
              <a:ea typeface="Calibri"/>
              <a:cs typeface="Calibri"/>
              <a:sym typeface="Calibri"/>
            </a:endParaRPr>
          </a:p>
        </p:txBody>
      </p:sp>
      <p:graphicFrame>
        <p:nvGraphicFramePr>
          <p:cNvPr id="624" name="Google Shape;624;p32"/>
          <p:cNvGraphicFramePr/>
          <p:nvPr/>
        </p:nvGraphicFramePr>
        <p:xfrm>
          <a:off x="6316888" y="3054960"/>
          <a:ext cx="3000000" cy="3000000"/>
        </p:xfrm>
        <a:graphic>
          <a:graphicData uri="http://schemas.openxmlformats.org/drawingml/2006/table">
            <a:tbl>
              <a:tblPr bandRow="1" firstRow="1">
                <a:noFill/>
                <a:tableStyleId>{34E10736-53D8-4059-9B6D-85B98B127559}</a:tableStyleId>
              </a:tblPr>
              <a:tblGrid>
                <a:gridCol w="1030900"/>
                <a:gridCol w="1030900"/>
                <a:gridCol w="1030900"/>
              </a:tblGrid>
              <a:tr h="406400">
                <a:tc>
                  <a:txBody>
                    <a:bodyPr/>
                    <a:lstStyle/>
                    <a:p>
                      <a:pPr indent="0" lvl="0" marL="0" rtl="0" algn="ctr">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12</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625" name="Google Shape;625;p32"/>
          <p:cNvSpPr txBox="1"/>
          <p:nvPr/>
        </p:nvSpPr>
        <p:spPr>
          <a:xfrm>
            <a:off x="1134936" y="1631014"/>
            <a:ext cx="965100" cy="477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start</a:t>
            </a:r>
            <a:endParaRPr b="0" i="0" sz="1600" u="none" cap="none" strike="noStrike">
              <a:solidFill>
                <a:srgbClr val="000000"/>
              </a:solidFill>
              <a:latin typeface="Consolas"/>
              <a:ea typeface="Consolas"/>
              <a:cs typeface="Consolas"/>
              <a:sym typeface="Consolas"/>
            </a:endParaRPr>
          </a:p>
        </p:txBody>
      </p:sp>
      <p:grpSp>
        <p:nvGrpSpPr>
          <p:cNvPr id="626" name="Google Shape;626;p32"/>
          <p:cNvGrpSpPr/>
          <p:nvPr/>
        </p:nvGrpSpPr>
        <p:grpSpPr>
          <a:xfrm>
            <a:off x="1701172" y="1426150"/>
            <a:ext cx="4030525" cy="2771784"/>
            <a:chOff x="-2863816" y="1556556"/>
            <a:chExt cx="3022969" cy="2078890"/>
          </a:xfrm>
        </p:grpSpPr>
        <p:sp>
          <p:nvSpPr>
            <p:cNvPr id="627" name="Google Shape;627;p32"/>
            <p:cNvSpPr/>
            <p:nvPr/>
          </p:nvSpPr>
          <p:spPr>
            <a:xfrm>
              <a:off x="-2576330" y="1806476"/>
              <a:ext cx="285900" cy="285900"/>
            </a:xfrm>
            <a:prstGeom prst="ellipse">
              <a:avLst/>
            </a:prstGeom>
            <a:solidFill>
              <a:srgbClr val="7DC49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628" name="Google Shape;628;p32"/>
            <p:cNvSpPr/>
            <p:nvPr/>
          </p:nvSpPr>
          <p:spPr>
            <a:xfrm>
              <a:off x="-1319030" y="174932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629" name="Google Shape;629;p32"/>
            <p:cNvSpPr/>
            <p:nvPr/>
          </p:nvSpPr>
          <p:spPr>
            <a:xfrm>
              <a:off x="-2690630" y="272087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630" name="Google Shape;630;p32"/>
            <p:cNvSpPr/>
            <p:nvPr/>
          </p:nvSpPr>
          <p:spPr>
            <a:xfrm>
              <a:off x="-1661934" y="334954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31" name="Google Shape;631;p32"/>
            <p:cNvSpPr/>
            <p:nvPr/>
          </p:nvSpPr>
          <p:spPr>
            <a:xfrm>
              <a:off x="-347480" y="180647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632" name="Google Shape;632;p32"/>
            <p:cNvSpPr/>
            <p:nvPr/>
          </p:nvSpPr>
          <p:spPr>
            <a:xfrm>
              <a:off x="-576074" y="3120933"/>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633" name="Google Shape;633;p32"/>
            <p:cNvCxnSpPr>
              <a:stCxn id="627" idx="3"/>
              <a:endCxn id="629" idx="0"/>
            </p:cNvCxnSpPr>
            <p:nvPr/>
          </p:nvCxnSpPr>
          <p:spPr>
            <a:xfrm flipH="1">
              <a:off x="-2547661" y="2050507"/>
              <a:ext cx="13200" cy="670500"/>
            </a:xfrm>
            <a:prstGeom prst="straightConnector1">
              <a:avLst/>
            </a:prstGeom>
            <a:noFill/>
            <a:ln cap="flat" cmpd="sng" w="19050">
              <a:solidFill>
                <a:srgbClr val="FF0000"/>
              </a:solidFill>
              <a:prstDash val="solid"/>
              <a:round/>
              <a:headEnd len="med" w="med" type="none"/>
              <a:tailEnd len="med" w="med" type="triangle"/>
            </a:ln>
          </p:spPr>
        </p:cxnSp>
        <p:cxnSp>
          <p:nvCxnSpPr>
            <p:cNvPr id="634" name="Google Shape;634;p32"/>
            <p:cNvCxnSpPr>
              <a:stCxn id="629" idx="5"/>
              <a:endCxn id="630" idx="2"/>
            </p:cNvCxnSpPr>
            <p:nvPr/>
          </p:nvCxnSpPr>
          <p:spPr>
            <a:xfrm>
              <a:off x="-2446599" y="2964907"/>
              <a:ext cx="784800" cy="527700"/>
            </a:xfrm>
            <a:prstGeom prst="straightConnector1">
              <a:avLst/>
            </a:prstGeom>
            <a:noFill/>
            <a:ln cap="flat" cmpd="sng" w="19050">
              <a:solidFill>
                <a:srgbClr val="FF0000"/>
              </a:solidFill>
              <a:prstDash val="solid"/>
              <a:round/>
              <a:headEnd len="med" w="med" type="none"/>
              <a:tailEnd len="med" w="med" type="triangle"/>
            </a:ln>
          </p:spPr>
        </p:cxnSp>
        <p:cxnSp>
          <p:nvCxnSpPr>
            <p:cNvPr id="635" name="Google Shape;635;p32"/>
            <p:cNvCxnSpPr>
              <a:stCxn id="627" idx="7"/>
              <a:endCxn id="628" idx="2"/>
            </p:cNvCxnSpPr>
            <p:nvPr/>
          </p:nvCxnSpPr>
          <p:spPr>
            <a:xfrm>
              <a:off x="-2332299" y="1848345"/>
              <a:ext cx="1013400" cy="43800"/>
            </a:xfrm>
            <a:prstGeom prst="straightConnector1">
              <a:avLst/>
            </a:prstGeom>
            <a:noFill/>
            <a:ln cap="flat" cmpd="sng" w="19050">
              <a:solidFill>
                <a:srgbClr val="FF0000"/>
              </a:solidFill>
              <a:prstDash val="solid"/>
              <a:round/>
              <a:headEnd len="med" w="med" type="none"/>
              <a:tailEnd len="med" w="med" type="triangle"/>
            </a:ln>
          </p:spPr>
        </p:cxnSp>
        <p:cxnSp>
          <p:nvCxnSpPr>
            <p:cNvPr id="636" name="Google Shape;636;p32"/>
            <p:cNvCxnSpPr>
              <a:endCxn id="628" idx="6"/>
            </p:cNvCxnSpPr>
            <p:nvPr/>
          </p:nvCxnSpPr>
          <p:spPr>
            <a:xfrm rot="10800000">
              <a:off x="-1033130" y="1892276"/>
              <a:ext cx="681000" cy="57900"/>
            </a:xfrm>
            <a:prstGeom prst="straightConnector1">
              <a:avLst/>
            </a:prstGeom>
            <a:noFill/>
            <a:ln cap="flat" cmpd="sng" w="9525">
              <a:solidFill>
                <a:schemeClr val="dk1"/>
              </a:solidFill>
              <a:prstDash val="solid"/>
              <a:round/>
              <a:headEnd len="med" w="med" type="none"/>
              <a:tailEnd len="med" w="med" type="triangle"/>
            </a:ln>
          </p:spPr>
        </p:cxnSp>
        <p:cxnSp>
          <p:nvCxnSpPr>
            <p:cNvPr id="637" name="Google Shape;637;p32"/>
            <p:cNvCxnSpPr>
              <a:stCxn id="632" idx="7"/>
              <a:endCxn id="631" idx="4"/>
            </p:cNvCxnSpPr>
            <p:nvPr/>
          </p:nvCxnSpPr>
          <p:spPr>
            <a:xfrm flipH="1" rot="10800000">
              <a:off x="-332043" y="2092402"/>
              <a:ext cx="127500" cy="1070400"/>
            </a:xfrm>
            <a:prstGeom prst="straightConnector1">
              <a:avLst/>
            </a:prstGeom>
            <a:noFill/>
            <a:ln cap="flat" cmpd="sng" w="19050">
              <a:solidFill>
                <a:srgbClr val="FF0000"/>
              </a:solidFill>
              <a:prstDash val="solid"/>
              <a:round/>
              <a:headEnd len="med" w="med" type="none"/>
              <a:tailEnd len="med" w="med" type="triangle"/>
            </a:ln>
          </p:spPr>
        </p:cxnSp>
        <p:cxnSp>
          <p:nvCxnSpPr>
            <p:cNvPr id="638" name="Google Shape;638;p32"/>
            <p:cNvCxnSpPr>
              <a:stCxn id="628" idx="5"/>
              <a:endCxn id="632" idx="1"/>
            </p:cNvCxnSpPr>
            <p:nvPr/>
          </p:nvCxnSpPr>
          <p:spPr>
            <a:xfrm>
              <a:off x="-1074999" y="1993357"/>
              <a:ext cx="540900" cy="1169400"/>
            </a:xfrm>
            <a:prstGeom prst="straightConnector1">
              <a:avLst/>
            </a:prstGeom>
            <a:noFill/>
            <a:ln cap="flat" cmpd="sng" w="19050">
              <a:solidFill>
                <a:srgbClr val="FF0000"/>
              </a:solidFill>
              <a:prstDash val="solid"/>
              <a:round/>
              <a:headEnd len="med" w="med" type="none"/>
              <a:tailEnd len="med" w="med" type="triangle"/>
            </a:ln>
          </p:spPr>
        </p:cxnSp>
        <p:cxnSp>
          <p:nvCxnSpPr>
            <p:cNvPr id="639" name="Google Shape;639;p32"/>
            <p:cNvCxnSpPr>
              <a:stCxn id="630" idx="0"/>
              <a:endCxn id="628" idx="4"/>
            </p:cNvCxnSpPr>
            <p:nvPr/>
          </p:nvCxnSpPr>
          <p:spPr>
            <a:xfrm flipH="1" rot="10800000">
              <a:off x="-1518984" y="2035246"/>
              <a:ext cx="342900" cy="1314300"/>
            </a:xfrm>
            <a:prstGeom prst="straightConnector1">
              <a:avLst/>
            </a:prstGeom>
            <a:noFill/>
            <a:ln cap="flat" cmpd="sng" w="9525">
              <a:solidFill>
                <a:schemeClr val="dk1"/>
              </a:solidFill>
              <a:prstDash val="solid"/>
              <a:round/>
              <a:headEnd len="med" w="med" type="none"/>
              <a:tailEnd len="med" w="med" type="triangle"/>
            </a:ln>
          </p:spPr>
        </p:cxnSp>
        <p:cxnSp>
          <p:nvCxnSpPr>
            <p:cNvPr id="640" name="Google Shape;640;p32"/>
            <p:cNvCxnSpPr>
              <a:stCxn id="630" idx="6"/>
              <a:endCxn id="632" idx="3"/>
            </p:cNvCxnSpPr>
            <p:nvPr/>
          </p:nvCxnSpPr>
          <p:spPr>
            <a:xfrm flipH="1" rot="10800000">
              <a:off x="-1376034" y="3364996"/>
              <a:ext cx="841800" cy="127500"/>
            </a:xfrm>
            <a:prstGeom prst="straightConnector1">
              <a:avLst/>
            </a:prstGeom>
            <a:noFill/>
            <a:ln cap="flat" cmpd="sng" w="9525">
              <a:solidFill>
                <a:schemeClr val="dk1"/>
              </a:solidFill>
              <a:prstDash val="solid"/>
              <a:round/>
              <a:headEnd len="med" w="med" type="none"/>
              <a:tailEnd len="med" w="med" type="triangle"/>
            </a:ln>
          </p:spPr>
        </p:cxnSp>
        <p:sp>
          <p:nvSpPr>
            <p:cNvPr id="641" name="Google Shape;641;p32"/>
            <p:cNvSpPr txBox="1"/>
            <p:nvPr/>
          </p:nvSpPr>
          <p:spPr>
            <a:xfrm>
              <a:off x="-1987620" y="1626402"/>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42" name="Google Shape;642;p32"/>
            <p:cNvSpPr txBox="1"/>
            <p:nvPr/>
          </p:nvSpPr>
          <p:spPr>
            <a:xfrm>
              <a:off x="-817810" y="1568004"/>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43" name="Google Shape;643;p32"/>
            <p:cNvSpPr txBox="1"/>
            <p:nvPr/>
          </p:nvSpPr>
          <p:spPr>
            <a:xfrm>
              <a:off x="-834471" y="2371432"/>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44" name="Google Shape;644;p32"/>
            <p:cNvSpPr txBox="1"/>
            <p:nvPr/>
          </p:nvSpPr>
          <p:spPr>
            <a:xfrm>
              <a:off x="-297747" y="2604201"/>
              <a:ext cx="4569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45" name="Google Shape;645;p32"/>
            <p:cNvSpPr txBox="1"/>
            <p:nvPr/>
          </p:nvSpPr>
          <p:spPr>
            <a:xfrm>
              <a:off x="-1224216" y="3169970"/>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46" name="Google Shape;646;p32"/>
            <p:cNvSpPr txBox="1"/>
            <p:nvPr/>
          </p:nvSpPr>
          <p:spPr>
            <a:xfrm>
              <a:off x="-2189718" y="2889961"/>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47" name="Google Shape;647;p32"/>
            <p:cNvSpPr txBox="1"/>
            <p:nvPr/>
          </p:nvSpPr>
          <p:spPr>
            <a:xfrm>
              <a:off x="-2735082" y="2243287"/>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648" name="Google Shape;648;p32"/>
            <p:cNvSpPr txBox="1"/>
            <p:nvPr/>
          </p:nvSpPr>
          <p:spPr>
            <a:xfrm>
              <a:off x="-1643741" y="2512549"/>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649" name="Google Shape;649;p32"/>
            <p:cNvSpPr txBox="1"/>
            <p:nvPr/>
          </p:nvSpPr>
          <p:spPr>
            <a:xfrm>
              <a:off x="-1417649" y="1556556"/>
              <a:ext cx="3717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650" name="Google Shape;650;p32"/>
            <p:cNvSpPr txBox="1"/>
            <p:nvPr/>
          </p:nvSpPr>
          <p:spPr>
            <a:xfrm>
              <a:off x="-297064" y="1600695"/>
              <a:ext cx="3429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651" name="Google Shape;651;p32"/>
            <p:cNvSpPr txBox="1"/>
            <p:nvPr/>
          </p:nvSpPr>
          <p:spPr>
            <a:xfrm>
              <a:off x="-1760246" y="3184081"/>
              <a:ext cx="2478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652" name="Google Shape;652;p32"/>
            <p:cNvSpPr txBox="1"/>
            <p:nvPr/>
          </p:nvSpPr>
          <p:spPr>
            <a:xfrm>
              <a:off x="-2863816" y="2543734"/>
              <a:ext cx="2478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653" name="Google Shape;653;p32"/>
            <p:cNvSpPr txBox="1"/>
            <p:nvPr/>
          </p:nvSpPr>
          <p:spPr>
            <a:xfrm>
              <a:off x="-576105" y="2937453"/>
              <a:ext cx="3717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654" name="Google Shape;654;p32"/>
            <p:cNvSpPr txBox="1"/>
            <p:nvPr/>
          </p:nvSpPr>
          <p:spPr>
            <a:xfrm>
              <a:off x="-2684397" y="1600695"/>
              <a:ext cx="2166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55" name="Google Shape;655;p32"/>
          <p:cNvSpPr txBox="1"/>
          <p:nvPr/>
        </p:nvSpPr>
        <p:spPr>
          <a:xfrm>
            <a:off x="6316900" y="2419925"/>
            <a:ext cx="53064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Quattrocento Sans"/>
                <a:ea typeface="Quattrocento Sans"/>
                <a:cs typeface="Quattrocento Sans"/>
                <a:sym typeface="Quattrocento Sans"/>
              </a:rPr>
              <a:t>Iteration 1 - for each Vertex’s outgoing edge, does that give us a shorter way to get to a new vertex?</a:t>
            </a:r>
            <a:endParaRPr b="1" sz="1700">
              <a:latin typeface="Quattrocento Sans"/>
              <a:ea typeface="Quattrocento Sans"/>
              <a:cs typeface="Quattrocento Sans"/>
              <a:sym typeface="Quattrocento Sans"/>
            </a:endParaRPr>
          </a:p>
        </p:txBody>
      </p:sp>
      <p:sp>
        <p:nvSpPr>
          <p:cNvPr id="656" name="Google Shape;656;p32"/>
          <p:cNvSpPr txBox="1"/>
          <p:nvPr/>
        </p:nvSpPr>
        <p:spPr>
          <a:xfrm>
            <a:off x="1134925" y="6402775"/>
            <a:ext cx="36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33"/>
          <p:cNvSpPr txBox="1"/>
          <p:nvPr>
            <p:ph type="title"/>
          </p:nvPr>
        </p:nvSpPr>
        <p:spPr>
          <a:xfrm>
            <a:off x="575239" y="263276"/>
            <a:ext cx="11187000" cy="1014900"/>
          </a:xfrm>
          <a:prstGeom prst="rect">
            <a:avLst/>
          </a:prstGeom>
        </p:spPr>
        <p:txBody>
          <a:bodyPr anchorCtr="0" anchor="ctr" bIns="44175" lIns="88375" spcFirstLastPara="1" rIns="88375" wrap="square" tIns="44175">
            <a:normAutofit/>
          </a:bodyPr>
          <a:lstStyle/>
          <a:p>
            <a:pPr indent="0" lvl="0" marL="0" rtl="0" algn="l">
              <a:spcBef>
                <a:spcPts val="0"/>
              </a:spcBef>
              <a:spcAft>
                <a:spcPts val="0"/>
              </a:spcAft>
              <a:buNone/>
            </a:pPr>
            <a:r>
              <a:rPr lang="en-US"/>
              <a:t>Bellman-Ford Example</a:t>
            </a:r>
            <a:endParaRPr/>
          </a:p>
        </p:txBody>
      </p:sp>
      <p:sp>
        <p:nvSpPr>
          <p:cNvPr id="663" name="Google Shape;663;p33"/>
          <p:cNvSpPr txBox="1"/>
          <p:nvPr>
            <p:ph idx="12" type="sldNum"/>
          </p:nvPr>
        </p:nvSpPr>
        <p:spPr>
          <a:xfrm>
            <a:off x="6400800" y="4869657"/>
            <a:ext cx="4572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fld id="{00000000-1234-1234-1234-123412341234}" type="slidenum">
              <a:rPr b="1" i="0" lang="en-US" sz="675" u="none" cap="none" strike="noStrike">
                <a:solidFill>
                  <a:srgbClr val="4B2A85"/>
                </a:solidFill>
                <a:latin typeface="Calibri"/>
                <a:ea typeface="Calibri"/>
                <a:cs typeface="Calibri"/>
                <a:sym typeface="Calibri"/>
              </a:rPr>
              <a:t>‹#›</a:t>
            </a:fld>
            <a:endParaRPr b="1" i="0" sz="675" u="none" cap="none" strike="noStrike">
              <a:solidFill>
                <a:srgbClr val="4B2A85"/>
              </a:solidFill>
              <a:latin typeface="Calibri"/>
              <a:ea typeface="Calibri"/>
              <a:cs typeface="Calibri"/>
              <a:sym typeface="Calibri"/>
            </a:endParaRPr>
          </a:p>
        </p:txBody>
      </p:sp>
      <p:graphicFrame>
        <p:nvGraphicFramePr>
          <p:cNvPr id="664" name="Google Shape;664;p33"/>
          <p:cNvGraphicFramePr/>
          <p:nvPr/>
        </p:nvGraphicFramePr>
        <p:xfrm>
          <a:off x="6316888" y="3054960"/>
          <a:ext cx="3000000" cy="3000000"/>
        </p:xfrm>
        <a:graphic>
          <a:graphicData uri="http://schemas.openxmlformats.org/drawingml/2006/table">
            <a:tbl>
              <a:tblPr bandRow="1" firstRow="1">
                <a:noFill/>
                <a:tableStyleId>{34E10736-53D8-4059-9B6D-85B98B127559}</a:tableStyleId>
              </a:tblPr>
              <a:tblGrid>
                <a:gridCol w="1030900"/>
                <a:gridCol w="1030900"/>
                <a:gridCol w="1030900"/>
              </a:tblGrid>
              <a:tr h="406400">
                <a:tc>
                  <a:txBody>
                    <a:bodyPr/>
                    <a:lstStyle/>
                    <a:p>
                      <a:pPr indent="0" lvl="0" marL="0" rtl="0" algn="ctr">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S</a:t>
                      </a:r>
                      <a:endParaRPr sz="1600" strike="sngStrike">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12</a:t>
                      </a:r>
                      <a:endParaRPr sz="1600" strike="sngStrike">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A</a:t>
                      </a:r>
                      <a:endParaRPr sz="1600" strike="sngStrike">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665" name="Google Shape;665;p33"/>
          <p:cNvSpPr txBox="1"/>
          <p:nvPr/>
        </p:nvSpPr>
        <p:spPr>
          <a:xfrm>
            <a:off x="1134936" y="1631014"/>
            <a:ext cx="965100" cy="477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start</a:t>
            </a:r>
            <a:endParaRPr b="0" i="0" sz="1600" u="none" cap="none" strike="noStrike">
              <a:solidFill>
                <a:srgbClr val="000000"/>
              </a:solidFill>
              <a:latin typeface="Consolas"/>
              <a:ea typeface="Consolas"/>
              <a:cs typeface="Consolas"/>
              <a:sym typeface="Consolas"/>
            </a:endParaRPr>
          </a:p>
        </p:txBody>
      </p:sp>
      <p:grpSp>
        <p:nvGrpSpPr>
          <p:cNvPr id="666" name="Google Shape;666;p33"/>
          <p:cNvGrpSpPr/>
          <p:nvPr/>
        </p:nvGrpSpPr>
        <p:grpSpPr>
          <a:xfrm>
            <a:off x="1701172" y="1426150"/>
            <a:ext cx="4030525" cy="2771784"/>
            <a:chOff x="-2863816" y="1556556"/>
            <a:chExt cx="3022969" cy="2078890"/>
          </a:xfrm>
        </p:grpSpPr>
        <p:sp>
          <p:nvSpPr>
            <p:cNvPr id="667" name="Google Shape;667;p33"/>
            <p:cNvSpPr/>
            <p:nvPr/>
          </p:nvSpPr>
          <p:spPr>
            <a:xfrm>
              <a:off x="-2576330" y="1806476"/>
              <a:ext cx="285900" cy="285900"/>
            </a:xfrm>
            <a:prstGeom prst="ellipse">
              <a:avLst/>
            </a:prstGeom>
            <a:solidFill>
              <a:srgbClr val="7DC49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668" name="Google Shape;668;p33"/>
            <p:cNvSpPr/>
            <p:nvPr/>
          </p:nvSpPr>
          <p:spPr>
            <a:xfrm>
              <a:off x="-1319030" y="174932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669" name="Google Shape;669;p33"/>
            <p:cNvSpPr/>
            <p:nvPr/>
          </p:nvSpPr>
          <p:spPr>
            <a:xfrm>
              <a:off x="-2690630" y="272087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670" name="Google Shape;670;p33"/>
            <p:cNvSpPr/>
            <p:nvPr/>
          </p:nvSpPr>
          <p:spPr>
            <a:xfrm>
              <a:off x="-1661934" y="334954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71" name="Google Shape;671;p33"/>
            <p:cNvSpPr/>
            <p:nvPr/>
          </p:nvSpPr>
          <p:spPr>
            <a:xfrm>
              <a:off x="-347480" y="180647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672" name="Google Shape;672;p33"/>
            <p:cNvSpPr/>
            <p:nvPr/>
          </p:nvSpPr>
          <p:spPr>
            <a:xfrm>
              <a:off x="-576074" y="3120933"/>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673" name="Google Shape;673;p33"/>
            <p:cNvCxnSpPr>
              <a:stCxn id="667" idx="3"/>
              <a:endCxn id="669" idx="0"/>
            </p:cNvCxnSpPr>
            <p:nvPr/>
          </p:nvCxnSpPr>
          <p:spPr>
            <a:xfrm flipH="1">
              <a:off x="-2547661" y="2050507"/>
              <a:ext cx="13200" cy="670500"/>
            </a:xfrm>
            <a:prstGeom prst="straightConnector1">
              <a:avLst/>
            </a:prstGeom>
            <a:noFill/>
            <a:ln cap="flat" cmpd="sng" w="19050">
              <a:solidFill>
                <a:srgbClr val="FF0000"/>
              </a:solidFill>
              <a:prstDash val="solid"/>
              <a:round/>
              <a:headEnd len="med" w="med" type="none"/>
              <a:tailEnd len="med" w="med" type="triangle"/>
            </a:ln>
          </p:spPr>
        </p:cxnSp>
        <p:cxnSp>
          <p:nvCxnSpPr>
            <p:cNvPr id="674" name="Google Shape;674;p33"/>
            <p:cNvCxnSpPr>
              <a:stCxn id="669" idx="5"/>
              <a:endCxn id="670" idx="2"/>
            </p:cNvCxnSpPr>
            <p:nvPr/>
          </p:nvCxnSpPr>
          <p:spPr>
            <a:xfrm>
              <a:off x="-2446599" y="2964907"/>
              <a:ext cx="784800" cy="527700"/>
            </a:xfrm>
            <a:prstGeom prst="straightConnector1">
              <a:avLst/>
            </a:prstGeom>
            <a:noFill/>
            <a:ln cap="flat" cmpd="sng" w="19050">
              <a:solidFill>
                <a:srgbClr val="FF0000"/>
              </a:solidFill>
              <a:prstDash val="solid"/>
              <a:round/>
              <a:headEnd len="med" w="med" type="none"/>
              <a:tailEnd len="med" w="med" type="triangle"/>
            </a:ln>
          </p:spPr>
        </p:cxnSp>
        <p:cxnSp>
          <p:nvCxnSpPr>
            <p:cNvPr id="675" name="Google Shape;675;p33"/>
            <p:cNvCxnSpPr>
              <a:stCxn id="667" idx="7"/>
              <a:endCxn id="668" idx="2"/>
            </p:cNvCxnSpPr>
            <p:nvPr/>
          </p:nvCxnSpPr>
          <p:spPr>
            <a:xfrm>
              <a:off x="-2332299" y="1848345"/>
              <a:ext cx="1013400" cy="43800"/>
            </a:xfrm>
            <a:prstGeom prst="straightConnector1">
              <a:avLst/>
            </a:prstGeom>
            <a:noFill/>
            <a:ln cap="flat" cmpd="sng" w="19050">
              <a:solidFill>
                <a:srgbClr val="FF0000"/>
              </a:solidFill>
              <a:prstDash val="solid"/>
              <a:round/>
              <a:headEnd len="med" w="med" type="none"/>
              <a:tailEnd len="med" w="med" type="triangle"/>
            </a:ln>
          </p:spPr>
        </p:cxnSp>
        <p:cxnSp>
          <p:nvCxnSpPr>
            <p:cNvPr id="676" name="Google Shape;676;p33"/>
            <p:cNvCxnSpPr>
              <a:endCxn id="668" idx="6"/>
            </p:cNvCxnSpPr>
            <p:nvPr/>
          </p:nvCxnSpPr>
          <p:spPr>
            <a:xfrm rot="10800000">
              <a:off x="-1033130" y="1892276"/>
              <a:ext cx="681000" cy="57900"/>
            </a:xfrm>
            <a:prstGeom prst="straightConnector1">
              <a:avLst/>
            </a:prstGeom>
            <a:noFill/>
            <a:ln cap="flat" cmpd="sng" w="9525">
              <a:solidFill>
                <a:schemeClr val="dk1"/>
              </a:solidFill>
              <a:prstDash val="solid"/>
              <a:round/>
              <a:headEnd len="med" w="med" type="none"/>
              <a:tailEnd len="med" w="med" type="triangle"/>
            </a:ln>
          </p:spPr>
        </p:cxnSp>
        <p:cxnSp>
          <p:nvCxnSpPr>
            <p:cNvPr id="677" name="Google Shape;677;p33"/>
            <p:cNvCxnSpPr>
              <a:stCxn id="672" idx="7"/>
              <a:endCxn id="671" idx="4"/>
            </p:cNvCxnSpPr>
            <p:nvPr/>
          </p:nvCxnSpPr>
          <p:spPr>
            <a:xfrm flipH="1" rot="10800000">
              <a:off x="-332043" y="2092402"/>
              <a:ext cx="127500" cy="1070400"/>
            </a:xfrm>
            <a:prstGeom prst="straightConnector1">
              <a:avLst/>
            </a:prstGeom>
            <a:noFill/>
            <a:ln cap="flat" cmpd="sng" w="19050">
              <a:solidFill>
                <a:srgbClr val="FF0000"/>
              </a:solidFill>
              <a:prstDash val="solid"/>
              <a:round/>
              <a:headEnd len="med" w="med" type="none"/>
              <a:tailEnd len="med" w="med" type="triangle"/>
            </a:ln>
          </p:spPr>
        </p:cxnSp>
        <p:cxnSp>
          <p:nvCxnSpPr>
            <p:cNvPr id="678" name="Google Shape;678;p33"/>
            <p:cNvCxnSpPr>
              <a:stCxn id="668" idx="5"/>
              <a:endCxn id="672" idx="1"/>
            </p:cNvCxnSpPr>
            <p:nvPr/>
          </p:nvCxnSpPr>
          <p:spPr>
            <a:xfrm>
              <a:off x="-1074999" y="1993357"/>
              <a:ext cx="540900" cy="1169400"/>
            </a:xfrm>
            <a:prstGeom prst="straightConnector1">
              <a:avLst/>
            </a:prstGeom>
            <a:noFill/>
            <a:ln cap="flat" cmpd="sng" w="19050">
              <a:solidFill>
                <a:srgbClr val="FF0000"/>
              </a:solidFill>
              <a:prstDash val="solid"/>
              <a:round/>
              <a:headEnd len="med" w="med" type="none"/>
              <a:tailEnd len="med" w="med" type="triangle"/>
            </a:ln>
          </p:spPr>
        </p:cxnSp>
        <p:cxnSp>
          <p:nvCxnSpPr>
            <p:cNvPr id="679" name="Google Shape;679;p33"/>
            <p:cNvCxnSpPr>
              <a:stCxn id="670" idx="0"/>
              <a:endCxn id="668" idx="4"/>
            </p:cNvCxnSpPr>
            <p:nvPr/>
          </p:nvCxnSpPr>
          <p:spPr>
            <a:xfrm flipH="1" rot="10800000">
              <a:off x="-1518984" y="2035246"/>
              <a:ext cx="342900" cy="1314300"/>
            </a:xfrm>
            <a:prstGeom prst="straightConnector1">
              <a:avLst/>
            </a:prstGeom>
            <a:noFill/>
            <a:ln cap="flat" cmpd="sng" w="19050">
              <a:solidFill>
                <a:srgbClr val="FF0000"/>
              </a:solidFill>
              <a:prstDash val="solid"/>
              <a:round/>
              <a:headEnd len="med" w="med" type="none"/>
              <a:tailEnd len="med" w="med" type="triangle"/>
            </a:ln>
          </p:spPr>
        </p:cxnSp>
        <p:cxnSp>
          <p:nvCxnSpPr>
            <p:cNvPr id="680" name="Google Shape;680;p33"/>
            <p:cNvCxnSpPr>
              <a:stCxn id="670" idx="6"/>
              <a:endCxn id="672" idx="3"/>
            </p:cNvCxnSpPr>
            <p:nvPr/>
          </p:nvCxnSpPr>
          <p:spPr>
            <a:xfrm flipH="1" rot="10800000">
              <a:off x="-1376034" y="3364996"/>
              <a:ext cx="841800" cy="127500"/>
            </a:xfrm>
            <a:prstGeom prst="straightConnector1">
              <a:avLst/>
            </a:prstGeom>
            <a:noFill/>
            <a:ln cap="flat" cmpd="sng" w="19050">
              <a:solidFill>
                <a:srgbClr val="FF0000"/>
              </a:solidFill>
              <a:prstDash val="solid"/>
              <a:round/>
              <a:headEnd len="med" w="med" type="none"/>
              <a:tailEnd len="med" w="med" type="triangle"/>
            </a:ln>
          </p:spPr>
        </p:cxnSp>
        <p:sp>
          <p:nvSpPr>
            <p:cNvPr id="681" name="Google Shape;681;p33"/>
            <p:cNvSpPr txBox="1"/>
            <p:nvPr/>
          </p:nvSpPr>
          <p:spPr>
            <a:xfrm>
              <a:off x="-1987620" y="1626402"/>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82" name="Google Shape;682;p33"/>
            <p:cNvSpPr txBox="1"/>
            <p:nvPr/>
          </p:nvSpPr>
          <p:spPr>
            <a:xfrm>
              <a:off x="-817810" y="1568004"/>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83" name="Google Shape;683;p33"/>
            <p:cNvSpPr txBox="1"/>
            <p:nvPr/>
          </p:nvSpPr>
          <p:spPr>
            <a:xfrm>
              <a:off x="-834471" y="2371432"/>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84" name="Google Shape;684;p33"/>
            <p:cNvSpPr txBox="1"/>
            <p:nvPr/>
          </p:nvSpPr>
          <p:spPr>
            <a:xfrm>
              <a:off x="-297747" y="2604201"/>
              <a:ext cx="4569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85" name="Google Shape;685;p33"/>
            <p:cNvSpPr txBox="1"/>
            <p:nvPr/>
          </p:nvSpPr>
          <p:spPr>
            <a:xfrm>
              <a:off x="-1224216" y="3169970"/>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86" name="Google Shape;686;p33"/>
            <p:cNvSpPr txBox="1"/>
            <p:nvPr/>
          </p:nvSpPr>
          <p:spPr>
            <a:xfrm>
              <a:off x="-2189718" y="2889961"/>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87" name="Google Shape;687;p33"/>
            <p:cNvSpPr txBox="1"/>
            <p:nvPr/>
          </p:nvSpPr>
          <p:spPr>
            <a:xfrm>
              <a:off x="-2735082" y="2243287"/>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688" name="Google Shape;688;p33"/>
            <p:cNvSpPr txBox="1"/>
            <p:nvPr/>
          </p:nvSpPr>
          <p:spPr>
            <a:xfrm>
              <a:off x="-1643741" y="2512549"/>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689" name="Google Shape;689;p33"/>
            <p:cNvSpPr txBox="1"/>
            <p:nvPr/>
          </p:nvSpPr>
          <p:spPr>
            <a:xfrm>
              <a:off x="-1417649" y="1556556"/>
              <a:ext cx="3717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690" name="Google Shape;690;p33"/>
            <p:cNvSpPr txBox="1"/>
            <p:nvPr/>
          </p:nvSpPr>
          <p:spPr>
            <a:xfrm>
              <a:off x="-297064" y="1600695"/>
              <a:ext cx="3429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691" name="Google Shape;691;p33"/>
            <p:cNvSpPr txBox="1"/>
            <p:nvPr/>
          </p:nvSpPr>
          <p:spPr>
            <a:xfrm>
              <a:off x="-1760246" y="3184081"/>
              <a:ext cx="2478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692" name="Google Shape;692;p33"/>
            <p:cNvSpPr txBox="1"/>
            <p:nvPr/>
          </p:nvSpPr>
          <p:spPr>
            <a:xfrm>
              <a:off x="-2863816" y="2543734"/>
              <a:ext cx="2478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693" name="Google Shape;693;p33"/>
            <p:cNvSpPr txBox="1"/>
            <p:nvPr/>
          </p:nvSpPr>
          <p:spPr>
            <a:xfrm>
              <a:off x="-576105" y="2880302"/>
              <a:ext cx="3717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694" name="Google Shape;694;p33"/>
            <p:cNvSpPr txBox="1"/>
            <p:nvPr/>
          </p:nvSpPr>
          <p:spPr>
            <a:xfrm>
              <a:off x="-2684397" y="1600695"/>
              <a:ext cx="2166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95" name="Google Shape;695;p33"/>
          <p:cNvSpPr txBox="1"/>
          <p:nvPr/>
        </p:nvSpPr>
        <p:spPr>
          <a:xfrm>
            <a:off x="6240700" y="2419925"/>
            <a:ext cx="56847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Quattrocento Sans"/>
                <a:ea typeface="Quattrocento Sans"/>
                <a:cs typeface="Quattrocento Sans"/>
                <a:sym typeface="Quattrocento Sans"/>
              </a:rPr>
              <a:t>Iteration 2 - re-examining outgoing edges, can we improve the distance to any given Vertex?</a:t>
            </a:r>
            <a:endParaRPr b="1" sz="1700">
              <a:latin typeface="Quattrocento Sans"/>
              <a:ea typeface="Quattrocento Sans"/>
              <a:cs typeface="Quattrocento Sans"/>
              <a:sym typeface="Quattrocento Sans"/>
            </a:endParaRPr>
          </a:p>
        </p:txBody>
      </p:sp>
      <p:sp>
        <p:nvSpPr>
          <p:cNvPr id="696" name="Google Shape;696;p33"/>
          <p:cNvSpPr txBox="1"/>
          <p:nvPr/>
        </p:nvSpPr>
        <p:spPr>
          <a:xfrm>
            <a:off x="7992575" y="3806962"/>
            <a:ext cx="32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Quattrocento Sans"/>
                <a:ea typeface="Quattrocento Sans"/>
                <a:cs typeface="Quattrocento Sans"/>
                <a:sym typeface="Quattrocento Sans"/>
              </a:rPr>
              <a:t>5</a:t>
            </a:r>
            <a:endParaRPr b="1" sz="1600">
              <a:latin typeface="Quattrocento Sans"/>
              <a:ea typeface="Quattrocento Sans"/>
              <a:cs typeface="Quattrocento Sans"/>
              <a:sym typeface="Quattrocento Sans"/>
            </a:endParaRPr>
          </a:p>
        </p:txBody>
      </p:sp>
      <p:sp>
        <p:nvSpPr>
          <p:cNvPr id="697" name="Google Shape;697;p33"/>
          <p:cNvSpPr txBox="1"/>
          <p:nvPr/>
        </p:nvSpPr>
        <p:spPr>
          <a:xfrm>
            <a:off x="9081700" y="3806962"/>
            <a:ext cx="32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Quattrocento Sans"/>
                <a:ea typeface="Quattrocento Sans"/>
                <a:cs typeface="Quattrocento Sans"/>
                <a:sym typeface="Quattrocento Sans"/>
              </a:rPr>
              <a:t>D</a:t>
            </a:r>
            <a:endParaRPr b="1" sz="1600">
              <a:latin typeface="Quattrocento Sans"/>
              <a:ea typeface="Quattrocento Sans"/>
              <a:cs typeface="Quattrocento Sans"/>
              <a:sym typeface="Quattrocento Sans"/>
            </a:endParaRPr>
          </a:p>
        </p:txBody>
      </p:sp>
      <p:sp>
        <p:nvSpPr>
          <p:cNvPr id="698" name="Google Shape;698;p33"/>
          <p:cNvSpPr txBox="1"/>
          <p:nvPr/>
        </p:nvSpPr>
        <p:spPr>
          <a:xfrm>
            <a:off x="7992575" y="4531142"/>
            <a:ext cx="32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Quattrocento Sans"/>
                <a:ea typeface="Quattrocento Sans"/>
                <a:cs typeface="Quattrocento Sans"/>
                <a:sym typeface="Quattrocento Sans"/>
              </a:rPr>
              <a:t>8</a:t>
            </a:r>
            <a:endParaRPr b="1" sz="1600">
              <a:latin typeface="Quattrocento Sans"/>
              <a:ea typeface="Quattrocento Sans"/>
              <a:cs typeface="Quattrocento Sans"/>
              <a:sym typeface="Quattrocento Sans"/>
            </a:endParaRPr>
          </a:p>
        </p:txBody>
      </p:sp>
      <p:sp>
        <p:nvSpPr>
          <p:cNvPr id="699" name="Google Shape;699;p33"/>
          <p:cNvSpPr txBox="1"/>
          <p:nvPr/>
        </p:nvSpPr>
        <p:spPr>
          <a:xfrm>
            <a:off x="9081700" y="4531142"/>
            <a:ext cx="32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Quattrocento Sans"/>
                <a:ea typeface="Quattrocento Sans"/>
                <a:cs typeface="Quattrocento Sans"/>
                <a:sym typeface="Quattrocento Sans"/>
              </a:rPr>
              <a:t>D</a:t>
            </a:r>
            <a:endParaRPr b="1" sz="1600">
              <a:latin typeface="Quattrocento Sans"/>
              <a:ea typeface="Quattrocento Sans"/>
              <a:cs typeface="Quattrocento Sans"/>
              <a:sym typeface="Quattrocento Sans"/>
            </a:endParaRPr>
          </a:p>
        </p:txBody>
      </p:sp>
      <p:sp>
        <p:nvSpPr>
          <p:cNvPr id="700" name="Google Shape;700;p33"/>
          <p:cNvSpPr txBox="1"/>
          <p:nvPr/>
        </p:nvSpPr>
        <p:spPr>
          <a:xfrm>
            <a:off x="9492375" y="3881450"/>
            <a:ext cx="23700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 Because a distance to D is known by the time we process D we can include D’s outgoing edges for consideration</a:t>
            </a:r>
            <a:endParaRPr>
              <a:latin typeface="Quattrocento Sans"/>
              <a:ea typeface="Quattrocento Sans"/>
              <a:cs typeface="Quattrocento Sans"/>
              <a:sym typeface="Quattrocento Sans"/>
            </a:endParaRPr>
          </a:p>
        </p:txBody>
      </p:sp>
      <p:sp>
        <p:nvSpPr>
          <p:cNvPr id="701" name="Google Shape;701;p33"/>
          <p:cNvSpPr txBox="1"/>
          <p:nvPr/>
        </p:nvSpPr>
        <p:spPr>
          <a:xfrm>
            <a:off x="1134925" y="6402775"/>
            <a:ext cx="36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34"/>
          <p:cNvSpPr txBox="1"/>
          <p:nvPr>
            <p:ph type="title"/>
          </p:nvPr>
        </p:nvSpPr>
        <p:spPr>
          <a:xfrm>
            <a:off x="575239" y="263276"/>
            <a:ext cx="11187000" cy="1014900"/>
          </a:xfrm>
          <a:prstGeom prst="rect">
            <a:avLst/>
          </a:prstGeom>
        </p:spPr>
        <p:txBody>
          <a:bodyPr anchorCtr="0" anchor="ctr" bIns="44175" lIns="88375" spcFirstLastPara="1" rIns="88375" wrap="square" tIns="44175">
            <a:normAutofit/>
          </a:bodyPr>
          <a:lstStyle/>
          <a:p>
            <a:pPr indent="0" lvl="0" marL="0" rtl="0" algn="l">
              <a:spcBef>
                <a:spcPts val="0"/>
              </a:spcBef>
              <a:spcAft>
                <a:spcPts val="0"/>
              </a:spcAft>
              <a:buNone/>
            </a:pPr>
            <a:r>
              <a:rPr lang="en-US"/>
              <a:t>Bellman-Ford Example</a:t>
            </a:r>
            <a:endParaRPr/>
          </a:p>
        </p:txBody>
      </p:sp>
      <p:sp>
        <p:nvSpPr>
          <p:cNvPr id="708" name="Google Shape;708;p34"/>
          <p:cNvSpPr txBox="1"/>
          <p:nvPr>
            <p:ph idx="12" type="sldNum"/>
          </p:nvPr>
        </p:nvSpPr>
        <p:spPr>
          <a:xfrm>
            <a:off x="6400800" y="4869657"/>
            <a:ext cx="4572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fld id="{00000000-1234-1234-1234-123412341234}" type="slidenum">
              <a:rPr b="1" i="0" lang="en-US" sz="675" u="none" cap="none" strike="noStrike">
                <a:solidFill>
                  <a:srgbClr val="4B2A85"/>
                </a:solidFill>
                <a:latin typeface="Calibri"/>
                <a:ea typeface="Calibri"/>
                <a:cs typeface="Calibri"/>
                <a:sym typeface="Calibri"/>
              </a:rPr>
              <a:t>‹#›</a:t>
            </a:fld>
            <a:endParaRPr b="1" i="0" sz="675" u="none" cap="none" strike="noStrike">
              <a:solidFill>
                <a:srgbClr val="4B2A85"/>
              </a:solidFill>
              <a:latin typeface="Calibri"/>
              <a:ea typeface="Calibri"/>
              <a:cs typeface="Calibri"/>
              <a:sym typeface="Calibri"/>
            </a:endParaRPr>
          </a:p>
        </p:txBody>
      </p:sp>
      <p:graphicFrame>
        <p:nvGraphicFramePr>
          <p:cNvPr id="709" name="Google Shape;709;p34"/>
          <p:cNvGraphicFramePr/>
          <p:nvPr/>
        </p:nvGraphicFramePr>
        <p:xfrm>
          <a:off x="6316888" y="3054960"/>
          <a:ext cx="3000000" cy="3000000"/>
        </p:xfrm>
        <a:graphic>
          <a:graphicData uri="http://schemas.openxmlformats.org/drawingml/2006/table">
            <a:tbl>
              <a:tblPr bandRow="1" firstRow="1">
                <a:noFill/>
                <a:tableStyleId>{34E10736-53D8-4059-9B6D-85B98B127559}</a:tableStyleId>
              </a:tblPr>
              <a:tblGrid>
                <a:gridCol w="1030900"/>
                <a:gridCol w="1030900"/>
                <a:gridCol w="1030900"/>
              </a:tblGrid>
              <a:tr h="406400">
                <a:tc>
                  <a:txBody>
                    <a:bodyPr/>
                    <a:lstStyle/>
                    <a:p>
                      <a:pPr indent="0" lvl="0" marL="0" rtl="0" algn="ctr">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8</a:t>
                      </a:r>
                      <a:endParaRPr sz="1600" strike="sngStrike">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710" name="Google Shape;710;p34"/>
          <p:cNvSpPr txBox="1"/>
          <p:nvPr/>
        </p:nvSpPr>
        <p:spPr>
          <a:xfrm>
            <a:off x="1134936" y="1631014"/>
            <a:ext cx="965100" cy="477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start</a:t>
            </a:r>
            <a:endParaRPr b="0" i="0" sz="1600" u="none" cap="none" strike="noStrike">
              <a:solidFill>
                <a:srgbClr val="000000"/>
              </a:solidFill>
              <a:latin typeface="Consolas"/>
              <a:ea typeface="Consolas"/>
              <a:cs typeface="Consolas"/>
              <a:sym typeface="Consolas"/>
            </a:endParaRPr>
          </a:p>
        </p:txBody>
      </p:sp>
      <p:grpSp>
        <p:nvGrpSpPr>
          <p:cNvPr id="711" name="Google Shape;711;p34"/>
          <p:cNvGrpSpPr/>
          <p:nvPr/>
        </p:nvGrpSpPr>
        <p:grpSpPr>
          <a:xfrm>
            <a:off x="1701172" y="1426150"/>
            <a:ext cx="4030525" cy="2771784"/>
            <a:chOff x="-2863816" y="1556556"/>
            <a:chExt cx="3022969" cy="2078890"/>
          </a:xfrm>
        </p:grpSpPr>
        <p:sp>
          <p:nvSpPr>
            <p:cNvPr id="712" name="Google Shape;712;p34"/>
            <p:cNvSpPr/>
            <p:nvPr/>
          </p:nvSpPr>
          <p:spPr>
            <a:xfrm>
              <a:off x="-2576330" y="1806476"/>
              <a:ext cx="285900" cy="285900"/>
            </a:xfrm>
            <a:prstGeom prst="ellipse">
              <a:avLst/>
            </a:prstGeom>
            <a:solidFill>
              <a:srgbClr val="7DC49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713" name="Google Shape;713;p34"/>
            <p:cNvSpPr/>
            <p:nvPr/>
          </p:nvSpPr>
          <p:spPr>
            <a:xfrm>
              <a:off x="-1319030" y="174932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714" name="Google Shape;714;p34"/>
            <p:cNvSpPr/>
            <p:nvPr/>
          </p:nvSpPr>
          <p:spPr>
            <a:xfrm>
              <a:off x="-2690630" y="272087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15" name="Google Shape;715;p34"/>
            <p:cNvSpPr/>
            <p:nvPr/>
          </p:nvSpPr>
          <p:spPr>
            <a:xfrm>
              <a:off x="-1661934" y="334954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716" name="Google Shape;716;p34"/>
            <p:cNvSpPr/>
            <p:nvPr/>
          </p:nvSpPr>
          <p:spPr>
            <a:xfrm>
              <a:off x="-347480" y="180647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717" name="Google Shape;717;p34"/>
            <p:cNvSpPr/>
            <p:nvPr/>
          </p:nvSpPr>
          <p:spPr>
            <a:xfrm>
              <a:off x="-576074" y="3120933"/>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718" name="Google Shape;718;p34"/>
            <p:cNvCxnSpPr>
              <a:stCxn id="712" idx="3"/>
              <a:endCxn id="714" idx="0"/>
            </p:cNvCxnSpPr>
            <p:nvPr/>
          </p:nvCxnSpPr>
          <p:spPr>
            <a:xfrm flipH="1">
              <a:off x="-2547661" y="2050507"/>
              <a:ext cx="13200" cy="670500"/>
            </a:xfrm>
            <a:prstGeom prst="straightConnector1">
              <a:avLst/>
            </a:prstGeom>
            <a:noFill/>
            <a:ln cap="flat" cmpd="sng" w="19050">
              <a:solidFill>
                <a:srgbClr val="FF0000"/>
              </a:solidFill>
              <a:prstDash val="solid"/>
              <a:round/>
              <a:headEnd len="med" w="med" type="none"/>
              <a:tailEnd len="med" w="med" type="triangle"/>
            </a:ln>
          </p:spPr>
        </p:cxnSp>
        <p:cxnSp>
          <p:nvCxnSpPr>
            <p:cNvPr id="719" name="Google Shape;719;p34"/>
            <p:cNvCxnSpPr>
              <a:stCxn id="714" idx="5"/>
              <a:endCxn id="715" idx="2"/>
            </p:cNvCxnSpPr>
            <p:nvPr/>
          </p:nvCxnSpPr>
          <p:spPr>
            <a:xfrm>
              <a:off x="-2446599" y="2964907"/>
              <a:ext cx="784800" cy="527700"/>
            </a:xfrm>
            <a:prstGeom prst="straightConnector1">
              <a:avLst/>
            </a:prstGeom>
            <a:noFill/>
            <a:ln cap="flat" cmpd="sng" w="19050">
              <a:solidFill>
                <a:srgbClr val="FF0000"/>
              </a:solidFill>
              <a:prstDash val="solid"/>
              <a:round/>
              <a:headEnd len="med" w="med" type="none"/>
              <a:tailEnd len="med" w="med" type="triangle"/>
            </a:ln>
          </p:spPr>
        </p:cxnSp>
        <p:cxnSp>
          <p:nvCxnSpPr>
            <p:cNvPr id="720" name="Google Shape;720;p34"/>
            <p:cNvCxnSpPr>
              <a:stCxn id="712" idx="7"/>
              <a:endCxn id="713" idx="2"/>
            </p:cNvCxnSpPr>
            <p:nvPr/>
          </p:nvCxnSpPr>
          <p:spPr>
            <a:xfrm>
              <a:off x="-2332299" y="1848345"/>
              <a:ext cx="1013400" cy="43800"/>
            </a:xfrm>
            <a:prstGeom prst="straightConnector1">
              <a:avLst/>
            </a:prstGeom>
            <a:noFill/>
            <a:ln cap="flat" cmpd="sng" w="19050">
              <a:solidFill>
                <a:srgbClr val="FF0000"/>
              </a:solidFill>
              <a:prstDash val="solid"/>
              <a:round/>
              <a:headEnd len="med" w="med" type="none"/>
              <a:tailEnd len="med" w="med" type="triangle"/>
            </a:ln>
          </p:spPr>
        </p:cxnSp>
        <p:cxnSp>
          <p:nvCxnSpPr>
            <p:cNvPr id="721" name="Google Shape;721;p34"/>
            <p:cNvCxnSpPr>
              <a:endCxn id="713" idx="6"/>
            </p:cNvCxnSpPr>
            <p:nvPr/>
          </p:nvCxnSpPr>
          <p:spPr>
            <a:xfrm rot="10800000">
              <a:off x="-1033130" y="1892276"/>
              <a:ext cx="681000" cy="57900"/>
            </a:xfrm>
            <a:prstGeom prst="straightConnector1">
              <a:avLst/>
            </a:prstGeom>
            <a:noFill/>
            <a:ln cap="flat" cmpd="sng" w="9525">
              <a:solidFill>
                <a:schemeClr val="dk1"/>
              </a:solidFill>
              <a:prstDash val="solid"/>
              <a:round/>
              <a:headEnd len="med" w="med" type="none"/>
              <a:tailEnd len="med" w="med" type="triangle"/>
            </a:ln>
          </p:spPr>
        </p:cxnSp>
        <p:cxnSp>
          <p:nvCxnSpPr>
            <p:cNvPr id="722" name="Google Shape;722;p34"/>
            <p:cNvCxnSpPr>
              <a:stCxn id="717" idx="7"/>
              <a:endCxn id="716" idx="4"/>
            </p:cNvCxnSpPr>
            <p:nvPr/>
          </p:nvCxnSpPr>
          <p:spPr>
            <a:xfrm flipH="1" rot="10800000">
              <a:off x="-332043" y="2092402"/>
              <a:ext cx="127500" cy="1070400"/>
            </a:xfrm>
            <a:prstGeom prst="straightConnector1">
              <a:avLst/>
            </a:prstGeom>
            <a:noFill/>
            <a:ln cap="flat" cmpd="sng" w="19050">
              <a:solidFill>
                <a:srgbClr val="FF0000"/>
              </a:solidFill>
              <a:prstDash val="solid"/>
              <a:round/>
              <a:headEnd len="med" w="med" type="none"/>
              <a:tailEnd len="med" w="med" type="triangle"/>
            </a:ln>
          </p:spPr>
        </p:cxnSp>
        <p:cxnSp>
          <p:nvCxnSpPr>
            <p:cNvPr id="723" name="Google Shape;723;p34"/>
            <p:cNvCxnSpPr>
              <a:stCxn id="713" idx="5"/>
              <a:endCxn id="717" idx="1"/>
            </p:cNvCxnSpPr>
            <p:nvPr/>
          </p:nvCxnSpPr>
          <p:spPr>
            <a:xfrm>
              <a:off x="-1074999" y="1993357"/>
              <a:ext cx="540900" cy="1169400"/>
            </a:xfrm>
            <a:prstGeom prst="straightConnector1">
              <a:avLst/>
            </a:prstGeom>
            <a:noFill/>
            <a:ln cap="flat" cmpd="sng" w="19050">
              <a:solidFill>
                <a:srgbClr val="FF0000"/>
              </a:solidFill>
              <a:prstDash val="solid"/>
              <a:round/>
              <a:headEnd len="med" w="med" type="none"/>
              <a:tailEnd len="med" w="med" type="triangle"/>
            </a:ln>
          </p:spPr>
        </p:cxnSp>
        <p:cxnSp>
          <p:nvCxnSpPr>
            <p:cNvPr id="724" name="Google Shape;724;p34"/>
            <p:cNvCxnSpPr>
              <a:stCxn id="715" idx="0"/>
              <a:endCxn id="713" idx="4"/>
            </p:cNvCxnSpPr>
            <p:nvPr/>
          </p:nvCxnSpPr>
          <p:spPr>
            <a:xfrm flipH="1" rot="10800000">
              <a:off x="-1518984" y="2035246"/>
              <a:ext cx="342900" cy="1314300"/>
            </a:xfrm>
            <a:prstGeom prst="straightConnector1">
              <a:avLst/>
            </a:prstGeom>
            <a:noFill/>
            <a:ln cap="flat" cmpd="sng" w="19050">
              <a:solidFill>
                <a:srgbClr val="FF0000"/>
              </a:solidFill>
              <a:prstDash val="solid"/>
              <a:round/>
              <a:headEnd len="med" w="med" type="none"/>
              <a:tailEnd len="med" w="med" type="triangle"/>
            </a:ln>
          </p:spPr>
        </p:cxnSp>
        <p:cxnSp>
          <p:nvCxnSpPr>
            <p:cNvPr id="725" name="Google Shape;725;p34"/>
            <p:cNvCxnSpPr>
              <a:stCxn id="715" idx="6"/>
              <a:endCxn id="717" idx="3"/>
            </p:cNvCxnSpPr>
            <p:nvPr/>
          </p:nvCxnSpPr>
          <p:spPr>
            <a:xfrm flipH="1" rot="10800000">
              <a:off x="-1376034" y="3364996"/>
              <a:ext cx="841800" cy="127500"/>
            </a:xfrm>
            <a:prstGeom prst="straightConnector1">
              <a:avLst/>
            </a:prstGeom>
            <a:noFill/>
            <a:ln cap="flat" cmpd="sng" w="19050">
              <a:solidFill>
                <a:srgbClr val="FF0000"/>
              </a:solidFill>
              <a:prstDash val="solid"/>
              <a:round/>
              <a:headEnd len="med" w="med" type="none"/>
              <a:tailEnd len="med" w="med" type="triangle"/>
            </a:ln>
          </p:spPr>
        </p:cxnSp>
        <p:sp>
          <p:nvSpPr>
            <p:cNvPr id="726" name="Google Shape;726;p34"/>
            <p:cNvSpPr txBox="1"/>
            <p:nvPr/>
          </p:nvSpPr>
          <p:spPr>
            <a:xfrm>
              <a:off x="-1987620" y="1626402"/>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727" name="Google Shape;727;p34"/>
            <p:cNvSpPr txBox="1"/>
            <p:nvPr/>
          </p:nvSpPr>
          <p:spPr>
            <a:xfrm>
              <a:off x="-817810" y="1568004"/>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8" name="Google Shape;728;p34"/>
            <p:cNvSpPr txBox="1"/>
            <p:nvPr/>
          </p:nvSpPr>
          <p:spPr>
            <a:xfrm>
              <a:off x="-834471" y="2371432"/>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29" name="Google Shape;729;p34"/>
            <p:cNvSpPr txBox="1"/>
            <p:nvPr/>
          </p:nvSpPr>
          <p:spPr>
            <a:xfrm>
              <a:off x="-297747" y="2604201"/>
              <a:ext cx="4569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30" name="Google Shape;730;p34"/>
            <p:cNvSpPr txBox="1"/>
            <p:nvPr/>
          </p:nvSpPr>
          <p:spPr>
            <a:xfrm>
              <a:off x="-1224216" y="3169970"/>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31" name="Google Shape;731;p34"/>
            <p:cNvSpPr txBox="1"/>
            <p:nvPr/>
          </p:nvSpPr>
          <p:spPr>
            <a:xfrm>
              <a:off x="-2189718" y="2889961"/>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32" name="Google Shape;732;p34"/>
            <p:cNvSpPr txBox="1"/>
            <p:nvPr/>
          </p:nvSpPr>
          <p:spPr>
            <a:xfrm>
              <a:off x="-2735082" y="2243287"/>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733" name="Google Shape;733;p34"/>
            <p:cNvSpPr txBox="1"/>
            <p:nvPr/>
          </p:nvSpPr>
          <p:spPr>
            <a:xfrm>
              <a:off x="-1643741" y="2512549"/>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734" name="Google Shape;734;p34"/>
            <p:cNvSpPr txBox="1"/>
            <p:nvPr/>
          </p:nvSpPr>
          <p:spPr>
            <a:xfrm>
              <a:off x="-1417649" y="1556556"/>
              <a:ext cx="3717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735" name="Google Shape;735;p34"/>
            <p:cNvSpPr txBox="1"/>
            <p:nvPr/>
          </p:nvSpPr>
          <p:spPr>
            <a:xfrm>
              <a:off x="-297064" y="1600695"/>
              <a:ext cx="3429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736" name="Google Shape;736;p34"/>
            <p:cNvSpPr txBox="1"/>
            <p:nvPr/>
          </p:nvSpPr>
          <p:spPr>
            <a:xfrm>
              <a:off x="-1760246" y="3184081"/>
              <a:ext cx="2478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737" name="Google Shape;737;p34"/>
            <p:cNvSpPr txBox="1"/>
            <p:nvPr/>
          </p:nvSpPr>
          <p:spPr>
            <a:xfrm>
              <a:off x="-2863816" y="2543734"/>
              <a:ext cx="2478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738" name="Google Shape;738;p34"/>
            <p:cNvSpPr txBox="1"/>
            <p:nvPr/>
          </p:nvSpPr>
          <p:spPr>
            <a:xfrm>
              <a:off x="-576105" y="2880302"/>
              <a:ext cx="3717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39" name="Google Shape;739;p34"/>
            <p:cNvSpPr txBox="1"/>
            <p:nvPr/>
          </p:nvSpPr>
          <p:spPr>
            <a:xfrm>
              <a:off x="-2684397" y="1600695"/>
              <a:ext cx="2166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40" name="Google Shape;740;p34"/>
          <p:cNvSpPr txBox="1"/>
          <p:nvPr/>
        </p:nvSpPr>
        <p:spPr>
          <a:xfrm>
            <a:off x="6240700" y="2419925"/>
            <a:ext cx="5684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Quattrocento Sans"/>
                <a:ea typeface="Quattrocento Sans"/>
                <a:cs typeface="Quattrocento Sans"/>
                <a:sym typeface="Quattrocento Sans"/>
              </a:rPr>
              <a:t>Iteration 3 - repeat!</a:t>
            </a:r>
            <a:endParaRPr b="1" sz="1700">
              <a:latin typeface="Quattrocento Sans"/>
              <a:ea typeface="Quattrocento Sans"/>
              <a:cs typeface="Quattrocento Sans"/>
              <a:sym typeface="Quattrocento Sans"/>
            </a:endParaRPr>
          </a:p>
        </p:txBody>
      </p:sp>
      <p:sp>
        <p:nvSpPr>
          <p:cNvPr id="741" name="Google Shape;741;p34"/>
          <p:cNvSpPr txBox="1"/>
          <p:nvPr/>
        </p:nvSpPr>
        <p:spPr>
          <a:xfrm>
            <a:off x="7992575" y="4531142"/>
            <a:ext cx="32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Quattrocento Sans"/>
                <a:ea typeface="Quattrocento Sans"/>
                <a:cs typeface="Quattrocento Sans"/>
                <a:sym typeface="Quattrocento Sans"/>
              </a:rPr>
              <a:t>7</a:t>
            </a:r>
            <a:endParaRPr b="1" sz="1600">
              <a:latin typeface="Quattrocento Sans"/>
              <a:ea typeface="Quattrocento Sans"/>
              <a:cs typeface="Quattrocento Sans"/>
              <a:sym typeface="Quattrocento Sans"/>
            </a:endParaRPr>
          </a:p>
        </p:txBody>
      </p:sp>
      <p:sp>
        <p:nvSpPr>
          <p:cNvPr id="742" name="Google Shape;742;p34"/>
          <p:cNvSpPr txBox="1"/>
          <p:nvPr/>
        </p:nvSpPr>
        <p:spPr>
          <a:xfrm>
            <a:off x="9455050" y="4590950"/>
            <a:ext cx="2736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 With a shortened distance to A from iteration 2 we can improve the distance to C</a:t>
            </a:r>
            <a:endParaRPr>
              <a:latin typeface="Quattrocento Sans"/>
              <a:ea typeface="Quattrocento Sans"/>
              <a:cs typeface="Quattrocento Sans"/>
              <a:sym typeface="Quattrocento Sans"/>
            </a:endParaRPr>
          </a:p>
        </p:txBody>
      </p:sp>
      <p:sp>
        <p:nvSpPr>
          <p:cNvPr id="743" name="Google Shape;743;p34"/>
          <p:cNvSpPr txBox="1"/>
          <p:nvPr/>
        </p:nvSpPr>
        <p:spPr>
          <a:xfrm>
            <a:off x="8017788" y="4162749"/>
            <a:ext cx="32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600">
                <a:latin typeface="Quattrocento Sans"/>
                <a:ea typeface="Quattrocento Sans"/>
                <a:cs typeface="Quattrocento Sans"/>
                <a:sym typeface="Quattrocento Sans"/>
              </a:rPr>
              <a:t>5</a:t>
            </a:r>
            <a:endParaRPr b="1" sz="1600">
              <a:latin typeface="Quattrocento Sans"/>
              <a:ea typeface="Quattrocento Sans"/>
              <a:cs typeface="Quattrocento Sans"/>
              <a:sym typeface="Quattrocento Sans"/>
            </a:endParaRPr>
          </a:p>
        </p:txBody>
      </p:sp>
      <p:sp>
        <p:nvSpPr>
          <p:cNvPr id="744" name="Google Shape;744;p34"/>
          <p:cNvSpPr txBox="1"/>
          <p:nvPr/>
        </p:nvSpPr>
        <p:spPr>
          <a:xfrm>
            <a:off x="9455050" y="3832175"/>
            <a:ext cx="2849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 With a shortened distance to C from this iteration we can improve distance to B</a:t>
            </a:r>
            <a:endParaRPr>
              <a:latin typeface="Quattrocento Sans"/>
              <a:ea typeface="Quattrocento Sans"/>
              <a:cs typeface="Quattrocento Sans"/>
              <a:sym typeface="Quattrocento Sans"/>
            </a:endParaRPr>
          </a:p>
        </p:txBody>
      </p:sp>
      <p:sp>
        <p:nvSpPr>
          <p:cNvPr id="745" name="Google Shape;745;p34"/>
          <p:cNvSpPr txBox="1"/>
          <p:nvPr/>
        </p:nvSpPr>
        <p:spPr>
          <a:xfrm>
            <a:off x="1134925" y="6402775"/>
            <a:ext cx="36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35"/>
          <p:cNvSpPr txBox="1"/>
          <p:nvPr>
            <p:ph type="title"/>
          </p:nvPr>
        </p:nvSpPr>
        <p:spPr>
          <a:xfrm>
            <a:off x="575239" y="263276"/>
            <a:ext cx="11187000" cy="1014900"/>
          </a:xfrm>
          <a:prstGeom prst="rect">
            <a:avLst/>
          </a:prstGeom>
        </p:spPr>
        <p:txBody>
          <a:bodyPr anchorCtr="0" anchor="ctr" bIns="44175" lIns="88375" spcFirstLastPara="1" rIns="88375" wrap="square" tIns="44175">
            <a:normAutofit/>
          </a:bodyPr>
          <a:lstStyle/>
          <a:p>
            <a:pPr indent="0" lvl="0" marL="0" rtl="0" algn="l">
              <a:spcBef>
                <a:spcPts val="0"/>
              </a:spcBef>
              <a:spcAft>
                <a:spcPts val="0"/>
              </a:spcAft>
              <a:buNone/>
            </a:pPr>
            <a:r>
              <a:rPr lang="en-US"/>
              <a:t>Bellman-Ford Example</a:t>
            </a:r>
            <a:endParaRPr/>
          </a:p>
        </p:txBody>
      </p:sp>
      <p:sp>
        <p:nvSpPr>
          <p:cNvPr id="752" name="Google Shape;752;p35"/>
          <p:cNvSpPr txBox="1"/>
          <p:nvPr>
            <p:ph idx="12" type="sldNum"/>
          </p:nvPr>
        </p:nvSpPr>
        <p:spPr>
          <a:xfrm>
            <a:off x="6400800" y="4869657"/>
            <a:ext cx="457200" cy="2739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fld id="{00000000-1234-1234-1234-123412341234}" type="slidenum">
              <a:rPr b="1" i="0" lang="en-US" sz="675" u="none" cap="none" strike="noStrike">
                <a:solidFill>
                  <a:srgbClr val="4B2A85"/>
                </a:solidFill>
                <a:latin typeface="Calibri"/>
                <a:ea typeface="Calibri"/>
                <a:cs typeface="Calibri"/>
                <a:sym typeface="Calibri"/>
              </a:rPr>
              <a:t>‹#›</a:t>
            </a:fld>
            <a:endParaRPr b="1" i="0" sz="675" u="none" cap="none" strike="noStrike">
              <a:solidFill>
                <a:srgbClr val="4B2A85"/>
              </a:solidFill>
              <a:latin typeface="Calibri"/>
              <a:ea typeface="Calibri"/>
              <a:cs typeface="Calibri"/>
              <a:sym typeface="Calibri"/>
            </a:endParaRPr>
          </a:p>
        </p:txBody>
      </p:sp>
      <p:graphicFrame>
        <p:nvGraphicFramePr>
          <p:cNvPr id="753" name="Google Shape;753;p35"/>
          <p:cNvGraphicFramePr/>
          <p:nvPr/>
        </p:nvGraphicFramePr>
        <p:xfrm>
          <a:off x="6316888" y="3054960"/>
          <a:ext cx="3000000" cy="3000000"/>
        </p:xfrm>
        <a:graphic>
          <a:graphicData uri="http://schemas.openxmlformats.org/drawingml/2006/table">
            <a:tbl>
              <a:tblPr bandRow="1" firstRow="1">
                <a:noFill/>
                <a:tableStyleId>{34E10736-53D8-4059-9B6D-85B98B127559}</a:tableStyleId>
              </a:tblPr>
              <a:tblGrid>
                <a:gridCol w="1030900"/>
                <a:gridCol w="1030900"/>
                <a:gridCol w="1030900"/>
              </a:tblGrid>
              <a:tr h="406400">
                <a:tc>
                  <a:txBody>
                    <a:bodyPr/>
                    <a:lstStyle/>
                    <a:p>
                      <a:pPr indent="0" lvl="0" marL="0" rtl="0" algn="ctr">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A48DD3"/>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7</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T="60950" marB="60950" marR="60950" marL="609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
        <p:nvSpPr>
          <p:cNvPr id="754" name="Google Shape;754;p35"/>
          <p:cNvSpPr txBox="1"/>
          <p:nvPr/>
        </p:nvSpPr>
        <p:spPr>
          <a:xfrm>
            <a:off x="1134936" y="1631014"/>
            <a:ext cx="965100" cy="477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start</a:t>
            </a:r>
            <a:endParaRPr b="0" i="0" sz="1600" u="none" cap="none" strike="noStrike">
              <a:solidFill>
                <a:srgbClr val="000000"/>
              </a:solidFill>
              <a:latin typeface="Consolas"/>
              <a:ea typeface="Consolas"/>
              <a:cs typeface="Consolas"/>
              <a:sym typeface="Consolas"/>
            </a:endParaRPr>
          </a:p>
        </p:txBody>
      </p:sp>
      <p:grpSp>
        <p:nvGrpSpPr>
          <p:cNvPr id="755" name="Google Shape;755;p35"/>
          <p:cNvGrpSpPr/>
          <p:nvPr/>
        </p:nvGrpSpPr>
        <p:grpSpPr>
          <a:xfrm>
            <a:off x="1701172" y="1426150"/>
            <a:ext cx="4030525" cy="2771784"/>
            <a:chOff x="-2863816" y="1556556"/>
            <a:chExt cx="3022969" cy="2078890"/>
          </a:xfrm>
        </p:grpSpPr>
        <p:sp>
          <p:nvSpPr>
            <p:cNvPr id="756" name="Google Shape;756;p35"/>
            <p:cNvSpPr/>
            <p:nvPr/>
          </p:nvSpPr>
          <p:spPr>
            <a:xfrm>
              <a:off x="-2576330" y="1806476"/>
              <a:ext cx="285900" cy="285900"/>
            </a:xfrm>
            <a:prstGeom prst="ellipse">
              <a:avLst/>
            </a:prstGeom>
            <a:solidFill>
              <a:srgbClr val="7DC49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757" name="Google Shape;757;p35"/>
            <p:cNvSpPr/>
            <p:nvPr/>
          </p:nvSpPr>
          <p:spPr>
            <a:xfrm>
              <a:off x="-1319030" y="174932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758" name="Google Shape;758;p35"/>
            <p:cNvSpPr/>
            <p:nvPr/>
          </p:nvSpPr>
          <p:spPr>
            <a:xfrm>
              <a:off x="-2690630" y="272087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59" name="Google Shape;759;p35"/>
            <p:cNvSpPr/>
            <p:nvPr/>
          </p:nvSpPr>
          <p:spPr>
            <a:xfrm>
              <a:off x="-1661934" y="334954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760" name="Google Shape;760;p35"/>
            <p:cNvSpPr/>
            <p:nvPr/>
          </p:nvSpPr>
          <p:spPr>
            <a:xfrm>
              <a:off x="-347480" y="1806476"/>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761" name="Google Shape;761;p35"/>
            <p:cNvSpPr/>
            <p:nvPr/>
          </p:nvSpPr>
          <p:spPr>
            <a:xfrm>
              <a:off x="-576074" y="3120933"/>
              <a:ext cx="285900" cy="28590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762" name="Google Shape;762;p35"/>
            <p:cNvCxnSpPr>
              <a:stCxn id="756" idx="3"/>
              <a:endCxn id="758" idx="0"/>
            </p:cNvCxnSpPr>
            <p:nvPr/>
          </p:nvCxnSpPr>
          <p:spPr>
            <a:xfrm flipH="1">
              <a:off x="-2547661" y="2050507"/>
              <a:ext cx="13200" cy="670500"/>
            </a:xfrm>
            <a:prstGeom prst="straightConnector1">
              <a:avLst/>
            </a:prstGeom>
            <a:noFill/>
            <a:ln cap="flat" cmpd="sng" w="19050">
              <a:solidFill>
                <a:srgbClr val="FF0000"/>
              </a:solidFill>
              <a:prstDash val="solid"/>
              <a:round/>
              <a:headEnd len="med" w="med" type="none"/>
              <a:tailEnd len="med" w="med" type="triangle"/>
            </a:ln>
          </p:spPr>
        </p:cxnSp>
        <p:cxnSp>
          <p:nvCxnSpPr>
            <p:cNvPr id="763" name="Google Shape;763;p35"/>
            <p:cNvCxnSpPr>
              <a:stCxn id="758" idx="5"/>
              <a:endCxn id="759" idx="2"/>
            </p:cNvCxnSpPr>
            <p:nvPr/>
          </p:nvCxnSpPr>
          <p:spPr>
            <a:xfrm>
              <a:off x="-2446599" y="2964907"/>
              <a:ext cx="784800" cy="527700"/>
            </a:xfrm>
            <a:prstGeom prst="straightConnector1">
              <a:avLst/>
            </a:prstGeom>
            <a:noFill/>
            <a:ln cap="flat" cmpd="sng" w="19050">
              <a:solidFill>
                <a:srgbClr val="FF0000"/>
              </a:solidFill>
              <a:prstDash val="solid"/>
              <a:round/>
              <a:headEnd len="med" w="med" type="none"/>
              <a:tailEnd len="med" w="med" type="triangle"/>
            </a:ln>
          </p:spPr>
        </p:cxnSp>
        <p:cxnSp>
          <p:nvCxnSpPr>
            <p:cNvPr id="764" name="Google Shape;764;p35"/>
            <p:cNvCxnSpPr>
              <a:stCxn id="756" idx="7"/>
              <a:endCxn id="757" idx="2"/>
            </p:cNvCxnSpPr>
            <p:nvPr/>
          </p:nvCxnSpPr>
          <p:spPr>
            <a:xfrm>
              <a:off x="-2332299" y="1848345"/>
              <a:ext cx="1013400" cy="43800"/>
            </a:xfrm>
            <a:prstGeom prst="straightConnector1">
              <a:avLst/>
            </a:prstGeom>
            <a:noFill/>
            <a:ln cap="flat" cmpd="sng" w="19050">
              <a:solidFill>
                <a:srgbClr val="FF0000"/>
              </a:solidFill>
              <a:prstDash val="solid"/>
              <a:round/>
              <a:headEnd len="med" w="med" type="none"/>
              <a:tailEnd len="med" w="med" type="triangle"/>
            </a:ln>
          </p:spPr>
        </p:cxnSp>
        <p:cxnSp>
          <p:nvCxnSpPr>
            <p:cNvPr id="765" name="Google Shape;765;p35"/>
            <p:cNvCxnSpPr>
              <a:endCxn id="757" idx="6"/>
            </p:cNvCxnSpPr>
            <p:nvPr/>
          </p:nvCxnSpPr>
          <p:spPr>
            <a:xfrm rot="10800000">
              <a:off x="-1033130" y="1892276"/>
              <a:ext cx="681000" cy="57900"/>
            </a:xfrm>
            <a:prstGeom prst="straightConnector1">
              <a:avLst/>
            </a:prstGeom>
            <a:noFill/>
            <a:ln cap="flat" cmpd="sng" w="9525">
              <a:solidFill>
                <a:schemeClr val="dk1"/>
              </a:solidFill>
              <a:prstDash val="solid"/>
              <a:round/>
              <a:headEnd len="med" w="med" type="none"/>
              <a:tailEnd len="med" w="med" type="triangle"/>
            </a:ln>
          </p:spPr>
        </p:cxnSp>
        <p:cxnSp>
          <p:nvCxnSpPr>
            <p:cNvPr id="766" name="Google Shape;766;p35"/>
            <p:cNvCxnSpPr>
              <a:stCxn id="761" idx="7"/>
              <a:endCxn id="760" idx="4"/>
            </p:cNvCxnSpPr>
            <p:nvPr/>
          </p:nvCxnSpPr>
          <p:spPr>
            <a:xfrm flipH="1" rot="10800000">
              <a:off x="-332043" y="2092402"/>
              <a:ext cx="127500" cy="1070400"/>
            </a:xfrm>
            <a:prstGeom prst="straightConnector1">
              <a:avLst/>
            </a:prstGeom>
            <a:noFill/>
            <a:ln cap="flat" cmpd="sng" w="19050">
              <a:solidFill>
                <a:srgbClr val="FF0000"/>
              </a:solidFill>
              <a:prstDash val="solid"/>
              <a:round/>
              <a:headEnd len="med" w="med" type="none"/>
              <a:tailEnd len="med" w="med" type="triangle"/>
            </a:ln>
          </p:spPr>
        </p:cxnSp>
        <p:cxnSp>
          <p:nvCxnSpPr>
            <p:cNvPr id="767" name="Google Shape;767;p35"/>
            <p:cNvCxnSpPr>
              <a:stCxn id="757" idx="5"/>
              <a:endCxn id="761" idx="1"/>
            </p:cNvCxnSpPr>
            <p:nvPr/>
          </p:nvCxnSpPr>
          <p:spPr>
            <a:xfrm>
              <a:off x="-1074999" y="1993357"/>
              <a:ext cx="540900" cy="1169400"/>
            </a:xfrm>
            <a:prstGeom prst="straightConnector1">
              <a:avLst/>
            </a:prstGeom>
            <a:noFill/>
            <a:ln cap="flat" cmpd="sng" w="19050">
              <a:solidFill>
                <a:srgbClr val="FF0000"/>
              </a:solidFill>
              <a:prstDash val="solid"/>
              <a:round/>
              <a:headEnd len="med" w="med" type="none"/>
              <a:tailEnd len="med" w="med" type="triangle"/>
            </a:ln>
          </p:spPr>
        </p:cxnSp>
        <p:cxnSp>
          <p:nvCxnSpPr>
            <p:cNvPr id="768" name="Google Shape;768;p35"/>
            <p:cNvCxnSpPr>
              <a:stCxn id="759" idx="0"/>
              <a:endCxn id="757" idx="4"/>
            </p:cNvCxnSpPr>
            <p:nvPr/>
          </p:nvCxnSpPr>
          <p:spPr>
            <a:xfrm flipH="1" rot="10800000">
              <a:off x="-1518984" y="2035246"/>
              <a:ext cx="342900" cy="1314300"/>
            </a:xfrm>
            <a:prstGeom prst="straightConnector1">
              <a:avLst/>
            </a:prstGeom>
            <a:noFill/>
            <a:ln cap="flat" cmpd="sng" w="19050">
              <a:solidFill>
                <a:srgbClr val="FF0000"/>
              </a:solidFill>
              <a:prstDash val="solid"/>
              <a:round/>
              <a:headEnd len="med" w="med" type="none"/>
              <a:tailEnd len="med" w="med" type="triangle"/>
            </a:ln>
          </p:spPr>
        </p:cxnSp>
        <p:cxnSp>
          <p:nvCxnSpPr>
            <p:cNvPr id="769" name="Google Shape;769;p35"/>
            <p:cNvCxnSpPr>
              <a:stCxn id="759" idx="6"/>
              <a:endCxn id="761" idx="3"/>
            </p:cNvCxnSpPr>
            <p:nvPr/>
          </p:nvCxnSpPr>
          <p:spPr>
            <a:xfrm flipH="1" rot="10800000">
              <a:off x="-1376034" y="3364996"/>
              <a:ext cx="841800" cy="127500"/>
            </a:xfrm>
            <a:prstGeom prst="straightConnector1">
              <a:avLst/>
            </a:prstGeom>
            <a:noFill/>
            <a:ln cap="flat" cmpd="sng" w="19050">
              <a:solidFill>
                <a:srgbClr val="FF0000"/>
              </a:solidFill>
              <a:prstDash val="solid"/>
              <a:round/>
              <a:headEnd len="med" w="med" type="none"/>
              <a:tailEnd len="med" w="med" type="triangle"/>
            </a:ln>
          </p:spPr>
        </p:cxnSp>
        <p:sp>
          <p:nvSpPr>
            <p:cNvPr id="770" name="Google Shape;770;p35"/>
            <p:cNvSpPr txBox="1"/>
            <p:nvPr/>
          </p:nvSpPr>
          <p:spPr>
            <a:xfrm>
              <a:off x="-1987620" y="1626402"/>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771" name="Google Shape;771;p35"/>
            <p:cNvSpPr txBox="1"/>
            <p:nvPr/>
          </p:nvSpPr>
          <p:spPr>
            <a:xfrm>
              <a:off x="-817810" y="1568004"/>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72" name="Google Shape;772;p35"/>
            <p:cNvSpPr txBox="1"/>
            <p:nvPr/>
          </p:nvSpPr>
          <p:spPr>
            <a:xfrm>
              <a:off x="-834471" y="2371432"/>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73" name="Google Shape;773;p35"/>
            <p:cNvSpPr txBox="1"/>
            <p:nvPr/>
          </p:nvSpPr>
          <p:spPr>
            <a:xfrm>
              <a:off x="-297747" y="2604201"/>
              <a:ext cx="4569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74" name="Google Shape;774;p35"/>
            <p:cNvSpPr txBox="1"/>
            <p:nvPr/>
          </p:nvSpPr>
          <p:spPr>
            <a:xfrm>
              <a:off x="-1224216" y="3169970"/>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75" name="Google Shape;775;p35"/>
            <p:cNvSpPr txBox="1"/>
            <p:nvPr/>
          </p:nvSpPr>
          <p:spPr>
            <a:xfrm>
              <a:off x="-2189718" y="2889961"/>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76" name="Google Shape;776;p35"/>
            <p:cNvSpPr txBox="1"/>
            <p:nvPr/>
          </p:nvSpPr>
          <p:spPr>
            <a:xfrm>
              <a:off x="-2735082" y="2243287"/>
              <a:ext cx="2550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777" name="Google Shape;777;p35"/>
            <p:cNvSpPr txBox="1"/>
            <p:nvPr/>
          </p:nvSpPr>
          <p:spPr>
            <a:xfrm>
              <a:off x="-1643741" y="2512549"/>
              <a:ext cx="371700" cy="3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778" name="Google Shape;778;p35"/>
            <p:cNvSpPr txBox="1"/>
            <p:nvPr/>
          </p:nvSpPr>
          <p:spPr>
            <a:xfrm>
              <a:off x="-1417649" y="1556556"/>
              <a:ext cx="3717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779" name="Google Shape;779;p35"/>
            <p:cNvSpPr txBox="1"/>
            <p:nvPr/>
          </p:nvSpPr>
          <p:spPr>
            <a:xfrm>
              <a:off x="-297064" y="1600695"/>
              <a:ext cx="3429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780" name="Google Shape;780;p35"/>
            <p:cNvSpPr txBox="1"/>
            <p:nvPr/>
          </p:nvSpPr>
          <p:spPr>
            <a:xfrm>
              <a:off x="-1760246" y="3184081"/>
              <a:ext cx="2478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781" name="Google Shape;781;p35"/>
            <p:cNvSpPr txBox="1"/>
            <p:nvPr/>
          </p:nvSpPr>
          <p:spPr>
            <a:xfrm>
              <a:off x="-2863816" y="2543734"/>
              <a:ext cx="2478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782" name="Google Shape;782;p35"/>
            <p:cNvSpPr txBox="1"/>
            <p:nvPr/>
          </p:nvSpPr>
          <p:spPr>
            <a:xfrm>
              <a:off x="-576105" y="2880302"/>
              <a:ext cx="3717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83" name="Google Shape;783;p35"/>
            <p:cNvSpPr txBox="1"/>
            <p:nvPr/>
          </p:nvSpPr>
          <p:spPr>
            <a:xfrm>
              <a:off x="-2684397" y="1600695"/>
              <a:ext cx="216600" cy="2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84" name="Google Shape;784;p35"/>
          <p:cNvSpPr txBox="1"/>
          <p:nvPr/>
        </p:nvSpPr>
        <p:spPr>
          <a:xfrm>
            <a:off x="6240700" y="2419925"/>
            <a:ext cx="5684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Quattrocento Sans"/>
                <a:ea typeface="Quattrocento Sans"/>
                <a:cs typeface="Quattrocento Sans"/>
                <a:sym typeface="Quattrocento Sans"/>
              </a:rPr>
              <a:t>Iteration 4 - repeat!</a:t>
            </a:r>
            <a:endParaRPr b="1" sz="1700">
              <a:latin typeface="Quattrocento Sans"/>
              <a:ea typeface="Quattrocento Sans"/>
              <a:cs typeface="Quattrocento Sans"/>
              <a:sym typeface="Quattrocento Sans"/>
            </a:endParaRPr>
          </a:p>
        </p:txBody>
      </p:sp>
      <p:sp>
        <p:nvSpPr>
          <p:cNvPr id="785" name="Google Shape;785;p35"/>
          <p:cNvSpPr txBox="1"/>
          <p:nvPr/>
        </p:nvSpPr>
        <p:spPr>
          <a:xfrm>
            <a:off x="9455100" y="3054950"/>
            <a:ext cx="273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Quattrocento Sans"/>
                <a:ea typeface="Quattrocento Sans"/>
                <a:cs typeface="Quattrocento Sans"/>
                <a:sym typeface="Quattrocento Sans"/>
              </a:rPr>
              <a:t>No changes!</a:t>
            </a:r>
            <a:endParaRPr>
              <a:latin typeface="Quattrocento Sans"/>
              <a:ea typeface="Quattrocento Sans"/>
              <a:cs typeface="Quattrocento Sans"/>
              <a:sym typeface="Quattrocento Sans"/>
            </a:endParaRPr>
          </a:p>
          <a:p>
            <a:pPr indent="0" lvl="0" marL="0" rtl="0" algn="l">
              <a:spcBef>
                <a:spcPts val="0"/>
              </a:spcBef>
              <a:spcAft>
                <a:spcPts val="0"/>
              </a:spcAft>
              <a:buNone/>
            </a:pPr>
            <a:r>
              <a:rPr lang="en-US">
                <a:latin typeface="Quattrocento Sans"/>
                <a:ea typeface="Quattrocento Sans"/>
                <a:cs typeface="Quattrocento Sans"/>
                <a:sym typeface="Quattrocento Sans"/>
              </a:rPr>
              <a:t>this means we can stop early</a:t>
            </a:r>
            <a:endParaRPr>
              <a:latin typeface="Quattrocento Sans"/>
              <a:ea typeface="Quattrocento Sans"/>
              <a:cs typeface="Quattrocento Sans"/>
              <a:sym typeface="Quattrocento Sans"/>
            </a:endParaRPr>
          </a:p>
        </p:txBody>
      </p:sp>
      <p:sp>
        <p:nvSpPr>
          <p:cNvPr id="786" name="Google Shape;786;p35"/>
          <p:cNvSpPr txBox="1"/>
          <p:nvPr/>
        </p:nvSpPr>
        <p:spPr>
          <a:xfrm>
            <a:off x="1134925" y="6402775"/>
            <a:ext cx="36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Dijkstra’s Algorithm Warmup</a:t>
            </a:r>
            <a:endParaRPr/>
          </a:p>
        </p:txBody>
      </p:sp>
      <p:sp>
        <p:nvSpPr>
          <p:cNvPr id="136" name="Google Shape;136;p18"/>
          <p:cNvSpPr txBox="1"/>
          <p:nvPr>
            <p:ph idx="12" type="sldNum"/>
          </p:nvPr>
        </p:nvSpPr>
        <p:spPr>
          <a:xfrm>
            <a:off x="6400800" y="4869657"/>
            <a:ext cx="457200" cy="27384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fld id="{00000000-1234-1234-1234-123412341234}" type="slidenum">
              <a:rPr b="1" i="0" lang="en-US" sz="675" u="none" cap="none" strike="noStrike">
                <a:solidFill>
                  <a:srgbClr val="4B2A85"/>
                </a:solidFill>
                <a:latin typeface="Calibri"/>
                <a:ea typeface="Calibri"/>
                <a:cs typeface="Calibri"/>
                <a:sym typeface="Calibri"/>
              </a:rPr>
              <a:t>‹#›</a:t>
            </a:fld>
            <a:endParaRPr b="1" i="0" sz="675" u="none" cap="none" strike="noStrike">
              <a:solidFill>
                <a:srgbClr val="4B2A85"/>
              </a:solidFill>
              <a:latin typeface="Calibri"/>
              <a:ea typeface="Calibri"/>
              <a:cs typeface="Calibri"/>
              <a:sym typeface="Calibri"/>
            </a:endParaRPr>
          </a:p>
        </p:txBody>
      </p:sp>
      <p:sp>
        <p:nvSpPr>
          <p:cNvPr id="137" name="Google Shape;137;p18"/>
          <p:cNvSpPr txBox="1"/>
          <p:nvPr/>
        </p:nvSpPr>
        <p:spPr>
          <a:xfrm>
            <a:off x="2536980" y="4883685"/>
            <a:ext cx="2938800" cy="1200600"/>
          </a:xfrm>
          <a:prstGeom prst="rect">
            <a:avLst/>
          </a:prstGeom>
          <a:solidFill>
            <a:srgbClr val="E7F1FA"/>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graphicFrame>
        <p:nvGraphicFramePr>
          <p:cNvPr id="138" name="Google Shape;138;p18"/>
          <p:cNvGraphicFramePr/>
          <p:nvPr/>
        </p:nvGraphicFramePr>
        <p:xfrm>
          <a:off x="6316888" y="3054960"/>
          <a:ext cx="3000000" cy="3000000"/>
        </p:xfrm>
        <a:graphic>
          <a:graphicData uri="http://schemas.openxmlformats.org/drawingml/2006/table">
            <a:tbl>
              <a:tblPr bandRow="1" firstRow="1">
                <a:noFill/>
                <a:tableStyleId>{9C4F1474-363C-4B84-81F4-F0C727CB7CAE}</a:tableStyleId>
              </a:tblPr>
              <a:tblGrid>
                <a:gridCol w="1030900"/>
                <a:gridCol w="1030900"/>
                <a:gridCol w="1030900"/>
                <a:gridCol w="1030900"/>
              </a:tblGrid>
              <a:tr h="406400">
                <a:tc>
                  <a:txBody>
                    <a:bodyPr/>
                    <a:lstStyle/>
                    <a:p>
                      <a:pPr indent="0" lvl="0" marL="0" marR="0" rtl="0" algn="ctr">
                        <a:spcBef>
                          <a:spcPts val="0"/>
                        </a:spcBef>
                        <a:spcAft>
                          <a:spcPts val="0"/>
                        </a:spcAft>
                        <a:buNone/>
                      </a:pPr>
                      <a:r>
                        <a:rPr lang="en-US" sz="1900">
                          <a:latin typeface="Calibri"/>
                          <a:ea typeface="Calibri"/>
                          <a:cs typeface="Calibri"/>
                          <a:sym typeface="Calibri"/>
                        </a:rPr>
                        <a:t>Vertex</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Known?</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distTo</a:t>
                      </a:r>
                      <a:endParaRPr sz="19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edgeTo</a:t>
                      </a:r>
                      <a:endParaRPr sz="19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solidFill>
                      <a:srgbClr val="A48DD3"/>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A</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a:t>
                      </a:r>
                      <a:endParaRPr b="0" sz="1600">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B</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lang="en-US" sz="1600">
                          <a:solidFill>
                            <a:schemeClr val="dk1"/>
                          </a:solidFill>
                          <a:latin typeface="Calibri"/>
                          <a:ea typeface="Calibri"/>
                          <a:cs typeface="Calibri"/>
                          <a:sym typeface="Calibri"/>
                        </a:rPr>
                        <a:t>∞</a:t>
                      </a:r>
                      <a:endParaRPr b="0" sz="1600">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C</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lang="en-US" sz="1600">
                          <a:solidFill>
                            <a:schemeClr val="dk1"/>
                          </a:solidFill>
                          <a:latin typeface="Calibri"/>
                          <a:ea typeface="Calibri"/>
                          <a:cs typeface="Calibri"/>
                          <a:sym typeface="Calibri"/>
                        </a:rPr>
                        <a:t>∞</a:t>
                      </a:r>
                      <a:endParaRPr b="0" sz="1600">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D</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lang="en-US" sz="1600">
                          <a:solidFill>
                            <a:schemeClr val="dk1"/>
                          </a:solidFill>
                          <a:latin typeface="Calibri"/>
                          <a:ea typeface="Calibri"/>
                          <a:cs typeface="Calibri"/>
                          <a:sym typeface="Calibri"/>
                        </a:rPr>
                        <a:t>∞</a:t>
                      </a:r>
                      <a:endParaRPr b="0" sz="1600">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E</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lang="en-US" sz="1600">
                          <a:solidFill>
                            <a:schemeClr val="dk1"/>
                          </a:solidFill>
                          <a:latin typeface="Calibri"/>
                          <a:ea typeface="Calibri"/>
                          <a:cs typeface="Calibri"/>
                          <a:sym typeface="Calibri"/>
                        </a:rPr>
                        <a:t>∞</a:t>
                      </a:r>
                      <a:endParaRPr b="0" sz="1600">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F</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lang="en-US" sz="1600">
                          <a:solidFill>
                            <a:schemeClr val="dk1"/>
                          </a:solidFill>
                          <a:latin typeface="Calibri"/>
                          <a:ea typeface="Calibri"/>
                          <a:cs typeface="Calibri"/>
                          <a:sym typeface="Calibri"/>
                        </a:rPr>
                        <a:t>∞</a:t>
                      </a:r>
                      <a:endParaRPr b="0" sz="1600">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G</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lang="en-US" sz="1600">
                          <a:solidFill>
                            <a:schemeClr val="dk1"/>
                          </a:solidFill>
                          <a:latin typeface="Calibri"/>
                          <a:ea typeface="Calibri"/>
                          <a:cs typeface="Calibri"/>
                          <a:sym typeface="Calibri"/>
                        </a:rPr>
                        <a:t>∞</a:t>
                      </a:r>
                      <a:endParaRPr b="0" sz="1600">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bl>
          </a:graphicData>
        </a:graphic>
      </p:graphicFrame>
      <p:grpSp>
        <p:nvGrpSpPr>
          <p:cNvPr id="139" name="Google Shape;139;p18"/>
          <p:cNvGrpSpPr/>
          <p:nvPr/>
        </p:nvGrpSpPr>
        <p:grpSpPr>
          <a:xfrm>
            <a:off x="2273534" y="1054531"/>
            <a:ext cx="3454137" cy="2895600"/>
            <a:chOff x="-2841517" y="667954"/>
            <a:chExt cx="2590603" cy="2171700"/>
          </a:xfrm>
        </p:grpSpPr>
        <p:sp>
          <p:nvSpPr>
            <p:cNvPr id="140" name="Google Shape;140;p18"/>
            <p:cNvSpPr/>
            <p:nvPr/>
          </p:nvSpPr>
          <p:spPr>
            <a:xfrm>
              <a:off x="-2594064" y="1002519"/>
              <a:ext cx="285750" cy="285750"/>
            </a:xfrm>
            <a:prstGeom prst="ellipse">
              <a:avLst/>
            </a:prstGeom>
            <a:solidFill>
              <a:srgbClr val="CEC4EB"/>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41" name="Google Shape;141;p18"/>
            <p:cNvSpPr/>
            <p:nvPr/>
          </p:nvSpPr>
          <p:spPr>
            <a:xfrm>
              <a:off x="-1336764" y="945369"/>
              <a:ext cx="285750" cy="28575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42" name="Google Shape;142;p18"/>
            <p:cNvSpPr/>
            <p:nvPr/>
          </p:nvSpPr>
          <p:spPr>
            <a:xfrm>
              <a:off x="-2708364" y="1916919"/>
              <a:ext cx="285750" cy="28575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143" name="Google Shape;143;p18"/>
            <p:cNvSpPr/>
            <p:nvPr/>
          </p:nvSpPr>
          <p:spPr>
            <a:xfrm>
              <a:off x="-1508214" y="1745469"/>
              <a:ext cx="285750" cy="28575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44" name="Google Shape;144;p18"/>
            <p:cNvSpPr/>
            <p:nvPr/>
          </p:nvSpPr>
          <p:spPr>
            <a:xfrm>
              <a:off x="-2022564" y="2553904"/>
              <a:ext cx="285750" cy="28575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145" name="Google Shape;145;p18"/>
            <p:cNvSpPr/>
            <p:nvPr/>
          </p:nvSpPr>
          <p:spPr>
            <a:xfrm>
              <a:off x="-536664" y="1468054"/>
              <a:ext cx="285750" cy="28575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46" name="Google Shape;146;p18"/>
            <p:cNvSpPr/>
            <p:nvPr/>
          </p:nvSpPr>
          <p:spPr>
            <a:xfrm>
              <a:off x="-650964" y="2211004"/>
              <a:ext cx="285750" cy="28575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147" name="Google Shape;147;p18"/>
            <p:cNvCxnSpPr>
              <a:stCxn id="140" idx="3"/>
              <a:endCxn id="142" idx="0"/>
            </p:cNvCxnSpPr>
            <p:nvPr/>
          </p:nvCxnSpPr>
          <p:spPr>
            <a:xfrm flipH="1">
              <a:off x="-2565417" y="1246422"/>
              <a:ext cx="13200" cy="670500"/>
            </a:xfrm>
            <a:prstGeom prst="straightConnector1">
              <a:avLst/>
            </a:prstGeom>
            <a:noFill/>
            <a:ln cap="flat" cmpd="sng" w="9525">
              <a:solidFill>
                <a:schemeClr val="dk1"/>
              </a:solidFill>
              <a:prstDash val="solid"/>
              <a:round/>
              <a:headEnd len="med" w="med" type="none"/>
              <a:tailEnd len="med" w="med" type="triangle"/>
            </a:ln>
          </p:spPr>
        </p:cxnSp>
        <p:cxnSp>
          <p:nvCxnSpPr>
            <p:cNvPr id="148" name="Google Shape;148;p18"/>
            <p:cNvCxnSpPr>
              <a:stCxn id="141" idx="2"/>
              <a:endCxn id="140" idx="6"/>
            </p:cNvCxnSpPr>
            <p:nvPr/>
          </p:nvCxnSpPr>
          <p:spPr>
            <a:xfrm flipH="1">
              <a:off x="-2308464" y="1088244"/>
              <a:ext cx="971700" cy="57300"/>
            </a:xfrm>
            <a:prstGeom prst="straightConnector1">
              <a:avLst/>
            </a:prstGeom>
            <a:noFill/>
            <a:ln cap="flat" cmpd="sng" w="9525">
              <a:solidFill>
                <a:schemeClr val="dk1"/>
              </a:solidFill>
              <a:prstDash val="solid"/>
              <a:round/>
              <a:headEnd len="med" w="med" type="none"/>
              <a:tailEnd len="med" w="med" type="triangle"/>
            </a:ln>
          </p:spPr>
        </p:cxnSp>
        <p:cxnSp>
          <p:nvCxnSpPr>
            <p:cNvPr id="149" name="Google Shape;149;p18"/>
            <p:cNvCxnSpPr>
              <a:stCxn id="143" idx="0"/>
              <a:endCxn id="141" idx="4"/>
            </p:cNvCxnSpPr>
            <p:nvPr/>
          </p:nvCxnSpPr>
          <p:spPr>
            <a:xfrm flipH="1" rot="10800000">
              <a:off x="-1365339" y="1231269"/>
              <a:ext cx="171600" cy="514200"/>
            </a:xfrm>
            <a:prstGeom prst="straightConnector1">
              <a:avLst/>
            </a:prstGeom>
            <a:noFill/>
            <a:ln cap="flat" cmpd="sng" w="9525">
              <a:solidFill>
                <a:schemeClr val="dk1"/>
              </a:solidFill>
              <a:prstDash val="solid"/>
              <a:round/>
              <a:headEnd len="med" w="med" type="none"/>
              <a:tailEnd len="med" w="med" type="triangle"/>
            </a:ln>
          </p:spPr>
        </p:cxnSp>
        <p:sp>
          <p:nvSpPr>
            <p:cNvPr id="150" name="Google Shape;150;p18"/>
            <p:cNvSpPr txBox="1"/>
            <p:nvPr/>
          </p:nvSpPr>
          <p:spPr>
            <a:xfrm>
              <a:off x="-2719407" y="775851"/>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151" name="Google Shape;151;p18"/>
            <p:cNvSpPr txBox="1"/>
            <p:nvPr/>
          </p:nvSpPr>
          <p:spPr>
            <a:xfrm>
              <a:off x="-1291520" y="667954"/>
              <a:ext cx="138548"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152" name="Google Shape;152;p18"/>
            <p:cNvSpPr txBox="1"/>
            <p:nvPr/>
          </p:nvSpPr>
          <p:spPr>
            <a:xfrm>
              <a:off x="-1411146" y="727540"/>
              <a:ext cx="24790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153" name="Google Shape;153;p18"/>
            <p:cNvSpPr txBox="1"/>
            <p:nvPr/>
          </p:nvSpPr>
          <p:spPr>
            <a:xfrm>
              <a:off x="-1959046" y="86949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54" name="Google Shape;154;p18"/>
            <p:cNvSpPr txBox="1"/>
            <p:nvPr/>
          </p:nvSpPr>
          <p:spPr>
            <a:xfrm>
              <a:off x="-1953824" y="129873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55" name="Google Shape;155;p18"/>
            <p:cNvSpPr txBox="1"/>
            <p:nvPr/>
          </p:nvSpPr>
          <p:spPr>
            <a:xfrm>
              <a:off x="-2765514" y="145972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56" name="Google Shape;156;p18"/>
            <p:cNvSpPr txBox="1"/>
            <p:nvPr/>
          </p:nvSpPr>
          <p:spPr>
            <a:xfrm>
              <a:off x="-1344790" y="1365918"/>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5</a:t>
              </a:r>
              <a:endParaRPr/>
            </a:p>
          </p:txBody>
        </p:sp>
        <p:cxnSp>
          <p:nvCxnSpPr>
            <p:cNvPr id="157" name="Google Shape;157;p18"/>
            <p:cNvCxnSpPr>
              <a:stCxn id="140" idx="5"/>
              <a:endCxn id="143" idx="1"/>
            </p:cNvCxnSpPr>
            <p:nvPr/>
          </p:nvCxnSpPr>
          <p:spPr>
            <a:xfrm>
              <a:off x="-2350161" y="1246422"/>
              <a:ext cx="883800" cy="540900"/>
            </a:xfrm>
            <a:prstGeom prst="straightConnector1">
              <a:avLst/>
            </a:prstGeom>
            <a:noFill/>
            <a:ln cap="flat" cmpd="sng" w="9525">
              <a:solidFill>
                <a:schemeClr val="dk1"/>
              </a:solidFill>
              <a:prstDash val="solid"/>
              <a:round/>
              <a:headEnd len="med" w="med" type="none"/>
              <a:tailEnd len="med" w="med" type="triangle"/>
            </a:ln>
          </p:spPr>
        </p:cxnSp>
        <p:cxnSp>
          <p:nvCxnSpPr>
            <p:cNvPr id="158" name="Google Shape;158;p18"/>
            <p:cNvCxnSpPr>
              <a:stCxn id="142" idx="6"/>
              <a:endCxn id="143" idx="3"/>
            </p:cNvCxnSpPr>
            <p:nvPr/>
          </p:nvCxnSpPr>
          <p:spPr>
            <a:xfrm flipH="1" rot="10800000">
              <a:off x="-2422614" y="1989294"/>
              <a:ext cx="956100" cy="70500"/>
            </a:xfrm>
            <a:prstGeom prst="straightConnector1">
              <a:avLst/>
            </a:prstGeom>
            <a:noFill/>
            <a:ln cap="flat" cmpd="sng" w="9525">
              <a:solidFill>
                <a:schemeClr val="dk1"/>
              </a:solidFill>
              <a:prstDash val="solid"/>
              <a:round/>
              <a:headEnd len="med" w="med" type="none"/>
              <a:tailEnd len="med" w="med" type="triangle"/>
            </a:ln>
          </p:spPr>
        </p:cxnSp>
        <p:sp>
          <p:nvSpPr>
            <p:cNvPr id="159" name="Google Shape;159;p18"/>
            <p:cNvSpPr txBox="1"/>
            <p:nvPr/>
          </p:nvSpPr>
          <p:spPr>
            <a:xfrm>
              <a:off x="-2200094" y="17966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160" name="Google Shape;160;p18"/>
            <p:cNvCxnSpPr>
              <a:stCxn id="143" idx="6"/>
              <a:endCxn id="145" idx="3"/>
            </p:cNvCxnSpPr>
            <p:nvPr/>
          </p:nvCxnSpPr>
          <p:spPr>
            <a:xfrm flipH="1" rot="10800000">
              <a:off x="-1222464" y="1711944"/>
              <a:ext cx="727500" cy="176400"/>
            </a:xfrm>
            <a:prstGeom prst="straightConnector1">
              <a:avLst/>
            </a:prstGeom>
            <a:noFill/>
            <a:ln cap="flat" cmpd="sng" w="9525">
              <a:solidFill>
                <a:schemeClr val="dk1"/>
              </a:solidFill>
              <a:prstDash val="solid"/>
              <a:round/>
              <a:headEnd len="med" w="med" type="none"/>
              <a:tailEnd len="med" w="med" type="triangle"/>
            </a:ln>
          </p:spPr>
        </p:cxnSp>
        <p:sp>
          <p:nvSpPr>
            <p:cNvPr id="161" name="Google Shape;161;p18"/>
            <p:cNvSpPr txBox="1"/>
            <p:nvPr/>
          </p:nvSpPr>
          <p:spPr>
            <a:xfrm>
              <a:off x="-999944" y="15680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162" name="Google Shape;162;p18"/>
            <p:cNvCxnSpPr>
              <a:stCxn id="145" idx="1"/>
              <a:endCxn id="141" idx="6"/>
            </p:cNvCxnSpPr>
            <p:nvPr/>
          </p:nvCxnSpPr>
          <p:spPr>
            <a:xfrm rot="10800000">
              <a:off x="-1051017" y="1088101"/>
              <a:ext cx="556200" cy="421800"/>
            </a:xfrm>
            <a:prstGeom prst="straightConnector1">
              <a:avLst/>
            </a:prstGeom>
            <a:noFill/>
            <a:ln cap="flat" cmpd="sng" w="9525">
              <a:solidFill>
                <a:schemeClr val="dk1"/>
              </a:solidFill>
              <a:prstDash val="solid"/>
              <a:round/>
              <a:headEnd len="med" w="med" type="none"/>
              <a:tailEnd len="med" w="med" type="triangle"/>
            </a:ln>
          </p:spPr>
        </p:cxnSp>
        <p:sp>
          <p:nvSpPr>
            <p:cNvPr id="163" name="Google Shape;163;p18"/>
            <p:cNvSpPr txBox="1"/>
            <p:nvPr/>
          </p:nvSpPr>
          <p:spPr>
            <a:xfrm>
              <a:off x="-836239" y="108177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164" name="Google Shape;164;p18"/>
            <p:cNvCxnSpPr>
              <a:stCxn id="142" idx="5"/>
              <a:endCxn id="144" idx="1"/>
            </p:cNvCxnSpPr>
            <p:nvPr/>
          </p:nvCxnSpPr>
          <p:spPr>
            <a:xfrm>
              <a:off x="-2464461" y="2160822"/>
              <a:ext cx="483600" cy="435000"/>
            </a:xfrm>
            <a:prstGeom prst="straightConnector1">
              <a:avLst/>
            </a:prstGeom>
            <a:noFill/>
            <a:ln cap="flat" cmpd="sng" w="9525">
              <a:solidFill>
                <a:schemeClr val="dk1"/>
              </a:solidFill>
              <a:prstDash val="solid"/>
              <a:round/>
              <a:headEnd len="med" w="med" type="none"/>
              <a:tailEnd len="med" w="med" type="triangle"/>
            </a:ln>
          </p:spPr>
        </p:cxnSp>
        <p:sp>
          <p:nvSpPr>
            <p:cNvPr id="165" name="Google Shape;165;p18"/>
            <p:cNvSpPr txBox="1"/>
            <p:nvPr/>
          </p:nvSpPr>
          <p:spPr>
            <a:xfrm>
              <a:off x="-2314926" y="213896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cxnSp>
          <p:nvCxnSpPr>
            <p:cNvPr id="166" name="Google Shape;166;p18"/>
            <p:cNvCxnSpPr>
              <a:stCxn id="143" idx="4"/>
              <a:endCxn id="144" idx="7"/>
            </p:cNvCxnSpPr>
            <p:nvPr/>
          </p:nvCxnSpPr>
          <p:spPr>
            <a:xfrm flipH="1">
              <a:off x="-1778739" y="2031219"/>
              <a:ext cx="413400" cy="564600"/>
            </a:xfrm>
            <a:prstGeom prst="straightConnector1">
              <a:avLst/>
            </a:prstGeom>
            <a:noFill/>
            <a:ln cap="flat" cmpd="sng" w="9525">
              <a:solidFill>
                <a:schemeClr val="dk1"/>
              </a:solidFill>
              <a:prstDash val="solid"/>
              <a:round/>
              <a:headEnd len="med" w="med" type="none"/>
              <a:tailEnd len="med" w="med" type="triangle"/>
            </a:ln>
          </p:spPr>
        </p:cxnSp>
        <p:sp>
          <p:nvSpPr>
            <p:cNvPr id="167" name="Google Shape;167;p18"/>
            <p:cNvSpPr txBox="1"/>
            <p:nvPr/>
          </p:nvSpPr>
          <p:spPr>
            <a:xfrm>
              <a:off x="-1793964" y="2153854"/>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6</a:t>
              </a:r>
              <a:endParaRPr/>
            </a:p>
          </p:txBody>
        </p:sp>
        <p:sp>
          <p:nvSpPr>
            <p:cNvPr id="168" name="Google Shape;168;p18"/>
            <p:cNvSpPr txBox="1"/>
            <p:nvPr/>
          </p:nvSpPr>
          <p:spPr>
            <a:xfrm>
              <a:off x="-980886" y="190492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5</a:t>
              </a:r>
              <a:endParaRPr/>
            </a:p>
          </p:txBody>
        </p:sp>
        <p:cxnSp>
          <p:nvCxnSpPr>
            <p:cNvPr id="169" name="Google Shape;169;p18"/>
            <p:cNvCxnSpPr>
              <a:stCxn id="143" idx="5"/>
              <a:endCxn id="146" idx="1"/>
            </p:cNvCxnSpPr>
            <p:nvPr/>
          </p:nvCxnSpPr>
          <p:spPr>
            <a:xfrm>
              <a:off x="-1264311" y="1989372"/>
              <a:ext cx="655200" cy="263400"/>
            </a:xfrm>
            <a:prstGeom prst="straightConnector1">
              <a:avLst/>
            </a:prstGeom>
            <a:noFill/>
            <a:ln cap="flat" cmpd="sng" w="9525">
              <a:solidFill>
                <a:schemeClr val="dk1"/>
              </a:solidFill>
              <a:prstDash val="solid"/>
              <a:round/>
              <a:headEnd len="med" w="med" type="none"/>
              <a:tailEnd len="med" w="med" type="triangle"/>
            </a:ln>
          </p:spPr>
        </p:cxnSp>
        <p:cxnSp>
          <p:nvCxnSpPr>
            <p:cNvPr id="170" name="Google Shape;170;p18"/>
            <p:cNvCxnSpPr>
              <a:stCxn id="146" idx="0"/>
              <a:endCxn id="145" idx="4"/>
            </p:cNvCxnSpPr>
            <p:nvPr/>
          </p:nvCxnSpPr>
          <p:spPr>
            <a:xfrm flipH="1" rot="10800000">
              <a:off x="-508089" y="1753804"/>
              <a:ext cx="114300" cy="457200"/>
            </a:xfrm>
            <a:prstGeom prst="straightConnector1">
              <a:avLst/>
            </a:prstGeom>
            <a:noFill/>
            <a:ln cap="flat" cmpd="sng" w="9525">
              <a:solidFill>
                <a:schemeClr val="dk1"/>
              </a:solidFill>
              <a:prstDash val="solid"/>
              <a:round/>
              <a:headEnd len="med" w="med" type="none"/>
              <a:tailEnd len="med" w="med" type="triangle"/>
            </a:ln>
          </p:spPr>
        </p:cxnSp>
        <p:sp>
          <p:nvSpPr>
            <p:cNvPr id="171" name="Google Shape;171;p18"/>
            <p:cNvSpPr txBox="1"/>
            <p:nvPr/>
          </p:nvSpPr>
          <p:spPr>
            <a:xfrm>
              <a:off x="-518262" y="185607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172" name="Google Shape;172;p18"/>
            <p:cNvCxnSpPr>
              <a:stCxn id="144" idx="6"/>
              <a:endCxn id="146" idx="3"/>
            </p:cNvCxnSpPr>
            <p:nvPr/>
          </p:nvCxnSpPr>
          <p:spPr>
            <a:xfrm flipH="1" rot="10800000">
              <a:off x="-1736814" y="2454979"/>
              <a:ext cx="1127700" cy="241800"/>
            </a:xfrm>
            <a:prstGeom prst="straightConnector1">
              <a:avLst/>
            </a:prstGeom>
            <a:noFill/>
            <a:ln cap="flat" cmpd="sng" w="9525">
              <a:solidFill>
                <a:schemeClr val="dk1"/>
              </a:solidFill>
              <a:prstDash val="solid"/>
              <a:round/>
              <a:headEnd len="med" w="med" type="none"/>
              <a:tailEnd len="med" w="med" type="triangle"/>
            </a:ln>
          </p:spPr>
        </p:cxnSp>
        <p:sp>
          <p:nvSpPr>
            <p:cNvPr id="173" name="Google Shape;173;p18"/>
            <p:cNvSpPr txBox="1"/>
            <p:nvPr/>
          </p:nvSpPr>
          <p:spPr>
            <a:xfrm>
              <a:off x="-1342844" y="2325304"/>
              <a:ext cx="371737"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74" name="Google Shape;174;p18"/>
            <p:cNvSpPr txBox="1"/>
            <p:nvPr/>
          </p:nvSpPr>
          <p:spPr>
            <a:xfrm>
              <a:off x="-552659" y="1255733"/>
              <a:ext cx="24790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175" name="Google Shape;175;p18"/>
            <p:cNvSpPr txBox="1"/>
            <p:nvPr/>
          </p:nvSpPr>
          <p:spPr>
            <a:xfrm>
              <a:off x="-752597" y="2018717"/>
              <a:ext cx="24790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176" name="Google Shape;176;p18"/>
            <p:cNvSpPr txBox="1"/>
            <p:nvPr/>
          </p:nvSpPr>
          <p:spPr>
            <a:xfrm>
              <a:off x="-1595641" y="1540799"/>
              <a:ext cx="24790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177" name="Google Shape;177;p18"/>
            <p:cNvSpPr txBox="1"/>
            <p:nvPr/>
          </p:nvSpPr>
          <p:spPr>
            <a:xfrm>
              <a:off x="-2841517" y="1750740"/>
              <a:ext cx="24790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178" name="Google Shape;178;p18"/>
            <p:cNvSpPr txBox="1"/>
            <p:nvPr/>
          </p:nvSpPr>
          <p:spPr>
            <a:xfrm>
              <a:off x="-2095398" y="2337927"/>
              <a:ext cx="24790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grpSp>
      <p:sp>
        <p:nvSpPr>
          <p:cNvPr id="179" name="Google Shape;179;p18"/>
          <p:cNvSpPr txBox="1"/>
          <p:nvPr/>
        </p:nvSpPr>
        <p:spPr>
          <a:xfrm>
            <a:off x="1653937" y="1438606"/>
            <a:ext cx="964955" cy="477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start</a:t>
            </a:r>
            <a:endParaRPr b="0" i="0" sz="1600" u="none" cap="none" strike="noStrike">
              <a:solidFill>
                <a:srgbClr val="000000"/>
              </a:solidFill>
              <a:latin typeface="Consolas"/>
              <a:ea typeface="Consolas"/>
              <a:cs typeface="Consolas"/>
              <a:sym typeface="Consolas"/>
            </a:endParaRPr>
          </a:p>
        </p:txBody>
      </p:sp>
      <p:grpSp>
        <p:nvGrpSpPr>
          <p:cNvPr id="180" name="Google Shape;180;p18"/>
          <p:cNvGrpSpPr/>
          <p:nvPr/>
        </p:nvGrpSpPr>
        <p:grpSpPr>
          <a:xfrm>
            <a:off x="9788325" y="73875"/>
            <a:ext cx="2281800" cy="1508400"/>
            <a:chOff x="9788325" y="73875"/>
            <a:chExt cx="2281800" cy="1508400"/>
          </a:xfrm>
        </p:grpSpPr>
        <p:sp>
          <p:nvSpPr>
            <p:cNvPr id="181" name="Google Shape;181;p18"/>
            <p:cNvSpPr txBox="1"/>
            <p:nvPr/>
          </p:nvSpPr>
          <p:spPr>
            <a:xfrm>
              <a:off x="9788325" y="73875"/>
              <a:ext cx="2281800" cy="1508400"/>
            </a:xfrm>
            <a:prstGeom prst="rect">
              <a:avLst/>
            </a:prstGeom>
            <a:solidFill>
              <a:srgbClr val="4C3282"/>
            </a:solidFill>
            <a:ln cap="flat" cmpd="sng" w="28575">
              <a:solidFill>
                <a:srgbClr val="FFFFF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US" sz="1700">
                  <a:solidFill>
                    <a:srgbClr val="FFFFFF"/>
                  </a:solidFill>
                  <a:latin typeface="Quattrocento Sans"/>
                  <a:ea typeface="Quattrocento Sans"/>
                  <a:cs typeface="Quattrocento Sans"/>
                  <a:sym typeface="Quattrocento Sans"/>
                </a:rPr>
                <a:t>Answer the Warm Up:</a:t>
              </a:r>
              <a:endParaRPr sz="1700">
                <a:solidFill>
                  <a:srgbClr val="FFFFFF"/>
                </a:solidFill>
                <a:latin typeface="Quattrocento Sans"/>
                <a:ea typeface="Quattrocento Sans"/>
                <a:cs typeface="Quattrocento Sans"/>
                <a:sym typeface="Quattrocento Sans"/>
              </a:endParaRPr>
            </a:p>
            <a:p>
              <a:pPr indent="0" lvl="0" marL="0" rtl="0" algn="ctr">
                <a:spcBef>
                  <a:spcPts val="0"/>
                </a:spcBef>
                <a:spcAft>
                  <a:spcPts val="0"/>
                </a:spcAft>
                <a:buNone/>
              </a:pPr>
              <a:r>
                <a:rPr lang="en-US" sz="1700" u="sng">
                  <a:solidFill>
                    <a:srgbClr val="FFFFFF"/>
                  </a:solidFill>
                  <a:latin typeface="Quattrocento Sans"/>
                  <a:ea typeface="Quattrocento Sans"/>
                  <a:cs typeface="Quattrocento Sans"/>
                  <a:sym typeface="Quattrocento Sans"/>
                  <a:hlinkClick r:id="rId3">
                    <a:extLst>
                      <a:ext uri="{A12FA001-AC4F-418D-AE19-62706E023703}">
                        <ahyp:hlinkClr val="tx"/>
                      </a:ext>
                    </a:extLst>
                  </a:hlinkClick>
                </a:rPr>
                <a:t>PollEv.com/champk</a:t>
              </a:r>
              <a:endParaRPr sz="700"/>
            </a:p>
            <a:p>
              <a:pPr indent="0" lvl="0" marL="0" rtl="0" algn="ctr">
                <a:spcBef>
                  <a:spcPts val="0"/>
                </a:spcBef>
                <a:spcAft>
                  <a:spcPts val="0"/>
                </a:spcAft>
                <a:buNone/>
              </a:pPr>
              <a:r>
                <a:t/>
              </a:r>
              <a:endParaRPr sz="700"/>
            </a:p>
            <a:p>
              <a:pPr indent="0" lvl="0" marL="0" rtl="0" algn="ctr">
                <a:spcBef>
                  <a:spcPts val="0"/>
                </a:spcBef>
                <a:spcAft>
                  <a:spcPts val="0"/>
                </a:spcAft>
                <a:buNone/>
              </a:pPr>
              <a:r>
                <a:t/>
              </a:r>
              <a:endParaRPr sz="700"/>
            </a:p>
            <a:p>
              <a:pPr indent="0" lvl="0" marL="0" rtl="0" algn="ctr">
                <a:spcBef>
                  <a:spcPts val="0"/>
                </a:spcBef>
                <a:spcAft>
                  <a:spcPts val="0"/>
                </a:spcAft>
                <a:buNone/>
              </a:pPr>
              <a:r>
                <a:t/>
              </a:r>
              <a:endParaRPr sz="700"/>
            </a:p>
            <a:p>
              <a:pPr indent="0" lvl="0" marL="0" rtl="0" algn="ctr">
                <a:spcBef>
                  <a:spcPts val="0"/>
                </a:spcBef>
                <a:spcAft>
                  <a:spcPts val="0"/>
                </a:spcAft>
                <a:buNone/>
              </a:pPr>
              <a:r>
                <a:t/>
              </a:r>
              <a:endParaRPr sz="700"/>
            </a:p>
            <a:p>
              <a:pPr indent="0" lvl="0" marL="0" rtl="0" algn="ctr">
                <a:spcBef>
                  <a:spcPts val="0"/>
                </a:spcBef>
                <a:spcAft>
                  <a:spcPts val="0"/>
                </a:spcAft>
                <a:buNone/>
              </a:pPr>
              <a:r>
                <a:t/>
              </a:r>
              <a:endParaRPr sz="700"/>
            </a:p>
            <a:p>
              <a:pPr indent="0" lvl="0" marL="0" rtl="0" algn="l">
                <a:spcBef>
                  <a:spcPts val="0"/>
                </a:spcBef>
                <a:spcAft>
                  <a:spcPts val="0"/>
                </a:spcAft>
                <a:buNone/>
              </a:pPr>
              <a:r>
                <a:t/>
              </a:r>
              <a:endParaRPr sz="1700">
                <a:solidFill>
                  <a:srgbClr val="FFFFFF"/>
                </a:solidFill>
                <a:latin typeface="Quattrocento Sans"/>
                <a:ea typeface="Quattrocento Sans"/>
                <a:cs typeface="Quattrocento Sans"/>
                <a:sym typeface="Quattrocento Sans"/>
              </a:endParaRPr>
            </a:p>
          </p:txBody>
        </p:sp>
        <p:pic>
          <p:nvPicPr>
            <p:cNvPr id="182" name="Google Shape;182;p18"/>
            <p:cNvPicPr preferRelativeResize="0"/>
            <p:nvPr/>
          </p:nvPicPr>
          <p:blipFill>
            <a:blip r:embed="rId4">
              <a:alphaModFix/>
            </a:blip>
            <a:stretch>
              <a:fillRect/>
            </a:stretch>
          </p:blipFill>
          <p:spPr>
            <a:xfrm>
              <a:off x="10605224" y="794776"/>
              <a:ext cx="648000" cy="654428"/>
            </a:xfrm>
            <a:prstGeom prst="rect">
              <a:avLst/>
            </a:prstGeom>
            <a:noFill/>
            <a:ln>
              <a:noFill/>
            </a:ln>
          </p:spPr>
        </p:pic>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36"/>
          <p:cNvSpPr txBox="1"/>
          <p:nvPr/>
        </p:nvSpPr>
        <p:spPr>
          <a:xfrm>
            <a:off x="1870000" y="3277825"/>
            <a:ext cx="7257600" cy="2262600"/>
          </a:xfrm>
          <a:prstGeom prst="rect">
            <a:avLst/>
          </a:prstGeom>
          <a:noFill/>
          <a:ln>
            <a:noFill/>
          </a:ln>
        </p:spPr>
        <p:txBody>
          <a:bodyPr anchorCtr="0" anchor="t" bIns="45700" lIns="45700" spcFirstLastPara="1" rIns="45700" wrap="square" tIns="45700">
            <a:spAutoFit/>
          </a:bodyPr>
          <a:lstStyle/>
          <a:p>
            <a:pPr indent="0" lvl="0" marL="0" rtl="0" algn="l">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Minimum Spanning Trees</a:t>
            </a:r>
            <a:endParaRPr sz="3500">
              <a:solidFill>
                <a:schemeClr val="dk1"/>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Prim’s and Kruskal’s Algorithms</a:t>
            </a:r>
            <a:endParaRPr sz="3500">
              <a:solidFill>
                <a:srgbClr val="7F7F7F"/>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600"/>
              </a:spcBef>
              <a:spcAft>
                <a:spcPts val="0"/>
              </a:spcAft>
              <a:buNone/>
            </a:pPr>
            <a:r>
              <a:t/>
            </a:r>
            <a:endParaRPr sz="3500">
              <a:solidFill>
                <a:srgbClr val="888888"/>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600"/>
              </a:spcBef>
              <a:spcAft>
                <a:spcPts val="0"/>
              </a:spcAft>
              <a:buNone/>
            </a:pPr>
            <a:r>
              <a:t/>
            </a: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37"/>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Minimum Spanning Trees</a:t>
            </a:r>
            <a:endParaRPr/>
          </a:p>
        </p:txBody>
      </p:sp>
      <p:sp>
        <p:nvSpPr>
          <p:cNvPr id="797" name="Google Shape;797;p37"/>
          <p:cNvSpPr txBox="1"/>
          <p:nvPr>
            <p:ph idx="1" type="body"/>
          </p:nvPr>
        </p:nvSpPr>
        <p:spPr>
          <a:xfrm>
            <a:off x="575240" y="1463857"/>
            <a:ext cx="11187300" cy="730800"/>
          </a:xfrm>
          <a:prstGeom prst="rect">
            <a:avLst/>
          </a:prstGeom>
          <a:noFill/>
          <a:ln>
            <a:noFill/>
          </a:ln>
        </p:spPr>
        <p:txBody>
          <a:bodyPr anchorCtr="0" anchor="t" bIns="45700" lIns="45700" spcFirstLastPara="1" rIns="45700" wrap="square" tIns="45700">
            <a:noAutofit/>
          </a:bodyPr>
          <a:lstStyle/>
          <a:p>
            <a:pPr indent="0" lvl="0" marL="0" rtl="0" algn="l">
              <a:lnSpc>
                <a:spcPct val="90000"/>
              </a:lnSpc>
              <a:spcBef>
                <a:spcPts val="0"/>
              </a:spcBef>
              <a:spcAft>
                <a:spcPts val="0"/>
              </a:spcAft>
              <a:buNone/>
            </a:pPr>
            <a:r>
              <a:rPr lang="en-US"/>
              <a:t>It’s the 1920’s. Your friend at the electric company needs to choose where to build wires to connect all these cities to the plant. </a:t>
            </a:r>
            <a:endParaRPr sz="2400"/>
          </a:p>
        </p:txBody>
      </p:sp>
      <p:sp>
        <p:nvSpPr>
          <p:cNvPr id="798" name="Google Shape;798;p37"/>
          <p:cNvSpPr txBox="1"/>
          <p:nvPr/>
        </p:nvSpPr>
        <p:spPr>
          <a:xfrm>
            <a:off x="575239" y="5312664"/>
            <a:ext cx="11187300" cy="12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Quattrocento Sans"/>
                <a:ea typeface="Quattrocento Sans"/>
                <a:cs typeface="Quattrocento Sans"/>
                <a:sym typeface="Quattrocento Sans"/>
              </a:rPr>
              <a:t>She knows how much it would cost to lay electric wires between any pair of cities, and wants the cheapest way to make sure electricity runs from the plant to every city.</a:t>
            </a:r>
            <a:endParaRPr sz="1200"/>
          </a:p>
        </p:txBody>
      </p:sp>
      <p:grpSp>
        <p:nvGrpSpPr>
          <p:cNvPr id="799" name="Google Shape;799;p37"/>
          <p:cNvGrpSpPr/>
          <p:nvPr/>
        </p:nvGrpSpPr>
        <p:grpSpPr>
          <a:xfrm>
            <a:off x="3208719" y="2284898"/>
            <a:ext cx="4129763" cy="3114465"/>
            <a:chOff x="3208719" y="2284898"/>
            <a:chExt cx="4129763" cy="3114465"/>
          </a:xfrm>
        </p:grpSpPr>
        <p:sp>
          <p:nvSpPr>
            <p:cNvPr id="800" name="Google Shape;800;p37"/>
            <p:cNvSpPr/>
            <p:nvPr/>
          </p:nvSpPr>
          <p:spPr>
            <a:xfrm>
              <a:off x="3208719" y="3943649"/>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801" name="Google Shape;801;p37"/>
            <p:cNvSpPr/>
            <p:nvPr/>
          </p:nvSpPr>
          <p:spPr>
            <a:xfrm>
              <a:off x="4906961" y="2284898"/>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802" name="Google Shape;802;p37"/>
            <p:cNvSpPr/>
            <p:nvPr/>
          </p:nvSpPr>
          <p:spPr>
            <a:xfrm>
              <a:off x="4511722" y="4848235"/>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0"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803" name="Google Shape;803;p37"/>
            <p:cNvSpPr/>
            <p:nvPr/>
          </p:nvSpPr>
          <p:spPr>
            <a:xfrm>
              <a:off x="6696075" y="4833371"/>
              <a:ext cx="388800" cy="3804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04" name="Google Shape;804;p37"/>
            <p:cNvSpPr/>
            <p:nvPr/>
          </p:nvSpPr>
          <p:spPr>
            <a:xfrm>
              <a:off x="6838950" y="3137635"/>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805" name="Google Shape;805;p37"/>
            <p:cNvSpPr/>
            <p:nvPr/>
          </p:nvSpPr>
          <p:spPr>
            <a:xfrm>
              <a:off x="4621211" y="3763310"/>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0"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806" name="Google Shape;806;p37"/>
            <p:cNvCxnSpPr>
              <a:stCxn id="801" idx="2"/>
              <a:endCxn id="800" idx="7"/>
            </p:cNvCxnSpPr>
            <p:nvPr/>
          </p:nvCxnSpPr>
          <p:spPr>
            <a:xfrm flipH="1">
              <a:off x="3452861" y="2424698"/>
              <a:ext cx="1454100" cy="1560000"/>
            </a:xfrm>
            <a:prstGeom prst="straightConnector1">
              <a:avLst/>
            </a:prstGeom>
            <a:noFill/>
            <a:ln cap="flat" cmpd="sng" w="28575">
              <a:solidFill>
                <a:schemeClr val="dk1"/>
              </a:solidFill>
              <a:prstDash val="solid"/>
              <a:round/>
              <a:headEnd len="sm" w="sm" type="none"/>
              <a:tailEnd len="sm" w="sm" type="none"/>
            </a:ln>
          </p:spPr>
        </p:cxnSp>
        <p:cxnSp>
          <p:nvCxnSpPr>
            <p:cNvPr id="807" name="Google Shape;807;p37"/>
            <p:cNvCxnSpPr>
              <a:stCxn id="800" idx="5"/>
              <a:endCxn id="802" idx="2"/>
            </p:cNvCxnSpPr>
            <p:nvPr/>
          </p:nvCxnSpPr>
          <p:spPr>
            <a:xfrm>
              <a:off x="3452750" y="4182303"/>
              <a:ext cx="1059000" cy="805800"/>
            </a:xfrm>
            <a:prstGeom prst="straightConnector1">
              <a:avLst/>
            </a:prstGeom>
            <a:noFill/>
            <a:ln cap="flat" cmpd="sng" w="28575">
              <a:solidFill>
                <a:schemeClr val="dk1"/>
              </a:solidFill>
              <a:prstDash val="solid"/>
              <a:round/>
              <a:headEnd len="sm" w="sm" type="none"/>
              <a:tailEnd len="sm" w="sm" type="none"/>
            </a:ln>
          </p:spPr>
        </p:cxnSp>
        <p:cxnSp>
          <p:nvCxnSpPr>
            <p:cNvPr id="808" name="Google Shape;808;p37"/>
            <p:cNvCxnSpPr>
              <a:stCxn id="802" idx="0"/>
              <a:endCxn id="805" idx="4"/>
            </p:cNvCxnSpPr>
            <p:nvPr/>
          </p:nvCxnSpPr>
          <p:spPr>
            <a:xfrm flipH="1" rot="10800000">
              <a:off x="4654672" y="4043035"/>
              <a:ext cx="109500" cy="805200"/>
            </a:xfrm>
            <a:prstGeom prst="straightConnector1">
              <a:avLst/>
            </a:prstGeom>
            <a:noFill/>
            <a:ln cap="flat" cmpd="sng" w="28575">
              <a:solidFill>
                <a:schemeClr val="dk1"/>
              </a:solidFill>
              <a:prstDash val="solid"/>
              <a:round/>
              <a:headEnd len="sm" w="sm" type="none"/>
              <a:tailEnd len="sm" w="sm" type="none"/>
            </a:ln>
          </p:spPr>
        </p:cxnSp>
        <p:cxnSp>
          <p:nvCxnSpPr>
            <p:cNvPr id="809" name="Google Shape;809;p37"/>
            <p:cNvCxnSpPr>
              <a:stCxn id="805" idx="2"/>
              <a:endCxn id="800" idx="6"/>
            </p:cNvCxnSpPr>
            <p:nvPr/>
          </p:nvCxnSpPr>
          <p:spPr>
            <a:xfrm flipH="1">
              <a:off x="3494711" y="3903110"/>
              <a:ext cx="1126500" cy="180300"/>
            </a:xfrm>
            <a:prstGeom prst="straightConnector1">
              <a:avLst/>
            </a:prstGeom>
            <a:noFill/>
            <a:ln cap="flat" cmpd="sng" w="28575">
              <a:solidFill>
                <a:schemeClr val="dk1"/>
              </a:solidFill>
              <a:prstDash val="solid"/>
              <a:round/>
              <a:headEnd len="sm" w="sm" type="none"/>
              <a:tailEnd len="sm" w="sm" type="none"/>
            </a:ln>
          </p:spPr>
        </p:cxnSp>
        <p:cxnSp>
          <p:nvCxnSpPr>
            <p:cNvPr id="810" name="Google Shape;810;p37"/>
            <p:cNvCxnSpPr>
              <a:stCxn id="805" idx="7"/>
              <a:endCxn id="804" idx="2"/>
            </p:cNvCxnSpPr>
            <p:nvPr/>
          </p:nvCxnSpPr>
          <p:spPr>
            <a:xfrm flipH="1" rot="10800000">
              <a:off x="4865242" y="3277456"/>
              <a:ext cx="1973700" cy="526800"/>
            </a:xfrm>
            <a:prstGeom prst="straightConnector1">
              <a:avLst/>
            </a:prstGeom>
            <a:noFill/>
            <a:ln cap="flat" cmpd="sng" w="28575">
              <a:solidFill>
                <a:schemeClr val="dk1"/>
              </a:solidFill>
              <a:prstDash val="solid"/>
              <a:round/>
              <a:headEnd len="sm" w="sm" type="none"/>
              <a:tailEnd len="sm" w="sm" type="none"/>
            </a:ln>
          </p:spPr>
        </p:cxnSp>
        <p:cxnSp>
          <p:nvCxnSpPr>
            <p:cNvPr id="811" name="Google Shape;811;p37"/>
            <p:cNvCxnSpPr>
              <a:stCxn id="804" idx="4"/>
              <a:endCxn id="803" idx="0"/>
            </p:cNvCxnSpPr>
            <p:nvPr/>
          </p:nvCxnSpPr>
          <p:spPr>
            <a:xfrm flipH="1">
              <a:off x="6890400" y="3417235"/>
              <a:ext cx="91500" cy="1416000"/>
            </a:xfrm>
            <a:prstGeom prst="straightConnector1">
              <a:avLst/>
            </a:prstGeom>
            <a:noFill/>
            <a:ln cap="flat" cmpd="sng" w="28575">
              <a:solidFill>
                <a:schemeClr val="dk1"/>
              </a:solidFill>
              <a:prstDash val="solid"/>
              <a:round/>
              <a:headEnd len="sm" w="sm" type="none"/>
              <a:tailEnd len="sm" w="sm" type="none"/>
            </a:ln>
          </p:spPr>
        </p:cxnSp>
        <p:cxnSp>
          <p:nvCxnSpPr>
            <p:cNvPr id="812" name="Google Shape;812;p37"/>
            <p:cNvCxnSpPr>
              <a:stCxn id="803" idx="3"/>
              <a:endCxn id="802" idx="6"/>
            </p:cNvCxnSpPr>
            <p:nvPr/>
          </p:nvCxnSpPr>
          <p:spPr>
            <a:xfrm rot="10800000">
              <a:off x="4797613" y="4987963"/>
              <a:ext cx="1955400" cy="170100"/>
            </a:xfrm>
            <a:prstGeom prst="straightConnector1">
              <a:avLst/>
            </a:prstGeom>
            <a:noFill/>
            <a:ln cap="flat" cmpd="sng" w="28575">
              <a:solidFill>
                <a:schemeClr val="dk1"/>
              </a:solidFill>
              <a:prstDash val="solid"/>
              <a:round/>
              <a:headEnd len="sm" w="sm" type="none"/>
              <a:tailEnd len="sm" w="sm" type="none"/>
            </a:ln>
          </p:spPr>
        </p:cxnSp>
        <p:cxnSp>
          <p:nvCxnSpPr>
            <p:cNvPr id="813" name="Google Shape;813;p37"/>
            <p:cNvCxnSpPr>
              <a:stCxn id="803" idx="1"/>
              <a:endCxn id="801" idx="6"/>
            </p:cNvCxnSpPr>
            <p:nvPr/>
          </p:nvCxnSpPr>
          <p:spPr>
            <a:xfrm rot="10800000">
              <a:off x="5192713" y="2424579"/>
              <a:ext cx="1560300" cy="2464500"/>
            </a:xfrm>
            <a:prstGeom prst="straightConnector1">
              <a:avLst/>
            </a:prstGeom>
            <a:noFill/>
            <a:ln cap="flat" cmpd="sng" w="28575">
              <a:solidFill>
                <a:schemeClr val="dk1"/>
              </a:solidFill>
              <a:prstDash val="solid"/>
              <a:round/>
              <a:headEnd len="sm" w="sm" type="none"/>
              <a:tailEnd len="sm" w="sm" type="none"/>
            </a:ln>
          </p:spPr>
        </p:cxnSp>
        <p:cxnSp>
          <p:nvCxnSpPr>
            <p:cNvPr id="814" name="Google Shape;814;p37"/>
            <p:cNvCxnSpPr>
              <a:stCxn id="804" idx="3"/>
              <a:endCxn id="802" idx="7"/>
            </p:cNvCxnSpPr>
            <p:nvPr/>
          </p:nvCxnSpPr>
          <p:spPr>
            <a:xfrm flipH="1">
              <a:off x="4755619" y="3376289"/>
              <a:ext cx="2125200" cy="1512900"/>
            </a:xfrm>
            <a:prstGeom prst="straightConnector1">
              <a:avLst/>
            </a:prstGeom>
            <a:noFill/>
            <a:ln cap="flat" cmpd="sng" w="28575">
              <a:solidFill>
                <a:schemeClr val="dk1"/>
              </a:solidFill>
              <a:prstDash val="solid"/>
              <a:round/>
              <a:headEnd len="sm" w="sm" type="none"/>
              <a:tailEnd len="sm" w="sm" type="none"/>
            </a:ln>
          </p:spPr>
        </p:cxnSp>
        <p:cxnSp>
          <p:nvCxnSpPr>
            <p:cNvPr id="815" name="Google Shape;815;p37"/>
            <p:cNvCxnSpPr>
              <a:stCxn id="805" idx="5"/>
              <a:endCxn id="803" idx="2"/>
            </p:cNvCxnSpPr>
            <p:nvPr/>
          </p:nvCxnSpPr>
          <p:spPr>
            <a:xfrm>
              <a:off x="4865242" y="4001964"/>
              <a:ext cx="1830900" cy="1021500"/>
            </a:xfrm>
            <a:prstGeom prst="straightConnector1">
              <a:avLst/>
            </a:prstGeom>
            <a:noFill/>
            <a:ln cap="flat" cmpd="sng" w="28575">
              <a:solidFill>
                <a:schemeClr val="dk1"/>
              </a:solidFill>
              <a:prstDash val="solid"/>
              <a:round/>
              <a:headEnd len="sm" w="sm" type="none"/>
              <a:tailEnd len="sm" w="sm" type="none"/>
            </a:ln>
          </p:spPr>
        </p:cxnSp>
        <p:sp>
          <p:nvSpPr>
            <p:cNvPr id="816" name="Google Shape;816;p37"/>
            <p:cNvSpPr txBox="1"/>
            <p:nvPr/>
          </p:nvSpPr>
          <p:spPr>
            <a:xfrm>
              <a:off x="3739896" y="2907792"/>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817" name="Google Shape;817;p37"/>
            <p:cNvSpPr txBox="1"/>
            <p:nvPr/>
          </p:nvSpPr>
          <p:spPr>
            <a:xfrm>
              <a:off x="5486272" y="2650885"/>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818" name="Google Shape;818;p37"/>
            <p:cNvSpPr txBox="1"/>
            <p:nvPr/>
          </p:nvSpPr>
          <p:spPr>
            <a:xfrm>
              <a:off x="5103048" y="3314400"/>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819" name="Google Shape;819;p37"/>
            <p:cNvSpPr txBox="1"/>
            <p:nvPr/>
          </p:nvSpPr>
          <p:spPr>
            <a:xfrm>
              <a:off x="4001420" y="3644114"/>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1</a:t>
              </a:r>
              <a:endParaRPr/>
            </a:p>
          </p:txBody>
        </p:sp>
        <p:sp>
          <p:nvSpPr>
            <p:cNvPr id="820" name="Google Shape;820;p37"/>
            <p:cNvSpPr txBox="1"/>
            <p:nvPr/>
          </p:nvSpPr>
          <p:spPr>
            <a:xfrm>
              <a:off x="3754311" y="4585202"/>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821" name="Google Shape;821;p37"/>
            <p:cNvSpPr txBox="1"/>
            <p:nvPr/>
          </p:nvSpPr>
          <p:spPr>
            <a:xfrm>
              <a:off x="4440881" y="4186749"/>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5</a:t>
              </a:r>
              <a:endParaRPr/>
            </a:p>
          </p:txBody>
        </p:sp>
        <p:sp>
          <p:nvSpPr>
            <p:cNvPr id="822" name="Google Shape;822;p37"/>
            <p:cNvSpPr txBox="1"/>
            <p:nvPr/>
          </p:nvSpPr>
          <p:spPr>
            <a:xfrm>
              <a:off x="5486272" y="5030063"/>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8</a:t>
              </a:r>
              <a:endParaRPr/>
            </a:p>
          </p:txBody>
        </p:sp>
        <p:sp>
          <p:nvSpPr>
            <p:cNvPr id="823" name="Google Shape;823;p37"/>
            <p:cNvSpPr txBox="1"/>
            <p:nvPr/>
          </p:nvSpPr>
          <p:spPr>
            <a:xfrm>
              <a:off x="7020482" y="4002005"/>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824" name="Google Shape;824;p37"/>
            <p:cNvSpPr txBox="1"/>
            <p:nvPr/>
          </p:nvSpPr>
          <p:spPr>
            <a:xfrm>
              <a:off x="4953495" y="3846890"/>
              <a:ext cx="669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10</a:t>
              </a:r>
              <a:endParaRPr/>
            </a:p>
          </p:txBody>
        </p:sp>
        <p:sp>
          <p:nvSpPr>
            <p:cNvPr id="825" name="Google Shape;825;p37"/>
            <p:cNvSpPr txBox="1"/>
            <p:nvPr/>
          </p:nvSpPr>
          <p:spPr>
            <a:xfrm>
              <a:off x="4821304" y="4390448"/>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pic>
          <p:nvPicPr>
            <p:cNvPr descr="Factory on Microsoft Windows 10 April 2018 Update" id="826" name="Google Shape;826;p37"/>
            <p:cNvPicPr preferRelativeResize="0"/>
            <p:nvPr/>
          </p:nvPicPr>
          <p:blipFill rotWithShape="1">
            <a:blip r:embed="rId3">
              <a:alphaModFix/>
            </a:blip>
            <a:srcRect b="0" l="0" r="0" t="0"/>
            <a:stretch/>
          </p:blipFill>
          <p:spPr>
            <a:xfrm>
              <a:off x="6771500" y="4894321"/>
              <a:ext cx="237871" cy="237871"/>
            </a:xfrm>
            <a:prstGeom prst="rect">
              <a:avLst/>
            </a:prstGeom>
            <a:noFill/>
            <a:ln>
              <a:noFill/>
            </a:ln>
          </p:spPr>
        </p:pic>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38"/>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MST Problem</a:t>
            </a:r>
            <a:endParaRPr/>
          </a:p>
        </p:txBody>
      </p:sp>
      <p:sp>
        <p:nvSpPr>
          <p:cNvPr id="833" name="Google Shape;833;p38"/>
          <p:cNvSpPr txBox="1"/>
          <p:nvPr>
            <p:ph idx="1" type="body"/>
          </p:nvPr>
        </p:nvSpPr>
        <p:spPr>
          <a:xfrm>
            <a:off x="331225" y="1408825"/>
            <a:ext cx="7345200" cy="3455100"/>
          </a:xfrm>
          <a:prstGeom prst="rect">
            <a:avLst/>
          </a:prstGeom>
          <a:noFill/>
          <a:ln>
            <a:noFill/>
          </a:ln>
        </p:spPr>
        <p:txBody>
          <a:bodyPr anchorCtr="0" anchor="t" bIns="45700" lIns="45700" spcFirstLastPara="1" rIns="45700" wrap="square" tIns="45700">
            <a:spAutoFit/>
          </a:bodyPr>
          <a:lstStyle/>
          <a:p>
            <a:pPr indent="0" lvl="0" marL="0" rtl="0" algn="l">
              <a:lnSpc>
                <a:spcPct val="90000"/>
              </a:lnSpc>
              <a:spcBef>
                <a:spcPts val="0"/>
              </a:spcBef>
              <a:spcAft>
                <a:spcPts val="0"/>
              </a:spcAft>
              <a:buNone/>
            </a:pPr>
            <a:r>
              <a:rPr lang="en-US" sz="2200"/>
              <a:t>What do we need? A set of edges such that:</a:t>
            </a:r>
            <a:endParaRPr sz="2200"/>
          </a:p>
          <a:p>
            <a:pPr indent="-336550" lvl="0" marL="457200" rtl="0" algn="l">
              <a:lnSpc>
                <a:spcPct val="90000"/>
              </a:lnSpc>
              <a:spcBef>
                <a:spcPts val="400"/>
              </a:spcBef>
              <a:spcAft>
                <a:spcPts val="0"/>
              </a:spcAft>
              <a:buSzPts val="1700"/>
              <a:buChar char="●"/>
            </a:pPr>
            <a:r>
              <a:rPr lang="en-US" sz="1700"/>
              <a:t>Every vertex touches at least one of the edges. The edges “</a:t>
            </a:r>
            <a:r>
              <a:rPr b="1" lang="en-US" sz="1700"/>
              <a:t>span”</a:t>
            </a:r>
            <a:r>
              <a:rPr lang="en-US" sz="1700"/>
              <a:t> the graph.</a:t>
            </a:r>
            <a:endParaRPr sz="1700"/>
          </a:p>
          <a:p>
            <a:pPr indent="-336550" lvl="0" marL="457200" rtl="0" algn="l">
              <a:lnSpc>
                <a:spcPct val="90000"/>
              </a:lnSpc>
              <a:spcBef>
                <a:spcPts val="0"/>
              </a:spcBef>
              <a:spcAft>
                <a:spcPts val="0"/>
              </a:spcAft>
              <a:buSzPts val="1700"/>
              <a:buChar char="●"/>
            </a:pPr>
            <a:r>
              <a:rPr lang="en-US" sz="1700"/>
              <a:t>The graph on just those edges is </a:t>
            </a:r>
            <a:r>
              <a:rPr b="1" lang="en-US" sz="1700"/>
              <a:t>connected</a:t>
            </a:r>
            <a:r>
              <a:rPr lang="en-US" sz="1700"/>
              <a:t>.</a:t>
            </a:r>
            <a:endParaRPr sz="1700"/>
          </a:p>
          <a:p>
            <a:pPr indent="-336550" lvl="0" marL="457200" rtl="0" algn="l">
              <a:lnSpc>
                <a:spcPct val="90000"/>
              </a:lnSpc>
              <a:spcBef>
                <a:spcPts val="0"/>
              </a:spcBef>
              <a:spcAft>
                <a:spcPts val="0"/>
              </a:spcAft>
              <a:buSzPts val="1700"/>
              <a:buChar char="●"/>
            </a:pPr>
            <a:r>
              <a:rPr lang="en-US" sz="1700"/>
              <a:t>The minimum-weight set of edges that meet those conditions.</a:t>
            </a:r>
            <a:endParaRPr sz="1700"/>
          </a:p>
          <a:p>
            <a:pPr indent="0" lvl="0" marL="0" rtl="0" algn="l">
              <a:lnSpc>
                <a:spcPct val="90000"/>
              </a:lnSpc>
              <a:spcBef>
                <a:spcPts val="1600"/>
              </a:spcBef>
              <a:spcAft>
                <a:spcPts val="0"/>
              </a:spcAft>
              <a:buNone/>
            </a:pPr>
            <a:r>
              <a:rPr lang="en-US" sz="2200"/>
              <a:t>Claim: The set of edges we pick never has a cycle. Why?</a:t>
            </a:r>
            <a:endParaRPr sz="2200"/>
          </a:p>
          <a:p>
            <a:pPr indent="0" lvl="0" marL="0" rtl="0" algn="l">
              <a:lnSpc>
                <a:spcPct val="90000"/>
              </a:lnSpc>
              <a:spcBef>
                <a:spcPts val="1400"/>
              </a:spcBef>
              <a:spcAft>
                <a:spcPts val="0"/>
              </a:spcAft>
              <a:buNone/>
            </a:pPr>
            <a:r>
              <a:rPr lang="en-US" sz="2200"/>
              <a:t>MST is the exact number of edges to connect all vertices</a:t>
            </a:r>
            <a:endParaRPr sz="2200"/>
          </a:p>
          <a:p>
            <a:pPr indent="-336550" lvl="0" marL="457200" rtl="0" algn="l">
              <a:lnSpc>
                <a:spcPct val="90000"/>
              </a:lnSpc>
              <a:spcBef>
                <a:spcPts val="400"/>
              </a:spcBef>
              <a:spcAft>
                <a:spcPts val="0"/>
              </a:spcAft>
              <a:buSzPts val="1700"/>
              <a:buChar char="●"/>
            </a:pPr>
            <a:r>
              <a:rPr lang="en-US" sz="1700"/>
              <a:t>taking away 1 edge breaks connectedness </a:t>
            </a:r>
            <a:endParaRPr sz="1700"/>
          </a:p>
          <a:p>
            <a:pPr indent="-336550" lvl="0" marL="457200" rtl="0" algn="l">
              <a:lnSpc>
                <a:spcPct val="90000"/>
              </a:lnSpc>
              <a:spcBef>
                <a:spcPts val="0"/>
              </a:spcBef>
              <a:spcAft>
                <a:spcPts val="0"/>
              </a:spcAft>
              <a:buSzPts val="1700"/>
              <a:buChar char="●"/>
            </a:pPr>
            <a:r>
              <a:rPr lang="en-US" sz="1700"/>
              <a:t>adding 1 edge makes a cycle</a:t>
            </a:r>
            <a:endParaRPr sz="1700"/>
          </a:p>
          <a:p>
            <a:pPr indent="-336550" lvl="0" marL="457200" rtl="0" algn="l">
              <a:lnSpc>
                <a:spcPct val="90000"/>
              </a:lnSpc>
              <a:spcBef>
                <a:spcPts val="0"/>
              </a:spcBef>
              <a:spcAft>
                <a:spcPts val="0"/>
              </a:spcAft>
              <a:buSzPts val="1700"/>
              <a:buChar char="●"/>
            </a:pPr>
            <a:r>
              <a:rPr lang="en-US" sz="1700"/>
              <a:t>contains exactly V – 1 edges</a:t>
            </a:r>
            <a:endParaRPr sz="1700"/>
          </a:p>
          <a:p>
            <a:pPr indent="0" lvl="0" marL="0" rtl="0" algn="l">
              <a:lnSpc>
                <a:spcPct val="90000"/>
              </a:lnSpc>
              <a:spcBef>
                <a:spcPts val="600"/>
              </a:spcBef>
              <a:spcAft>
                <a:spcPts val="0"/>
              </a:spcAft>
              <a:buNone/>
            </a:pPr>
            <a:r>
              <a:rPr lang="en-US" sz="1700"/>
              <a:t>Our result is a tree!</a:t>
            </a:r>
            <a:endParaRPr sz="2200"/>
          </a:p>
        </p:txBody>
      </p:sp>
      <p:grpSp>
        <p:nvGrpSpPr>
          <p:cNvPr id="834" name="Google Shape;834;p38"/>
          <p:cNvGrpSpPr/>
          <p:nvPr/>
        </p:nvGrpSpPr>
        <p:grpSpPr>
          <a:xfrm>
            <a:off x="719300" y="4863926"/>
            <a:ext cx="6111300" cy="1560900"/>
            <a:chOff x="677843" y="3382117"/>
            <a:chExt cx="6111300" cy="1560900"/>
          </a:xfrm>
        </p:grpSpPr>
        <p:sp>
          <p:nvSpPr>
            <p:cNvPr id="835" name="Google Shape;835;p38"/>
            <p:cNvSpPr/>
            <p:nvPr/>
          </p:nvSpPr>
          <p:spPr>
            <a:xfrm>
              <a:off x="677843" y="3382117"/>
              <a:ext cx="6111300" cy="1560900"/>
            </a:xfrm>
            <a:prstGeom prst="rect">
              <a:avLst/>
            </a:prstGeom>
            <a:solidFill>
              <a:srgbClr val="A48D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6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rPr b="1" lang="en-US" sz="1800">
                  <a:solidFill>
                    <a:schemeClr val="lt1"/>
                  </a:solidFill>
                  <a:latin typeface="Quattrocento Sans"/>
                  <a:ea typeface="Quattrocento Sans"/>
                  <a:cs typeface="Quattrocento Sans"/>
                  <a:sym typeface="Quattrocento Sans"/>
                </a:rPr>
                <a:t>Given</a:t>
              </a:r>
              <a:r>
                <a:rPr lang="en-US" sz="1800">
                  <a:solidFill>
                    <a:schemeClr val="lt1"/>
                  </a:solidFill>
                  <a:latin typeface="Quattrocento Sans"/>
                  <a:ea typeface="Quattrocento Sans"/>
                  <a:cs typeface="Quattrocento Sans"/>
                  <a:sym typeface="Quattrocento Sans"/>
                </a:rPr>
                <a:t>: an undirected, weighted graph G</a:t>
              </a:r>
              <a:endParaRPr sz="1200">
                <a:latin typeface="Quattrocento Sans"/>
                <a:ea typeface="Quattrocento Sans"/>
                <a:cs typeface="Quattrocento Sans"/>
                <a:sym typeface="Quattrocento Sans"/>
              </a:endParaRPr>
            </a:p>
            <a:p>
              <a:pPr indent="0" lvl="0" marL="0" marR="0" rtl="0" algn="l">
                <a:spcBef>
                  <a:spcPts val="0"/>
                </a:spcBef>
                <a:spcAft>
                  <a:spcPts val="0"/>
                </a:spcAft>
                <a:buNone/>
              </a:pPr>
              <a:r>
                <a:rPr b="1" lang="en-US" sz="1800">
                  <a:solidFill>
                    <a:schemeClr val="lt1"/>
                  </a:solidFill>
                  <a:latin typeface="Quattrocento Sans"/>
                  <a:ea typeface="Quattrocento Sans"/>
                  <a:cs typeface="Quattrocento Sans"/>
                  <a:sym typeface="Quattrocento Sans"/>
                </a:rPr>
                <a:t>Find</a:t>
              </a:r>
              <a:r>
                <a:rPr lang="en-US" sz="1800">
                  <a:solidFill>
                    <a:schemeClr val="lt1"/>
                  </a:solidFill>
                  <a:latin typeface="Quattrocento Sans"/>
                  <a:ea typeface="Quattrocento Sans"/>
                  <a:cs typeface="Quattrocento Sans"/>
                  <a:sym typeface="Quattrocento Sans"/>
                </a:rPr>
                <a:t>: A minimum-weight set of edges such that you can get from any vertex of G to any other on only those edges.</a:t>
              </a:r>
              <a:endParaRPr sz="1200">
                <a:latin typeface="Quattrocento Sans"/>
                <a:ea typeface="Quattrocento Sans"/>
                <a:cs typeface="Quattrocento Sans"/>
                <a:sym typeface="Quattrocento Sans"/>
              </a:endParaRPr>
            </a:p>
          </p:txBody>
        </p:sp>
        <p:sp>
          <p:nvSpPr>
            <p:cNvPr id="836" name="Google Shape;836;p38"/>
            <p:cNvSpPr/>
            <p:nvPr/>
          </p:nvSpPr>
          <p:spPr>
            <a:xfrm>
              <a:off x="677843" y="3382118"/>
              <a:ext cx="6101700" cy="403500"/>
            </a:xfrm>
            <a:prstGeom prst="rect">
              <a:avLst/>
            </a:prstGeom>
            <a:solidFill>
              <a:srgbClr val="4C32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Quattrocento Sans"/>
                  <a:ea typeface="Quattrocento Sans"/>
                  <a:cs typeface="Quattrocento Sans"/>
                  <a:sym typeface="Quattrocento Sans"/>
                </a:rPr>
                <a:t>Minimum Spanning </a:t>
              </a:r>
              <a:r>
                <a:rPr b="1" lang="en-US" sz="1800" u="sng">
                  <a:solidFill>
                    <a:schemeClr val="lt1"/>
                  </a:solidFill>
                  <a:latin typeface="Quattrocento Sans"/>
                  <a:ea typeface="Quattrocento Sans"/>
                  <a:cs typeface="Quattrocento Sans"/>
                  <a:sym typeface="Quattrocento Sans"/>
                </a:rPr>
                <a:t>Tree</a:t>
              </a:r>
              <a:r>
                <a:rPr b="1" lang="en-US" sz="1800">
                  <a:solidFill>
                    <a:schemeClr val="lt1"/>
                  </a:solidFill>
                  <a:latin typeface="Quattrocento Sans"/>
                  <a:ea typeface="Quattrocento Sans"/>
                  <a:cs typeface="Quattrocento Sans"/>
                  <a:sym typeface="Quattrocento Sans"/>
                </a:rPr>
                <a:t> Problem</a:t>
              </a:r>
              <a:endParaRPr sz="1200">
                <a:latin typeface="Quattrocento Sans"/>
                <a:ea typeface="Quattrocento Sans"/>
                <a:cs typeface="Quattrocento Sans"/>
                <a:sym typeface="Quattrocento Sans"/>
              </a:endParaRPr>
            </a:p>
          </p:txBody>
        </p:sp>
      </p:grpSp>
      <p:grpSp>
        <p:nvGrpSpPr>
          <p:cNvPr id="837" name="Google Shape;837;p38"/>
          <p:cNvGrpSpPr/>
          <p:nvPr/>
        </p:nvGrpSpPr>
        <p:grpSpPr>
          <a:xfrm>
            <a:off x="728835" y="9201944"/>
            <a:ext cx="6111300" cy="1004400"/>
            <a:chOff x="5240631" y="2952750"/>
            <a:chExt cx="6111300" cy="1004400"/>
          </a:xfrm>
        </p:grpSpPr>
        <p:sp>
          <p:nvSpPr>
            <p:cNvPr id="838" name="Google Shape;838;p38"/>
            <p:cNvSpPr/>
            <p:nvPr/>
          </p:nvSpPr>
          <p:spPr>
            <a:xfrm>
              <a:off x="5240631" y="2952750"/>
              <a:ext cx="6111300" cy="1004400"/>
            </a:xfrm>
            <a:prstGeom prst="rect">
              <a:avLst/>
            </a:prstGeom>
            <a:solidFill>
              <a:srgbClr val="A48DD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200">
                <a:solidFill>
                  <a:schemeClr val="lt1"/>
                </a:solidFill>
                <a:latin typeface="Quattrocento Sans"/>
                <a:ea typeface="Quattrocento Sans"/>
                <a:cs typeface="Quattrocento Sans"/>
                <a:sym typeface="Quattrocento Sans"/>
              </a:endParaRPr>
            </a:p>
            <a:p>
              <a:pPr indent="0" lvl="0" marL="0" marR="0" rtl="0" algn="l">
                <a:spcBef>
                  <a:spcPts val="0"/>
                </a:spcBef>
                <a:spcAft>
                  <a:spcPts val="0"/>
                </a:spcAft>
                <a:buNone/>
              </a:pPr>
              <a:r>
                <a:rPr lang="en-US" sz="2200">
                  <a:solidFill>
                    <a:schemeClr val="lt1"/>
                  </a:solidFill>
                  <a:latin typeface="Quattrocento Sans"/>
                  <a:ea typeface="Quattrocento Sans"/>
                  <a:cs typeface="Quattrocento Sans"/>
                  <a:sym typeface="Quattrocento Sans"/>
                </a:rPr>
                <a:t>An undirected, connected acyclic graph.</a:t>
              </a:r>
              <a:endParaRPr/>
            </a:p>
          </p:txBody>
        </p:sp>
        <p:sp>
          <p:nvSpPr>
            <p:cNvPr id="839" name="Google Shape;839;p38"/>
            <p:cNvSpPr/>
            <p:nvPr/>
          </p:nvSpPr>
          <p:spPr>
            <a:xfrm>
              <a:off x="5240631" y="2952750"/>
              <a:ext cx="6101700" cy="476400"/>
            </a:xfrm>
            <a:prstGeom prst="rect">
              <a:avLst/>
            </a:prstGeom>
            <a:solidFill>
              <a:srgbClr val="4C32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200">
                  <a:solidFill>
                    <a:schemeClr val="lt1"/>
                  </a:solidFill>
                  <a:latin typeface="Quattrocento Sans"/>
                  <a:ea typeface="Quattrocento Sans"/>
                  <a:cs typeface="Quattrocento Sans"/>
                  <a:sym typeface="Quattrocento Sans"/>
                </a:rPr>
                <a:t>Tree</a:t>
              </a:r>
              <a:r>
                <a:rPr lang="en-US" sz="2200">
                  <a:solidFill>
                    <a:schemeClr val="lt1"/>
                  </a:solidFill>
                  <a:latin typeface="Quattrocento Sans"/>
                  <a:ea typeface="Quattrocento Sans"/>
                  <a:cs typeface="Quattrocento Sans"/>
                  <a:sym typeface="Quattrocento Sans"/>
                </a:rPr>
                <a:t> </a:t>
              </a:r>
              <a:r>
                <a:rPr b="1" lang="en-US" sz="2200">
                  <a:solidFill>
                    <a:schemeClr val="lt1"/>
                  </a:solidFill>
                  <a:latin typeface="Quattrocento Sans"/>
                  <a:ea typeface="Quattrocento Sans"/>
                  <a:cs typeface="Quattrocento Sans"/>
                  <a:sym typeface="Quattrocento Sans"/>
                </a:rPr>
                <a:t>(when talking about graphs)</a:t>
              </a:r>
              <a:endParaRPr/>
            </a:p>
          </p:txBody>
        </p:sp>
      </p:grpSp>
      <p:sp>
        <p:nvSpPr>
          <p:cNvPr id="840" name="Google Shape;840;p38"/>
          <p:cNvSpPr/>
          <p:nvPr/>
        </p:nvSpPr>
        <p:spPr>
          <a:xfrm>
            <a:off x="7920338" y="4752580"/>
            <a:ext cx="3820200" cy="1672200"/>
          </a:xfrm>
          <a:prstGeom prst="rect">
            <a:avLst/>
          </a:prstGeom>
          <a:solidFill>
            <a:srgbClr val="F2F2F2"/>
          </a:solid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0" i="0" lang="en-US" sz="2400" u="none" cap="none" strike="noStrike">
                <a:solidFill>
                  <a:srgbClr val="4C3282"/>
                </a:solidFill>
                <a:latin typeface="Quattrocento Sans"/>
                <a:ea typeface="Quattrocento Sans"/>
                <a:cs typeface="Quattrocento Sans"/>
                <a:sym typeface="Quattrocento Sans"/>
              </a:rPr>
              <a:t>Question:</a:t>
            </a:r>
            <a:endParaRPr/>
          </a:p>
          <a:p>
            <a:pPr indent="0" lvl="1" marL="0" marR="0" rtl="0" algn="l">
              <a:spcBef>
                <a:spcPts val="400"/>
              </a:spcBef>
              <a:spcAft>
                <a:spcPts val="0"/>
              </a:spcAft>
              <a:buNone/>
            </a:pPr>
            <a:r>
              <a:rPr b="0" i="0" lang="en-US" sz="2400" u="none" cap="none" strike="noStrike">
                <a:solidFill>
                  <a:schemeClr val="dk1"/>
                </a:solidFill>
                <a:latin typeface="Quattrocento Sans"/>
                <a:ea typeface="Quattrocento Sans"/>
                <a:cs typeface="Quattrocento Sans"/>
                <a:sym typeface="Quattrocento Sans"/>
              </a:rPr>
              <a:t>Is there always a unique MST for a given graph, </a:t>
            </a:r>
            <a:endParaRPr/>
          </a:p>
          <a:p>
            <a:pPr indent="0" lvl="1" marL="0" marR="0" rtl="0" algn="l">
              <a:spcBef>
                <a:spcPts val="400"/>
              </a:spcBef>
              <a:spcAft>
                <a:spcPts val="0"/>
              </a:spcAft>
              <a:buNone/>
            </a:pPr>
            <a:r>
              <a:rPr b="0" i="0" lang="en-US" sz="2400" u="none" cap="none" strike="noStrike">
                <a:solidFill>
                  <a:schemeClr val="dk1"/>
                </a:solidFill>
                <a:latin typeface="Quattrocento Sans"/>
                <a:ea typeface="Quattrocento Sans"/>
                <a:cs typeface="Quattrocento Sans"/>
                <a:sym typeface="Quattrocento Sans"/>
              </a:rPr>
              <a:t>yes or no?</a:t>
            </a:r>
            <a:endParaRPr b="0" i="0" sz="2400" u="none" cap="none" strike="noStrike">
              <a:solidFill>
                <a:schemeClr val="dk1"/>
              </a:solidFill>
              <a:latin typeface="Courier New"/>
              <a:ea typeface="Courier New"/>
              <a:cs typeface="Courier New"/>
              <a:sym typeface="Courier New"/>
            </a:endParaRPr>
          </a:p>
        </p:txBody>
      </p:sp>
      <p:grpSp>
        <p:nvGrpSpPr>
          <p:cNvPr id="841" name="Google Shape;841;p38"/>
          <p:cNvGrpSpPr/>
          <p:nvPr/>
        </p:nvGrpSpPr>
        <p:grpSpPr>
          <a:xfrm>
            <a:off x="7676435" y="1257687"/>
            <a:ext cx="3916131" cy="2928873"/>
            <a:chOff x="7676435" y="1257687"/>
            <a:chExt cx="3916131" cy="2928873"/>
          </a:xfrm>
        </p:grpSpPr>
        <p:sp>
          <p:nvSpPr>
            <p:cNvPr id="842" name="Google Shape;842;p38"/>
            <p:cNvSpPr/>
            <p:nvPr/>
          </p:nvSpPr>
          <p:spPr>
            <a:xfrm>
              <a:off x="7676435" y="2916438"/>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843" name="Google Shape;843;p38"/>
            <p:cNvSpPr/>
            <p:nvPr/>
          </p:nvSpPr>
          <p:spPr>
            <a:xfrm>
              <a:off x="9374677" y="1257687"/>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844" name="Google Shape;844;p38"/>
            <p:cNvSpPr/>
            <p:nvPr/>
          </p:nvSpPr>
          <p:spPr>
            <a:xfrm>
              <a:off x="8979438" y="3821024"/>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845" name="Google Shape;845;p38"/>
            <p:cNvSpPr/>
            <p:nvPr/>
          </p:nvSpPr>
          <p:spPr>
            <a:xfrm>
              <a:off x="11163791" y="3806160"/>
              <a:ext cx="388800" cy="3804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846" name="Google Shape;846;p38"/>
            <p:cNvSpPr/>
            <p:nvPr/>
          </p:nvSpPr>
          <p:spPr>
            <a:xfrm>
              <a:off x="11306666" y="2110424"/>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847" name="Google Shape;847;p38"/>
            <p:cNvSpPr/>
            <p:nvPr/>
          </p:nvSpPr>
          <p:spPr>
            <a:xfrm>
              <a:off x="9088927" y="2736099"/>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848" name="Google Shape;848;p38"/>
            <p:cNvCxnSpPr>
              <a:stCxn id="843" idx="2"/>
              <a:endCxn id="842" idx="7"/>
            </p:cNvCxnSpPr>
            <p:nvPr/>
          </p:nvCxnSpPr>
          <p:spPr>
            <a:xfrm flipH="1">
              <a:off x="7920577" y="1397487"/>
              <a:ext cx="1454100" cy="1560000"/>
            </a:xfrm>
            <a:prstGeom prst="straightConnector1">
              <a:avLst/>
            </a:prstGeom>
            <a:noFill/>
            <a:ln cap="flat" cmpd="sng" w="28575">
              <a:solidFill>
                <a:srgbClr val="00B050"/>
              </a:solidFill>
              <a:prstDash val="solid"/>
              <a:round/>
              <a:headEnd len="sm" w="sm" type="none"/>
              <a:tailEnd len="sm" w="sm" type="none"/>
            </a:ln>
          </p:spPr>
        </p:cxnSp>
        <p:cxnSp>
          <p:nvCxnSpPr>
            <p:cNvPr id="849" name="Google Shape;849;p38"/>
            <p:cNvCxnSpPr>
              <a:stCxn id="842" idx="5"/>
              <a:endCxn id="844" idx="2"/>
            </p:cNvCxnSpPr>
            <p:nvPr/>
          </p:nvCxnSpPr>
          <p:spPr>
            <a:xfrm>
              <a:off x="7920466" y="3155092"/>
              <a:ext cx="1059000" cy="805800"/>
            </a:xfrm>
            <a:prstGeom prst="straightConnector1">
              <a:avLst/>
            </a:prstGeom>
            <a:noFill/>
            <a:ln cap="flat" cmpd="sng" w="28575">
              <a:solidFill>
                <a:srgbClr val="00B050"/>
              </a:solidFill>
              <a:prstDash val="solid"/>
              <a:round/>
              <a:headEnd len="sm" w="sm" type="none"/>
              <a:tailEnd len="sm" w="sm" type="none"/>
            </a:ln>
          </p:spPr>
        </p:cxnSp>
        <p:cxnSp>
          <p:nvCxnSpPr>
            <p:cNvPr id="850" name="Google Shape;850;p38"/>
            <p:cNvCxnSpPr>
              <a:stCxn id="847" idx="2"/>
              <a:endCxn id="842" idx="6"/>
            </p:cNvCxnSpPr>
            <p:nvPr/>
          </p:nvCxnSpPr>
          <p:spPr>
            <a:xfrm flipH="1">
              <a:off x="7962427" y="2875899"/>
              <a:ext cx="1126500" cy="180300"/>
            </a:xfrm>
            <a:prstGeom prst="straightConnector1">
              <a:avLst/>
            </a:prstGeom>
            <a:noFill/>
            <a:ln cap="flat" cmpd="sng" w="28575">
              <a:solidFill>
                <a:srgbClr val="00B050"/>
              </a:solidFill>
              <a:prstDash val="solid"/>
              <a:round/>
              <a:headEnd len="sm" w="sm" type="none"/>
              <a:tailEnd len="sm" w="sm" type="none"/>
            </a:ln>
          </p:spPr>
        </p:cxnSp>
        <p:cxnSp>
          <p:nvCxnSpPr>
            <p:cNvPr id="851" name="Google Shape;851;p38"/>
            <p:cNvCxnSpPr>
              <a:stCxn id="847" idx="7"/>
              <a:endCxn id="846" idx="2"/>
            </p:cNvCxnSpPr>
            <p:nvPr/>
          </p:nvCxnSpPr>
          <p:spPr>
            <a:xfrm flipH="1" rot="10800000">
              <a:off x="9332958" y="2250245"/>
              <a:ext cx="1973700" cy="526800"/>
            </a:xfrm>
            <a:prstGeom prst="straightConnector1">
              <a:avLst/>
            </a:prstGeom>
            <a:noFill/>
            <a:ln cap="flat" cmpd="sng" w="28575">
              <a:solidFill>
                <a:srgbClr val="00B050"/>
              </a:solidFill>
              <a:prstDash val="solid"/>
              <a:round/>
              <a:headEnd len="sm" w="sm" type="none"/>
              <a:tailEnd len="sm" w="sm" type="none"/>
            </a:ln>
          </p:spPr>
        </p:cxnSp>
        <p:cxnSp>
          <p:nvCxnSpPr>
            <p:cNvPr id="852" name="Google Shape;852;p38"/>
            <p:cNvCxnSpPr>
              <a:stCxn id="845" idx="1"/>
              <a:endCxn id="843" idx="6"/>
            </p:cNvCxnSpPr>
            <p:nvPr/>
          </p:nvCxnSpPr>
          <p:spPr>
            <a:xfrm rot="10800000">
              <a:off x="9660429" y="1397368"/>
              <a:ext cx="1560300" cy="2464500"/>
            </a:xfrm>
            <a:prstGeom prst="straightConnector1">
              <a:avLst/>
            </a:prstGeom>
            <a:noFill/>
            <a:ln cap="flat" cmpd="sng" w="28575">
              <a:solidFill>
                <a:srgbClr val="00B050"/>
              </a:solidFill>
              <a:prstDash val="solid"/>
              <a:round/>
              <a:headEnd len="sm" w="sm" type="none"/>
              <a:tailEnd len="sm" w="sm" type="none"/>
            </a:ln>
          </p:spPr>
        </p:cxnSp>
        <p:sp>
          <p:nvSpPr>
            <p:cNvPr id="853" name="Google Shape;853;p38"/>
            <p:cNvSpPr txBox="1"/>
            <p:nvPr/>
          </p:nvSpPr>
          <p:spPr>
            <a:xfrm>
              <a:off x="8207612" y="1880581"/>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854" name="Google Shape;854;p38"/>
            <p:cNvSpPr txBox="1"/>
            <p:nvPr/>
          </p:nvSpPr>
          <p:spPr>
            <a:xfrm>
              <a:off x="9953988" y="1623674"/>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855" name="Google Shape;855;p38"/>
            <p:cNvSpPr txBox="1"/>
            <p:nvPr/>
          </p:nvSpPr>
          <p:spPr>
            <a:xfrm>
              <a:off x="9570764" y="2287189"/>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856" name="Google Shape;856;p38"/>
            <p:cNvSpPr txBox="1"/>
            <p:nvPr/>
          </p:nvSpPr>
          <p:spPr>
            <a:xfrm>
              <a:off x="8469136" y="2616903"/>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1</a:t>
              </a:r>
              <a:endParaRPr/>
            </a:p>
          </p:txBody>
        </p:sp>
        <p:sp>
          <p:nvSpPr>
            <p:cNvPr id="857" name="Google Shape;857;p38"/>
            <p:cNvSpPr txBox="1"/>
            <p:nvPr/>
          </p:nvSpPr>
          <p:spPr>
            <a:xfrm>
              <a:off x="8222027" y="3557991"/>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pic>
          <p:nvPicPr>
            <p:cNvPr descr="Factory on Microsoft Windows 10 April 2018 Update" id="858" name="Google Shape;858;p38"/>
            <p:cNvPicPr preferRelativeResize="0"/>
            <p:nvPr/>
          </p:nvPicPr>
          <p:blipFill rotWithShape="1">
            <a:blip r:embed="rId3">
              <a:alphaModFix/>
            </a:blip>
            <a:srcRect b="0" l="0" r="0" t="0"/>
            <a:stretch/>
          </p:blipFill>
          <p:spPr>
            <a:xfrm>
              <a:off x="11239216" y="3867110"/>
              <a:ext cx="237871" cy="237871"/>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39"/>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accent4"/>
              </a:buClr>
              <a:buSzPts val="3600"/>
              <a:buFont typeface="Quattrocento Sans"/>
              <a:buNone/>
            </a:pPr>
            <a:r>
              <a:rPr lang="en-US"/>
              <a:t>Minimum Spanning Trees (MSTs)</a:t>
            </a:r>
            <a:endParaRPr/>
          </a:p>
        </p:txBody>
      </p:sp>
      <p:sp>
        <p:nvSpPr>
          <p:cNvPr id="865" name="Google Shape;865;p39"/>
          <p:cNvSpPr txBox="1"/>
          <p:nvPr>
            <p:ph idx="1" type="body"/>
          </p:nvPr>
        </p:nvSpPr>
        <p:spPr>
          <a:xfrm>
            <a:off x="265775" y="1568275"/>
            <a:ext cx="10062300" cy="4654200"/>
          </a:xfrm>
          <a:prstGeom prst="rect">
            <a:avLst/>
          </a:prstGeom>
          <a:noFill/>
          <a:ln>
            <a:noFill/>
          </a:ln>
        </p:spPr>
        <p:txBody>
          <a:bodyPr anchorCtr="0" anchor="t" bIns="45700" lIns="45700" spcFirstLastPara="1" rIns="45700" wrap="square" tIns="45700">
            <a:normAutofit/>
          </a:bodyPr>
          <a:lstStyle/>
          <a:p>
            <a:pPr indent="0" lvl="0" marL="457200" rtl="0" algn="l">
              <a:lnSpc>
                <a:spcPct val="90000"/>
              </a:lnSpc>
              <a:spcBef>
                <a:spcPts val="0"/>
              </a:spcBef>
              <a:spcAft>
                <a:spcPts val="0"/>
              </a:spcAft>
              <a:buNone/>
            </a:pPr>
            <a:r>
              <a:rPr lang="en-US"/>
              <a:t>A Minimum Spanning Tree for a graph is a set of that graph’s edges that connect all of that graph’s vertices (</a:t>
            </a:r>
            <a:r>
              <a:rPr b="1" lang="en-US"/>
              <a:t>spanning</a:t>
            </a:r>
            <a:r>
              <a:rPr lang="en-US"/>
              <a:t>) while minimizing the total weight of the set (</a:t>
            </a:r>
            <a:r>
              <a:rPr b="1" lang="en-US"/>
              <a:t>minimum</a:t>
            </a:r>
            <a:r>
              <a:rPr lang="en-US"/>
              <a:t>)</a:t>
            </a:r>
            <a:endParaRPr/>
          </a:p>
          <a:p>
            <a:pPr indent="-361950" lvl="1" marL="914400" rtl="0" algn="l">
              <a:lnSpc>
                <a:spcPct val="90000"/>
              </a:lnSpc>
              <a:spcBef>
                <a:spcPts val="400"/>
              </a:spcBef>
              <a:spcAft>
                <a:spcPts val="0"/>
              </a:spcAft>
              <a:buSzPts val="2100"/>
              <a:buChar char="○"/>
            </a:pPr>
            <a:r>
              <a:rPr lang="en-US"/>
              <a:t>Note: does NOT necessarily minimize the path from each vertex to every other vertex</a:t>
            </a:r>
            <a:endParaRPr/>
          </a:p>
          <a:p>
            <a:pPr indent="-361950" lvl="1" marL="914400" rtl="0" algn="l">
              <a:lnSpc>
                <a:spcPct val="90000"/>
              </a:lnSpc>
              <a:spcBef>
                <a:spcPts val="0"/>
              </a:spcBef>
              <a:spcAft>
                <a:spcPts val="0"/>
              </a:spcAft>
              <a:buSzPts val="2100"/>
              <a:buChar char="○"/>
            </a:pPr>
            <a:r>
              <a:rPr lang="en-US"/>
              <a:t>Any tree with V vertices will have V-1 edges</a:t>
            </a:r>
            <a:endParaRPr/>
          </a:p>
          <a:p>
            <a:pPr indent="-361950" lvl="1" marL="914400" rtl="0" algn="l">
              <a:lnSpc>
                <a:spcPct val="90000"/>
              </a:lnSpc>
              <a:spcBef>
                <a:spcPts val="0"/>
              </a:spcBef>
              <a:spcAft>
                <a:spcPts val="0"/>
              </a:spcAft>
              <a:buSzPts val="2100"/>
              <a:buChar char="○"/>
            </a:pPr>
            <a:r>
              <a:rPr lang="en-US"/>
              <a:t>A separate entity from the graph itself! More of an “annotation” applied to the graph, just like a Shortest Paths Tree (SPT)</a:t>
            </a:r>
            <a:endParaRPr/>
          </a:p>
        </p:txBody>
      </p:sp>
      <p:grpSp>
        <p:nvGrpSpPr>
          <p:cNvPr id="866" name="Google Shape;866;p39"/>
          <p:cNvGrpSpPr/>
          <p:nvPr/>
        </p:nvGrpSpPr>
        <p:grpSpPr>
          <a:xfrm>
            <a:off x="2720759" y="4696700"/>
            <a:ext cx="3375154" cy="2152098"/>
            <a:chOff x="2875109" y="1876852"/>
            <a:chExt cx="3375154" cy="2152098"/>
          </a:xfrm>
        </p:grpSpPr>
        <p:grpSp>
          <p:nvGrpSpPr>
            <p:cNvPr id="867" name="Google Shape;867;p39"/>
            <p:cNvGrpSpPr/>
            <p:nvPr/>
          </p:nvGrpSpPr>
          <p:grpSpPr>
            <a:xfrm>
              <a:off x="2875109" y="1876852"/>
              <a:ext cx="3220820" cy="2152098"/>
              <a:chOff x="1941470" y="2261320"/>
              <a:chExt cx="2907927" cy="1943028"/>
            </a:xfrm>
          </p:grpSpPr>
          <p:sp>
            <p:nvSpPr>
              <p:cNvPr id="868" name="Google Shape;868;p39"/>
              <p:cNvSpPr/>
              <p:nvPr/>
            </p:nvSpPr>
            <p:spPr>
              <a:xfrm>
                <a:off x="1941470" y="3146017"/>
                <a:ext cx="297300" cy="2610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869" name="Google Shape;869;p39"/>
              <p:cNvSpPr/>
              <p:nvPr/>
            </p:nvSpPr>
            <p:spPr>
              <a:xfrm>
                <a:off x="3135196" y="2312845"/>
                <a:ext cx="251400" cy="258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870" name="Google Shape;870;p39"/>
              <p:cNvSpPr/>
              <p:nvPr/>
            </p:nvSpPr>
            <p:spPr>
              <a:xfrm>
                <a:off x="2809351" y="3690867"/>
                <a:ext cx="2745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871" name="Google Shape;871;p39"/>
              <p:cNvSpPr/>
              <p:nvPr/>
            </p:nvSpPr>
            <p:spPr>
              <a:xfrm>
                <a:off x="4460264" y="3682981"/>
                <a:ext cx="346500" cy="2877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872" name="Google Shape;872;p39"/>
              <p:cNvSpPr/>
              <p:nvPr/>
            </p:nvSpPr>
            <p:spPr>
              <a:xfrm>
                <a:off x="4540506" y="2661240"/>
                <a:ext cx="266400" cy="2703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873" name="Google Shape;873;p39"/>
              <p:cNvSpPr/>
              <p:nvPr/>
            </p:nvSpPr>
            <p:spPr>
              <a:xfrm>
                <a:off x="2965478" y="3001611"/>
                <a:ext cx="2586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874" name="Google Shape;874;p39"/>
              <p:cNvCxnSpPr>
                <a:stCxn id="869" idx="2"/>
                <a:endCxn id="868" idx="7"/>
              </p:cNvCxnSpPr>
              <p:nvPr/>
            </p:nvCxnSpPr>
            <p:spPr>
              <a:xfrm flipH="1">
                <a:off x="2195296" y="2442295"/>
                <a:ext cx="939900" cy="741900"/>
              </a:xfrm>
              <a:prstGeom prst="straightConnector1">
                <a:avLst/>
              </a:prstGeom>
              <a:noFill/>
              <a:ln cap="flat" cmpd="sng" w="76200">
                <a:solidFill>
                  <a:srgbClr val="B6A479"/>
                </a:solidFill>
                <a:prstDash val="solid"/>
                <a:round/>
                <a:headEnd len="sm" w="sm" type="none"/>
                <a:tailEnd len="sm" w="sm" type="none"/>
              </a:ln>
            </p:spPr>
          </p:cxnSp>
          <p:cxnSp>
            <p:nvCxnSpPr>
              <p:cNvPr id="875" name="Google Shape;875;p39"/>
              <p:cNvCxnSpPr>
                <a:stCxn id="868" idx="5"/>
                <a:endCxn id="870" idx="2"/>
              </p:cNvCxnSpPr>
              <p:nvPr/>
            </p:nvCxnSpPr>
            <p:spPr>
              <a:xfrm>
                <a:off x="2195231" y="3368794"/>
                <a:ext cx="614100" cy="453000"/>
              </a:xfrm>
              <a:prstGeom prst="straightConnector1">
                <a:avLst/>
              </a:prstGeom>
              <a:noFill/>
              <a:ln cap="flat" cmpd="sng" w="76200">
                <a:solidFill>
                  <a:srgbClr val="B6A479"/>
                </a:solidFill>
                <a:prstDash val="solid"/>
                <a:round/>
                <a:headEnd len="sm" w="sm" type="none"/>
                <a:tailEnd len="sm" w="sm" type="none"/>
              </a:ln>
            </p:spPr>
          </p:cxnSp>
          <p:cxnSp>
            <p:nvCxnSpPr>
              <p:cNvPr id="876" name="Google Shape;876;p39"/>
              <p:cNvCxnSpPr>
                <a:stCxn id="870" idx="0"/>
                <a:endCxn id="873" idx="4"/>
              </p:cNvCxnSpPr>
              <p:nvPr/>
            </p:nvCxnSpPr>
            <p:spPr>
              <a:xfrm flipH="1" rot="10800000">
                <a:off x="2946601" y="3263367"/>
                <a:ext cx="148200" cy="427500"/>
              </a:xfrm>
              <a:prstGeom prst="straightConnector1">
                <a:avLst/>
              </a:prstGeom>
              <a:noFill/>
              <a:ln cap="flat" cmpd="sng" w="28575">
                <a:solidFill>
                  <a:schemeClr val="dk1"/>
                </a:solidFill>
                <a:prstDash val="solid"/>
                <a:round/>
                <a:headEnd len="sm" w="sm" type="none"/>
                <a:tailEnd len="sm" w="sm" type="none"/>
              </a:ln>
            </p:spPr>
          </p:cxnSp>
          <p:cxnSp>
            <p:nvCxnSpPr>
              <p:cNvPr id="877" name="Google Shape;877;p39"/>
              <p:cNvCxnSpPr>
                <a:stCxn id="873" idx="2"/>
                <a:endCxn id="868" idx="6"/>
              </p:cNvCxnSpPr>
              <p:nvPr/>
            </p:nvCxnSpPr>
            <p:spPr>
              <a:xfrm flipH="1">
                <a:off x="2238878" y="3132561"/>
                <a:ext cx="726600" cy="144000"/>
              </a:xfrm>
              <a:prstGeom prst="straightConnector1">
                <a:avLst/>
              </a:prstGeom>
              <a:noFill/>
              <a:ln cap="flat" cmpd="sng" w="76200">
                <a:solidFill>
                  <a:srgbClr val="B6A479"/>
                </a:solidFill>
                <a:prstDash val="solid"/>
                <a:round/>
                <a:headEnd len="sm" w="sm" type="none"/>
                <a:tailEnd len="sm" w="sm" type="none"/>
              </a:ln>
            </p:spPr>
          </p:cxnSp>
          <p:cxnSp>
            <p:nvCxnSpPr>
              <p:cNvPr id="878" name="Google Shape;878;p39"/>
              <p:cNvCxnSpPr>
                <a:stCxn id="873" idx="6"/>
                <a:endCxn id="872" idx="2"/>
              </p:cNvCxnSpPr>
              <p:nvPr/>
            </p:nvCxnSpPr>
            <p:spPr>
              <a:xfrm flipH="1" rot="10800000">
                <a:off x="3224078" y="2796261"/>
                <a:ext cx="1316400" cy="336300"/>
              </a:xfrm>
              <a:prstGeom prst="straightConnector1">
                <a:avLst/>
              </a:prstGeom>
              <a:noFill/>
              <a:ln cap="flat" cmpd="sng" w="28575">
                <a:solidFill>
                  <a:schemeClr val="dk1"/>
                </a:solidFill>
                <a:prstDash val="solid"/>
                <a:round/>
                <a:headEnd len="sm" w="sm" type="none"/>
                <a:tailEnd len="sm" w="sm" type="none"/>
              </a:ln>
            </p:spPr>
          </p:cxnSp>
          <p:cxnSp>
            <p:nvCxnSpPr>
              <p:cNvPr id="879" name="Google Shape;879;p39"/>
              <p:cNvCxnSpPr>
                <a:stCxn id="872" idx="4"/>
                <a:endCxn id="871" idx="0"/>
              </p:cNvCxnSpPr>
              <p:nvPr/>
            </p:nvCxnSpPr>
            <p:spPr>
              <a:xfrm flipH="1">
                <a:off x="4633506" y="2931540"/>
                <a:ext cx="40200" cy="751500"/>
              </a:xfrm>
              <a:prstGeom prst="straightConnector1">
                <a:avLst/>
              </a:prstGeom>
              <a:noFill/>
              <a:ln cap="flat" cmpd="sng" w="28575">
                <a:solidFill>
                  <a:schemeClr val="dk1"/>
                </a:solidFill>
                <a:prstDash val="solid"/>
                <a:round/>
                <a:headEnd len="sm" w="sm" type="none"/>
                <a:tailEnd len="sm" w="sm" type="none"/>
              </a:ln>
            </p:spPr>
          </p:cxnSp>
          <p:cxnSp>
            <p:nvCxnSpPr>
              <p:cNvPr id="880" name="Google Shape;880;p39"/>
              <p:cNvCxnSpPr>
                <a:stCxn id="871" idx="3"/>
                <a:endCxn id="870" idx="6"/>
              </p:cNvCxnSpPr>
              <p:nvPr/>
            </p:nvCxnSpPr>
            <p:spPr>
              <a:xfrm rot="10800000">
                <a:off x="3083908" y="3821748"/>
                <a:ext cx="1427100" cy="106800"/>
              </a:xfrm>
              <a:prstGeom prst="straightConnector1">
                <a:avLst/>
              </a:prstGeom>
              <a:noFill/>
              <a:ln cap="flat" cmpd="sng" w="28575">
                <a:solidFill>
                  <a:schemeClr val="dk1"/>
                </a:solidFill>
                <a:prstDash val="solid"/>
                <a:round/>
                <a:headEnd len="sm" w="sm" type="none"/>
                <a:tailEnd len="sm" w="sm" type="none"/>
              </a:ln>
            </p:spPr>
          </p:cxnSp>
          <p:cxnSp>
            <p:nvCxnSpPr>
              <p:cNvPr id="881" name="Google Shape;881;p39"/>
              <p:cNvCxnSpPr>
                <a:stCxn id="871" idx="1"/>
                <a:endCxn id="869" idx="6"/>
              </p:cNvCxnSpPr>
              <p:nvPr/>
            </p:nvCxnSpPr>
            <p:spPr>
              <a:xfrm rot="10800000">
                <a:off x="3386608" y="2442314"/>
                <a:ext cx="1124400" cy="1282800"/>
              </a:xfrm>
              <a:prstGeom prst="straightConnector1">
                <a:avLst/>
              </a:prstGeom>
              <a:noFill/>
              <a:ln cap="flat" cmpd="sng" w="76200">
                <a:solidFill>
                  <a:srgbClr val="B6A479"/>
                </a:solidFill>
                <a:prstDash val="solid"/>
                <a:round/>
                <a:headEnd len="sm" w="sm" type="none"/>
                <a:tailEnd len="sm" w="sm" type="none"/>
              </a:ln>
            </p:spPr>
          </p:cxnSp>
          <p:cxnSp>
            <p:nvCxnSpPr>
              <p:cNvPr id="882" name="Google Shape;882;p39"/>
              <p:cNvCxnSpPr>
                <a:stCxn id="872" idx="3"/>
                <a:endCxn id="870" idx="7"/>
              </p:cNvCxnSpPr>
              <p:nvPr/>
            </p:nvCxnSpPr>
            <p:spPr>
              <a:xfrm flipH="1">
                <a:off x="3043519" y="2891955"/>
                <a:ext cx="1536000" cy="837300"/>
              </a:xfrm>
              <a:prstGeom prst="straightConnector1">
                <a:avLst/>
              </a:prstGeom>
              <a:noFill/>
              <a:ln cap="flat" cmpd="sng" w="28575">
                <a:solidFill>
                  <a:schemeClr val="dk1"/>
                </a:solidFill>
                <a:prstDash val="solid"/>
                <a:round/>
                <a:headEnd len="sm" w="sm" type="none"/>
                <a:tailEnd len="sm" w="sm" type="none"/>
              </a:ln>
            </p:spPr>
          </p:cxnSp>
          <p:cxnSp>
            <p:nvCxnSpPr>
              <p:cNvPr id="883" name="Google Shape;883;p39"/>
              <p:cNvCxnSpPr>
                <a:stCxn id="873" idx="5"/>
                <a:endCxn id="871" idx="2"/>
              </p:cNvCxnSpPr>
              <p:nvPr/>
            </p:nvCxnSpPr>
            <p:spPr>
              <a:xfrm>
                <a:off x="3186207" y="3225157"/>
                <a:ext cx="1274100" cy="601800"/>
              </a:xfrm>
              <a:prstGeom prst="straightConnector1">
                <a:avLst/>
              </a:prstGeom>
              <a:noFill/>
              <a:ln cap="flat" cmpd="sng" w="28575">
                <a:solidFill>
                  <a:schemeClr val="dk1"/>
                </a:solidFill>
                <a:prstDash val="solid"/>
                <a:round/>
                <a:headEnd len="sm" w="sm" type="none"/>
                <a:tailEnd len="sm" w="sm" type="none"/>
              </a:ln>
            </p:spPr>
          </p:cxnSp>
          <p:sp>
            <p:nvSpPr>
              <p:cNvPr id="884" name="Google Shape;884;p39"/>
              <p:cNvSpPr txBox="1"/>
              <p:nvPr/>
            </p:nvSpPr>
            <p:spPr>
              <a:xfrm>
                <a:off x="2440963" y="2527117"/>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3</a:t>
                </a:r>
                <a:endParaRPr/>
              </a:p>
            </p:txBody>
          </p:sp>
          <p:sp>
            <p:nvSpPr>
              <p:cNvPr id="885" name="Google Shape;885;p39"/>
              <p:cNvSpPr txBox="1"/>
              <p:nvPr/>
            </p:nvSpPr>
            <p:spPr>
              <a:xfrm>
                <a:off x="3632637" y="2539294"/>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6</a:t>
                </a:r>
                <a:endParaRPr/>
              </a:p>
            </p:txBody>
          </p:sp>
          <p:sp>
            <p:nvSpPr>
              <p:cNvPr id="886" name="Google Shape;886;p39"/>
              <p:cNvSpPr txBox="1"/>
              <p:nvPr/>
            </p:nvSpPr>
            <p:spPr>
              <a:xfrm>
                <a:off x="3197985" y="2740850"/>
                <a:ext cx="593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11</a:t>
                </a:r>
                <a:endParaRPr/>
              </a:p>
            </p:txBody>
          </p:sp>
          <p:sp>
            <p:nvSpPr>
              <p:cNvPr id="887" name="Google Shape;887;p39"/>
              <p:cNvSpPr txBox="1"/>
              <p:nvPr/>
            </p:nvSpPr>
            <p:spPr>
              <a:xfrm>
                <a:off x="2573472" y="2857895"/>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888" name="Google Shape;888;p39"/>
              <p:cNvSpPr txBox="1"/>
              <p:nvPr/>
            </p:nvSpPr>
            <p:spPr>
              <a:xfrm>
                <a:off x="2327589" y="3551298"/>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4</a:t>
                </a:r>
                <a:endParaRPr/>
              </a:p>
            </p:txBody>
          </p:sp>
          <p:sp>
            <p:nvSpPr>
              <p:cNvPr id="889" name="Google Shape;889;p39"/>
              <p:cNvSpPr txBox="1"/>
              <p:nvPr/>
            </p:nvSpPr>
            <p:spPr>
              <a:xfrm>
                <a:off x="2756639" y="3286864"/>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5</a:t>
                </a:r>
                <a:endParaRPr/>
              </a:p>
            </p:txBody>
          </p:sp>
          <p:sp>
            <p:nvSpPr>
              <p:cNvPr id="890" name="Google Shape;890;p39"/>
              <p:cNvSpPr txBox="1"/>
              <p:nvPr/>
            </p:nvSpPr>
            <p:spPr>
              <a:xfrm>
                <a:off x="3583200" y="3787348"/>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8</a:t>
                </a:r>
                <a:endParaRPr/>
              </a:p>
            </p:txBody>
          </p:sp>
          <p:sp>
            <p:nvSpPr>
              <p:cNvPr id="891" name="Google Shape;891;p39"/>
              <p:cNvSpPr txBox="1"/>
              <p:nvPr/>
            </p:nvSpPr>
            <p:spPr>
              <a:xfrm>
                <a:off x="4618997" y="3182024"/>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9</a:t>
                </a:r>
                <a:endParaRPr/>
              </a:p>
            </p:txBody>
          </p:sp>
          <p:sp>
            <p:nvSpPr>
              <p:cNvPr id="892" name="Google Shape;892;p39"/>
              <p:cNvSpPr txBox="1"/>
              <p:nvPr/>
            </p:nvSpPr>
            <p:spPr>
              <a:xfrm>
                <a:off x="3788290" y="3314752"/>
                <a:ext cx="4950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10</a:t>
                </a:r>
                <a:endParaRPr/>
              </a:p>
            </p:txBody>
          </p:sp>
          <p:sp>
            <p:nvSpPr>
              <p:cNvPr id="893" name="Google Shape;893;p39"/>
              <p:cNvSpPr txBox="1"/>
              <p:nvPr/>
            </p:nvSpPr>
            <p:spPr>
              <a:xfrm>
                <a:off x="3104811" y="3304096"/>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7</a:t>
                </a:r>
                <a:endParaRPr/>
              </a:p>
            </p:txBody>
          </p:sp>
          <p:pic>
            <p:nvPicPr>
              <p:cNvPr descr="Factory on Microsoft Windows 10 April 2018 Update" id="894" name="Google Shape;894;p39"/>
              <p:cNvPicPr preferRelativeResize="0"/>
              <p:nvPr/>
            </p:nvPicPr>
            <p:blipFill rotWithShape="1">
              <a:blip r:embed="rId3">
                <a:alphaModFix/>
              </a:blip>
              <a:srcRect b="0" l="0" r="0" t="0"/>
              <a:stretch/>
            </p:blipFill>
            <p:spPr>
              <a:xfrm>
                <a:off x="4514945" y="3715321"/>
                <a:ext cx="256058" cy="187414"/>
              </a:xfrm>
              <a:prstGeom prst="rect">
                <a:avLst/>
              </a:prstGeom>
              <a:noFill/>
              <a:ln>
                <a:noFill/>
              </a:ln>
            </p:spPr>
          </p:pic>
          <p:cxnSp>
            <p:nvCxnSpPr>
              <p:cNvPr id="895" name="Google Shape;895;p39"/>
              <p:cNvCxnSpPr>
                <a:stCxn id="872" idx="1"/>
                <a:endCxn id="869" idx="6"/>
              </p:cNvCxnSpPr>
              <p:nvPr/>
            </p:nvCxnSpPr>
            <p:spPr>
              <a:xfrm rot="10800000">
                <a:off x="3386719" y="2442225"/>
                <a:ext cx="1192800" cy="258600"/>
              </a:xfrm>
              <a:prstGeom prst="straightConnector1">
                <a:avLst/>
              </a:prstGeom>
              <a:noFill/>
              <a:ln cap="flat" cmpd="sng" w="76200">
                <a:solidFill>
                  <a:srgbClr val="B6A479"/>
                </a:solidFill>
                <a:prstDash val="solid"/>
                <a:round/>
                <a:headEnd len="sm" w="sm" type="none"/>
                <a:tailEnd len="sm" w="sm" type="none"/>
              </a:ln>
            </p:spPr>
          </p:cxnSp>
          <p:sp>
            <p:nvSpPr>
              <p:cNvPr id="896" name="Google Shape;896;p39"/>
              <p:cNvSpPr txBox="1"/>
              <p:nvPr/>
            </p:nvSpPr>
            <p:spPr>
              <a:xfrm>
                <a:off x="3994062" y="2261320"/>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2</a:t>
                </a:r>
                <a:endParaRPr/>
              </a:p>
            </p:txBody>
          </p:sp>
        </p:grpSp>
        <p:sp>
          <p:nvSpPr>
            <p:cNvPr id="897" name="Google Shape;897;p39"/>
            <p:cNvSpPr txBox="1"/>
            <p:nvPr/>
          </p:nvSpPr>
          <p:spPr>
            <a:xfrm>
              <a:off x="6009063" y="3402350"/>
              <a:ext cx="241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grpSp>
      <p:sp>
        <p:nvSpPr>
          <p:cNvPr id="898" name="Google Shape;898;p39"/>
          <p:cNvSpPr txBox="1"/>
          <p:nvPr/>
        </p:nvSpPr>
        <p:spPr>
          <a:xfrm>
            <a:off x="6637158" y="5535960"/>
            <a:ext cx="25203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B6A479"/>
                </a:solidFill>
                <a:latin typeface="Quattrocento Sans"/>
                <a:ea typeface="Quattrocento Sans"/>
                <a:cs typeface="Quattrocento Sans"/>
                <a:sym typeface="Quattrocento Sans"/>
              </a:rPr>
              <a:t>Minimum Spanning Tree</a:t>
            </a:r>
            <a:endParaRPr>
              <a:solidFill>
                <a:srgbClr val="B6A479"/>
              </a:solidFill>
            </a:endParaRPr>
          </a:p>
        </p:txBody>
      </p:sp>
      <p:cxnSp>
        <p:nvCxnSpPr>
          <p:cNvPr id="899" name="Google Shape;899;p39"/>
          <p:cNvCxnSpPr/>
          <p:nvPr/>
        </p:nvCxnSpPr>
        <p:spPr>
          <a:xfrm rot="10800000">
            <a:off x="6742689" y="5476055"/>
            <a:ext cx="733200" cy="3900"/>
          </a:xfrm>
          <a:prstGeom prst="straightConnector1">
            <a:avLst/>
          </a:prstGeom>
          <a:noFill/>
          <a:ln cap="flat" cmpd="sng" w="76200">
            <a:solidFill>
              <a:srgbClr val="B6A479"/>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40"/>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accent4"/>
              </a:buClr>
              <a:buSzPts val="3600"/>
              <a:buFont typeface="Quattrocento Sans"/>
              <a:buNone/>
            </a:pPr>
            <a:r>
              <a:rPr lang="en-US"/>
              <a:t>Why do MST Algorithms Work?</a:t>
            </a:r>
            <a:endParaRPr/>
          </a:p>
        </p:txBody>
      </p:sp>
      <p:sp>
        <p:nvSpPr>
          <p:cNvPr id="906" name="Google Shape;906;p40"/>
          <p:cNvSpPr txBox="1"/>
          <p:nvPr>
            <p:ph idx="1" type="body"/>
          </p:nvPr>
        </p:nvSpPr>
        <p:spPr>
          <a:xfrm>
            <a:off x="838200" y="1371600"/>
            <a:ext cx="11067900" cy="4805400"/>
          </a:xfrm>
          <a:prstGeom prst="rect">
            <a:avLst/>
          </a:prstGeom>
          <a:noFill/>
          <a:ln>
            <a:noFill/>
          </a:ln>
        </p:spPr>
        <p:txBody>
          <a:bodyPr anchorCtr="0" anchor="t" bIns="45700" lIns="45700" spcFirstLastPara="1" rIns="45700" wrap="square" tIns="45700">
            <a:normAutofit/>
          </a:bodyPr>
          <a:lstStyle/>
          <a:p>
            <a:pPr indent="-393700" lvl="0" marL="457200" rtl="0" algn="l">
              <a:lnSpc>
                <a:spcPct val="90000"/>
              </a:lnSpc>
              <a:spcBef>
                <a:spcPts val="0"/>
              </a:spcBef>
              <a:spcAft>
                <a:spcPts val="0"/>
              </a:spcAft>
              <a:buSzPts val="2600"/>
              <a:buChar char="●"/>
            </a:pPr>
            <a:r>
              <a:rPr lang="en-US"/>
              <a:t>Two useful properties for MST edges. We can think about them from either perspective: </a:t>
            </a:r>
            <a:endParaRPr/>
          </a:p>
          <a:p>
            <a:pPr indent="-361950" lvl="1" marL="914400" rtl="0" algn="l">
              <a:lnSpc>
                <a:spcPct val="90000"/>
              </a:lnSpc>
              <a:spcBef>
                <a:spcPts val="0"/>
              </a:spcBef>
              <a:spcAft>
                <a:spcPts val="0"/>
              </a:spcAft>
              <a:buSzPts val="2100"/>
              <a:buChar char="○"/>
            </a:pPr>
            <a:r>
              <a:rPr b="1" lang="en-US"/>
              <a:t>Cycle Property</a:t>
            </a:r>
            <a:r>
              <a:rPr lang="en-US"/>
              <a:t>: The heaviest edge along a cycle is NEVER part of an MST. </a:t>
            </a:r>
            <a:endParaRPr/>
          </a:p>
          <a:p>
            <a:pPr indent="-361950" lvl="1" marL="914400" rtl="0" algn="l">
              <a:lnSpc>
                <a:spcPct val="90000"/>
              </a:lnSpc>
              <a:spcBef>
                <a:spcPts val="0"/>
              </a:spcBef>
              <a:spcAft>
                <a:spcPts val="0"/>
              </a:spcAft>
              <a:buSzPts val="2100"/>
              <a:buChar char="○"/>
            </a:pPr>
            <a:r>
              <a:rPr b="1" lang="en-US"/>
              <a:t>Cut Property</a:t>
            </a:r>
            <a:r>
              <a:rPr lang="en-US"/>
              <a:t>: Split the vertices of the graph into any two sets A and B. The lightest edge between A and B is ALWAYS part of an MST. </a:t>
            </a:r>
            <a:r>
              <a:rPr i="1" lang="en-US">
                <a:solidFill>
                  <a:srgbClr val="4C3282"/>
                </a:solidFill>
              </a:rPr>
              <a:t>(Prim’s thinks this way)</a:t>
            </a:r>
            <a:endParaRPr>
              <a:solidFill>
                <a:srgbClr val="4C3282"/>
              </a:solidFill>
            </a:endParaRPr>
          </a:p>
          <a:p>
            <a:pPr indent="-393700" lvl="0" marL="457200" rtl="0" algn="l">
              <a:lnSpc>
                <a:spcPct val="90000"/>
              </a:lnSpc>
              <a:spcBef>
                <a:spcPts val="0"/>
              </a:spcBef>
              <a:spcAft>
                <a:spcPts val="0"/>
              </a:spcAft>
              <a:buSzPts val="2600"/>
              <a:buChar char="●"/>
            </a:pPr>
            <a:r>
              <a:rPr lang="en-US"/>
              <a:t>Whenever you add an edge to a tree you create exactly one cycle. Removing any edge from that cycle gives another tree!</a:t>
            </a:r>
            <a:endParaRPr/>
          </a:p>
          <a:p>
            <a:pPr indent="-393700" lvl="0" marL="457200" rtl="0" algn="l">
              <a:lnSpc>
                <a:spcPct val="90000"/>
              </a:lnSpc>
              <a:spcBef>
                <a:spcPts val="0"/>
              </a:spcBef>
              <a:spcAft>
                <a:spcPts val="0"/>
              </a:spcAft>
              <a:buSzPts val="2600"/>
              <a:buChar char="●"/>
            </a:pPr>
            <a:r>
              <a:rPr lang="en-US"/>
              <a:t>This observation, combined with the cycle and cut properties form the basis of all of the </a:t>
            </a:r>
            <a:r>
              <a:rPr b="1" lang="en-US">
                <a:solidFill>
                  <a:srgbClr val="4C3282"/>
                </a:solidFill>
              </a:rPr>
              <a:t>greedy algorithms</a:t>
            </a:r>
            <a:r>
              <a:rPr b="1" lang="en-US">
                <a:solidFill>
                  <a:schemeClr val="accent3"/>
                </a:solidFill>
              </a:rPr>
              <a:t> </a:t>
            </a:r>
            <a:r>
              <a:rPr lang="en-US"/>
              <a:t>for MSTs.</a:t>
            </a:r>
            <a:endParaRPr/>
          </a:p>
          <a:p>
            <a:pPr indent="-361950" lvl="1" marL="914400" rtl="0" algn="l">
              <a:lnSpc>
                <a:spcPct val="90000"/>
              </a:lnSpc>
              <a:spcBef>
                <a:spcPts val="0"/>
              </a:spcBef>
              <a:spcAft>
                <a:spcPts val="0"/>
              </a:spcAft>
              <a:buSzPts val="2100"/>
              <a:buChar char="○"/>
            </a:pPr>
            <a:r>
              <a:rPr b="1" lang="en-US">
                <a:solidFill>
                  <a:srgbClr val="4C3282"/>
                </a:solidFill>
              </a:rPr>
              <a:t>greedy algorithm</a:t>
            </a:r>
            <a:r>
              <a:rPr lang="en-US"/>
              <a:t>: chooses best known option at each point and </a:t>
            </a:r>
            <a:r>
              <a:rPr i="1" lang="en-US"/>
              <a:t>commits</a:t>
            </a:r>
            <a:r>
              <a:rPr lang="en-US"/>
              <a:t>, rather than waiting for a global view of the graph before deciding</a:t>
            </a:r>
            <a:endParaRPr b="1" i="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41"/>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Shortest Path vs Minimum Spanning</a:t>
            </a:r>
            <a:endParaRPr/>
          </a:p>
        </p:txBody>
      </p:sp>
      <p:sp>
        <p:nvSpPr>
          <p:cNvPr id="913" name="Google Shape;913;p41"/>
          <p:cNvSpPr/>
          <p:nvPr/>
        </p:nvSpPr>
        <p:spPr>
          <a:xfrm>
            <a:off x="770131" y="1282308"/>
            <a:ext cx="4756800" cy="476400"/>
          </a:xfrm>
          <a:prstGeom prst="rect">
            <a:avLst/>
          </a:prstGeom>
          <a:solidFill>
            <a:srgbClr val="4C32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Quattrocento Sans"/>
                <a:ea typeface="Quattrocento Sans"/>
                <a:cs typeface="Quattrocento Sans"/>
                <a:sym typeface="Quattrocento Sans"/>
              </a:rPr>
              <a:t>Shortest Path Problem</a:t>
            </a:r>
            <a:endParaRPr sz="1400">
              <a:solidFill>
                <a:schemeClr val="lt1"/>
              </a:solidFill>
              <a:latin typeface="Quattrocento Sans"/>
              <a:ea typeface="Quattrocento Sans"/>
              <a:cs typeface="Quattrocento Sans"/>
              <a:sym typeface="Quattrocento Sans"/>
            </a:endParaRPr>
          </a:p>
        </p:txBody>
      </p:sp>
      <p:sp>
        <p:nvSpPr>
          <p:cNvPr id="914" name="Google Shape;914;p41"/>
          <p:cNvSpPr/>
          <p:nvPr/>
        </p:nvSpPr>
        <p:spPr>
          <a:xfrm>
            <a:off x="6787165" y="1277944"/>
            <a:ext cx="4805700" cy="476400"/>
          </a:xfrm>
          <a:prstGeom prst="rect">
            <a:avLst/>
          </a:prstGeom>
          <a:solidFill>
            <a:srgbClr val="4C328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400">
                <a:solidFill>
                  <a:schemeClr val="lt1"/>
                </a:solidFill>
                <a:latin typeface="Quattrocento Sans"/>
                <a:ea typeface="Quattrocento Sans"/>
                <a:cs typeface="Quattrocento Sans"/>
                <a:sym typeface="Quattrocento Sans"/>
              </a:rPr>
              <a:t>Minimum Spanning </a:t>
            </a:r>
            <a:r>
              <a:rPr b="1" lang="en-US" sz="1400" u="sng">
                <a:solidFill>
                  <a:schemeClr val="lt1"/>
                </a:solidFill>
                <a:latin typeface="Quattrocento Sans"/>
                <a:ea typeface="Quattrocento Sans"/>
                <a:cs typeface="Quattrocento Sans"/>
                <a:sym typeface="Quattrocento Sans"/>
              </a:rPr>
              <a:t>Tree</a:t>
            </a:r>
            <a:r>
              <a:rPr b="1" lang="en-US" sz="1400">
                <a:solidFill>
                  <a:schemeClr val="lt1"/>
                </a:solidFill>
                <a:latin typeface="Quattrocento Sans"/>
                <a:ea typeface="Quattrocento Sans"/>
                <a:cs typeface="Quattrocento Sans"/>
                <a:sym typeface="Quattrocento Sans"/>
              </a:rPr>
              <a:t> Problem</a:t>
            </a:r>
            <a:endParaRPr/>
          </a:p>
        </p:txBody>
      </p:sp>
      <p:grpSp>
        <p:nvGrpSpPr>
          <p:cNvPr id="915" name="Google Shape;915;p41"/>
          <p:cNvGrpSpPr/>
          <p:nvPr/>
        </p:nvGrpSpPr>
        <p:grpSpPr>
          <a:xfrm>
            <a:off x="8057883" y="2918919"/>
            <a:ext cx="2602269" cy="1947701"/>
            <a:chOff x="7676435" y="1257687"/>
            <a:chExt cx="3916131" cy="2928873"/>
          </a:xfrm>
        </p:grpSpPr>
        <p:sp>
          <p:nvSpPr>
            <p:cNvPr id="916" name="Google Shape;916;p41"/>
            <p:cNvSpPr/>
            <p:nvPr/>
          </p:nvSpPr>
          <p:spPr>
            <a:xfrm>
              <a:off x="7676435" y="2916438"/>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A</a:t>
              </a:r>
              <a:endParaRPr/>
            </a:p>
          </p:txBody>
        </p:sp>
        <p:sp>
          <p:nvSpPr>
            <p:cNvPr id="917" name="Google Shape;917;p41"/>
            <p:cNvSpPr/>
            <p:nvPr/>
          </p:nvSpPr>
          <p:spPr>
            <a:xfrm>
              <a:off x="9374677" y="1257687"/>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B</a:t>
              </a:r>
              <a:endParaRPr/>
            </a:p>
          </p:txBody>
        </p:sp>
        <p:sp>
          <p:nvSpPr>
            <p:cNvPr id="918" name="Google Shape;918;p41"/>
            <p:cNvSpPr/>
            <p:nvPr/>
          </p:nvSpPr>
          <p:spPr>
            <a:xfrm>
              <a:off x="8979438" y="3821024"/>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0" wrap="square" tIns="45700">
              <a:no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D</a:t>
              </a:r>
              <a:endParaRPr/>
            </a:p>
          </p:txBody>
        </p:sp>
        <p:sp>
          <p:nvSpPr>
            <p:cNvPr id="919" name="Google Shape;919;p41"/>
            <p:cNvSpPr/>
            <p:nvPr/>
          </p:nvSpPr>
          <p:spPr>
            <a:xfrm>
              <a:off x="11163791" y="3806160"/>
              <a:ext cx="388800" cy="3804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920" name="Google Shape;920;p41"/>
            <p:cNvSpPr/>
            <p:nvPr/>
          </p:nvSpPr>
          <p:spPr>
            <a:xfrm>
              <a:off x="11306666" y="2110424"/>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17145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E</a:t>
              </a:r>
              <a:endParaRPr/>
            </a:p>
          </p:txBody>
        </p:sp>
        <p:sp>
          <p:nvSpPr>
            <p:cNvPr id="921" name="Google Shape;921;p41"/>
            <p:cNvSpPr/>
            <p:nvPr/>
          </p:nvSpPr>
          <p:spPr>
            <a:xfrm>
              <a:off x="9088927" y="2736099"/>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C</a:t>
              </a:r>
              <a:endParaRPr/>
            </a:p>
          </p:txBody>
        </p:sp>
        <p:cxnSp>
          <p:nvCxnSpPr>
            <p:cNvPr id="922" name="Google Shape;922;p41"/>
            <p:cNvCxnSpPr>
              <a:stCxn id="917" idx="2"/>
              <a:endCxn id="916" idx="7"/>
            </p:cNvCxnSpPr>
            <p:nvPr/>
          </p:nvCxnSpPr>
          <p:spPr>
            <a:xfrm flipH="1">
              <a:off x="7920577" y="1397487"/>
              <a:ext cx="1454100" cy="1560000"/>
            </a:xfrm>
            <a:prstGeom prst="straightConnector1">
              <a:avLst/>
            </a:prstGeom>
            <a:noFill/>
            <a:ln cap="flat" cmpd="sng" w="28575">
              <a:solidFill>
                <a:srgbClr val="00B050"/>
              </a:solidFill>
              <a:prstDash val="solid"/>
              <a:round/>
              <a:headEnd len="sm" w="sm" type="none"/>
              <a:tailEnd len="sm" w="sm" type="none"/>
            </a:ln>
          </p:spPr>
        </p:cxnSp>
        <p:cxnSp>
          <p:nvCxnSpPr>
            <p:cNvPr id="923" name="Google Shape;923;p41"/>
            <p:cNvCxnSpPr>
              <a:stCxn id="916" idx="5"/>
              <a:endCxn id="918" idx="2"/>
            </p:cNvCxnSpPr>
            <p:nvPr/>
          </p:nvCxnSpPr>
          <p:spPr>
            <a:xfrm>
              <a:off x="7920466" y="3155092"/>
              <a:ext cx="1059000" cy="805800"/>
            </a:xfrm>
            <a:prstGeom prst="straightConnector1">
              <a:avLst/>
            </a:prstGeom>
            <a:noFill/>
            <a:ln cap="flat" cmpd="sng" w="28575">
              <a:solidFill>
                <a:srgbClr val="00B050"/>
              </a:solidFill>
              <a:prstDash val="solid"/>
              <a:round/>
              <a:headEnd len="sm" w="sm" type="none"/>
              <a:tailEnd len="sm" w="sm" type="none"/>
            </a:ln>
          </p:spPr>
        </p:cxnSp>
        <p:cxnSp>
          <p:nvCxnSpPr>
            <p:cNvPr id="924" name="Google Shape;924;p41"/>
            <p:cNvCxnSpPr>
              <a:stCxn id="921" idx="2"/>
              <a:endCxn id="916" idx="6"/>
            </p:cNvCxnSpPr>
            <p:nvPr/>
          </p:nvCxnSpPr>
          <p:spPr>
            <a:xfrm flipH="1">
              <a:off x="7962427" y="2875899"/>
              <a:ext cx="1126500" cy="180300"/>
            </a:xfrm>
            <a:prstGeom prst="straightConnector1">
              <a:avLst/>
            </a:prstGeom>
            <a:noFill/>
            <a:ln cap="flat" cmpd="sng" w="28575">
              <a:solidFill>
                <a:srgbClr val="00B050"/>
              </a:solidFill>
              <a:prstDash val="solid"/>
              <a:round/>
              <a:headEnd len="sm" w="sm" type="none"/>
              <a:tailEnd len="sm" w="sm" type="none"/>
            </a:ln>
          </p:spPr>
        </p:cxnSp>
        <p:cxnSp>
          <p:nvCxnSpPr>
            <p:cNvPr id="925" name="Google Shape;925;p41"/>
            <p:cNvCxnSpPr>
              <a:stCxn id="921" idx="7"/>
              <a:endCxn id="920" idx="2"/>
            </p:cNvCxnSpPr>
            <p:nvPr/>
          </p:nvCxnSpPr>
          <p:spPr>
            <a:xfrm flipH="1" rot="10800000">
              <a:off x="9332958" y="2250245"/>
              <a:ext cx="1973700" cy="526800"/>
            </a:xfrm>
            <a:prstGeom prst="straightConnector1">
              <a:avLst/>
            </a:prstGeom>
            <a:noFill/>
            <a:ln cap="flat" cmpd="sng" w="28575">
              <a:solidFill>
                <a:srgbClr val="00B050"/>
              </a:solidFill>
              <a:prstDash val="solid"/>
              <a:round/>
              <a:headEnd len="sm" w="sm" type="none"/>
              <a:tailEnd len="sm" w="sm" type="none"/>
            </a:ln>
          </p:spPr>
        </p:cxnSp>
        <p:cxnSp>
          <p:nvCxnSpPr>
            <p:cNvPr id="926" name="Google Shape;926;p41"/>
            <p:cNvCxnSpPr>
              <a:stCxn id="919" idx="1"/>
              <a:endCxn id="917" idx="6"/>
            </p:cNvCxnSpPr>
            <p:nvPr/>
          </p:nvCxnSpPr>
          <p:spPr>
            <a:xfrm rot="10800000">
              <a:off x="9660429" y="1397368"/>
              <a:ext cx="1560300" cy="2464500"/>
            </a:xfrm>
            <a:prstGeom prst="straightConnector1">
              <a:avLst/>
            </a:prstGeom>
            <a:noFill/>
            <a:ln cap="flat" cmpd="sng" w="28575">
              <a:solidFill>
                <a:srgbClr val="00B050"/>
              </a:solidFill>
              <a:prstDash val="solid"/>
              <a:round/>
              <a:headEnd len="sm" w="sm" type="none"/>
              <a:tailEnd len="sm" w="sm" type="none"/>
            </a:ln>
          </p:spPr>
        </p:cxnSp>
        <p:sp>
          <p:nvSpPr>
            <p:cNvPr id="927" name="Google Shape;927;p41"/>
            <p:cNvSpPr txBox="1"/>
            <p:nvPr/>
          </p:nvSpPr>
          <p:spPr>
            <a:xfrm>
              <a:off x="8207612" y="1880581"/>
              <a:ext cx="318000" cy="4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3</a:t>
              </a:r>
              <a:endParaRPr/>
            </a:p>
          </p:txBody>
        </p:sp>
        <p:sp>
          <p:nvSpPr>
            <p:cNvPr id="928" name="Google Shape;928;p41"/>
            <p:cNvSpPr txBox="1"/>
            <p:nvPr/>
          </p:nvSpPr>
          <p:spPr>
            <a:xfrm>
              <a:off x="9953989" y="1623674"/>
              <a:ext cx="318000" cy="4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6</a:t>
              </a:r>
              <a:endParaRPr/>
            </a:p>
          </p:txBody>
        </p:sp>
        <p:sp>
          <p:nvSpPr>
            <p:cNvPr id="929" name="Google Shape;929;p41"/>
            <p:cNvSpPr txBox="1"/>
            <p:nvPr/>
          </p:nvSpPr>
          <p:spPr>
            <a:xfrm>
              <a:off x="9570764" y="2287189"/>
              <a:ext cx="318000" cy="4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2</a:t>
              </a:r>
              <a:endParaRPr/>
            </a:p>
          </p:txBody>
        </p:sp>
        <p:sp>
          <p:nvSpPr>
            <p:cNvPr id="930" name="Google Shape;930;p41"/>
            <p:cNvSpPr txBox="1"/>
            <p:nvPr/>
          </p:nvSpPr>
          <p:spPr>
            <a:xfrm>
              <a:off x="8469136" y="2616904"/>
              <a:ext cx="318000" cy="4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1</a:t>
              </a:r>
              <a:endParaRPr/>
            </a:p>
          </p:txBody>
        </p:sp>
        <p:sp>
          <p:nvSpPr>
            <p:cNvPr id="931" name="Google Shape;931;p41"/>
            <p:cNvSpPr txBox="1"/>
            <p:nvPr/>
          </p:nvSpPr>
          <p:spPr>
            <a:xfrm>
              <a:off x="8222027" y="3557990"/>
              <a:ext cx="318000" cy="4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4</a:t>
              </a:r>
              <a:endParaRPr/>
            </a:p>
          </p:txBody>
        </p:sp>
        <p:pic>
          <p:nvPicPr>
            <p:cNvPr descr="Factory on Microsoft Windows 10 April 2018 Update" id="932" name="Google Shape;932;p41"/>
            <p:cNvPicPr preferRelativeResize="0"/>
            <p:nvPr/>
          </p:nvPicPr>
          <p:blipFill rotWithShape="1">
            <a:blip r:embed="rId3">
              <a:alphaModFix/>
            </a:blip>
            <a:srcRect b="0" l="0" r="0" t="0"/>
            <a:stretch/>
          </p:blipFill>
          <p:spPr>
            <a:xfrm>
              <a:off x="11239216" y="3867110"/>
              <a:ext cx="237871" cy="237871"/>
            </a:xfrm>
            <a:prstGeom prst="rect">
              <a:avLst/>
            </a:prstGeom>
            <a:noFill/>
            <a:ln>
              <a:noFill/>
            </a:ln>
          </p:spPr>
        </p:pic>
      </p:grpSp>
      <p:sp>
        <p:nvSpPr>
          <p:cNvPr id="933" name="Google Shape;933;p41"/>
          <p:cNvSpPr txBox="1"/>
          <p:nvPr/>
        </p:nvSpPr>
        <p:spPr>
          <a:xfrm>
            <a:off x="770125" y="4933525"/>
            <a:ext cx="5441400" cy="141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u="sng">
                <a:solidFill>
                  <a:schemeClr val="dk1"/>
                </a:solidFill>
                <a:latin typeface="Quattrocento Sans"/>
                <a:ea typeface="Quattrocento Sans"/>
                <a:cs typeface="Quattrocento Sans"/>
                <a:sym typeface="Quattrocento Sans"/>
              </a:rPr>
              <a:t>Shortest Path Tree</a:t>
            </a:r>
            <a:endParaRPr sz="1300"/>
          </a:p>
          <a:p>
            <a:pPr indent="-342900" lvl="0" marL="457200" marR="0" rtl="0" algn="l">
              <a:spcBef>
                <a:spcPts val="0"/>
              </a:spcBef>
              <a:spcAft>
                <a:spcPts val="0"/>
              </a:spcAft>
              <a:buClr>
                <a:srgbClr val="4C3282"/>
              </a:buClr>
              <a:buSzPts val="1800"/>
              <a:buFont typeface="Quattrocento Sans"/>
              <a:buChar char="●"/>
            </a:pPr>
            <a:r>
              <a:rPr lang="en-US" sz="1700">
                <a:solidFill>
                  <a:schemeClr val="dk1"/>
                </a:solidFill>
                <a:latin typeface="Quattrocento Sans"/>
                <a:ea typeface="Quattrocento Sans"/>
                <a:cs typeface="Quattrocento Sans"/>
                <a:sym typeface="Quattrocento Sans"/>
              </a:rPr>
              <a:t>Specific start node (if you have a different start node,</a:t>
            </a:r>
            <a:r>
              <a:rPr lang="en-US" sz="1300"/>
              <a:t> </a:t>
            </a:r>
            <a:r>
              <a:rPr lang="en-US" sz="1700">
                <a:solidFill>
                  <a:schemeClr val="dk1"/>
                </a:solidFill>
                <a:latin typeface="Quattrocento Sans"/>
                <a:ea typeface="Quattrocento Sans"/>
                <a:cs typeface="Quattrocento Sans"/>
                <a:sym typeface="Quattrocento Sans"/>
              </a:rPr>
              <a:t>that changes the whole SPT, so there are multiple SPTs for graphs frequently)</a:t>
            </a:r>
            <a:endParaRPr sz="1300"/>
          </a:p>
          <a:p>
            <a:pPr indent="-336550" lvl="0" marL="457200" marR="0" rtl="0" algn="l">
              <a:spcBef>
                <a:spcPts val="0"/>
              </a:spcBef>
              <a:spcAft>
                <a:spcPts val="0"/>
              </a:spcAft>
              <a:buClr>
                <a:srgbClr val="4C3282"/>
              </a:buClr>
              <a:buSzPts val="1700"/>
              <a:buFont typeface="Quattrocento Sans"/>
              <a:buChar char="●"/>
            </a:pPr>
            <a:r>
              <a:rPr lang="en-US" sz="1700">
                <a:solidFill>
                  <a:schemeClr val="dk1"/>
                </a:solidFill>
                <a:latin typeface="Quattrocento Sans"/>
                <a:ea typeface="Quattrocento Sans"/>
                <a:cs typeface="Quattrocento Sans"/>
                <a:sym typeface="Quattrocento Sans"/>
              </a:rPr>
              <a:t>Keeps track of total path length</a:t>
            </a:r>
            <a:endParaRPr sz="1300"/>
          </a:p>
        </p:txBody>
      </p:sp>
      <p:sp>
        <p:nvSpPr>
          <p:cNvPr id="934" name="Google Shape;934;p41"/>
          <p:cNvSpPr txBox="1"/>
          <p:nvPr/>
        </p:nvSpPr>
        <p:spPr>
          <a:xfrm>
            <a:off x="6125825" y="4933525"/>
            <a:ext cx="6128400" cy="1662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700" u="sng">
                <a:solidFill>
                  <a:schemeClr val="dk1"/>
                </a:solidFill>
                <a:latin typeface="Quattrocento Sans"/>
                <a:ea typeface="Quattrocento Sans"/>
                <a:cs typeface="Quattrocento Sans"/>
                <a:sym typeface="Quattrocento Sans"/>
              </a:rPr>
              <a:t>Minimum Spanning Tree</a:t>
            </a:r>
            <a:endParaRPr sz="1300"/>
          </a:p>
          <a:p>
            <a:pPr indent="-336550" lvl="0" marL="457200" marR="0" rtl="0" algn="l">
              <a:spcBef>
                <a:spcPts val="0"/>
              </a:spcBef>
              <a:spcAft>
                <a:spcPts val="0"/>
              </a:spcAft>
              <a:buClr>
                <a:srgbClr val="4C3282"/>
              </a:buClr>
              <a:buSzPts val="1700"/>
              <a:buFont typeface="Quattrocento Sans"/>
              <a:buChar char="●"/>
            </a:pPr>
            <a:r>
              <a:rPr lang="en-US" sz="1700">
                <a:solidFill>
                  <a:schemeClr val="dk1"/>
                </a:solidFill>
                <a:latin typeface="Quattrocento Sans"/>
                <a:ea typeface="Quattrocento Sans"/>
                <a:cs typeface="Quattrocento Sans"/>
                <a:sym typeface="Quattrocento Sans"/>
              </a:rPr>
              <a:t>No specific start node, since the goal is just to minimize the edge weights sum. Often only one possible MST that has the minimum sum</a:t>
            </a:r>
            <a:endParaRPr sz="1300"/>
          </a:p>
          <a:p>
            <a:pPr indent="-336550" lvl="0" marL="457200" marR="0" rtl="0" algn="l">
              <a:spcBef>
                <a:spcPts val="0"/>
              </a:spcBef>
              <a:spcAft>
                <a:spcPts val="0"/>
              </a:spcAft>
              <a:buClr>
                <a:srgbClr val="4C3282"/>
              </a:buClr>
              <a:buSzPts val="1700"/>
              <a:buFont typeface="Quattrocento Sans"/>
              <a:buChar char="●"/>
            </a:pPr>
            <a:r>
              <a:rPr lang="en-US" sz="1700">
                <a:solidFill>
                  <a:schemeClr val="dk1"/>
                </a:solidFill>
                <a:latin typeface="Quattrocento Sans"/>
                <a:ea typeface="Quattrocento Sans"/>
                <a:cs typeface="Quattrocento Sans"/>
                <a:sym typeface="Quattrocento Sans"/>
              </a:rPr>
              <a:t>All nodes connected</a:t>
            </a:r>
            <a:endParaRPr sz="1300"/>
          </a:p>
          <a:p>
            <a:pPr indent="-336550" lvl="0" marL="457200" marR="0" rtl="0" algn="l">
              <a:spcBef>
                <a:spcPts val="0"/>
              </a:spcBef>
              <a:spcAft>
                <a:spcPts val="0"/>
              </a:spcAft>
              <a:buClr>
                <a:srgbClr val="4C3282"/>
              </a:buClr>
              <a:buSzPts val="1700"/>
              <a:buFont typeface="Quattrocento Sans"/>
              <a:buChar char="●"/>
            </a:pPr>
            <a:r>
              <a:rPr lang="en-US" sz="1700">
                <a:solidFill>
                  <a:schemeClr val="dk1"/>
                </a:solidFill>
                <a:latin typeface="Quattrocento Sans"/>
                <a:ea typeface="Quattrocento Sans"/>
                <a:cs typeface="Quattrocento Sans"/>
                <a:sym typeface="Quattrocento Sans"/>
              </a:rPr>
              <a:t>Keeps track of cheapest edges that maintain connectivity</a:t>
            </a:r>
            <a:endParaRPr sz="1300"/>
          </a:p>
        </p:txBody>
      </p:sp>
      <p:sp>
        <p:nvSpPr>
          <p:cNvPr id="935" name="Google Shape;935;p41"/>
          <p:cNvSpPr txBox="1"/>
          <p:nvPr/>
        </p:nvSpPr>
        <p:spPr>
          <a:xfrm>
            <a:off x="3805725" y="2921142"/>
            <a:ext cx="1822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SPT from Factory </a:t>
            </a:r>
            <a:endParaRPr/>
          </a:p>
        </p:txBody>
      </p:sp>
      <p:sp>
        <p:nvSpPr>
          <p:cNvPr id="936" name="Google Shape;936;p41"/>
          <p:cNvSpPr txBox="1"/>
          <p:nvPr/>
        </p:nvSpPr>
        <p:spPr>
          <a:xfrm>
            <a:off x="9887753" y="2889281"/>
            <a:ext cx="18021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MST of the graph</a:t>
            </a:r>
            <a:endParaRPr/>
          </a:p>
        </p:txBody>
      </p:sp>
      <p:sp>
        <p:nvSpPr>
          <p:cNvPr id="937" name="Google Shape;937;p41"/>
          <p:cNvSpPr txBox="1"/>
          <p:nvPr/>
        </p:nvSpPr>
        <p:spPr>
          <a:xfrm>
            <a:off x="770188" y="1754350"/>
            <a:ext cx="4756800" cy="923400"/>
          </a:xfrm>
          <a:prstGeom prst="rect">
            <a:avLst/>
          </a:prstGeom>
          <a:solidFill>
            <a:srgbClr val="A48D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solidFill>
                  <a:schemeClr val="lt1"/>
                </a:solidFill>
                <a:latin typeface="Quattrocento Sans"/>
                <a:ea typeface="Quattrocento Sans"/>
                <a:cs typeface="Quattrocento Sans"/>
                <a:sym typeface="Quattrocento Sans"/>
              </a:rPr>
              <a:t>Given: </a:t>
            </a:r>
            <a:r>
              <a:rPr lang="en-US" sz="1700">
                <a:solidFill>
                  <a:schemeClr val="lt1"/>
                </a:solidFill>
                <a:latin typeface="Quattrocento Sans"/>
                <a:ea typeface="Quattrocento Sans"/>
                <a:cs typeface="Quattrocento Sans"/>
                <a:sym typeface="Quattrocento Sans"/>
              </a:rPr>
              <a:t>a directed graph G and vertices s, t </a:t>
            </a:r>
            <a:endParaRPr sz="1700">
              <a:solidFill>
                <a:schemeClr val="dk1"/>
              </a:solidFill>
            </a:endParaRPr>
          </a:p>
          <a:p>
            <a:pPr indent="0" lvl="0" marL="0" rtl="0" algn="l">
              <a:spcBef>
                <a:spcPts val="0"/>
              </a:spcBef>
              <a:spcAft>
                <a:spcPts val="0"/>
              </a:spcAft>
              <a:buNone/>
            </a:pPr>
            <a:r>
              <a:rPr b="1" lang="en-US" sz="1700">
                <a:solidFill>
                  <a:schemeClr val="lt1"/>
                </a:solidFill>
                <a:latin typeface="Quattrocento Sans"/>
                <a:ea typeface="Quattrocento Sans"/>
                <a:cs typeface="Quattrocento Sans"/>
                <a:sym typeface="Quattrocento Sans"/>
              </a:rPr>
              <a:t>Find:</a:t>
            </a:r>
            <a:r>
              <a:rPr lang="en-US" sz="1700">
                <a:solidFill>
                  <a:schemeClr val="lt1"/>
                </a:solidFill>
                <a:latin typeface="Quattrocento Sans"/>
                <a:ea typeface="Quattrocento Sans"/>
                <a:cs typeface="Quattrocento Sans"/>
                <a:sym typeface="Quattrocento Sans"/>
              </a:rPr>
              <a:t> the shortest path from s to t. </a:t>
            </a:r>
            <a:endParaRPr sz="1700">
              <a:solidFill>
                <a:schemeClr val="dk1"/>
              </a:solidFill>
            </a:endParaRPr>
          </a:p>
          <a:p>
            <a:pPr indent="0" lvl="0" marL="0" rtl="0" algn="l">
              <a:spcBef>
                <a:spcPts val="0"/>
              </a:spcBef>
              <a:spcAft>
                <a:spcPts val="0"/>
              </a:spcAft>
              <a:buNone/>
            </a:pPr>
            <a:r>
              <a:t/>
            </a:r>
            <a:endParaRPr>
              <a:latin typeface="Quattrocento Sans"/>
              <a:ea typeface="Quattrocento Sans"/>
              <a:cs typeface="Quattrocento Sans"/>
              <a:sym typeface="Quattrocento Sans"/>
            </a:endParaRPr>
          </a:p>
        </p:txBody>
      </p:sp>
      <p:sp>
        <p:nvSpPr>
          <p:cNvPr id="938" name="Google Shape;938;p41"/>
          <p:cNvSpPr txBox="1"/>
          <p:nvPr/>
        </p:nvSpPr>
        <p:spPr>
          <a:xfrm>
            <a:off x="6787125" y="1754350"/>
            <a:ext cx="4805700" cy="1046700"/>
          </a:xfrm>
          <a:prstGeom prst="rect">
            <a:avLst/>
          </a:prstGeom>
          <a:solidFill>
            <a:srgbClr val="A48D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lt1"/>
                </a:solidFill>
                <a:latin typeface="Quattrocento Sans"/>
                <a:ea typeface="Quattrocento Sans"/>
                <a:cs typeface="Quattrocento Sans"/>
                <a:sym typeface="Quattrocento Sans"/>
              </a:rPr>
              <a:t>Given</a:t>
            </a:r>
            <a:r>
              <a:rPr lang="en-US">
                <a:solidFill>
                  <a:schemeClr val="lt1"/>
                </a:solidFill>
                <a:latin typeface="Quattrocento Sans"/>
                <a:ea typeface="Quattrocento Sans"/>
                <a:cs typeface="Quattrocento Sans"/>
                <a:sym typeface="Quattrocento Sans"/>
              </a:rPr>
              <a:t>: an undirected, weighted graph G</a:t>
            </a:r>
            <a:endParaRPr>
              <a:solidFill>
                <a:schemeClr val="dk1"/>
              </a:solidFill>
            </a:endParaRPr>
          </a:p>
          <a:p>
            <a:pPr indent="0" lvl="0" marL="0" rtl="0" algn="l">
              <a:spcBef>
                <a:spcPts val="0"/>
              </a:spcBef>
              <a:spcAft>
                <a:spcPts val="0"/>
              </a:spcAft>
              <a:buNone/>
            </a:pPr>
            <a:r>
              <a:rPr b="1" lang="en-US">
                <a:solidFill>
                  <a:schemeClr val="lt1"/>
                </a:solidFill>
                <a:latin typeface="Quattrocento Sans"/>
                <a:ea typeface="Quattrocento Sans"/>
                <a:cs typeface="Quattrocento Sans"/>
                <a:sym typeface="Quattrocento Sans"/>
              </a:rPr>
              <a:t>Find</a:t>
            </a:r>
            <a:r>
              <a:rPr lang="en-US">
                <a:solidFill>
                  <a:schemeClr val="lt1"/>
                </a:solidFill>
                <a:latin typeface="Quattrocento Sans"/>
                <a:ea typeface="Quattrocento Sans"/>
                <a:cs typeface="Quattrocento Sans"/>
                <a:sym typeface="Quattrocento Sans"/>
              </a:rPr>
              <a:t>: A minimum-weight set of edges such that you can get from any vertex of G to any other on only those edges.</a:t>
            </a:r>
            <a:endParaRPr>
              <a:solidFill>
                <a:schemeClr val="lt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a:solidFill>
                <a:schemeClr val="lt1"/>
              </a:solidFill>
              <a:latin typeface="Quattrocento Sans"/>
              <a:ea typeface="Quattrocento Sans"/>
              <a:cs typeface="Quattrocento Sans"/>
              <a:sym typeface="Quattrocento Sans"/>
            </a:endParaRPr>
          </a:p>
        </p:txBody>
      </p:sp>
      <p:grpSp>
        <p:nvGrpSpPr>
          <p:cNvPr id="939" name="Google Shape;939;p41"/>
          <p:cNvGrpSpPr/>
          <p:nvPr/>
        </p:nvGrpSpPr>
        <p:grpSpPr>
          <a:xfrm>
            <a:off x="1881620" y="2909087"/>
            <a:ext cx="2782766" cy="2157636"/>
            <a:chOff x="565702" y="3082690"/>
            <a:chExt cx="2782766" cy="2157636"/>
          </a:xfrm>
        </p:grpSpPr>
        <p:sp>
          <p:nvSpPr>
            <p:cNvPr id="940" name="Google Shape;940;p41"/>
            <p:cNvSpPr/>
            <p:nvPr/>
          </p:nvSpPr>
          <p:spPr>
            <a:xfrm>
              <a:off x="1710066" y="3082690"/>
              <a:ext cx="192600" cy="1884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B</a:t>
              </a:r>
              <a:endParaRPr/>
            </a:p>
          </p:txBody>
        </p:sp>
        <p:sp>
          <p:nvSpPr>
            <p:cNvPr id="941" name="Google Shape;941;p41"/>
            <p:cNvSpPr/>
            <p:nvPr/>
          </p:nvSpPr>
          <p:spPr>
            <a:xfrm>
              <a:off x="1443734" y="4810000"/>
              <a:ext cx="192600" cy="1884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D</a:t>
              </a:r>
              <a:endParaRPr/>
            </a:p>
          </p:txBody>
        </p:sp>
        <p:sp>
          <p:nvSpPr>
            <p:cNvPr id="942" name="Google Shape;942;p41"/>
            <p:cNvSpPr/>
            <p:nvPr/>
          </p:nvSpPr>
          <p:spPr>
            <a:xfrm>
              <a:off x="2915665" y="4799984"/>
              <a:ext cx="261900" cy="2562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Quattrocento Sans"/>
                <a:ea typeface="Quattrocento Sans"/>
                <a:cs typeface="Quattrocento Sans"/>
                <a:sym typeface="Quattrocento Sans"/>
              </a:endParaRPr>
            </a:p>
          </p:txBody>
        </p:sp>
        <p:sp>
          <p:nvSpPr>
            <p:cNvPr id="943" name="Google Shape;943;p41"/>
            <p:cNvSpPr/>
            <p:nvPr/>
          </p:nvSpPr>
          <p:spPr>
            <a:xfrm>
              <a:off x="3011942" y="3657309"/>
              <a:ext cx="192600" cy="1884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E</a:t>
              </a:r>
              <a:endParaRPr/>
            </a:p>
          </p:txBody>
        </p:sp>
        <p:sp>
          <p:nvSpPr>
            <p:cNvPr id="944" name="Google Shape;944;p41"/>
            <p:cNvSpPr/>
            <p:nvPr/>
          </p:nvSpPr>
          <p:spPr>
            <a:xfrm>
              <a:off x="1517513" y="4078921"/>
              <a:ext cx="192600" cy="1884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C</a:t>
              </a:r>
              <a:endParaRPr/>
            </a:p>
          </p:txBody>
        </p:sp>
        <p:cxnSp>
          <p:nvCxnSpPr>
            <p:cNvPr id="945" name="Google Shape;945;p41"/>
            <p:cNvCxnSpPr>
              <a:stCxn id="940" idx="2"/>
              <a:endCxn id="946" idx="7"/>
            </p:cNvCxnSpPr>
            <p:nvPr/>
          </p:nvCxnSpPr>
          <p:spPr>
            <a:xfrm flipH="1">
              <a:off x="729966" y="3176890"/>
              <a:ext cx="980100" cy="1051200"/>
            </a:xfrm>
            <a:prstGeom prst="straightConnector1">
              <a:avLst/>
            </a:prstGeom>
            <a:noFill/>
            <a:ln cap="flat" cmpd="sng" w="28575">
              <a:solidFill>
                <a:srgbClr val="00B050"/>
              </a:solidFill>
              <a:prstDash val="solid"/>
              <a:round/>
              <a:headEnd len="sm" w="sm" type="none"/>
              <a:tailEnd len="sm" w="sm" type="none"/>
            </a:ln>
          </p:spPr>
        </p:cxnSp>
        <p:cxnSp>
          <p:nvCxnSpPr>
            <p:cNvPr id="947" name="Google Shape;947;p41"/>
            <p:cNvCxnSpPr>
              <a:stCxn id="946" idx="5"/>
              <a:endCxn id="941" idx="2"/>
            </p:cNvCxnSpPr>
            <p:nvPr/>
          </p:nvCxnSpPr>
          <p:spPr>
            <a:xfrm>
              <a:off x="730096" y="4361252"/>
              <a:ext cx="713700" cy="543000"/>
            </a:xfrm>
            <a:prstGeom prst="straightConnector1">
              <a:avLst/>
            </a:prstGeom>
            <a:noFill/>
            <a:ln cap="flat" cmpd="sng" w="28575">
              <a:solidFill>
                <a:schemeClr val="dk1"/>
              </a:solidFill>
              <a:prstDash val="solid"/>
              <a:round/>
              <a:headEnd len="sm" w="sm" type="none"/>
              <a:tailEnd len="sm" w="sm" type="none"/>
            </a:ln>
          </p:spPr>
        </p:cxnSp>
        <p:cxnSp>
          <p:nvCxnSpPr>
            <p:cNvPr id="948" name="Google Shape;948;p41"/>
            <p:cNvCxnSpPr>
              <a:stCxn id="941" idx="0"/>
              <a:endCxn id="944" idx="4"/>
            </p:cNvCxnSpPr>
            <p:nvPr/>
          </p:nvCxnSpPr>
          <p:spPr>
            <a:xfrm flipH="1" rot="10800000">
              <a:off x="1540034" y="4267300"/>
              <a:ext cx="73800" cy="542700"/>
            </a:xfrm>
            <a:prstGeom prst="straightConnector1">
              <a:avLst/>
            </a:prstGeom>
            <a:noFill/>
            <a:ln cap="flat" cmpd="sng" w="28575">
              <a:solidFill>
                <a:schemeClr val="dk1"/>
              </a:solidFill>
              <a:prstDash val="solid"/>
              <a:round/>
              <a:headEnd len="sm" w="sm" type="none"/>
              <a:tailEnd len="sm" w="sm" type="none"/>
            </a:ln>
          </p:spPr>
        </p:cxnSp>
        <p:cxnSp>
          <p:nvCxnSpPr>
            <p:cNvPr id="949" name="Google Shape;949;p41"/>
            <p:cNvCxnSpPr>
              <a:stCxn id="944" idx="2"/>
              <a:endCxn id="946" idx="6"/>
            </p:cNvCxnSpPr>
            <p:nvPr/>
          </p:nvCxnSpPr>
          <p:spPr>
            <a:xfrm flipH="1">
              <a:off x="758213" y="4173121"/>
              <a:ext cx="759300" cy="121500"/>
            </a:xfrm>
            <a:prstGeom prst="straightConnector1">
              <a:avLst/>
            </a:prstGeom>
            <a:noFill/>
            <a:ln cap="flat" cmpd="sng" w="28575">
              <a:solidFill>
                <a:schemeClr val="dk1"/>
              </a:solidFill>
              <a:prstDash val="solid"/>
              <a:round/>
              <a:headEnd len="sm" w="sm" type="none"/>
              <a:tailEnd len="sm" w="sm" type="none"/>
            </a:ln>
          </p:spPr>
        </p:cxnSp>
        <p:cxnSp>
          <p:nvCxnSpPr>
            <p:cNvPr id="950" name="Google Shape;950;p41"/>
            <p:cNvCxnSpPr>
              <a:stCxn id="944" idx="7"/>
              <a:endCxn id="943" idx="2"/>
            </p:cNvCxnSpPr>
            <p:nvPr/>
          </p:nvCxnSpPr>
          <p:spPr>
            <a:xfrm flipH="1" rot="10800000">
              <a:off x="1681907" y="3751612"/>
              <a:ext cx="1329900" cy="354900"/>
            </a:xfrm>
            <a:prstGeom prst="straightConnector1">
              <a:avLst/>
            </a:prstGeom>
            <a:noFill/>
            <a:ln cap="flat" cmpd="sng" w="28575">
              <a:solidFill>
                <a:schemeClr val="dk1"/>
              </a:solidFill>
              <a:prstDash val="solid"/>
              <a:round/>
              <a:headEnd len="sm" w="sm" type="none"/>
              <a:tailEnd len="sm" w="sm" type="none"/>
            </a:ln>
          </p:spPr>
        </p:cxnSp>
        <p:cxnSp>
          <p:nvCxnSpPr>
            <p:cNvPr id="951" name="Google Shape;951;p41"/>
            <p:cNvCxnSpPr>
              <a:stCxn id="943" idx="4"/>
              <a:endCxn id="942" idx="0"/>
            </p:cNvCxnSpPr>
            <p:nvPr/>
          </p:nvCxnSpPr>
          <p:spPr>
            <a:xfrm flipH="1">
              <a:off x="3046742" y="3845709"/>
              <a:ext cx="61500" cy="954300"/>
            </a:xfrm>
            <a:prstGeom prst="straightConnector1">
              <a:avLst/>
            </a:prstGeom>
            <a:noFill/>
            <a:ln cap="flat" cmpd="sng" w="28575">
              <a:solidFill>
                <a:srgbClr val="00B050"/>
              </a:solidFill>
              <a:prstDash val="solid"/>
              <a:round/>
              <a:headEnd len="sm" w="sm" type="none"/>
              <a:tailEnd len="sm" w="sm" type="none"/>
            </a:ln>
          </p:spPr>
        </p:cxnSp>
        <p:cxnSp>
          <p:nvCxnSpPr>
            <p:cNvPr id="952" name="Google Shape;952;p41"/>
            <p:cNvCxnSpPr>
              <a:stCxn id="942" idx="3"/>
              <a:endCxn id="941" idx="6"/>
            </p:cNvCxnSpPr>
            <p:nvPr/>
          </p:nvCxnSpPr>
          <p:spPr>
            <a:xfrm rot="10800000">
              <a:off x="1636419" y="4904064"/>
              <a:ext cx="1317600" cy="114600"/>
            </a:xfrm>
            <a:prstGeom prst="straightConnector1">
              <a:avLst/>
            </a:prstGeom>
            <a:noFill/>
            <a:ln cap="flat" cmpd="sng" w="28575">
              <a:solidFill>
                <a:srgbClr val="00B050"/>
              </a:solidFill>
              <a:prstDash val="solid"/>
              <a:round/>
              <a:headEnd len="sm" w="sm" type="none"/>
              <a:tailEnd len="sm" w="sm" type="none"/>
            </a:ln>
          </p:spPr>
        </p:cxnSp>
        <p:cxnSp>
          <p:nvCxnSpPr>
            <p:cNvPr id="953" name="Google Shape;953;p41"/>
            <p:cNvCxnSpPr>
              <a:stCxn id="942" idx="1"/>
              <a:endCxn id="940" idx="6"/>
            </p:cNvCxnSpPr>
            <p:nvPr/>
          </p:nvCxnSpPr>
          <p:spPr>
            <a:xfrm rot="10800000">
              <a:off x="1902519" y="3177004"/>
              <a:ext cx="1051500" cy="1660500"/>
            </a:xfrm>
            <a:prstGeom prst="straightConnector1">
              <a:avLst/>
            </a:prstGeom>
            <a:noFill/>
            <a:ln cap="flat" cmpd="sng" w="28575">
              <a:solidFill>
                <a:srgbClr val="00B050"/>
              </a:solidFill>
              <a:prstDash val="solid"/>
              <a:round/>
              <a:headEnd len="sm" w="sm" type="none"/>
              <a:tailEnd len="sm" w="sm" type="none"/>
            </a:ln>
          </p:spPr>
        </p:cxnSp>
        <p:cxnSp>
          <p:nvCxnSpPr>
            <p:cNvPr id="954" name="Google Shape;954;p41"/>
            <p:cNvCxnSpPr>
              <a:stCxn id="943" idx="3"/>
              <a:endCxn id="941" idx="7"/>
            </p:cNvCxnSpPr>
            <p:nvPr/>
          </p:nvCxnSpPr>
          <p:spPr>
            <a:xfrm flipH="1">
              <a:off x="1608248" y="3818118"/>
              <a:ext cx="1431900" cy="1019400"/>
            </a:xfrm>
            <a:prstGeom prst="straightConnector1">
              <a:avLst/>
            </a:prstGeom>
            <a:noFill/>
            <a:ln cap="flat" cmpd="sng" w="28575">
              <a:solidFill>
                <a:schemeClr val="dk1"/>
              </a:solidFill>
              <a:prstDash val="solid"/>
              <a:round/>
              <a:headEnd len="sm" w="sm" type="none"/>
              <a:tailEnd len="sm" w="sm" type="none"/>
            </a:ln>
          </p:spPr>
        </p:cxnSp>
        <p:cxnSp>
          <p:nvCxnSpPr>
            <p:cNvPr id="955" name="Google Shape;955;p41"/>
            <p:cNvCxnSpPr>
              <a:stCxn id="944" idx="5"/>
              <a:endCxn id="942" idx="2"/>
            </p:cNvCxnSpPr>
            <p:nvPr/>
          </p:nvCxnSpPr>
          <p:spPr>
            <a:xfrm>
              <a:off x="1681907" y="4239730"/>
              <a:ext cx="1233900" cy="688500"/>
            </a:xfrm>
            <a:prstGeom prst="straightConnector1">
              <a:avLst/>
            </a:prstGeom>
            <a:noFill/>
            <a:ln cap="flat" cmpd="sng" w="28575">
              <a:solidFill>
                <a:srgbClr val="00B050"/>
              </a:solidFill>
              <a:prstDash val="solid"/>
              <a:round/>
              <a:headEnd len="sm" w="sm" type="none"/>
              <a:tailEnd len="sm" w="sm" type="none"/>
            </a:ln>
          </p:spPr>
        </p:cxnSp>
        <p:sp>
          <p:nvSpPr>
            <p:cNvPr id="956" name="Google Shape;956;p41"/>
            <p:cNvSpPr txBox="1"/>
            <p:nvPr/>
          </p:nvSpPr>
          <p:spPr>
            <a:xfrm>
              <a:off x="923637" y="3502429"/>
              <a:ext cx="214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3</a:t>
              </a:r>
              <a:endParaRPr/>
            </a:p>
          </p:txBody>
        </p:sp>
        <p:sp>
          <p:nvSpPr>
            <p:cNvPr id="957" name="Google Shape;957;p41"/>
            <p:cNvSpPr txBox="1"/>
            <p:nvPr/>
          </p:nvSpPr>
          <p:spPr>
            <a:xfrm>
              <a:off x="2100437" y="3329311"/>
              <a:ext cx="214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6</a:t>
              </a:r>
              <a:endParaRPr/>
            </a:p>
          </p:txBody>
        </p:sp>
        <p:sp>
          <p:nvSpPr>
            <p:cNvPr id="958" name="Google Shape;958;p41"/>
            <p:cNvSpPr txBox="1"/>
            <p:nvPr/>
          </p:nvSpPr>
          <p:spPr>
            <a:xfrm>
              <a:off x="1842200" y="3776422"/>
              <a:ext cx="214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2</a:t>
              </a:r>
              <a:endParaRPr/>
            </a:p>
          </p:txBody>
        </p:sp>
        <p:sp>
          <p:nvSpPr>
            <p:cNvPr id="959" name="Google Shape;959;p41"/>
            <p:cNvSpPr txBox="1"/>
            <p:nvPr/>
          </p:nvSpPr>
          <p:spPr>
            <a:xfrm>
              <a:off x="1099865" y="3998601"/>
              <a:ext cx="214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1</a:t>
              </a:r>
              <a:endParaRPr/>
            </a:p>
          </p:txBody>
        </p:sp>
        <p:sp>
          <p:nvSpPr>
            <p:cNvPr id="960" name="Google Shape;960;p41"/>
            <p:cNvSpPr txBox="1"/>
            <p:nvPr/>
          </p:nvSpPr>
          <p:spPr>
            <a:xfrm>
              <a:off x="933350" y="4632755"/>
              <a:ext cx="214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4</a:t>
              </a:r>
              <a:endParaRPr/>
            </a:p>
          </p:txBody>
        </p:sp>
        <p:sp>
          <p:nvSpPr>
            <p:cNvPr id="961" name="Google Shape;961;p41"/>
            <p:cNvSpPr txBox="1"/>
            <p:nvPr/>
          </p:nvSpPr>
          <p:spPr>
            <a:xfrm>
              <a:off x="1395997" y="4364257"/>
              <a:ext cx="214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5</a:t>
              </a:r>
              <a:endParaRPr/>
            </a:p>
          </p:txBody>
        </p:sp>
        <p:sp>
          <p:nvSpPr>
            <p:cNvPr id="962" name="Google Shape;962;p41"/>
            <p:cNvSpPr txBox="1"/>
            <p:nvPr/>
          </p:nvSpPr>
          <p:spPr>
            <a:xfrm>
              <a:off x="2100437" y="4932526"/>
              <a:ext cx="214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8</a:t>
              </a:r>
              <a:endParaRPr/>
            </a:p>
          </p:txBody>
        </p:sp>
        <p:sp>
          <p:nvSpPr>
            <p:cNvPr id="963" name="Google Shape;963;p41"/>
            <p:cNvSpPr txBox="1"/>
            <p:nvPr/>
          </p:nvSpPr>
          <p:spPr>
            <a:xfrm>
              <a:off x="3134268" y="4239767"/>
              <a:ext cx="214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9</a:t>
              </a:r>
              <a:endParaRPr/>
            </a:p>
          </p:txBody>
        </p:sp>
        <p:sp>
          <p:nvSpPr>
            <p:cNvPr id="964" name="Google Shape;964;p41"/>
            <p:cNvSpPr txBox="1"/>
            <p:nvPr/>
          </p:nvSpPr>
          <p:spPr>
            <a:xfrm>
              <a:off x="1741424" y="4135242"/>
              <a:ext cx="4506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10</a:t>
              </a:r>
              <a:endParaRPr/>
            </a:p>
          </p:txBody>
        </p:sp>
        <p:sp>
          <p:nvSpPr>
            <p:cNvPr id="965" name="Google Shape;965;p41"/>
            <p:cNvSpPr txBox="1"/>
            <p:nvPr/>
          </p:nvSpPr>
          <p:spPr>
            <a:xfrm>
              <a:off x="1652346" y="4501520"/>
              <a:ext cx="2142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Quattrocento Sans"/>
                  <a:ea typeface="Quattrocento Sans"/>
                  <a:cs typeface="Quattrocento Sans"/>
                  <a:sym typeface="Quattrocento Sans"/>
                </a:rPr>
                <a:t>7</a:t>
              </a:r>
              <a:endParaRPr/>
            </a:p>
          </p:txBody>
        </p:sp>
        <p:pic>
          <p:nvPicPr>
            <p:cNvPr descr="Factory on Microsoft Windows 10 April 2018 Update" id="966" name="Google Shape;966;p41"/>
            <p:cNvPicPr preferRelativeResize="0"/>
            <p:nvPr/>
          </p:nvPicPr>
          <p:blipFill rotWithShape="1">
            <a:blip r:embed="rId3">
              <a:alphaModFix/>
            </a:blip>
            <a:srcRect b="0" l="0" r="0" t="0"/>
            <a:stretch/>
          </p:blipFill>
          <p:spPr>
            <a:xfrm>
              <a:off x="2966491" y="4841056"/>
              <a:ext cx="160290" cy="160290"/>
            </a:xfrm>
            <a:prstGeom prst="rect">
              <a:avLst/>
            </a:prstGeom>
            <a:noFill/>
            <a:ln>
              <a:noFill/>
            </a:ln>
          </p:spPr>
        </p:pic>
        <p:sp>
          <p:nvSpPr>
            <p:cNvPr id="946" name="Google Shape;946;p41"/>
            <p:cNvSpPr/>
            <p:nvPr/>
          </p:nvSpPr>
          <p:spPr>
            <a:xfrm>
              <a:off x="565702" y="4200443"/>
              <a:ext cx="192600" cy="1884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dk1"/>
                  </a:solidFill>
                  <a:latin typeface="Quattrocento Sans"/>
                  <a:ea typeface="Quattrocento Sans"/>
                  <a:cs typeface="Quattrocento Sans"/>
                  <a:sym typeface="Quattrocento Sans"/>
                </a:rPr>
                <a:t>A</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42"/>
          <p:cNvSpPr txBox="1"/>
          <p:nvPr/>
        </p:nvSpPr>
        <p:spPr>
          <a:xfrm>
            <a:off x="1870000" y="2654350"/>
            <a:ext cx="7257600" cy="2262600"/>
          </a:xfrm>
          <a:prstGeom prst="rect">
            <a:avLst/>
          </a:prstGeom>
          <a:noFill/>
          <a:ln>
            <a:noFill/>
          </a:ln>
        </p:spPr>
        <p:txBody>
          <a:bodyPr anchorCtr="0" anchor="t" bIns="45700" lIns="45700" spcFirstLastPara="1" rIns="45700" wrap="square" tIns="45700">
            <a:spAutoFit/>
          </a:bodyPr>
          <a:lstStyle/>
          <a:p>
            <a:pPr indent="0" lvl="0" marL="0" rtl="0" algn="l">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Minimum Spanning Trees</a:t>
            </a:r>
            <a:endParaRPr sz="3500">
              <a:solidFill>
                <a:srgbClr val="888888"/>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Prim’s and Kruskal’s Algorithms</a:t>
            </a:r>
            <a:endParaRPr sz="3500">
              <a:solidFill>
                <a:srgbClr val="888888"/>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600"/>
              </a:spcBef>
              <a:spcAft>
                <a:spcPts val="0"/>
              </a:spcAft>
              <a:buNone/>
            </a:pPr>
            <a:r>
              <a:t/>
            </a:r>
            <a:endParaRPr sz="3500">
              <a:solidFill>
                <a:srgbClr val="888888"/>
              </a:solidFill>
              <a:highlight>
                <a:srgbClr val="FFFFFF"/>
              </a:highlight>
              <a:latin typeface="Quattrocento Sans"/>
              <a:ea typeface="Quattrocento Sans"/>
              <a:cs typeface="Quattrocento Sans"/>
              <a:sym typeface="Quattrocento Sans"/>
            </a:endParaRPr>
          </a:p>
          <a:p>
            <a:pPr indent="0" lvl="0" marL="0" rtl="0" algn="l">
              <a:lnSpc>
                <a:spcPct val="90000"/>
              </a:lnSpc>
              <a:spcBef>
                <a:spcPts val="600"/>
              </a:spcBef>
              <a:spcAft>
                <a:spcPts val="0"/>
              </a:spcAft>
              <a:buNone/>
            </a:pPr>
            <a:r>
              <a:t/>
            </a: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6" name="Shape 976"/>
        <p:cNvGrpSpPr/>
        <p:nvPr/>
      </p:nvGrpSpPr>
      <p:grpSpPr>
        <a:xfrm>
          <a:off x="0" y="0"/>
          <a:ext cx="0" cy="0"/>
          <a:chOff x="0" y="0"/>
          <a:chExt cx="0" cy="0"/>
        </a:xfrm>
      </p:grpSpPr>
      <p:sp>
        <p:nvSpPr>
          <p:cNvPr id="977" name="Google Shape;977;p43"/>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Finding an MST	</a:t>
            </a:r>
            <a:endParaRPr/>
          </a:p>
        </p:txBody>
      </p:sp>
      <p:sp>
        <p:nvSpPr>
          <p:cNvPr id="978" name="Google Shape;978;p43"/>
          <p:cNvSpPr txBox="1"/>
          <p:nvPr>
            <p:ph idx="1" type="body"/>
          </p:nvPr>
        </p:nvSpPr>
        <p:spPr>
          <a:xfrm>
            <a:off x="1007100" y="1390500"/>
            <a:ext cx="11187300" cy="406770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None/>
            </a:pPr>
            <a:r>
              <a:rPr lang="en-US" sz="2800"/>
              <a:t>Here are two ideas for finding an MST:</a:t>
            </a:r>
            <a:br>
              <a:rPr lang="en-US" sz="2800"/>
            </a:br>
            <a:br>
              <a:rPr lang="en-US" sz="2800"/>
            </a:br>
            <a:r>
              <a:rPr lang="en-US" sz="2800"/>
              <a:t>Think vertex-by-vertex</a:t>
            </a:r>
            <a:endParaRPr/>
          </a:p>
          <a:p>
            <a:pPr indent="-381000" lvl="0" marL="457200" rtl="0" algn="l">
              <a:lnSpc>
                <a:spcPct val="90000"/>
              </a:lnSpc>
              <a:spcBef>
                <a:spcPts val="400"/>
              </a:spcBef>
              <a:spcAft>
                <a:spcPts val="0"/>
              </a:spcAft>
              <a:buSzPts val="2400"/>
              <a:buChar char="●"/>
            </a:pPr>
            <a:r>
              <a:rPr lang="en-US" sz="2400"/>
              <a:t>Maintain a tree over a set of vertices</a:t>
            </a:r>
            <a:endParaRPr/>
          </a:p>
          <a:p>
            <a:pPr indent="-381000" lvl="0" marL="457200" rtl="0" algn="l">
              <a:lnSpc>
                <a:spcPct val="90000"/>
              </a:lnSpc>
              <a:spcBef>
                <a:spcPts val="0"/>
              </a:spcBef>
              <a:spcAft>
                <a:spcPts val="0"/>
              </a:spcAft>
              <a:buSzPts val="2400"/>
              <a:buChar char="●"/>
            </a:pPr>
            <a:r>
              <a:rPr lang="en-US" sz="2400"/>
              <a:t>Have each vertex remember the cheapest edge that could connect it to that set</a:t>
            </a:r>
            <a:endParaRPr/>
          </a:p>
          <a:p>
            <a:pPr indent="-381000" lvl="0" marL="457200" rtl="0" algn="l">
              <a:lnSpc>
                <a:spcPct val="90000"/>
              </a:lnSpc>
              <a:spcBef>
                <a:spcPts val="0"/>
              </a:spcBef>
              <a:spcAft>
                <a:spcPts val="0"/>
              </a:spcAft>
              <a:buSzPts val="2400"/>
              <a:buChar char="●"/>
            </a:pPr>
            <a:r>
              <a:rPr lang="en-US" sz="2400"/>
              <a:t>At every step, connect the vertex that can be connected the cheapest</a:t>
            </a:r>
            <a:endParaRPr sz="2800"/>
          </a:p>
          <a:p>
            <a:pPr indent="0" lvl="0" marL="0" rtl="0" algn="l">
              <a:lnSpc>
                <a:spcPct val="90000"/>
              </a:lnSpc>
              <a:spcBef>
                <a:spcPts val="1600"/>
              </a:spcBef>
              <a:spcAft>
                <a:spcPts val="0"/>
              </a:spcAft>
              <a:buNone/>
            </a:pPr>
            <a:r>
              <a:rPr lang="en-US" sz="2800"/>
              <a:t>Think edge-by-edge</a:t>
            </a:r>
            <a:endParaRPr/>
          </a:p>
          <a:p>
            <a:pPr indent="-381000" lvl="0" marL="457200" rtl="0" algn="l">
              <a:lnSpc>
                <a:spcPct val="90000"/>
              </a:lnSpc>
              <a:spcBef>
                <a:spcPts val="400"/>
              </a:spcBef>
              <a:spcAft>
                <a:spcPts val="0"/>
              </a:spcAft>
              <a:buSzPts val="2400"/>
              <a:buChar char="●"/>
            </a:pPr>
            <a:r>
              <a:rPr lang="en-US" sz="2400"/>
              <a:t>Sort edges by weight. In increasing order:</a:t>
            </a:r>
            <a:endParaRPr/>
          </a:p>
          <a:p>
            <a:pPr indent="-381000" lvl="1" marL="1371600" rtl="0" algn="l">
              <a:lnSpc>
                <a:spcPct val="90000"/>
              </a:lnSpc>
              <a:spcBef>
                <a:spcPts val="0"/>
              </a:spcBef>
              <a:spcAft>
                <a:spcPts val="0"/>
              </a:spcAft>
              <a:buSzPts val="2400"/>
              <a:buChar char="○"/>
            </a:pPr>
            <a:r>
              <a:rPr lang="en-US" sz="2400"/>
              <a:t>add it if it connects new things to each other (don’t add it if it would create a cycle)</a:t>
            </a:r>
            <a:endParaRPr/>
          </a:p>
        </p:txBody>
      </p:sp>
      <p:sp>
        <p:nvSpPr>
          <p:cNvPr id="979" name="Google Shape;979;p43"/>
          <p:cNvSpPr txBox="1"/>
          <p:nvPr/>
        </p:nvSpPr>
        <p:spPr>
          <a:xfrm rot="-1396540">
            <a:off x="512055" y="1918227"/>
            <a:ext cx="1229896" cy="461753"/>
          </a:xfrm>
          <a:prstGeom prst="rect">
            <a:avLst/>
          </a:prstGeom>
          <a:noFill/>
          <a:ln cap="flat" cmpd="sng" w="9525">
            <a:solidFill>
              <a:srgbClr val="4C328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4C3282"/>
                </a:solidFill>
                <a:latin typeface="Quattrocento Sans"/>
                <a:ea typeface="Quattrocento Sans"/>
                <a:cs typeface="Quattrocento Sans"/>
                <a:sym typeface="Quattrocento Sans"/>
              </a:rPr>
              <a:t>Prim’s</a:t>
            </a:r>
            <a:endParaRPr/>
          </a:p>
        </p:txBody>
      </p:sp>
      <p:sp>
        <p:nvSpPr>
          <p:cNvPr id="980" name="Google Shape;980;p43"/>
          <p:cNvSpPr txBox="1"/>
          <p:nvPr/>
        </p:nvSpPr>
        <p:spPr>
          <a:xfrm rot="-1445502">
            <a:off x="73394" y="3803232"/>
            <a:ext cx="1607307" cy="461689"/>
          </a:xfrm>
          <a:prstGeom prst="rect">
            <a:avLst/>
          </a:prstGeom>
          <a:noFill/>
          <a:ln cap="flat" cmpd="sng" w="9525">
            <a:solidFill>
              <a:srgbClr val="4C328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4C3282"/>
                </a:solidFill>
                <a:latin typeface="Quattrocento Sans"/>
                <a:ea typeface="Quattrocento Sans"/>
                <a:cs typeface="Quattrocento Sans"/>
                <a:sym typeface="Quattrocento Sans"/>
              </a:rPr>
              <a:t>Kruskal’s</a:t>
            </a:r>
            <a:endParaRPr/>
          </a:p>
        </p:txBody>
      </p:sp>
      <p:sp>
        <p:nvSpPr>
          <p:cNvPr id="981" name="Google Shape;981;p43"/>
          <p:cNvSpPr txBox="1"/>
          <p:nvPr/>
        </p:nvSpPr>
        <p:spPr>
          <a:xfrm>
            <a:off x="1007100" y="5463950"/>
            <a:ext cx="3000000" cy="5727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600"/>
              </a:spcBef>
              <a:spcAft>
                <a:spcPts val="0"/>
              </a:spcAft>
              <a:buNone/>
            </a:pPr>
            <a:r>
              <a:rPr lang="en-US" sz="2800">
                <a:solidFill>
                  <a:schemeClr val="dk1"/>
                </a:solidFill>
                <a:latin typeface="Quattrocento Sans"/>
                <a:ea typeface="Quattrocento Sans"/>
                <a:cs typeface="Quattrocento Sans"/>
                <a:sym typeface="Quattrocento Sans"/>
              </a:rPr>
              <a:t>Both ideas 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0"/>
                                        </p:tgtEl>
                                        <p:attrNameLst>
                                          <p:attrName>style.visibility</p:attrName>
                                        </p:attrNameLst>
                                      </p:cBhvr>
                                      <p:to>
                                        <p:strVal val="visible"/>
                                      </p:to>
                                    </p:set>
                                    <p:animEffect filter="fade" transition="in">
                                      <p:cBhvr>
                                        <p:cTn dur="500"/>
                                        <p:tgtEl>
                                          <p:spTgt spid="980"/>
                                        </p:tgtEl>
                                      </p:cBhvr>
                                    </p:animEffect>
                                  </p:childTnLst>
                                </p:cTn>
                              </p:par>
                              <p:par>
                                <p:cTn fill="hold" nodeType="withEffect" presetClass="entr" presetID="10" presetSubtype="0">
                                  <p:stCondLst>
                                    <p:cond delay="0"/>
                                  </p:stCondLst>
                                  <p:childTnLst>
                                    <p:set>
                                      <p:cBhvr>
                                        <p:cTn dur="1" fill="hold">
                                          <p:stCondLst>
                                            <p:cond delay="0"/>
                                          </p:stCondLst>
                                        </p:cTn>
                                        <p:tgtEl>
                                          <p:spTgt spid="979"/>
                                        </p:tgtEl>
                                        <p:attrNameLst>
                                          <p:attrName>style.visibility</p:attrName>
                                        </p:attrNameLst>
                                      </p:cBhvr>
                                      <p:to>
                                        <p:strVal val="visible"/>
                                      </p:to>
                                    </p:set>
                                    <p:animEffect filter="fade" transition="in">
                                      <p:cBhvr>
                                        <p:cTn dur="500"/>
                                        <p:tgtEl>
                                          <p:spTgt spid="979"/>
                                        </p:tgtEl>
                                      </p:cBhvr>
                                    </p:animEffect>
                                  </p:childTnLst>
                                </p:cTn>
                              </p:par>
                              <p:par>
                                <p:cTn fill="hold" nodeType="withEffect" presetClass="entr" presetID="10" presetSubtype="0">
                                  <p:stCondLst>
                                    <p:cond delay="0"/>
                                  </p:stCondLst>
                                  <p:childTnLst>
                                    <p:set>
                                      <p:cBhvr>
                                        <p:cTn dur="1" fill="hold">
                                          <p:stCondLst>
                                            <p:cond delay="0"/>
                                          </p:stCondLst>
                                        </p:cTn>
                                        <p:tgtEl>
                                          <p:spTgt spid="981"/>
                                        </p:tgtEl>
                                        <p:attrNameLst>
                                          <p:attrName>style.visibility</p:attrName>
                                        </p:attrNameLst>
                                      </p:cBhvr>
                                      <p:to>
                                        <p:strVal val="visible"/>
                                      </p:to>
                                    </p:set>
                                    <p:animEffect filter="fade" transition="in">
                                      <p:cBhvr>
                                        <p:cTn dur="1000"/>
                                        <p:tgtEl>
                                          <p:spTgt spid="9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44"/>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Dijkstra’s versus Prim’s</a:t>
            </a:r>
            <a:endParaRPr/>
          </a:p>
        </p:txBody>
      </p:sp>
      <p:sp>
        <p:nvSpPr>
          <p:cNvPr id="987" name="Google Shape;987;p44"/>
          <p:cNvSpPr txBox="1"/>
          <p:nvPr>
            <p:ph idx="1" type="body"/>
          </p:nvPr>
        </p:nvSpPr>
        <p:spPr>
          <a:xfrm>
            <a:off x="838199" y="1371600"/>
            <a:ext cx="5044500" cy="1176600"/>
          </a:xfrm>
          <a:prstGeom prst="rect">
            <a:avLst/>
          </a:prstGeom>
          <a:noFill/>
          <a:ln>
            <a:noFill/>
          </a:ln>
        </p:spPr>
        <p:txBody>
          <a:bodyPr anchorCtr="0" anchor="t" bIns="45700" lIns="45700" spcFirstLastPara="1" rIns="45700" wrap="square" tIns="45700">
            <a:normAutofit fontScale="62500"/>
          </a:bodyPr>
          <a:lstStyle/>
          <a:p>
            <a:pPr indent="0" lvl="0" marL="0" rtl="0" algn="l">
              <a:lnSpc>
                <a:spcPct val="90000"/>
              </a:lnSpc>
              <a:spcBef>
                <a:spcPts val="0"/>
              </a:spcBef>
              <a:spcAft>
                <a:spcPts val="0"/>
              </a:spcAft>
              <a:buSzPct val="100000"/>
              <a:buNone/>
            </a:pPr>
            <a:r>
              <a:rPr b="1" lang="en-US" sz="4400"/>
              <a:t>Dijkstra’s Algorithm</a:t>
            </a:r>
            <a:endParaRPr/>
          </a:p>
          <a:p>
            <a:pPr indent="0" lvl="0" marL="0" rtl="0" algn="l">
              <a:lnSpc>
                <a:spcPct val="90000"/>
              </a:lnSpc>
              <a:spcBef>
                <a:spcPts val="1400"/>
              </a:spcBef>
              <a:spcAft>
                <a:spcPts val="0"/>
              </a:spcAft>
              <a:buSzPct val="84615"/>
              <a:buNone/>
            </a:pPr>
            <a:r>
              <a:rPr lang="en-US"/>
              <a:t>Dijkstra’s proceeds radially from its source, because it chooses edges by </a:t>
            </a:r>
            <a:r>
              <a:rPr i="1" lang="en-US"/>
              <a:t>path length from source</a:t>
            </a:r>
            <a:endParaRPr/>
          </a:p>
        </p:txBody>
      </p:sp>
      <p:pic>
        <p:nvPicPr>
          <p:cNvPr descr="Dijkstra's Algorithm Demo" id="988" name="Google Shape;988;p44"/>
          <p:cNvPicPr preferRelativeResize="0"/>
          <p:nvPr/>
        </p:nvPicPr>
        <p:blipFill rotWithShape="1">
          <a:blip r:embed="rId3">
            <a:alphaModFix/>
          </a:blip>
          <a:srcRect b="0" l="0" r="0" t="0"/>
          <a:stretch/>
        </p:blipFill>
        <p:spPr>
          <a:xfrm>
            <a:off x="838200" y="2630426"/>
            <a:ext cx="4209288" cy="3497572"/>
          </a:xfrm>
          <a:prstGeom prst="rect">
            <a:avLst/>
          </a:prstGeom>
          <a:noFill/>
          <a:ln>
            <a:noFill/>
          </a:ln>
        </p:spPr>
      </p:pic>
      <p:pic>
        <p:nvPicPr>
          <p:cNvPr descr="Prim's Algorithm Demo" id="989" name="Google Shape;989;p44"/>
          <p:cNvPicPr preferRelativeResize="0"/>
          <p:nvPr/>
        </p:nvPicPr>
        <p:blipFill rotWithShape="1">
          <a:blip r:embed="rId4">
            <a:alphaModFix/>
          </a:blip>
          <a:srcRect b="0" l="0" r="0" t="0"/>
          <a:stretch/>
        </p:blipFill>
        <p:spPr>
          <a:xfrm>
            <a:off x="6309360" y="2548130"/>
            <a:ext cx="4666488" cy="3497324"/>
          </a:xfrm>
          <a:prstGeom prst="rect">
            <a:avLst/>
          </a:prstGeom>
          <a:noFill/>
          <a:ln>
            <a:noFill/>
          </a:ln>
        </p:spPr>
      </p:pic>
      <p:sp>
        <p:nvSpPr>
          <p:cNvPr id="990" name="Google Shape;990;p44"/>
          <p:cNvSpPr txBox="1"/>
          <p:nvPr/>
        </p:nvSpPr>
        <p:spPr>
          <a:xfrm>
            <a:off x="6309359" y="1371600"/>
            <a:ext cx="5044500" cy="1176600"/>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l">
              <a:lnSpc>
                <a:spcPct val="90000"/>
              </a:lnSpc>
              <a:spcBef>
                <a:spcPts val="0"/>
              </a:spcBef>
              <a:spcAft>
                <a:spcPts val="0"/>
              </a:spcAft>
              <a:buClr>
                <a:schemeClr val="dk1"/>
              </a:buClr>
              <a:buSzPct val="100000"/>
              <a:buFont typeface="Arial"/>
              <a:buNone/>
            </a:pPr>
            <a:r>
              <a:rPr b="1" lang="en-US" sz="4400">
                <a:solidFill>
                  <a:schemeClr val="dk1"/>
                </a:solidFill>
                <a:latin typeface="Quattrocento Sans"/>
                <a:ea typeface="Quattrocento Sans"/>
                <a:cs typeface="Quattrocento Sans"/>
                <a:sym typeface="Quattrocento Sans"/>
              </a:rPr>
              <a:t>Prim’s Algorithm</a:t>
            </a:r>
            <a:endParaRPr/>
          </a:p>
          <a:p>
            <a:pPr indent="0" lvl="0" marL="0" marR="0" rtl="0" algn="l">
              <a:lnSpc>
                <a:spcPct val="90000"/>
              </a:lnSpc>
              <a:spcBef>
                <a:spcPts val="1000"/>
              </a:spcBef>
              <a:spcAft>
                <a:spcPts val="0"/>
              </a:spcAft>
              <a:buClr>
                <a:schemeClr val="dk1"/>
              </a:buClr>
              <a:buSzPct val="100000"/>
              <a:buFont typeface="Arial"/>
              <a:buNone/>
            </a:pPr>
            <a:r>
              <a:rPr lang="en-US" sz="2800">
                <a:solidFill>
                  <a:schemeClr val="dk1"/>
                </a:solidFill>
                <a:latin typeface="Quattrocento Sans"/>
                <a:ea typeface="Quattrocento Sans"/>
                <a:cs typeface="Quattrocento Sans"/>
                <a:sym typeface="Quattrocento Sans"/>
              </a:rPr>
              <a:t>Prim’s jumps around the graph (the perimeter), because it chooses edges by </a:t>
            </a:r>
            <a:r>
              <a:rPr i="1" lang="en-US" sz="2800">
                <a:solidFill>
                  <a:schemeClr val="dk1"/>
                </a:solidFill>
                <a:latin typeface="Quattrocento Sans"/>
                <a:ea typeface="Quattrocento Sans"/>
                <a:cs typeface="Quattrocento Sans"/>
                <a:sym typeface="Quattrocento Sans"/>
              </a:rPr>
              <a:t>edge weight</a:t>
            </a:r>
            <a:r>
              <a:rPr lang="en-US" sz="2800">
                <a:solidFill>
                  <a:schemeClr val="dk1"/>
                </a:solidFill>
                <a:latin typeface="Quattrocento Sans"/>
                <a:ea typeface="Quattrocento Sans"/>
                <a:cs typeface="Quattrocento Sans"/>
                <a:sym typeface="Quattrocento Sans"/>
              </a:rPr>
              <a:t> (there’s no source)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8"/>
                                        </p:tgtEl>
                                        <p:attrNameLst>
                                          <p:attrName>style.visibility</p:attrName>
                                        </p:attrNameLst>
                                      </p:cBhvr>
                                      <p:to>
                                        <p:strVal val="visible"/>
                                      </p:to>
                                    </p:set>
                                    <p:animEffect filter="fade" transition="in">
                                      <p:cBhvr>
                                        <p:cTn dur="1"/>
                                        <p:tgtEl>
                                          <p:spTgt spid="988"/>
                                        </p:tgtEl>
                                      </p:cBhvr>
                                    </p:animEffect>
                                  </p:childTnLst>
                                </p:cTn>
                              </p:par>
                              <p:par>
                                <p:cTn fill="hold" nodeType="withEffect" presetClass="entr" presetID="10" presetSubtype="0">
                                  <p:stCondLst>
                                    <p:cond delay="0"/>
                                  </p:stCondLst>
                                  <p:childTnLst>
                                    <p:set>
                                      <p:cBhvr>
                                        <p:cTn dur="1" fill="hold">
                                          <p:stCondLst>
                                            <p:cond delay="0"/>
                                          </p:stCondLst>
                                        </p:cTn>
                                        <p:tgtEl>
                                          <p:spTgt spid="989"/>
                                        </p:tgtEl>
                                        <p:attrNameLst>
                                          <p:attrName>style.visibility</p:attrName>
                                        </p:attrNameLst>
                                      </p:cBhvr>
                                      <p:to>
                                        <p:strVal val="visible"/>
                                      </p:to>
                                    </p:set>
                                    <p:animEffect filter="fade" transition="in">
                                      <p:cBhvr>
                                        <p:cTn dur="1"/>
                                        <p:tgtEl>
                                          <p:spTgt spid="9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4" name="Shape 994"/>
        <p:cNvGrpSpPr/>
        <p:nvPr/>
      </p:nvGrpSpPr>
      <p:grpSpPr>
        <a:xfrm>
          <a:off x="0" y="0"/>
          <a:ext cx="0" cy="0"/>
          <a:chOff x="0" y="0"/>
          <a:chExt cx="0" cy="0"/>
        </a:xfrm>
      </p:grpSpPr>
      <p:sp>
        <p:nvSpPr>
          <p:cNvPr id="995" name="Google Shape;995;p45"/>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Prim’s Algorithm</a:t>
            </a:r>
            <a:endParaRPr/>
          </a:p>
        </p:txBody>
      </p:sp>
      <p:sp>
        <p:nvSpPr>
          <p:cNvPr id="996" name="Google Shape;996;p45"/>
          <p:cNvSpPr txBox="1"/>
          <p:nvPr/>
        </p:nvSpPr>
        <p:spPr>
          <a:xfrm>
            <a:off x="538663" y="1553252"/>
            <a:ext cx="3138900" cy="1816200"/>
          </a:xfrm>
          <a:prstGeom prst="rect">
            <a:avLst/>
          </a:prstGeom>
          <a:solidFill>
            <a:srgbClr val="F2F2F2"/>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4C3282"/>
                </a:solidFill>
                <a:latin typeface="Quattrocento Sans"/>
                <a:ea typeface="Quattrocento Sans"/>
                <a:cs typeface="Quattrocento Sans"/>
                <a:sym typeface="Quattrocento Sans"/>
              </a:rPr>
              <a:t>Dijkstra’s</a:t>
            </a:r>
            <a:endParaRPr>
              <a:latin typeface="Quattrocento Sans"/>
              <a:ea typeface="Quattrocento Sans"/>
              <a:cs typeface="Quattrocento Sans"/>
              <a:sym typeface="Quattrocento Sans"/>
            </a:endParaRPr>
          </a:p>
          <a:p>
            <a:pPr indent="-342900" lvl="0" marL="342900" marR="0" rtl="0" algn="l">
              <a:spcBef>
                <a:spcPts val="0"/>
              </a:spcBef>
              <a:spcAft>
                <a:spcPts val="0"/>
              </a:spcAft>
              <a:buClr>
                <a:srgbClr val="B6A479"/>
              </a:buClr>
              <a:buSzPts val="1400"/>
              <a:buFont typeface="Quattrocento Sans"/>
              <a:buAutoNum type="arabicPeriod"/>
            </a:pPr>
            <a:r>
              <a:rPr lang="en-US" sz="1400">
                <a:solidFill>
                  <a:schemeClr val="dk1"/>
                </a:solidFill>
                <a:latin typeface="Quattrocento Sans"/>
                <a:ea typeface="Quattrocento Sans"/>
                <a:cs typeface="Quattrocento Sans"/>
                <a:sym typeface="Quattrocento Sans"/>
              </a:rPr>
              <a:t>Start at source</a:t>
            </a:r>
            <a:endParaRPr>
              <a:latin typeface="Quattrocento Sans"/>
              <a:ea typeface="Quattrocento Sans"/>
              <a:cs typeface="Quattrocento Sans"/>
              <a:sym typeface="Quattrocento Sans"/>
            </a:endParaRPr>
          </a:p>
          <a:p>
            <a:pPr indent="-342900" lvl="0" marL="342900" marR="0" rtl="0" algn="l">
              <a:spcBef>
                <a:spcPts val="0"/>
              </a:spcBef>
              <a:spcAft>
                <a:spcPts val="0"/>
              </a:spcAft>
              <a:buClr>
                <a:srgbClr val="B6A479"/>
              </a:buClr>
              <a:buSzPts val="1400"/>
              <a:buFont typeface="Quattrocento Sans"/>
              <a:buAutoNum type="arabicPeriod"/>
            </a:pPr>
            <a:r>
              <a:rPr lang="en-US" sz="1400">
                <a:solidFill>
                  <a:schemeClr val="dk1"/>
                </a:solidFill>
                <a:latin typeface="Quattrocento Sans"/>
                <a:ea typeface="Quattrocento Sans"/>
                <a:cs typeface="Quattrocento Sans"/>
                <a:sym typeface="Quattrocento Sans"/>
              </a:rPr>
              <a:t>Update distance from current to unprocessed neighbors</a:t>
            </a:r>
            <a:endParaRPr>
              <a:latin typeface="Quattrocento Sans"/>
              <a:ea typeface="Quattrocento Sans"/>
              <a:cs typeface="Quattrocento Sans"/>
              <a:sym typeface="Quattrocento Sans"/>
            </a:endParaRPr>
          </a:p>
          <a:p>
            <a:pPr indent="-342900" lvl="0" marL="342900" marR="0" rtl="0" algn="l">
              <a:spcBef>
                <a:spcPts val="0"/>
              </a:spcBef>
              <a:spcAft>
                <a:spcPts val="0"/>
              </a:spcAft>
              <a:buClr>
                <a:srgbClr val="B6A479"/>
              </a:buClr>
              <a:buSzPts val="1400"/>
              <a:buFont typeface="Quattrocento Sans"/>
              <a:buAutoNum type="arabicPeriod"/>
            </a:pPr>
            <a:r>
              <a:rPr lang="en-US" sz="1400">
                <a:solidFill>
                  <a:schemeClr val="dk1"/>
                </a:solidFill>
                <a:latin typeface="Quattrocento Sans"/>
                <a:ea typeface="Quattrocento Sans"/>
                <a:cs typeface="Quattrocento Sans"/>
                <a:sym typeface="Quattrocento Sans"/>
              </a:rPr>
              <a:t>Add closest unprocessed neighbor to solution</a:t>
            </a:r>
            <a:endParaRPr>
              <a:latin typeface="Quattrocento Sans"/>
              <a:ea typeface="Quattrocento Sans"/>
              <a:cs typeface="Quattrocento Sans"/>
              <a:sym typeface="Quattrocento Sans"/>
            </a:endParaRPr>
          </a:p>
          <a:p>
            <a:pPr indent="-342900" lvl="0" marL="342900" marR="0" rtl="0" algn="l">
              <a:spcBef>
                <a:spcPts val="0"/>
              </a:spcBef>
              <a:spcAft>
                <a:spcPts val="0"/>
              </a:spcAft>
              <a:buClr>
                <a:srgbClr val="B6A479"/>
              </a:buClr>
              <a:buSzPts val="1400"/>
              <a:buFont typeface="Quattrocento Sans"/>
              <a:buAutoNum type="arabicPeriod"/>
            </a:pPr>
            <a:r>
              <a:rPr lang="en-US" sz="1400">
                <a:solidFill>
                  <a:schemeClr val="dk1"/>
                </a:solidFill>
                <a:latin typeface="Quattrocento Sans"/>
                <a:ea typeface="Quattrocento Sans"/>
                <a:cs typeface="Quattrocento Sans"/>
                <a:sym typeface="Quattrocento Sans"/>
              </a:rPr>
              <a:t>Repeat until all vertices have been marked processed</a:t>
            </a:r>
            <a:endParaRPr>
              <a:latin typeface="Quattrocento Sans"/>
              <a:ea typeface="Quattrocento Sans"/>
              <a:cs typeface="Quattrocento Sans"/>
              <a:sym typeface="Quattrocento Sans"/>
            </a:endParaRPr>
          </a:p>
        </p:txBody>
      </p:sp>
      <p:sp>
        <p:nvSpPr>
          <p:cNvPr id="997" name="Google Shape;997;p45"/>
          <p:cNvSpPr txBox="1"/>
          <p:nvPr/>
        </p:nvSpPr>
        <p:spPr>
          <a:xfrm>
            <a:off x="538663" y="3428999"/>
            <a:ext cx="4407600" cy="301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998" name="Google Shape;998;p45"/>
          <p:cNvSpPr txBox="1"/>
          <p:nvPr>
            <p:ph idx="1" type="body"/>
          </p:nvPr>
        </p:nvSpPr>
        <p:spPr>
          <a:xfrm>
            <a:off x="3777530" y="1553252"/>
            <a:ext cx="2688000" cy="2350200"/>
          </a:xfrm>
          <a:prstGeom prst="rect">
            <a:avLst/>
          </a:prstGeom>
          <a:solidFill>
            <a:schemeClr val="lt1"/>
          </a:solidFill>
          <a:ln cap="flat" cmpd="sng" w="9525">
            <a:solidFill>
              <a:srgbClr val="4C3282"/>
            </a:solidFill>
            <a:prstDash val="solid"/>
            <a:round/>
            <a:headEnd len="sm" w="sm" type="none"/>
            <a:tailEnd len="sm" w="sm" type="none"/>
          </a:ln>
        </p:spPr>
        <p:txBody>
          <a:bodyPr anchorCtr="0" anchor="t" bIns="45700" lIns="45700" spcFirstLastPara="1" rIns="45700" wrap="square" tIns="45700">
            <a:normAutofit fontScale="92500" lnSpcReduction="20000"/>
          </a:bodyPr>
          <a:lstStyle/>
          <a:p>
            <a:pPr indent="0" lvl="0" marL="0" rtl="0" algn="l">
              <a:lnSpc>
                <a:spcPct val="90000"/>
              </a:lnSpc>
              <a:spcBef>
                <a:spcPts val="0"/>
              </a:spcBef>
              <a:spcAft>
                <a:spcPts val="0"/>
              </a:spcAft>
              <a:buNone/>
            </a:pPr>
            <a:r>
              <a:rPr b="1" lang="en-US" sz="1900">
                <a:solidFill>
                  <a:srgbClr val="4C3282"/>
                </a:solidFill>
              </a:rPr>
              <a:t>Algorithm idea: </a:t>
            </a:r>
            <a:endParaRPr/>
          </a:p>
          <a:p>
            <a:pPr indent="-457200" lvl="1" marL="630936" rtl="0" algn="l">
              <a:lnSpc>
                <a:spcPct val="90000"/>
              </a:lnSpc>
              <a:spcBef>
                <a:spcPts val="400"/>
              </a:spcBef>
              <a:spcAft>
                <a:spcPts val="0"/>
              </a:spcAft>
              <a:buSzPct val="100000"/>
              <a:buAutoNum type="arabicPeriod"/>
            </a:pPr>
            <a:r>
              <a:rPr lang="en-US" sz="1600"/>
              <a:t>Start at any node</a:t>
            </a:r>
            <a:endParaRPr/>
          </a:p>
          <a:p>
            <a:pPr indent="-457200" lvl="1" marL="630936" rtl="0" algn="l">
              <a:lnSpc>
                <a:spcPct val="90000"/>
              </a:lnSpc>
              <a:spcBef>
                <a:spcPts val="600"/>
              </a:spcBef>
              <a:spcAft>
                <a:spcPts val="0"/>
              </a:spcAft>
              <a:buSzPct val="100000"/>
              <a:buAutoNum type="arabicPeriod"/>
            </a:pPr>
            <a:r>
              <a:rPr lang="en-US" sz="1600"/>
              <a:t>Investigate edges that connect unprocessed vertices</a:t>
            </a:r>
            <a:endParaRPr/>
          </a:p>
          <a:p>
            <a:pPr indent="-457200" lvl="1" marL="630936" rtl="0" algn="l">
              <a:lnSpc>
                <a:spcPct val="90000"/>
              </a:lnSpc>
              <a:spcBef>
                <a:spcPts val="600"/>
              </a:spcBef>
              <a:spcAft>
                <a:spcPts val="0"/>
              </a:spcAft>
              <a:buSzPct val="100000"/>
              <a:buAutoNum type="arabicPeriod"/>
            </a:pPr>
            <a:r>
              <a:rPr lang="en-US" sz="1600"/>
              <a:t>Add the lightest edge that grows connectivity to solution</a:t>
            </a:r>
            <a:endParaRPr/>
          </a:p>
          <a:p>
            <a:pPr indent="-457200" lvl="1" marL="630936" rtl="0" algn="l">
              <a:lnSpc>
                <a:spcPct val="90000"/>
              </a:lnSpc>
              <a:spcBef>
                <a:spcPts val="600"/>
              </a:spcBef>
              <a:spcAft>
                <a:spcPts val="0"/>
              </a:spcAft>
              <a:buSzPct val="100000"/>
              <a:buAutoNum type="arabicPeriod"/>
            </a:pPr>
            <a:r>
              <a:rPr lang="en-US" sz="1600"/>
              <a:t>Repeat until all vertices have been marked processed</a:t>
            </a:r>
            <a:endParaRPr/>
          </a:p>
        </p:txBody>
      </p:sp>
      <p:sp>
        <p:nvSpPr>
          <p:cNvPr id="999" name="Google Shape;999;p45"/>
          <p:cNvSpPr/>
          <p:nvPr/>
        </p:nvSpPr>
        <p:spPr>
          <a:xfrm rot="-1408867">
            <a:off x="56519" y="3090306"/>
            <a:ext cx="471330" cy="1065604"/>
          </a:xfrm>
          <a:prstGeom prst="curvedRightArrow">
            <a:avLst>
              <a:gd fmla="val 25000" name="adj1"/>
              <a:gd fmla="val 50000" name="adj2"/>
              <a:gd fmla="val 25000" name="adj3"/>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0" name="Google Shape;1000;p45"/>
          <p:cNvSpPr/>
          <p:nvPr/>
        </p:nvSpPr>
        <p:spPr>
          <a:xfrm rot="-8964305">
            <a:off x="4878481" y="3745214"/>
            <a:ext cx="471545" cy="1404445"/>
          </a:xfrm>
          <a:prstGeom prst="curvedRightArrow">
            <a:avLst>
              <a:gd fmla="val 25000" name="adj1"/>
              <a:gd fmla="val 50000" name="adj2"/>
              <a:gd fmla="val 25000" name="adj3"/>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1" name="Google Shape;1001;p45"/>
          <p:cNvSpPr/>
          <p:nvPr/>
        </p:nvSpPr>
        <p:spPr>
          <a:xfrm flipH="1" rot="-5807700">
            <a:off x="6654193" y="713534"/>
            <a:ext cx="471613" cy="1404305"/>
          </a:xfrm>
          <a:prstGeom prst="curvedRightArrow">
            <a:avLst>
              <a:gd fmla="val 25000" name="adj1"/>
              <a:gd fmla="val 50000" name="adj2"/>
              <a:gd fmla="val 25000" name="adj3"/>
            </a:avLst>
          </a:prstGeom>
          <a:solidFill>
            <a:schemeClr val="accent1"/>
          </a:solidFill>
          <a:ln cap="flat" cmpd="sng" w="158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Quattrocento Sans"/>
              <a:ea typeface="Quattrocento Sans"/>
              <a:cs typeface="Quattrocento Sans"/>
              <a:sym typeface="Quattrocento Sans"/>
            </a:endParaRPr>
          </a:p>
        </p:txBody>
      </p:sp>
      <p:sp>
        <p:nvSpPr>
          <p:cNvPr id="1002" name="Google Shape;1002;p45"/>
          <p:cNvSpPr txBox="1"/>
          <p:nvPr/>
        </p:nvSpPr>
        <p:spPr>
          <a:xfrm>
            <a:off x="6834675" y="1648150"/>
            <a:ext cx="4491600" cy="3011100"/>
          </a:xfrm>
          <a:prstGeom prst="rect">
            <a:avLst/>
          </a:prstGeom>
          <a:blipFill rotWithShape="1">
            <a:blip r:embed="rId3">
              <a:alphaModFix/>
            </a:blip>
            <a:stretch>
              <a:fillRect b="0" l="0" r="0" t="0"/>
            </a:stretch>
          </a:blipFill>
          <a:ln cap="flat" cmpd="sng" w="9525">
            <a:solidFill>
              <a:srgbClr val="4C3282"/>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1003" name="Google Shape;1003;p45"/>
          <p:cNvSpPr/>
          <p:nvPr/>
        </p:nvSpPr>
        <p:spPr>
          <a:xfrm>
            <a:off x="7680881" y="3066291"/>
            <a:ext cx="2653200" cy="362700"/>
          </a:xfrm>
          <a:prstGeom prst="rect">
            <a:avLst/>
          </a:prstGeom>
          <a:noFill/>
          <a:ln cap="flat" cmpd="sng" w="285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04" name="Google Shape;1004;p45"/>
          <p:cNvSpPr/>
          <p:nvPr/>
        </p:nvSpPr>
        <p:spPr>
          <a:xfrm>
            <a:off x="1361834" y="4848083"/>
            <a:ext cx="2992500" cy="362700"/>
          </a:xfrm>
          <a:prstGeom prst="rect">
            <a:avLst/>
          </a:prstGeom>
          <a:noFill/>
          <a:ln cap="flat" cmpd="sng" w="285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05" name="Google Shape;1005;p45"/>
          <p:cNvSpPr txBox="1"/>
          <p:nvPr/>
        </p:nvSpPr>
        <p:spPr>
          <a:xfrm>
            <a:off x="443172" y="3424518"/>
            <a:ext cx="370500" cy="323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2</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3</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4</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5</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5</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6</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7</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8</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9</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10</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11</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12</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13</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14</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15</a:t>
            </a:r>
            <a:endParaRPr/>
          </a:p>
          <a:p>
            <a:pPr indent="0" lvl="0" marL="0" marR="0" rtl="0" algn="l">
              <a:spcBef>
                <a:spcPts val="0"/>
              </a:spcBef>
              <a:spcAft>
                <a:spcPts val="0"/>
              </a:spcAft>
              <a:buNone/>
            </a:pPr>
            <a:r>
              <a:t/>
            </a:r>
            <a:endParaRPr sz="1200">
              <a:solidFill>
                <a:schemeClr val="dk1"/>
              </a:solidFill>
              <a:latin typeface="Courier New"/>
              <a:ea typeface="Courier New"/>
              <a:cs typeface="Courier New"/>
              <a:sym typeface="Courier New"/>
            </a:endParaRPr>
          </a:p>
        </p:txBody>
      </p:sp>
      <p:sp>
        <p:nvSpPr>
          <p:cNvPr id="1006" name="Google Shape;1006;p45"/>
          <p:cNvSpPr txBox="1"/>
          <p:nvPr/>
        </p:nvSpPr>
        <p:spPr>
          <a:xfrm>
            <a:off x="6834677" y="1648149"/>
            <a:ext cx="370500" cy="323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2</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3</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4</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5</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5</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6</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7</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8</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9</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10</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11</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12</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13</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14</a:t>
            </a:r>
            <a:endParaRPr/>
          </a:p>
          <a:p>
            <a:pPr indent="0" lvl="0" marL="0" marR="0" rtl="0" algn="l">
              <a:spcBef>
                <a:spcPts val="0"/>
              </a:spcBef>
              <a:spcAft>
                <a:spcPts val="0"/>
              </a:spcAft>
              <a:buNone/>
            </a:pPr>
            <a:r>
              <a:rPr lang="en-US" sz="1200">
                <a:solidFill>
                  <a:schemeClr val="dk1"/>
                </a:solidFill>
                <a:latin typeface="Courier New"/>
                <a:ea typeface="Courier New"/>
                <a:cs typeface="Courier New"/>
                <a:sym typeface="Courier New"/>
              </a:rPr>
              <a:t>15</a:t>
            </a:r>
            <a:endParaRPr/>
          </a:p>
          <a:p>
            <a:pPr indent="0" lvl="0" marL="0" marR="0" rtl="0" algn="l">
              <a:spcBef>
                <a:spcPts val="0"/>
              </a:spcBef>
              <a:spcAft>
                <a:spcPts val="0"/>
              </a:spcAft>
              <a:buNone/>
            </a:pPr>
            <a:r>
              <a:t/>
            </a:r>
            <a:endParaRPr sz="1200">
              <a:solidFill>
                <a:schemeClr val="dk1"/>
              </a:solidFill>
              <a:latin typeface="Courier New"/>
              <a:ea typeface="Courier New"/>
              <a:cs typeface="Courier New"/>
              <a:sym typeface="Courier New"/>
            </a:endParaRPr>
          </a:p>
        </p:txBody>
      </p:sp>
      <p:sp>
        <p:nvSpPr>
          <p:cNvPr id="1007" name="Google Shape;1007;p45"/>
          <p:cNvSpPr/>
          <p:nvPr/>
        </p:nvSpPr>
        <p:spPr>
          <a:xfrm>
            <a:off x="8192532" y="111369"/>
            <a:ext cx="3820200" cy="1251600"/>
          </a:xfrm>
          <a:prstGeom prst="rect">
            <a:avLst/>
          </a:prstGeom>
          <a:solidFill>
            <a:srgbClr val="F2F2F2"/>
          </a:solidFill>
          <a:ln>
            <a:noFill/>
          </a:ln>
        </p:spPr>
        <p:txBody>
          <a:bodyPr anchorCtr="0" anchor="t" bIns="45700" lIns="91425" spcFirstLastPara="1" rIns="91425" wrap="square" tIns="45700">
            <a:noAutofit/>
          </a:bodyPr>
          <a:lstStyle/>
          <a:p>
            <a:pPr indent="0" lvl="1" marL="0" marR="0" rtl="0" algn="l">
              <a:spcBef>
                <a:spcPts val="0"/>
              </a:spcBef>
              <a:spcAft>
                <a:spcPts val="0"/>
              </a:spcAft>
              <a:buNone/>
            </a:pPr>
            <a:r>
              <a:rPr b="1" lang="en-US" sz="1800">
                <a:solidFill>
                  <a:srgbClr val="4C3282"/>
                </a:solidFill>
                <a:latin typeface="Quattrocento Sans"/>
                <a:ea typeface="Quattrocento Sans"/>
                <a:cs typeface="Quattrocento Sans"/>
                <a:sym typeface="Quattrocento Sans"/>
              </a:rPr>
              <a:t>Question</a:t>
            </a:r>
            <a:endParaRPr/>
          </a:p>
          <a:p>
            <a:pPr indent="0" lvl="1" marL="0" marR="0" rtl="0" algn="l">
              <a:spcBef>
                <a:spcPts val="400"/>
              </a:spcBef>
              <a:spcAft>
                <a:spcPts val="0"/>
              </a:spcAft>
              <a:buNone/>
            </a:pPr>
            <a:r>
              <a:rPr b="0" i="0" lang="en-US" sz="1800" u="none" cap="none" strike="noStrike">
                <a:solidFill>
                  <a:schemeClr val="dk1"/>
                </a:solidFill>
                <a:latin typeface="Quattrocento Sans"/>
                <a:ea typeface="Quattrocento Sans"/>
                <a:cs typeface="Quattrocento Sans"/>
                <a:sym typeface="Quattrocento Sans"/>
              </a:rPr>
              <a:t>Which lines of Dijkstra can we change to create our new algorithm?</a:t>
            </a:r>
            <a:endParaRPr b="0" i="0" sz="1800" u="none" cap="none" strike="noStrike">
              <a:solidFill>
                <a:schemeClr val="dk1"/>
              </a:solidFill>
              <a:latin typeface="Courier New"/>
              <a:ea typeface="Courier New"/>
              <a:cs typeface="Courier New"/>
              <a:sym typeface="Courier New"/>
            </a:endParaRPr>
          </a:p>
        </p:txBody>
      </p:sp>
      <p:pic>
        <p:nvPicPr>
          <p:cNvPr id="1008" name="Google Shape;1008;p45"/>
          <p:cNvPicPr preferRelativeResize="0"/>
          <p:nvPr/>
        </p:nvPicPr>
        <p:blipFill>
          <a:blip r:embed="rId4">
            <a:alphaModFix/>
          </a:blip>
          <a:stretch>
            <a:fillRect/>
          </a:stretch>
        </p:blipFill>
        <p:spPr>
          <a:xfrm>
            <a:off x="538675" y="3513037"/>
            <a:ext cx="4184374" cy="2843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500"/>
                                        <p:tgtEl>
                                          <p:spTgt spid="9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500"/>
                                        <p:tgtEl>
                                          <p:spTgt spid="999"/>
                                        </p:tgtEl>
                                      </p:cBhvr>
                                    </p:animEffect>
                                  </p:childTnLst>
                                </p:cTn>
                              </p:par>
                              <p:par>
                                <p:cTn fill="hold" nodeType="with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500"/>
                                        <p:tgtEl>
                                          <p:spTgt spid="9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500"/>
                                        <p:tgtEl>
                                          <p:spTgt spid="1000"/>
                                        </p:tgtEl>
                                      </p:cBhvr>
                                    </p:animEffect>
                                  </p:childTnLst>
                                </p:cTn>
                              </p:par>
                              <p:par>
                                <p:cTn fill="hold" nodeType="withEffect" presetClass="entr" presetID="10" presetSubtype="0">
                                  <p:stCondLst>
                                    <p:cond delay="0"/>
                                  </p:stCondLst>
                                  <p:childTnLst>
                                    <p:set>
                                      <p:cBhvr>
                                        <p:cTn dur="1" fill="hold">
                                          <p:stCondLst>
                                            <p:cond delay="0"/>
                                          </p:stCondLst>
                                        </p:cTn>
                                        <p:tgtEl>
                                          <p:spTgt spid="998">
                                            <p:txEl>
                                              <p:pRg end="0" st="0"/>
                                            </p:txEl>
                                          </p:spTgt>
                                        </p:tgtEl>
                                        <p:attrNameLst>
                                          <p:attrName>style.visibility</p:attrName>
                                        </p:attrNameLst>
                                      </p:cBhvr>
                                      <p:to>
                                        <p:strVal val="visible"/>
                                      </p:to>
                                    </p:set>
                                    <p:animEffect filter="fade" transition="in">
                                      <p:cBhvr>
                                        <p:cTn dur="500"/>
                                        <p:tgtEl>
                                          <p:spTgt spid="998">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98">
                                            <p:txEl>
                                              <p:pRg end="1" st="1"/>
                                            </p:txEl>
                                          </p:spTgt>
                                        </p:tgtEl>
                                        <p:attrNameLst>
                                          <p:attrName>style.visibility</p:attrName>
                                        </p:attrNameLst>
                                      </p:cBhvr>
                                      <p:to>
                                        <p:strVal val="visible"/>
                                      </p:to>
                                    </p:set>
                                    <p:animEffect filter="fade" transition="in">
                                      <p:cBhvr>
                                        <p:cTn dur="500"/>
                                        <p:tgtEl>
                                          <p:spTgt spid="998">
                                            <p:txEl>
                                              <p:pRg end="1" st="1"/>
                                            </p:txEl>
                                          </p:spTgt>
                                        </p:tgtEl>
                                      </p:cBhvr>
                                    </p:animEffect>
                                  </p:childTnLst>
                                </p:cTn>
                              </p:par>
                              <p:par>
                                <p:cTn fill="hold" nodeType="withEffect" presetClass="entr" presetID="10" presetSubtype="0">
                                  <p:stCondLst>
                                    <p:cond delay="0"/>
                                  </p:stCondLst>
                                  <p:childTnLst>
                                    <p:set>
                                      <p:cBhvr>
                                        <p:cTn dur="1" fill="hold">
                                          <p:stCondLst>
                                            <p:cond delay="0"/>
                                          </p:stCondLst>
                                        </p:cTn>
                                        <p:tgtEl>
                                          <p:spTgt spid="998">
                                            <p:txEl>
                                              <p:pRg end="2" st="2"/>
                                            </p:txEl>
                                          </p:spTgt>
                                        </p:tgtEl>
                                        <p:attrNameLst>
                                          <p:attrName>style.visibility</p:attrName>
                                        </p:attrNameLst>
                                      </p:cBhvr>
                                      <p:to>
                                        <p:strVal val="visible"/>
                                      </p:to>
                                    </p:set>
                                    <p:animEffect filter="fade" transition="in">
                                      <p:cBhvr>
                                        <p:cTn dur="500"/>
                                        <p:tgtEl>
                                          <p:spTgt spid="998">
                                            <p:txEl>
                                              <p:pRg end="2" st="2"/>
                                            </p:txEl>
                                          </p:spTgt>
                                        </p:tgtEl>
                                      </p:cBhvr>
                                    </p:animEffect>
                                  </p:childTnLst>
                                </p:cTn>
                              </p:par>
                              <p:par>
                                <p:cTn fill="hold" nodeType="withEffect" presetClass="entr" presetID="10" presetSubtype="0">
                                  <p:stCondLst>
                                    <p:cond delay="0"/>
                                  </p:stCondLst>
                                  <p:childTnLst>
                                    <p:set>
                                      <p:cBhvr>
                                        <p:cTn dur="1" fill="hold">
                                          <p:stCondLst>
                                            <p:cond delay="0"/>
                                          </p:stCondLst>
                                        </p:cTn>
                                        <p:tgtEl>
                                          <p:spTgt spid="998">
                                            <p:txEl>
                                              <p:pRg end="3" st="3"/>
                                            </p:txEl>
                                          </p:spTgt>
                                        </p:tgtEl>
                                        <p:attrNameLst>
                                          <p:attrName>style.visibility</p:attrName>
                                        </p:attrNameLst>
                                      </p:cBhvr>
                                      <p:to>
                                        <p:strVal val="visible"/>
                                      </p:to>
                                    </p:set>
                                    <p:animEffect filter="fade" transition="in">
                                      <p:cBhvr>
                                        <p:cTn dur="500"/>
                                        <p:tgtEl>
                                          <p:spTgt spid="998">
                                            <p:txEl>
                                              <p:pRg end="3" st="3"/>
                                            </p:txEl>
                                          </p:spTgt>
                                        </p:tgtEl>
                                      </p:cBhvr>
                                    </p:animEffect>
                                  </p:childTnLst>
                                </p:cTn>
                              </p:par>
                              <p:par>
                                <p:cTn fill="hold" nodeType="withEffect" presetClass="entr" presetID="10" presetSubtype="0">
                                  <p:stCondLst>
                                    <p:cond delay="0"/>
                                  </p:stCondLst>
                                  <p:childTnLst>
                                    <p:set>
                                      <p:cBhvr>
                                        <p:cTn dur="1" fill="hold">
                                          <p:stCondLst>
                                            <p:cond delay="0"/>
                                          </p:stCondLst>
                                        </p:cTn>
                                        <p:tgtEl>
                                          <p:spTgt spid="998">
                                            <p:txEl>
                                              <p:pRg end="4" st="4"/>
                                            </p:txEl>
                                          </p:spTgt>
                                        </p:tgtEl>
                                        <p:attrNameLst>
                                          <p:attrName>style.visibility</p:attrName>
                                        </p:attrNameLst>
                                      </p:cBhvr>
                                      <p:to>
                                        <p:strVal val="visible"/>
                                      </p:to>
                                    </p:set>
                                    <p:animEffect filter="fade" transition="in">
                                      <p:cBhvr>
                                        <p:cTn dur="500"/>
                                        <p:tgtEl>
                                          <p:spTgt spid="99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500"/>
                                        <p:tgtEl>
                                          <p:spTgt spid="1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500"/>
                                        <p:tgtEl>
                                          <p:spTgt spid="1001"/>
                                        </p:tgtEl>
                                      </p:cBhvr>
                                    </p:animEffect>
                                  </p:childTnLst>
                                </p:cTn>
                              </p:par>
                              <p:par>
                                <p:cTn fill="hold" nodeType="with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500"/>
                                        <p:tgtEl>
                                          <p:spTgt spid="10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500"/>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500"/>
                                        <p:tgtEl>
                                          <p:spTgt spid="10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aphicFrame>
        <p:nvGraphicFramePr>
          <p:cNvPr id="189" name="Google Shape;189;p19"/>
          <p:cNvGraphicFramePr/>
          <p:nvPr/>
        </p:nvGraphicFramePr>
        <p:xfrm>
          <a:off x="6316888" y="3054960"/>
          <a:ext cx="3000000" cy="3000000"/>
        </p:xfrm>
        <a:graphic>
          <a:graphicData uri="http://schemas.openxmlformats.org/drawingml/2006/table">
            <a:tbl>
              <a:tblPr bandRow="1" firstRow="1">
                <a:noFill/>
                <a:tableStyleId>{9C4F1474-363C-4B84-81F4-F0C727CB7CAE}</a:tableStyleId>
              </a:tblPr>
              <a:tblGrid>
                <a:gridCol w="1030900"/>
                <a:gridCol w="1030900"/>
                <a:gridCol w="1030900"/>
                <a:gridCol w="1030900"/>
              </a:tblGrid>
              <a:tr h="406400">
                <a:tc>
                  <a:txBody>
                    <a:bodyPr/>
                    <a:lstStyle/>
                    <a:p>
                      <a:pPr indent="0" lvl="0" marL="0" marR="0" rtl="0" algn="ctr">
                        <a:spcBef>
                          <a:spcPts val="0"/>
                        </a:spcBef>
                        <a:spcAft>
                          <a:spcPts val="0"/>
                        </a:spcAft>
                        <a:buNone/>
                      </a:pPr>
                      <a:r>
                        <a:rPr lang="en-US" sz="1900">
                          <a:latin typeface="Calibri"/>
                          <a:ea typeface="Calibri"/>
                          <a:cs typeface="Calibri"/>
                          <a:sym typeface="Calibri"/>
                        </a:rPr>
                        <a:t>Vertex</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Known?</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distTo</a:t>
                      </a:r>
                      <a:endParaRPr sz="1900">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edgeTo</a:t>
                      </a:r>
                      <a:endParaRPr sz="1900">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Y</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0</a:t>
                      </a:r>
                      <a:endParaRPr sz="1600">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1600"/>
                        <a:buFont typeface="Calibri"/>
                        <a:buNone/>
                      </a:pPr>
                      <a:r>
                        <a:rPr b="1" i="0" lang="en-US" sz="1600" u="none" cap="none" strike="noStrike">
                          <a:solidFill>
                            <a:srgbClr val="FF0000"/>
                          </a:solidFill>
                          <a:latin typeface="Quattrocento Sans"/>
                          <a:ea typeface="Quattrocento Sans"/>
                          <a:cs typeface="Quattrocento Sans"/>
                          <a:sym typeface="Quattrocento Sans"/>
                        </a:rPr>
                        <a:t>≤ 2</a:t>
                      </a:r>
                      <a:endParaRPr b="1" i="0" sz="1600" u="none" cap="none" strike="noStrike">
                        <a:solidFill>
                          <a:srgbClr val="FF0000"/>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600">
                          <a:solidFill>
                            <a:srgbClr val="FF0000"/>
                          </a:solidFill>
                          <a:latin typeface="Quattrocento Sans"/>
                          <a:ea typeface="Quattrocento Sans"/>
                          <a:cs typeface="Quattrocento Sans"/>
                          <a:sym typeface="Quattrocento Sans"/>
                        </a:rPr>
                        <a:t>A</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1600"/>
                        <a:buFont typeface="Calibri"/>
                        <a:buNone/>
                      </a:pPr>
                      <a:r>
                        <a:rPr b="1" i="0" lang="en-US" sz="1600" u="none" cap="none" strike="noStrike">
                          <a:solidFill>
                            <a:srgbClr val="FF0000"/>
                          </a:solidFill>
                          <a:latin typeface="Quattrocento Sans"/>
                          <a:ea typeface="Quattrocento Sans"/>
                          <a:cs typeface="Quattrocento Sans"/>
                          <a:sym typeface="Quattrocento Sans"/>
                        </a:rPr>
                        <a:t>≤ 1</a:t>
                      </a:r>
                      <a:endParaRPr b="1" i="0" sz="1600" u="none" cap="none" strike="noStrike">
                        <a:solidFill>
                          <a:srgbClr val="FF0000"/>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600">
                          <a:solidFill>
                            <a:srgbClr val="FF0000"/>
                          </a:solidFill>
                          <a:latin typeface="Quattrocento Sans"/>
                          <a:ea typeface="Quattrocento Sans"/>
                          <a:cs typeface="Quattrocento Sans"/>
                          <a:sym typeface="Quattrocento Sans"/>
                        </a:rPr>
                        <a:t>A</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bl>
          </a:graphicData>
        </a:graphic>
      </p:graphicFrame>
      <p:sp>
        <p:nvSpPr>
          <p:cNvPr id="190" name="Google Shape;190;p19"/>
          <p:cNvSpPr/>
          <p:nvPr/>
        </p:nvSpPr>
        <p:spPr>
          <a:xfrm>
            <a:off x="2237362" y="1225685"/>
            <a:ext cx="1177047" cy="992221"/>
          </a:xfrm>
          <a:custGeom>
            <a:rect b="b" l="l" r="r" t="t"/>
            <a:pathLst>
              <a:path extrusionOk="0" h="992221" w="1177047">
                <a:moveTo>
                  <a:pt x="846306" y="9728"/>
                </a:moveTo>
                <a:cubicBezTo>
                  <a:pt x="831715" y="11349"/>
                  <a:pt x="801140" y="19455"/>
                  <a:pt x="778212" y="19455"/>
                </a:cubicBezTo>
                <a:cubicBezTo>
                  <a:pt x="764843" y="19455"/>
                  <a:pt x="752516" y="11761"/>
                  <a:pt x="739302" y="9728"/>
                </a:cubicBezTo>
                <a:cubicBezTo>
                  <a:pt x="710281" y="5263"/>
                  <a:pt x="680936" y="3243"/>
                  <a:pt x="651753" y="0"/>
                </a:cubicBezTo>
                <a:lnTo>
                  <a:pt x="204281" y="9728"/>
                </a:lnTo>
                <a:cubicBezTo>
                  <a:pt x="194036" y="10146"/>
                  <a:pt x="183891" y="14180"/>
                  <a:pt x="175098" y="19455"/>
                </a:cubicBezTo>
                <a:cubicBezTo>
                  <a:pt x="167233" y="24174"/>
                  <a:pt x="162804" y="33182"/>
                  <a:pt x="155642" y="38911"/>
                </a:cubicBezTo>
                <a:cubicBezTo>
                  <a:pt x="146513" y="46214"/>
                  <a:pt x="136187" y="51881"/>
                  <a:pt x="126459" y="58366"/>
                </a:cubicBezTo>
                <a:cubicBezTo>
                  <a:pt x="123217" y="68094"/>
                  <a:pt x="121318" y="78378"/>
                  <a:pt x="116732" y="87549"/>
                </a:cubicBezTo>
                <a:cubicBezTo>
                  <a:pt x="111503" y="98006"/>
                  <a:pt x="102024" y="106048"/>
                  <a:pt x="97276" y="116732"/>
                </a:cubicBezTo>
                <a:cubicBezTo>
                  <a:pt x="50968" y="220923"/>
                  <a:pt x="102397" y="138233"/>
                  <a:pt x="58366" y="204281"/>
                </a:cubicBezTo>
                <a:lnTo>
                  <a:pt x="29183" y="321013"/>
                </a:lnTo>
                <a:cubicBezTo>
                  <a:pt x="25940" y="333983"/>
                  <a:pt x="21653" y="346736"/>
                  <a:pt x="19455" y="359924"/>
                </a:cubicBezTo>
                <a:cubicBezTo>
                  <a:pt x="5957" y="440905"/>
                  <a:pt x="12516" y="398764"/>
                  <a:pt x="0" y="486383"/>
                </a:cubicBezTo>
                <a:cubicBezTo>
                  <a:pt x="3242" y="547992"/>
                  <a:pt x="2376" y="609955"/>
                  <a:pt x="9727" y="671209"/>
                </a:cubicBezTo>
                <a:cubicBezTo>
                  <a:pt x="13294" y="700938"/>
                  <a:pt x="28973" y="735160"/>
                  <a:pt x="48638" y="758758"/>
                </a:cubicBezTo>
                <a:cubicBezTo>
                  <a:pt x="57445" y="769326"/>
                  <a:pt x="69014" y="777373"/>
                  <a:pt x="77821" y="787941"/>
                </a:cubicBezTo>
                <a:cubicBezTo>
                  <a:pt x="85305" y="796922"/>
                  <a:pt x="89973" y="807995"/>
                  <a:pt x="97276" y="817124"/>
                </a:cubicBezTo>
                <a:cubicBezTo>
                  <a:pt x="119915" y="845423"/>
                  <a:pt x="115581" y="830756"/>
                  <a:pt x="145915" y="856034"/>
                </a:cubicBezTo>
                <a:cubicBezTo>
                  <a:pt x="156483" y="864841"/>
                  <a:pt x="164530" y="876410"/>
                  <a:pt x="175098" y="885217"/>
                </a:cubicBezTo>
                <a:cubicBezTo>
                  <a:pt x="184079" y="892701"/>
                  <a:pt x="195152" y="897369"/>
                  <a:pt x="204281" y="904672"/>
                </a:cubicBezTo>
                <a:cubicBezTo>
                  <a:pt x="211443" y="910401"/>
                  <a:pt x="215872" y="919409"/>
                  <a:pt x="223736" y="924128"/>
                </a:cubicBezTo>
                <a:cubicBezTo>
                  <a:pt x="232529" y="929404"/>
                  <a:pt x="243494" y="929816"/>
                  <a:pt x="252919" y="933855"/>
                </a:cubicBezTo>
                <a:cubicBezTo>
                  <a:pt x="353125" y="976801"/>
                  <a:pt x="217326" y="928476"/>
                  <a:pt x="350195" y="972766"/>
                </a:cubicBezTo>
                <a:lnTo>
                  <a:pt x="379378" y="982494"/>
                </a:lnTo>
                <a:lnTo>
                  <a:pt x="408561" y="992221"/>
                </a:lnTo>
                <a:cubicBezTo>
                  <a:pt x="479897" y="988979"/>
                  <a:pt x="551387" y="988188"/>
                  <a:pt x="622570" y="982494"/>
                </a:cubicBezTo>
                <a:cubicBezTo>
                  <a:pt x="642137" y="980929"/>
                  <a:pt x="675635" y="959323"/>
                  <a:pt x="690664" y="953311"/>
                </a:cubicBezTo>
                <a:cubicBezTo>
                  <a:pt x="709705" y="945695"/>
                  <a:pt x="731966" y="945230"/>
                  <a:pt x="749029" y="933855"/>
                </a:cubicBezTo>
                <a:cubicBezTo>
                  <a:pt x="820139" y="886449"/>
                  <a:pt x="730716" y="944321"/>
                  <a:pt x="817123" y="894945"/>
                </a:cubicBezTo>
                <a:cubicBezTo>
                  <a:pt x="869925" y="864772"/>
                  <a:pt x="821982" y="883596"/>
                  <a:pt x="875489" y="865762"/>
                </a:cubicBezTo>
                <a:cubicBezTo>
                  <a:pt x="893585" y="847665"/>
                  <a:pt x="899583" y="839123"/>
                  <a:pt x="924127" y="826851"/>
                </a:cubicBezTo>
                <a:cubicBezTo>
                  <a:pt x="933298" y="822265"/>
                  <a:pt x="943582" y="820366"/>
                  <a:pt x="953310" y="817124"/>
                </a:cubicBezTo>
                <a:cubicBezTo>
                  <a:pt x="959795" y="810639"/>
                  <a:pt x="965604" y="803397"/>
                  <a:pt x="972766" y="797668"/>
                </a:cubicBezTo>
                <a:cubicBezTo>
                  <a:pt x="981895" y="790365"/>
                  <a:pt x="993682" y="786480"/>
                  <a:pt x="1001949" y="778213"/>
                </a:cubicBezTo>
                <a:cubicBezTo>
                  <a:pt x="1010216" y="769946"/>
                  <a:pt x="1014609" y="758544"/>
                  <a:pt x="1021404" y="749030"/>
                </a:cubicBezTo>
                <a:cubicBezTo>
                  <a:pt x="1030827" y="735837"/>
                  <a:pt x="1041164" y="723312"/>
                  <a:pt x="1050587" y="710119"/>
                </a:cubicBezTo>
                <a:cubicBezTo>
                  <a:pt x="1057382" y="700605"/>
                  <a:pt x="1062739" y="690065"/>
                  <a:pt x="1070042" y="680936"/>
                </a:cubicBezTo>
                <a:cubicBezTo>
                  <a:pt x="1096383" y="648010"/>
                  <a:pt x="1109011" y="661304"/>
                  <a:pt x="1128408" y="603115"/>
                </a:cubicBezTo>
                <a:cubicBezTo>
                  <a:pt x="1163886" y="496684"/>
                  <a:pt x="1107304" y="657893"/>
                  <a:pt x="1157591" y="544749"/>
                </a:cubicBezTo>
                <a:cubicBezTo>
                  <a:pt x="1165920" y="526009"/>
                  <a:pt x="1177047" y="486383"/>
                  <a:pt x="1177047" y="486383"/>
                </a:cubicBezTo>
                <a:cubicBezTo>
                  <a:pt x="1173804" y="421532"/>
                  <a:pt x="1172944" y="356518"/>
                  <a:pt x="1167319" y="291830"/>
                </a:cubicBezTo>
                <a:cubicBezTo>
                  <a:pt x="1166431" y="281615"/>
                  <a:pt x="1160408" y="272506"/>
                  <a:pt x="1157591" y="262647"/>
                </a:cubicBezTo>
                <a:cubicBezTo>
                  <a:pt x="1153918" y="249792"/>
                  <a:pt x="1153843" y="235694"/>
                  <a:pt x="1147864" y="223736"/>
                </a:cubicBezTo>
                <a:cubicBezTo>
                  <a:pt x="1137407" y="202822"/>
                  <a:pt x="1119410" y="186284"/>
                  <a:pt x="1108953" y="165370"/>
                </a:cubicBezTo>
                <a:cubicBezTo>
                  <a:pt x="1069738" y="86940"/>
                  <a:pt x="1109655" y="156521"/>
                  <a:pt x="1070042" y="107004"/>
                </a:cubicBezTo>
                <a:cubicBezTo>
                  <a:pt x="1062739" y="97875"/>
                  <a:pt x="1058854" y="86088"/>
                  <a:pt x="1050587" y="77821"/>
                </a:cubicBezTo>
                <a:cubicBezTo>
                  <a:pt x="1027464" y="54698"/>
                  <a:pt x="991933" y="48543"/>
                  <a:pt x="963038" y="38911"/>
                </a:cubicBezTo>
                <a:lnTo>
                  <a:pt x="933855" y="29183"/>
                </a:lnTo>
                <a:cubicBezTo>
                  <a:pt x="924127" y="25940"/>
                  <a:pt x="914620" y="21942"/>
                  <a:pt x="904672" y="19455"/>
                </a:cubicBezTo>
                <a:cubicBezTo>
                  <a:pt x="891702" y="16213"/>
                  <a:pt x="878996" y="11619"/>
                  <a:pt x="865761" y="9728"/>
                </a:cubicBezTo>
                <a:cubicBezTo>
                  <a:pt x="856131" y="8352"/>
                  <a:pt x="860897" y="8107"/>
                  <a:pt x="846306" y="9728"/>
                </a:cubicBezTo>
                <a:close/>
              </a:path>
            </a:pathLst>
          </a:custGeom>
          <a:solidFill>
            <a:srgbClr val="BCFD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1" name="Google Shape;191;p19"/>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Dijkstra’s Algorithm Warmup</a:t>
            </a:r>
            <a:endParaRPr/>
          </a:p>
        </p:txBody>
      </p:sp>
      <p:sp>
        <p:nvSpPr>
          <p:cNvPr id="192" name="Google Shape;192;p19"/>
          <p:cNvSpPr txBox="1"/>
          <p:nvPr/>
        </p:nvSpPr>
        <p:spPr>
          <a:xfrm>
            <a:off x="2536980" y="4883685"/>
            <a:ext cx="2938800" cy="1200600"/>
          </a:xfrm>
          <a:prstGeom prst="rect">
            <a:avLst/>
          </a:prstGeom>
          <a:solidFill>
            <a:srgbClr val="E7F1FA"/>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a:t>
            </a:r>
            <a:endParaRPr/>
          </a:p>
        </p:txBody>
      </p:sp>
      <p:grpSp>
        <p:nvGrpSpPr>
          <p:cNvPr id="193" name="Google Shape;193;p19"/>
          <p:cNvGrpSpPr/>
          <p:nvPr/>
        </p:nvGrpSpPr>
        <p:grpSpPr>
          <a:xfrm>
            <a:off x="2273534" y="1054531"/>
            <a:ext cx="3454137" cy="2895600"/>
            <a:chOff x="-2841517" y="667954"/>
            <a:chExt cx="2590603" cy="2171700"/>
          </a:xfrm>
        </p:grpSpPr>
        <p:sp>
          <p:nvSpPr>
            <p:cNvPr id="194" name="Google Shape;194;p19"/>
            <p:cNvSpPr/>
            <p:nvPr/>
          </p:nvSpPr>
          <p:spPr>
            <a:xfrm>
              <a:off x="-2594064" y="1002519"/>
              <a:ext cx="285750" cy="285750"/>
            </a:xfrm>
            <a:prstGeom prst="ellipse">
              <a:avLst/>
            </a:prstGeom>
            <a:solidFill>
              <a:srgbClr val="CEC4EB"/>
            </a:solidFill>
            <a:ln cap="flat" cmpd="sng" w="381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195" name="Google Shape;195;p19"/>
            <p:cNvSpPr/>
            <p:nvPr/>
          </p:nvSpPr>
          <p:spPr>
            <a:xfrm>
              <a:off x="-1336764" y="945369"/>
              <a:ext cx="285750" cy="28575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96" name="Google Shape;196;p19"/>
            <p:cNvSpPr/>
            <p:nvPr/>
          </p:nvSpPr>
          <p:spPr>
            <a:xfrm>
              <a:off x="-2708364" y="1916919"/>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197" name="Google Shape;197;p19"/>
            <p:cNvSpPr/>
            <p:nvPr/>
          </p:nvSpPr>
          <p:spPr>
            <a:xfrm>
              <a:off x="-1508214" y="1745469"/>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98" name="Google Shape;198;p19"/>
            <p:cNvSpPr/>
            <p:nvPr/>
          </p:nvSpPr>
          <p:spPr>
            <a:xfrm>
              <a:off x="-2022564" y="2553904"/>
              <a:ext cx="285750" cy="28575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199" name="Google Shape;199;p19"/>
            <p:cNvSpPr/>
            <p:nvPr/>
          </p:nvSpPr>
          <p:spPr>
            <a:xfrm>
              <a:off x="-536664" y="1468054"/>
              <a:ext cx="285750" cy="28575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200" name="Google Shape;200;p19"/>
            <p:cNvSpPr/>
            <p:nvPr/>
          </p:nvSpPr>
          <p:spPr>
            <a:xfrm>
              <a:off x="-650964" y="2211004"/>
              <a:ext cx="285750" cy="285750"/>
            </a:xfrm>
            <a:prstGeom prst="ellipse">
              <a:avLst/>
            </a:prstGeom>
            <a:no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201" name="Google Shape;201;p19"/>
            <p:cNvCxnSpPr>
              <a:stCxn id="194" idx="3"/>
              <a:endCxn id="196" idx="0"/>
            </p:cNvCxnSpPr>
            <p:nvPr/>
          </p:nvCxnSpPr>
          <p:spPr>
            <a:xfrm flipH="1">
              <a:off x="-2565417" y="1246422"/>
              <a:ext cx="13200" cy="670500"/>
            </a:xfrm>
            <a:prstGeom prst="straightConnector1">
              <a:avLst/>
            </a:prstGeom>
            <a:noFill/>
            <a:ln cap="flat" cmpd="sng" w="9525">
              <a:solidFill>
                <a:srgbClr val="A5A5A5"/>
              </a:solidFill>
              <a:prstDash val="dash"/>
              <a:round/>
              <a:headEnd len="med" w="med" type="none"/>
              <a:tailEnd len="med" w="med" type="triangle"/>
            </a:ln>
          </p:spPr>
        </p:cxnSp>
        <p:cxnSp>
          <p:nvCxnSpPr>
            <p:cNvPr id="202" name="Google Shape;202;p19"/>
            <p:cNvCxnSpPr>
              <a:stCxn id="195" idx="2"/>
              <a:endCxn id="194" idx="6"/>
            </p:cNvCxnSpPr>
            <p:nvPr/>
          </p:nvCxnSpPr>
          <p:spPr>
            <a:xfrm flipH="1">
              <a:off x="-2308464" y="1088244"/>
              <a:ext cx="971700" cy="57300"/>
            </a:xfrm>
            <a:prstGeom prst="straightConnector1">
              <a:avLst/>
            </a:prstGeom>
            <a:noFill/>
            <a:ln cap="flat" cmpd="sng" w="9525">
              <a:solidFill>
                <a:schemeClr val="dk1"/>
              </a:solidFill>
              <a:prstDash val="solid"/>
              <a:round/>
              <a:headEnd len="med" w="med" type="none"/>
              <a:tailEnd len="med" w="med" type="triangle"/>
            </a:ln>
          </p:spPr>
        </p:cxnSp>
        <p:cxnSp>
          <p:nvCxnSpPr>
            <p:cNvPr id="203" name="Google Shape;203;p19"/>
            <p:cNvCxnSpPr>
              <a:stCxn id="197" idx="0"/>
              <a:endCxn id="195" idx="4"/>
            </p:cNvCxnSpPr>
            <p:nvPr/>
          </p:nvCxnSpPr>
          <p:spPr>
            <a:xfrm flipH="1" rot="10800000">
              <a:off x="-1365339" y="1231269"/>
              <a:ext cx="171600" cy="514200"/>
            </a:xfrm>
            <a:prstGeom prst="straightConnector1">
              <a:avLst/>
            </a:prstGeom>
            <a:noFill/>
            <a:ln cap="flat" cmpd="sng" w="9525">
              <a:solidFill>
                <a:schemeClr val="dk1"/>
              </a:solidFill>
              <a:prstDash val="solid"/>
              <a:round/>
              <a:headEnd len="med" w="med" type="none"/>
              <a:tailEnd len="med" w="med" type="triangle"/>
            </a:ln>
          </p:spPr>
        </p:cxnSp>
        <p:sp>
          <p:nvSpPr>
            <p:cNvPr id="204" name="Google Shape;204;p19"/>
            <p:cNvSpPr txBox="1"/>
            <p:nvPr/>
          </p:nvSpPr>
          <p:spPr>
            <a:xfrm>
              <a:off x="-2719407" y="775851"/>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205" name="Google Shape;205;p19"/>
            <p:cNvSpPr txBox="1"/>
            <p:nvPr/>
          </p:nvSpPr>
          <p:spPr>
            <a:xfrm>
              <a:off x="-1291520" y="667954"/>
              <a:ext cx="138548"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06" name="Google Shape;206;p19"/>
            <p:cNvSpPr txBox="1"/>
            <p:nvPr/>
          </p:nvSpPr>
          <p:spPr>
            <a:xfrm>
              <a:off x="-1411146" y="727540"/>
              <a:ext cx="24790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207" name="Google Shape;207;p19"/>
            <p:cNvSpPr txBox="1"/>
            <p:nvPr/>
          </p:nvSpPr>
          <p:spPr>
            <a:xfrm>
              <a:off x="-1959046" y="86949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208" name="Google Shape;208;p19"/>
            <p:cNvSpPr txBox="1"/>
            <p:nvPr/>
          </p:nvSpPr>
          <p:spPr>
            <a:xfrm>
              <a:off x="-1953824" y="129873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209" name="Google Shape;209;p19"/>
            <p:cNvSpPr txBox="1"/>
            <p:nvPr/>
          </p:nvSpPr>
          <p:spPr>
            <a:xfrm>
              <a:off x="-2765514" y="145972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210" name="Google Shape;210;p19"/>
            <p:cNvSpPr txBox="1"/>
            <p:nvPr/>
          </p:nvSpPr>
          <p:spPr>
            <a:xfrm>
              <a:off x="-1344790" y="1365918"/>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5</a:t>
              </a:r>
              <a:endParaRPr/>
            </a:p>
          </p:txBody>
        </p:sp>
        <p:cxnSp>
          <p:nvCxnSpPr>
            <p:cNvPr id="211" name="Google Shape;211;p19"/>
            <p:cNvCxnSpPr>
              <a:stCxn id="194" idx="5"/>
              <a:endCxn id="197" idx="1"/>
            </p:cNvCxnSpPr>
            <p:nvPr/>
          </p:nvCxnSpPr>
          <p:spPr>
            <a:xfrm>
              <a:off x="-2350161" y="1246422"/>
              <a:ext cx="883800" cy="540900"/>
            </a:xfrm>
            <a:prstGeom prst="straightConnector1">
              <a:avLst/>
            </a:prstGeom>
            <a:noFill/>
            <a:ln cap="flat" cmpd="sng" w="9525">
              <a:solidFill>
                <a:srgbClr val="A5A5A5"/>
              </a:solidFill>
              <a:prstDash val="dash"/>
              <a:round/>
              <a:headEnd len="med" w="med" type="none"/>
              <a:tailEnd len="med" w="med" type="triangle"/>
            </a:ln>
          </p:spPr>
        </p:cxnSp>
        <p:cxnSp>
          <p:nvCxnSpPr>
            <p:cNvPr id="212" name="Google Shape;212;p19"/>
            <p:cNvCxnSpPr>
              <a:stCxn id="196" idx="6"/>
              <a:endCxn id="197" idx="3"/>
            </p:cNvCxnSpPr>
            <p:nvPr/>
          </p:nvCxnSpPr>
          <p:spPr>
            <a:xfrm flipH="1" rot="10800000">
              <a:off x="-2422614" y="1989294"/>
              <a:ext cx="956100" cy="70500"/>
            </a:xfrm>
            <a:prstGeom prst="straightConnector1">
              <a:avLst/>
            </a:prstGeom>
            <a:noFill/>
            <a:ln cap="flat" cmpd="sng" w="9525">
              <a:solidFill>
                <a:schemeClr val="dk1"/>
              </a:solidFill>
              <a:prstDash val="solid"/>
              <a:round/>
              <a:headEnd len="med" w="med" type="none"/>
              <a:tailEnd len="med" w="med" type="triangle"/>
            </a:ln>
          </p:spPr>
        </p:cxnSp>
        <p:sp>
          <p:nvSpPr>
            <p:cNvPr id="213" name="Google Shape;213;p19"/>
            <p:cNvSpPr txBox="1"/>
            <p:nvPr/>
          </p:nvSpPr>
          <p:spPr>
            <a:xfrm>
              <a:off x="-2200094" y="17966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214" name="Google Shape;214;p19"/>
            <p:cNvCxnSpPr>
              <a:stCxn id="197" idx="6"/>
              <a:endCxn id="199" idx="3"/>
            </p:cNvCxnSpPr>
            <p:nvPr/>
          </p:nvCxnSpPr>
          <p:spPr>
            <a:xfrm flipH="1" rot="10800000">
              <a:off x="-1222464" y="1711944"/>
              <a:ext cx="727500" cy="176400"/>
            </a:xfrm>
            <a:prstGeom prst="straightConnector1">
              <a:avLst/>
            </a:prstGeom>
            <a:noFill/>
            <a:ln cap="flat" cmpd="sng" w="9525">
              <a:solidFill>
                <a:schemeClr val="dk1"/>
              </a:solidFill>
              <a:prstDash val="solid"/>
              <a:round/>
              <a:headEnd len="med" w="med" type="none"/>
              <a:tailEnd len="med" w="med" type="triangle"/>
            </a:ln>
          </p:spPr>
        </p:cxnSp>
        <p:sp>
          <p:nvSpPr>
            <p:cNvPr id="215" name="Google Shape;215;p19"/>
            <p:cNvSpPr txBox="1"/>
            <p:nvPr/>
          </p:nvSpPr>
          <p:spPr>
            <a:xfrm>
              <a:off x="-999944" y="15680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216" name="Google Shape;216;p19"/>
            <p:cNvCxnSpPr>
              <a:stCxn id="199" idx="1"/>
              <a:endCxn id="195" idx="6"/>
            </p:cNvCxnSpPr>
            <p:nvPr/>
          </p:nvCxnSpPr>
          <p:spPr>
            <a:xfrm rot="10800000">
              <a:off x="-1051017" y="1088101"/>
              <a:ext cx="556200" cy="421800"/>
            </a:xfrm>
            <a:prstGeom prst="straightConnector1">
              <a:avLst/>
            </a:prstGeom>
            <a:noFill/>
            <a:ln cap="flat" cmpd="sng" w="9525">
              <a:solidFill>
                <a:schemeClr val="dk1"/>
              </a:solidFill>
              <a:prstDash val="solid"/>
              <a:round/>
              <a:headEnd len="med" w="med" type="none"/>
              <a:tailEnd len="med" w="med" type="triangle"/>
            </a:ln>
          </p:spPr>
        </p:cxnSp>
        <p:sp>
          <p:nvSpPr>
            <p:cNvPr id="217" name="Google Shape;217;p19"/>
            <p:cNvSpPr txBox="1"/>
            <p:nvPr/>
          </p:nvSpPr>
          <p:spPr>
            <a:xfrm>
              <a:off x="-836239" y="108177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218" name="Google Shape;218;p19"/>
            <p:cNvCxnSpPr>
              <a:stCxn id="196" idx="5"/>
              <a:endCxn id="198" idx="1"/>
            </p:cNvCxnSpPr>
            <p:nvPr/>
          </p:nvCxnSpPr>
          <p:spPr>
            <a:xfrm>
              <a:off x="-2464461" y="2160822"/>
              <a:ext cx="483600" cy="435000"/>
            </a:xfrm>
            <a:prstGeom prst="straightConnector1">
              <a:avLst/>
            </a:prstGeom>
            <a:noFill/>
            <a:ln cap="flat" cmpd="sng" w="9525">
              <a:solidFill>
                <a:schemeClr val="dk1"/>
              </a:solidFill>
              <a:prstDash val="solid"/>
              <a:round/>
              <a:headEnd len="med" w="med" type="none"/>
              <a:tailEnd len="med" w="med" type="triangle"/>
            </a:ln>
          </p:spPr>
        </p:cxnSp>
        <p:sp>
          <p:nvSpPr>
            <p:cNvPr id="219" name="Google Shape;219;p19"/>
            <p:cNvSpPr txBox="1"/>
            <p:nvPr/>
          </p:nvSpPr>
          <p:spPr>
            <a:xfrm>
              <a:off x="-2314926" y="213896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cxnSp>
          <p:nvCxnSpPr>
            <p:cNvPr id="220" name="Google Shape;220;p19"/>
            <p:cNvCxnSpPr>
              <a:stCxn id="197" idx="4"/>
              <a:endCxn id="198" idx="7"/>
            </p:cNvCxnSpPr>
            <p:nvPr/>
          </p:nvCxnSpPr>
          <p:spPr>
            <a:xfrm flipH="1">
              <a:off x="-1778739" y="2031219"/>
              <a:ext cx="413400" cy="564600"/>
            </a:xfrm>
            <a:prstGeom prst="straightConnector1">
              <a:avLst/>
            </a:prstGeom>
            <a:noFill/>
            <a:ln cap="flat" cmpd="sng" w="9525">
              <a:solidFill>
                <a:schemeClr val="dk1"/>
              </a:solidFill>
              <a:prstDash val="solid"/>
              <a:round/>
              <a:headEnd len="med" w="med" type="none"/>
              <a:tailEnd len="med" w="med" type="triangle"/>
            </a:ln>
          </p:spPr>
        </p:cxnSp>
        <p:sp>
          <p:nvSpPr>
            <p:cNvPr id="221" name="Google Shape;221;p19"/>
            <p:cNvSpPr txBox="1"/>
            <p:nvPr/>
          </p:nvSpPr>
          <p:spPr>
            <a:xfrm>
              <a:off x="-1793964" y="2153854"/>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6</a:t>
              </a:r>
              <a:endParaRPr/>
            </a:p>
          </p:txBody>
        </p:sp>
        <p:sp>
          <p:nvSpPr>
            <p:cNvPr id="222" name="Google Shape;222;p19"/>
            <p:cNvSpPr txBox="1"/>
            <p:nvPr/>
          </p:nvSpPr>
          <p:spPr>
            <a:xfrm>
              <a:off x="-980886" y="190492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5</a:t>
              </a:r>
              <a:endParaRPr/>
            </a:p>
          </p:txBody>
        </p:sp>
        <p:cxnSp>
          <p:nvCxnSpPr>
            <p:cNvPr id="223" name="Google Shape;223;p19"/>
            <p:cNvCxnSpPr>
              <a:stCxn id="197" idx="5"/>
              <a:endCxn id="200" idx="1"/>
            </p:cNvCxnSpPr>
            <p:nvPr/>
          </p:nvCxnSpPr>
          <p:spPr>
            <a:xfrm>
              <a:off x="-1264311" y="1989372"/>
              <a:ext cx="655200" cy="263400"/>
            </a:xfrm>
            <a:prstGeom prst="straightConnector1">
              <a:avLst/>
            </a:prstGeom>
            <a:noFill/>
            <a:ln cap="flat" cmpd="sng" w="9525">
              <a:solidFill>
                <a:schemeClr val="dk1"/>
              </a:solidFill>
              <a:prstDash val="solid"/>
              <a:round/>
              <a:headEnd len="med" w="med" type="none"/>
              <a:tailEnd len="med" w="med" type="triangle"/>
            </a:ln>
          </p:spPr>
        </p:cxnSp>
        <p:cxnSp>
          <p:nvCxnSpPr>
            <p:cNvPr id="224" name="Google Shape;224;p19"/>
            <p:cNvCxnSpPr>
              <a:stCxn id="200" idx="0"/>
              <a:endCxn id="199" idx="4"/>
            </p:cNvCxnSpPr>
            <p:nvPr/>
          </p:nvCxnSpPr>
          <p:spPr>
            <a:xfrm flipH="1" rot="10800000">
              <a:off x="-508089" y="1753804"/>
              <a:ext cx="114300" cy="457200"/>
            </a:xfrm>
            <a:prstGeom prst="straightConnector1">
              <a:avLst/>
            </a:prstGeom>
            <a:noFill/>
            <a:ln cap="flat" cmpd="sng" w="9525">
              <a:solidFill>
                <a:schemeClr val="dk1"/>
              </a:solidFill>
              <a:prstDash val="solid"/>
              <a:round/>
              <a:headEnd len="med" w="med" type="none"/>
              <a:tailEnd len="med" w="med" type="triangle"/>
            </a:ln>
          </p:spPr>
        </p:cxnSp>
        <p:sp>
          <p:nvSpPr>
            <p:cNvPr id="225" name="Google Shape;225;p19"/>
            <p:cNvSpPr txBox="1"/>
            <p:nvPr/>
          </p:nvSpPr>
          <p:spPr>
            <a:xfrm>
              <a:off x="-518262" y="185607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226" name="Google Shape;226;p19"/>
            <p:cNvCxnSpPr>
              <a:stCxn id="198" idx="6"/>
              <a:endCxn id="200" idx="3"/>
            </p:cNvCxnSpPr>
            <p:nvPr/>
          </p:nvCxnSpPr>
          <p:spPr>
            <a:xfrm flipH="1" rot="10800000">
              <a:off x="-1736814" y="2454979"/>
              <a:ext cx="1127700" cy="241800"/>
            </a:xfrm>
            <a:prstGeom prst="straightConnector1">
              <a:avLst/>
            </a:prstGeom>
            <a:noFill/>
            <a:ln cap="flat" cmpd="sng" w="9525">
              <a:solidFill>
                <a:schemeClr val="dk1"/>
              </a:solidFill>
              <a:prstDash val="solid"/>
              <a:round/>
              <a:headEnd len="med" w="med" type="none"/>
              <a:tailEnd len="med" w="med" type="triangle"/>
            </a:ln>
          </p:spPr>
        </p:cxnSp>
        <p:sp>
          <p:nvSpPr>
            <p:cNvPr id="227" name="Google Shape;227;p19"/>
            <p:cNvSpPr txBox="1"/>
            <p:nvPr/>
          </p:nvSpPr>
          <p:spPr>
            <a:xfrm>
              <a:off x="-1342844" y="2325304"/>
              <a:ext cx="371737"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228" name="Google Shape;228;p19"/>
            <p:cNvSpPr txBox="1"/>
            <p:nvPr/>
          </p:nvSpPr>
          <p:spPr>
            <a:xfrm>
              <a:off x="-552659" y="1255733"/>
              <a:ext cx="24790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229" name="Google Shape;229;p19"/>
            <p:cNvSpPr txBox="1"/>
            <p:nvPr/>
          </p:nvSpPr>
          <p:spPr>
            <a:xfrm>
              <a:off x="-752597" y="2018717"/>
              <a:ext cx="24790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230" name="Google Shape;230;p19"/>
            <p:cNvSpPr txBox="1"/>
            <p:nvPr/>
          </p:nvSpPr>
          <p:spPr>
            <a:xfrm>
              <a:off x="-1595641" y="1540799"/>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231" name="Google Shape;231;p19"/>
            <p:cNvSpPr txBox="1"/>
            <p:nvPr/>
          </p:nvSpPr>
          <p:spPr>
            <a:xfrm>
              <a:off x="-2841517" y="1750740"/>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232" name="Google Shape;232;p19"/>
            <p:cNvSpPr txBox="1"/>
            <p:nvPr/>
          </p:nvSpPr>
          <p:spPr>
            <a:xfrm>
              <a:off x="-2095398" y="2337927"/>
              <a:ext cx="247905"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grpSp>
      <p:sp>
        <p:nvSpPr>
          <p:cNvPr id="233" name="Google Shape;233;p19"/>
          <p:cNvSpPr txBox="1"/>
          <p:nvPr/>
        </p:nvSpPr>
        <p:spPr>
          <a:xfrm>
            <a:off x="1653937" y="1438606"/>
            <a:ext cx="964955" cy="477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start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46"/>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chemeClr val="accent4"/>
              </a:buClr>
              <a:buSzPts val="3600"/>
              <a:buFont typeface="Quattrocento Sans"/>
              <a:buNone/>
            </a:pPr>
            <a:r>
              <a:rPr lang="en-US"/>
              <a:t>Adapting Dijkstra’s: Prim’s Algorithm</a:t>
            </a:r>
            <a:endParaRPr/>
          </a:p>
        </p:txBody>
      </p:sp>
      <p:sp>
        <p:nvSpPr>
          <p:cNvPr id="1015" name="Google Shape;1015;p46"/>
          <p:cNvSpPr txBox="1"/>
          <p:nvPr/>
        </p:nvSpPr>
        <p:spPr>
          <a:xfrm>
            <a:off x="5017775" y="1385450"/>
            <a:ext cx="6838200" cy="48726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t" bIns="60950" lIns="121900" spcFirstLastPara="1" rIns="121900" wrap="square" tIns="60950">
            <a:noAutofit/>
          </a:bodyPr>
          <a:lstStyle/>
          <a:p>
            <a:pPr indent="0" lvl="0" marL="0" marR="0" rtl="0" algn="l">
              <a:lnSpc>
                <a:spcPct val="120000"/>
              </a:lnSpc>
              <a:spcBef>
                <a:spcPts val="0"/>
              </a:spcBef>
              <a:spcAft>
                <a:spcPts val="0"/>
              </a:spcAft>
              <a:buClr>
                <a:srgbClr val="4B2A85"/>
              </a:buClr>
              <a:buSzPts val="840"/>
              <a:buFont typeface="Noto Sans Symbols"/>
              <a:buNone/>
            </a:pPr>
            <a:r>
              <a:rPr b="1" lang="en-US">
                <a:solidFill>
                  <a:schemeClr val="dk1"/>
                </a:solidFill>
                <a:latin typeface="Consolas"/>
                <a:ea typeface="Consolas"/>
                <a:cs typeface="Consolas"/>
                <a:sym typeface="Consolas"/>
              </a:rPr>
              <a:t>prims</a:t>
            </a:r>
            <a:r>
              <a:rPr b="1" lang="en-US" sz="1400">
                <a:solidFill>
                  <a:schemeClr val="dk1"/>
                </a:solidFill>
                <a:latin typeface="Consolas"/>
                <a:ea typeface="Consolas"/>
                <a:cs typeface="Consolas"/>
                <a:sym typeface="Consolas"/>
              </a:rPr>
              <a:t>ShortestPath</a:t>
            </a:r>
            <a:r>
              <a:rPr b="0" lang="en-US" sz="1400">
                <a:solidFill>
                  <a:schemeClr val="dk1"/>
                </a:solidFill>
                <a:latin typeface="Consolas"/>
                <a:ea typeface="Consolas"/>
                <a:cs typeface="Consolas"/>
                <a:sym typeface="Consolas"/>
              </a:rPr>
              <a:t>(</a:t>
            </a:r>
            <a:r>
              <a:rPr b="0" lang="en-US" sz="1400">
                <a:solidFill>
                  <a:schemeClr val="accent3"/>
                </a:solidFill>
                <a:latin typeface="Consolas"/>
                <a:ea typeface="Consolas"/>
                <a:cs typeface="Consolas"/>
                <a:sym typeface="Consolas"/>
              </a:rPr>
              <a:t>G</a:t>
            </a:r>
            <a:r>
              <a:rPr b="0" lang="en-US" sz="1400">
                <a:solidFill>
                  <a:schemeClr val="dk1"/>
                </a:solidFill>
                <a:latin typeface="Consolas"/>
                <a:ea typeface="Consolas"/>
                <a:cs typeface="Consolas"/>
                <a:sym typeface="Consolas"/>
              </a:rPr>
              <a:t> graph, </a:t>
            </a:r>
            <a:r>
              <a:rPr b="0" lang="en-US" sz="1400">
                <a:solidFill>
                  <a:schemeClr val="accent3"/>
                </a:solidFill>
                <a:latin typeface="Consolas"/>
                <a:ea typeface="Consolas"/>
                <a:cs typeface="Consolas"/>
                <a:sym typeface="Consolas"/>
              </a:rPr>
              <a:t>V </a:t>
            </a:r>
            <a:r>
              <a:rPr b="0" lang="en-US" sz="1400">
                <a:solidFill>
                  <a:schemeClr val="dk1"/>
                </a:solidFill>
                <a:latin typeface="Consolas"/>
                <a:ea typeface="Consolas"/>
                <a:cs typeface="Consolas"/>
                <a:sym typeface="Consolas"/>
              </a:rPr>
              <a:t>start)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a:t>
            </a:r>
            <a:r>
              <a:rPr b="0" lang="en-US" sz="1400">
                <a:solidFill>
                  <a:schemeClr val="accent3"/>
                </a:solidFill>
                <a:latin typeface="Consolas"/>
                <a:ea typeface="Consolas"/>
                <a:cs typeface="Consolas"/>
                <a:sym typeface="Consolas"/>
              </a:rPr>
              <a:t>Map</a:t>
            </a:r>
            <a:r>
              <a:rPr b="0" lang="en-US" sz="1400">
                <a:solidFill>
                  <a:schemeClr val="dk1"/>
                </a:solidFill>
                <a:latin typeface="Consolas"/>
                <a:ea typeface="Consolas"/>
                <a:cs typeface="Consolas"/>
                <a:sym typeface="Consolas"/>
              </a:rPr>
              <a:t> edgeTo, distTo;</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initialize distTo with all nodes mapped to ∞, except start to 0</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a:t>
            </a:r>
            <a:r>
              <a:rPr b="0" lang="en-US" sz="1400">
                <a:solidFill>
                  <a:schemeClr val="accent3"/>
                </a:solidFill>
                <a:latin typeface="Consolas"/>
                <a:ea typeface="Consolas"/>
                <a:cs typeface="Consolas"/>
                <a:sym typeface="Consolas"/>
              </a:rPr>
              <a:t>PriorityQueue</a:t>
            </a:r>
            <a:r>
              <a:rPr b="0" lang="en-US" sz="1400">
                <a:solidFill>
                  <a:schemeClr val="dk1"/>
                </a:solidFill>
                <a:latin typeface="Consolas"/>
                <a:ea typeface="Consolas"/>
                <a:cs typeface="Consolas"/>
                <a:sym typeface="Consolas"/>
              </a:rPr>
              <a:t>&lt;</a:t>
            </a:r>
            <a:r>
              <a:rPr b="0" lang="en-US" sz="1400">
                <a:solidFill>
                  <a:schemeClr val="accent3"/>
                </a:solidFill>
                <a:latin typeface="Consolas"/>
                <a:ea typeface="Consolas"/>
                <a:cs typeface="Consolas"/>
                <a:sym typeface="Consolas"/>
              </a:rPr>
              <a:t>V</a:t>
            </a:r>
            <a:r>
              <a:rPr b="0" lang="en-US" sz="1400">
                <a:solidFill>
                  <a:schemeClr val="dk1"/>
                </a:solidFill>
                <a:latin typeface="Consolas"/>
                <a:ea typeface="Consolas"/>
                <a:cs typeface="Consolas"/>
                <a:sym typeface="Consolas"/>
              </a:rPr>
              <a:t>&gt; perimeter; perimeter.</a:t>
            </a:r>
            <a:r>
              <a:rPr b="1" lang="en-US" sz="1400">
                <a:solidFill>
                  <a:schemeClr val="dk1"/>
                </a:solidFill>
                <a:latin typeface="Consolas"/>
                <a:ea typeface="Consolas"/>
                <a:cs typeface="Consolas"/>
                <a:sym typeface="Consolas"/>
              </a:rPr>
              <a:t>add</a:t>
            </a:r>
            <a:r>
              <a:rPr b="0" lang="en-US" sz="1400">
                <a:solidFill>
                  <a:schemeClr val="dk1"/>
                </a:solidFill>
                <a:latin typeface="Consolas"/>
                <a:ea typeface="Consolas"/>
                <a:cs typeface="Consolas"/>
                <a:sym typeface="Consolas"/>
              </a:rPr>
              <a:t>(start);</a:t>
            </a:r>
            <a:endParaRPr/>
          </a:p>
          <a:p>
            <a:pPr indent="0" lvl="0" marL="0" marR="0" rtl="0" algn="l">
              <a:lnSpc>
                <a:spcPct val="120000"/>
              </a:lnSpc>
              <a:spcBef>
                <a:spcPts val="0"/>
              </a:spcBef>
              <a:spcAft>
                <a:spcPts val="0"/>
              </a:spcAft>
              <a:buClr>
                <a:srgbClr val="4B2A85"/>
              </a:buClr>
              <a:buSzPts val="840"/>
              <a:buFont typeface="Noto Sans Symbols"/>
              <a:buNone/>
            </a:pPr>
            <a:r>
              <a:t/>
            </a:r>
            <a:endParaRPr b="0" sz="1400">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a:t>
            </a:r>
            <a:r>
              <a:rPr b="0" lang="en-US" sz="1400">
                <a:solidFill>
                  <a:schemeClr val="accent2"/>
                </a:solidFill>
                <a:latin typeface="Consolas"/>
                <a:ea typeface="Consolas"/>
                <a:cs typeface="Consolas"/>
                <a:sym typeface="Consolas"/>
              </a:rPr>
              <a:t>while</a:t>
            </a:r>
            <a:r>
              <a:rPr b="0" lang="en-US" sz="1400">
                <a:solidFill>
                  <a:schemeClr val="dk1"/>
                </a:solidFill>
                <a:latin typeface="Consolas"/>
                <a:ea typeface="Consolas"/>
                <a:cs typeface="Consolas"/>
                <a:sym typeface="Consolas"/>
              </a:rPr>
              <a:t> (!perimeter.</a:t>
            </a:r>
            <a:r>
              <a:rPr b="1" lang="en-US" sz="1400">
                <a:solidFill>
                  <a:schemeClr val="dk1"/>
                </a:solidFill>
                <a:latin typeface="Consolas"/>
                <a:ea typeface="Consolas"/>
                <a:cs typeface="Consolas"/>
                <a:sym typeface="Consolas"/>
              </a:rPr>
              <a:t>isEmpty</a:t>
            </a:r>
            <a:r>
              <a:rPr b="0" lang="en-US" sz="1400">
                <a:solidFill>
                  <a:schemeClr val="dk1"/>
                </a:solidFill>
                <a:latin typeface="Consolas"/>
                <a:ea typeface="Consolas"/>
                <a:cs typeface="Consolas"/>
                <a:sym typeface="Consolas"/>
              </a:rPr>
              <a: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u = perimeter.</a:t>
            </a:r>
            <a:r>
              <a:rPr b="1" lang="en-US" sz="1400">
                <a:solidFill>
                  <a:schemeClr val="dk1"/>
                </a:solidFill>
                <a:latin typeface="Consolas"/>
                <a:ea typeface="Consolas"/>
                <a:cs typeface="Consolas"/>
                <a:sym typeface="Consolas"/>
              </a:rPr>
              <a:t>removeMin</a:t>
            </a:r>
            <a:r>
              <a:rPr b="0" lang="en-US" sz="1400">
                <a:solidFill>
                  <a:schemeClr val="dk1"/>
                </a:solidFill>
                <a:latin typeface="Consolas"/>
                <a:ea typeface="Consolas"/>
                <a:cs typeface="Consolas"/>
                <a:sym typeface="Consolas"/>
              </a:rPr>
              <a: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known.</a:t>
            </a:r>
            <a:r>
              <a:rPr b="1" lang="en-US" sz="1400">
                <a:solidFill>
                  <a:schemeClr val="dk1"/>
                </a:solidFill>
                <a:latin typeface="Consolas"/>
                <a:ea typeface="Consolas"/>
                <a:cs typeface="Consolas"/>
                <a:sym typeface="Consolas"/>
              </a:rPr>
              <a:t>add</a:t>
            </a:r>
            <a:r>
              <a:rPr b="0" lang="en-US" sz="1400">
                <a:solidFill>
                  <a:schemeClr val="dk1"/>
                </a:solidFill>
                <a:latin typeface="Consolas"/>
                <a:ea typeface="Consolas"/>
                <a:cs typeface="Consolas"/>
                <a:sym typeface="Consolas"/>
              </a:rPr>
              <a:t>(u)</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a:t>
            </a:r>
            <a:r>
              <a:rPr b="0" lang="en-US" sz="1400">
                <a:solidFill>
                  <a:schemeClr val="accent2"/>
                </a:solidFill>
                <a:latin typeface="Consolas"/>
                <a:ea typeface="Consolas"/>
                <a:cs typeface="Consolas"/>
                <a:sym typeface="Consolas"/>
              </a:rPr>
              <a:t>for</a:t>
            </a:r>
            <a:r>
              <a:rPr b="0" lang="en-US" sz="1400">
                <a:solidFill>
                  <a:schemeClr val="dk1"/>
                </a:solidFill>
                <a:latin typeface="Consolas"/>
                <a:ea typeface="Consolas"/>
                <a:cs typeface="Consolas"/>
                <a:sym typeface="Consolas"/>
              </a:rPr>
              <a:t> each edge (u,v) to unknown v with weight w:</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oldDist = distTo.</a:t>
            </a:r>
            <a:r>
              <a:rPr b="1" lang="en-US" sz="1400">
                <a:solidFill>
                  <a:schemeClr val="dk1"/>
                </a:solidFill>
                <a:latin typeface="Consolas"/>
                <a:ea typeface="Consolas"/>
                <a:cs typeface="Consolas"/>
                <a:sym typeface="Consolas"/>
              </a:rPr>
              <a:t>get</a:t>
            </a:r>
            <a:r>
              <a:rPr b="0" lang="en-US" sz="1400">
                <a:solidFill>
                  <a:schemeClr val="dk1"/>
                </a:solidFill>
                <a:latin typeface="Consolas"/>
                <a:ea typeface="Consolas"/>
                <a:cs typeface="Consolas"/>
                <a:sym typeface="Consolas"/>
              </a:rPr>
              <a:t>(v)      </a:t>
            </a:r>
            <a:r>
              <a:rPr b="0" lang="en-US" sz="1400">
                <a:solidFill>
                  <a:srgbClr val="6EA0C0"/>
                </a:solidFill>
                <a:latin typeface="Consolas"/>
                <a:ea typeface="Consolas"/>
                <a:cs typeface="Consolas"/>
                <a:sym typeface="Consolas"/>
              </a:rPr>
              <a:t>// previous smallest edge to 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newDist = distTo.</a:t>
            </a:r>
            <a:r>
              <a:rPr b="1" lang="en-US" sz="1400">
                <a:solidFill>
                  <a:schemeClr val="dk1"/>
                </a:solidFill>
                <a:latin typeface="Consolas"/>
                <a:ea typeface="Consolas"/>
                <a:cs typeface="Consolas"/>
                <a:sym typeface="Consolas"/>
              </a:rPr>
              <a:t>get</a:t>
            </a:r>
            <a:r>
              <a:rPr b="0" lang="en-US" sz="1400">
                <a:solidFill>
                  <a:schemeClr val="dk1"/>
                </a:solidFill>
                <a:latin typeface="Consolas"/>
                <a:ea typeface="Consolas"/>
                <a:cs typeface="Consolas"/>
                <a:sym typeface="Consolas"/>
              </a:rPr>
              <a:t>(u) + w  </a:t>
            </a:r>
            <a:r>
              <a:rPr b="0" lang="en-US" sz="1400">
                <a:solidFill>
                  <a:srgbClr val="6EA0C0"/>
                </a:solidFill>
                <a:latin typeface="Consolas"/>
                <a:ea typeface="Consolas"/>
                <a:cs typeface="Consolas"/>
                <a:sym typeface="Consolas"/>
              </a:rPr>
              <a:t>// is this a smaller edge to 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a:t>
            </a:r>
            <a:r>
              <a:rPr b="0" lang="en-US" sz="1400">
                <a:solidFill>
                  <a:schemeClr val="accent2"/>
                </a:solidFill>
                <a:latin typeface="Consolas"/>
                <a:ea typeface="Consolas"/>
                <a:cs typeface="Consolas"/>
                <a:sym typeface="Consolas"/>
              </a:rPr>
              <a:t>if</a:t>
            </a:r>
            <a:r>
              <a:rPr b="0" lang="en-US" sz="1400">
                <a:solidFill>
                  <a:schemeClr val="dk1"/>
                </a:solidFill>
                <a:latin typeface="Consolas"/>
                <a:ea typeface="Consolas"/>
                <a:cs typeface="Consolas"/>
                <a:sym typeface="Consolas"/>
              </a:rPr>
              <a:t> (newDist &lt; oldDist):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distTo.</a:t>
            </a:r>
            <a:r>
              <a:rPr b="1" lang="en-US" sz="1400">
                <a:solidFill>
                  <a:schemeClr val="dk1"/>
                </a:solidFill>
                <a:latin typeface="Consolas"/>
                <a:ea typeface="Consolas"/>
                <a:cs typeface="Consolas"/>
                <a:sym typeface="Consolas"/>
              </a:rPr>
              <a:t>put</a:t>
            </a:r>
            <a:r>
              <a:rPr b="0" lang="en-US" sz="1400">
                <a:solidFill>
                  <a:schemeClr val="dk1"/>
                </a:solidFill>
                <a:latin typeface="Consolas"/>
                <a:ea typeface="Consolas"/>
                <a:cs typeface="Consolas"/>
                <a:sym typeface="Consolas"/>
              </a:rPr>
              <a:t>(u, newDist)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edgeTo.</a:t>
            </a:r>
            <a:r>
              <a:rPr b="1" lang="en-US" sz="1400">
                <a:solidFill>
                  <a:schemeClr val="dk1"/>
                </a:solidFill>
                <a:latin typeface="Consolas"/>
                <a:ea typeface="Consolas"/>
                <a:cs typeface="Consolas"/>
                <a:sym typeface="Consolas"/>
              </a:rPr>
              <a:t>put</a:t>
            </a:r>
            <a:r>
              <a:rPr b="0" lang="en-US" sz="1400">
                <a:solidFill>
                  <a:schemeClr val="dk1"/>
                </a:solidFill>
                <a:latin typeface="Consolas"/>
                <a:ea typeface="Consolas"/>
                <a:cs typeface="Consolas"/>
                <a:sym typeface="Consolas"/>
              </a:rPr>
              <a:t>(u, 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accent2"/>
                </a:solidFill>
                <a:latin typeface="Consolas"/>
                <a:ea typeface="Consolas"/>
                <a:cs typeface="Consolas"/>
                <a:sym typeface="Consolas"/>
              </a:rPr>
              <a:t>        if</a:t>
            </a:r>
            <a:r>
              <a:rPr b="0" lang="en-US" sz="1400">
                <a:solidFill>
                  <a:schemeClr val="dk1"/>
                </a:solidFill>
                <a:latin typeface="Consolas"/>
                <a:ea typeface="Consolas"/>
                <a:cs typeface="Consolas"/>
                <a:sym typeface="Consolas"/>
              </a:rPr>
              <a:t> (perimeter.</a:t>
            </a:r>
            <a:r>
              <a:rPr b="1" lang="en-US" sz="1400">
                <a:solidFill>
                  <a:schemeClr val="dk1"/>
                </a:solidFill>
                <a:latin typeface="Consolas"/>
                <a:ea typeface="Consolas"/>
                <a:cs typeface="Consolas"/>
                <a:sym typeface="Consolas"/>
              </a:rPr>
              <a:t>contains</a:t>
            </a:r>
            <a:r>
              <a:rPr b="0" lang="en-US" sz="1400">
                <a:solidFill>
                  <a:schemeClr val="dk1"/>
                </a:solidFill>
                <a:latin typeface="Consolas"/>
                <a:ea typeface="Consolas"/>
                <a:cs typeface="Consolas"/>
                <a:sym typeface="Consolas"/>
              </a:rPr>
              <a:t>(v)):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perimeter.</a:t>
            </a:r>
            <a:r>
              <a:rPr b="1" lang="en-US" sz="1400">
                <a:solidFill>
                  <a:schemeClr val="dk1"/>
                </a:solidFill>
                <a:latin typeface="Consolas"/>
                <a:ea typeface="Consolas"/>
                <a:cs typeface="Consolas"/>
                <a:sym typeface="Consolas"/>
              </a:rPr>
              <a:t>changePriority</a:t>
            </a:r>
            <a:r>
              <a:rPr b="0" lang="en-US" sz="1400">
                <a:solidFill>
                  <a:schemeClr val="dk1"/>
                </a:solidFill>
                <a:latin typeface="Consolas"/>
                <a:ea typeface="Consolas"/>
                <a:cs typeface="Consolas"/>
                <a:sym typeface="Consolas"/>
              </a:rPr>
              <a:t>(v, newDist)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a:t>
            </a:r>
            <a:r>
              <a:rPr b="0" lang="en-US" sz="1400">
                <a:solidFill>
                  <a:schemeClr val="accent2"/>
                </a:solidFill>
                <a:latin typeface="Consolas"/>
                <a:ea typeface="Consolas"/>
                <a:cs typeface="Consolas"/>
                <a:sym typeface="Consolas"/>
              </a:rPr>
              <a:t>else</a:t>
            </a:r>
            <a:r>
              <a:rPr b="0" lang="en-US" sz="1400">
                <a:solidFill>
                  <a:schemeClr val="dk1"/>
                </a:solidFill>
                <a:latin typeface="Consolas"/>
                <a:ea typeface="Consolas"/>
                <a:cs typeface="Consolas"/>
                <a:sym typeface="Consolas"/>
              </a:rPr>
              <a: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perimeter.</a:t>
            </a:r>
            <a:r>
              <a:rPr b="1" lang="en-US" sz="1400">
                <a:solidFill>
                  <a:schemeClr val="dk1"/>
                </a:solidFill>
                <a:latin typeface="Consolas"/>
                <a:ea typeface="Consolas"/>
                <a:cs typeface="Consolas"/>
                <a:sym typeface="Consolas"/>
              </a:rPr>
              <a:t>add</a:t>
            </a:r>
            <a:r>
              <a:rPr b="0" lang="en-US" sz="1400">
                <a:solidFill>
                  <a:schemeClr val="dk1"/>
                </a:solidFill>
                <a:latin typeface="Consolas"/>
                <a:ea typeface="Consolas"/>
                <a:cs typeface="Consolas"/>
                <a:sym typeface="Consolas"/>
              </a:rPr>
              <a:t>(v, newDist)</a:t>
            </a:r>
            <a:endParaRPr/>
          </a:p>
          <a:p>
            <a:pPr indent="0" lvl="0" marL="0" marR="0" rtl="0" algn="l">
              <a:lnSpc>
                <a:spcPct val="120000"/>
              </a:lnSpc>
              <a:spcBef>
                <a:spcPts val="0"/>
              </a:spcBef>
              <a:spcAft>
                <a:spcPts val="0"/>
              </a:spcAft>
              <a:buClr>
                <a:srgbClr val="4B2A85"/>
              </a:buClr>
              <a:buSzPts val="840"/>
              <a:buFont typeface="Noto Sans Symbols"/>
              <a:buNone/>
            </a:pPr>
            <a:br>
              <a:rPr b="0" lang="en-US" sz="1400">
                <a:solidFill>
                  <a:schemeClr val="dk1"/>
                </a:solidFill>
                <a:latin typeface="Consolas"/>
                <a:ea typeface="Consolas"/>
                <a:cs typeface="Consolas"/>
                <a:sym typeface="Consolas"/>
              </a:rPr>
            </a:br>
            <a:endParaRPr b="0" sz="1400">
              <a:solidFill>
                <a:schemeClr val="dk1"/>
              </a:solidFill>
              <a:latin typeface="Consolas"/>
              <a:ea typeface="Consolas"/>
              <a:cs typeface="Consolas"/>
              <a:sym typeface="Consolas"/>
            </a:endParaRPr>
          </a:p>
        </p:txBody>
      </p:sp>
      <p:grpSp>
        <p:nvGrpSpPr>
          <p:cNvPr id="1016" name="Google Shape;1016;p46"/>
          <p:cNvGrpSpPr/>
          <p:nvPr/>
        </p:nvGrpSpPr>
        <p:grpSpPr>
          <a:xfrm>
            <a:off x="6594106" y="3970778"/>
            <a:ext cx="1873500" cy="300936"/>
            <a:chOff x="5756414" y="3962399"/>
            <a:chExt cx="1873500" cy="300936"/>
          </a:xfrm>
        </p:grpSpPr>
        <p:sp>
          <p:nvSpPr>
            <p:cNvPr id="1017" name="Google Shape;1017;p46"/>
            <p:cNvSpPr/>
            <p:nvPr/>
          </p:nvSpPr>
          <p:spPr>
            <a:xfrm>
              <a:off x="5854535" y="4025735"/>
              <a:ext cx="1567500" cy="237600"/>
            </a:xfrm>
            <a:prstGeom prst="rect">
              <a:avLst/>
            </a:prstGeom>
            <a:solidFill>
              <a:srgbClr val="F2F2F2"/>
            </a:solidFill>
            <a:ln>
              <a:noFill/>
            </a:ln>
          </p:spPr>
          <p:txBody>
            <a:bodyPr anchorCtr="0" anchor="t" bIns="60950" lIns="121900" spcFirstLastPara="1" rIns="121900" wrap="square" tIns="60950">
              <a:noAutofit/>
            </a:bodyPr>
            <a:lstStyle/>
            <a:p>
              <a:pPr indent="0" lvl="0" marL="0" marR="0" rtl="0" algn="l">
                <a:lnSpc>
                  <a:spcPct val="120000"/>
                </a:lnSpc>
                <a:spcBef>
                  <a:spcPts val="0"/>
                </a:spcBef>
                <a:spcAft>
                  <a:spcPts val="0"/>
                </a:spcAft>
                <a:buNone/>
              </a:pPr>
              <a:r>
                <a:t/>
              </a:r>
              <a:endParaRPr b="1" sz="1400">
                <a:solidFill>
                  <a:schemeClr val="dk1"/>
                </a:solidFill>
                <a:latin typeface="Consolas"/>
                <a:ea typeface="Consolas"/>
                <a:cs typeface="Consolas"/>
                <a:sym typeface="Consolas"/>
              </a:endParaRPr>
            </a:p>
          </p:txBody>
        </p:sp>
        <p:sp>
          <p:nvSpPr>
            <p:cNvPr id="1018" name="Google Shape;1018;p46"/>
            <p:cNvSpPr/>
            <p:nvPr/>
          </p:nvSpPr>
          <p:spPr>
            <a:xfrm>
              <a:off x="5756414" y="3962399"/>
              <a:ext cx="1873500" cy="300900"/>
            </a:xfrm>
            <a:prstGeom prst="rect">
              <a:avLst/>
            </a:prstGeom>
            <a:noFill/>
            <a:ln>
              <a:noFill/>
            </a:ln>
          </p:spPr>
          <p:txBody>
            <a:bodyPr anchorCtr="0" anchor="t" bIns="60950" lIns="121900" spcFirstLastPara="1" rIns="121900" wrap="square" tIns="60950">
              <a:noAutofit/>
            </a:bodyPr>
            <a:lstStyle/>
            <a:p>
              <a:pPr indent="0" lvl="0" marL="0" marR="0" rtl="0" algn="l">
                <a:lnSpc>
                  <a:spcPct val="120000"/>
                </a:lnSpc>
                <a:spcBef>
                  <a:spcPts val="0"/>
                </a:spcBef>
                <a:spcAft>
                  <a:spcPts val="0"/>
                </a:spcAft>
                <a:buNone/>
              </a:pPr>
              <a:r>
                <a:rPr b="1" lang="en-US" sz="1400" strike="sngStrike">
                  <a:solidFill>
                    <a:srgbClr val="FF0000"/>
                  </a:solidFill>
                  <a:latin typeface="Consolas"/>
                  <a:ea typeface="Consolas"/>
                  <a:cs typeface="Consolas"/>
                  <a:sym typeface="Consolas"/>
                </a:rPr>
                <a:t>distTo.get(u) + </a:t>
              </a:r>
              <a:endParaRPr/>
            </a:p>
          </p:txBody>
        </p:sp>
      </p:grpSp>
      <p:sp>
        <p:nvSpPr>
          <p:cNvPr id="1019" name="Google Shape;1019;p46"/>
          <p:cNvSpPr/>
          <p:nvPr/>
        </p:nvSpPr>
        <p:spPr>
          <a:xfrm>
            <a:off x="8745965" y="1389800"/>
            <a:ext cx="2052300" cy="200400"/>
          </a:xfrm>
          <a:prstGeom prst="rect">
            <a:avLst/>
          </a:prstGeom>
          <a:solidFill>
            <a:srgbClr val="F2F2F2"/>
          </a:solidFill>
          <a:ln>
            <a:noFill/>
          </a:ln>
        </p:spPr>
        <p:txBody>
          <a:bodyPr anchorCtr="0" anchor="t" bIns="60950" lIns="121900" spcFirstLastPara="1" rIns="121900" wrap="square" tIns="60950">
            <a:noAutofit/>
          </a:bodyPr>
          <a:lstStyle/>
          <a:p>
            <a:pPr indent="0" lvl="0" marL="0" marR="0" rtl="0" algn="l">
              <a:lnSpc>
                <a:spcPct val="120000"/>
              </a:lnSpc>
              <a:spcBef>
                <a:spcPts val="0"/>
              </a:spcBef>
              <a:spcAft>
                <a:spcPts val="0"/>
              </a:spcAft>
              <a:buNone/>
            </a:pPr>
            <a:r>
              <a:t/>
            </a:r>
            <a:endParaRPr b="1" sz="1400">
              <a:solidFill>
                <a:schemeClr val="dk1"/>
              </a:solidFill>
              <a:latin typeface="Consolas"/>
              <a:ea typeface="Consolas"/>
              <a:cs typeface="Consolas"/>
              <a:sym typeface="Consolas"/>
            </a:endParaRPr>
          </a:p>
        </p:txBody>
      </p:sp>
      <p:sp>
        <p:nvSpPr>
          <p:cNvPr id="1020" name="Google Shape;1020;p46"/>
          <p:cNvSpPr txBox="1"/>
          <p:nvPr/>
        </p:nvSpPr>
        <p:spPr>
          <a:xfrm>
            <a:off x="402200" y="1385450"/>
            <a:ext cx="4101900" cy="2586000"/>
          </a:xfrm>
          <a:prstGeom prst="rect">
            <a:avLst/>
          </a:prstGeom>
          <a:noFill/>
          <a:ln>
            <a:noFill/>
          </a:ln>
        </p:spPr>
        <p:txBody>
          <a:bodyPr anchorCtr="0" anchor="t" bIns="45700" lIns="91425" spcFirstLastPara="1" rIns="91425" wrap="square" tIns="45700">
            <a:spAutoFit/>
          </a:bodyPr>
          <a:lstStyle/>
          <a:p>
            <a:pPr indent="-342900" lvl="0" marL="457200" marR="0" rtl="0" algn="l">
              <a:spcBef>
                <a:spcPts val="0"/>
              </a:spcBef>
              <a:spcAft>
                <a:spcPts val="0"/>
              </a:spcAft>
              <a:buClr>
                <a:srgbClr val="4C3282"/>
              </a:buClr>
              <a:buSzPts val="1800"/>
              <a:buFont typeface="Quattrocento Sans"/>
              <a:buChar char="●"/>
            </a:pPr>
            <a:r>
              <a:rPr lang="en-US" sz="1800">
                <a:solidFill>
                  <a:schemeClr val="dk1"/>
                </a:solidFill>
                <a:latin typeface="Quattrocento Sans"/>
                <a:ea typeface="Quattrocento Sans"/>
                <a:cs typeface="Quattrocento Sans"/>
                <a:sym typeface="Quattrocento Sans"/>
              </a:rPr>
              <a:t>Normally, Dijkstra’s checks for a shorter path from the start.</a:t>
            </a:r>
            <a:endParaRPr/>
          </a:p>
          <a:p>
            <a:pPr indent="-342900" lvl="0" marL="457200" marR="0" rtl="0" algn="l">
              <a:spcBef>
                <a:spcPts val="0"/>
              </a:spcBef>
              <a:spcAft>
                <a:spcPts val="0"/>
              </a:spcAft>
              <a:buClr>
                <a:srgbClr val="4C3282"/>
              </a:buClr>
              <a:buSzPts val="1800"/>
              <a:buFont typeface="Quattrocento Sans"/>
              <a:buChar char="●"/>
            </a:pPr>
            <a:r>
              <a:rPr lang="en-US" sz="1800">
                <a:solidFill>
                  <a:schemeClr val="dk1"/>
                </a:solidFill>
                <a:latin typeface="Quattrocento Sans"/>
                <a:ea typeface="Quattrocento Sans"/>
                <a:cs typeface="Quattrocento Sans"/>
                <a:sym typeface="Quattrocento Sans"/>
              </a:rPr>
              <a:t>But MSTs don’t care about individual paths, only the overall weight!</a:t>
            </a:r>
            <a:endParaRPr/>
          </a:p>
          <a:p>
            <a:pPr indent="-342900" lvl="0" marL="457200" marR="0" rtl="0" algn="l">
              <a:spcBef>
                <a:spcPts val="0"/>
              </a:spcBef>
              <a:spcAft>
                <a:spcPts val="0"/>
              </a:spcAft>
              <a:buClr>
                <a:srgbClr val="4C3282"/>
              </a:buClr>
              <a:buSzPts val="1800"/>
              <a:buFont typeface="Quattrocento Sans"/>
              <a:buChar char="●"/>
            </a:pPr>
            <a:r>
              <a:rPr lang="en-US" sz="1800">
                <a:solidFill>
                  <a:schemeClr val="dk1"/>
                </a:solidFill>
                <a:latin typeface="Quattrocento Sans"/>
                <a:ea typeface="Quattrocento Sans"/>
                <a:cs typeface="Quattrocento Sans"/>
                <a:sym typeface="Quattrocento Sans"/>
              </a:rPr>
              <a:t>New condition: “would this be a smaller edge to connect the current known set to the rest of the graph?”</a:t>
            </a:r>
            <a:endParaRPr/>
          </a:p>
        </p:txBody>
      </p:sp>
      <p:grpSp>
        <p:nvGrpSpPr>
          <p:cNvPr id="1021" name="Google Shape;1021;p46"/>
          <p:cNvGrpSpPr/>
          <p:nvPr/>
        </p:nvGrpSpPr>
        <p:grpSpPr>
          <a:xfrm>
            <a:off x="321709" y="4156849"/>
            <a:ext cx="3789332" cy="2515739"/>
            <a:chOff x="321709" y="4156849"/>
            <a:chExt cx="3789332" cy="2515739"/>
          </a:xfrm>
        </p:grpSpPr>
        <p:sp>
          <p:nvSpPr>
            <p:cNvPr id="1022" name="Google Shape;1022;p46"/>
            <p:cNvSpPr/>
            <p:nvPr/>
          </p:nvSpPr>
          <p:spPr>
            <a:xfrm>
              <a:off x="321709" y="4156849"/>
              <a:ext cx="2118101" cy="1811189"/>
            </a:xfrm>
            <a:custGeom>
              <a:rect b="b" l="l" r="r" t="t"/>
              <a:pathLst>
                <a:path extrusionOk="0" h="1834115" w="1857983">
                  <a:moveTo>
                    <a:pt x="1284051" y="112319"/>
                  </a:moveTo>
                  <a:cubicBezTo>
                    <a:pt x="1251626" y="104213"/>
                    <a:pt x="1192337" y="112260"/>
                    <a:pt x="1147864" y="102592"/>
                  </a:cubicBezTo>
                  <a:cubicBezTo>
                    <a:pt x="1116657" y="95808"/>
                    <a:pt x="1090390" y="74422"/>
                    <a:pt x="1060315" y="63681"/>
                  </a:cubicBezTo>
                  <a:cubicBezTo>
                    <a:pt x="1044744" y="58120"/>
                    <a:pt x="1027628" y="58303"/>
                    <a:pt x="1011677" y="53953"/>
                  </a:cubicBezTo>
                  <a:cubicBezTo>
                    <a:pt x="894393" y="21966"/>
                    <a:pt x="1017151" y="42478"/>
                    <a:pt x="875489" y="24770"/>
                  </a:cubicBezTo>
                  <a:cubicBezTo>
                    <a:pt x="733753" y="-22472"/>
                    <a:pt x="841264" y="9669"/>
                    <a:pt x="486383" y="24770"/>
                  </a:cubicBezTo>
                  <a:cubicBezTo>
                    <a:pt x="453825" y="26155"/>
                    <a:pt x="421532" y="31255"/>
                    <a:pt x="389106" y="34498"/>
                  </a:cubicBezTo>
                  <a:cubicBezTo>
                    <a:pt x="372893" y="37741"/>
                    <a:pt x="356304" y="39475"/>
                    <a:pt x="340468" y="44226"/>
                  </a:cubicBezTo>
                  <a:cubicBezTo>
                    <a:pt x="323743" y="49244"/>
                    <a:pt x="308395" y="58159"/>
                    <a:pt x="291830" y="63681"/>
                  </a:cubicBezTo>
                  <a:cubicBezTo>
                    <a:pt x="279147" y="67909"/>
                    <a:pt x="265889" y="70166"/>
                    <a:pt x="252919" y="73409"/>
                  </a:cubicBezTo>
                  <a:cubicBezTo>
                    <a:pt x="243191" y="79894"/>
                    <a:pt x="234193" y="87636"/>
                    <a:pt x="223736" y="92864"/>
                  </a:cubicBezTo>
                  <a:cubicBezTo>
                    <a:pt x="171856" y="118804"/>
                    <a:pt x="216368" y="81565"/>
                    <a:pt x="155643" y="122047"/>
                  </a:cubicBezTo>
                  <a:cubicBezTo>
                    <a:pt x="148012" y="127134"/>
                    <a:pt x="143233" y="135631"/>
                    <a:pt x="136187" y="141502"/>
                  </a:cubicBezTo>
                  <a:cubicBezTo>
                    <a:pt x="123732" y="151881"/>
                    <a:pt x="108741" y="159221"/>
                    <a:pt x="97277" y="170685"/>
                  </a:cubicBezTo>
                  <a:cubicBezTo>
                    <a:pt x="89010" y="178952"/>
                    <a:pt x="85124" y="190739"/>
                    <a:pt x="77821" y="199868"/>
                  </a:cubicBezTo>
                  <a:cubicBezTo>
                    <a:pt x="53695" y="230026"/>
                    <a:pt x="58870" y="208590"/>
                    <a:pt x="38911" y="248507"/>
                  </a:cubicBezTo>
                  <a:cubicBezTo>
                    <a:pt x="34325" y="257678"/>
                    <a:pt x="32783" y="268089"/>
                    <a:pt x="29183" y="277690"/>
                  </a:cubicBezTo>
                  <a:cubicBezTo>
                    <a:pt x="1711" y="350950"/>
                    <a:pt x="16300" y="300041"/>
                    <a:pt x="0" y="365238"/>
                  </a:cubicBezTo>
                  <a:cubicBezTo>
                    <a:pt x="3243" y="465757"/>
                    <a:pt x="1015" y="566602"/>
                    <a:pt x="9728" y="666796"/>
                  </a:cubicBezTo>
                  <a:cubicBezTo>
                    <a:pt x="14025" y="716211"/>
                    <a:pt x="26881" y="764590"/>
                    <a:pt x="38911" y="812711"/>
                  </a:cubicBezTo>
                  <a:cubicBezTo>
                    <a:pt x="45396" y="838651"/>
                    <a:pt x="48435" y="865706"/>
                    <a:pt x="58366" y="890532"/>
                  </a:cubicBezTo>
                  <a:cubicBezTo>
                    <a:pt x="71336" y="922958"/>
                    <a:pt x="88807" y="953928"/>
                    <a:pt x="97277" y="987809"/>
                  </a:cubicBezTo>
                  <a:cubicBezTo>
                    <a:pt x="103762" y="1013749"/>
                    <a:pt x="108276" y="1040264"/>
                    <a:pt x="116732" y="1065630"/>
                  </a:cubicBezTo>
                  <a:cubicBezTo>
                    <a:pt x="119975" y="1075358"/>
                    <a:pt x="123973" y="1084865"/>
                    <a:pt x="126460" y="1094813"/>
                  </a:cubicBezTo>
                  <a:cubicBezTo>
                    <a:pt x="130470" y="1110853"/>
                    <a:pt x="132469" y="1127341"/>
                    <a:pt x="136187" y="1143451"/>
                  </a:cubicBezTo>
                  <a:cubicBezTo>
                    <a:pt x="159985" y="1246577"/>
                    <a:pt x="149518" y="1193441"/>
                    <a:pt x="175098" y="1289366"/>
                  </a:cubicBezTo>
                  <a:cubicBezTo>
                    <a:pt x="178602" y="1302508"/>
                    <a:pt x="193168" y="1370439"/>
                    <a:pt x="204281" y="1396370"/>
                  </a:cubicBezTo>
                  <a:cubicBezTo>
                    <a:pt x="240980" y="1482001"/>
                    <a:pt x="206990" y="1384366"/>
                    <a:pt x="243191" y="1483919"/>
                  </a:cubicBezTo>
                  <a:cubicBezTo>
                    <a:pt x="268740" y="1554179"/>
                    <a:pt x="246718" y="1526355"/>
                    <a:pt x="282102" y="1561741"/>
                  </a:cubicBezTo>
                  <a:cubicBezTo>
                    <a:pt x="285345" y="1571469"/>
                    <a:pt x="286850" y="1581960"/>
                    <a:pt x="291830" y="1590924"/>
                  </a:cubicBezTo>
                  <a:cubicBezTo>
                    <a:pt x="325688" y="1651869"/>
                    <a:pt x="338110" y="1656660"/>
                    <a:pt x="389106" y="1707656"/>
                  </a:cubicBezTo>
                  <a:cubicBezTo>
                    <a:pt x="416751" y="1735300"/>
                    <a:pt x="407015" y="1727396"/>
                    <a:pt x="447472" y="1756294"/>
                  </a:cubicBezTo>
                  <a:cubicBezTo>
                    <a:pt x="456985" y="1763089"/>
                    <a:pt x="466198" y="1770521"/>
                    <a:pt x="476655" y="1775749"/>
                  </a:cubicBezTo>
                  <a:cubicBezTo>
                    <a:pt x="485826" y="1780335"/>
                    <a:pt x="496667" y="1780891"/>
                    <a:pt x="505838" y="1785477"/>
                  </a:cubicBezTo>
                  <a:cubicBezTo>
                    <a:pt x="516295" y="1790705"/>
                    <a:pt x="524275" y="1800327"/>
                    <a:pt x="535021" y="1804932"/>
                  </a:cubicBezTo>
                  <a:cubicBezTo>
                    <a:pt x="547310" y="1810198"/>
                    <a:pt x="560881" y="1811760"/>
                    <a:pt x="573932" y="1814660"/>
                  </a:cubicBezTo>
                  <a:cubicBezTo>
                    <a:pt x="644366" y="1830312"/>
                    <a:pt x="599603" y="1816731"/>
                    <a:pt x="651753" y="1834115"/>
                  </a:cubicBezTo>
                  <a:cubicBezTo>
                    <a:pt x="729574" y="1830872"/>
                    <a:pt x="807513" y="1829746"/>
                    <a:pt x="885217" y="1824387"/>
                  </a:cubicBezTo>
                  <a:cubicBezTo>
                    <a:pt x="903367" y="1823135"/>
                    <a:pt x="943314" y="1813385"/>
                    <a:pt x="963038" y="1804932"/>
                  </a:cubicBezTo>
                  <a:cubicBezTo>
                    <a:pt x="976367" y="1799220"/>
                    <a:pt x="988192" y="1790063"/>
                    <a:pt x="1001949" y="1785477"/>
                  </a:cubicBezTo>
                  <a:cubicBezTo>
                    <a:pt x="1017634" y="1780249"/>
                    <a:pt x="1034374" y="1778992"/>
                    <a:pt x="1050587" y="1775749"/>
                  </a:cubicBezTo>
                  <a:cubicBezTo>
                    <a:pt x="1060315" y="1769264"/>
                    <a:pt x="1069619" y="1762094"/>
                    <a:pt x="1079770" y="1756294"/>
                  </a:cubicBezTo>
                  <a:cubicBezTo>
                    <a:pt x="1092361" y="1749099"/>
                    <a:pt x="1106384" y="1744524"/>
                    <a:pt x="1118681" y="1736838"/>
                  </a:cubicBezTo>
                  <a:cubicBezTo>
                    <a:pt x="1132429" y="1728245"/>
                    <a:pt x="1144398" y="1717079"/>
                    <a:pt x="1157591" y="1707656"/>
                  </a:cubicBezTo>
                  <a:cubicBezTo>
                    <a:pt x="1167105" y="1700861"/>
                    <a:pt x="1177975" y="1695899"/>
                    <a:pt x="1186774" y="1688200"/>
                  </a:cubicBezTo>
                  <a:cubicBezTo>
                    <a:pt x="1204029" y="1673102"/>
                    <a:pt x="1222695" y="1658640"/>
                    <a:pt x="1235413" y="1639562"/>
                  </a:cubicBezTo>
                  <a:cubicBezTo>
                    <a:pt x="1241898" y="1629834"/>
                    <a:pt x="1246070" y="1618078"/>
                    <a:pt x="1254868" y="1610379"/>
                  </a:cubicBezTo>
                  <a:cubicBezTo>
                    <a:pt x="1272465" y="1594981"/>
                    <a:pt x="1293779" y="1584438"/>
                    <a:pt x="1313234" y="1571468"/>
                  </a:cubicBezTo>
                  <a:cubicBezTo>
                    <a:pt x="1360472" y="1539976"/>
                    <a:pt x="1391638" y="1521957"/>
                    <a:pt x="1429966" y="1464464"/>
                  </a:cubicBezTo>
                  <a:cubicBezTo>
                    <a:pt x="1436451" y="1454736"/>
                    <a:pt x="1444193" y="1445738"/>
                    <a:pt x="1449421" y="1435281"/>
                  </a:cubicBezTo>
                  <a:cubicBezTo>
                    <a:pt x="1454007" y="1426110"/>
                    <a:pt x="1453461" y="1414630"/>
                    <a:pt x="1459149" y="1406098"/>
                  </a:cubicBezTo>
                  <a:cubicBezTo>
                    <a:pt x="1466780" y="1394652"/>
                    <a:pt x="1479886" y="1387774"/>
                    <a:pt x="1488332" y="1376915"/>
                  </a:cubicBezTo>
                  <a:cubicBezTo>
                    <a:pt x="1502687" y="1358458"/>
                    <a:pt x="1514273" y="1338004"/>
                    <a:pt x="1527243" y="1318549"/>
                  </a:cubicBezTo>
                  <a:lnTo>
                    <a:pt x="1566153" y="1260183"/>
                  </a:lnTo>
                  <a:lnTo>
                    <a:pt x="1585608" y="1231000"/>
                  </a:lnTo>
                  <a:cubicBezTo>
                    <a:pt x="1592093" y="1221272"/>
                    <a:pt x="1600722" y="1212672"/>
                    <a:pt x="1605064" y="1201817"/>
                  </a:cubicBezTo>
                  <a:cubicBezTo>
                    <a:pt x="1633203" y="1131468"/>
                    <a:pt x="1614832" y="1167709"/>
                    <a:pt x="1663430" y="1094813"/>
                  </a:cubicBezTo>
                  <a:lnTo>
                    <a:pt x="1682885" y="1065630"/>
                  </a:lnTo>
                  <a:cubicBezTo>
                    <a:pt x="1689370" y="1055902"/>
                    <a:pt x="1694073" y="1044714"/>
                    <a:pt x="1702340" y="1036447"/>
                  </a:cubicBezTo>
                  <a:lnTo>
                    <a:pt x="1721796" y="1016992"/>
                  </a:lnTo>
                  <a:cubicBezTo>
                    <a:pt x="1731860" y="986798"/>
                    <a:pt x="1732946" y="978953"/>
                    <a:pt x="1750979" y="948898"/>
                  </a:cubicBezTo>
                  <a:cubicBezTo>
                    <a:pt x="1763009" y="928848"/>
                    <a:pt x="1776919" y="909987"/>
                    <a:pt x="1789889" y="890532"/>
                  </a:cubicBezTo>
                  <a:lnTo>
                    <a:pt x="1809345" y="861349"/>
                  </a:lnTo>
                  <a:lnTo>
                    <a:pt x="1838528" y="773800"/>
                  </a:lnTo>
                  <a:cubicBezTo>
                    <a:pt x="1841770" y="764072"/>
                    <a:pt x="1846244" y="754672"/>
                    <a:pt x="1848255" y="744617"/>
                  </a:cubicBezTo>
                  <a:lnTo>
                    <a:pt x="1857983" y="695979"/>
                  </a:lnTo>
                  <a:cubicBezTo>
                    <a:pt x="1854740" y="618158"/>
                    <a:pt x="1854009" y="540191"/>
                    <a:pt x="1848255" y="462515"/>
                  </a:cubicBezTo>
                  <a:cubicBezTo>
                    <a:pt x="1847498" y="452289"/>
                    <a:pt x="1844680" y="441535"/>
                    <a:pt x="1838528" y="433332"/>
                  </a:cubicBezTo>
                  <a:cubicBezTo>
                    <a:pt x="1824771" y="414989"/>
                    <a:pt x="1806102" y="400907"/>
                    <a:pt x="1789889" y="384694"/>
                  </a:cubicBezTo>
                  <a:cubicBezTo>
                    <a:pt x="1780161" y="374966"/>
                    <a:pt x="1773011" y="361663"/>
                    <a:pt x="1760706" y="355511"/>
                  </a:cubicBezTo>
                  <a:cubicBezTo>
                    <a:pt x="1747736" y="349026"/>
                    <a:pt x="1733861" y="344100"/>
                    <a:pt x="1721796" y="336056"/>
                  </a:cubicBezTo>
                  <a:cubicBezTo>
                    <a:pt x="1714165" y="330968"/>
                    <a:pt x="1709677" y="322103"/>
                    <a:pt x="1702340" y="316600"/>
                  </a:cubicBezTo>
                  <a:cubicBezTo>
                    <a:pt x="1683634" y="302571"/>
                    <a:pt x="1660507" y="294224"/>
                    <a:pt x="1643974" y="277690"/>
                  </a:cubicBezTo>
                  <a:cubicBezTo>
                    <a:pt x="1637489" y="271205"/>
                    <a:pt x="1631856" y="263737"/>
                    <a:pt x="1624519" y="258234"/>
                  </a:cubicBezTo>
                  <a:cubicBezTo>
                    <a:pt x="1605813" y="244205"/>
                    <a:pt x="1588837" y="224995"/>
                    <a:pt x="1566153" y="219324"/>
                  </a:cubicBezTo>
                  <a:cubicBezTo>
                    <a:pt x="1553183" y="216081"/>
                    <a:pt x="1540048" y="213438"/>
                    <a:pt x="1527243" y="209596"/>
                  </a:cubicBezTo>
                  <a:cubicBezTo>
                    <a:pt x="1507600" y="203703"/>
                    <a:pt x="1488986" y="194163"/>
                    <a:pt x="1468877" y="190141"/>
                  </a:cubicBezTo>
                  <a:lnTo>
                    <a:pt x="1420238" y="180413"/>
                  </a:lnTo>
                  <a:cubicBezTo>
                    <a:pt x="1407268" y="173928"/>
                    <a:pt x="1394906" y="166050"/>
                    <a:pt x="1381328" y="160958"/>
                  </a:cubicBezTo>
                  <a:cubicBezTo>
                    <a:pt x="1368810" y="156264"/>
                    <a:pt x="1355223" y="155072"/>
                    <a:pt x="1342417" y="151230"/>
                  </a:cubicBezTo>
                  <a:cubicBezTo>
                    <a:pt x="1288044" y="134918"/>
                    <a:pt x="1316476" y="120425"/>
                    <a:pt x="1284051" y="112319"/>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023" name="Google Shape;1023;p46"/>
            <p:cNvSpPr/>
            <p:nvPr/>
          </p:nvSpPr>
          <p:spPr>
            <a:xfrm>
              <a:off x="1935179" y="6191692"/>
              <a:ext cx="423300" cy="337200"/>
            </a:xfrm>
            <a:prstGeom prst="rect">
              <a:avLst/>
            </a:prstGeom>
            <a:solidFill>
              <a:srgbClr val="A2CDED"/>
            </a:solidFill>
            <a:ln cap="flat" cmpd="sng" w="1905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0" i="0" lang="en-US" sz="2133" u="none" cap="none" strike="noStrike">
                  <a:solidFill>
                    <a:srgbClr val="000000"/>
                  </a:solidFill>
                  <a:latin typeface="Calibri"/>
                  <a:ea typeface="Calibri"/>
                  <a:cs typeface="Calibri"/>
                  <a:sym typeface="Calibri"/>
                </a:rPr>
                <a:t>X</a:t>
              </a:r>
              <a:endParaRPr b="0" i="0" sz="2133" u="none" cap="none" strike="noStrike">
                <a:solidFill>
                  <a:srgbClr val="000000"/>
                </a:solidFill>
                <a:latin typeface="Calibri"/>
                <a:ea typeface="Calibri"/>
                <a:cs typeface="Calibri"/>
                <a:sym typeface="Calibri"/>
              </a:endParaRPr>
            </a:p>
          </p:txBody>
        </p:sp>
        <p:sp>
          <p:nvSpPr>
            <p:cNvPr id="1024" name="Google Shape;1024;p46"/>
            <p:cNvSpPr txBox="1"/>
            <p:nvPr/>
          </p:nvSpPr>
          <p:spPr>
            <a:xfrm>
              <a:off x="850876" y="4429000"/>
              <a:ext cx="1192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accent6"/>
                  </a:solidFill>
                  <a:latin typeface="Quattrocento Sans"/>
                  <a:ea typeface="Quattrocento Sans"/>
                  <a:cs typeface="Quattrocento Sans"/>
                  <a:sym typeface="Quattrocento Sans"/>
                </a:rPr>
                <a:t>KNOWN</a:t>
              </a:r>
              <a:endParaRPr/>
            </a:p>
          </p:txBody>
        </p:sp>
        <p:sp>
          <p:nvSpPr>
            <p:cNvPr id="1025" name="Google Shape;1025;p46"/>
            <p:cNvSpPr txBox="1"/>
            <p:nvPr/>
          </p:nvSpPr>
          <p:spPr>
            <a:xfrm>
              <a:off x="2178923" y="5859601"/>
              <a:ext cx="4941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3??</a:t>
              </a:r>
              <a:endParaRPr sz="2000">
                <a:solidFill>
                  <a:srgbClr val="FF0000"/>
                </a:solidFill>
                <a:latin typeface="Calibri"/>
                <a:ea typeface="Calibri"/>
                <a:cs typeface="Calibri"/>
                <a:sym typeface="Calibri"/>
              </a:endParaRPr>
            </a:p>
          </p:txBody>
        </p:sp>
        <p:sp>
          <p:nvSpPr>
            <p:cNvPr id="1026" name="Google Shape;1026;p46"/>
            <p:cNvSpPr txBox="1"/>
            <p:nvPr/>
          </p:nvSpPr>
          <p:spPr>
            <a:xfrm>
              <a:off x="1992772" y="5379800"/>
              <a:ext cx="340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1027" name="Google Shape;1027;p46"/>
            <p:cNvSpPr txBox="1"/>
            <p:nvPr/>
          </p:nvSpPr>
          <p:spPr>
            <a:xfrm>
              <a:off x="2791140" y="4810244"/>
              <a:ext cx="340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1028" name="Google Shape;1028;p46"/>
            <p:cNvCxnSpPr>
              <a:stCxn id="1029" idx="2"/>
              <a:endCxn id="1023" idx="0"/>
            </p:cNvCxnSpPr>
            <p:nvPr/>
          </p:nvCxnSpPr>
          <p:spPr>
            <a:xfrm>
              <a:off x="1949707" y="5163582"/>
              <a:ext cx="197100" cy="1028100"/>
            </a:xfrm>
            <a:prstGeom prst="straightConnector1">
              <a:avLst/>
            </a:prstGeom>
            <a:noFill/>
            <a:ln cap="flat" cmpd="sng" w="9525">
              <a:solidFill>
                <a:schemeClr val="dk1"/>
              </a:solidFill>
              <a:prstDash val="solid"/>
              <a:round/>
              <a:headEnd len="med" w="med" type="none"/>
              <a:tailEnd len="med" w="med" type="triangle"/>
            </a:ln>
          </p:spPr>
        </p:cxnSp>
        <p:sp>
          <p:nvSpPr>
            <p:cNvPr id="1030" name="Google Shape;1030;p46"/>
            <p:cNvSpPr/>
            <p:nvPr/>
          </p:nvSpPr>
          <p:spPr>
            <a:xfrm>
              <a:off x="3339409" y="5370797"/>
              <a:ext cx="423300" cy="337200"/>
            </a:xfrm>
            <a:prstGeom prst="rect">
              <a:avLst/>
            </a:prstGeom>
            <a:solidFill>
              <a:srgbClr val="A2CDED"/>
            </a:solidFill>
            <a:ln cap="flat" cmpd="sng" w="1905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0" i="0" lang="en-US" sz="2133" u="none" cap="none" strike="noStrike">
                  <a:solidFill>
                    <a:srgbClr val="000000"/>
                  </a:solidFill>
                  <a:latin typeface="Calibri"/>
                  <a:ea typeface="Calibri"/>
                  <a:cs typeface="Calibri"/>
                  <a:sym typeface="Calibri"/>
                </a:rPr>
                <a:t>A</a:t>
              </a:r>
              <a:endParaRPr b="0" i="0" sz="2133" u="none" cap="none" strike="noStrike">
                <a:solidFill>
                  <a:srgbClr val="000000"/>
                </a:solidFill>
                <a:latin typeface="Calibri"/>
                <a:ea typeface="Calibri"/>
                <a:cs typeface="Calibri"/>
                <a:sym typeface="Calibri"/>
              </a:endParaRPr>
            </a:p>
          </p:txBody>
        </p:sp>
        <p:cxnSp>
          <p:nvCxnSpPr>
            <p:cNvPr id="1031" name="Google Shape;1031;p46"/>
            <p:cNvCxnSpPr>
              <a:stCxn id="1029" idx="3"/>
              <a:endCxn id="1030" idx="0"/>
            </p:cNvCxnSpPr>
            <p:nvPr/>
          </p:nvCxnSpPr>
          <p:spPr>
            <a:xfrm>
              <a:off x="2161357" y="4994982"/>
              <a:ext cx="1389600" cy="375900"/>
            </a:xfrm>
            <a:prstGeom prst="straightConnector1">
              <a:avLst/>
            </a:prstGeom>
            <a:noFill/>
            <a:ln cap="flat" cmpd="sng" w="9525">
              <a:solidFill>
                <a:schemeClr val="dk1"/>
              </a:solidFill>
              <a:prstDash val="solid"/>
              <a:round/>
              <a:headEnd len="med" w="med" type="none"/>
              <a:tailEnd len="med" w="med" type="triangle"/>
            </a:ln>
          </p:spPr>
        </p:cxnSp>
        <p:cxnSp>
          <p:nvCxnSpPr>
            <p:cNvPr id="1032" name="Google Shape;1032;p46"/>
            <p:cNvCxnSpPr>
              <a:stCxn id="1030" idx="2"/>
              <a:endCxn id="1023" idx="3"/>
            </p:cNvCxnSpPr>
            <p:nvPr/>
          </p:nvCxnSpPr>
          <p:spPr>
            <a:xfrm flipH="1">
              <a:off x="2358559" y="5707997"/>
              <a:ext cx="1192500" cy="652200"/>
            </a:xfrm>
            <a:prstGeom prst="straightConnector1">
              <a:avLst/>
            </a:prstGeom>
            <a:noFill/>
            <a:ln cap="flat" cmpd="sng" w="9525">
              <a:solidFill>
                <a:schemeClr val="dk1"/>
              </a:solidFill>
              <a:prstDash val="solid"/>
              <a:round/>
              <a:headEnd len="med" w="med" type="none"/>
              <a:tailEnd len="med" w="med" type="triangle"/>
            </a:ln>
          </p:spPr>
        </p:cxnSp>
        <p:sp>
          <p:nvSpPr>
            <p:cNvPr id="1033" name="Google Shape;1033;p46"/>
            <p:cNvSpPr txBox="1"/>
            <p:nvPr/>
          </p:nvSpPr>
          <p:spPr>
            <a:xfrm>
              <a:off x="2942000" y="5906781"/>
              <a:ext cx="340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029" name="Google Shape;1029;p46"/>
            <p:cNvSpPr/>
            <p:nvPr/>
          </p:nvSpPr>
          <p:spPr>
            <a:xfrm>
              <a:off x="1738057" y="4826382"/>
              <a:ext cx="423300" cy="337200"/>
            </a:xfrm>
            <a:prstGeom prst="rect">
              <a:avLst/>
            </a:prstGeom>
            <a:solidFill>
              <a:srgbClr val="A2CDED"/>
            </a:solidFill>
            <a:ln cap="flat" cmpd="sng" w="1905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0" i="0" lang="en-US" sz="2133" u="none" cap="none" strike="noStrike">
                  <a:solidFill>
                    <a:srgbClr val="000000"/>
                  </a:solidFill>
                  <a:latin typeface="Calibri"/>
                  <a:ea typeface="Calibri"/>
                  <a:cs typeface="Calibri"/>
                  <a:sym typeface="Calibri"/>
                </a:rPr>
                <a:t>C</a:t>
              </a:r>
              <a:endParaRPr b="0" i="0" sz="2133" u="none" cap="none" strike="noStrike">
                <a:solidFill>
                  <a:srgbClr val="000000"/>
                </a:solidFill>
                <a:latin typeface="Calibri"/>
                <a:ea typeface="Calibri"/>
                <a:cs typeface="Calibri"/>
                <a:sym typeface="Calibri"/>
              </a:endParaRPr>
            </a:p>
          </p:txBody>
        </p:sp>
        <p:sp>
          <p:nvSpPr>
            <p:cNvPr id="1034" name="Google Shape;1034;p46"/>
            <p:cNvSpPr txBox="1"/>
            <p:nvPr/>
          </p:nvSpPr>
          <p:spPr>
            <a:xfrm>
              <a:off x="3616941" y="5043270"/>
              <a:ext cx="4941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35" name="Google Shape;1035;p46"/>
            <p:cNvSpPr/>
            <p:nvPr/>
          </p:nvSpPr>
          <p:spPr>
            <a:xfrm>
              <a:off x="981619" y="5380246"/>
              <a:ext cx="423300" cy="337200"/>
            </a:xfrm>
            <a:prstGeom prst="rect">
              <a:avLst/>
            </a:prstGeom>
            <a:solidFill>
              <a:srgbClr val="A2CDED"/>
            </a:solidFill>
            <a:ln cap="flat" cmpd="sng" w="19050">
              <a:solidFill>
                <a:schemeClr val="dk2"/>
              </a:solidFill>
              <a:prstDash val="solid"/>
              <a:round/>
              <a:headEnd len="sm" w="sm" type="none"/>
              <a:tailEnd len="sm" w="sm" type="none"/>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rPr b="0" i="0" lang="en-US" sz="2133" u="none" cap="none" strike="noStrike">
                  <a:solidFill>
                    <a:srgbClr val="000000"/>
                  </a:solidFill>
                  <a:latin typeface="Calibri"/>
                  <a:ea typeface="Calibri"/>
                  <a:cs typeface="Calibri"/>
                  <a:sym typeface="Calibri"/>
                </a:rPr>
                <a:t>B</a:t>
              </a:r>
              <a:endParaRPr b="0" i="0" sz="2133" u="none" cap="none" strike="noStrike">
                <a:solidFill>
                  <a:srgbClr val="000000"/>
                </a:solidFill>
                <a:latin typeface="Calibri"/>
                <a:ea typeface="Calibri"/>
                <a:cs typeface="Calibri"/>
                <a:sym typeface="Calibri"/>
              </a:endParaRPr>
            </a:p>
          </p:txBody>
        </p:sp>
        <p:cxnSp>
          <p:nvCxnSpPr>
            <p:cNvPr id="1036" name="Google Shape;1036;p46"/>
            <p:cNvCxnSpPr>
              <a:stCxn id="1035" idx="2"/>
              <a:endCxn id="1023" idx="1"/>
            </p:cNvCxnSpPr>
            <p:nvPr/>
          </p:nvCxnSpPr>
          <p:spPr>
            <a:xfrm>
              <a:off x="1193269" y="5717446"/>
              <a:ext cx="741900" cy="642900"/>
            </a:xfrm>
            <a:prstGeom prst="straightConnector1">
              <a:avLst/>
            </a:prstGeom>
            <a:noFill/>
            <a:ln cap="flat" cmpd="sng" w="9525">
              <a:solidFill>
                <a:schemeClr val="dk1"/>
              </a:solidFill>
              <a:prstDash val="solid"/>
              <a:round/>
              <a:headEnd len="med" w="med" type="none"/>
              <a:tailEnd len="med" w="med" type="triangle"/>
            </a:ln>
          </p:spPr>
        </p:cxnSp>
        <p:sp>
          <p:nvSpPr>
            <p:cNvPr id="1037" name="Google Shape;1037;p46"/>
            <p:cNvSpPr txBox="1"/>
            <p:nvPr/>
          </p:nvSpPr>
          <p:spPr>
            <a:xfrm>
              <a:off x="1257119" y="5922673"/>
              <a:ext cx="3402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4</a:t>
              </a:r>
              <a:endParaRPr/>
            </a:p>
          </p:txBody>
        </p:sp>
        <p:cxnSp>
          <p:nvCxnSpPr>
            <p:cNvPr id="1038" name="Google Shape;1038;p46"/>
            <p:cNvCxnSpPr/>
            <p:nvPr/>
          </p:nvCxnSpPr>
          <p:spPr>
            <a:xfrm flipH="1">
              <a:off x="1521080" y="4796088"/>
              <a:ext cx="1393800" cy="1876500"/>
            </a:xfrm>
            <a:prstGeom prst="straightConnector1">
              <a:avLst/>
            </a:prstGeom>
            <a:noFill/>
            <a:ln cap="flat" cmpd="sng" w="38100">
              <a:solidFill>
                <a:srgbClr val="1C6294"/>
              </a:solidFill>
              <a:prstDash val="dash"/>
              <a:round/>
              <a:headEnd len="sm" w="sm" type="none"/>
              <a:tailEnd len="sm" w="sm" type="none"/>
            </a:ln>
          </p:spPr>
        </p:cxn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47"/>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Try It Out</a:t>
            </a:r>
            <a:endParaRPr/>
          </a:p>
        </p:txBody>
      </p:sp>
      <p:graphicFrame>
        <p:nvGraphicFramePr>
          <p:cNvPr id="1044" name="Google Shape;1044;p47"/>
          <p:cNvGraphicFramePr/>
          <p:nvPr/>
        </p:nvGraphicFramePr>
        <p:xfrm>
          <a:off x="6746389" y="3586554"/>
          <a:ext cx="3000000" cy="3000000"/>
        </p:xfrm>
        <a:graphic>
          <a:graphicData uri="http://schemas.openxmlformats.org/drawingml/2006/table">
            <a:tbl>
              <a:tblPr bandRow="1" firstRow="1">
                <a:noFill/>
                <a:tableStyleId>{DA69909B-BA61-46AC-A420-D28E94C62067}</a:tableStyleId>
              </a:tblPr>
              <a:tblGrid>
                <a:gridCol w="921025"/>
                <a:gridCol w="1139450"/>
                <a:gridCol w="1546450"/>
                <a:gridCol w="1383650"/>
              </a:tblGrid>
              <a:tr h="370850">
                <a:tc>
                  <a:txBody>
                    <a:bodyPr/>
                    <a:lstStyle/>
                    <a:p>
                      <a:pPr indent="0" lvl="0" marL="0" marR="0" rtl="0" algn="l">
                        <a:spcBef>
                          <a:spcPts val="0"/>
                        </a:spcBef>
                        <a:spcAft>
                          <a:spcPts val="0"/>
                        </a:spcAft>
                        <a:buNone/>
                      </a:pPr>
                      <a:r>
                        <a:rPr lang="en-US" sz="1800">
                          <a:solidFill>
                            <a:schemeClr val="lt1"/>
                          </a:solidFill>
                          <a:latin typeface="Quattrocento Sans"/>
                          <a:ea typeface="Quattrocento Sans"/>
                          <a:cs typeface="Quattrocento Sans"/>
                          <a:sym typeface="Quattrocento Sans"/>
                        </a:rPr>
                        <a:t>Vertex</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38100">
                      <a:solidFill>
                        <a:srgbClr val="BFBFBF"/>
                      </a:solidFill>
                      <a:prstDash val="solid"/>
                      <a:round/>
                      <a:headEnd len="sm" w="sm" type="none"/>
                      <a:tailEnd len="sm" w="sm" type="none"/>
                    </a:lnB>
                    <a:solidFill>
                      <a:srgbClr val="A48DD3"/>
                    </a:solidFill>
                  </a:tcPr>
                </a:tc>
                <a:tc>
                  <a:txBody>
                    <a:bodyPr/>
                    <a:lstStyle/>
                    <a:p>
                      <a:pPr indent="0" lvl="0" marL="0" marR="0" rtl="0" algn="l">
                        <a:spcBef>
                          <a:spcPts val="0"/>
                        </a:spcBef>
                        <a:spcAft>
                          <a:spcPts val="0"/>
                        </a:spcAft>
                        <a:buNone/>
                      </a:pPr>
                      <a:r>
                        <a:rPr lang="en-US" sz="1800">
                          <a:latin typeface="Quattrocento Sans"/>
                          <a:ea typeface="Quattrocento Sans"/>
                          <a:cs typeface="Quattrocento Sans"/>
                          <a:sym typeface="Quattrocento Sans"/>
                        </a:rPr>
                        <a:t>Distance</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38100">
                      <a:solidFill>
                        <a:srgbClr val="BFBFBF"/>
                      </a:solidFill>
                      <a:prstDash val="solid"/>
                      <a:round/>
                      <a:headEnd len="sm" w="sm" type="none"/>
                      <a:tailEnd len="sm" w="sm" type="none"/>
                    </a:lnB>
                    <a:solidFill>
                      <a:srgbClr val="A48DD3"/>
                    </a:solidFill>
                  </a:tcPr>
                </a:tc>
                <a:tc>
                  <a:txBody>
                    <a:bodyPr/>
                    <a:lstStyle/>
                    <a:p>
                      <a:pPr indent="0" lvl="0" marL="0" marR="0" rtl="0" algn="l">
                        <a:spcBef>
                          <a:spcPts val="0"/>
                        </a:spcBef>
                        <a:spcAft>
                          <a:spcPts val="0"/>
                        </a:spcAft>
                        <a:buNone/>
                      </a:pPr>
                      <a:r>
                        <a:rPr lang="en-US" sz="1800">
                          <a:latin typeface="Quattrocento Sans"/>
                          <a:ea typeface="Quattrocento Sans"/>
                          <a:cs typeface="Quattrocento Sans"/>
                          <a:sym typeface="Quattrocento Sans"/>
                        </a:rPr>
                        <a:t>Best Edge</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38100">
                      <a:solidFill>
                        <a:srgbClr val="BFBFBF"/>
                      </a:solidFill>
                      <a:prstDash val="solid"/>
                      <a:round/>
                      <a:headEnd len="sm" w="sm" type="none"/>
                      <a:tailEnd len="sm" w="sm" type="none"/>
                    </a:lnB>
                    <a:solidFill>
                      <a:srgbClr val="A48DD3"/>
                    </a:solidFill>
                  </a:tcPr>
                </a:tc>
                <a:tc>
                  <a:txBody>
                    <a:bodyPr/>
                    <a:lstStyle/>
                    <a:p>
                      <a:pPr indent="0" lvl="0" marL="0" marR="0" rtl="0" algn="l">
                        <a:spcBef>
                          <a:spcPts val="0"/>
                        </a:spcBef>
                        <a:spcAft>
                          <a:spcPts val="0"/>
                        </a:spcAft>
                        <a:buNone/>
                      </a:pPr>
                      <a:r>
                        <a:rPr lang="en-US" sz="1800">
                          <a:latin typeface="Quattrocento Sans"/>
                          <a:ea typeface="Quattrocento Sans"/>
                          <a:cs typeface="Quattrocento Sans"/>
                          <a:sym typeface="Quattrocento Sans"/>
                        </a:rPr>
                        <a:t>Processed</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38100">
                      <a:solidFill>
                        <a:srgbClr val="BFBFBF"/>
                      </a:solidFill>
                      <a:prstDash val="solid"/>
                      <a:round/>
                      <a:headEnd len="sm" w="sm" type="none"/>
                      <a:tailEnd len="sm" w="sm" type="none"/>
                    </a:lnB>
                    <a:solidFill>
                      <a:srgbClr val="A48DD3"/>
                    </a:solidFill>
                  </a:tcPr>
                </a:tc>
              </a:tr>
              <a:tr h="370850">
                <a:tc>
                  <a:txBody>
                    <a:bodyPr/>
                    <a:lstStyle/>
                    <a:p>
                      <a:pPr indent="0" lvl="0" marL="0" marR="0" rtl="0" algn="ctr">
                        <a:spcBef>
                          <a:spcPts val="0"/>
                        </a:spcBef>
                        <a:spcAft>
                          <a:spcPts val="0"/>
                        </a:spcAft>
                        <a:buNone/>
                      </a:pPr>
                      <a:r>
                        <a:rPr lang="en-US" sz="18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381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381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381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381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None/>
                      </a:pPr>
                      <a:r>
                        <a:rPr lang="en-US" sz="18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None/>
                      </a:pPr>
                      <a:r>
                        <a:rPr lang="en-US" sz="18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None/>
                      </a:pPr>
                      <a:r>
                        <a:rPr lang="en-US" sz="18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None/>
                      </a:pPr>
                      <a:r>
                        <a:rPr lang="en-US" sz="18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None/>
                      </a:pPr>
                      <a:r>
                        <a:rPr lang="en-US" sz="18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ctr">
                        <a:spcBef>
                          <a:spcPts val="0"/>
                        </a:spcBef>
                        <a:spcAft>
                          <a:spcPts val="0"/>
                        </a:spcAft>
                        <a:buNone/>
                      </a:pPr>
                      <a:r>
                        <a:rPr lang="en-US" sz="18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8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bl>
          </a:graphicData>
        </a:graphic>
      </p:graphicFrame>
      <p:sp>
        <p:nvSpPr>
          <p:cNvPr id="1045" name="Google Shape;1045;p47"/>
          <p:cNvSpPr txBox="1"/>
          <p:nvPr/>
        </p:nvSpPr>
        <p:spPr>
          <a:xfrm>
            <a:off x="8117170" y="3931454"/>
            <a:ext cx="255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46" name="Google Shape;1046;p47"/>
          <p:cNvSpPr txBox="1"/>
          <p:nvPr/>
        </p:nvSpPr>
        <p:spPr>
          <a:xfrm>
            <a:off x="8117170" y="4356354"/>
            <a:ext cx="301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latin typeface="Quattrocento Sans"/>
              <a:ea typeface="Quattrocento Sans"/>
              <a:cs typeface="Quattrocento Sans"/>
              <a:sym typeface="Quattrocento Sans"/>
            </a:endParaRPr>
          </a:p>
        </p:txBody>
      </p:sp>
      <p:sp>
        <p:nvSpPr>
          <p:cNvPr id="1047" name="Google Shape;1047;p47"/>
          <p:cNvSpPr txBox="1"/>
          <p:nvPr/>
        </p:nvSpPr>
        <p:spPr>
          <a:xfrm>
            <a:off x="8117170" y="4733872"/>
            <a:ext cx="301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latin typeface="Quattrocento Sans"/>
              <a:ea typeface="Quattrocento Sans"/>
              <a:cs typeface="Quattrocento Sans"/>
              <a:sym typeface="Quattrocento Sans"/>
            </a:endParaRPr>
          </a:p>
        </p:txBody>
      </p:sp>
      <p:sp>
        <p:nvSpPr>
          <p:cNvPr id="1048" name="Google Shape;1048;p47"/>
          <p:cNvSpPr txBox="1"/>
          <p:nvPr/>
        </p:nvSpPr>
        <p:spPr>
          <a:xfrm>
            <a:off x="8117170" y="5118003"/>
            <a:ext cx="301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latin typeface="Quattrocento Sans"/>
              <a:ea typeface="Quattrocento Sans"/>
              <a:cs typeface="Quattrocento Sans"/>
              <a:sym typeface="Quattrocento Sans"/>
            </a:endParaRPr>
          </a:p>
        </p:txBody>
      </p:sp>
      <p:sp>
        <p:nvSpPr>
          <p:cNvPr id="1049" name="Google Shape;1049;p47"/>
          <p:cNvSpPr txBox="1"/>
          <p:nvPr/>
        </p:nvSpPr>
        <p:spPr>
          <a:xfrm>
            <a:off x="9181148" y="4339950"/>
            <a:ext cx="989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(A, B)</a:t>
            </a:r>
            <a:endParaRPr>
              <a:latin typeface="Quattrocento Sans"/>
              <a:ea typeface="Quattrocento Sans"/>
              <a:cs typeface="Quattrocento Sans"/>
              <a:sym typeface="Quattrocento Sans"/>
            </a:endParaRPr>
          </a:p>
        </p:txBody>
      </p:sp>
      <p:sp>
        <p:nvSpPr>
          <p:cNvPr id="1050" name="Google Shape;1050;p47"/>
          <p:cNvSpPr txBox="1"/>
          <p:nvPr/>
        </p:nvSpPr>
        <p:spPr>
          <a:xfrm>
            <a:off x="9181948" y="4718875"/>
            <a:ext cx="930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(A, C)</a:t>
            </a:r>
            <a:endParaRPr>
              <a:latin typeface="Quattrocento Sans"/>
              <a:ea typeface="Quattrocento Sans"/>
              <a:cs typeface="Quattrocento Sans"/>
              <a:sym typeface="Quattrocento Sans"/>
            </a:endParaRPr>
          </a:p>
        </p:txBody>
      </p:sp>
      <p:sp>
        <p:nvSpPr>
          <p:cNvPr id="1051" name="Google Shape;1051;p47"/>
          <p:cNvSpPr txBox="1"/>
          <p:nvPr/>
        </p:nvSpPr>
        <p:spPr>
          <a:xfrm>
            <a:off x="9172355" y="5056475"/>
            <a:ext cx="1059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(A, D)</a:t>
            </a:r>
            <a:endParaRPr>
              <a:latin typeface="Quattrocento Sans"/>
              <a:ea typeface="Quattrocento Sans"/>
              <a:cs typeface="Quattrocento Sans"/>
              <a:sym typeface="Quattrocento Sans"/>
            </a:endParaRPr>
          </a:p>
        </p:txBody>
      </p:sp>
      <p:sp>
        <p:nvSpPr>
          <p:cNvPr id="1052" name="Google Shape;1052;p47"/>
          <p:cNvSpPr txBox="1"/>
          <p:nvPr/>
        </p:nvSpPr>
        <p:spPr>
          <a:xfrm>
            <a:off x="9376753" y="3941899"/>
            <a:ext cx="30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X</a:t>
            </a:r>
            <a:endParaRPr>
              <a:latin typeface="Quattrocento Sans"/>
              <a:ea typeface="Quattrocento Sans"/>
              <a:cs typeface="Quattrocento Sans"/>
              <a:sym typeface="Quattrocento Sans"/>
            </a:endParaRPr>
          </a:p>
        </p:txBody>
      </p:sp>
      <p:sp>
        <p:nvSpPr>
          <p:cNvPr id="1053" name="Google Shape;1053;p47"/>
          <p:cNvSpPr txBox="1"/>
          <p:nvPr/>
        </p:nvSpPr>
        <p:spPr>
          <a:xfrm>
            <a:off x="10921042" y="3957491"/>
            <a:ext cx="35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54" name="Google Shape;1054;p47"/>
          <p:cNvSpPr txBox="1"/>
          <p:nvPr/>
        </p:nvSpPr>
        <p:spPr>
          <a:xfrm>
            <a:off x="10921042" y="4349531"/>
            <a:ext cx="35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55" name="Google Shape;1055;p47"/>
          <p:cNvSpPr txBox="1"/>
          <p:nvPr/>
        </p:nvSpPr>
        <p:spPr>
          <a:xfrm>
            <a:off x="8117170" y="5850058"/>
            <a:ext cx="301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latin typeface="Quattrocento Sans"/>
              <a:ea typeface="Quattrocento Sans"/>
              <a:cs typeface="Quattrocento Sans"/>
              <a:sym typeface="Quattrocento Sans"/>
            </a:endParaRPr>
          </a:p>
        </p:txBody>
      </p:sp>
      <p:sp>
        <p:nvSpPr>
          <p:cNvPr id="1056" name="Google Shape;1056;p47"/>
          <p:cNvSpPr txBox="1"/>
          <p:nvPr/>
        </p:nvSpPr>
        <p:spPr>
          <a:xfrm>
            <a:off x="7924979" y="6245925"/>
            <a:ext cx="713700" cy="369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latin typeface="Quattrocento Sans"/>
              <a:ea typeface="Quattrocento Sans"/>
              <a:cs typeface="Quattrocento Sans"/>
              <a:sym typeface="Quattrocento Sans"/>
            </a:endParaRPr>
          </a:p>
        </p:txBody>
      </p:sp>
      <p:sp>
        <p:nvSpPr>
          <p:cNvPr id="1057" name="Google Shape;1057;p47"/>
          <p:cNvSpPr txBox="1"/>
          <p:nvPr/>
        </p:nvSpPr>
        <p:spPr>
          <a:xfrm>
            <a:off x="8117170" y="5446602"/>
            <a:ext cx="301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latin typeface="Quattrocento Sans"/>
              <a:ea typeface="Quattrocento Sans"/>
              <a:cs typeface="Quattrocento Sans"/>
              <a:sym typeface="Quattrocento Sans"/>
            </a:endParaRPr>
          </a:p>
        </p:txBody>
      </p:sp>
      <p:sp>
        <p:nvSpPr>
          <p:cNvPr id="1058" name="Google Shape;1058;p47"/>
          <p:cNvSpPr txBox="1"/>
          <p:nvPr/>
        </p:nvSpPr>
        <p:spPr>
          <a:xfrm>
            <a:off x="9206191" y="5830400"/>
            <a:ext cx="1215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(B, F)</a:t>
            </a:r>
            <a:endParaRPr>
              <a:latin typeface="Quattrocento Sans"/>
              <a:ea typeface="Quattrocento Sans"/>
              <a:cs typeface="Quattrocento Sans"/>
              <a:sym typeface="Quattrocento Sans"/>
            </a:endParaRPr>
          </a:p>
        </p:txBody>
      </p:sp>
      <p:sp>
        <p:nvSpPr>
          <p:cNvPr id="1059" name="Google Shape;1059;p47"/>
          <p:cNvSpPr txBox="1"/>
          <p:nvPr/>
        </p:nvSpPr>
        <p:spPr>
          <a:xfrm>
            <a:off x="10921042" y="5830556"/>
            <a:ext cx="35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60" name="Google Shape;1060;p47"/>
          <p:cNvSpPr txBox="1"/>
          <p:nvPr/>
        </p:nvSpPr>
        <p:spPr>
          <a:xfrm>
            <a:off x="9193972" y="5399550"/>
            <a:ext cx="1126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(B, E)</a:t>
            </a:r>
            <a:endParaRPr>
              <a:latin typeface="Quattrocento Sans"/>
              <a:ea typeface="Quattrocento Sans"/>
              <a:cs typeface="Quattrocento Sans"/>
              <a:sym typeface="Quattrocento Sans"/>
            </a:endParaRPr>
          </a:p>
        </p:txBody>
      </p:sp>
      <p:sp>
        <p:nvSpPr>
          <p:cNvPr id="1061" name="Google Shape;1061;p47"/>
          <p:cNvSpPr txBox="1"/>
          <p:nvPr/>
        </p:nvSpPr>
        <p:spPr>
          <a:xfrm>
            <a:off x="9210629" y="6206625"/>
            <a:ext cx="156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(B, G)</a:t>
            </a:r>
            <a:endParaRPr>
              <a:latin typeface="Quattrocento Sans"/>
              <a:ea typeface="Quattrocento Sans"/>
              <a:cs typeface="Quattrocento Sans"/>
              <a:sym typeface="Quattrocento Sans"/>
            </a:endParaRPr>
          </a:p>
        </p:txBody>
      </p:sp>
      <p:sp>
        <p:nvSpPr>
          <p:cNvPr id="1062" name="Google Shape;1062;p47"/>
          <p:cNvSpPr txBox="1"/>
          <p:nvPr/>
        </p:nvSpPr>
        <p:spPr>
          <a:xfrm>
            <a:off x="426375" y="1479500"/>
            <a:ext cx="5891100" cy="5206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1063" name="Google Shape;1063;p47"/>
          <p:cNvSpPr txBox="1"/>
          <p:nvPr/>
        </p:nvSpPr>
        <p:spPr>
          <a:xfrm>
            <a:off x="10921042" y="4718863"/>
            <a:ext cx="35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64" name="Google Shape;1064;p47"/>
          <p:cNvSpPr txBox="1"/>
          <p:nvPr/>
        </p:nvSpPr>
        <p:spPr>
          <a:xfrm>
            <a:off x="8100548" y="5103300"/>
            <a:ext cx="491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chemeClr val="lt1"/>
                </a:highlight>
                <a:latin typeface="Quattrocento Sans"/>
                <a:ea typeface="Quattrocento Sans"/>
                <a:cs typeface="Quattrocento Sans"/>
                <a:sym typeface="Quattrocento Sans"/>
              </a:rPr>
              <a:t>2</a:t>
            </a:r>
            <a:endParaRPr>
              <a:highlight>
                <a:schemeClr val="lt1"/>
              </a:highlight>
              <a:latin typeface="Quattrocento Sans"/>
              <a:ea typeface="Quattrocento Sans"/>
              <a:cs typeface="Quattrocento Sans"/>
              <a:sym typeface="Quattrocento Sans"/>
            </a:endParaRPr>
          </a:p>
        </p:txBody>
      </p:sp>
      <p:sp>
        <p:nvSpPr>
          <p:cNvPr id="1065" name="Google Shape;1065;p47"/>
          <p:cNvSpPr txBox="1"/>
          <p:nvPr/>
        </p:nvSpPr>
        <p:spPr>
          <a:xfrm>
            <a:off x="8093357" y="5454175"/>
            <a:ext cx="1059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chemeClr val="lt1"/>
                </a:highlight>
                <a:latin typeface="Quattrocento Sans"/>
                <a:ea typeface="Quattrocento Sans"/>
                <a:cs typeface="Quattrocento Sans"/>
                <a:sym typeface="Quattrocento Sans"/>
              </a:rPr>
              <a:t>5 </a:t>
            </a:r>
            <a:r>
              <a:rPr lang="en-US" sz="1800">
                <a:solidFill>
                  <a:schemeClr val="lt1"/>
                </a:solidFill>
                <a:highlight>
                  <a:schemeClr val="lt1"/>
                </a:highlight>
                <a:latin typeface="Quattrocento Sans"/>
                <a:ea typeface="Quattrocento Sans"/>
                <a:cs typeface="Quattrocento Sans"/>
                <a:sym typeface="Quattrocento Sans"/>
              </a:rPr>
              <a:t>.</a:t>
            </a:r>
            <a:endParaRPr>
              <a:solidFill>
                <a:schemeClr val="lt1"/>
              </a:solidFill>
              <a:highlight>
                <a:schemeClr val="lt1"/>
              </a:highlight>
              <a:latin typeface="Quattrocento Sans"/>
              <a:ea typeface="Quattrocento Sans"/>
              <a:cs typeface="Quattrocento Sans"/>
              <a:sym typeface="Quattrocento Sans"/>
            </a:endParaRPr>
          </a:p>
        </p:txBody>
      </p:sp>
      <p:sp>
        <p:nvSpPr>
          <p:cNvPr id="1066" name="Google Shape;1066;p47"/>
          <p:cNvSpPr txBox="1"/>
          <p:nvPr/>
        </p:nvSpPr>
        <p:spPr>
          <a:xfrm>
            <a:off x="9181945" y="5090025"/>
            <a:ext cx="19737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chemeClr val="lt1"/>
                </a:highlight>
                <a:latin typeface="Quattrocento Sans"/>
                <a:ea typeface="Quattrocento Sans"/>
                <a:cs typeface="Quattrocento Sans"/>
                <a:sym typeface="Quattrocento Sans"/>
              </a:rPr>
              <a:t>(C, D) </a:t>
            </a:r>
            <a:r>
              <a:rPr lang="en-US" sz="1800">
                <a:solidFill>
                  <a:schemeClr val="lt1"/>
                </a:solidFill>
                <a:highlight>
                  <a:schemeClr val="lt1"/>
                </a:highlight>
                <a:latin typeface="Quattrocento Sans"/>
                <a:ea typeface="Quattrocento Sans"/>
                <a:cs typeface="Quattrocento Sans"/>
                <a:sym typeface="Quattrocento Sans"/>
              </a:rPr>
              <a:t>.</a:t>
            </a:r>
            <a:endParaRPr>
              <a:highlight>
                <a:schemeClr val="lt1"/>
              </a:highlight>
              <a:latin typeface="Quattrocento Sans"/>
              <a:ea typeface="Quattrocento Sans"/>
              <a:cs typeface="Quattrocento Sans"/>
              <a:sym typeface="Quattrocento Sans"/>
            </a:endParaRPr>
          </a:p>
        </p:txBody>
      </p:sp>
      <p:sp>
        <p:nvSpPr>
          <p:cNvPr id="1067" name="Google Shape;1067;p47"/>
          <p:cNvSpPr txBox="1"/>
          <p:nvPr/>
        </p:nvSpPr>
        <p:spPr>
          <a:xfrm>
            <a:off x="9172354" y="5443438"/>
            <a:ext cx="2289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highlight>
                  <a:schemeClr val="lt1"/>
                </a:highlight>
                <a:latin typeface="Quattrocento Sans"/>
                <a:ea typeface="Quattrocento Sans"/>
                <a:cs typeface="Quattrocento Sans"/>
                <a:sym typeface="Quattrocento Sans"/>
              </a:rPr>
              <a:t>(C, E) </a:t>
            </a:r>
            <a:r>
              <a:rPr lang="en-US" sz="1800">
                <a:solidFill>
                  <a:schemeClr val="lt1"/>
                </a:solidFill>
                <a:highlight>
                  <a:schemeClr val="lt1"/>
                </a:highlight>
                <a:latin typeface="Quattrocento Sans"/>
                <a:ea typeface="Quattrocento Sans"/>
                <a:cs typeface="Quattrocento Sans"/>
                <a:sym typeface="Quattrocento Sans"/>
              </a:rPr>
              <a:t>.</a:t>
            </a:r>
            <a:endParaRPr>
              <a:highlight>
                <a:schemeClr val="lt1"/>
              </a:highlight>
              <a:latin typeface="Quattrocento Sans"/>
              <a:ea typeface="Quattrocento Sans"/>
              <a:cs typeface="Quattrocento Sans"/>
              <a:sym typeface="Quattrocento Sans"/>
            </a:endParaRPr>
          </a:p>
        </p:txBody>
      </p:sp>
      <p:sp>
        <p:nvSpPr>
          <p:cNvPr id="1068" name="Google Shape;1068;p47"/>
          <p:cNvSpPr txBox="1"/>
          <p:nvPr/>
        </p:nvSpPr>
        <p:spPr>
          <a:xfrm>
            <a:off x="10921042" y="5084271"/>
            <a:ext cx="35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69" name="Google Shape;1069;p47"/>
          <p:cNvSpPr txBox="1"/>
          <p:nvPr/>
        </p:nvSpPr>
        <p:spPr>
          <a:xfrm>
            <a:off x="10921042" y="5416410"/>
            <a:ext cx="35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70" name="Google Shape;1070;p47"/>
          <p:cNvSpPr txBox="1"/>
          <p:nvPr/>
        </p:nvSpPr>
        <p:spPr>
          <a:xfrm>
            <a:off x="10921042" y="6185833"/>
            <a:ext cx="3579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50"/>
                </a:solidFill>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p:txBody>
      </p:sp>
      <p:sp>
        <p:nvSpPr>
          <p:cNvPr id="1071" name="Google Shape;1071;p47"/>
          <p:cNvSpPr/>
          <p:nvPr/>
        </p:nvSpPr>
        <p:spPr>
          <a:xfrm>
            <a:off x="7204647" y="2133137"/>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1072" name="Google Shape;1072;p47"/>
          <p:cNvSpPr/>
          <p:nvPr/>
        </p:nvSpPr>
        <p:spPr>
          <a:xfrm>
            <a:off x="9115073" y="1077779"/>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1073" name="Google Shape;1073;p47"/>
          <p:cNvSpPr/>
          <p:nvPr/>
        </p:nvSpPr>
        <p:spPr>
          <a:xfrm>
            <a:off x="8507650" y="3037723"/>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1074" name="Google Shape;1074;p47"/>
          <p:cNvSpPr/>
          <p:nvPr/>
        </p:nvSpPr>
        <p:spPr>
          <a:xfrm>
            <a:off x="10547393" y="2832648"/>
            <a:ext cx="388800" cy="3804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1075" name="Google Shape;1075;p47"/>
          <p:cNvSpPr/>
          <p:nvPr/>
        </p:nvSpPr>
        <p:spPr>
          <a:xfrm>
            <a:off x="10834878" y="1327123"/>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1076" name="Google Shape;1076;p47"/>
          <p:cNvSpPr/>
          <p:nvPr/>
        </p:nvSpPr>
        <p:spPr>
          <a:xfrm>
            <a:off x="8617139" y="1952798"/>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77" name="Google Shape;1077;p47"/>
          <p:cNvCxnSpPr/>
          <p:nvPr/>
        </p:nvCxnSpPr>
        <p:spPr>
          <a:xfrm flipH="1">
            <a:off x="7448573" y="1264738"/>
            <a:ext cx="1666500" cy="956400"/>
          </a:xfrm>
          <a:prstGeom prst="straightConnector1">
            <a:avLst/>
          </a:prstGeom>
          <a:noFill/>
          <a:ln cap="flat" cmpd="sng" w="28575">
            <a:solidFill>
              <a:schemeClr val="dk1"/>
            </a:solidFill>
            <a:prstDash val="solid"/>
            <a:round/>
            <a:headEnd len="sm" w="sm" type="none"/>
            <a:tailEnd len="sm" w="sm" type="none"/>
          </a:ln>
        </p:spPr>
      </p:cxnSp>
      <p:cxnSp>
        <p:nvCxnSpPr>
          <p:cNvPr id="1078" name="Google Shape;1078;p47"/>
          <p:cNvCxnSpPr>
            <a:stCxn id="1071" idx="5"/>
            <a:endCxn id="1073" idx="2"/>
          </p:cNvCxnSpPr>
          <p:nvPr/>
        </p:nvCxnSpPr>
        <p:spPr>
          <a:xfrm>
            <a:off x="7448678" y="2371791"/>
            <a:ext cx="1059000" cy="805800"/>
          </a:xfrm>
          <a:prstGeom prst="straightConnector1">
            <a:avLst/>
          </a:prstGeom>
          <a:noFill/>
          <a:ln cap="flat" cmpd="sng" w="28575">
            <a:solidFill>
              <a:schemeClr val="dk1"/>
            </a:solidFill>
            <a:prstDash val="solid"/>
            <a:round/>
            <a:headEnd len="sm" w="sm" type="none"/>
            <a:tailEnd len="sm" w="sm" type="none"/>
          </a:ln>
        </p:spPr>
      </p:cxnSp>
      <p:cxnSp>
        <p:nvCxnSpPr>
          <p:cNvPr id="1079" name="Google Shape;1079;p47"/>
          <p:cNvCxnSpPr>
            <a:stCxn id="1073" idx="0"/>
            <a:endCxn id="1076" idx="4"/>
          </p:cNvCxnSpPr>
          <p:nvPr/>
        </p:nvCxnSpPr>
        <p:spPr>
          <a:xfrm flipH="1" rot="10800000">
            <a:off x="8650600" y="2232523"/>
            <a:ext cx="109500" cy="805200"/>
          </a:xfrm>
          <a:prstGeom prst="straightConnector1">
            <a:avLst/>
          </a:prstGeom>
          <a:noFill/>
          <a:ln cap="flat" cmpd="sng" w="28575">
            <a:solidFill>
              <a:schemeClr val="dk1"/>
            </a:solidFill>
            <a:prstDash val="solid"/>
            <a:round/>
            <a:headEnd len="sm" w="sm" type="none"/>
            <a:tailEnd len="sm" w="sm" type="none"/>
          </a:ln>
        </p:spPr>
      </p:cxnSp>
      <p:cxnSp>
        <p:nvCxnSpPr>
          <p:cNvPr id="1080" name="Google Shape;1080;p47"/>
          <p:cNvCxnSpPr>
            <a:stCxn id="1076" idx="2"/>
            <a:endCxn id="1071" idx="6"/>
          </p:cNvCxnSpPr>
          <p:nvPr/>
        </p:nvCxnSpPr>
        <p:spPr>
          <a:xfrm flipH="1">
            <a:off x="7490639" y="2092598"/>
            <a:ext cx="1126500" cy="180300"/>
          </a:xfrm>
          <a:prstGeom prst="straightConnector1">
            <a:avLst/>
          </a:prstGeom>
          <a:noFill/>
          <a:ln cap="flat" cmpd="sng" w="28575">
            <a:solidFill>
              <a:schemeClr val="dk1"/>
            </a:solidFill>
            <a:prstDash val="solid"/>
            <a:round/>
            <a:headEnd len="sm" w="sm" type="none"/>
            <a:tailEnd len="sm" w="sm" type="none"/>
          </a:ln>
        </p:spPr>
      </p:cxnSp>
      <p:cxnSp>
        <p:nvCxnSpPr>
          <p:cNvPr id="1081" name="Google Shape;1081;p47"/>
          <p:cNvCxnSpPr>
            <a:stCxn id="1076" idx="7"/>
            <a:endCxn id="1075" idx="2"/>
          </p:cNvCxnSpPr>
          <p:nvPr/>
        </p:nvCxnSpPr>
        <p:spPr>
          <a:xfrm flipH="1" rot="10800000">
            <a:off x="8861170" y="1466944"/>
            <a:ext cx="1973700" cy="526800"/>
          </a:xfrm>
          <a:prstGeom prst="straightConnector1">
            <a:avLst/>
          </a:prstGeom>
          <a:noFill/>
          <a:ln cap="flat" cmpd="sng" w="28575">
            <a:solidFill>
              <a:schemeClr val="dk1"/>
            </a:solidFill>
            <a:prstDash val="solid"/>
            <a:round/>
            <a:headEnd len="sm" w="sm" type="none"/>
            <a:tailEnd len="sm" w="sm" type="none"/>
          </a:ln>
        </p:spPr>
      </p:cxnSp>
      <p:cxnSp>
        <p:nvCxnSpPr>
          <p:cNvPr id="1082" name="Google Shape;1082;p47"/>
          <p:cNvCxnSpPr>
            <a:stCxn id="1075" idx="4"/>
            <a:endCxn id="1074" idx="0"/>
          </p:cNvCxnSpPr>
          <p:nvPr/>
        </p:nvCxnSpPr>
        <p:spPr>
          <a:xfrm flipH="1">
            <a:off x="10741728" y="1606723"/>
            <a:ext cx="236100" cy="1225800"/>
          </a:xfrm>
          <a:prstGeom prst="straightConnector1">
            <a:avLst/>
          </a:prstGeom>
          <a:noFill/>
          <a:ln cap="flat" cmpd="sng" w="28575">
            <a:solidFill>
              <a:schemeClr val="dk1"/>
            </a:solidFill>
            <a:prstDash val="solid"/>
            <a:round/>
            <a:headEnd len="sm" w="sm" type="none"/>
            <a:tailEnd len="sm" w="sm" type="none"/>
          </a:ln>
        </p:spPr>
      </p:cxnSp>
      <p:cxnSp>
        <p:nvCxnSpPr>
          <p:cNvPr id="1083" name="Google Shape;1083;p47"/>
          <p:cNvCxnSpPr>
            <a:stCxn id="1074" idx="3"/>
            <a:endCxn id="1073" idx="6"/>
          </p:cNvCxnSpPr>
          <p:nvPr/>
        </p:nvCxnSpPr>
        <p:spPr>
          <a:xfrm flipH="1">
            <a:off x="8793531" y="3157340"/>
            <a:ext cx="1810800" cy="20100"/>
          </a:xfrm>
          <a:prstGeom prst="straightConnector1">
            <a:avLst/>
          </a:prstGeom>
          <a:noFill/>
          <a:ln cap="flat" cmpd="sng" w="28575">
            <a:solidFill>
              <a:schemeClr val="dk1"/>
            </a:solidFill>
            <a:prstDash val="solid"/>
            <a:round/>
            <a:headEnd len="sm" w="sm" type="none"/>
            <a:tailEnd len="sm" w="sm" type="none"/>
          </a:ln>
        </p:spPr>
      </p:cxnSp>
      <p:cxnSp>
        <p:nvCxnSpPr>
          <p:cNvPr id="1084" name="Google Shape;1084;p47"/>
          <p:cNvCxnSpPr>
            <a:stCxn id="1075" idx="2"/>
            <a:endCxn id="1072" idx="6"/>
          </p:cNvCxnSpPr>
          <p:nvPr/>
        </p:nvCxnSpPr>
        <p:spPr>
          <a:xfrm rot="10800000">
            <a:off x="9400878" y="1217623"/>
            <a:ext cx="1434000" cy="249300"/>
          </a:xfrm>
          <a:prstGeom prst="straightConnector1">
            <a:avLst/>
          </a:prstGeom>
          <a:noFill/>
          <a:ln cap="flat" cmpd="sng" w="28575">
            <a:solidFill>
              <a:schemeClr val="dk1"/>
            </a:solidFill>
            <a:prstDash val="solid"/>
            <a:round/>
            <a:headEnd len="sm" w="sm" type="none"/>
            <a:tailEnd len="sm" w="sm" type="none"/>
          </a:ln>
        </p:spPr>
      </p:cxnSp>
      <p:cxnSp>
        <p:nvCxnSpPr>
          <p:cNvPr id="1085" name="Google Shape;1085;p47"/>
          <p:cNvCxnSpPr>
            <a:stCxn id="1075" idx="3"/>
            <a:endCxn id="1073" idx="7"/>
          </p:cNvCxnSpPr>
          <p:nvPr/>
        </p:nvCxnSpPr>
        <p:spPr>
          <a:xfrm flipH="1">
            <a:off x="8751547" y="1565777"/>
            <a:ext cx="2125200" cy="1512900"/>
          </a:xfrm>
          <a:prstGeom prst="straightConnector1">
            <a:avLst/>
          </a:prstGeom>
          <a:noFill/>
          <a:ln cap="flat" cmpd="sng" w="28575">
            <a:solidFill>
              <a:schemeClr val="dk1"/>
            </a:solidFill>
            <a:prstDash val="solid"/>
            <a:round/>
            <a:headEnd len="sm" w="sm" type="none"/>
            <a:tailEnd len="sm" w="sm" type="none"/>
          </a:ln>
        </p:spPr>
      </p:cxnSp>
      <p:cxnSp>
        <p:nvCxnSpPr>
          <p:cNvPr id="1086" name="Google Shape;1086;p47"/>
          <p:cNvCxnSpPr>
            <a:stCxn id="1072" idx="4"/>
            <a:endCxn id="1074" idx="2"/>
          </p:cNvCxnSpPr>
          <p:nvPr/>
        </p:nvCxnSpPr>
        <p:spPr>
          <a:xfrm>
            <a:off x="9258023" y="1357379"/>
            <a:ext cx="1289400" cy="1665600"/>
          </a:xfrm>
          <a:prstGeom prst="straightConnector1">
            <a:avLst/>
          </a:prstGeom>
          <a:noFill/>
          <a:ln cap="flat" cmpd="sng" w="28575">
            <a:solidFill>
              <a:schemeClr val="dk1"/>
            </a:solidFill>
            <a:prstDash val="solid"/>
            <a:round/>
            <a:headEnd len="sm" w="sm" type="none"/>
            <a:tailEnd len="sm" w="sm" type="none"/>
          </a:ln>
        </p:spPr>
      </p:cxnSp>
      <p:sp>
        <p:nvSpPr>
          <p:cNvPr id="1087" name="Google Shape;1087;p47"/>
          <p:cNvSpPr txBox="1"/>
          <p:nvPr/>
        </p:nvSpPr>
        <p:spPr>
          <a:xfrm>
            <a:off x="8499288" y="457803"/>
            <a:ext cx="534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1088" name="Google Shape;1088;p47"/>
          <p:cNvSpPr txBox="1"/>
          <p:nvPr/>
        </p:nvSpPr>
        <p:spPr>
          <a:xfrm>
            <a:off x="9482200" y="840373"/>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1089" name="Google Shape;1089;p47"/>
          <p:cNvSpPr txBox="1"/>
          <p:nvPr/>
        </p:nvSpPr>
        <p:spPr>
          <a:xfrm>
            <a:off x="9342879" y="1315425"/>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1090" name="Google Shape;1090;p47"/>
          <p:cNvSpPr txBox="1"/>
          <p:nvPr/>
        </p:nvSpPr>
        <p:spPr>
          <a:xfrm>
            <a:off x="7997348" y="1880736"/>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1091" name="Google Shape;1091;p47"/>
          <p:cNvSpPr txBox="1"/>
          <p:nvPr/>
        </p:nvSpPr>
        <p:spPr>
          <a:xfrm>
            <a:off x="7750239" y="2774690"/>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1092" name="Google Shape;1092;p47"/>
          <p:cNvSpPr txBox="1"/>
          <p:nvPr/>
        </p:nvSpPr>
        <p:spPr>
          <a:xfrm>
            <a:off x="8436809" y="2376237"/>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1093" name="Google Shape;1093;p47"/>
          <p:cNvSpPr txBox="1"/>
          <p:nvPr/>
        </p:nvSpPr>
        <p:spPr>
          <a:xfrm>
            <a:off x="9482200" y="3219551"/>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8</a:t>
            </a:r>
            <a:endParaRPr/>
          </a:p>
        </p:txBody>
      </p:sp>
      <p:sp>
        <p:nvSpPr>
          <p:cNvPr id="1094" name="Google Shape;1094;p47"/>
          <p:cNvSpPr txBox="1"/>
          <p:nvPr/>
        </p:nvSpPr>
        <p:spPr>
          <a:xfrm>
            <a:off x="11016410" y="2191493"/>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1095" name="Google Shape;1095;p47"/>
          <p:cNvSpPr txBox="1"/>
          <p:nvPr/>
        </p:nvSpPr>
        <p:spPr>
          <a:xfrm>
            <a:off x="8968623" y="1904122"/>
            <a:ext cx="405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5</a:t>
            </a:r>
            <a:endParaRPr/>
          </a:p>
        </p:txBody>
      </p:sp>
      <p:sp>
        <p:nvSpPr>
          <p:cNvPr id="1096" name="Google Shape;1096;p47"/>
          <p:cNvSpPr txBox="1"/>
          <p:nvPr/>
        </p:nvSpPr>
        <p:spPr>
          <a:xfrm>
            <a:off x="8817232" y="2579936"/>
            <a:ext cx="31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1097" name="Google Shape;1097;p47"/>
          <p:cNvSpPr/>
          <p:nvPr/>
        </p:nvSpPr>
        <p:spPr>
          <a:xfrm>
            <a:off x="7900311" y="419417"/>
            <a:ext cx="285900" cy="2796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1098" name="Google Shape;1098;p47"/>
          <p:cNvCxnSpPr>
            <a:stCxn id="1072" idx="1"/>
            <a:endCxn id="1097" idx="5"/>
          </p:cNvCxnSpPr>
          <p:nvPr/>
        </p:nvCxnSpPr>
        <p:spPr>
          <a:xfrm rot="10800000">
            <a:off x="8144442" y="657925"/>
            <a:ext cx="1012500" cy="460800"/>
          </a:xfrm>
          <a:prstGeom prst="straightConnector1">
            <a:avLst/>
          </a:prstGeom>
          <a:noFill/>
          <a:ln cap="flat" cmpd="sng" w="28575">
            <a:solidFill>
              <a:schemeClr val="dk1"/>
            </a:solidFill>
            <a:prstDash val="solid"/>
            <a:round/>
            <a:headEnd len="sm" w="sm" type="none"/>
            <a:tailEnd len="sm" w="sm" type="none"/>
          </a:ln>
        </p:spPr>
      </p:cxnSp>
      <p:sp>
        <p:nvSpPr>
          <p:cNvPr id="1099" name="Google Shape;1099;p47"/>
          <p:cNvSpPr txBox="1"/>
          <p:nvPr/>
        </p:nvSpPr>
        <p:spPr>
          <a:xfrm>
            <a:off x="8081843" y="1272813"/>
            <a:ext cx="534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1100" name="Google Shape;1100;p47"/>
          <p:cNvSpPr txBox="1"/>
          <p:nvPr/>
        </p:nvSpPr>
        <p:spPr>
          <a:xfrm>
            <a:off x="163000" y="1841450"/>
            <a:ext cx="6340800" cy="44826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t" bIns="60950" lIns="121900" spcFirstLastPara="1" rIns="121900" wrap="square" tIns="60950">
            <a:noAutofit/>
          </a:bodyPr>
          <a:lstStyle/>
          <a:p>
            <a:pPr indent="0" lvl="0" marL="0" marR="0" rtl="0" algn="l">
              <a:lnSpc>
                <a:spcPct val="120000"/>
              </a:lnSpc>
              <a:spcBef>
                <a:spcPts val="0"/>
              </a:spcBef>
              <a:spcAft>
                <a:spcPts val="0"/>
              </a:spcAft>
              <a:buClr>
                <a:srgbClr val="4B2A85"/>
              </a:buClr>
              <a:buSzPts val="840"/>
              <a:buFont typeface="Noto Sans Symbols"/>
              <a:buNone/>
            </a:pPr>
            <a:r>
              <a:rPr b="1" lang="en-US" sz="1300">
                <a:solidFill>
                  <a:schemeClr val="dk1"/>
                </a:solidFill>
                <a:latin typeface="Consolas"/>
                <a:ea typeface="Consolas"/>
                <a:cs typeface="Consolas"/>
                <a:sym typeface="Consolas"/>
              </a:rPr>
              <a:t>primsShortestPath</a:t>
            </a:r>
            <a:r>
              <a:rPr b="0" lang="en-US" sz="1300">
                <a:solidFill>
                  <a:schemeClr val="dk1"/>
                </a:solidFill>
                <a:latin typeface="Consolas"/>
                <a:ea typeface="Consolas"/>
                <a:cs typeface="Consolas"/>
                <a:sym typeface="Consolas"/>
              </a:rPr>
              <a:t>(</a:t>
            </a:r>
            <a:r>
              <a:rPr b="0" lang="en-US" sz="1300">
                <a:solidFill>
                  <a:schemeClr val="accent3"/>
                </a:solidFill>
                <a:latin typeface="Consolas"/>
                <a:ea typeface="Consolas"/>
                <a:cs typeface="Consolas"/>
                <a:sym typeface="Consolas"/>
              </a:rPr>
              <a:t>G</a:t>
            </a:r>
            <a:r>
              <a:rPr b="0" lang="en-US" sz="1300">
                <a:solidFill>
                  <a:schemeClr val="dk1"/>
                </a:solidFill>
                <a:latin typeface="Consolas"/>
                <a:ea typeface="Consolas"/>
                <a:cs typeface="Consolas"/>
                <a:sym typeface="Consolas"/>
              </a:rPr>
              <a:t> graph, </a:t>
            </a:r>
            <a:r>
              <a:rPr b="0" lang="en-US" sz="1300">
                <a:solidFill>
                  <a:schemeClr val="accent3"/>
                </a:solidFill>
                <a:latin typeface="Consolas"/>
                <a:ea typeface="Consolas"/>
                <a:cs typeface="Consolas"/>
                <a:sym typeface="Consolas"/>
              </a:rPr>
              <a:t>V </a:t>
            </a:r>
            <a:r>
              <a:rPr b="0" lang="en-US" sz="1300">
                <a:solidFill>
                  <a:schemeClr val="dk1"/>
                </a:solidFill>
                <a:latin typeface="Consolas"/>
                <a:ea typeface="Consolas"/>
                <a:cs typeface="Consolas"/>
                <a:sym typeface="Consolas"/>
              </a:rPr>
              <a:t>start)</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a:t>
            </a:r>
            <a:r>
              <a:rPr b="0" lang="en-US" sz="1300">
                <a:solidFill>
                  <a:schemeClr val="accent3"/>
                </a:solidFill>
                <a:latin typeface="Consolas"/>
                <a:ea typeface="Consolas"/>
                <a:cs typeface="Consolas"/>
                <a:sym typeface="Consolas"/>
              </a:rPr>
              <a:t>Map</a:t>
            </a:r>
            <a:r>
              <a:rPr b="0" lang="en-US" sz="1300">
                <a:solidFill>
                  <a:schemeClr val="dk1"/>
                </a:solidFill>
                <a:latin typeface="Consolas"/>
                <a:ea typeface="Consolas"/>
                <a:cs typeface="Consolas"/>
                <a:sym typeface="Consolas"/>
              </a:rPr>
              <a:t> edgeTo, distTo;</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initialize distTo with all nodes mapped to ∞, except start to 0</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a:t>
            </a:r>
            <a:r>
              <a:rPr b="0" lang="en-US" sz="1300">
                <a:solidFill>
                  <a:schemeClr val="accent3"/>
                </a:solidFill>
                <a:latin typeface="Consolas"/>
                <a:ea typeface="Consolas"/>
                <a:cs typeface="Consolas"/>
                <a:sym typeface="Consolas"/>
              </a:rPr>
              <a:t>PriorityQueue</a:t>
            </a:r>
            <a:r>
              <a:rPr b="0" lang="en-US" sz="1300">
                <a:solidFill>
                  <a:schemeClr val="dk1"/>
                </a:solidFill>
                <a:latin typeface="Consolas"/>
                <a:ea typeface="Consolas"/>
                <a:cs typeface="Consolas"/>
                <a:sym typeface="Consolas"/>
              </a:rPr>
              <a:t>&lt;</a:t>
            </a:r>
            <a:r>
              <a:rPr b="0" lang="en-US" sz="1300">
                <a:solidFill>
                  <a:schemeClr val="accent3"/>
                </a:solidFill>
                <a:latin typeface="Consolas"/>
                <a:ea typeface="Consolas"/>
                <a:cs typeface="Consolas"/>
                <a:sym typeface="Consolas"/>
              </a:rPr>
              <a:t>V</a:t>
            </a:r>
            <a:r>
              <a:rPr b="0" lang="en-US" sz="1300">
                <a:solidFill>
                  <a:schemeClr val="dk1"/>
                </a:solidFill>
                <a:latin typeface="Consolas"/>
                <a:ea typeface="Consolas"/>
                <a:cs typeface="Consolas"/>
                <a:sym typeface="Consolas"/>
              </a:rPr>
              <a:t>&gt; perimeter; perimeter.</a:t>
            </a:r>
            <a:r>
              <a:rPr b="1" lang="en-US" sz="1300">
                <a:solidFill>
                  <a:schemeClr val="dk1"/>
                </a:solidFill>
                <a:latin typeface="Consolas"/>
                <a:ea typeface="Consolas"/>
                <a:cs typeface="Consolas"/>
                <a:sym typeface="Consolas"/>
              </a:rPr>
              <a:t>add</a:t>
            </a:r>
            <a:r>
              <a:rPr b="0" lang="en-US" sz="1300">
                <a:solidFill>
                  <a:schemeClr val="dk1"/>
                </a:solidFill>
                <a:latin typeface="Consolas"/>
                <a:ea typeface="Consolas"/>
                <a:cs typeface="Consolas"/>
                <a:sym typeface="Consolas"/>
              </a:rPr>
              <a:t>(start);</a:t>
            </a:r>
            <a:endParaRPr sz="1300"/>
          </a:p>
          <a:p>
            <a:pPr indent="0" lvl="0" marL="0" marR="0" rtl="0" algn="l">
              <a:lnSpc>
                <a:spcPct val="120000"/>
              </a:lnSpc>
              <a:spcBef>
                <a:spcPts val="0"/>
              </a:spcBef>
              <a:spcAft>
                <a:spcPts val="0"/>
              </a:spcAft>
              <a:buClr>
                <a:srgbClr val="4B2A85"/>
              </a:buClr>
              <a:buSzPts val="840"/>
              <a:buFont typeface="Noto Sans Symbols"/>
              <a:buNone/>
            </a:pPr>
            <a:r>
              <a:t/>
            </a:r>
            <a:endParaRPr b="0" sz="1300">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a:t>
            </a:r>
            <a:r>
              <a:rPr b="0" lang="en-US" sz="1300">
                <a:solidFill>
                  <a:schemeClr val="accent2"/>
                </a:solidFill>
                <a:latin typeface="Consolas"/>
                <a:ea typeface="Consolas"/>
                <a:cs typeface="Consolas"/>
                <a:sym typeface="Consolas"/>
              </a:rPr>
              <a:t>while</a:t>
            </a:r>
            <a:r>
              <a:rPr b="0" lang="en-US" sz="1300">
                <a:solidFill>
                  <a:schemeClr val="dk1"/>
                </a:solidFill>
                <a:latin typeface="Consolas"/>
                <a:ea typeface="Consolas"/>
                <a:cs typeface="Consolas"/>
                <a:sym typeface="Consolas"/>
              </a:rPr>
              <a:t> (!perimeter.</a:t>
            </a:r>
            <a:r>
              <a:rPr b="1" lang="en-US" sz="1300">
                <a:solidFill>
                  <a:schemeClr val="dk1"/>
                </a:solidFill>
                <a:latin typeface="Consolas"/>
                <a:ea typeface="Consolas"/>
                <a:cs typeface="Consolas"/>
                <a:sym typeface="Consolas"/>
              </a:rPr>
              <a:t>isEmpty</a:t>
            </a:r>
            <a:r>
              <a:rPr b="0" lang="en-US" sz="1300">
                <a:solidFill>
                  <a:schemeClr val="dk1"/>
                </a:solidFill>
                <a:latin typeface="Consolas"/>
                <a:ea typeface="Consolas"/>
                <a:cs typeface="Consolas"/>
                <a:sym typeface="Consolas"/>
              </a:rPr>
              <a:t>()):</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u = perimeter.</a:t>
            </a:r>
            <a:r>
              <a:rPr b="1" lang="en-US" sz="1300">
                <a:solidFill>
                  <a:schemeClr val="dk1"/>
                </a:solidFill>
                <a:latin typeface="Consolas"/>
                <a:ea typeface="Consolas"/>
                <a:cs typeface="Consolas"/>
                <a:sym typeface="Consolas"/>
              </a:rPr>
              <a:t>removeMin</a:t>
            </a:r>
            <a:r>
              <a:rPr b="0" lang="en-US" sz="1300">
                <a:solidFill>
                  <a:schemeClr val="dk1"/>
                </a:solidFill>
                <a:latin typeface="Consolas"/>
                <a:ea typeface="Consolas"/>
                <a:cs typeface="Consolas"/>
                <a:sym typeface="Consolas"/>
              </a:rPr>
              <a:t>()</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known.</a:t>
            </a:r>
            <a:r>
              <a:rPr b="1" lang="en-US" sz="1300">
                <a:solidFill>
                  <a:schemeClr val="dk1"/>
                </a:solidFill>
                <a:latin typeface="Consolas"/>
                <a:ea typeface="Consolas"/>
                <a:cs typeface="Consolas"/>
                <a:sym typeface="Consolas"/>
              </a:rPr>
              <a:t>add</a:t>
            </a:r>
            <a:r>
              <a:rPr b="0" lang="en-US" sz="1300">
                <a:solidFill>
                  <a:schemeClr val="dk1"/>
                </a:solidFill>
                <a:latin typeface="Consolas"/>
                <a:ea typeface="Consolas"/>
                <a:cs typeface="Consolas"/>
                <a:sym typeface="Consolas"/>
              </a:rPr>
              <a:t>(u)</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a:t>
            </a:r>
            <a:r>
              <a:rPr b="0" lang="en-US" sz="1300">
                <a:solidFill>
                  <a:schemeClr val="accent2"/>
                </a:solidFill>
                <a:latin typeface="Consolas"/>
                <a:ea typeface="Consolas"/>
                <a:cs typeface="Consolas"/>
                <a:sym typeface="Consolas"/>
              </a:rPr>
              <a:t>for</a:t>
            </a:r>
            <a:r>
              <a:rPr b="0" lang="en-US" sz="1300">
                <a:solidFill>
                  <a:schemeClr val="dk1"/>
                </a:solidFill>
                <a:latin typeface="Consolas"/>
                <a:ea typeface="Consolas"/>
                <a:cs typeface="Consolas"/>
                <a:sym typeface="Consolas"/>
              </a:rPr>
              <a:t> each edge (u,v) to unknown v with weight w:</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oldDist = distTo.</a:t>
            </a:r>
            <a:r>
              <a:rPr b="1" lang="en-US" sz="1300">
                <a:solidFill>
                  <a:schemeClr val="dk1"/>
                </a:solidFill>
                <a:latin typeface="Consolas"/>
                <a:ea typeface="Consolas"/>
                <a:cs typeface="Consolas"/>
                <a:sym typeface="Consolas"/>
              </a:rPr>
              <a:t>get</a:t>
            </a:r>
            <a:r>
              <a:rPr b="0" lang="en-US" sz="1300">
                <a:solidFill>
                  <a:schemeClr val="dk1"/>
                </a:solidFill>
                <a:latin typeface="Consolas"/>
                <a:ea typeface="Consolas"/>
                <a:cs typeface="Consolas"/>
                <a:sym typeface="Consolas"/>
              </a:rPr>
              <a:t>(v)      </a:t>
            </a:r>
            <a:r>
              <a:rPr b="0" lang="en-US" sz="1300">
                <a:solidFill>
                  <a:srgbClr val="6EA0C0"/>
                </a:solidFill>
                <a:latin typeface="Consolas"/>
                <a:ea typeface="Consolas"/>
                <a:cs typeface="Consolas"/>
                <a:sym typeface="Consolas"/>
              </a:rPr>
              <a:t>// previous smallest edge to v</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newDist = distTo.</a:t>
            </a:r>
            <a:r>
              <a:rPr b="1" lang="en-US" sz="1300">
                <a:solidFill>
                  <a:schemeClr val="dk1"/>
                </a:solidFill>
                <a:latin typeface="Consolas"/>
                <a:ea typeface="Consolas"/>
                <a:cs typeface="Consolas"/>
                <a:sym typeface="Consolas"/>
              </a:rPr>
              <a:t>get</a:t>
            </a:r>
            <a:r>
              <a:rPr b="0" lang="en-US" sz="1300">
                <a:solidFill>
                  <a:schemeClr val="dk1"/>
                </a:solidFill>
                <a:latin typeface="Consolas"/>
                <a:ea typeface="Consolas"/>
                <a:cs typeface="Consolas"/>
                <a:sym typeface="Consolas"/>
              </a:rPr>
              <a:t>(u) + w  </a:t>
            </a:r>
            <a:r>
              <a:rPr b="0" lang="en-US" sz="1300">
                <a:solidFill>
                  <a:srgbClr val="6EA0C0"/>
                </a:solidFill>
                <a:latin typeface="Consolas"/>
                <a:ea typeface="Consolas"/>
                <a:cs typeface="Consolas"/>
                <a:sym typeface="Consolas"/>
              </a:rPr>
              <a:t>// is this a smaller edge to v?</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a:t>
            </a:r>
            <a:r>
              <a:rPr b="0" lang="en-US" sz="1300">
                <a:solidFill>
                  <a:schemeClr val="accent2"/>
                </a:solidFill>
                <a:latin typeface="Consolas"/>
                <a:ea typeface="Consolas"/>
                <a:cs typeface="Consolas"/>
                <a:sym typeface="Consolas"/>
              </a:rPr>
              <a:t>if</a:t>
            </a:r>
            <a:r>
              <a:rPr b="0" lang="en-US" sz="1300">
                <a:solidFill>
                  <a:schemeClr val="dk1"/>
                </a:solidFill>
                <a:latin typeface="Consolas"/>
                <a:ea typeface="Consolas"/>
                <a:cs typeface="Consolas"/>
                <a:sym typeface="Consolas"/>
              </a:rPr>
              <a:t> (newDist &lt; oldDist):</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distTo.</a:t>
            </a:r>
            <a:r>
              <a:rPr b="1" lang="en-US" sz="1300">
                <a:solidFill>
                  <a:schemeClr val="dk1"/>
                </a:solidFill>
                <a:latin typeface="Consolas"/>
                <a:ea typeface="Consolas"/>
                <a:cs typeface="Consolas"/>
                <a:sym typeface="Consolas"/>
              </a:rPr>
              <a:t>put</a:t>
            </a:r>
            <a:r>
              <a:rPr b="0" lang="en-US" sz="1300">
                <a:solidFill>
                  <a:schemeClr val="dk1"/>
                </a:solidFill>
                <a:latin typeface="Consolas"/>
                <a:ea typeface="Consolas"/>
                <a:cs typeface="Consolas"/>
                <a:sym typeface="Consolas"/>
              </a:rPr>
              <a:t>(u, newDist)</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edgeTo.</a:t>
            </a:r>
            <a:r>
              <a:rPr b="1" lang="en-US" sz="1300">
                <a:solidFill>
                  <a:schemeClr val="dk1"/>
                </a:solidFill>
                <a:latin typeface="Consolas"/>
                <a:ea typeface="Consolas"/>
                <a:cs typeface="Consolas"/>
                <a:sym typeface="Consolas"/>
              </a:rPr>
              <a:t>put</a:t>
            </a:r>
            <a:r>
              <a:rPr b="0" lang="en-US" sz="1300">
                <a:solidFill>
                  <a:schemeClr val="dk1"/>
                </a:solidFill>
                <a:latin typeface="Consolas"/>
                <a:ea typeface="Consolas"/>
                <a:cs typeface="Consolas"/>
                <a:sym typeface="Consolas"/>
              </a:rPr>
              <a:t>(u, v)</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accent2"/>
                </a:solidFill>
                <a:latin typeface="Consolas"/>
                <a:ea typeface="Consolas"/>
                <a:cs typeface="Consolas"/>
                <a:sym typeface="Consolas"/>
              </a:rPr>
              <a:t>        if</a:t>
            </a:r>
            <a:r>
              <a:rPr b="0" lang="en-US" sz="1300">
                <a:solidFill>
                  <a:schemeClr val="dk1"/>
                </a:solidFill>
                <a:latin typeface="Consolas"/>
                <a:ea typeface="Consolas"/>
                <a:cs typeface="Consolas"/>
                <a:sym typeface="Consolas"/>
              </a:rPr>
              <a:t> (perimeter.</a:t>
            </a:r>
            <a:r>
              <a:rPr b="1" lang="en-US" sz="1300">
                <a:solidFill>
                  <a:schemeClr val="dk1"/>
                </a:solidFill>
                <a:latin typeface="Consolas"/>
                <a:ea typeface="Consolas"/>
                <a:cs typeface="Consolas"/>
                <a:sym typeface="Consolas"/>
              </a:rPr>
              <a:t>contains</a:t>
            </a:r>
            <a:r>
              <a:rPr b="0" lang="en-US" sz="1300">
                <a:solidFill>
                  <a:schemeClr val="dk1"/>
                </a:solidFill>
                <a:latin typeface="Consolas"/>
                <a:ea typeface="Consolas"/>
                <a:cs typeface="Consolas"/>
                <a:sym typeface="Consolas"/>
              </a:rPr>
              <a:t>(v)):</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perimeter.</a:t>
            </a:r>
            <a:r>
              <a:rPr b="1" lang="en-US" sz="1300">
                <a:solidFill>
                  <a:schemeClr val="dk1"/>
                </a:solidFill>
                <a:latin typeface="Consolas"/>
                <a:ea typeface="Consolas"/>
                <a:cs typeface="Consolas"/>
                <a:sym typeface="Consolas"/>
              </a:rPr>
              <a:t>changePriority</a:t>
            </a:r>
            <a:r>
              <a:rPr b="0" lang="en-US" sz="1300">
                <a:solidFill>
                  <a:schemeClr val="dk1"/>
                </a:solidFill>
                <a:latin typeface="Consolas"/>
                <a:ea typeface="Consolas"/>
                <a:cs typeface="Consolas"/>
                <a:sym typeface="Consolas"/>
              </a:rPr>
              <a:t>(v, newDist)</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a:t>
            </a:r>
            <a:r>
              <a:rPr b="0" lang="en-US" sz="1300">
                <a:solidFill>
                  <a:schemeClr val="accent2"/>
                </a:solidFill>
                <a:latin typeface="Consolas"/>
                <a:ea typeface="Consolas"/>
                <a:cs typeface="Consolas"/>
                <a:sym typeface="Consolas"/>
              </a:rPr>
              <a:t>else</a:t>
            </a:r>
            <a:r>
              <a:rPr b="0" lang="en-US" sz="1300">
                <a:solidFill>
                  <a:schemeClr val="dk1"/>
                </a:solidFill>
                <a:latin typeface="Consolas"/>
                <a:ea typeface="Consolas"/>
                <a:cs typeface="Consolas"/>
                <a:sym typeface="Consolas"/>
              </a:rPr>
              <a:t>:</a:t>
            </a:r>
            <a:endParaRPr sz="1300"/>
          </a:p>
          <a:p>
            <a:pPr indent="0" lvl="0" marL="0" marR="0" rtl="0" algn="l">
              <a:lnSpc>
                <a:spcPct val="120000"/>
              </a:lnSpc>
              <a:spcBef>
                <a:spcPts val="0"/>
              </a:spcBef>
              <a:spcAft>
                <a:spcPts val="0"/>
              </a:spcAft>
              <a:buClr>
                <a:srgbClr val="4B2A85"/>
              </a:buClr>
              <a:buSzPts val="840"/>
              <a:buFont typeface="Noto Sans Symbols"/>
              <a:buNone/>
            </a:pPr>
            <a:r>
              <a:rPr b="0" lang="en-US" sz="1300">
                <a:solidFill>
                  <a:schemeClr val="dk1"/>
                </a:solidFill>
                <a:latin typeface="Consolas"/>
                <a:ea typeface="Consolas"/>
                <a:cs typeface="Consolas"/>
                <a:sym typeface="Consolas"/>
              </a:rPr>
              <a:t>          perimeter.</a:t>
            </a:r>
            <a:r>
              <a:rPr b="1" lang="en-US" sz="1300">
                <a:solidFill>
                  <a:schemeClr val="dk1"/>
                </a:solidFill>
                <a:latin typeface="Consolas"/>
                <a:ea typeface="Consolas"/>
                <a:cs typeface="Consolas"/>
                <a:sym typeface="Consolas"/>
              </a:rPr>
              <a:t>add</a:t>
            </a:r>
            <a:r>
              <a:rPr b="0" lang="en-US" sz="1300">
                <a:solidFill>
                  <a:schemeClr val="dk1"/>
                </a:solidFill>
                <a:latin typeface="Consolas"/>
                <a:ea typeface="Consolas"/>
                <a:cs typeface="Consolas"/>
                <a:sym typeface="Consolas"/>
              </a:rPr>
              <a:t>(v, newDist)</a:t>
            </a:r>
            <a:endParaRPr sz="1300"/>
          </a:p>
          <a:p>
            <a:pPr indent="0" lvl="0" marL="0" marR="0" rtl="0" algn="l">
              <a:lnSpc>
                <a:spcPct val="120000"/>
              </a:lnSpc>
              <a:spcBef>
                <a:spcPts val="0"/>
              </a:spcBef>
              <a:spcAft>
                <a:spcPts val="0"/>
              </a:spcAft>
              <a:buClr>
                <a:srgbClr val="4B2A85"/>
              </a:buClr>
              <a:buSzPts val="840"/>
              <a:buFont typeface="Noto Sans Symbols"/>
              <a:buNone/>
            </a:pPr>
            <a:br>
              <a:rPr b="0" lang="en-US" sz="1300">
                <a:solidFill>
                  <a:schemeClr val="dk1"/>
                </a:solidFill>
                <a:latin typeface="Consolas"/>
                <a:ea typeface="Consolas"/>
                <a:cs typeface="Consolas"/>
                <a:sym typeface="Consolas"/>
              </a:rPr>
            </a:br>
            <a:endParaRPr b="0" sz="1300">
              <a:solidFill>
                <a:schemeClr val="dk1"/>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5"/>
                                        </p:tgtEl>
                                        <p:attrNameLst>
                                          <p:attrName>style.visibility</p:attrName>
                                        </p:attrNameLst>
                                      </p:cBhvr>
                                      <p:to>
                                        <p:strVal val="visible"/>
                                      </p:to>
                                    </p:set>
                                    <p:animEffect filter="fade" transition="in">
                                      <p:cBhvr>
                                        <p:cTn dur="500"/>
                                        <p:tgtEl>
                                          <p:spTgt spid="1045"/>
                                        </p:tgtEl>
                                      </p:cBhvr>
                                    </p:animEffect>
                                  </p:childTnLst>
                                </p:cTn>
                              </p:par>
                              <p:par>
                                <p:cTn fill="hold" nodeType="withEffect" presetClass="entr" presetID="10" presetSubtype="0">
                                  <p:stCondLst>
                                    <p:cond delay="0"/>
                                  </p:stCondLst>
                                  <p:childTnLst>
                                    <p:set>
                                      <p:cBhvr>
                                        <p:cTn dur="1" fill="hold">
                                          <p:stCondLst>
                                            <p:cond delay="0"/>
                                          </p:stCondLst>
                                        </p:cTn>
                                        <p:tgtEl>
                                          <p:spTgt spid="1052"/>
                                        </p:tgtEl>
                                        <p:attrNameLst>
                                          <p:attrName>style.visibility</p:attrName>
                                        </p:attrNameLst>
                                      </p:cBhvr>
                                      <p:to>
                                        <p:strVal val="visible"/>
                                      </p:to>
                                    </p:set>
                                    <p:animEffect filter="fade" transition="in">
                                      <p:cBhvr>
                                        <p:cTn dur="500"/>
                                        <p:tgtEl>
                                          <p:spTgt spid="1052"/>
                                        </p:tgtEl>
                                      </p:cBhvr>
                                    </p:animEffect>
                                  </p:childTnLst>
                                </p:cTn>
                              </p:par>
                              <p:par>
                                <p:cTn fill="hold" nodeType="withEffect" presetClass="entr" presetID="10" presetSubtype="0">
                                  <p:stCondLst>
                                    <p:cond delay="0"/>
                                  </p:stCondLst>
                                  <p:childTnLst>
                                    <p:set>
                                      <p:cBhvr>
                                        <p:cTn dur="1" fill="hold">
                                          <p:stCondLst>
                                            <p:cond delay="0"/>
                                          </p:stCondLst>
                                        </p:cTn>
                                        <p:tgtEl>
                                          <p:spTgt spid="1053"/>
                                        </p:tgtEl>
                                        <p:attrNameLst>
                                          <p:attrName>style.visibility</p:attrName>
                                        </p:attrNameLst>
                                      </p:cBhvr>
                                      <p:to>
                                        <p:strVal val="visible"/>
                                      </p:to>
                                    </p:set>
                                    <p:animEffect filter="fade" transition="in">
                                      <p:cBhvr>
                                        <p:cTn dur="500"/>
                                        <p:tgtEl>
                                          <p:spTgt spid="10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6"/>
                                        </p:tgtEl>
                                        <p:attrNameLst>
                                          <p:attrName>style.visibility</p:attrName>
                                        </p:attrNameLst>
                                      </p:cBhvr>
                                      <p:to>
                                        <p:strVal val="visible"/>
                                      </p:to>
                                    </p:set>
                                    <p:animEffect filter="fade" transition="in">
                                      <p:cBhvr>
                                        <p:cTn dur="500"/>
                                        <p:tgtEl>
                                          <p:spTgt spid="1046"/>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047"/>
                                        </p:tgtEl>
                                        <p:attrNameLst>
                                          <p:attrName>style.visibility</p:attrName>
                                        </p:attrNameLst>
                                      </p:cBhvr>
                                      <p:to>
                                        <p:strVal val="visible"/>
                                      </p:to>
                                    </p:set>
                                    <p:animEffect filter="fade" transition="in">
                                      <p:cBhvr>
                                        <p:cTn dur="500"/>
                                        <p:tgtEl>
                                          <p:spTgt spid="104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048"/>
                                        </p:tgtEl>
                                        <p:attrNameLst>
                                          <p:attrName>style.visibility</p:attrName>
                                        </p:attrNameLst>
                                      </p:cBhvr>
                                      <p:to>
                                        <p:strVal val="visible"/>
                                      </p:to>
                                    </p:set>
                                    <p:animEffect filter="fade" transition="in">
                                      <p:cBhvr>
                                        <p:cTn dur="500"/>
                                        <p:tgtEl>
                                          <p:spTgt spid="1048"/>
                                        </p:tgtEl>
                                      </p:cBhvr>
                                    </p:animEffect>
                                  </p:childTnLst>
                                </p:cTn>
                              </p:par>
                              <p:par>
                                <p:cTn fill="hold" nodeType="withEffect" presetClass="entr" presetID="10" presetSubtype="0">
                                  <p:stCondLst>
                                    <p:cond delay="0"/>
                                  </p:stCondLst>
                                  <p:childTnLst>
                                    <p:set>
                                      <p:cBhvr>
                                        <p:cTn dur="1" fill="hold">
                                          <p:stCondLst>
                                            <p:cond delay="0"/>
                                          </p:stCondLst>
                                        </p:cTn>
                                        <p:tgtEl>
                                          <p:spTgt spid="1049"/>
                                        </p:tgtEl>
                                        <p:attrNameLst>
                                          <p:attrName>style.visibility</p:attrName>
                                        </p:attrNameLst>
                                      </p:cBhvr>
                                      <p:to>
                                        <p:strVal val="visible"/>
                                      </p:to>
                                    </p:set>
                                    <p:animEffect filter="fade" transition="in">
                                      <p:cBhvr>
                                        <p:cTn dur="500"/>
                                        <p:tgtEl>
                                          <p:spTgt spid="1049"/>
                                        </p:tgtEl>
                                      </p:cBhvr>
                                    </p:animEffect>
                                  </p:childTnLst>
                                </p:cTn>
                              </p:par>
                              <p:par>
                                <p:cTn fill="hold" nodeType="withEffect" presetClass="entr" presetID="10" presetSubtype="0">
                                  <p:stCondLst>
                                    <p:cond delay="0"/>
                                  </p:stCondLst>
                                  <p:childTnLst>
                                    <p:set>
                                      <p:cBhvr>
                                        <p:cTn dur="1" fill="hold">
                                          <p:stCondLst>
                                            <p:cond delay="0"/>
                                          </p:stCondLst>
                                        </p:cTn>
                                        <p:tgtEl>
                                          <p:spTgt spid="1050"/>
                                        </p:tgtEl>
                                        <p:attrNameLst>
                                          <p:attrName>style.visibility</p:attrName>
                                        </p:attrNameLst>
                                      </p:cBhvr>
                                      <p:to>
                                        <p:strVal val="visible"/>
                                      </p:to>
                                    </p:set>
                                    <p:animEffect filter="fade" transition="in">
                                      <p:cBhvr>
                                        <p:cTn dur="500"/>
                                        <p:tgtEl>
                                          <p:spTgt spid="1050"/>
                                        </p:tgtEl>
                                      </p:cBhvr>
                                    </p:animEffect>
                                  </p:childTnLst>
                                </p:cTn>
                              </p:par>
                              <p:par>
                                <p:cTn fill="hold" nodeType="withEffect" presetClass="entr" presetID="10" presetSubtype="0">
                                  <p:stCondLst>
                                    <p:cond delay="0"/>
                                  </p:stCondLst>
                                  <p:childTnLst>
                                    <p:set>
                                      <p:cBhvr>
                                        <p:cTn dur="1" fill="hold">
                                          <p:stCondLst>
                                            <p:cond delay="0"/>
                                          </p:stCondLst>
                                        </p:cTn>
                                        <p:tgtEl>
                                          <p:spTgt spid="1051"/>
                                        </p:tgtEl>
                                        <p:attrNameLst>
                                          <p:attrName>style.visibility</p:attrName>
                                        </p:attrNameLst>
                                      </p:cBhvr>
                                      <p:to>
                                        <p:strVal val="visible"/>
                                      </p:to>
                                    </p:set>
                                    <p:animEffect filter="fade" transition="in">
                                      <p:cBhvr>
                                        <p:cTn dur="500"/>
                                        <p:tgtEl>
                                          <p:spTgt spid="1051"/>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1054"/>
                                        </p:tgtEl>
                                        <p:attrNameLst>
                                          <p:attrName>style.visibility</p:attrName>
                                        </p:attrNameLst>
                                      </p:cBhvr>
                                      <p:to>
                                        <p:strVal val="visible"/>
                                      </p:to>
                                    </p:set>
                                    <p:animEffect filter="fade" transition="in">
                                      <p:cBhvr>
                                        <p:cTn dur="500"/>
                                        <p:tgtEl>
                                          <p:spTgt spid="10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5"/>
                                        </p:tgtEl>
                                        <p:attrNameLst>
                                          <p:attrName>style.visibility</p:attrName>
                                        </p:attrNameLst>
                                      </p:cBhvr>
                                      <p:to>
                                        <p:strVal val="visible"/>
                                      </p:to>
                                    </p:set>
                                    <p:animEffect filter="fade" transition="in">
                                      <p:cBhvr>
                                        <p:cTn dur="500"/>
                                        <p:tgtEl>
                                          <p:spTgt spid="1055"/>
                                        </p:tgtEl>
                                      </p:cBhvr>
                                    </p:animEffect>
                                  </p:childTnLst>
                                </p:cTn>
                              </p:par>
                              <p:par>
                                <p:cTn fill="hold" nodeType="withEffect" presetClass="entr" presetID="10" presetSubtype="0">
                                  <p:stCondLst>
                                    <p:cond delay="0"/>
                                  </p:stCondLst>
                                  <p:childTnLst>
                                    <p:set>
                                      <p:cBhvr>
                                        <p:cTn dur="1" fill="hold">
                                          <p:stCondLst>
                                            <p:cond delay="0"/>
                                          </p:stCondLst>
                                        </p:cTn>
                                        <p:tgtEl>
                                          <p:spTgt spid="1056"/>
                                        </p:tgtEl>
                                        <p:attrNameLst>
                                          <p:attrName>style.visibility</p:attrName>
                                        </p:attrNameLst>
                                      </p:cBhvr>
                                      <p:to>
                                        <p:strVal val="visible"/>
                                      </p:to>
                                    </p:set>
                                    <p:animEffect filter="fade" transition="in">
                                      <p:cBhvr>
                                        <p:cTn dur="500"/>
                                        <p:tgtEl>
                                          <p:spTgt spid="1056"/>
                                        </p:tgtEl>
                                      </p:cBhvr>
                                    </p:animEffect>
                                  </p:childTnLst>
                                </p:cTn>
                              </p:par>
                              <p:par>
                                <p:cTn fill="hold" nodeType="withEffect" presetClass="entr" presetID="10" presetSubtype="0">
                                  <p:stCondLst>
                                    <p:cond delay="0"/>
                                  </p:stCondLst>
                                  <p:childTnLst>
                                    <p:set>
                                      <p:cBhvr>
                                        <p:cTn dur="1" fill="hold">
                                          <p:stCondLst>
                                            <p:cond delay="0"/>
                                          </p:stCondLst>
                                        </p:cTn>
                                        <p:tgtEl>
                                          <p:spTgt spid="1057"/>
                                        </p:tgtEl>
                                        <p:attrNameLst>
                                          <p:attrName>style.visibility</p:attrName>
                                        </p:attrNameLst>
                                      </p:cBhvr>
                                      <p:to>
                                        <p:strVal val="visible"/>
                                      </p:to>
                                    </p:set>
                                    <p:animEffect filter="fade" transition="in">
                                      <p:cBhvr>
                                        <p:cTn dur="500"/>
                                        <p:tgtEl>
                                          <p:spTgt spid="1057"/>
                                        </p:tgtEl>
                                      </p:cBhvr>
                                    </p:animEffect>
                                  </p:childTnLst>
                                </p:cTn>
                              </p:par>
                              <p:par>
                                <p:cTn fill="hold" nodeType="withEffect" presetClass="entr" presetID="10" presetSubtype="0">
                                  <p:stCondLst>
                                    <p:cond delay="0"/>
                                  </p:stCondLst>
                                  <p:childTnLst>
                                    <p:set>
                                      <p:cBhvr>
                                        <p:cTn dur="1" fill="hold">
                                          <p:stCondLst>
                                            <p:cond delay="0"/>
                                          </p:stCondLst>
                                        </p:cTn>
                                        <p:tgtEl>
                                          <p:spTgt spid="1058"/>
                                        </p:tgtEl>
                                        <p:attrNameLst>
                                          <p:attrName>style.visibility</p:attrName>
                                        </p:attrNameLst>
                                      </p:cBhvr>
                                      <p:to>
                                        <p:strVal val="visible"/>
                                      </p:to>
                                    </p:set>
                                    <p:animEffect filter="fade" transition="in">
                                      <p:cBhvr>
                                        <p:cTn dur="500"/>
                                        <p:tgtEl>
                                          <p:spTgt spid="1058"/>
                                        </p:tgtEl>
                                      </p:cBhvr>
                                    </p:animEffect>
                                  </p:childTnLst>
                                </p:cTn>
                              </p:par>
                              <p:par>
                                <p:cTn fill="hold" nodeType="withEffect" presetClass="entr" presetID="10" presetSubtype="0">
                                  <p:stCondLst>
                                    <p:cond delay="0"/>
                                  </p:stCondLst>
                                  <p:childTnLst>
                                    <p:set>
                                      <p:cBhvr>
                                        <p:cTn dur="1" fill="hold">
                                          <p:stCondLst>
                                            <p:cond delay="0"/>
                                          </p:stCondLst>
                                        </p:cTn>
                                        <p:tgtEl>
                                          <p:spTgt spid="1060"/>
                                        </p:tgtEl>
                                        <p:attrNameLst>
                                          <p:attrName>style.visibility</p:attrName>
                                        </p:attrNameLst>
                                      </p:cBhvr>
                                      <p:to>
                                        <p:strVal val="visible"/>
                                      </p:to>
                                    </p:set>
                                    <p:animEffect filter="fade" transition="in">
                                      <p:cBhvr>
                                        <p:cTn dur="500"/>
                                        <p:tgtEl>
                                          <p:spTgt spid="1060"/>
                                        </p:tgtEl>
                                      </p:cBhvr>
                                    </p:animEffect>
                                  </p:childTnLst>
                                </p:cTn>
                              </p:par>
                              <p:par>
                                <p:cTn fill="hold" nodeType="withEffect" presetClass="entr" presetID="10" presetSubtype="0">
                                  <p:stCondLst>
                                    <p:cond delay="0"/>
                                  </p:stCondLst>
                                  <p:childTnLst>
                                    <p:set>
                                      <p:cBhvr>
                                        <p:cTn dur="1" fill="hold">
                                          <p:stCondLst>
                                            <p:cond delay="0"/>
                                          </p:stCondLst>
                                        </p:cTn>
                                        <p:tgtEl>
                                          <p:spTgt spid="1061"/>
                                        </p:tgtEl>
                                        <p:attrNameLst>
                                          <p:attrName>style.visibility</p:attrName>
                                        </p:attrNameLst>
                                      </p:cBhvr>
                                      <p:to>
                                        <p:strVal val="visible"/>
                                      </p:to>
                                    </p:set>
                                    <p:animEffect filter="fade" transition="in">
                                      <p:cBhvr>
                                        <p:cTn dur="500"/>
                                        <p:tgtEl>
                                          <p:spTgt spid="10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9"/>
                                        </p:tgtEl>
                                        <p:attrNameLst>
                                          <p:attrName>style.visibility</p:attrName>
                                        </p:attrNameLst>
                                      </p:cBhvr>
                                      <p:to>
                                        <p:strVal val="visible"/>
                                      </p:to>
                                    </p:set>
                                    <p:animEffect filter="fade" transition="in">
                                      <p:cBhvr>
                                        <p:cTn dur="500"/>
                                        <p:tgtEl>
                                          <p:spTgt spid="10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3"/>
                                        </p:tgtEl>
                                        <p:attrNameLst>
                                          <p:attrName>style.visibility</p:attrName>
                                        </p:attrNameLst>
                                      </p:cBhvr>
                                      <p:to>
                                        <p:strVal val="visible"/>
                                      </p:to>
                                    </p:set>
                                    <p:animEffect filter="fade" transition="in">
                                      <p:cBhvr>
                                        <p:cTn dur="500"/>
                                        <p:tgtEl>
                                          <p:spTgt spid="10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4"/>
                                        </p:tgtEl>
                                        <p:attrNameLst>
                                          <p:attrName>style.visibility</p:attrName>
                                        </p:attrNameLst>
                                      </p:cBhvr>
                                      <p:to>
                                        <p:strVal val="visible"/>
                                      </p:to>
                                    </p:set>
                                    <p:animEffect filter="fade" transition="in">
                                      <p:cBhvr>
                                        <p:cTn dur="500"/>
                                        <p:tgtEl>
                                          <p:spTgt spid="1064"/>
                                        </p:tgtEl>
                                      </p:cBhvr>
                                    </p:animEffect>
                                  </p:childTnLst>
                                </p:cTn>
                              </p:par>
                              <p:par>
                                <p:cTn fill="hold" nodeType="withEffect" presetClass="entr" presetID="10" presetSubtype="0">
                                  <p:stCondLst>
                                    <p:cond delay="0"/>
                                  </p:stCondLst>
                                  <p:childTnLst>
                                    <p:set>
                                      <p:cBhvr>
                                        <p:cTn dur="1" fill="hold">
                                          <p:stCondLst>
                                            <p:cond delay="0"/>
                                          </p:stCondLst>
                                        </p:cTn>
                                        <p:tgtEl>
                                          <p:spTgt spid="1065"/>
                                        </p:tgtEl>
                                        <p:attrNameLst>
                                          <p:attrName>style.visibility</p:attrName>
                                        </p:attrNameLst>
                                      </p:cBhvr>
                                      <p:to>
                                        <p:strVal val="visible"/>
                                      </p:to>
                                    </p:set>
                                    <p:animEffect filter="fade" transition="in">
                                      <p:cBhvr>
                                        <p:cTn dur="500"/>
                                        <p:tgtEl>
                                          <p:spTgt spid="1065"/>
                                        </p:tgtEl>
                                      </p:cBhvr>
                                    </p:animEffect>
                                  </p:childTnLst>
                                </p:cTn>
                              </p:par>
                              <p:par>
                                <p:cTn fill="hold" nodeType="withEffect" presetClass="entr" presetID="10" presetSubtype="0">
                                  <p:stCondLst>
                                    <p:cond delay="0"/>
                                  </p:stCondLst>
                                  <p:childTnLst>
                                    <p:set>
                                      <p:cBhvr>
                                        <p:cTn dur="1" fill="hold">
                                          <p:stCondLst>
                                            <p:cond delay="0"/>
                                          </p:stCondLst>
                                        </p:cTn>
                                        <p:tgtEl>
                                          <p:spTgt spid="1066"/>
                                        </p:tgtEl>
                                        <p:attrNameLst>
                                          <p:attrName>style.visibility</p:attrName>
                                        </p:attrNameLst>
                                      </p:cBhvr>
                                      <p:to>
                                        <p:strVal val="visible"/>
                                      </p:to>
                                    </p:set>
                                    <p:animEffect filter="fade" transition="in">
                                      <p:cBhvr>
                                        <p:cTn dur="500"/>
                                        <p:tgtEl>
                                          <p:spTgt spid="1066"/>
                                        </p:tgtEl>
                                      </p:cBhvr>
                                    </p:animEffect>
                                  </p:childTnLst>
                                </p:cTn>
                              </p:par>
                              <p:par>
                                <p:cTn fill="hold" nodeType="withEffect" presetClass="entr" presetID="10" presetSubtype="0">
                                  <p:stCondLst>
                                    <p:cond delay="0"/>
                                  </p:stCondLst>
                                  <p:childTnLst>
                                    <p:set>
                                      <p:cBhvr>
                                        <p:cTn dur="1" fill="hold">
                                          <p:stCondLst>
                                            <p:cond delay="0"/>
                                          </p:stCondLst>
                                        </p:cTn>
                                        <p:tgtEl>
                                          <p:spTgt spid="1067"/>
                                        </p:tgtEl>
                                        <p:attrNameLst>
                                          <p:attrName>style.visibility</p:attrName>
                                        </p:attrNameLst>
                                      </p:cBhvr>
                                      <p:to>
                                        <p:strVal val="visible"/>
                                      </p:to>
                                    </p:set>
                                    <p:animEffect filter="fade" transition="in">
                                      <p:cBhvr>
                                        <p:cTn dur="500"/>
                                        <p:tgtEl>
                                          <p:spTgt spid="10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8"/>
                                        </p:tgtEl>
                                        <p:attrNameLst>
                                          <p:attrName>style.visibility</p:attrName>
                                        </p:attrNameLst>
                                      </p:cBhvr>
                                      <p:to>
                                        <p:strVal val="visible"/>
                                      </p:to>
                                    </p:set>
                                    <p:animEffect filter="fade" transition="in">
                                      <p:cBhvr>
                                        <p:cTn dur="500"/>
                                        <p:tgtEl>
                                          <p:spTgt spid="10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9"/>
                                        </p:tgtEl>
                                        <p:attrNameLst>
                                          <p:attrName>style.visibility</p:attrName>
                                        </p:attrNameLst>
                                      </p:cBhvr>
                                      <p:to>
                                        <p:strVal val="visible"/>
                                      </p:to>
                                    </p:set>
                                    <p:animEffect filter="fade" transition="in">
                                      <p:cBhvr>
                                        <p:cTn dur="500"/>
                                        <p:tgtEl>
                                          <p:spTgt spid="10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0"/>
                                        </p:tgtEl>
                                        <p:attrNameLst>
                                          <p:attrName>style.visibility</p:attrName>
                                        </p:attrNameLst>
                                      </p:cBhvr>
                                      <p:to>
                                        <p:strVal val="visible"/>
                                      </p:to>
                                    </p:set>
                                    <p:animEffect filter="fade" transition="in">
                                      <p:cBhvr>
                                        <p:cTn dur="500"/>
                                        <p:tgtEl>
                                          <p:spTgt spid="10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48"/>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A Different Approach	</a:t>
            </a:r>
            <a:endParaRPr/>
          </a:p>
        </p:txBody>
      </p:sp>
      <p:sp>
        <p:nvSpPr>
          <p:cNvPr id="1107" name="Google Shape;1107;p48"/>
          <p:cNvSpPr txBox="1"/>
          <p:nvPr>
            <p:ph idx="1" type="body"/>
          </p:nvPr>
        </p:nvSpPr>
        <p:spPr>
          <a:xfrm>
            <a:off x="729175" y="1413725"/>
            <a:ext cx="7700100" cy="480540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None/>
            </a:pPr>
            <a:r>
              <a:rPr lang="en-US" sz="2400"/>
              <a:t>Suppose the MST on the right was produced by Prim’s</a:t>
            </a:r>
            <a:endParaRPr/>
          </a:p>
          <a:p>
            <a:pPr indent="0" lvl="0" marL="0" rtl="0" algn="l">
              <a:lnSpc>
                <a:spcPct val="90000"/>
              </a:lnSpc>
              <a:spcBef>
                <a:spcPts val="1400"/>
              </a:spcBef>
              <a:spcAft>
                <a:spcPts val="0"/>
              </a:spcAft>
              <a:buNone/>
            </a:pPr>
            <a:r>
              <a:rPr b="1" lang="en-US" sz="2400"/>
              <a:t>Observation</a:t>
            </a:r>
            <a:r>
              <a:rPr lang="en-US" sz="2400"/>
              <a:t>: We basically choose all the smallest edges in the entire graph (1, 2, 3, 4, 6)</a:t>
            </a:r>
            <a:endParaRPr/>
          </a:p>
          <a:p>
            <a:pPr indent="-342900" lvl="0" marL="457200" rtl="0" algn="l">
              <a:lnSpc>
                <a:spcPct val="90000"/>
              </a:lnSpc>
              <a:spcBef>
                <a:spcPts val="400"/>
              </a:spcBef>
              <a:spcAft>
                <a:spcPts val="0"/>
              </a:spcAft>
              <a:buClr>
                <a:srgbClr val="B6A479"/>
              </a:buClr>
              <a:buSzPts val="1800"/>
              <a:buChar char="●"/>
            </a:pPr>
            <a:r>
              <a:rPr lang="en-US" sz="1800"/>
              <a:t>The only exception was 5. Why shouldn’t we add edge 5?</a:t>
            </a:r>
            <a:endParaRPr/>
          </a:p>
          <a:p>
            <a:pPr indent="-342900" lvl="0" marL="457200" rtl="0" algn="l">
              <a:lnSpc>
                <a:spcPct val="90000"/>
              </a:lnSpc>
              <a:spcBef>
                <a:spcPts val="0"/>
              </a:spcBef>
              <a:spcAft>
                <a:spcPts val="0"/>
              </a:spcAft>
              <a:buClr>
                <a:srgbClr val="B6A479"/>
              </a:buClr>
              <a:buSzPts val="1800"/>
              <a:buChar char="●"/>
            </a:pPr>
            <a:r>
              <a:rPr lang="en-US" sz="1800"/>
              <a:t>Because adding 5 would create a cycle, and to connect A, C, &amp; D we’d rather choose 1 &amp; 4 than 1 &amp; 5 or 4 &amp; 5.</a:t>
            </a:r>
            <a:br>
              <a:rPr lang="en-US" sz="2000"/>
            </a:br>
            <a:endParaRPr sz="2000"/>
          </a:p>
          <a:p>
            <a:pPr indent="0" lvl="0" marL="0" rtl="0" algn="l">
              <a:lnSpc>
                <a:spcPct val="90000"/>
              </a:lnSpc>
              <a:spcBef>
                <a:spcPts val="1600"/>
              </a:spcBef>
              <a:spcAft>
                <a:spcPts val="0"/>
              </a:spcAft>
              <a:buNone/>
            </a:pPr>
            <a:r>
              <a:rPr lang="en-US" sz="2400"/>
              <a:t>Prim’s thinks “vertex by vertex”, but what if you think “edge by edge” instead?</a:t>
            </a:r>
            <a:endParaRPr/>
          </a:p>
          <a:p>
            <a:pPr indent="-342900" lvl="0" marL="457200" rtl="0" algn="l">
              <a:lnSpc>
                <a:spcPct val="90000"/>
              </a:lnSpc>
              <a:spcBef>
                <a:spcPts val="400"/>
              </a:spcBef>
              <a:spcAft>
                <a:spcPts val="0"/>
              </a:spcAft>
              <a:buClr>
                <a:srgbClr val="B6A479"/>
              </a:buClr>
              <a:buSzPts val="1800"/>
              <a:buChar char="●"/>
            </a:pPr>
            <a:r>
              <a:rPr lang="en-US" sz="1800"/>
              <a:t>Start with the smallest edge in the entire graph and work your way up</a:t>
            </a:r>
            <a:endParaRPr sz="1800"/>
          </a:p>
          <a:p>
            <a:pPr indent="-342900" lvl="0" marL="457200" rtl="0" algn="l">
              <a:lnSpc>
                <a:spcPct val="90000"/>
              </a:lnSpc>
              <a:spcBef>
                <a:spcPts val="0"/>
              </a:spcBef>
              <a:spcAft>
                <a:spcPts val="0"/>
              </a:spcAft>
              <a:buClr>
                <a:srgbClr val="B6A479"/>
              </a:buClr>
              <a:buSzPts val="1800"/>
              <a:buChar char="●"/>
            </a:pPr>
            <a:r>
              <a:rPr lang="en-US" sz="1800"/>
              <a:t>Add the edge to the MST as long as it connects two new groups (meaning don’t add any edges that would create a cycle)</a:t>
            </a:r>
            <a:endParaRPr sz="1800"/>
          </a:p>
        </p:txBody>
      </p:sp>
      <p:grpSp>
        <p:nvGrpSpPr>
          <p:cNvPr id="1108" name="Google Shape;1108;p48"/>
          <p:cNvGrpSpPr/>
          <p:nvPr/>
        </p:nvGrpSpPr>
        <p:grpSpPr>
          <a:xfrm>
            <a:off x="8310029" y="1221980"/>
            <a:ext cx="3375154" cy="2152098"/>
            <a:chOff x="2875109" y="1876852"/>
            <a:chExt cx="3375154" cy="2152098"/>
          </a:xfrm>
        </p:grpSpPr>
        <p:grpSp>
          <p:nvGrpSpPr>
            <p:cNvPr id="1109" name="Google Shape;1109;p48"/>
            <p:cNvGrpSpPr/>
            <p:nvPr/>
          </p:nvGrpSpPr>
          <p:grpSpPr>
            <a:xfrm>
              <a:off x="2875109" y="1876852"/>
              <a:ext cx="3220820" cy="2152098"/>
              <a:chOff x="1941470" y="2261320"/>
              <a:chExt cx="2907927" cy="1943028"/>
            </a:xfrm>
          </p:grpSpPr>
          <p:sp>
            <p:nvSpPr>
              <p:cNvPr id="1110" name="Google Shape;1110;p48"/>
              <p:cNvSpPr/>
              <p:nvPr/>
            </p:nvSpPr>
            <p:spPr>
              <a:xfrm>
                <a:off x="1941470" y="3146017"/>
                <a:ext cx="297300" cy="2610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111" name="Google Shape;1111;p48"/>
              <p:cNvSpPr/>
              <p:nvPr/>
            </p:nvSpPr>
            <p:spPr>
              <a:xfrm>
                <a:off x="3135196" y="2312845"/>
                <a:ext cx="251400" cy="258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112" name="Google Shape;1112;p48"/>
              <p:cNvSpPr/>
              <p:nvPr/>
            </p:nvSpPr>
            <p:spPr>
              <a:xfrm>
                <a:off x="2809351" y="3690867"/>
                <a:ext cx="2745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113" name="Google Shape;1113;p48"/>
              <p:cNvSpPr/>
              <p:nvPr/>
            </p:nvSpPr>
            <p:spPr>
              <a:xfrm>
                <a:off x="4460264" y="3682981"/>
                <a:ext cx="346500" cy="2877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14" name="Google Shape;1114;p48"/>
              <p:cNvSpPr/>
              <p:nvPr/>
            </p:nvSpPr>
            <p:spPr>
              <a:xfrm>
                <a:off x="4540506" y="2661240"/>
                <a:ext cx="266400" cy="2703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115" name="Google Shape;1115;p48"/>
              <p:cNvSpPr/>
              <p:nvPr/>
            </p:nvSpPr>
            <p:spPr>
              <a:xfrm>
                <a:off x="2965478" y="3001611"/>
                <a:ext cx="2586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116" name="Google Shape;1116;p48"/>
              <p:cNvCxnSpPr>
                <a:stCxn id="1111" idx="2"/>
                <a:endCxn id="1110" idx="7"/>
              </p:cNvCxnSpPr>
              <p:nvPr/>
            </p:nvCxnSpPr>
            <p:spPr>
              <a:xfrm flipH="1">
                <a:off x="2195296" y="2442295"/>
                <a:ext cx="939900" cy="741900"/>
              </a:xfrm>
              <a:prstGeom prst="straightConnector1">
                <a:avLst/>
              </a:prstGeom>
              <a:noFill/>
              <a:ln cap="flat" cmpd="sng" w="76200">
                <a:solidFill>
                  <a:schemeClr val="accent2"/>
                </a:solidFill>
                <a:prstDash val="solid"/>
                <a:round/>
                <a:headEnd len="sm" w="sm" type="none"/>
                <a:tailEnd len="sm" w="sm" type="none"/>
              </a:ln>
            </p:spPr>
          </p:cxnSp>
          <p:cxnSp>
            <p:nvCxnSpPr>
              <p:cNvPr id="1117" name="Google Shape;1117;p48"/>
              <p:cNvCxnSpPr>
                <a:stCxn id="1110" idx="5"/>
                <a:endCxn id="1112" idx="2"/>
              </p:cNvCxnSpPr>
              <p:nvPr/>
            </p:nvCxnSpPr>
            <p:spPr>
              <a:xfrm>
                <a:off x="2195231" y="3368794"/>
                <a:ext cx="614100" cy="453000"/>
              </a:xfrm>
              <a:prstGeom prst="straightConnector1">
                <a:avLst/>
              </a:prstGeom>
              <a:noFill/>
              <a:ln cap="flat" cmpd="sng" w="76200">
                <a:solidFill>
                  <a:schemeClr val="accent2"/>
                </a:solidFill>
                <a:prstDash val="solid"/>
                <a:round/>
                <a:headEnd len="sm" w="sm" type="none"/>
                <a:tailEnd len="sm" w="sm" type="none"/>
              </a:ln>
            </p:spPr>
          </p:cxnSp>
          <p:cxnSp>
            <p:nvCxnSpPr>
              <p:cNvPr id="1118" name="Google Shape;1118;p48"/>
              <p:cNvCxnSpPr>
                <a:stCxn id="1112" idx="0"/>
                <a:endCxn id="1115" idx="4"/>
              </p:cNvCxnSpPr>
              <p:nvPr/>
            </p:nvCxnSpPr>
            <p:spPr>
              <a:xfrm flipH="1" rot="10800000">
                <a:off x="2946601" y="3263367"/>
                <a:ext cx="148200" cy="427500"/>
              </a:xfrm>
              <a:prstGeom prst="straightConnector1">
                <a:avLst/>
              </a:prstGeom>
              <a:noFill/>
              <a:ln cap="flat" cmpd="sng" w="28575">
                <a:solidFill>
                  <a:schemeClr val="dk1"/>
                </a:solidFill>
                <a:prstDash val="solid"/>
                <a:round/>
                <a:headEnd len="sm" w="sm" type="none"/>
                <a:tailEnd len="sm" w="sm" type="none"/>
              </a:ln>
            </p:spPr>
          </p:cxnSp>
          <p:cxnSp>
            <p:nvCxnSpPr>
              <p:cNvPr id="1119" name="Google Shape;1119;p48"/>
              <p:cNvCxnSpPr>
                <a:stCxn id="1115" idx="2"/>
                <a:endCxn id="1110" idx="6"/>
              </p:cNvCxnSpPr>
              <p:nvPr/>
            </p:nvCxnSpPr>
            <p:spPr>
              <a:xfrm flipH="1">
                <a:off x="2238878" y="3132561"/>
                <a:ext cx="726600" cy="144000"/>
              </a:xfrm>
              <a:prstGeom prst="straightConnector1">
                <a:avLst/>
              </a:prstGeom>
              <a:noFill/>
              <a:ln cap="flat" cmpd="sng" w="76200">
                <a:solidFill>
                  <a:schemeClr val="accent2"/>
                </a:solidFill>
                <a:prstDash val="solid"/>
                <a:round/>
                <a:headEnd len="sm" w="sm" type="none"/>
                <a:tailEnd len="sm" w="sm" type="none"/>
              </a:ln>
            </p:spPr>
          </p:cxnSp>
          <p:cxnSp>
            <p:nvCxnSpPr>
              <p:cNvPr id="1120" name="Google Shape;1120;p48"/>
              <p:cNvCxnSpPr>
                <a:stCxn id="1115" idx="6"/>
                <a:endCxn id="1114" idx="2"/>
              </p:cNvCxnSpPr>
              <p:nvPr/>
            </p:nvCxnSpPr>
            <p:spPr>
              <a:xfrm flipH="1" rot="10800000">
                <a:off x="3224078" y="2796261"/>
                <a:ext cx="1316400" cy="336300"/>
              </a:xfrm>
              <a:prstGeom prst="straightConnector1">
                <a:avLst/>
              </a:prstGeom>
              <a:noFill/>
              <a:ln cap="flat" cmpd="sng" w="28575">
                <a:solidFill>
                  <a:schemeClr val="dk1"/>
                </a:solidFill>
                <a:prstDash val="solid"/>
                <a:round/>
                <a:headEnd len="sm" w="sm" type="none"/>
                <a:tailEnd len="sm" w="sm" type="none"/>
              </a:ln>
            </p:spPr>
          </p:cxnSp>
          <p:cxnSp>
            <p:nvCxnSpPr>
              <p:cNvPr id="1121" name="Google Shape;1121;p48"/>
              <p:cNvCxnSpPr>
                <a:stCxn id="1114" idx="4"/>
                <a:endCxn id="1113" idx="0"/>
              </p:cNvCxnSpPr>
              <p:nvPr/>
            </p:nvCxnSpPr>
            <p:spPr>
              <a:xfrm flipH="1">
                <a:off x="4633506" y="2931540"/>
                <a:ext cx="40200" cy="751500"/>
              </a:xfrm>
              <a:prstGeom prst="straightConnector1">
                <a:avLst/>
              </a:prstGeom>
              <a:noFill/>
              <a:ln cap="flat" cmpd="sng" w="28575">
                <a:solidFill>
                  <a:schemeClr val="dk1"/>
                </a:solidFill>
                <a:prstDash val="solid"/>
                <a:round/>
                <a:headEnd len="sm" w="sm" type="none"/>
                <a:tailEnd len="sm" w="sm" type="none"/>
              </a:ln>
            </p:spPr>
          </p:cxnSp>
          <p:cxnSp>
            <p:nvCxnSpPr>
              <p:cNvPr id="1122" name="Google Shape;1122;p48"/>
              <p:cNvCxnSpPr>
                <a:stCxn id="1113" idx="3"/>
                <a:endCxn id="1112" idx="6"/>
              </p:cNvCxnSpPr>
              <p:nvPr/>
            </p:nvCxnSpPr>
            <p:spPr>
              <a:xfrm rot="10800000">
                <a:off x="3083908" y="3821748"/>
                <a:ext cx="1427100" cy="106800"/>
              </a:xfrm>
              <a:prstGeom prst="straightConnector1">
                <a:avLst/>
              </a:prstGeom>
              <a:noFill/>
              <a:ln cap="flat" cmpd="sng" w="28575">
                <a:solidFill>
                  <a:schemeClr val="dk1"/>
                </a:solidFill>
                <a:prstDash val="solid"/>
                <a:round/>
                <a:headEnd len="sm" w="sm" type="none"/>
                <a:tailEnd len="sm" w="sm" type="none"/>
              </a:ln>
            </p:spPr>
          </p:cxnSp>
          <p:cxnSp>
            <p:nvCxnSpPr>
              <p:cNvPr id="1123" name="Google Shape;1123;p48"/>
              <p:cNvCxnSpPr>
                <a:stCxn id="1113" idx="1"/>
                <a:endCxn id="1111" idx="6"/>
              </p:cNvCxnSpPr>
              <p:nvPr/>
            </p:nvCxnSpPr>
            <p:spPr>
              <a:xfrm rot="10800000">
                <a:off x="3386608" y="2442314"/>
                <a:ext cx="1124400" cy="1282800"/>
              </a:xfrm>
              <a:prstGeom prst="straightConnector1">
                <a:avLst/>
              </a:prstGeom>
              <a:noFill/>
              <a:ln cap="flat" cmpd="sng" w="76200">
                <a:solidFill>
                  <a:schemeClr val="accent2"/>
                </a:solidFill>
                <a:prstDash val="solid"/>
                <a:round/>
                <a:headEnd len="sm" w="sm" type="none"/>
                <a:tailEnd len="sm" w="sm" type="none"/>
              </a:ln>
            </p:spPr>
          </p:cxnSp>
          <p:cxnSp>
            <p:nvCxnSpPr>
              <p:cNvPr id="1124" name="Google Shape;1124;p48"/>
              <p:cNvCxnSpPr>
                <a:stCxn id="1114" idx="3"/>
                <a:endCxn id="1112" idx="7"/>
              </p:cNvCxnSpPr>
              <p:nvPr/>
            </p:nvCxnSpPr>
            <p:spPr>
              <a:xfrm flipH="1">
                <a:off x="3043519" y="2891955"/>
                <a:ext cx="1536000" cy="837300"/>
              </a:xfrm>
              <a:prstGeom prst="straightConnector1">
                <a:avLst/>
              </a:prstGeom>
              <a:noFill/>
              <a:ln cap="flat" cmpd="sng" w="28575">
                <a:solidFill>
                  <a:schemeClr val="dk1"/>
                </a:solidFill>
                <a:prstDash val="solid"/>
                <a:round/>
                <a:headEnd len="sm" w="sm" type="none"/>
                <a:tailEnd len="sm" w="sm" type="none"/>
              </a:ln>
            </p:spPr>
          </p:cxnSp>
          <p:cxnSp>
            <p:nvCxnSpPr>
              <p:cNvPr id="1125" name="Google Shape;1125;p48"/>
              <p:cNvCxnSpPr>
                <a:stCxn id="1115" idx="5"/>
                <a:endCxn id="1113" idx="2"/>
              </p:cNvCxnSpPr>
              <p:nvPr/>
            </p:nvCxnSpPr>
            <p:spPr>
              <a:xfrm>
                <a:off x="3186207" y="3225157"/>
                <a:ext cx="1274100" cy="601800"/>
              </a:xfrm>
              <a:prstGeom prst="straightConnector1">
                <a:avLst/>
              </a:prstGeom>
              <a:noFill/>
              <a:ln cap="flat" cmpd="sng" w="28575">
                <a:solidFill>
                  <a:schemeClr val="dk1"/>
                </a:solidFill>
                <a:prstDash val="solid"/>
                <a:round/>
                <a:headEnd len="sm" w="sm" type="none"/>
                <a:tailEnd len="sm" w="sm" type="none"/>
              </a:ln>
            </p:spPr>
          </p:cxnSp>
          <p:sp>
            <p:nvSpPr>
              <p:cNvPr id="1126" name="Google Shape;1126;p48"/>
              <p:cNvSpPr txBox="1"/>
              <p:nvPr/>
            </p:nvSpPr>
            <p:spPr>
              <a:xfrm>
                <a:off x="2440963" y="2527117"/>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3</a:t>
                </a:r>
                <a:endParaRPr/>
              </a:p>
            </p:txBody>
          </p:sp>
          <p:sp>
            <p:nvSpPr>
              <p:cNvPr id="1127" name="Google Shape;1127;p48"/>
              <p:cNvSpPr txBox="1"/>
              <p:nvPr/>
            </p:nvSpPr>
            <p:spPr>
              <a:xfrm>
                <a:off x="3632637" y="2539294"/>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6</a:t>
                </a:r>
                <a:endParaRPr/>
              </a:p>
            </p:txBody>
          </p:sp>
          <p:sp>
            <p:nvSpPr>
              <p:cNvPr id="1128" name="Google Shape;1128;p48"/>
              <p:cNvSpPr txBox="1"/>
              <p:nvPr/>
            </p:nvSpPr>
            <p:spPr>
              <a:xfrm>
                <a:off x="3197985" y="2740850"/>
                <a:ext cx="593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11</a:t>
                </a:r>
                <a:endParaRPr/>
              </a:p>
            </p:txBody>
          </p:sp>
          <p:sp>
            <p:nvSpPr>
              <p:cNvPr id="1129" name="Google Shape;1129;p48"/>
              <p:cNvSpPr txBox="1"/>
              <p:nvPr/>
            </p:nvSpPr>
            <p:spPr>
              <a:xfrm>
                <a:off x="2573472" y="2857895"/>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1130" name="Google Shape;1130;p48"/>
              <p:cNvSpPr txBox="1"/>
              <p:nvPr/>
            </p:nvSpPr>
            <p:spPr>
              <a:xfrm>
                <a:off x="2327589" y="3551298"/>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4</a:t>
                </a:r>
                <a:endParaRPr/>
              </a:p>
            </p:txBody>
          </p:sp>
          <p:sp>
            <p:nvSpPr>
              <p:cNvPr id="1131" name="Google Shape;1131;p48"/>
              <p:cNvSpPr txBox="1"/>
              <p:nvPr/>
            </p:nvSpPr>
            <p:spPr>
              <a:xfrm>
                <a:off x="2756639" y="3286864"/>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5</a:t>
                </a:r>
                <a:endParaRPr/>
              </a:p>
            </p:txBody>
          </p:sp>
          <p:sp>
            <p:nvSpPr>
              <p:cNvPr id="1132" name="Google Shape;1132;p48"/>
              <p:cNvSpPr txBox="1"/>
              <p:nvPr/>
            </p:nvSpPr>
            <p:spPr>
              <a:xfrm>
                <a:off x="3583200" y="3787348"/>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8</a:t>
                </a:r>
                <a:endParaRPr/>
              </a:p>
            </p:txBody>
          </p:sp>
          <p:sp>
            <p:nvSpPr>
              <p:cNvPr id="1133" name="Google Shape;1133;p48"/>
              <p:cNvSpPr txBox="1"/>
              <p:nvPr/>
            </p:nvSpPr>
            <p:spPr>
              <a:xfrm>
                <a:off x="4618997" y="3182024"/>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9</a:t>
                </a:r>
                <a:endParaRPr/>
              </a:p>
            </p:txBody>
          </p:sp>
          <p:sp>
            <p:nvSpPr>
              <p:cNvPr id="1134" name="Google Shape;1134;p48"/>
              <p:cNvSpPr txBox="1"/>
              <p:nvPr/>
            </p:nvSpPr>
            <p:spPr>
              <a:xfrm>
                <a:off x="3788290" y="3314752"/>
                <a:ext cx="4950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10</a:t>
                </a:r>
                <a:endParaRPr/>
              </a:p>
            </p:txBody>
          </p:sp>
          <p:sp>
            <p:nvSpPr>
              <p:cNvPr id="1135" name="Google Shape;1135;p48"/>
              <p:cNvSpPr txBox="1"/>
              <p:nvPr/>
            </p:nvSpPr>
            <p:spPr>
              <a:xfrm>
                <a:off x="3104811" y="3304096"/>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7</a:t>
                </a:r>
                <a:endParaRPr/>
              </a:p>
            </p:txBody>
          </p:sp>
          <p:pic>
            <p:nvPicPr>
              <p:cNvPr descr="Factory on Microsoft Windows 10 April 2018 Update" id="1136" name="Google Shape;1136;p48"/>
              <p:cNvPicPr preferRelativeResize="0"/>
              <p:nvPr/>
            </p:nvPicPr>
            <p:blipFill rotWithShape="1">
              <a:blip r:embed="rId3">
                <a:alphaModFix/>
              </a:blip>
              <a:srcRect b="0" l="0" r="0" t="0"/>
              <a:stretch/>
            </p:blipFill>
            <p:spPr>
              <a:xfrm>
                <a:off x="4514945" y="3715321"/>
                <a:ext cx="256058" cy="187414"/>
              </a:xfrm>
              <a:prstGeom prst="rect">
                <a:avLst/>
              </a:prstGeom>
              <a:noFill/>
              <a:ln>
                <a:noFill/>
              </a:ln>
            </p:spPr>
          </p:pic>
          <p:cxnSp>
            <p:nvCxnSpPr>
              <p:cNvPr id="1137" name="Google Shape;1137;p48"/>
              <p:cNvCxnSpPr>
                <a:stCxn id="1114" idx="1"/>
                <a:endCxn id="1111" idx="6"/>
              </p:cNvCxnSpPr>
              <p:nvPr/>
            </p:nvCxnSpPr>
            <p:spPr>
              <a:xfrm rot="10800000">
                <a:off x="3386719" y="2442225"/>
                <a:ext cx="1192800" cy="258600"/>
              </a:xfrm>
              <a:prstGeom prst="straightConnector1">
                <a:avLst/>
              </a:prstGeom>
              <a:noFill/>
              <a:ln cap="flat" cmpd="sng" w="76200">
                <a:solidFill>
                  <a:schemeClr val="accent2"/>
                </a:solidFill>
                <a:prstDash val="solid"/>
                <a:round/>
                <a:headEnd len="sm" w="sm" type="none"/>
                <a:tailEnd len="sm" w="sm" type="none"/>
              </a:ln>
            </p:spPr>
          </p:cxnSp>
          <p:sp>
            <p:nvSpPr>
              <p:cNvPr id="1138" name="Google Shape;1138;p48"/>
              <p:cNvSpPr txBox="1"/>
              <p:nvPr/>
            </p:nvSpPr>
            <p:spPr>
              <a:xfrm>
                <a:off x="3994062" y="2261320"/>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2</a:t>
                </a:r>
                <a:endParaRPr/>
              </a:p>
            </p:txBody>
          </p:sp>
        </p:grpSp>
        <p:sp>
          <p:nvSpPr>
            <p:cNvPr id="1139" name="Google Shape;1139;p48"/>
            <p:cNvSpPr txBox="1"/>
            <p:nvPr/>
          </p:nvSpPr>
          <p:spPr>
            <a:xfrm>
              <a:off x="6009063" y="3402350"/>
              <a:ext cx="241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grpSp>
      <p:sp>
        <p:nvSpPr>
          <p:cNvPr id="1140" name="Google Shape;1140;p48"/>
          <p:cNvSpPr txBox="1"/>
          <p:nvPr/>
        </p:nvSpPr>
        <p:spPr>
          <a:xfrm>
            <a:off x="8429328" y="3560001"/>
            <a:ext cx="32022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Quattrocento Sans"/>
                <a:ea typeface="Quattrocento Sans"/>
                <a:cs typeface="Quattrocento Sans"/>
                <a:sym typeface="Quattrocento Sans"/>
              </a:rPr>
              <a:t>Building an MST “edge by edge” in this graph:</a:t>
            </a:r>
            <a:endParaRPr/>
          </a:p>
        </p:txBody>
      </p:sp>
      <p:sp>
        <p:nvSpPr>
          <p:cNvPr id="1141" name="Google Shape;1141;p48"/>
          <p:cNvSpPr txBox="1"/>
          <p:nvPr/>
        </p:nvSpPr>
        <p:spPr>
          <a:xfrm>
            <a:off x="8429328" y="4325978"/>
            <a:ext cx="3650400" cy="2308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Add edge 1</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Add edge 2</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Add edge 3</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Add edge 4</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Skip edge 5 (would create a cycle)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Add edge 6</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Quattrocento Sans"/>
                <a:ea typeface="Quattrocento Sans"/>
                <a:cs typeface="Quattrocento Sans"/>
                <a:sym typeface="Quattrocento Sans"/>
              </a:rPr>
              <a:t>Finished: all vertices in the MST!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49"/>
          <p:cNvSpPr/>
          <p:nvPr/>
        </p:nvSpPr>
        <p:spPr>
          <a:xfrm>
            <a:off x="9360747" y="1158240"/>
            <a:ext cx="663786" cy="535093"/>
          </a:xfrm>
          <a:custGeom>
            <a:rect b="b" l="l" r="r" t="t"/>
            <a:pathLst>
              <a:path extrusionOk="0" h="535093" w="663786">
                <a:moveTo>
                  <a:pt x="535093" y="33867"/>
                </a:moveTo>
                <a:cubicBezTo>
                  <a:pt x="527191" y="31609"/>
                  <a:pt x="503335" y="30224"/>
                  <a:pt x="487680" y="27093"/>
                </a:cubicBezTo>
                <a:cubicBezTo>
                  <a:pt x="449471" y="19451"/>
                  <a:pt x="434963" y="11821"/>
                  <a:pt x="399626" y="6773"/>
                </a:cubicBezTo>
                <a:cubicBezTo>
                  <a:pt x="379386" y="3882"/>
                  <a:pt x="358986" y="2258"/>
                  <a:pt x="338666" y="0"/>
                </a:cubicBezTo>
                <a:cubicBezTo>
                  <a:pt x="295768" y="2258"/>
                  <a:pt x="252769" y="3052"/>
                  <a:pt x="209973" y="6773"/>
                </a:cubicBezTo>
                <a:cubicBezTo>
                  <a:pt x="200699" y="7579"/>
                  <a:pt x="191796" y="10872"/>
                  <a:pt x="182880" y="13547"/>
                </a:cubicBezTo>
                <a:cubicBezTo>
                  <a:pt x="169203" y="17650"/>
                  <a:pt x="142240" y="27093"/>
                  <a:pt x="142240" y="27093"/>
                </a:cubicBezTo>
                <a:cubicBezTo>
                  <a:pt x="135467" y="33866"/>
                  <a:pt x="129279" y="41281"/>
                  <a:pt x="121920" y="47413"/>
                </a:cubicBezTo>
                <a:cubicBezTo>
                  <a:pt x="97203" y="68010"/>
                  <a:pt x="103151" y="53160"/>
                  <a:pt x="81280" y="81280"/>
                </a:cubicBezTo>
                <a:cubicBezTo>
                  <a:pt x="71284" y="94132"/>
                  <a:pt x="63217" y="108373"/>
                  <a:pt x="54186" y="121920"/>
                </a:cubicBezTo>
                <a:lnTo>
                  <a:pt x="27093" y="162560"/>
                </a:lnTo>
                <a:lnTo>
                  <a:pt x="13546" y="182880"/>
                </a:lnTo>
                <a:cubicBezTo>
                  <a:pt x="10352" y="192462"/>
                  <a:pt x="0" y="221788"/>
                  <a:pt x="0" y="230293"/>
                </a:cubicBezTo>
                <a:cubicBezTo>
                  <a:pt x="0" y="270996"/>
                  <a:pt x="1724" y="311825"/>
                  <a:pt x="6773" y="352213"/>
                </a:cubicBezTo>
                <a:cubicBezTo>
                  <a:pt x="9379" y="373058"/>
                  <a:pt x="20104" y="396659"/>
                  <a:pt x="33866" y="413173"/>
                </a:cubicBezTo>
                <a:cubicBezTo>
                  <a:pt x="39998" y="420532"/>
                  <a:pt x="48054" y="426134"/>
                  <a:pt x="54186" y="433493"/>
                </a:cubicBezTo>
                <a:cubicBezTo>
                  <a:pt x="59398" y="439747"/>
                  <a:pt x="61376" y="448728"/>
                  <a:pt x="67733" y="453813"/>
                </a:cubicBezTo>
                <a:cubicBezTo>
                  <a:pt x="73308" y="458273"/>
                  <a:pt x="81667" y="457394"/>
                  <a:pt x="88053" y="460587"/>
                </a:cubicBezTo>
                <a:cubicBezTo>
                  <a:pt x="95334" y="464228"/>
                  <a:pt x="101092" y="470492"/>
                  <a:pt x="108373" y="474133"/>
                </a:cubicBezTo>
                <a:cubicBezTo>
                  <a:pt x="114759" y="477326"/>
                  <a:pt x="122307" y="477714"/>
                  <a:pt x="128693" y="480907"/>
                </a:cubicBezTo>
                <a:cubicBezTo>
                  <a:pt x="135974" y="484548"/>
                  <a:pt x="141574" y="491147"/>
                  <a:pt x="149013" y="494453"/>
                </a:cubicBezTo>
                <a:cubicBezTo>
                  <a:pt x="162062" y="500252"/>
                  <a:pt x="176106" y="503484"/>
                  <a:pt x="189653" y="508000"/>
                </a:cubicBezTo>
                <a:lnTo>
                  <a:pt x="230293" y="521547"/>
                </a:lnTo>
                <a:cubicBezTo>
                  <a:pt x="237066" y="523805"/>
                  <a:pt x="243686" y="526588"/>
                  <a:pt x="250613" y="528320"/>
                </a:cubicBezTo>
                <a:lnTo>
                  <a:pt x="277706" y="535093"/>
                </a:lnTo>
                <a:cubicBezTo>
                  <a:pt x="338666" y="532835"/>
                  <a:pt x="399807" y="533530"/>
                  <a:pt x="460586" y="528320"/>
                </a:cubicBezTo>
                <a:cubicBezTo>
                  <a:pt x="479136" y="526730"/>
                  <a:pt x="496711" y="519289"/>
                  <a:pt x="514773" y="514773"/>
                </a:cubicBezTo>
                <a:cubicBezTo>
                  <a:pt x="548796" y="506267"/>
                  <a:pt x="533032" y="510945"/>
                  <a:pt x="562186" y="501227"/>
                </a:cubicBezTo>
                <a:cubicBezTo>
                  <a:pt x="575733" y="492196"/>
                  <a:pt x="593795" y="487680"/>
                  <a:pt x="602826" y="474133"/>
                </a:cubicBezTo>
                <a:lnTo>
                  <a:pt x="629920" y="433493"/>
                </a:lnTo>
                <a:lnTo>
                  <a:pt x="650240" y="372533"/>
                </a:lnTo>
                <a:cubicBezTo>
                  <a:pt x="652498" y="365760"/>
                  <a:pt x="655839" y="359256"/>
                  <a:pt x="657013" y="352213"/>
                </a:cubicBezTo>
                <a:lnTo>
                  <a:pt x="663786" y="311573"/>
                </a:lnTo>
                <a:cubicBezTo>
                  <a:pt x="661528" y="277706"/>
                  <a:pt x="661813" y="243574"/>
                  <a:pt x="657013" y="209973"/>
                </a:cubicBezTo>
                <a:cubicBezTo>
                  <a:pt x="654994" y="195837"/>
                  <a:pt x="647982" y="182880"/>
                  <a:pt x="643466" y="169333"/>
                </a:cubicBezTo>
                <a:lnTo>
                  <a:pt x="636693" y="149013"/>
                </a:lnTo>
                <a:lnTo>
                  <a:pt x="629920" y="128693"/>
                </a:lnTo>
                <a:cubicBezTo>
                  <a:pt x="623956" y="110802"/>
                  <a:pt x="613518" y="73554"/>
                  <a:pt x="596053" y="67733"/>
                </a:cubicBezTo>
                <a:lnTo>
                  <a:pt x="575733" y="60960"/>
                </a:lnTo>
                <a:cubicBezTo>
                  <a:pt x="558607" y="49542"/>
                  <a:pt x="555124" y="44646"/>
                  <a:pt x="535093" y="40640"/>
                </a:cubicBezTo>
                <a:cubicBezTo>
                  <a:pt x="530665" y="39754"/>
                  <a:pt x="542995" y="36125"/>
                  <a:pt x="535093" y="33867"/>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47" name="Google Shape;1147;p49"/>
          <p:cNvSpPr/>
          <p:nvPr/>
        </p:nvSpPr>
        <p:spPr>
          <a:xfrm>
            <a:off x="9319818" y="1910080"/>
            <a:ext cx="515062" cy="521547"/>
          </a:xfrm>
          <a:custGeom>
            <a:rect b="b" l="l" r="r" t="t"/>
            <a:pathLst>
              <a:path extrusionOk="0" h="521547" w="515062">
                <a:moveTo>
                  <a:pt x="176395" y="0"/>
                </a:moveTo>
                <a:cubicBezTo>
                  <a:pt x="160591" y="13547"/>
                  <a:pt x="145092" y="27459"/>
                  <a:pt x="128982" y="40640"/>
                </a:cubicBezTo>
                <a:cubicBezTo>
                  <a:pt x="120245" y="47789"/>
                  <a:pt x="110280" y="53408"/>
                  <a:pt x="101889" y="60960"/>
                </a:cubicBezTo>
                <a:cubicBezTo>
                  <a:pt x="14069" y="139998"/>
                  <a:pt x="89478" y="71790"/>
                  <a:pt x="47702" y="121920"/>
                </a:cubicBezTo>
                <a:cubicBezTo>
                  <a:pt x="4241" y="174073"/>
                  <a:pt x="47470" y="112109"/>
                  <a:pt x="13835" y="162560"/>
                </a:cubicBezTo>
                <a:cubicBezTo>
                  <a:pt x="10641" y="172142"/>
                  <a:pt x="289" y="201468"/>
                  <a:pt x="289" y="209973"/>
                </a:cubicBezTo>
                <a:cubicBezTo>
                  <a:pt x="289" y="330362"/>
                  <a:pt x="-4022" y="305415"/>
                  <a:pt x="20609" y="379307"/>
                </a:cubicBezTo>
                <a:cubicBezTo>
                  <a:pt x="27667" y="400482"/>
                  <a:pt x="34511" y="426958"/>
                  <a:pt x="54475" y="440267"/>
                </a:cubicBezTo>
                <a:cubicBezTo>
                  <a:pt x="61248" y="444782"/>
                  <a:pt x="68541" y="448602"/>
                  <a:pt x="74795" y="453813"/>
                </a:cubicBezTo>
                <a:cubicBezTo>
                  <a:pt x="98171" y="473293"/>
                  <a:pt x="101518" y="489815"/>
                  <a:pt x="135755" y="501227"/>
                </a:cubicBezTo>
                <a:lnTo>
                  <a:pt x="176395" y="514773"/>
                </a:lnTo>
                <a:lnTo>
                  <a:pt x="196715" y="521547"/>
                </a:lnTo>
                <a:cubicBezTo>
                  <a:pt x="299755" y="516123"/>
                  <a:pt x="293242" y="522673"/>
                  <a:pt x="359275" y="508000"/>
                </a:cubicBezTo>
                <a:cubicBezTo>
                  <a:pt x="368363" y="505981"/>
                  <a:pt x="377452" y="503902"/>
                  <a:pt x="386369" y="501227"/>
                </a:cubicBezTo>
                <a:cubicBezTo>
                  <a:pt x="400046" y="497124"/>
                  <a:pt x="427009" y="487680"/>
                  <a:pt x="427009" y="487680"/>
                </a:cubicBezTo>
                <a:cubicBezTo>
                  <a:pt x="440556" y="478649"/>
                  <a:pt x="458618" y="474134"/>
                  <a:pt x="467649" y="460587"/>
                </a:cubicBezTo>
                <a:cubicBezTo>
                  <a:pt x="506469" y="402354"/>
                  <a:pt x="459926" y="476032"/>
                  <a:pt x="487969" y="419947"/>
                </a:cubicBezTo>
                <a:cubicBezTo>
                  <a:pt x="491610" y="412666"/>
                  <a:pt x="497874" y="406908"/>
                  <a:pt x="501515" y="399627"/>
                </a:cubicBezTo>
                <a:cubicBezTo>
                  <a:pt x="508460" y="385738"/>
                  <a:pt x="512484" y="358328"/>
                  <a:pt x="515062" y="345440"/>
                </a:cubicBezTo>
                <a:cubicBezTo>
                  <a:pt x="513990" y="330438"/>
                  <a:pt x="516912" y="261087"/>
                  <a:pt x="501515" y="230293"/>
                </a:cubicBezTo>
                <a:cubicBezTo>
                  <a:pt x="497874" y="223012"/>
                  <a:pt x="491610" y="217254"/>
                  <a:pt x="487969" y="209973"/>
                </a:cubicBezTo>
                <a:cubicBezTo>
                  <a:pt x="484776" y="203587"/>
                  <a:pt x="484662" y="195894"/>
                  <a:pt x="481195" y="189653"/>
                </a:cubicBezTo>
                <a:cubicBezTo>
                  <a:pt x="473288" y="175421"/>
                  <a:pt x="454102" y="149013"/>
                  <a:pt x="454102" y="149013"/>
                </a:cubicBezTo>
                <a:cubicBezTo>
                  <a:pt x="447044" y="127838"/>
                  <a:pt x="440199" y="101362"/>
                  <a:pt x="420235" y="88053"/>
                </a:cubicBezTo>
                <a:cubicBezTo>
                  <a:pt x="413462" y="83538"/>
                  <a:pt x="406169" y="79718"/>
                  <a:pt x="399915" y="74507"/>
                </a:cubicBezTo>
                <a:cubicBezTo>
                  <a:pt x="392556" y="68375"/>
                  <a:pt x="387565" y="59501"/>
                  <a:pt x="379595" y="54187"/>
                </a:cubicBezTo>
                <a:cubicBezTo>
                  <a:pt x="373654" y="50226"/>
                  <a:pt x="365661" y="50606"/>
                  <a:pt x="359275" y="47413"/>
                </a:cubicBezTo>
                <a:cubicBezTo>
                  <a:pt x="351994" y="43772"/>
                  <a:pt x="346437" y="37074"/>
                  <a:pt x="338955" y="33867"/>
                </a:cubicBezTo>
                <a:cubicBezTo>
                  <a:pt x="330399" y="30200"/>
                  <a:pt x="320778" y="29768"/>
                  <a:pt x="311862" y="27093"/>
                </a:cubicBezTo>
                <a:cubicBezTo>
                  <a:pt x="298185" y="22990"/>
                  <a:pt x="284769" y="18063"/>
                  <a:pt x="271222" y="13547"/>
                </a:cubicBezTo>
                <a:cubicBezTo>
                  <a:pt x="264449" y="11289"/>
                  <a:pt x="258042" y="6773"/>
                  <a:pt x="250902" y="6773"/>
                </a:cubicBezTo>
                <a:lnTo>
                  <a:pt x="176395" y="0"/>
                </a:ln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48" name="Google Shape;1148;p49"/>
          <p:cNvSpPr/>
          <p:nvPr/>
        </p:nvSpPr>
        <p:spPr>
          <a:xfrm>
            <a:off x="8128000" y="2052320"/>
            <a:ext cx="684107" cy="582507"/>
          </a:xfrm>
          <a:custGeom>
            <a:rect b="b" l="l" r="r" t="t"/>
            <a:pathLst>
              <a:path extrusionOk="0" h="582507" w="684107">
                <a:moveTo>
                  <a:pt x="684107" y="176107"/>
                </a:moveTo>
                <a:cubicBezTo>
                  <a:pt x="675076" y="155787"/>
                  <a:pt x="668951" y="133907"/>
                  <a:pt x="657013" y="115147"/>
                </a:cubicBezTo>
                <a:cubicBezTo>
                  <a:pt x="652642" y="108279"/>
                  <a:pt x="642947" y="106812"/>
                  <a:pt x="636693" y="101600"/>
                </a:cubicBezTo>
                <a:cubicBezTo>
                  <a:pt x="629334" y="95468"/>
                  <a:pt x="623934" y="87161"/>
                  <a:pt x="616373" y="81280"/>
                </a:cubicBezTo>
                <a:cubicBezTo>
                  <a:pt x="603522" y="71284"/>
                  <a:pt x="589280" y="63218"/>
                  <a:pt x="575733" y="54187"/>
                </a:cubicBezTo>
                <a:lnTo>
                  <a:pt x="555413" y="40640"/>
                </a:lnTo>
                <a:cubicBezTo>
                  <a:pt x="548640" y="36124"/>
                  <a:pt x="542816" y="29667"/>
                  <a:pt x="535093" y="27093"/>
                </a:cubicBezTo>
                <a:lnTo>
                  <a:pt x="494453" y="13547"/>
                </a:lnTo>
                <a:cubicBezTo>
                  <a:pt x="487680" y="11289"/>
                  <a:pt x="481201" y="7783"/>
                  <a:pt x="474133" y="6773"/>
                </a:cubicBezTo>
                <a:lnTo>
                  <a:pt x="426720" y="0"/>
                </a:lnTo>
                <a:cubicBezTo>
                  <a:pt x="374791" y="2258"/>
                  <a:pt x="322779" y="3070"/>
                  <a:pt x="270933" y="6773"/>
                </a:cubicBezTo>
                <a:cubicBezTo>
                  <a:pt x="258903" y="7632"/>
                  <a:pt x="223196" y="17014"/>
                  <a:pt x="209973" y="20320"/>
                </a:cubicBezTo>
                <a:cubicBezTo>
                  <a:pt x="203200" y="24836"/>
                  <a:pt x="196934" y="30226"/>
                  <a:pt x="189653" y="33867"/>
                </a:cubicBezTo>
                <a:cubicBezTo>
                  <a:pt x="183267" y="37060"/>
                  <a:pt x="175574" y="37173"/>
                  <a:pt x="169333" y="40640"/>
                </a:cubicBezTo>
                <a:cubicBezTo>
                  <a:pt x="155101" y="48547"/>
                  <a:pt x="142240" y="58702"/>
                  <a:pt x="128693" y="67733"/>
                </a:cubicBezTo>
                <a:cubicBezTo>
                  <a:pt x="121920" y="72249"/>
                  <a:pt x="114129" y="75524"/>
                  <a:pt x="108373" y="81280"/>
                </a:cubicBezTo>
                <a:cubicBezTo>
                  <a:pt x="82297" y="107356"/>
                  <a:pt x="96023" y="96286"/>
                  <a:pt x="67733" y="115147"/>
                </a:cubicBezTo>
                <a:cubicBezTo>
                  <a:pt x="28913" y="173380"/>
                  <a:pt x="75456" y="99702"/>
                  <a:pt x="47413" y="155787"/>
                </a:cubicBezTo>
                <a:cubicBezTo>
                  <a:pt x="43772" y="163068"/>
                  <a:pt x="37508" y="168826"/>
                  <a:pt x="33867" y="176107"/>
                </a:cubicBezTo>
                <a:cubicBezTo>
                  <a:pt x="30674" y="182493"/>
                  <a:pt x="29906" y="189865"/>
                  <a:pt x="27093" y="196427"/>
                </a:cubicBezTo>
                <a:cubicBezTo>
                  <a:pt x="23116" y="205707"/>
                  <a:pt x="17297" y="214145"/>
                  <a:pt x="13547" y="223520"/>
                </a:cubicBezTo>
                <a:cubicBezTo>
                  <a:pt x="8244" y="236778"/>
                  <a:pt x="0" y="264160"/>
                  <a:pt x="0" y="264160"/>
                </a:cubicBezTo>
                <a:cubicBezTo>
                  <a:pt x="2258" y="300284"/>
                  <a:pt x="3171" y="336518"/>
                  <a:pt x="6773" y="372533"/>
                </a:cubicBezTo>
                <a:cubicBezTo>
                  <a:pt x="7699" y="381796"/>
                  <a:pt x="10872" y="390710"/>
                  <a:pt x="13547" y="399627"/>
                </a:cubicBezTo>
                <a:cubicBezTo>
                  <a:pt x="17650" y="413304"/>
                  <a:pt x="22577" y="426720"/>
                  <a:pt x="27093" y="440267"/>
                </a:cubicBezTo>
                <a:cubicBezTo>
                  <a:pt x="29351" y="447040"/>
                  <a:pt x="29907" y="454646"/>
                  <a:pt x="33867" y="460587"/>
                </a:cubicBezTo>
                <a:lnTo>
                  <a:pt x="60960" y="501227"/>
                </a:lnTo>
                <a:cubicBezTo>
                  <a:pt x="65476" y="508000"/>
                  <a:pt x="67734" y="517032"/>
                  <a:pt x="74507" y="521547"/>
                </a:cubicBezTo>
                <a:cubicBezTo>
                  <a:pt x="81280" y="526062"/>
                  <a:pt x="88573" y="529882"/>
                  <a:pt x="94827" y="535093"/>
                </a:cubicBezTo>
                <a:cubicBezTo>
                  <a:pt x="102186" y="541225"/>
                  <a:pt x="106774" y="550761"/>
                  <a:pt x="115147" y="555413"/>
                </a:cubicBezTo>
                <a:cubicBezTo>
                  <a:pt x="127629" y="562348"/>
                  <a:pt x="142240" y="564444"/>
                  <a:pt x="155787" y="568960"/>
                </a:cubicBezTo>
                <a:lnTo>
                  <a:pt x="176107" y="575733"/>
                </a:lnTo>
                <a:lnTo>
                  <a:pt x="196427" y="582507"/>
                </a:lnTo>
                <a:cubicBezTo>
                  <a:pt x="320026" y="577357"/>
                  <a:pt x="316518" y="585922"/>
                  <a:pt x="392853" y="568960"/>
                </a:cubicBezTo>
                <a:cubicBezTo>
                  <a:pt x="423570" y="562134"/>
                  <a:pt x="426808" y="559900"/>
                  <a:pt x="460587" y="548640"/>
                </a:cubicBezTo>
                <a:lnTo>
                  <a:pt x="480907" y="541867"/>
                </a:lnTo>
                <a:cubicBezTo>
                  <a:pt x="487680" y="537351"/>
                  <a:pt x="494159" y="532359"/>
                  <a:pt x="501227" y="528320"/>
                </a:cubicBezTo>
                <a:cubicBezTo>
                  <a:pt x="509994" y="523310"/>
                  <a:pt x="520104" y="520642"/>
                  <a:pt x="528320" y="514773"/>
                </a:cubicBezTo>
                <a:cubicBezTo>
                  <a:pt x="536115" y="509205"/>
                  <a:pt x="541281" y="500585"/>
                  <a:pt x="548640" y="494453"/>
                </a:cubicBezTo>
                <a:cubicBezTo>
                  <a:pt x="554894" y="489242"/>
                  <a:pt x="562706" y="486118"/>
                  <a:pt x="568960" y="480907"/>
                </a:cubicBezTo>
                <a:cubicBezTo>
                  <a:pt x="621120" y="437441"/>
                  <a:pt x="559143" y="480679"/>
                  <a:pt x="609600" y="447040"/>
                </a:cubicBezTo>
                <a:lnTo>
                  <a:pt x="636693" y="406400"/>
                </a:lnTo>
                <a:lnTo>
                  <a:pt x="650240" y="386080"/>
                </a:lnTo>
                <a:lnTo>
                  <a:pt x="670560" y="325120"/>
                </a:lnTo>
                <a:lnTo>
                  <a:pt x="677333" y="304800"/>
                </a:lnTo>
                <a:lnTo>
                  <a:pt x="684107" y="284480"/>
                </a:lnTo>
                <a:lnTo>
                  <a:pt x="684107" y="176107"/>
                </a:ln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49" name="Google Shape;1149;p49"/>
          <p:cNvSpPr/>
          <p:nvPr/>
        </p:nvSpPr>
        <p:spPr>
          <a:xfrm>
            <a:off x="9156488" y="2748883"/>
            <a:ext cx="630979" cy="509090"/>
          </a:xfrm>
          <a:custGeom>
            <a:rect b="b" l="l" r="r" t="t"/>
            <a:pathLst>
              <a:path extrusionOk="0" h="509090" w="630979">
                <a:moveTo>
                  <a:pt x="387139" y="7864"/>
                </a:moveTo>
                <a:cubicBezTo>
                  <a:pt x="356659" y="8993"/>
                  <a:pt x="310441" y="14637"/>
                  <a:pt x="271992" y="14637"/>
                </a:cubicBezTo>
                <a:cubicBezTo>
                  <a:pt x="262683" y="14637"/>
                  <a:pt x="254208" y="7864"/>
                  <a:pt x="244899" y="7864"/>
                </a:cubicBezTo>
                <a:cubicBezTo>
                  <a:pt x="213209" y="7864"/>
                  <a:pt x="181681" y="12379"/>
                  <a:pt x="150072" y="14637"/>
                </a:cubicBezTo>
                <a:cubicBezTo>
                  <a:pt x="118391" y="25197"/>
                  <a:pt x="126378" y="20554"/>
                  <a:pt x="89112" y="48504"/>
                </a:cubicBezTo>
                <a:cubicBezTo>
                  <a:pt x="80081" y="55277"/>
                  <a:pt x="70001" y="60842"/>
                  <a:pt x="62019" y="68824"/>
                </a:cubicBezTo>
                <a:cubicBezTo>
                  <a:pt x="56263" y="74580"/>
                  <a:pt x="52988" y="82371"/>
                  <a:pt x="48472" y="89144"/>
                </a:cubicBezTo>
                <a:cubicBezTo>
                  <a:pt x="46214" y="95917"/>
                  <a:pt x="44892" y="103078"/>
                  <a:pt x="41699" y="109464"/>
                </a:cubicBezTo>
                <a:cubicBezTo>
                  <a:pt x="38058" y="116745"/>
                  <a:pt x="31458" y="122345"/>
                  <a:pt x="28152" y="129784"/>
                </a:cubicBezTo>
                <a:cubicBezTo>
                  <a:pt x="22352" y="142833"/>
                  <a:pt x="19121" y="156877"/>
                  <a:pt x="14605" y="170424"/>
                </a:cubicBezTo>
                <a:lnTo>
                  <a:pt x="7832" y="190744"/>
                </a:lnTo>
                <a:cubicBezTo>
                  <a:pt x="-935" y="252117"/>
                  <a:pt x="-4164" y="250233"/>
                  <a:pt x="7832" y="326210"/>
                </a:cubicBezTo>
                <a:cubicBezTo>
                  <a:pt x="10059" y="340315"/>
                  <a:pt x="9498" y="358929"/>
                  <a:pt x="21379" y="366850"/>
                </a:cubicBezTo>
                <a:lnTo>
                  <a:pt x="41699" y="380397"/>
                </a:lnTo>
                <a:cubicBezTo>
                  <a:pt x="75327" y="430841"/>
                  <a:pt x="32111" y="368892"/>
                  <a:pt x="75565" y="421037"/>
                </a:cubicBezTo>
                <a:cubicBezTo>
                  <a:pt x="80777" y="427291"/>
                  <a:pt x="82755" y="436272"/>
                  <a:pt x="89112" y="441357"/>
                </a:cubicBezTo>
                <a:cubicBezTo>
                  <a:pt x="94687" y="445817"/>
                  <a:pt x="102659" y="445872"/>
                  <a:pt x="109432" y="448130"/>
                </a:cubicBezTo>
                <a:cubicBezTo>
                  <a:pt x="122979" y="457161"/>
                  <a:pt x="134626" y="470076"/>
                  <a:pt x="150072" y="475224"/>
                </a:cubicBezTo>
                <a:lnTo>
                  <a:pt x="190712" y="488770"/>
                </a:lnTo>
                <a:cubicBezTo>
                  <a:pt x="197485" y="491028"/>
                  <a:pt x="204031" y="494144"/>
                  <a:pt x="211032" y="495544"/>
                </a:cubicBezTo>
                <a:cubicBezTo>
                  <a:pt x="260554" y="505448"/>
                  <a:pt x="233502" y="500689"/>
                  <a:pt x="292312" y="509090"/>
                </a:cubicBezTo>
                <a:cubicBezTo>
                  <a:pt x="332952" y="506832"/>
                  <a:pt x="373938" y="508073"/>
                  <a:pt x="414232" y="502317"/>
                </a:cubicBezTo>
                <a:cubicBezTo>
                  <a:pt x="422291" y="501166"/>
                  <a:pt x="427484" y="492809"/>
                  <a:pt x="434552" y="488770"/>
                </a:cubicBezTo>
                <a:cubicBezTo>
                  <a:pt x="443319" y="483761"/>
                  <a:pt x="452987" y="480419"/>
                  <a:pt x="461645" y="475224"/>
                </a:cubicBezTo>
                <a:cubicBezTo>
                  <a:pt x="475606" y="466847"/>
                  <a:pt x="502285" y="448130"/>
                  <a:pt x="502285" y="448130"/>
                </a:cubicBezTo>
                <a:cubicBezTo>
                  <a:pt x="541109" y="389895"/>
                  <a:pt x="489413" y="458427"/>
                  <a:pt x="536152" y="421037"/>
                </a:cubicBezTo>
                <a:cubicBezTo>
                  <a:pt x="542509" y="415952"/>
                  <a:pt x="543943" y="406473"/>
                  <a:pt x="549699" y="400717"/>
                </a:cubicBezTo>
                <a:cubicBezTo>
                  <a:pt x="555455" y="394961"/>
                  <a:pt x="563765" y="392382"/>
                  <a:pt x="570019" y="387170"/>
                </a:cubicBezTo>
                <a:cubicBezTo>
                  <a:pt x="577378" y="381038"/>
                  <a:pt x="583566" y="373623"/>
                  <a:pt x="590339" y="366850"/>
                </a:cubicBezTo>
                <a:cubicBezTo>
                  <a:pt x="592597" y="360077"/>
                  <a:pt x="593645" y="352771"/>
                  <a:pt x="597112" y="346530"/>
                </a:cubicBezTo>
                <a:cubicBezTo>
                  <a:pt x="635931" y="276654"/>
                  <a:pt x="615650" y="331551"/>
                  <a:pt x="630979" y="285570"/>
                </a:cubicBezTo>
                <a:cubicBezTo>
                  <a:pt x="628721" y="253961"/>
                  <a:pt x="631891" y="221487"/>
                  <a:pt x="624205" y="190744"/>
                </a:cubicBezTo>
                <a:cubicBezTo>
                  <a:pt x="616303" y="159135"/>
                  <a:pt x="598805" y="151233"/>
                  <a:pt x="576792" y="136557"/>
                </a:cubicBezTo>
                <a:cubicBezTo>
                  <a:pt x="540664" y="82366"/>
                  <a:pt x="588084" y="147850"/>
                  <a:pt x="542925" y="102690"/>
                </a:cubicBezTo>
                <a:cubicBezTo>
                  <a:pt x="537169" y="96934"/>
                  <a:pt x="534787" y="88454"/>
                  <a:pt x="529379" y="82370"/>
                </a:cubicBezTo>
                <a:cubicBezTo>
                  <a:pt x="495636" y="44409"/>
                  <a:pt x="499303" y="48772"/>
                  <a:pt x="468419" y="28184"/>
                </a:cubicBezTo>
                <a:cubicBezTo>
                  <a:pt x="463903" y="21411"/>
                  <a:pt x="461775" y="12179"/>
                  <a:pt x="454872" y="7864"/>
                </a:cubicBezTo>
                <a:cubicBezTo>
                  <a:pt x="427485" y="-9253"/>
                  <a:pt x="417619" y="6735"/>
                  <a:pt x="387139" y="7864"/>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50" name="Google Shape;1150;p49"/>
          <p:cNvSpPr/>
          <p:nvPr/>
        </p:nvSpPr>
        <p:spPr>
          <a:xfrm>
            <a:off x="10938933" y="2667393"/>
            <a:ext cx="611629" cy="556714"/>
          </a:xfrm>
          <a:custGeom>
            <a:rect b="b" l="l" r="r" t="t"/>
            <a:pathLst>
              <a:path extrusionOk="0" h="556714" w="611629">
                <a:moveTo>
                  <a:pt x="386080" y="1300"/>
                </a:moveTo>
                <a:cubicBezTo>
                  <a:pt x="357858" y="3558"/>
                  <a:pt x="281917" y="4230"/>
                  <a:pt x="223520" y="14847"/>
                </a:cubicBezTo>
                <a:cubicBezTo>
                  <a:pt x="218302" y="15796"/>
                  <a:pt x="183168" y="24471"/>
                  <a:pt x="176107" y="28394"/>
                </a:cubicBezTo>
                <a:cubicBezTo>
                  <a:pt x="161875" y="36301"/>
                  <a:pt x="146979" y="43975"/>
                  <a:pt x="135467" y="55487"/>
                </a:cubicBezTo>
                <a:cubicBezTo>
                  <a:pt x="109391" y="81563"/>
                  <a:pt x="123117" y="70493"/>
                  <a:pt x="94827" y="89354"/>
                </a:cubicBezTo>
                <a:cubicBezTo>
                  <a:pt x="79575" y="135113"/>
                  <a:pt x="100728" y="85514"/>
                  <a:pt x="67734" y="123220"/>
                </a:cubicBezTo>
                <a:cubicBezTo>
                  <a:pt x="57013" y="135473"/>
                  <a:pt x="49671" y="150313"/>
                  <a:pt x="40640" y="163860"/>
                </a:cubicBezTo>
                <a:cubicBezTo>
                  <a:pt x="36125" y="170633"/>
                  <a:pt x="29668" y="176457"/>
                  <a:pt x="27094" y="184180"/>
                </a:cubicBezTo>
                <a:cubicBezTo>
                  <a:pt x="4338" y="252440"/>
                  <a:pt x="39051" y="146581"/>
                  <a:pt x="13547" y="231594"/>
                </a:cubicBezTo>
                <a:cubicBezTo>
                  <a:pt x="9444" y="245271"/>
                  <a:pt x="0" y="272234"/>
                  <a:pt x="0" y="272234"/>
                </a:cubicBezTo>
                <a:cubicBezTo>
                  <a:pt x="2258" y="315132"/>
                  <a:pt x="2885" y="358146"/>
                  <a:pt x="6774" y="400927"/>
                </a:cubicBezTo>
                <a:cubicBezTo>
                  <a:pt x="8478" y="419666"/>
                  <a:pt x="32887" y="454134"/>
                  <a:pt x="40640" y="461887"/>
                </a:cubicBezTo>
                <a:cubicBezTo>
                  <a:pt x="72473" y="493720"/>
                  <a:pt x="52989" y="476892"/>
                  <a:pt x="101600" y="509300"/>
                </a:cubicBezTo>
                <a:cubicBezTo>
                  <a:pt x="127862" y="526808"/>
                  <a:pt x="114196" y="520272"/>
                  <a:pt x="142240" y="529620"/>
                </a:cubicBezTo>
                <a:cubicBezTo>
                  <a:pt x="149013" y="534136"/>
                  <a:pt x="155279" y="539526"/>
                  <a:pt x="162560" y="543167"/>
                </a:cubicBezTo>
                <a:cubicBezTo>
                  <a:pt x="179232" y="551503"/>
                  <a:pt x="207916" y="554113"/>
                  <a:pt x="223520" y="556714"/>
                </a:cubicBezTo>
                <a:cubicBezTo>
                  <a:pt x="284480" y="554456"/>
                  <a:pt x="345649" y="555463"/>
                  <a:pt x="406400" y="549940"/>
                </a:cubicBezTo>
                <a:cubicBezTo>
                  <a:pt x="420621" y="548647"/>
                  <a:pt x="433493" y="540910"/>
                  <a:pt x="447040" y="536394"/>
                </a:cubicBezTo>
                <a:cubicBezTo>
                  <a:pt x="453813" y="534136"/>
                  <a:pt x="461419" y="533580"/>
                  <a:pt x="467360" y="529620"/>
                </a:cubicBezTo>
                <a:cubicBezTo>
                  <a:pt x="474133" y="525105"/>
                  <a:pt x="481426" y="521285"/>
                  <a:pt x="487680" y="516074"/>
                </a:cubicBezTo>
                <a:cubicBezTo>
                  <a:pt x="539840" y="472608"/>
                  <a:pt x="477863" y="515846"/>
                  <a:pt x="528320" y="482207"/>
                </a:cubicBezTo>
                <a:lnTo>
                  <a:pt x="568960" y="421247"/>
                </a:lnTo>
                <a:lnTo>
                  <a:pt x="582507" y="400927"/>
                </a:lnTo>
                <a:cubicBezTo>
                  <a:pt x="598998" y="351456"/>
                  <a:pt x="592591" y="374140"/>
                  <a:pt x="602827" y="333194"/>
                </a:cubicBezTo>
                <a:cubicBezTo>
                  <a:pt x="610368" y="272859"/>
                  <a:pt x="618134" y="237985"/>
                  <a:pt x="602827" y="170634"/>
                </a:cubicBezTo>
                <a:cubicBezTo>
                  <a:pt x="599219" y="154758"/>
                  <a:pt x="584765" y="143541"/>
                  <a:pt x="575734" y="129994"/>
                </a:cubicBezTo>
                <a:cubicBezTo>
                  <a:pt x="571218" y="123221"/>
                  <a:pt x="568960" y="114190"/>
                  <a:pt x="562187" y="109674"/>
                </a:cubicBezTo>
                <a:cubicBezTo>
                  <a:pt x="555414" y="105158"/>
                  <a:pt x="547951" y="101535"/>
                  <a:pt x="541867" y="96127"/>
                </a:cubicBezTo>
                <a:cubicBezTo>
                  <a:pt x="527548" y="83399"/>
                  <a:pt x="514774" y="69034"/>
                  <a:pt x="501227" y="55487"/>
                </a:cubicBezTo>
                <a:cubicBezTo>
                  <a:pt x="494454" y="48714"/>
                  <a:pt x="488877" y="40481"/>
                  <a:pt x="480907" y="35167"/>
                </a:cubicBezTo>
                <a:cubicBezTo>
                  <a:pt x="474134" y="30651"/>
                  <a:pt x="468026" y="24926"/>
                  <a:pt x="460587" y="21620"/>
                </a:cubicBezTo>
                <a:cubicBezTo>
                  <a:pt x="452907" y="18207"/>
                  <a:pt x="406555" y="3013"/>
                  <a:pt x="392854" y="1300"/>
                </a:cubicBezTo>
                <a:cubicBezTo>
                  <a:pt x="383892" y="180"/>
                  <a:pt x="414302" y="-958"/>
                  <a:pt x="386080" y="1300"/>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51" name="Google Shape;1151;p49"/>
          <p:cNvSpPr/>
          <p:nvPr/>
        </p:nvSpPr>
        <p:spPr>
          <a:xfrm>
            <a:off x="11075670" y="1450764"/>
            <a:ext cx="605790" cy="663786"/>
          </a:xfrm>
          <a:custGeom>
            <a:rect b="b" l="l" r="r" t="t"/>
            <a:pathLst>
              <a:path extrusionOk="0" h="663786" w="605790">
                <a:moveTo>
                  <a:pt x="445770" y="846"/>
                </a:moveTo>
                <a:cubicBezTo>
                  <a:pt x="407670" y="2751"/>
                  <a:pt x="277949" y="5585"/>
                  <a:pt x="194310" y="12276"/>
                </a:cubicBezTo>
                <a:cubicBezTo>
                  <a:pt x="182300" y="13237"/>
                  <a:pt x="170796" y="18318"/>
                  <a:pt x="160020" y="23706"/>
                </a:cubicBezTo>
                <a:cubicBezTo>
                  <a:pt x="147733" y="29849"/>
                  <a:pt x="136283" y="37772"/>
                  <a:pt x="125730" y="46566"/>
                </a:cubicBezTo>
                <a:cubicBezTo>
                  <a:pt x="80032" y="84648"/>
                  <a:pt x="97994" y="75101"/>
                  <a:pt x="68580" y="126576"/>
                </a:cubicBezTo>
                <a:cubicBezTo>
                  <a:pt x="25108" y="202651"/>
                  <a:pt x="62773" y="109707"/>
                  <a:pt x="22860" y="229446"/>
                </a:cubicBezTo>
                <a:lnTo>
                  <a:pt x="11430" y="263736"/>
                </a:lnTo>
                <a:lnTo>
                  <a:pt x="0" y="298026"/>
                </a:lnTo>
                <a:cubicBezTo>
                  <a:pt x="2920" y="330148"/>
                  <a:pt x="871" y="414068"/>
                  <a:pt x="22860" y="458046"/>
                </a:cubicBezTo>
                <a:cubicBezTo>
                  <a:pt x="29003" y="470333"/>
                  <a:pt x="40141" y="479783"/>
                  <a:pt x="45720" y="492336"/>
                </a:cubicBezTo>
                <a:cubicBezTo>
                  <a:pt x="55507" y="514356"/>
                  <a:pt x="51541" y="543877"/>
                  <a:pt x="68580" y="560916"/>
                </a:cubicBezTo>
                <a:cubicBezTo>
                  <a:pt x="98166" y="590502"/>
                  <a:pt x="130435" y="627254"/>
                  <a:pt x="171450" y="640926"/>
                </a:cubicBezTo>
                <a:lnTo>
                  <a:pt x="240030" y="663786"/>
                </a:lnTo>
                <a:cubicBezTo>
                  <a:pt x="279816" y="659365"/>
                  <a:pt x="370956" y="656512"/>
                  <a:pt x="411480" y="629496"/>
                </a:cubicBezTo>
                <a:cubicBezTo>
                  <a:pt x="422910" y="621876"/>
                  <a:pt x="433483" y="612779"/>
                  <a:pt x="445770" y="606636"/>
                </a:cubicBezTo>
                <a:cubicBezTo>
                  <a:pt x="497320" y="580861"/>
                  <a:pt x="465215" y="613292"/>
                  <a:pt x="514350" y="572346"/>
                </a:cubicBezTo>
                <a:cubicBezTo>
                  <a:pt x="526768" y="561998"/>
                  <a:pt x="538716" y="550815"/>
                  <a:pt x="548640" y="538056"/>
                </a:cubicBezTo>
                <a:cubicBezTo>
                  <a:pt x="565508" y="516369"/>
                  <a:pt x="594360" y="469476"/>
                  <a:pt x="594360" y="469476"/>
                </a:cubicBezTo>
                <a:cubicBezTo>
                  <a:pt x="598170" y="446616"/>
                  <a:pt x="605790" y="424071"/>
                  <a:pt x="605790" y="400896"/>
                </a:cubicBezTo>
                <a:cubicBezTo>
                  <a:pt x="605790" y="347939"/>
                  <a:pt x="598316" y="292163"/>
                  <a:pt x="582930" y="240876"/>
                </a:cubicBezTo>
                <a:cubicBezTo>
                  <a:pt x="576006" y="217796"/>
                  <a:pt x="567690" y="195156"/>
                  <a:pt x="560070" y="172296"/>
                </a:cubicBezTo>
                <a:cubicBezTo>
                  <a:pt x="556260" y="160866"/>
                  <a:pt x="555323" y="148031"/>
                  <a:pt x="548640" y="138006"/>
                </a:cubicBezTo>
                <a:cubicBezTo>
                  <a:pt x="541020" y="126576"/>
                  <a:pt x="531923" y="116003"/>
                  <a:pt x="525780" y="103716"/>
                </a:cubicBezTo>
                <a:cubicBezTo>
                  <a:pt x="507187" y="66531"/>
                  <a:pt x="524247" y="67893"/>
                  <a:pt x="491490" y="35136"/>
                </a:cubicBezTo>
                <a:cubicBezTo>
                  <a:pt x="479932" y="23578"/>
                  <a:pt x="441503" y="846"/>
                  <a:pt x="422910" y="846"/>
                </a:cubicBezTo>
                <a:cubicBezTo>
                  <a:pt x="419100" y="846"/>
                  <a:pt x="483870" y="-1059"/>
                  <a:pt x="445770" y="846"/>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52" name="Google Shape;1152;p49"/>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Kruskal’s Algorithm</a:t>
            </a:r>
            <a:endParaRPr/>
          </a:p>
        </p:txBody>
      </p:sp>
      <p:sp>
        <p:nvSpPr>
          <p:cNvPr id="1153" name="Google Shape;1153;p49"/>
          <p:cNvSpPr txBox="1"/>
          <p:nvPr>
            <p:ph idx="1" type="body"/>
          </p:nvPr>
        </p:nvSpPr>
        <p:spPr>
          <a:xfrm>
            <a:off x="476603" y="1407160"/>
            <a:ext cx="7674900" cy="1005300"/>
          </a:xfrm>
          <a:prstGeom prst="rect">
            <a:avLst/>
          </a:prstGeom>
          <a:noFill/>
          <a:ln>
            <a:noFill/>
          </a:ln>
        </p:spPr>
        <p:txBody>
          <a:bodyPr anchorCtr="0" anchor="t" bIns="45700" lIns="45700" spcFirstLastPara="1" rIns="45700" wrap="square" tIns="45700">
            <a:normAutofit lnSpcReduction="20000"/>
          </a:bodyPr>
          <a:lstStyle/>
          <a:p>
            <a:pPr indent="0" lvl="0" marL="0" rtl="0" algn="l">
              <a:lnSpc>
                <a:spcPct val="90000"/>
              </a:lnSpc>
              <a:spcBef>
                <a:spcPts val="0"/>
              </a:spcBef>
              <a:spcAft>
                <a:spcPts val="0"/>
              </a:spcAft>
              <a:buNone/>
            </a:pPr>
            <a:r>
              <a:rPr lang="en-US" sz="2133"/>
              <a:t>This “edge by edge” approach is how </a:t>
            </a:r>
            <a:r>
              <a:rPr b="1" lang="en-US" sz="2133">
                <a:solidFill>
                  <a:srgbClr val="4C3282"/>
                </a:solidFill>
              </a:rPr>
              <a:t>Kruskal’s Algorithm</a:t>
            </a:r>
            <a:r>
              <a:rPr b="1" lang="en-US" sz="2133">
                <a:solidFill>
                  <a:schemeClr val="accent3"/>
                </a:solidFill>
              </a:rPr>
              <a:t> </a:t>
            </a:r>
            <a:r>
              <a:rPr lang="en-US" sz="2133"/>
              <a:t>works!</a:t>
            </a:r>
            <a:br>
              <a:rPr lang="en-US" sz="2133"/>
            </a:br>
            <a:endParaRPr sz="2133"/>
          </a:p>
          <a:p>
            <a:pPr indent="0" lvl="0" marL="91440" rtl="0" algn="l">
              <a:lnSpc>
                <a:spcPct val="90000"/>
              </a:lnSpc>
              <a:spcBef>
                <a:spcPts val="1400"/>
              </a:spcBef>
              <a:spcAft>
                <a:spcPts val="0"/>
              </a:spcAft>
              <a:buSzPts val="2133"/>
              <a:buNone/>
            </a:pPr>
            <a:r>
              <a:t/>
            </a:r>
            <a:endParaRPr sz="2133"/>
          </a:p>
        </p:txBody>
      </p:sp>
      <p:sp>
        <p:nvSpPr>
          <p:cNvPr id="1154" name="Google Shape;1154;p49"/>
          <p:cNvSpPr txBox="1"/>
          <p:nvPr/>
        </p:nvSpPr>
        <p:spPr>
          <a:xfrm>
            <a:off x="6012634" y="3429000"/>
            <a:ext cx="6011700" cy="31440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t" bIns="60950" lIns="121900" spcFirstLastPara="1" rIns="121900" wrap="square" tIns="60950">
            <a:noAutofit/>
          </a:bodyPr>
          <a:lstStyle/>
          <a:p>
            <a:pPr indent="0" lvl="0" marL="0" marR="0" rtl="0" algn="l">
              <a:lnSpc>
                <a:spcPct val="120000"/>
              </a:lnSpc>
              <a:spcBef>
                <a:spcPts val="0"/>
              </a:spcBef>
              <a:spcAft>
                <a:spcPts val="0"/>
              </a:spcAft>
              <a:buClr>
                <a:srgbClr val="4B2A85"/>
              </a:buClr>
              <a:buSzPts val="840"/>
              <a:buFont typeface="Noto Sans Symbols"/>
              <a:buNone/>
            </a:pPr>
            <a:r>
              <a:rPr b="1" lang="en-US" sz="1400">
                <a:solidFill>
                  <a:schemeClr val="dk1"/>
                </a:solidFill>
                <a:latin typeface="Consolas"/>
                <a:ea typeface="Consolas"/>
                <a:cs typeface="Consolas"/>
                <a:sym typeface="Consolas"/>
              </a:rPr>
              <a:t>kruskalMST</a:t>
            </a:r>
            <a:r>
              <a:rPr b="0" lang="en-US" sz="1400">
                <a:solidFill>
                  <a:schemeClr val="dk1"/>
                </a:solidFill>
                <a:latin typeface="Consolas"/>
                <a:ea typeface="Consolas"/>
                <a:cs typeface="Consolas"/>
                <a:sym typeface="Consolas"/>
              </a:rPr>
              <a:t>(</a:t>
            </a:r>
            <a:r>
              <a:rPr b="0" lang="en-US" sz="1400">
                <a:solidFill>
                  <a:schemeClr val="accent3"/>
                </a:solidFill>
                <a:latin typeface="Consolas"/>
                <a:ea typeface="Consolas"/>
                <a:cs typeface="Consolas"/>
                <a:sym typeface="Consolas"/>
              </a:rPr>
              <a:t>G</a:t>
            </a:r>
            <a:r>
              <a:rPr b="0" lang="en-US" sz="1400">
                <a:solidFill>
                  <a:schemeClr val="dk1"/>
                </a:solidFill>
                <a:latin typeface="Consolas"/>
                <a:ea typeface="Consolas"/>
                <a:cs typeface="Consolas"/>
                <a:sym typeface="Consolas"/>
              </a:rPr>
              <a:t> graph)</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a:t>
            </a:r>
            <a:r>
              <a:rPr b="0" lang="en-US" sz="1400">
                <a:solidFill>
                  <a:schemeClr val="accent3"/>
                </a:solidFill>
                <a:latin typeface="Consolas"/>
                <a:ea typeface="Consolas"/>
                <a:cs typeface="Consolas"/>
                <a:sym typeface="Consolas"/>
              </a:rPr>
              <a:t>Set(?) </a:t>
            </a:r>
            <a:r>
              <a:rPr b="0" lang="en-US" sz="1400">
                <a:solidFill>
                  <a:schemeClr val="dk1"/>
                </a:solidFill>
                <a:latin typeface="Consolas"/>
                <a:ea typeface="Consolas"/>
                <a:cs typeface="Consolas"/>
                <a:sym typeface="Consolas"/>
              </a:rPr>
              <a:t>msts; </a:t>
            </a:r>
            <a:r>
              <a:rPr b="0" lang="en-US" sz="1400">
                <a:solidFill>
                  <a:schemeClr val="accent3"/>
                </a:solidFill>
                <a:latin typeface="Consolas"/>
                <a:ea typeface="Consolas"/>
                <a:cs typeface="Consolas"/>
                <a:sym typeface="Consolas"/>
              </a:rPr>
              <a:t>Set</a:t>
            </a:r>
            <a:r>
              <a:rPr b="0" lang="en-US" sz="1400">
                <a:solidFill>
                  <a:schemeClr val="dk1"/>
                </a:solidFill>
                <a:latin typeface="Consolas"/>
                <a:ea typeface="Consolas"/>
                <a:cs typeface="Consolas"/>
                <a:sym typeface="Consolas"/>
              </a:rPr>
              <a:t> finalMST;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initialize msts with each vertex as single-element 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sort all edges by weight (smallest to largest)</a:t>
            </a:r>
            <a:endParaRPr/>
          </a:p>
          <a:p>
            <a:pPr indent="0" lvl="0" marL="0" marR="0" rtl="0" algn="l">
              <a:lnSpc>
                <a:spcPct val="120000"/>
              </a:lnSpc>
              <a:spcBef>
                <a:spcPts val="0"/>
              </a:spcBef>
              <a:spcAft>
                <a:spcPts val="0"/>
              </a:spcAft>
              <a:buClr>
                <a:srgbClr val="4B2A85"/>
              </a:buClr>
              <a:buSzPts val="840"/>
              <a:buFont typeface="Noto Sans Symbols"/>
              <a:buNone/>
            </a:pPr>
            <a:r>
              <a:t/>
            </a:r>
            <a:endParaRPr b="0" sz="1400">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accent2"/>
                </a:solidFill>
                <a:latin typeface="Consolas"/>
                <a:ea typeface="Consolas"/>
                <a:cs typeface="Consolas"/>
                <a:sym typeface="Consolas"/>
              </a:rPr>
              <a:t>  for</a:t>
            </a:r>
            <a:r>
              <a:rPr b="0" lang="en-US" sz="1400">
                <a:solidFill>
                  <a:schemeClr val="dk1"/>
                </a:solidFill>
                <a:latin typeface="Consolas"/>
                <a:ea typeface="Consolas"/>
                <a:cs typeface="Consolas"/>
                <a:sym typeface="Consolas"/>
              </a:rPr>
              <a:t> each edge (u,v) in ascending order:</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uMST = msts.</a:t>
            </a:r>
            <a:r>
              <a:rPr b="1" lang="en-US" sz="1400">
                <a:solidFill>
                  <a:schemeClr val="dk1"/>
                </a:solidFill>
                <a:latin typeface="Consolas"/>
                <a:ea typeface="Consolas"/>
                <a:cs typeface="Consolas"/>
                <a:sym typeface="Consolas"/>
              </a:rPr>
              <a:t>find</a:t>
            </a:r>
            <a:r>
              <a:rPr b="0" lang="en-US" sz="1400">
                <a:solidFill>
                  <a:schemeClr val="dk1"/>
                </a:solidFill>
                <a:latin typeface="Consolas"/>
                <a:ea typeface="Consolas"/>
                <a:cs typeface="Consolas"/>
                <a:sym typeface="Consolas"/>
              </a:rPr>
              <a:t>(u)</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vMST = msts.</a:t>
            </a:r>
            <a:r>
              <a:rPr b="1" lang="en-US" sz="1400">
                <a:solidFill>
                  <a:schemeClr val="dk1"/>
                </a:solidFill>
                <a:latin typeface="Consolas"/>
                <a:ea typeface="Consolas"/>
                <a:cs typeface="Consolas"/>
                <a:sym typeface="Consolas"/>
              </a:rPr>
              <a:t>find</a:t>
            </a:r>
            <a:r>
              <a:rPr b="0" lang="en-US" sz="1400">
                <a:solidFill>
                  <a:schemeClr val="dk1"/>
                </a:solidFill>
                <a:latin typeface="Consolas"/>
                <a:ea typeface="Consolas"/>
                <a:cs typeface="Consolas"/>
                <a:sym typeface="Consolas"/>
              </a:rPr>
              <a:t>(v)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accent2"/>
                </a:solidFill>
                <a:latin typeface="Consolas"/>
                <a:ea typeface="Consolas"/>
                <a:cs typeface="Consolas"/>
                <a:sym typeface="Consolas"/>
              </a:rPr>
              <a:t>    if</a:t>
            </a:r>
            <a:r>
              <a:rPr b="0" lang="en-US" sz="1400">
                <a:solidFill>
                  <a:schemeClr val="dk1"/>
                </a:solidFill>
                <a:latin typeface="Consolas"/>
                <a:ea typeface="Consolas"/>
                <a:cs typeface="Consolas"/>
                <a:sym typeface="Consolas"/>
              </a:rPr>
              <a:t> (uMST != vMST):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finalMST.</a:t>
            </a:r>
            <a:r>
              <a:rPr b="1" lang="en-US" sz="1400">
                <a:solidFill>
                  <a:schemeClr val="dk1"/>
                </a:solidFill>
                <a:latin typeface="Consolas"/>
                <a:ea typeface="Consolas"/>
                <a:cs typeface="Consolas"/>
                <a:sym typeface="Consolas"/>
              </a:rPr>
              <a:t>add</a:t>
            </a:r>
            <a:r>
              <a:rPr b="0" lang="en-US" sz="1400">
                <a:solidFill>
                  <a:schemeClr val="dk1"/>
                </a:solidFill>
                <a:latin typeface="Consolas"/>
                <a:ea typeface="Consolas"/>
                <a:cs typeface="Consolas"/>
                <a:sym typeface="Consolas"/>
              </a:rPr>
              <a:t>(edge (u, 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msts.</a:t>
            </a:r>
            <a:r>
              <a:rPr b="1" lang="en-US" sz="1400">
                <a:solidFill>
                  <a:schemeClr val="dk1"/>
                </a:solidFill>
                <a:latin typeface="Consolas"/>
                <a:ea typeface="Consolas"/>
                <a:cs typeface="Consolas"/>
                <a:sym typeface="Consolas"/>
              </a:rPr>
              <a:t>union</a:t>
            </a:r>
            <a:r>
              <a:rPr b="0" lang="en-US" sz="1400">
                <a:solidFill>
                  <a:schemeClr val="dk1"/>
                </a:solidFill>
                <a:latin typeface="Consolas"/>
                <a:ea typeface="Consolas"/>
                <a:cs typeface="Consolas"/>
                <a:sym typeface="Consolas"/>
              </a:rPr>
              <a:t>(uMST, vMST)</a:t>
            </a:r>
            <a:endParaRPr/>
          </a:p>
        </p:txBody>
      </p:sp>
      <p:grpSp>
        <p:nvGrpSpPr>
          <p:cNvPr id="1155" name="Google Shape;1155;p49"/>
          <p:cNvGrpSpPr/>
          <p:nvPr/>
        </p:nvGrpSpPr>
        <p:grpSpPr>
          <a:xfrm>
            <a:off x="8310029" y="1221980"/>
            <a:ext cx="3220820" cy="2028822"/>
            <a:chOff x="1941470" y="2261320"/>
            <a:chExt cx="2907927" cy="1831728"/>
          </a:xfrm>
        </p:grpSpPr>
        <p:sp>
          <p:nvSpPr>
            <p:cNvPr id="1156" name="Google Shape;1156;p49"/>
            <p:cNvSpPr/>
            <p:nvPr/>
          </p:nvSpPr>
          <p:spPr>
            <a:xfrm>
              <a:off x="1941470" y="3146017"/>
              <a:ext cx="297300" cy="2610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157" name="Google Shape;1157;p49"/>
            <p:cNvSpPr/>
            <p:nvPr/>
          </p:nvSpPr>
          <p:spPr>
            <a:xfrm>
              <a:off x="3135196" y="2312845"/>
              <a:ext cx="251400" cy="258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158" name="Google Shape;1158;p49"/>
            <p:cNvSpPr/>
            <p:nvPr/>
          </p:nvSpPr>
          <p:spPr>
            <a:xfrm>
              <a:off x="2809351" y="3690867"/>
              <a:ext cx="2745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159" name="Google Shape;1159;p49"/>
            <p:cNvSpPr/>
            <p:nvPr/>
          </p:nvSpPr>
          <p:spPr>
            <a:xfrm>
              <a:off x="4460264" y="3682981"/>
              <a:ext cx="310800" cy="2877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160" name="Google Shape;1160;p49"/>
            <p:cNvSpPr/>
            <p:nvPr/>
          </p:nvSpPr>
          <p:spPr>
            <a:xfrm>
              <a:off x="4540506" y="2661240"/>
              <a:ext cx="266400" cy="2703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161" name="Google Shape;1161;p49"/>
            <p:cNvSpPr/>
            <p:nvPr/>
          </p:nvSpPr>
          <p:spPr>
            <a:xfrm>
              <a:off x="2965478" y="3001611"/>
              <a:ext cx="2586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162" name="Google Shape;1162;p49"/>
            <p:cNvCxnSpPr>
              <a:stCxn id="1157" idx="2"/>
              <a:endCxn id="1156" idx="7"/>
            </p:cNvCxnSpPr>
            <p:nvPr/>
          </p:nvCxnSpPr>
          <p:spPr>
            <a:xfrm flipH="1">
              <a:off x="2195296" y="2442295"/>
              <a:ext cx="939900" cy="741900"/>
            </a:xfrm>
            <a:prstGeom prst="straightConnector1">
              <a:avLst/>
            </a:prstGeom>
            <a:noFill/>
            <a:ln cap="flat" cmpd="sng" w="12700">
              <a:solidFill>
                <a:srgbClr val="D8D8D8"/>
              </a:solidFill>
              <a:prstDash val="dash"/>
              <a:round/>
              <a:headEnd len="sm" w="sm" type="none"/>
              <a:tailEnd len="sm" w="sm" type="none"/>
            </a:ln>
          </p:spPr>
        </p:cxnSp>
        <p:cxnSp>
          <p:nvCxnSpPr>
            <p:cNvPr id="1163" name="Google Shape;1163;p49"/>
            <p:cNvCxnSpPr>
              <a:stCxn id="1156" idx="5"/>
              <a:endCxn id="1158" idx="2"/>
            </p:cNvCxnSpPr>
            <p:nvPr/>
          </p:nvCxnSpPr>
          <p:spPr>
            <a:xfrm>
              <a:off x="2195231" y="3368794"/>
              <a:ext cx="614100" cy="453000"/>
            </a:xfrm>
            <a:prstGeom prst="straightConnector1">
              <a:avLst/>
            </a:prstGeom>
            <a:noFill/>
            <a:ln cap="flat" cmpd="sng" w="12700">
              <a:solidFill>
                <a:srgbClr val="D8D8D8"/>
              </a:solidFill>
              <a:prstDash val="dash"/>
              <a:round/>
              <a:headEnd len="sm" w="sm" type="none"/>
              <a:tailEnd len="sm" w="sm" type="none"/>
            </a:ln>
          </p:spPr>
        </p:cxnSp>
        <p:cxnSp>
          <p:nvCxnSpPr>
            <p:cNvPr id="1164" name="Google Shape;1164;p49"/>
            <p:cNvCxnSpPr>
              <a:stCxn id="1158" idx="0"/>
              <a:endCxn id="1161" idx="4"/>
            </p:cNvCxnSpPr>
            <p:nvPr/>
          </p:nvCxnSpPr>
          <p:spPr>
            <a:xfrm flipH="1" rot="10800000">
              <a:off x="2946601" y="3263367"/>
              <a:ext cx="148200" cy="427500"/>
            </a:xfrm>
            <a:prstGeom prst="straightConnector1">
              <a:avLst/>
            </a:prstGeom>
            <a:noFill/>
            <a:ln cap="flat" cmpd="sng" w="12700">
              <a:solidFill>
                <a:srgbClr val="D8D8D8"/>
              </a:solidFill>
              <a:prstDash val="dash"/>
              <a:round/>
              <a:headEnd len="sm" w="sm" type="none"/>
              <a:tailEnd len="sm" w="sm" type="none"/>
            </a:ln>
          </p:spPr>
        </p:cxnSp>
        <p:cxnSp>
          <p:nvCxnSpPr>
            <p:cNvPr id="1165" name="Google Shape;1165;p49"/>
            <p:cNvCxnSpPr>
              <a:stCxn id="1161" idx="2"/>
              <a:endCxn id="1156" idx="6"/>
            </p:cNvCxnSpPr>
            <p:nvPr/>
          </p:nvCxnSpPr>
          <p:spPr>
            <a:xfrm flipH="1">
              <a:off x="2238878" y="3132561"/>
              <a:ext cx="726600" cy="144000"/>
            </a:xfrm>
            <a:prstGeom prst="straightConnector1">
              <a:avLst/>
            </a:prstGeom>
            <a:noFill/>
            <a:ln cap="flat" cmpd="sng" w="12700">
              <a:solidFill>
                <a:srgbClr val="D8D8D8"/>
              </a:solidFill>
              <a:prstDash val="dash"/>
              <a:round/>
              <a:headEnd len="sm" w="sm" type="none"/>
              <a:tailEnd len="sm" w="sm" type="none"/>
            </a:ln>
          </p:spPr>
        </p:cxnSp>
        <p:cxnSp>
          <p:nvCxnSpPr>
            <p:cNvPr id="1166" name="Google Shape;1166;p49"/>
            <p:cNvCxnSpPr>
              <a:stCxn id="1161" idx="6"/>
              <a:endCxn id="1160" idx="2"/>
            </p:cNvCxnSpPr>
            <p:nvPr/>
          </p:nvCxnSpPr>
          <p:spPr>
            <a:xfrm flipH="1" rot="10800000">
              <a:off x="3224078" y="2796261"/>
              <a:ext cx="1316400" cy="336300"/>
            </a:xfrm>
            <a:prstGeom prst="straightConnector1">
              <a:avLst/>
            </a:prstGeom>
            <a:noFill/>
            <a:ln cap="flat" cmpd="sng" w="12700">
              <a:solidFill>
                <a:srgbClr val="D8D8D8"/>
              </a:solidFill>
              <a:prstDash val="dash"/>
              <a:round/>
              <a:headEnd len="sm" w="sm" type="none"/>
              <a:tailEnd len="sm" w="sm" type="none"/>
            </a:ln>
          </p:spPr>
        </p:cxnSp>
        <p:cxnSp>
          <p:nvCxnSpPr>
            <p:cNvPr id="1167" name="Google Shape;1167;p49"/>
            <p:cNvCxnSpPr>
              <a:stCxn id="1160" idx="4"/>
              <a:endCxn id="1159" idx="0"/>
            </p:cNvCxnSpPr>
            <p:nvPr/>
          </p:nvCxnSpPr>
          <p:spPr>
            <a:xfrm flipH="1">
              <a:off x="4615806" y="2931540"/>
              <a:ext cx="57900" cy="751500"/>
            </a:xfrm>
            <a:prstGeom prst="straightConnector1">
              <a:avLst/>
            </a:prstGeom>
            <a:noFill/>
            <a:ln cap="flat" cmpd="sng" w="12700">
              <a:solidFill>
                <a:srgbClr val="D8D8D8"/>
              </a:solidFill>
              <a:prstDash val="dash"/>
              <a:round/>
              <a:headEnd len="sm" w="sm" type="none"/>
              <a:tailEnd len="sm" w="sm" type="none"/>
            </a:ln>
          </p:spPr>
        </p:cxnSp>
        <p:cxnSp>
          <p:nvCxnSpPr>
            <p:cNvPr id="1168" name="Google Shape;1168;p49"/>
            <p:cNvCxnSpPr>
              <a:stCxn id="1159" idx="3"/>
              <a:endCxn id="1158" idx="6"/>
            </p:cNvCxnSpPr>
            <p:nvPr/>
          </p:nvCxnSpPr>
          <p:spPr>
            <a:xfrm rot="10800000">
              <a:off x="3083780" y="3821748"/>
              <a:ext cx="1422000" cy="106800"/>
            </a:xfrm>
            <a:prstGeom prst="straightConnector1">
              <a:avLst/>
            </a:prstGeom>
            <a:noFill/>
            <a:ln cap="flat" cmpd="sng" w="12700">
              <a:solidFill>
                <a:srgbClr val="D8D8D8"/>
              </a:solidFill>
              <a:prstDash val="dash"/>
              <a:round/>
              <a:headEnd len="sm" w="sm" type="none"/>
              <a:tailEnd len="sm" w="sm" type="none"/>
            </a:ln>
          </p:spPr>
        </p:cxnSp>
        <p:cxnSp>
          <p:nvCxnSpPr>
            <p:cNvPr id="1169" name="Google Shape;1169;p49"/>
            <p:cNvCxnSpPr>
              <a:stCxn id="1159" idx="1"/>
              <a:endCxn id="1157" idx="6"/>
            </p:cNvCxnSpPr>
            <p:nvPr/>
          </p:nvCxnSpPr>
          <p:spPr>
            <a:xfrm rot="10800000">
              <a:off x="3386480" y="2442314"/>
              <a:ext cx="1119300" cy="1282800"/>
            </a:xfrm>
            <a:prstGeom prst="straightConnector1">
              <a:avLst/>
            </a:prstGeom>
            <a:noFill/>
            <a:ln cap="flat" cmpd="sng" w="12700">
              <a:solidFill>
                <a:srgbClr val="D8D8D8"/>
              </a:solidFill>
              <a:prstDash val="dash"/>
              <a:round/>
              <a:headEnd len="sm" w="sm" type="none"/>
              <a:tailEnd len="sm" w="sm" type="none"/>
            </a:ln>
          </p:spPr>
        </p:cxnSp>
        <p:cxnSp>
          <p:nvCxnSpPr>
            <p:cNvPr id="1170" name="Google Shape;1170;p49"/>
            <p:cNvCxnSpPr>
              <a:stCxn id="1160" idx="3"/>
              <a:endCxn id="1158" idx="7"/>
            </p:cNvCxnSpPr>
            <p:nvPr/>
          </p:nvCxnSpPr>
          <p:spPr>
            <a:xfrm flipH="1">
              <a:off x="3043519" y="2891955"/>
              <a:ext cx="1536000" cy="837300"/>
            </a:xfrm>
            <a:prstGeom prst="straightConnector1">
              <a:avLst/>
            </a:prstGeom>
            <a:noFill/>
            <a:ln cap="flat" cmpd="sng" w="12700">
              <a:solidFill>
                <a:srgbClr val="D8D8D8"/>
              </a:solidFill>
              <a:prstDash val="dash"/>
              <a:round/>
              <a:headEnd len="sm" w="sm" type="none"/>
              <a:tailEnd len="sm" w="sm" type="none"/>
            </a:ln>
          </p:spPr>
        </p:cxnSp>
        <p:cxnSp>
          <p:nvCxnSpPr>
            <p:cNvPr id="1171" name="Google Shape;1171;p49"/>
            <p:cNvCxnSpPr>
              <a:stCxn id="1161" idx="5"/>
              <a:endCxn id="1159" idx="2"/>
            </p:cNvCxnSpPr>
            <p:nvPr/>
          </p:nvCxnSpPr>
          <p:spPr>
            <a:xfrm>
              <a:off x="3186207" y="3225157"/>
              <a:ext cx="1274100" cy="601800"/>
            </a:xfrm>
            <a:prstGeom prst="straightConnector1">
              <a:avLst/>
            </a:prstGeom>
            <a:noFill/>
            <a:ln cap="flat" cmpd="sng" w="12700">
              <a:solidFill>
                <a:srgbClr val="D8D8D8"/>
              </a:solidFill>
              <a:prstDash val="dash"/>
              <a:round/>
              <a:headEnd len="sm" w="sm" type="none"/>
              <a:tailEnd len="sm" w="sm" type="none"/>
            </a:ln>
          </p:spPr>
        </p:cxnSp>
        <p:sp>
          <p:nvSpPr>
            <p:cNvPr id="1172" name="Google Shape;1172;p49"/>
            <p:cNvSpPr txBox="1"/>
            <p:nvPr/>
          </p:nvSpPr>
          <p:spPr>
            <a:xfrm>
              <a:off x="2517290" y="2568343"/>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4</a:t>
              </a:r>
              <a:endParaRPr/>
            </a:p>
          </p:txBody>
        </p:sp>
        <p:sp>
          <p:nvSpPr>
            <p:cNvPr id="1173" name="Google Shape;1173;p49"/>
            <p:cNvSpPr txBox="1"/>
            <p:nvPr/>
          </p:nvSpPr>
          <p:spPr>
            <a:xfrm>
              <a:off x="3687309" y="2559869"/>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2</a:t>
              </a:r>
              <a:endParaRPr/>
            </a:p>
          </p:txBody>
        </p:sp>
        <p:sp>
          <p:nvSpPr>
            <p:cNvPr id="1174" name="Google Shape;1174;p49"/>
            <p:cNvSpPr txBox="1"/>
            <p:nvPr/>
          </p:nvSpPr>
          <p:spPr>
            <a:xfrm>
              <a:off x="3253328" y="2800827"/>
              <a:ext cx="593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11</a:t>
              </a:r>
              <a:endParaRPr/>
            </a:p>
          </p:txBody>
        </p:sp>
        <p:sp>
          <p:nvSpPr>
            <p:cNvPr id="1175" name="Google Shape;1175;p49"/>
            <p:cNvSpPr txBox="1"/>
            <p:nvPr/>
          </p:nvSpPr>
          <p:spPr>
            <a:xfrm>
              <a:off x="2613042" y="2877659"/>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1</a:t>
              </a:r>
              <a:endParaRPr/>
            </a:p>
          </p:txBody>
        </p:sp>
        <p:sp>
          <p:nvSpPr>
            <p:cNvPr id="1176" name="Google Shape;1176;p49"/>
            <p:cNvSpPr txBox="1"/>
            <p:nvPr/>
          </p:nvSpPr>
          <p:spPr>
            <a:xfrm>
              <a:off x="2327589" y="355129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3</a:t>
              </a:r>
              <a:endParaRPr/>
            </a:p>
          </p:txBody>
        </p:sp>
        <p:sp>
          <p:nvSpPr>
            <p:cNvPr id="1177" name="Google Shape;1177;p49"/>
            <p:cNvSpPr txBox="1"/>
            <p:nvPr/>
          </p:nvSpPr>
          <p:spPr>
            <a:xfrm>
              <a:off x="2787052" y="331836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5</a:t>
              </a:r>
              <a:endParaRPr/>
            </a:p>
          </p:txBody>
        </p:sp>
        <p:sp>
          <p:nvSpPr>
            <p:cNvPr id="1178" name="Google Shape;1178;p49"/>
            <p:cNvSpPr txBox="1"/>
            <p:nvPr/>
          </p:nvSpPr>
          <p:spPr>
            <a:xfrm>
              <a:off x="3583200" y="378734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8</a:t>
              </a:r>
              <a:endParaRPr/>
            </a:p>
          </p:txBody>
        </p:sp>
        <p:sp>
          <p:nvSpPr>
            <p:cNvPr id="1179" name="Google Shape;1179;p49"/>
            <p:cNvSpPr txBox="1"/>
            <p:nvPr/>
          </p:nvSpPr>
          <p:spPr>
            <a:xfrm>
              <a:off x="4618997" y="3182024"/>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9</a:t>
              </a:r>
              <a:endParaRPr/>
            </a:p>
          </p:txBody>
        </p:sp>
        <p:sp>
          <p:nvSpPr>
            <p:cNvPr id="1180" name="Google Shape;1180;p49"/>
            <p:cNvSpPr txBox="1"/>
            <p:nvPr/>
          </p:nvSpPr>
          <p:spPr>
            <a:xfrm>
              <a:off x="3788290" y="3314752"/>
              <a:ext cx="4950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10</a:t>
              </a:r>
              <a:endParaRPr/>
            </a:p>
          </p:txBody>
        </p:sp>
        <p:sp>
          <p:nvSpPr>
            <p:cNvPr id="1181" name="Google Shape;1181;p49"/>
            <p:cNvSpPr txBox="1"/>
            <p:nvPr/>
          </p:nvSpPr>
          <p:spPr>
            <a:xfrm>
              <a:off x="3145579" y="3314752"/>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7</a:t>
              </a:r>
              <a:endParaRPr/>
            </a:p>
          </p:txBody>
        </p:sp>
        <p:cxnSp>
          <p:nvCxnSpPr>
            <p:cNvPr id="1182" name="Google Shape;1182;p49"/>
            <p:cNvCxnSpPr>
              <a:stCxn id="1160" idx="1"/>
              <a:endCxn id="1157" idx="6"/>
            </p:cNvCxnSpPr>
            <p:nvPr/>
          </p:nvCxnSpPr>
          <p:spPr>
            <a:xfrm rot="10800000">
              <a:off x="3386719" y="2442225"/>
              <a:ext cx="1192800" cy="258600"/>
            </a:xfrm>
            <a:prstGeom prst="straightConnector1">
              <a:avLst/>
            </a:prstGeom>
            <a:noFill/>
            <a:ln cap="flat" cmpd="sng" w="12700">
              <a:solidFill>
                <a:srgbClr val="D8D8D8"/>
              </a:solidFill>
              <a:prstDash val="dash"/>
              <a:round/>
              <a:headEnd len="sm" w="sm" type="none"/>
              <a:tailEnd len="sm" w="sm" type="none"/>
            </a:ln>
          </p:spPr>
        </p:cxnSp>
        <p:sp>
          <p:nvSpPr>
            <p:cNvPr id="1183" name="Google Shape;1183;p49"/>
            <p:cNvSpPr txBox="1"/>
            <p:nvPr/>
          </p:nvSpPr>
          <p:spPr>
            <a:xfrm>
              <a:off x="3994062" y="2261320"/>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6</a:t>
              </a:r>
              <a:endParaRPr/>
            </a:p>
          </p:txBody>
        </p:sp>
      </p:grpSp>
      <p:sp>
        <p:nvSpPr>
          <p:cNvPr id="1184" name="Google Shape;1184;p49"/>
          <p:cNvSpPr/>
          <p:nvPr/>
        </p:nvSpPr>
        <p:spPr>
          <a:xfrm>
            <a:off x="11124441" y="2813770"/>
            <a:ext cx="294900" cy="2994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F</a:t>
            </a:r>
            <a:endParaRPr/>
          </a:p>
        </p:txBody>
      </p:sp>
      <p:sp>
        <p:nvSpPr>
          <p:cNvPr id="1185" name="Google Shape;1185;p49"/>
          <p:cNvSpPr txBox="1"/>
          <p:nvPr/>
        </p:nvSpPr>
        <p:spPr>
          <a:xfrm>
            <a:off x="9444202" y="686450"/>
            <a:ext cx="1631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6"/>
                </a:solidFill>
                <a:latin typeface="Quattrocento Sans"/>
                <a:ea typeface="Quattrocento Sans"/>
                <a:cs typeface="Quattrocento Sans"/>
                <a:sym typeface="Quattrocento Sans"/>
              </a:rPr>
              <a:t>“islands”</a:t>
            </a:r>
            <a:endParaRPr/>
          </a:p>
        </p:txBody>
      </p:sp>
      <p:sp>
        <p:nvSpPr>
          <p:cNvPr id="1186" name="Google Shape;1186;p49"/>
          <p:cNvSpPr txBox="1"/>
          <p:nvPr/>
        </p:nvSpPr>
        <p:spPr>
          <a:xfrm>
            <a:off x="476600" y="2412450"/>
            <a:ext cx="5161200" cy="26499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Key Intuition</a:t>
            </a:r>
            <a:r>
              <a:rPr lang="en-US" sz="2400">
                <a:solidFill>
                  <a:schemeClr val="dk1"/>
                </a:solidFill>
                <a:latin typeface="Quattrocento Sans"/>
                <a:ea typeface="Quattrocento Sans"/>
                <a:cs typeface="Quattrocento Sans"/>
                <a:sym typeface="Quattrocento Sans"/>
              </a:rPr>
              <a:t>: Kruskal’s keeps track of isolated “islands” of vertices (each is a sub-MST)</a:t>
            </a:r>
            <a:endParaRPr/>
          </a:p>
          <a:p>
            <a:pPr indent="-342900" lvl="1" marL="571500" marR="0" rtl="0" algn="l">
              <a:lnSpc>
                <a:spcPct val="90000"/>
              </a:lnSpc>
              <a:spcBef>
                <a:spcPts val="50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Start with each vertex as its own “island”</a:t>
            </a:r>
            <a:endParaRPr/>
          </a:p>
          <a:p>
            <a:pPr indent="-342900" lvl="1" marL="571500" marR="0" rtl="0" algn="l">
              <a:lnSpc>
                <a:spcPct val="90000"/>
              </a:lnSpc>
              <a:spcBef>
                <a:spcPts val="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If an edge connects two vertices within the same “island”, it forms a cycle! Discard it.</a:t>
            </a:r>
            <a:endParaRPr/>
          </a:p>
          <a:p>
            <a:pPr indent="-342900" lvl="1" marL="571500" marR="0" rtl="0" algn="l">
              <a:lnSpc>
                <a:spcPct val="90000"/>
              </a:lnSpc>
              <a:spcBef>
                <a:spcPts val="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If an edge connects two vertices in different “islands”, add it to the MST! Now those “islands” need to be combined.</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50"/>
          <p:cNvSpPr/>
          <p:nvPr/>
        </p:nvSpPr>
        <p:spPr>
          <a:xfrm>
            <a:off x="8141189" y="1896533"/>
            <a:ext cx="1693691" cy="711200"/>
          </a:xfrm>
          <a:custGeom>
            <a:rect b="b" l="l" r="r" t="t"/>
            <a:pathLst>
              <a:path extrusionOk="0" h="711200" w="1693691">
                <a:moveTo>
                  <a:pt x="1659824" y="142240"/>
                </a:moveTo>
                <a:cubicBezTo>
                  <a:pt x="1651922" y="127564"/>
                  <a:pt x="1622573" y="131157"/>
                  <a:pt x="1605638" y="121920"/>
                </a:cubicBezTo>
                <a:cubicBezTo>
                  <a:pt x="1597229" y="117333"/>
                  <a:pt x="1592677" y="107732"/>
                  <a:pt x="1585318" y="101600"/>
                </a:cubicBezTo>
                <a:cubicBezTo>
                  <a:pt x="1579064" y="96389"/>
                  <a:pt x="1571252" y="93265"/>
                  <a:pt x="1564998" y="88054"/>
                </a:cubicBezTo>
                <a:cubicBezTo>
                  <a:pt x="1531552" y="60183"/>
                  <a:pt x="1555390" y="66314"/>
                  <a:pt x="1504038" y="40640"/>
                </a:cubicBezTo>
                <a:cubicBezTo>
                  <a:pt x="1495007" y="36125"/>
                  <a:pt x="1486319" y="30844"/>
                  <a:pt x="1476944" y="27094"/>
                </a:cubicBezTo>
                <a:cubicBezTo>
                  <a:pt x="1454071" y="17945"/>
                  <a:pt x="1427177" y="9866"/>
                  <a:pt x="1402438" y="6774"/>
                </a:cubicBezTo>
                <a:cubicBezTo>
                  <a:pt x="1377692" y="3681"/>
                  <a:pt x="1352767" y="2258"/>
                  <a:pt x="1327931" y="0"/>
                </a:cubicBezTo>
                <a:cubicBezTo>
                  <a:pt x="1260198" y="2258"/>
                  <a:pt x="1192398" y="3015"/>
                  <a:pt x="1124731" y="6774"/>
                </a:cubicBezTo>
                <a:cubicBezTo>
                  <a:pt x="1109529" y="7619"/>
                  <a:pt x="1066714" y="17410"/>
                  <a:pt x="1050224" y="20320"/>
                </a:cubicBezTo>
                <a:cubicBezTo>
                  <a:pt x="1023175" y="25093"/>
                  <a:pt x="995002" y="25182"/>
                  <a:pt x="968944" y="33867"/>
                </a:cubicBezTo>
                <a:cubicBezTo>
                  <a:pt x="962171" y="36125"/>
                  <a:pt x="955512" y="38761"/>
                  <a:pt x="948624" y="40640"/>
                </a:cubicBezTo>
                <a:cubicBezTo>
                  <a:pt x="930662" y="45539"/>
                  <a:pt x="912101" y="48300"/>
                  <a:pt x="894438" y="54187"/>
                </a:cubicBezTo>
                <a:cubicBezTo>
                  <a:pt x="887665" y="56445"/>
                  <a:pt x="881045" y="59228"/>
                  <a:pt x="874118" y="60960"/>
                </a:cubicBezTo>
                <a:cubicBezTo>
                  <a:pt x="831152" y="71702"/>
                  <a:pt x="836611" y="64431"/>
                  <a:pt x="786064" y="81280"/>
                </a:cubicBezTo>
                <a:cubicBezTo>
                  <a:pt x="752287" y="92539"/>
                  <a:pt x="749046" y="94774"/>
                  <a:pt x="718331" y="101600"/>
                </a:cubicBezTo>
                <a:cubicBezTo>
                  <a:pt x="699165" y="105859"/>
                  <a:pt x="662219" y="112695"/>
                  <a:pt x="643824" y="115147"/>
                </a:cubicBezTo>
                <a:cubicBezTo>
                  <a:pt x="623558" y="117849"/>
                  <a:pt x="603184" y="119662"/>
                  <a:pt x="582864" y="121920"/>
                </a:cubicBezTo>
                <a:cubicBezTo>
                  <a:pt x="521902" y="137162"/>
                  <a:pt x="596706" y="119614"/>
                  <a:pt x="501584" y="135467"/>
                </a:cubicBezTo>
                <a:cubicBezTo>
                  <a:pt x="492402" y="136997"/>
                  <a:pt x="483578" y="140221"/>
                  <a:pt x="474491" y="142240"/>
                </a:cubicBezTo>
                <a:cubicBezTo>
                  <a:pt x="409097" y="156772"/>
                  <a:pt x="473525" y="141080"/>
                  <a:pt x="399984" y="155787"/>
                </a:cubicBezTo>
                <a:cubicBezTo>
                  <a:pt x="320129" y="171757"/>
                  <a:pt x="446031" y="152110"/>
                  <a:pt x="325478" y="169334"/>
                </a:cubicBezTo>
                <a:cubicBezTo>
                  <a:pt x="287496" y="181994"/>
                  <a:pt x="312081" y="174376"/>
                  <a:pt x="250971" y="189654"/>
                </a:cubicBezTo>
                <a:lnTo>
                  <a:pt x="223878" y="196427"/>
                </a:lnTo>
                <a:cubicBezTo>
                  <a:pt x="217105" y="200943"/>
                  <a:pt x="210839" y="206333"/>
                  <a:pt x="203558" y="209974"/>
                </a:cubicBezTo>
                <a:cubicBezTo>
                  <a:pt x="197172" y="213167"/>
                  <a:pt x="189479" y="213280"/>
                  <a:pt x="183238" y="216747"/>
                </a:cubicBezTo>
                <a:cubicBezTo>
                  <a:pt x="169006" y="224654"/>
                  <a:pt x="157160" y="236559"/>
                  <a:pt x="142598" y="243840"/>
                </a:cubicBezTo>
                <a:cubicBezTo>
                  <a:pt x="133567" y="248356"/>
                  <a:pt x="123389" y="251079"/>
                  <a:pt x="115504" y="257387"/>
                </a:cubicBezTo>
                <a:cubicBezTo>
                  <a:pt x="100544" y="269355"/>
                  <a:pt x="90804" y="287400"/>
                  <a:pt x="74864" y="298027"/>
                </a:cubicBezTo>
                <a:lnTo>
                  <a:pt x="54544" y="311574"/>
                </a:lnTo>
                <a:cubicBezTo>
                  <a:pt x="19531" y="364094"/>
                  <a:pt x="32599" y="336770"/>
                  <a:pt x="13904" y="392854"/>
                </a:cubicBezTo>
                <a:lnTo>
                  <a:pt x="7131" y="413174"/>
                </a:lnTo>
                <a:cubicBezTo>
                  <a:pt x="-46" y="470591"/>
                  <a:pt x="-4458" y="473286"/>
                  <a:pt x="7131" y="535094"/>
                </a:cubicBezTo>
                <a:cubicBezTo>
                  <a:pt x="9763" y="549129"/>
                  <a:pt x="10581" y="565637"/>
                  <a:pt x="20678" y="575734"/>
                </a:cubicBezTo>
                <a:cubicBezTo>
                  <a:pt x="27451" y="582507"/>
                  <a:pt x="34866" y="588695"/>
                  <a:pt x="40998" y="596054"/>
                </a:cubicBezTo>
                <a:cubicBezTo>
                  <a:pt x="58374" y="616906"/>
                  <a:pt x="64782" y="646880"/>
                  <a:pt x="95184" y="657014"/>
                </a:cubicBezTo>
                <a:lnTo>
                  <a:pt x="115504" y="663787"/>
                </a:lnTo>
                <a:cubicBezTo>
                  <a:pt x="173739" y="702611"/>
                  <a:pt x="100058" y="656064"/>
                  <a:pt x="156144" y="684107"/>
                </a:cubicBezTo>
                <a:cubicBezTo>
                  <a:pt x="163425" y="687748"/>
                  <a:pt x="169025" y="694348"/>
                  <a:pt x="176464" y="697654"/>
                </a:cubicBezTo>
                <a:cubicBezTo>
                  <a:pt x="189513" y="703453"/>
                  <a:pt x="217104" y="711200"/>
                  <a:pt x="217104" y="711200"/>
                </a:cubicBezTo>
                <a:cubicBezTo>
                  <a:pt x="273549" y="708942"/>
                  <a:pt x="330073" y="708184"/>
                  <a:pt x="386438" y="704427"/>
                </a:cubicBezTo>
                <a:cubicBezTo>
                  <a:pt x="393153" y="703979"/>
                  <a:pt x="438473" y="693855"/>
                  <a:pt x="447398" y="690880"/>
                </a:cubicBezTo>
                <a:cubicBezTo>
                  <a:pt x="458932" y="687035"/>
                  <a:pt x="469838" y="681489"/>
                  <a:pt x="481264" y="677334"/>
                </a:cubicBezTo>
                <a:cubicBezTo>
                  <a:pt x="517549" y="664139"/>
                  <a:pt x="516647" y="665101"/>
                  <a:pt x="548998" y="657014"/>
                </a:cubicBezTo>
                <a:cubicBezTo>
                  <a:pt x="555771" y="652498"/>
                  <a:pt x="561879" y="646773"/>
                  <a:pt x="569318" y="643467"/>
                </a:cubicBezTo>
                <a:cubicBezTo>
                  <a:pt x="582367" y="637667"/>
                  <a:pt x="598077" y="637841"/>
                  <a:pt x="609958" y="629920"/>
                </a:cubicBezTo>
                <a:cubicBezTo>
                  <a:pt x="642194" y="608430"/>
                  <a:pt x="617611" y="621528"/>
                  <a:pt x="657371" y="609600"/>
                </a:cubicBezTo>
                <a:cubicBezTo>
                  <a:pt x="727627" y="588523"/>
                  <a:pt x="676501" y="595210"/>
                  <a:pt x="779291" y="589280"/>
                </a:cubicBezTo>
                <a:lnTo>
                  <a:pt x="1050224" y="575734"/>
                </a:lnTo>
                <a:cubicBezTo>
                  <a:pt x="1072802" y="573476"/>
                  <a:pt x="1095443" y="571774"/>
                  <a:pt x="1117958" y="568960"/>
                </a:cubicBezTo>
                <a:cubicBezTo>
                  <a:pt x="1131585" y="567257"/>
                  <a:pt x="1144933" y="563553"/>
                  <a:pt x="1158598" y="562187"/>
                </a:cubicBezTo>
                <a:cubicBezTo>
                  <a:pt x="1394389" y="538609"/>
                  <a:pt x="1124171" y="570802"/>
                  <a:pt x="1334704" y="548640"/>
                </a:cubicBezTo>
                <a:cubicBezTo>
                  <a:pt x="1358366" y="546149"/>
                  <a:pt x="1398498" y="539137"/>
                  <a:pt x="1422758" y="535094"/>
                </a:cubicBezTo>
                <a:lnTo>
                  <a:pt x="1463398" y="521547"/>
                </a:lnTo>
                <a:cubicBezTo>
                  <a:pt x="1470171" y="519289"/>
                  <a:pt x="1477332" y="517967"/>
                  <a:pt x="1483718" y="514774"/>
                </a:cubicBezTo>
                <a:cubicBezTo>
                  <a:pt x="1517197" y="498034"/>
                  <a:pt x="1501232" y="504420"/>
                  <a:pt x="1531131" y="494454"/>
                </a:cubicBezTo>
                <a:lnTo>
                  <a:pt x="1612411" y="440267"/>
                </a:lnTo>
                <a:lnTo>
                  <a:pt x="1632731" y="426720"/>
                </a:lnTo>
                <a:lnTo>
                  <a:pt x="1653051" y="413174"/>
                </a:lnTo>
                <a:cubicBezTo>
                  <a:pt x="1673226" y="382911"/>
                  <a:pt x="1679765" y="380824"/>
                  <a:pt x="1686918" y="352214"/>
                </a:cubicBezTo>
                <a:cubicBezTo>
                  <a:pt x="1689710" y="341045"/>
                  <a:pt x="1691433" y="329636"/>
                  <a:pt x="1693691" y="318347"/>
                </a:cubicBezTo>
                <a:cubicBezTo>
                  <a:pt x="1691433" y="293511"/>
                  <a:pt x="1694252" y="267675"/>
                  <a:pt x="1686918" y="243840"/>
                </a:cubicBezTo>
                <a:cubicBezTo>
                  <a:pt x="1684524" y="236060"/>
                  <a:pt x="1672354" y="236050"/>
                  <a:pt x="1666598" y="230294"/>
                </a:cubicBezTo>
                <a:cubicBezTo>
                  <a:pt x="1660842" y="224538"/>
                  <a:pt x="1657567" y="216747"/>
                  <a:pt x="1653051" y="209974"/>
                </a:cubicBezTo>
                <a:cubicBezTo>
                  <a:pt x="1638790" y="167192"/>
                  <a:pt x="1667726" y="156916"/>
                  <a:pt x="1659824" y="142240"/>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92" name="Google Shape;1192;p50"/>
          <p:cNvSpPr/>
          <p:nvPr/>
        </p:nvSpPr>
        <p:spPr>
          <a:xfrm>
            <a:off x="9360747" y="1158240"/>
            <a:ext cx="663786" cy="535093"/>
          </a:xfrm>
          <a:custGeom>
            <a:rect b="b" l="l" r="r" t="t"/>
            <a:pathLst>
              <a:path extrusionOk="0" h="535093" w="663786">
                <a:moveTo>
                  <a:pt x="535093" y="33867"/>
                </a:moveTo>
                <a:cubicBezTo>
                  <a:pt x="527191" y="31609"/>
                  <a:pt x="503335" y="30224"/>
                  <a:pt x="487680" y="27093"/>
                </a:cubicBezTo>
                <a:cubicBezTo>
                  <a:pt x="449471" y="19451"/>
                  <a:pt x="434963" y="11821"/>
                  <a:pt x="399626" y="6773"/>
                </a:cubicBezTo>
                <a:cubicBezTo>
                  <a:pt x="379386" y="3882"/>
                  <a:pt x="358986" y="2258"/>
                  <a:pt x="338666" y="0"/>
                </a:cubicBezTo>
                <a:cubicBezTo>
                  <a:pt x="295768" y="2258"/>
                  <a:pt x="252769" y="3052"/>
                  <a:pt x="209973" y="6773"/>
                </a:cubicBezTo>
                <a:cubicBezTo>
                  <a:pt x="200699" y="7579"/>
                  <a:pt x="191796" y="10872"/>
                  <a:pt x="182880" y="13547"/>
                </a:cubicBezTo>
                <a:cubicBezTo>
                  <a:pt x="169203" y="17650"/>
                  <a:pt x="142240" y="27093"/>
                  <a:pt x="142240" y="27093"/>
                </a:cubicBezTo>
                <a:cubicBezTo>
                  <a:pt x="135467" y="33866"/>
                  <a:pt x="129279" y="41281"/>
                  <a:pt x="121920" y="47413"/>
                </a:cubicBezTo>
                <a:cubicBezTo>
                  <a:pt x="97203" y="68010"/>
                  <a:pt x="103151" y="53160"/>
                  <a:pt x="81280" y="81280"/>
                </a:cubicBezTo>
                <a:cubicBezTo>
                  <a:pt x="71284" y="94132"/>
                  <a:pt x="63217" y="108373"/>
                  <a:pt x="54186" y="121920"/>
                </a:cubicBezTo>
                <a:lnTo>
                  <a:pt x="27093" y="162560"/>
                </a:lnTo>
                <a:lnTo>
                  <a:pt x="13546" y="182880"/>
                </a:lnTo>
                <a:cubicBezTo>
                  <a:pt x="10352" y="192462"/>
                  <a:pt x="0" y="221788"/>
                  <a:pt x="0" y="230293"/>
                </a:cubicBezTo>
                <a:cubicBezTo>
                  <a:pt x="0" y="270996"/>
                  <a:pt x="1724" y="311825"/>
                  <a:pt x="6773" y="352213"/>
                </a:cubicBezTo>
                <a:cubicBezTo>
                  <a:pt x="9379" y="373058"/>
                  <a:pt x="20104" y="396659"/>
                  <a:pt x="33866" y="413173"/>
                </a:cubicBezTo>
                <a:cubicBezTo>
                  <a:pt x="39998" y="420532"/>
                  <a:pt x="48054" y="426134"/>
                  <a:pt x="54186" y="433493"/>
                </a:cubicBezTo>
                <a:cubicBezTo>
                  <a:pt x="59398" y="439747"/>
                  <a:pt x="61376" y="448728"/>
                  <a:pt x="67733" y="453813"/>
                </a:cubicBezTo>
                <a:cubicBezTo>
                  <a:pt x="73308" y="458273"/>
                  <a:pt x="81667" y="457394"/>
                  <a:pt x="88053" y="460587"/>
                </a:cubicBezTo>
                <a:cubicBezTo>
                  <a:pt x="95334" y="464228"/>
                  <a:pt x="101092" y="470492"/>
                  <a:pt x="108373" y="474133"/>
                </a:cubicBezTo>
                <a:cubicBezTo>
                  <a:pt x="114759" y="477326"/>
                  <a:pt x="122307" y="477714"/>
                  <a:pt x="128693" y="480907"/>
                </a:cubicBezTo>
                <a:cubicBezTo>
                  <a:pt x="135974" y="484548"/>
                  <a:pt x="141574" y="491147"/>
                  <a:pt x="149013" y="494453"/>
                </a:cubicBezTo>
                <a:cubicBezTo>
                  <a:pt x="162062" y="500252"/>
                  <a:pt x="176106" y="503484"/>
                  <a:pt x="189653" y="508000"/>
                </a:cubicBezTo>
                <a:lnTo>
                  <a:pt x="230293" y="521547"/>
                </a:lnTo>
                <a:cubicBezTo>
                  <a:pt x="237066" y="523805"/>
                  <a:pt x="243686" y="526588"/>
                  <a:pt x="250613" y="528320"/>
                </a:cubicBezTo>
                <a:lnTo>
                  <a:pt x="277706" y="535093"/>
                </a:lnTo>
                <a:cubicBezTo>
                  <a:pt x="338666" y="532835"/>
                  <a:pt x="399807" y="533530"/>
                  <a:pt x="460586" y="528320"/>
                </a:cubicBezTo>
                <a:cubicBezTo>
                  <a:pt x="479136" y="526730"/>
                  <a:pt x="496711" y="519289"/>
                  <a:pt x="514773" y="514773"/>
                </a:cubicBezTo>
                <a:cubicBezTo>
                  <a:pt x="548796" y="506267"/>
                  <a:pt x="533032" y="510945"/>
                  <a:pt x="562186" y="501227"/>
                </a:cubicBezTo>
                <a:cubicBezTo>
                  <a:pt x="575733" y="492196"/>
                  <a:pt x="593795" y="487680"/>
                  <a:pt x="602826" y="474133"/>
                </a:cubicBezTo>
                <a:lnTo>
                  <a:pt x="629920" y="433493"/>
                </a:lnTo>
                <a:lnTo>
                  <a:pt x="650240" y="372533"/>
                </a:lnTo>
                <a:cubicBezTo>
                  <a:pt x="652498" y="365760"/>
                  <a:pt x="655839" y="359256"/>
                  <a:pt x="657013" y="352213"/>
                </a:cubicBezTo>
                <a:lnTo>
                  <a:pt x="663786" y="311573"/>
                </a:lnTo>
                <a:cubicBezTo>
                  <a:pt x="661528" y="277706"/>
                  <a:pt x="661813" y="243574"/>
                  <a:pt x="657013" y="209973"/>
                </a:cubicBezTo>
                <a:cubicBezTo>
                  <a:pt x="654994" y="195837"/>
                  <a:pt x="647982" y="182880"/>
                  <a:pt x="643466" y="169333"/>
                </a:cubicBezTo>
                <a:lnTo>
                  <a:pt x="636693" y="149013"/>
                </a:lnTo>
                <a:lnTo>
                  <a:pt x="629920" y="128693"/>
                </a:lnTo>
                <a:cubicBezTo>
                  <a:pt x="623956" y="110802"/>
                  <a:pt x="613518" y="73554"/>
                  <a:pt x="596053" y="67733"/>
                </a:cubicBezTo>
                <a:lnTo>
                  <a:pt x="575733" y="60960"/>
                </a:lnTo>
                <a:cubicBezTo>
                  <a:pt x="558607" y="49542"/>
                  <a:pt x="555124" y="44646"/>
                  <a:pt x="535093" y="40640"/>
                </a:cubicBezTo>
                <a:cubicBezTo>
                  <a:pt x="530665" y="39754"/>
                  <a:pt x="542995" y="36125"/>
                  <a:pt x="535093" y="33867"/>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93" name="Google Shape;1193;p50"/>
          <p:cNvSpPr/>
          <p:nvPr/>
        </p:nvSpPr>
        <p:spPr>
          <a:xfrm>
            <a:off x="9156488" y="2748883"/>
            <a:ext cx="630979" cy="509090"/>
          </a:xfrm>
          <a:custGeom>
            <a:rect b="b" l="l" r="r" t="t"/>
            <a:pathLst>
              <a:path extrusionOk="0" h="509090" w="630979">
                <a:moveTo>
                  <a:pt x="387139" y="7864"/>
                </a:moveTo>
                <a:cubicBezTo>
                  <a:pt x="356659" y="8993"/>
                  <a:pt x="310441" y="14637"/>
                  <a:pt x="271992" y="14637"/>
                </a:cubicBezTo>
                <a:cubicBezTo>
                  <a:pt x="262683" y="14637"/>
                  <a:pt x="254208" y="7864"/>
                  <a:pt x="244899" y="7864"/>
                </a:cubicBezTo>
                <a:cubicBezTo>
                  <a:pt x="213209" y="7864"/>
                  <a:pt x="181681" y="12379"/>
                  <a:pt x="150072" y="14637"/>
                </a:cubicBezTo>
                <a:cubicBezTo>
                  <a:pt x="118391" y="25197"/>
                  <a:pt x="126378" y="20554"/>
                  <a:pt x="89112" y="48504"/>
                </a:cubicBezTo>
                <a:cubicBezTo>
                  <a:pt x="80081" y="55277"/>
                  <a:pt x="70001" y="60842"/>
                  <a:pt x="62019" y="68824"/>
                </a:cubicBezTo>
                <a:cubicBezTo>
                  <a:pt x="56263" y="74580"/>
                  <a:pt x="52988" y="82371"/>
                  <a:pt x="48472" y="89144"/>
                </a:cubicBezTo>
                <a:cubicBezTo>
                  <a:pt x="46214" y="95917"/>
                  <a:pt x="44892" y="103078"/>
                  <a:pt x="41699" y="109464"/>
                </a:cubicBezTo>
                <a:cubicBezTo>
                  <a:pt x="38058" y="116745"/>
                  <a:pt x="31458" y="122345"/>
                  <a:pt x="28152" y="129784"/>
                </a:cubicBezTo>
                <a:cubicBezTo>
                  <a:pt x="22352" y="142833"/>
                  <a:pt x="19121" y="156877"/>
                  <a:pt x="14605" y="170424"/>
                </a:cubicBezTo>
                <a:lnTo>
                  <a:pt x="7832" y="190744"/>
                </a:lnTo>
                <a:cubicBezTo>
                  <a:pt x="-935" y="252117"/>
                  <a:pt x="-4164" y="250233"/>
                  <a:pt x="7832" y="326210"/>
                </a:cubicBezTo>
                <a:cubicBezTo>
                  <a:pt x="10059" y="340315"/>
                  <a:pt x="9498" y="358929"/>
                  <a:pt x="21379" y="366850"/>
                </a:cubicBezTo>
                <a:lnTo>
                  <a:pt x="41699" y="380397"/>
                </a:lnTo>
                <a:cubicBezTo>
                  <a:pt x="75327" y="430841"/>
                  <a:pt x="32111" y="368892"/>
                  <a:pt x="75565" y="421037"/>
                </a:cubicBezTo>
                <a:cubicBezTo>
                  <a:pt x="80777" y="427291"/>
                  <a:pt x="82755" y="436272"/>
                  <a:pt x="89112" y="441357"/>
                </a:cubicBezTo>
                <a:cubicBezTo>
                  <a:pt x="94687" y="445817"/>
                  <a:pt x="102659" y="445872"/>
                  <a:pt x="109432" y="448130"/>
                </a:cubicBezTo>
                <a:cubicBezTo>
                  <a:pt x="122979" y="457161"/>
                  <a:pt x="134626" y="470076"/>
                  <a:pt x="150072" y="475224"/>
                </a:cubicBezTo>
                <a:lnTo>
                  <a:pt x="190712" y="488770"/>
                </a:lnTo>
                <a:cubicBezTo>
                  <a:pt x="197485" y="491028"/>
                  <a:pt x="204031" y="494144"/>
                  <a:pt x="211032" y="495544"/>
                </a:cubicBezTo>
                <a:cubicBezTo>
                  <a:pt x="260554" y="505448"/>
                  <a:pt x="233502" y="500689"/>
                  <a:pt x="292312" y="509090"/>
                </a:cubicBezTo>
                <a:cubicBezTo>
                  <a:pt x="332952" y="506832"/>
                  <a:pt x="373938" y="508073"/>
                  <a:pt x="414232" y="502317"/>
                </a:cubicBezTo>
                <a:cubicBezTo>
                  <a:pt x="422291" y="501166"/>
                  <a:pt x="427484" y="492809"/>
                  <a:pt x="434552" y="488770"/>
                </a:cubicBezTo>
                <a:cubicBezTo>
                  <a:pt x="443319" y="483761"/>
                  <a:pt x="452987" y="480419"/>
                  <a:pt x="461645" y="475224"/>
                </a:cubicBezTo>
                <a:cubicBezTo>
                  <a:pt x="475606" y="466847"/>
                  <a:pt x="502285" y="448130"/>
                  <a:pt x="502285" y="448130"/>
                </a:cubicBezTo>
                <a:cubicBezTo>
                  <a:pt x="541109" y="389895"/>
                  <a:pt x="489413" y="458427"/>
                  <a:pt x="536152" y="421037"/>
                </a:cubicBezTo>
                <a:cubicBezTo>
                  <a:pt x="542509" y="415952"/>
                  <a:pt x="543943" y="406473"/>
                  <a:pt x="549699" y="400717"/>
                </a:cubicBezTo>
                <a:cubicBezTo>
                  <a:pt x="555455" y="394961"/>
                  <a:pt x="563765" y="392382"/>
                  <a:pt x="570019" y="387170"/>
                </a:cubicBezTo>
                <a:cubicBezTo>
                  <a:pt x="577378" y="381038"/>
                  <a:pt x="583566" y="373623"/>
                  <a:pt x="590339" y="366850"/>
                </a:cubicBezTo>
                <a:cubicBezTo>
                  <a:pt x="592597" y="360077"/>
                  <a:pt x="593645" y="352771"/>
                  <a:pt x="597112" y="346530"/>
                </a:cubicBezTo>
                <a:cubicBezTo>
                  <a:pt x="635931" y="276654"/>
                  <a:pt x="615650" y="331551"/>
                  <a:pt x="630979" y="285570"/>
                </a:cubicBezTo>
                <a:cubicBezTo>
                  <a:pt x="628721" y="253961"/>
                  <a:pt x="631891" y="221487"/>
                  <a:pt x="624205" y="190744"/>
                </a:cubicBezTo>
                <a:cubicBezTo>
                  <a:pt x="616303" y="159135"/>
                  <a:pt x="598805" y="151233"/>
                  <a:pt x="576792" y="136557"/>
                </a:cubicBezTo>
                <a:cubicBezTo>
                  <a:pt x="540664" y="82366"/>
                  <a:pt x="588084" y="147850"/>
                  <a:pt x="542925" y="102690"/>
                </a:cubicBezTo>
                <a:cubicBezTo>
                  <a:pt x="537169" y="96934"/>
                  <a:pt x="534787" y="88454"/>
                  <a:pt x="529379" y="82370"/>
                </a:cubicBezTo>
                <a:cubicBezTo>
                  <a:pt x="495636" y="44409"/>
                  <a:pt x="499303" y="48772"/>
                  <a:pt x="468419" y="28184"/>
                </a:cubicBezTo>
                <a:cubicBezTo>
                  <a:pt x="463903" y="21411"/>
                  <a:pt x="461775" y="12179"/>
                  <a:pt x="454872" y="7864"/>
                </a:cubicBezTo>
                <a:cubicBezTo>
                  <a:pt x="427485" y="-9253"/>
                  <a:pt x="417619" y="6735"/>
                  <a:pt x="387139" y="7864"/>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94" name="Google Shape;1194;p50"/>
          <p:cNvSpPr/>
          <p:nvPr/>
        </p:nvSpPr>
        <p:spPr>
          <a:xfrm>
            <a:off x="10938933" y="2667393"/>
            <a:ext cx="611629" cy="556714"/>
          </a:xfrm>
          <a:custGeom>
            <a:rect b="b" l="l" r="r" t="t"/>
            <a:pathLst>
              <a:path extrusionOk="0" h="556714" w="611629">
                <a:moveTo>
                  <a:pt x="386080" y="1300"/>
                </a:moveTo>
                <a:cubicBezTo>
                  <a:pt x="357858" y="3558"/>
                  <a:pt x="281917" y="4230"/>
                  <a:pt x="223520" y="14847"/>
                </a:cubicBezTo>
                <a:cubicBezTo>
                  <a:pt x="218302" y="15796"/>
                  <a:pt x="183168" y="24471"/>
                  <a:pt x="176107" y="28394"/>
                </a:cubicBezTo>
                <a:cubicBezTo>
                  <a:pt x="161875" y="36301"/>
                  <a:pt x="146979" y="43975"/>
                  <a:pt x="135467" y="55487"/>
                </a:cubicBezTo>
                <a:cubicBezTo>
                  <a:pt x="109391" y="81563"/>
                  <a:pt x="123117" y="70493"/>
                  <a:pt x="94827" y="89354"/>
                </a:cubicBezTo>
                <a:cubicBezTo>
                  <a:pt x="79575" y="135113"/>
                  <a:pt x="100728" y="85514"/>
                  <a:pt x="67734" y="123220"/>
                </a:cubicBezTo>
                <a:cubicBezTo>
                  <a:pt x="57013" y="135473"/>
                  <a:pt x="49671" y="150313"/>
                  <a:pt x="40640" y="163860"/>
                </a:cubicBezTo>
                <a:cubicBezTo>
                  <a:pt x="36125" y="170633"/>
                  <a:pt x="29668" y="176457"/>
                  <a:pt x="27094" y="184180"/>
                </a:cubicBezTo>
                <a:cubicBezTo>
                  <a:pt x="4338" y="252440"/>
                  <a:pt x="39051" y="146581"/>
                  <a:pt x="13547" y="231594"/>
                </a:cubicBezTo>
                <a:cubicBezTo>
                  <a:pt x="9444" y="245271"/>
                  <a:pt x="0" y="272234"/>
                  <a:pt x="0" y="272234"/>
                </a:cubicBezTo>
                <a:cubicBezTo>
                  <a:pt x="2258" y="315132"/>
                  <a:pt x="2885" y="358146"/>
                  <a:pt x="6774" y="400927"/>
                </a:cubicBezTo>
                <a:cubicBezTo>
                  <a:pt x="8478" y="419666"/>
                  <a:pt x="32887" y="454134"/>
                  <a:pt x="40640" y="461887"/>
                </a:cubicBezTo>
                <a:cubicBezTo>
                  <a:pt x="72473" y="493720"/>
                  <a:pt x="52989" y="476892"/>
                  <a:pt x="101600" y="509300"/>
                </a:cubicBezTo>
                <a:cubicBezTo>
                  <a:pt x="127862" y="526808"/>
                  <a:pt x="114196" y="520272"/>
                  <a:pt x="142240" y="529620"/>
                </a:cubicBezTo>
                <a:cubicBezTo>
                  <a:pt x="149013" y="534136"/>
                  <a:pt x="155279" y="539526"/>
                  <a:pt x="162560" y="543167"/>
                </a:cubicBezTo>
                <a:cubicBezTo>
                  <a:pt x="179232" y="551503"/>
                  <a:pt x="207916" y="554113"/>
                  <a:pt x="223520" y="556714"/>
                </a:cubicBezTo>
                <a:cubicBezTo>
                  <a:pt x="284480" y="554456"/>
                  <a:pt x="345649" y="555463"/>
                  <a:pt x="406400" y="549940"/>
                </a:cubicBezTo>
                <a:cubicBezTo>
                  <a:pt x="420621" y="548647"/>
                  <a:pt x="433493" y="540910"/>
                  <a:pt x="447040" y="536394"/>
                </a:cubicBezTo>
                <a:cubicBezTo>
                  <a:pt x="453813" y="534136"/>
                  <a:pt x="461419" y="533580"/>
                  <a:pt x="467360" y="529620"/>
                </a:cubicBezTo>
                <a:cubicBezTo>
                  <a:pt x="474133" y="525105"/>
                  <a:pt x="481426" y="521285"/>
                  <a:pt x="487680" y="516074"/>
                </a:cubicBezTo>
                <a:cubicBezTo>
                  <a:pt x="539840" y="472608"/>
                  <a:pt x="477863" y="515846"/>
                  <a:pt x="528320" y="482207"/>
                </a:cubicBezTo>
                <a:lnTo>
                  <a:pt x="568960" y="421247"/>
                </a:lnTo>
                <a:lnTo>
                  <a:pt x="582507" y="400927"/>
                </a:lnTo>
                <a:cubicBezTo>
                  <a:pt x="598998" y="351456"/>
                  <a:pt x="592591" y="374140"/>
                  <a:pt x="602827" y="333194"/>
                </a:cubicBezTo>
                <a:cubicBezTo>
                  <a:pt x="610368" y="272859"/>
                  <a:pt x="618134" y="237985"/>
                  <a:pt x="602827" y="170634"/>
                </a:cubicBezTo>
                <a:cubicBezTo>
                  <a:pt x="599219" y="154758"/>
                  <a:pt x="584765" y="143541"/>
                  <a:pt x="575734" y="129994"/>
                </a:cubicBezTo>
                <a:cubicBezTo>
                  <a:pt x="571218" y="123221"/>
                  <a:pt x="568960" y="114190"/>
                  <a:pt x="562187" y="109674"/>
                </a:cubicBezTo>
                <a:cubicBezTo>
                  <a:pt x="555414" y="105158"/>
                  <a:pt x="547951" y="101535"/>
                  <a:pt x="541867" y="96127"/>
                </a:cubicBezTo>
                <a:cubicBezTo>
                  <a:pt x="527548" y="83399"/>
                  <a:pt x="514774" y="69034"/>
                  <a:pt x="501227" y="55487"/>
                </a:cubicBezTo>
                <a:cubicBezTo>
                  <a:pt x="494454" y="48714"/>
                  <a:pt x="488877" y="40481"/>
                  <a:pt x="480907" y="35167"/>
                </a:cubicBezTo>
                <a:cubicBezTo>
                  <a:pt x="474134" y="30651"/>
                  <a:pt x="468026" y="24926"/>
                  <a:pt x="460587" y="21620"/>
                </a:cubicBezTo>
                <a:cubicBezTo>
                  <a:pt x="452907" y="18207"/>
                  <a:pt x="406555" y="3013"/>
                  <a:pt x="392854" y="1300"/>
                </a:cubicBezTo>
                <a:cubicBezTo>
                  <a:pt x="383892" y="180"/>
                  <a:pt x="414302" y="-958"/>
                  <a:pt x="386080" y="1300"/>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95" name="Google Shape;1195;p50"/>
          <p:cNvSpPr/>
          <p:nvPr/>
        </p:nvSpPr>
        <p:spPr>
          <a:xfrm>
            <a:off x="11075670" y="1450764"/>
            <a:ext cx="605790" cy="663786"/>
          </a:xfrm>
          <a:custGeom>
            <a:rect b="b" l="l" r="r" t="t"/>
            <a:pathLst>
              <a:path extrusionOk="0" h="663786" w="605790">
                <a:moveTo>
                  <a:pt x="445770" y="846"/>
                </a:moveTo>
                <a:cubicBezTo>
                  <a:pt x="407670" y="2751"/>
                  <a:pt x="277949" y="5585"/>
                  <a:pt x="194310" y="12276"/>
                </a:cubicBezTo>
                <a:cubicBezTo>
                  <a:pt x="182300" y="13237"/>
                  <a:pt x="170796" y="18318"/>
                  <a:pt x="160020" y="23706"/>
                </a:cubicBezTo>
                <a:cubicBezTo>
                  <a:pt x="147733" y="29849"/>
                  <a:pt x="136283" y="37772"/>
                  <a:pt x="125730" y="46566"/>
                </a:cubicBezTo>
                <a:cubicBezTo>
                  <a:pt x="80032" y="84648"/>
                  <a:pt x="97994" y="75101"/>
                  <a:pt x="68580" y="126576"/>
                </a:cubicBezTo>
                <a:cubicBezTo>
                  <a:pt x="25108" y="202651"/>
                  <a:pt x="62773" y="109707"/>
                  <a:pt x="22860" y="229446"/>
                </a:cubicBezTo>
                <a:lnTo>
                  <a:pt x="11430" y="263736"/>
                </a:lnTo>
                <a:lnTo>
                  <a:pt x="0" y="298026"/>
                </a:lnTo>
                <a:cubicBezTo>
                  <a:pt x="2920" y="330148"/>
                  <a:pt x="871" y="414068"/>
                  <a:pt x="22860" y="458046"/>
                </a:cubicBezTo>
                <a:cubicBezTo>
                  <a:pt x="29003" y="470333"/>
                  <a:pt x="40141" y="479783"/>
                  <a:pt x="45720" y="492336"/>
                </a:cubicBezTo>
                <a:cubicBezTo>
                  <a:pt x="55507" y="514356"/>
                  <a:pt x="51541" y="543877"/>
                  <a:pt x="68580" y="560916"/>
                </a:cubicBezTo>
                <a:cubicBezTo>
                  <a:pt x="98166" y="590502"/>
                  <a:pt x="130435" y="627254"/>
                  <a:pt x="171450" y="640926"/>
                </a:cubicBezTo>
                <a:lnTo>
                  <a:pt x="240030" y="663786"/>
                </a:lnTo>
                <a:cubicBezTo>
                  <a:pt x="279816" y="659365"/>
                  <a:pt x="370956" y="656512"/>
                  <a:pt x="411480" y="629496"/>
                </a:cubicBezTo>
                <a:cubicBezTo>
                  <a:pt x="422910" y="621876"/>
                  <a:pt x="433483" y="612779"/>
                  <a:pt x="445770" y="606636"/>
                </a:cubicBezTo>
                <a:cubicBezTo>
                  <a:pt x="497320" y="580861"/>
                  <a:pt x="465215" y="613292"/>
                  <a:pt x="514350" y="572346"/>
                </a:cubicBezTo>
                <a:cubicBezTo>
                  <a:pt x="526768" y="561998"/>
                  <a:pt x="538716" y="550815"/>
                  <a:pt x="548640" y="538056"/>
                </a:cubicBezTo>
                <a:cubicBezTo>
                  <a:pt x="565508" y="516369"/>
                  <a:pt x="594360" y="469476"/>
                  <a:pt x="594360" y="469476"/>
                </a:cubicBezTo>
                <a:cubicBezTo>
                  <a:pt x="598170" y="446616"/>
                  <a:pt x="605790" y="424071"/>
                  <a:pt x="605790" y="400896"/>
                </a:cubicBezTo>
                <a:cubicBezTo>
                  <a:pt x="605790" y="347939"/>
                  <a:pt x="598316" y="292163"/>
                  <a:pt x="582930" y="240876"/>
                </a:cubicBezTo>
                <a:cubicBezTo>
                  <a:pt x="576006" y="217796"/>
                  <a:pt x="567690" y="195156"/>
                  <a:pt x="560070" y="172296"/>
                </a:cubicBezTo>
                <a:cubicBezTo>
                  <a:pt x="556260" y="160866"/>
                  <a:pt x="555323" y="148031"/>
                  <a:pt x="548640" y="138006"/>
                </a:cubicBezTo>
                <a:cubicBezTo>
                  <a:pt x="541020" y="126576"/>
                  <a:pt x="531923" y="116003"/>
                  <a:pt x="525780" y="103716"/>
                </a:cubicBezTo>
                <a:cubicBezTo>
                  <a:pt x="507187" y="66531"/>
                  <a:pt x="524247" y="67893"/>
                  <a:pt x="491490" y="35136"/>
                </a:cubicBezTo>
                <a:cubicBezTo>
                  <a:pt x="479932" y="23578"/>
                  <a:pt x="441503" y="846"/>
                  <a:pt x="422910" y="846"/>
                </a:cubicBezTo>
                <a:cubicBezTo>
                  <a:pt x="419100" y="846"/>
                  <a:pt x="483870" y="-1059"/>
                  <a:pt x="445770" y="846"/>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96" name="Google Shape;1196;p50"/>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Kruskal’s Algorithm</a:t>
            </a:r>
            <a:endParaRPr/>
          </a:p>
        </p:txBody>
      </p:sp>
      <p:sp>
        <p:nvSpPr>
          <p:cNvPr id="1197" name="Google Shape;1197;p50"/>
          <p:cNvSpPr txBox="1"/>
          <p:nvPr/>
        </p:nvSpPr>
        <p:spPr>
          <a:xfrm>
            <a:off x="6012634" y="3429000"/>
            <a:ext cx="6011700" cy="31440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t" bIns="60950" lIns="121900" spcFirstLastPara="1" rIns="121900" wrap="square" tIns="60950">
            <a:noAutofit/>
          </a:bodyPr>
          <a:lstStyle/>
          <a:p>
            <a:pPr indent="0" lvl="0" marL="0" marR="0" rtl="0" algn="l">
              <a:lnSpc>
                <a:spcPct val="120000"/>
              </a:lnSpc>
              <a:spcBef>
                <a:spcPts val="0"/>
              </a:spcBef>
              <a:spcAft>
                <a:spcPts val="0"/>
              </a:spcAft>
              <a:buClr>
                <a:srgbClr val="4B2A85"/>
              </a:buClr>
              <a:buSzPts val="840"/>
              <a:buFont typeface="Noto Sans Symbols"/>
              <a:buNone/>
            </a:pPr>
            <a:r>
              <a:rPr b="1" lang="en-US" sz="1400">
                <a:solidFill>
                  <a:schemeClr val="dk1"/>
                </a:solidFill>
                <a:latin typeface="Consolas"/>
                <a:ea typeface="Consolas"/>
                <a:cs typeface="Consolas"/>
                <a:sym typeface="Consolas"/>
              </a:rPr>
              <a:t>kruskalMST</a:t>
            </a:r>
            <a:r>
              <a:rPr b="0" lang="en-US" sz="1400">
                <a:solidFill>
                  <a:schemeClr val="dk1"/>
                </a:solidFill>
                <a:latin typeface="Consolas"/>
                <a:ea typeface="Consolas"/>
                <a:cs typeface="Consolas"/>
                <a:sym typeface="Consolas"/>
              </a:rPr>
              <a:t>(</a:t>
            </a:r>
            <a:r>
              <a:rPr b="0" lang="en-US" sz="1400">
                <a:solidFill>
                  <a:schemeClr val="accent3"/>
                </a:solidFill>
                <a:latin typeface="Consolas"/>
                <a:ea typeface="Consolas"/>
                <a:cs typeface="Consolas"/>
                <a:sym typeface="Consolas"/>
              </a:rPr>
              <a:t>G</a:t>
            </a:r>
            <a:r>
              <a:rPr b="0" lang="en-US" sz="1400">
                <a:solidFill>
                  <a:schemeClr val="dk1"/>
                </a:solidFill>
                <a:latin typeface="Consolas"/>
                <a:ea typeface="Consolas"/>
                <a:cs typeface="Consolas"/>
                <a:sym typeface="Consolas"/>
              </a:rPr>
              <a:t> graph)</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a:t>
            </a:r>
            <a:r>
              <a:rPr b="0" lang="en-US" sz="1400">
                <a:solidFill>
                  <a:schemeClr val="accent3"/>
                </a:solidFill>
                <a:latin typeface="Consolas"/>
                <a:ea typeface="Consolas"/>
                <a:cs typeface="Consolas"/>
                <a:sym typeface="Consolas"/>
              </a:rPr>
              <a:t>Set(?) </a:t>
            </a:r>
            <a:r>
              <a:rPr b="0" lang="en-US" sz="1400">
                <a:solidFill>
                  <a:schemeClr val="dk1"/>
                </a:solidFill>
                <a:latin typeface="Consolas"/>
                <a:ea typeface="Consolas"/>
                <a:cs typeface="Consolas"/>
                <a:sym typeface="Consolas"/>
              </a:rPr>
              <a:t>msts; </a:t>
            </a:r>
            <a:r>
              <a:rPr b="0" lang="en-US" sz="1400">
                <a:solidFill>
                  <a:schemeClr val="accent3"/>
                </a:solidFill>
                <a:latin typeface="Consolas"/>
                <a:ea typeface="Consolas"/>
                <a:cs typeface="Consolas"/>
                <a:sym typeface="Consolas"/>
              </a:rPr>
              <a:t>Set</a:t>
            </a:r>
            <a:r>
              <a:rPr b="0" lang="en-US" sz="1400">
                <a:solidFill>
                  <a:schemeClr val="dk1"/>
                </a:solidFill>
                <a:latin typeface="Consolas"/>
                <a:ea typeface="Consolas"/>
                <a:cs typeface="Consolas"/>
                <a:sym typeface="Consolas"/>
              </a:rPr>
              <a:t> finalMST;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initialize msts with each vertex as single-element 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sort all edges by weight (smallest to largest)</a:t>
            </a:r>
            <a:endParaRPr/>
          </a:p>
          <a:p>
            <a:pPr indent="0" lvl="0" marL="0" marR="0" rtl="0" algn="l">
              <a:lnSpc>
                <a:spcPct val="120000"/>
              </a:lnSpc>
              <a:spcBef>
                <a:spcPts val="0"/>
              </a:spcBef>
              <a:spcAft>
                <a:spcPts val="0"/>
              </a:spcAft>
              <a:buClr>
                <a:srgbClr val="4B2A85"/>
              </a:buClr>
              <a:buSzPts val="840"/>
              <a:buFont typeface="Noto Sans Symbols"/>
              <a:buNone/>
            </a:pPr>
            <a:r>
              <a:t/>
            </a:r>
            <a:endParaRPr b="0" sz="1400">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accent2"/>
                </a:solidFill>
                <a:latin typeface="Consolas"/>
                <a:ea typeface="Consolas"/>
                <a:cs typeface="Consolas"/>
                <a:sym typeface="Consolas"/>
              </a:rPr>
              <a:t>  for</a:t>
            </a:r>
            <a:r>
              <a:rPr b="0" lang="en-US" sz="1400">
                <a:solidFill>
                  <a:schemeClr val="dk1"/>
                </a:solidFill>
                <a:latin typeface="Consolas"/>
                <a:ea typeface="Consolas"/>
                <a:cs typeface="Consolas"/>
                <a:sym typeface="Consolas"/>
              </a:rPr>
              <a:t> each edge (u,v) in ascending order:</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uMST = msts.</a:t>
            </a:r>
            <a:r>
              <a:rPr b="1" lang="en-US" sz="1400">
                <a:solidFill>
                  <a:schemeClr val="dk1"/>
                </a:solidFill>
                <a:latin typeface="Consolas"/>
                <a:ea typeface="Consolas"/>
                <a:cs typeface="Consolas"/>
                <a:sym typeface="Consolas"/>
              </a:rPr>
              <a:t>find</a:t>
            </a:r>
            <a:r>
              <a:rPr b="0" lang="en-US" sz="1400">
                <a:solidFill>
                  <a:schemeClr val="dk1"/>
                </a:solidFill>
                <a:latin typeface="Consolas"/>
                <a:ea typeface="Consolas"/>
                <a:cs typeface="Consolas"/>
                <a:sym typeface="Consolas"/>
              </a:rPr>
              <a:t>(u)</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vMST = msts.</a:t>
            </a:r>
            <a:r>
              <a:rPr b="1" lang="en-US" sz="1400">
                <a:solidFill>
                  <a:schemeClr val="dk1"/>
                </a:solidFill>
                <a:latin typeface="Consolas"/>
                <a:ea typeface="Consolas"/>
                <a:cs typeface="Consolas"/>
                <a:sym typeface="Consolas"/>
              </a:rPr>
              <a:t>find</a:t>
            </a:r>
            <a:r>
              <a:rPr b="0" lang="en-US" sz="1400">
                <a:solidFill>
                  <a:schemeClr val="dk1"/>
                </a:solidFill>
                <a:latin typeface="Consolas"/>
                <a:ea typeface="Consolas"/>
                <a:cs typeface="Consolas"/>
                <a:sym typeface="Consolas"/>
              </a:rPr>
              <a:t>(v)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accent2"/>
                </a:solidFill>
                <a:latin typeface="Consolas"/>
                <a:ea typeface="Consolas"/>
                <a:cs typeface="Consolas"/>
                <a:sym typeface="Consolas"/>
              </a:rPr>
              <a:t>    if</a:t>
            </a:r>
            <a:r>
              <a:rPr b="0" lang="en-US" sz="1400">
                <a:solidFill>
                  <a:schemeClr val="dk1"/>
                </a:solidFill>
                <a:latin typeface="Consolas"/>
                <a:ea typeface="Consolas"/>
                <a:cs typeface="Consolas"/>
                <a:sym typeface="Consolas"/>
              </a:rPr>
              <a:t> (uMST != vMST):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finalMST.</a:t>
            </a:r>
            <a:r>
              <a:rPr b="1" lang="en-US" sz="1400">
                <a:solidFill>
                  <a:schemeClr val="dk1"/>
                </a:solidFill>
                <a:latin typeface="Consolas"/>
                <a:ea typeface="Consolas"/>
                <a:cs typeface="Consolas"/>
                <a:sym typeface="Consolas"/>
              </a:rPr>
              <a:t>add</a:t>
            </a:r>
            <a:r>
              <a:rPr b="0" lang="en-US" sz="1400">
                <a:solidFill>
                  <a:schemeClr val="dk1"/>
                </a:solidFill>
                <a:latin typeface="Consolas"/>
                <a:ea typeface="Consolas"/>
                <a:cs typeface="Consolas"/>
                <a:sym typeface="Consolas"/>
              </a:rPr>
              <a:t>(edge (u, 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msts.</a:t>
            </a:r>
            <a:r>
              <a:rPr b="1" lang="en-US" sz="1400">
                <a:solidFill>
                  <a:schemeClr val="dk1"/>
                </a:solidFill>
                <a:latin typeface="Consolas"/>
                <a:ea typeface="Consolas"/>
                <a:cs typeface="Consolas"/>
                <a:sym typeface="Consolas"/>
              </a:rPr>
              <a:t>union</a:t>
            </a:r>
            <a:r>
              <a:rPr b="0" lang="en-US" sz="1400">
                <a:solidFill>
                  <a:schemeClr val="dk1"/>
                </a:solidFill>
                <a:latin typeface="Consolas"/>
                <a:ea typeface="Consolas"/>
                <a:cs typeface="Consolas"/>
                <a:sym typeface="Consolas"/>
              </a:rPr>
              <a:t>(uMST, vMST)</a:t>
            </a:r>
            <a:endParaRPr/>
          </a:p>
        </p:txBody>
      </p:sp>
      <p:grpSp>
        <p:nvGrpSpPr>
          <p:cNvPr id="1198" name="Google Shape;1198;p50"/>
          <p:cNvGrpSpPr/>
          <p:nvPr/>
        </p:nvGrpSpPr>
        <p:grpSpPr>
          <a:xfrm>
            <a:off x="8310029" y="1221980"/>
            <a:ext cx="3220820" cy="2028822"/>
            <a:chOff x="1941470" y="2261320"/>
            <a:chExt cx="2907927" cy="1831728"/>
          </a:xfrm>
        </p:grpSpPr>
        <p:sp>
          <p:nvSpPr>
            <p:cNvPr id="1199" name="Google Shape;1199;p50"/>
            <p:cNvSpPr/>
            <p:nvPr/>
          </p:nvSpPr>
          <p:spPr>
            <a:xfrm>
              <a:off x="1941470" y="3146017"/>
              <a:ext cx="297300" cy="2610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200" name="Google Shape;1200;p50"/>
            <p:cNvSpPr/>
            <p:nvPr/>
          </p:nvSpPr>
          <p:spPr>
            <a:xfrm>
              <a:off x="3135196" y="2312845"/>
              <a:ext cx="251400" cy="258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201" name="Google Shape;1201;p50"/>
            <p:cNvSpPr/>
            <p:nvPr/>
          </p:nvSpPr>
          <p:spPr>
            <a:xfrm>
              <a:off x="2809351" y="3690867"/>
              <a:ext cx="2745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202" name="Google Shape;1202;p50"/>
            <p:cNvSpPr/>
            <p:nvPr/>
          </p:nvSpPr>
          <p:spPr>
            <a:xfrm>
              <a:off x="4460264" y="3682981"/>
              <a:ext cx="310800" cy="2877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03" name="Google Shape;1203;p50"/>
            <p:cNvSpPr/>
            <p:nvPr/>
          </p:nvSpPr>
          <p:spPr>
            <a:xfrm>
              <a:off x="4540506" y="2661240"/>
              <a:ext cx="266400" cy="2703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204" name="Google Shape;1204;p50"/>
            <p:cNvSpPr/>
            <p:nvPr/>
          </p:nvSpPr>
          <p:spPr>
            <a:xfrm>
              <a:off x="2965478" y="3001611"/>
              <a:ext cx="2586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205" name="Google Shape;1205;p50"/>
            <p:cNvCxnSpPr>
              <a:stCxn id="1200" idx="2"/>
              <a:endCxn id="1199" idx="7"/>
            </p:cNvCxnSpPr>
            <p:nvPr/>
          </p:nvCxnSpPr>
          <p:spPr>
            <a:xfrm flipH="1">
              <a:off x="2195296" y="2442295"/>
              <a:ext cx="939900" cy="741900"/>
            </a:xfrm>
            <a:prstGeom prst="straightConnector1">
              <a:avLst/>
            </a:prstGeom>
            <a:noFill/>
            <a:ln cap="flat" cmpd="sng" w="12700">
              <a:solidFill>
                <a:srgbClr val="D8D8D8"/>
              </a:solidFill>
              <a:prstDash val="dash"/>
              <a:round/>
              <a:headEnd len="sm" w="sm" type="none"/>
              <a:tailEnd len="sm" w="sm" type="none"/>
            </a:ln>
          </p:spPr>
        </p:cxnSp>
        <p:cxnSp>
          <p:nvCxnSpPr>
            <p:cNvPr id="1206" name="Google Shape;1206;p50"/>
            <p:cNvCxnSpPr>
              <a:stCxn id="1199" idx="5"/>
              <a:endCxn id="1201" idx="2"/>
            </p:cNvCxnSpPr>
            <p:nvPr/>
          </p:nvCxnSpPr>
          <p:spPr>
            <a:xfrm>
              <a:off x="2195231" y="3368794"/>
              <a:ext cx="614100" cy="453000"/>
            </a:xfrm>
            <a:prstGeom prst="straightConnector1">
              <a:avLst/>
            </a:prstGeom>
            <a:noFill/>
            <a:ln cap="flat" cmpd="sng" w="12700">
              <a:solidFill>
                <a:srgbClr val="D8D8D8"/>
              </a:solidFill>
              <a:prstDash val="dash"/>
              <a:round/>
              <a:headEnd len="sm" w="sm" type="none"/>
              <a:tailEnd len="sm" w="sm" type="none"/>
            </a:ln>
          </p:spPr>
        </p:cxnSp>
        <p:cxnSp>
          <p:nvCxnSpPr>
            <p:cNvPr id="1207" name="Google Shape;1207;p50"/>
            <p:cNvCxnSpPr>
              <a:stCxn id="1201" idx="0"/>
              <a:endCxn id="1204" idx="4"/>
            </p:cNvCxnSpPr>
            <p:nvPr/>
          </p:nvCxnSpPr>
          <p:spPr>
            <a:xfrm flipH="1" rot="10800000">
              <a:off x="2946601" y="3263367"/>
              <a:ext cx="148200" cy="427500"/>
            </a:xfrm>
            <a:prstGeom prst="straightConnector1">
              <a:avLst/>
            </a:prstGeom>
            <a:noFill/>
            <a:ln cap="flat" cmpd="sng" w="12700">
              <a:solidFill>
                <a:srgbClr val="D8D8D8"/>
              </a:solidFill>
              <a:prstDash val="dash"/>
              <a:round/>
              <a:headEnd len="sm" w="sm" type="none"/>
              <a:tailEnd len="sm" w="sm" type="none"/>
            </a:ln>
          </p:spPr>
        </p:cxnSp>
        <p:cxnSp>
          <p:nvCxnSpPr>
            <p:cNvPr id="1208" name="Google Shape;1208;p50"/>
            <p:cNvCxnSpPr>
              <a:stCxn id="1204" idx="2"/>
              <a:endCxn id="1199" idx="6"/>
            </p:cNvCxnSpPr>
            <p:nvPr/>
          </p:nvCxnSpPr>
          <p:spPr>
            <a:xfrm flipH="1">
              <a:off x="2238878" y="3132561"/>
              <a:ext cx="726600" cy="144000"/>
            </a:xfrm>
            <a:prstGeom prst="straightConnector1">
              <a:avLst/>
            </a:prstGeom>
            <a:noFill/>
            <a:ln cap="flat" cmpd="sng" w="76200">
              <a:solidFill>
                <a:schemeClr val="accent2"/>
              </a:solidFill>
              <a:prstDash val="solid"/>
              <a:round/>
              <a:headEnd len="sm" w="sm" type="none"/>
              <a:tailEnd len="sm" w="sm" type="none"/>
            </a:ln>
          </p:spPr>
        </p:cxnSp>
        <p:cxnSp>
          <p:nvCxnSpPr>
            <p:cNvPr id="1209" name="Google Shape;1209;p50"/>
            <p:cNvCxnSpPr>
              <a:stCxn id="1204" idx="6"/>
              <a:endCxn id="1203" idx="2"/>
            </p:cNvCxnSpPr>
            <p:nvPr/>
          </p:nvCxnSpPr>
          <p:spPr>
            <a:xfrm flipH="1" rot="10800000">
              <a:off x="3224078" y="2796261"/>
              <a:ext cx="1316400" cy="336300"/>
            </a:xfrm>
            <a:prstGeom prst="straightConnector1">
              <a:avLst/>
            </a:prstGeom>
            <a:noFill/>
            <a:ln cap="flat" cmpd="sng" w="12700">
              <a:solidFill>
                <a:srgbClr val="D8D8D8"/>
              </a:solidFill>
              <a:prstDash val="dash"/>
              <a:round/>
              <a:headEnd len="sm" w="sm" type="none"/>
              <a:tailEnd len="sm" w="sm" type="none"/>
            </a:ln>
          </p:spPr>
        </p:cxnSp>
        <p:cxnSp>
          <p:nvCxnSpPr>
            <p:cNvPr id="1210" name="Google Shape;1210;p50"/>
            <p:cNvCxnSpPr>
              <a:stCxn id="1203" idx="4"/>
              <a:endCxn id="1202" idx="0"/>
            </p:cNvCxnSpPr>
            <p:nvPr/>
          </p:nvCxnSpPr>
          <p:spPr>
            <a:xfrm flipH="1">
              <a:off x="4615806" y="2931540"/>
              <a:ext cx="57900" cy="751500"/>
            </a:xfrm>
            <a:prstGeom prst="straightConnector1">
              <a:avLst/>
            </a:prstGeom>
            <a:noFill/>
            <a:ln cap="flat" cmpd="sng" w="12700">
              <a:solidFill>
                <a:srgbClr val="D8D8D8"/>
              </a:solidFill>
              <a:prstDash val="dash"/>
              <a:round/>
              <a:headEnd len="sm" w="sm" type="none"/>
              <a:tailEnd len="sm" w="sm" type="none"/>
            </a:ln>
          </p:spPr>
        </p:cxnSp>
        <p:cxnSp>
          <p:nvCxnSpPr>
            <p:cNvPr id="1211" name="Google Shape;1211;p50"/>
            <p:cNvCxnSpPr>
              <a:stCxn id="1202" idx="3"/>
              <a:endCxn id="1201" idx="6"/>
            </p:cNvCxnSpPr>
            <p:nvPr/>
          </p:nvCxnSpPr>
          <p:spPr>
            <a:xfrm rot="10800000">
              <a:off x="3083780" y="3821748"/>
              <a:ext cx="1422000" cy="106800"/>
            </a:xfrm>
            <a:prstGeom prst="straightConnector1">
              <a:avLst/>
            </a:prstGeom>
            <a:noFill/>
            <a:ln cap="flat" cmpd="sng" w="12700">
              <a:solidFill>
                <a:srgbClr val="D8D8D8"/>
              </a:solidFill>
              <a:prstDash val="dash"/>
              <a:round/>
              <a:headEnd len="sm" w="sm" type="none"/>
              <a:tailEnd len="sm" w="sm" type="none"/>
            </a:ln>
          </p:spPr>
        </p:cxnSp>
        <p:cxnSp>
          <p:nvCxnSpPr>
            <p:cNvPr id="1212" name="Google Shape;1212;p50"/>
            <p:cNvCxnSpPr>
              <a:stCxn id="1202" idx="1"/>
              <a:endCxn id="1200" idx="6"/>
            </p:cNvCxnSpPr>
            <p:nvPr/>
          </p:nvCxnSpPr>
          <p:spPr>
            <a:xfrm rot="10800000">
              <a:off x="3386480" y="2442314"/>
              <a:ext cx="1119300" cy="1282800"/>
            </a:xfrm>
            <a:prstGeom prst="straightConnector1">
              <a:avLst/>
            </a:prstGeom>
            <a:noFill/>
            <a:ln cap="flat" cmpd="sng" w="12700">
              <a:solidFill>
                <a:srgbClr val="D8D8D8"/>
              </a:solidFill>
              <a:prstDash val="dash"/>
              <a:round/>
              <a:headEnd len="sm" w="sm" type="none"/>
              <a:tailEnd len="sm" w="sm" type="none"/>
            </a:ln>
          </p:spPr>
        </p:cxnSp>
        <p:cxnSp>
          <p:nvCxnSpPr>
            <p:cNvPr id="1213" name="Google Shape;1213;p50"/>
            <p:cNvCxnSpPr>
              <a:stCxn id="1203" idx="3"/>
              <a:endCxn id="1201" idx="7"/>
            </p:cNvCxnSpPr>
            <p:nvPr/>
          </p:nvCxnSpPr>
          <p:spPr>
            <a:xfrm flipH="1">
              <a:off x="3043519" y="2891955"/>
              <a:ext cx="1536000" cy="837300"/>
            </a:xfrm>
            <a:prstGeom prst="straightConnector1">
              <a:avLst/>
            </a:prstGeom>
            <a:noFill/>
            <a:ln cap="flat" cmpd="sng" w="12700">
              <a:solidFill>
                <a:srgbClr val="D8D8D8"/>
              </a:solidFill>
              <a:prstDash val="dash"/>
              <a:round/>
              <a:headEnd len="sm" w="sm" type="none"/>
              <a:tailEnd len="sm" w="sm" type="none"/>
            </a:ln>
          </p:spPr>
        </p:cxnSp>
        <p:cxnSp>
          <p:nvCxnSpPr>
            <p:cNvPr id="1214" name="Google Shape;1214;p50"/>
            <p:cNvCxnSpPr>
              <a:stCxn id="1204" idx="5"/>
              <a:endCxn id="1202" idx="2"/>
            </p:cNvCxnSpPr>
            <p:nvPr/>
          </p:nvCxnSpPr>
          <p:spPr>
            <a:xfrm>
              <a:off x="3186207" y="3225157"/>
              <a:ext cx="1274100" cy="601800"/>
            </a:xfrm>
            <a:prstGeom prst="straightConnector1">
              <a:avLst/>
            </a:prstGeom>
            <a:noFill/>
            <a:ln cap="flat" cmpd="sng" w="12700">
              <a:solidFill>
                <a:srgbClr val="D8D8D8"/>
              </a:solidFill>
              <a:prstDash val="dash"/>
              <a:round/>
              <a:headEnd len="sm" w="sm" type="none"/>
              <a:tailEnd len="sm" w="sm" type="none"/>
            </a:ln>
          </p:spPr>
        </p:cxnSp>
        <p:sp>
          <p:nvSpPr>
            <p:cNvPr id="1215" name="Google Shape;1215;p50"/>
            <p:cNvSpPr txBox="1"/>
            <p:nvPr/>
          </p:nvSpPr>
          <p:spPr>
            <a:xfrm>
              <a:off x="2517290" y="2568343"/>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4</a:t>
              </a:r>
              <a:endParaRPr/>
            </a:p>
          </p:txBody>
        </p:sp>
        <p:sp>
          <p:nvSpPr>
            <p:cNvPr id="1216" name="Google Shape;1216;p50"/>
            <p:cNvSpPr txBox="1"/>
            <p:nvPr/>
          </p:nvSpPr>
          <p:spPr>
            <a:xfrm>
              <a:off x="3687309" y="2559869"/>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2</a:t>
              </a:r>
              <a:endParaRPr/>
            </a:p>
          </p:txBody>
        </p:sp>
        <p:sp>
          <p:nvSpPr>
            <p:cNvPr id="1217" name="Google Shape;1217;p50"/>
            <p:cNvSpPr txBox="1"/>
            <p:nvPr/>
          </p:nvSpPr>
          <p:spPr>
            <a:xfrm>
              <a:off x="3253328" y="2800827"/>
              <a:ext cx="593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11</a:t>
              </a:r>
              <a:endParaRPr/>
            </a:p>
          </p:txBody>
        </p:sp>
        <p:sp>
          <p:nvSpPr>
            <p:cNvPr id="1218" name="Google Shape;1218;p50"/>
            <p:cNvSpPr txBox="1"/>
            <p:nvPr/>
          </p:nvSpPr>
          <p:spPr>
            <a:xfrm>
              <a:off x="2594114" y="2826931"/>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1219" name="Google Shape;1219;p50"/>
            <p:cNvSpPr txBox="1"/>
            <p:nvPr/>
          </p:nvSpPr>
          <p:spPr>
            <a:xfrm>
              <a:off x="2327589" y="355129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3</a:t>
              </a:r>
              <a:endParaRPr/>
            </a:p>
          </p:txBody>
        </p:sp>
        <p:sp>
          <p:nvSpPr>
            <p:cNvPr id="1220" name="Google Shape;1220;p50"/>
            <p:cNvSpPr txBox="1"/>
            <p:nvPr/>
          </p:nvSpPr>
          <p:spPr>
            <a:xfrm>
              <a:off x="2787052" y="331836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5</a:t>
              </a:r>
              <a:endParaRPr/>
            </a:p>
          </p:txBody>
        </p:sp>
        <p:sp>
          <p:nvSpPr>
            <p:cNvPr id="1221" name="Google Shape;1221;p50"/>
            <p:cNvSpPr txBox="1"/>
            <p:nvPr/>
          </p:nvSpPr>
          <p:spPr>
            <a:xfrm>
              <a:off x="3583200" y="378734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8</a:t>
              </a:r>
              <a:endParaRPr/>
            </a:p>
          </p:txBody>
        </p:sp>
        <p:sp>
          <p:nvSpPr>
            <p:cNvPr id="1222" name="Google Shape;1222;p50"/>
            <p:cNvSpPr txBox="1"/>
            <p:nvPr/>
          </p:nvSpPr>
          <p:spPr>
            <a:xfrm>
              <a:off x="4618997" y="3182024"/>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9</a:t>
              </a:r>
              <a:endParaRPr/>
            </a:p>
          </p:txBody>
        </p:sp>
        <p:sp>
          <p:nvSpPr>
            <p:cNvPr id="1223" name="Google Shape;1223;p50"/>
            <p:cNvSpPr txBox="1"/>
            <p:nvPr/>
          </p:nvSpPr>
          <p:spPr>
            <a:xfrm>
              <a:off x="3788290" y="3314752"/>
              <a:ext cx="4950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10</a:t>
              </a:r>
              <a:endParaRPr/>
            </a:p>
          </p:txBody>
        </p:sp>
        <p:sp>
          <p:nvSpPr>
            <p:cNvPr id="1224" name="Google Shape;1224;p50"/>
            <p:cNvSpPr txBox="1"/>
            <p:nvPr/>
          </p:nvSpPr>
          <p:spPr>
            <a:xfrm>
              <a:off x="3145579" y="3314752"/>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7</a:t>
              </a:r>
              <a:endParaRPr/>
            </a:p>
          </p:txBody>
        </p:sp>
        <p:cxnSp>
          <p:nvCxnSpPr>
            <p:cNvPr id="1225" name="Google Shape;1225;p50"/>
            <p:cNvCxnSpPr>
              <a:stCxn id="1203" idx="1"/>
              <a:endCxn id="1200" idx="6"/>
            </p:cNvCxnSpPr>
            <p:nvPr/>
          </p:nvCxnSpPr>
          <p:spPr>
            <a:xfrm rot="10800000">
              <a:off x="3386719" y="2442225"/>
              <a:ext cx="1192800" cy="258600"/>
            </a:xfrm>
            <a:prstGeom prst="straightConnector1">
              <a:avLst/>
            </a:prstGeom>
            <a:noFill/>
            <a:ln cap="flat" cmpd="sng" w="12700">
              <a:solidFill>
                <a:srgbClr val="D8D8D8"/>
              </a:solidFill>
              <a:prstDash val="dash"/>
              <a:round/>
              <a:headEnd len="sm" w="sm" type="none"/>
              <a:tailEnd len="sm" w="sm" type="none"/>
            </a:ln>
          </p:spPr>
        </p:cxnSp>
        <p:sp>
          <p:nvSpPr>
            <p:cNvPr id="1226" name="Google Shape;1226;p50"/>
            <p:cNvSpPr txBox="1"/>
            <p:nvPr/>
          </p:nvSpPr>
          <p:spPr>
            <a:xfrm>
              <a:off x="3994062" y="2261320"/>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6</a:t>
              </a:r>
              <a:endParaRPr/>
            </a:p>
          </p:txBody>
        </p:sp>
      </p:grpSp>
      <p:sp>
        <p:nvSpPr>
          <p:cNvPr id="1227" name="Google Shape;1227;p50"/>
          <p:cNvSpPr/>
          <p:nvPr/>
        </p:nvSpPr>
        <p:spPr>
          <a:xfrm>
            <a:off x="11124441" y="2813770"/>
            <a:ext cx="294900" cy="2994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F</a:t>
            </a:r>
            <a:endParaRPr/>
          </a:p>
        </p:txBody>
      </p:sp>
      <p:sp>
        <p:nvSpPr>
          <p:cNvPr id="1228" name="Google Shape;1228;p50"/>
          <p:cNvSpPr txBox="1"/>
          <p:nvPr/>
        </p:nvSpPr>
        <p:spPr>
          <a:xfrm>
            <a:off x="9444201" y="686450"/>
            <a:ext cx="125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6"/>
                </a:solidFill>
                <a:latin typeface="Quattrocento Sans"/>
                <a:ea typeface="Quattrocento Sans"/>
                <a:cs typeface="Quattrocento Sans"/>
                <a:sym typeface="Quattrocento Sans"/>
              </a:rPr>
              <a:t>“islands”</a:t>
            </a:r>
            <a:endParaRPr/>
          </a:p>
        </p:txBody>
      </p:sp>
      <p:sp>
        <p:nvSpPr>
          <p:cNvPr id="1229" name="Google Shape;1229;p50"/>
          <p:cNvSpPr txBox="1"/>
          <p:nvPr>
            <p:ph idx="1" type="body"/>
          </p:nvPr>
        </p:nvSpPr>
        <p:spPr>
          <a:xfrm>
            <a:off x="476603" y="1407160"/>
            <a:ext cx="7674900" cy="1005300"/>
          </a:xfrm>
          <a:prstGeom prst="rect">
            <a:avLst/>
          </a:prstGeom>
          <a:noFill/>
          <a:ln>
            <a:noFill/>
          </a:ln>
        </p:spPr>
        <p:txBody>
          <a:bodyPr anchorCtr="0" anchor="t" bIns="45700" lIns="45700" spcFirstLastPara="1" rIns="45700" wrap="square" tIns="45700">
            <a:normAutofit lnSpcReduction="20000"/>
          </a:bodyPr>
          <a:lstStyle/>
          <a:p>
            <a:pPr indent="0" lvl="0" marL="0" rtl="0" algn="l">
              <a:lnSpc>
                <a:spcPct val="90000"/>
              </a:lnSpc>
              <a:spcBef>
                <a:spcPts val="0"/>
              </a:spcBef>
              <a:spcAft>
                <a:spcPts val="0"/>
              </a:spcAft>
              <a:buNone/>
            </a:pPr>
            <a:r>
              <a:rPr lang="en-US" sz="2133"/>
              <a:t>This “edge by edge” approach is how </a:t>
            </a:r>
            <a:r>
              <a:rPr b="1" lang="en-US" sz="2133">
                <a:solidFill>
                  <a:srgbClr val="4C3282"/>
                </a:solidFill>
              </a:rPr>
              <a:t>Kruskal’s Algorithm</a:t>
            </a:r>
            <a:r>
              <a:rPr b="1" lang="en-US" sz="2133">
                <a:solidFill>
                  <a:schemeClr val="accent3"/>
                </a:solidFill>
              </a:rPr>
              <a:t> </a:t>
            </a:r>
            <a:r>
              <a:rPr lang="en-US" sz="2133"/>
              <a:t>works!</a:t>
            </a:r>
            <a:br>
              <a:rPr lang="en-US" sz="2133"/>
            </a:br>
            <a:endParaRPr sz="2133"/>
          </a:p>
          <a:p>
            <a:pPr indent="0" lvl="0" marL="91440" rtl="0" algn="l">
              <a:lnSpc>
                <a:spcPct val="90000"/>
              </a:lnSpc>
              <a:spcBef>
                <a:spcPts val="1400"/>
              </a:spcBef>
              <a:spcAft>
                <a:spcPts val="0"/>
              </a:spcAft>
              <a:buSzPts val="2133"/>
              <a:buNone/>
            </a:pPr>
            <a:r>
              <a:t/>
            </a:r>
            <a:endParaRPr sz="2133"/>
          </a:p>
        </p:txBody>
      </p:sp>
      <p:sp>
        <p:nvSpPr>
          <p:cNvPr id="1230" name="Google Shape;1230;p50"/>
          <p:cNvSpPr txBox="1"/>
          <p:nvPr/>
        </p:nvSpPr>
        <p:spPr>
          <a:xfrm>
            <a:off x="476600" y="2412450"/>
            <a:ext cx="5161200" cy="26499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Key Intuition</a:t>
            </a:r>
            <a:r>
              <a:rPr lang="en-US" sz="2400">
                <a:solidFill>
                  <a:schemeClr val="dk1"/>
                </a:solidFill>
                <a:latin typeface="Quattrocento Sans"/>
                <a:ea typeface="Quattrocento Sans"/>
                <a:cs typeface="Quattrocento Sans"/>
                <a:sym typeface="Quattrocento Sans"/>
              </a:rPr>
              <a:t>: Kruskal’s keeps track of isolated “islands” of vertices (each is a sub-MST)</a:t>
            </a:r>
            <a:endParaRPr/>
          </a:p>
          <a:p>
            <a:pPr indent="-342900" lvl="1" marL="571500" marR="0" rtl="0" algn="l">
              <a:lnSpc>
                <a:spcPct val="90000"/>
              </a:lnSpc>
              <a:spcBef>
                <a:spcPts val="50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Start with each vertex as its own “island”</a:t>
            </a:r>
            <a:endParaRPr/>
          </a:p>
          <a:p>
            <a:pPr indent="-342900" lvl="1" marL="571500" marR="0" rtl="0" algn="l">
              <a:lnSpc>
                <a:spcPct val="90000"/>
              </a:lnSpc>
              <a:spcBef>
                <a:spcPts val="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If an edge connects two vertices within the same “island”, it forms a cycle! Discard it.</a:t>
            </a:r>
            <a:endParaRPr/>
          </a:p>
          <a:p>
            <a:pPr indent="-342900" lvl="1" marL="571500" marR="0" rtl="0" algn="l">
              <a:lnSpc>
                <a:spcPct val="90000"/>
              </a:lnSpc>
              <a:spcBef>
                <a:spcPts val="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If an edge connects two vertices in different “islands”, add it to the MST! Now those “islands” need to be combined.</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4" name="Shape 1234"/>
        <p:cNvGrpSpPr/>
        <p:nvPr/>
      </p:nvGrpSpPr>
      <p:grpSpPr>
        <a:xfrm>
          <a:off x="0" y="0"/>
          <a:ext cx="0" cy="0"/>
          <a:chOff x="0" y="0"/>
          <a:chExt cx="0" cy="0"/>
        </a:xfrm>
      </p:grpSpPr>
      <p:sp>
        <p:nvSpPr>
          <p:cNvPr id="1235" name="Google Shape;1235;p51"/>
          <p:cNvSpPr/>
          <p:nvPr/>
        </p:nvSpPr>
        <p:spPr>
          <a:xfrm>
            <a:off x="8141189" y="1896533"/>
            <a:ext cx="1693691" cy="711200"/>
          </a:xfrm>
          <a:custGeom>
            <a:rect b="b" l="l" r="r" t="t"/>
            <a:pathLst>
              <a:path extrusionOk="0" h="711200" w="1693691">
                <a:moveTo>
                  <a:pt x="1659824" y="142240"/>
                </a:moveTo>
                <a:cubicBezTo>
                  <a:pt x="1651922" y="127564"/>
                  <a:pt x="1622573" y="131157"/>
                  <a:pt x="1605638" y="121920"/>
                </a:cubicBezTo>
                <a:cubicBezTo>
                  <a:pt x="1597229" y="117333"/>
                  <a:pt x="1592677" y="107732"/>
                  <a:pt x="1585318" y="101600"/>
                </a:cubicBezTo>
                <a:cubicBezTo>
                  <a:pt x="1579064" y="96389"/>
                  <a:pt x="1571252" y="93265"/>
                  <a:pt x="1564998" y="88054"/>
                </a:cubicBezTo>
                <a:cubicBezTo>
                  <a:pt x="1531552" y="60183"/>
                  <a:pt x="1555390" y="66314"/>
                  <a:pt x="1504038" y="40640"/>
                </a:cubicBezTo>
                <a:cubicBezTo>
                  <a:pt x="1495007" y="36125"/>
                  <a:pt x="1486319" y="30844"/>
                  <a:pt x="1476944" y="27094"/>
                </a:cubicBezTo>
                <a:cubicBezTo>
                  <a:pt x="1454071" y="17945"/>
                  <a:pt x="1427177" y="9866"/>
                  <a:pt x="1402438" y="6774"/>
                </a:cubicBezTo>
                <a:cubicBezTo>
                  <a:pt x="1377692" y="3681"/>
                  <a:pt x="1352767" y="2258"/>
                  <a:pt x="1327931" y="0"/>
                </a:cubicBezTo>
                <a:cubicBezTo>
                  <a:pt x="1260198" y="2258"/>
                  <a:pt x="1192398" y="3015"/>
                  <a:pt x="1124731" y="6774"/>
                </a:cubicBezTo>
                <a:cubicBezTo>
                  <a:pt x="1109529" y="7619"/>
                  <a:pt x="1066714" y="17410"/>
                  <a:pt x="1050224" y="20320"/>
                </a:cubicBezTo>
                <a:cubicBezTo>
                  <a:pt x="1023175" y="25093"/>
                  <a:pt x="995002" y="25182"/>
                  <a:pt x="968944" y="33867"/>
                </a:cubicBezTo>
                <a:cubicBezTo>
                  <a:pt x="962171" y="36125"/>
                  <a:pt x="955512" y="38761"/>
                  <a:pt x="948624" y="40640"/>
                </a:cubicBezTo>
                <a:cubicBezTo>
                  <a:pt x="930662" y="45539"/>
                  <a:pt x="912101" y="48300"/>
                  <a:pt x="894438" y="54187"/>
                </a:cubicBezTo>
                <a:cubicBezTo>
                  <a:pt x="887665" y="56445"/>
                  <a:pt x="881045" y="59228"/>
                  <a:pt x="874118" y="60960"/>
                </a:cubicBezTo>
                <a:cubicBezTo>
                  <a:pt x="831152" y="71702"/>
                  <a:pt x="836611" y="64431"/>
                  <a:pt x="786064" y="81280"/>
                </a:cubicBezTo>
                <a:cubicBezTo>
                  <a:pt x="752287" y="92539"/>
                  <a:pt x="749046" y="94774"/>
                  <a:pt x="718331" y="101600"/>
                </a:cubicBezTo>
                <a:cubicBezTo>
                  <a:pt x="699165" y="105859"/>
                  <a:pt x="662219" y="112695"/>
                  <a:pt x="643824" y="115147"/>
                </a:cubicBezTo>
                <a:cubicBezTo>
                  <a:pt x="623558" y="117849"/>
                  <a:pt x="603184" y="119662"/>
                  <a:pt x="582864" y="121920"/>
                </a:cubicBezTo>
                <a:cubicBezTo>
                  <a:pt x="521902" y="137162"/>
                  <a:pt x="596706" y="119614"/>
                  <a:pt x="501584" y="135467"/>
                </a:cubicBezTo>
                <a:cubicBezTo>
                  <a:pt x="492402" y="136997"/>
                  <a:pt x="483578" y="140221"/>
                  <a:pt x="474491" y="142240"/>
                </a:cubicBezTo>
                <a:cubicBezTo>
                  <a:pt x="409097" y="156772"/>
                  <a:pt x="473525" y="141080"/>
                  <a:pt x="399984" y="155787"/>
                </a:cubicBezTo>
                <a:cubicBezTo>
                  <a:pt x="320129" y="171757"/>
                  <a:pt x="446031" y="152110"/>
                  <a:pt x="325478" y="169334"/>
                </a:cubicBezTo>
                <a:cubicBezTo>
                  <a:pt x="287496" y="181994"/>
                  <a:pt x="312081" y="174376"/>
                  <a:pt x="250971" y="189654"/>
                </a:cubicBezTo>
                <a:lnTo>
                  <a:pt x="223878" y="196427"/>
                </a:lnTo>
                <a:cubicBezTo>
                  <a:pt x="217105" y="200943"/>
                  <a:pt x="210839" y="206333"/>
                  <a:pt x="203558" y="209974"/>
                </a:cubicBezTo>
                <a:cubicBezTo>
                  <a:pt x="197172" y="213167"/>
                  <a:pt x="189479" y="213280"/>
                  <a:pt x="183238" y="216747"/>
                </a:cubicBezTo>
                <a:cubicBezTo>
                  <a:pt x="169006" y="224654"/>
                  <a:pt x="157160" y="236559"/>
                  <a:pt x="142598" y="243840"/>
                </a:cubicBezTo>
                <a:cubicBezTo>
                  <a:pt x="133567" y="248356"/>
                  <a:pt x="123389" y="251079"/>
                  <a:pt x="115504" y="257387"/>
                </a:cubicBezTo>
                <a:cubicBezTo>
                  <a:pt x="100544" y="269355"/>
                  <a:pt x="90804" y="287400"/>
                  <a:pt x="74864" y="298027"/>
                </a:cubicBezTo>
                <a:lnTo>
                  <a:pt x="54544" y="311574"/>
                </a:lnTo>
                <a:cubicBezTo>
                  <a:pt x="19531" y="364094"/>
                  <a:pt x="32599" y="336770"/>
                  <a:pt x="13904" y="392854"/>
                </a:cubicBezTo>
                <a:lnTo>
                  <a:pt x="7131" y="413174"/>
                </a:lnTo>
                <a:cubicBezTo>
                  <a:pt x="-46" y="470591"/>
                  <a:pt x="-4458" y="473286"/>
                  <a:pt x="7131" y="535094"/>
                </a:cubicBezTo>
                <a:cubicBezTo>
                  <a:pt x="9763" y="549129"/>
                  <a:pt x="10581" y="565637"/>
                  <a:pt x="20678" y="575734"/>
                </a:cubicBezTo>
                <a:cubicBezTo>
                  <a:pt x="27451" y="582507"/>
                  <a:pt x="34866" y="588695"/>
                  <a:pt x="40998" y="596054"/>
                </a:cubicBezTo>
                <a:cubicBezTo>
                  <a:pt x="58374" y="616906"/>
                  <a:pt x="64782" y="646880"/>
                  <a:pt x="95184" y="657014"/>
                </a:cubicBezTo>
                <a:lnTo>
                  <a:pt x="115504" y="663787"/>
                </a:lnTo>
                <a:cubicBezTo>
                  <a:pt x="173739" y="702611"/>
                  <a:pt x="100058" y="656064"/>
                  <a:pt x="156144" y="684107"/>
                </a:cubicBezTo>
                <a:cubicBezTo>
                  <a:pt x="163425" y="687748"/>
                  <a:pt x="169025" y="694348"/>
                  <a:pt x="176464" y="697654"/>
                </a:cubicBezTo>
                <a:cubicBezTo>
                  <a:pt x="189513" y="703453"/>
                  <a:pt x="217104" y="711200"/>
                  <a:pt x="217104" y="711200"/>
                </a:cubicBezTo>
                <a:cubicBezTo>
                  <a:pt x="273549" y="708942"/>
                  <a:pt x="330073" y="708184"/>
                  <a:pt x="386438" y="704427"/>
                </a:cubicBezTo>
                <a:cubicBezTo>
                  <a:pt x="393153" y="703979"/>
                  <a:pt x="438473" y="693855"/>
                  <a:pt x="447398" y="690880"/>
                </a:cubicBezTo>
                <a:cubicBezTo>
                  <a:pt x="458932" y="687035"/>
                  <a:pt x="469838" y="681489"/>
                  <a:pt x="481264" y="677334"/>
                </a:cubicBezTo>
                <a:cubicBezTo>
                  <a:pt x="517549" y="664139"/>
                  <a:pt x="516647" y="665101"/>
                  <a:pt x="548998" y="657014"/>
                </a:cubicBezTo>
                <a:cubicBezTo>
                  <a:pt x="555771" y="652498"/>
                  <a:pt x="561879" y="646773"/>
                  <a:pt x="569318" y="643467"/>
                </a:cubicBezTo>
                <a:cubicBezTo>
                  <a:pt x="582367" y="637667"/>
                  <a:pt x="598077" y="637841"/>
                  <a:pt x="609958" y="629920"/>
                </a:cubicBezTo>
                <a:cubicBezTo>
                  <a:pt x="642194" y="608430"/>
                  <a:pt x="617611" y="621528"/>
                  <a:pt x="657371" y="609600"/>
                </a:cubicBezTo>
                <a:cubicBezTo>
                  <a:pt x="727627" y="588523"/>
                  <a:pt x="676501" y="595210"/>
                  <a:pt x="779291" y="589280"/>
                </a:cubicBezTo>
                <a:lnTo>
                  <a:pt x="1050224" y="575734"/>
                </a:lnTo>
                <a:cubicBezTo>
                  <a:pt x="1072802" y="573476"/>
                  <a:pt x="1095443" y="571774"/>
                  <a:pt x="1117958" y="568960"/>
                </a:cubicBezTo>
                <a:cubicBezTo>
                  <a:pt x="1131585" y="567257"/>
                  <a:pt x="1144933" y="563553"/>
                  <a:pt x="1158598" y="562187"/>
                </a:cubicBezTo>
                <a:cubicBezTo>
                  <a:pt x="1394389" y="538609"/>
                  <a:pt x="1124171" y="570802"/>
                  <a:pt x="1334704" y="548640"/>
                </a:cubicBezTo>
                <a:cubicBezTo>
                  <a:pt x="1358366" y="546149"/>
                  <a:pt x="1398498" y="539137"/>
                  <a:pt x="1422758" y="535094"/>
                </a:cubicBezTo>
                <a:lnTo>
                  <a:pt x="1463398" y="521547"/>
                </a:lnTo>
                <a:cubicBezTo>
                  <a:pt x="1470171" y="519289"/>
                  <a:pt x="1477332" y="517967"/>
                  <a:pt x="1483718" y="514774"/>
                </a:cubicBezTo>
                <a:cubicBezTo>
                  <a:pt x="1517197" y="498034"/>
                  <a:pt x="1501232" y="504420"/>
                  <a:pt x="1531131" y="494454"/>
                </a:cubicBezTo>
                <a:lnTo>
                  <a:pt x="1612411" y="440267"/>
                </a:lnTo>
                <a:lnTo>
                  <a:pt x="1632731" y="426720"/>
                </a:lnTo>
                <a:lnTo>
                  <a:pt x="1653051" y="413174"/>
                </a:lnTo>
                <a:cubicBezTo>
                  <a:pt x="1673226" y="382911"/>
                  <a:pt x="1679765" y="380824"/>
                  <a:pt x="1686918" y="352214"/>
                </a:cubicBezTo>
                <a:cubicBezTo>
                  <a:pt x="1689710" y="341045"/>
                  <a:pt x="1691433" y="329636"/>
                  <a:pt x="1693691" y="318347"/>
                </a:cubicBezTo>
                <a:cubicBezTo>
                  <a:pt x="1691433" y="293511"/>
                  <a:pt x="1694252" y="267675"/>
                  <a:pt x="1686918" y="243840"/>
                </a:cubicBezTo>
                <a:cubicBezTo>
                  <a:pt x="1684524" y="236060"/>
                  <a:pt x="1672354" y="236050"/>
                  <a:pt x="1666598" y="230294"/>
                </a:cubicBezTo>
                <a:cubicBezTo>
                  <a:pt x="1660842" y="224538"/>
                  <a:pt x="1657567" y="216747"/>
                  <a:pt x="1653051" y="209974"/>
                </a:cubicBezTo>
                <a:cubicBezTo>
                  <a:pt x="1638790" y="167192"/>
                  <a:pt x="1667726" y="156916"/>
                  <a:pt x="1659824" y="142240"/>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36" name="Google Shape;1236;p51"/>
          <p:cNvSpPr/>
          <p:nvPr/>
        </p:nvSpPr>
        <p:spPr>
          <a:xfrm>
            <a:off x="9156488" y="2748883"/>
            <a:ext cx="630979" cy="509090"/>
          </a:xfrm>
          <a:custGeom>
            <a:rect b="b" l="l" r="r" t="t"/>
            <a:pathLst>
              <a:path extrusionOk="0" h="509090" w="630979">
                <a:moveTo>
                  <a:pt x="387139" y="7864"/>
                </a:moveTo>
                <a:cubicBezTo>
                  <a:pt x="356659" y="8993"/>
                  <a:pt x="310441" y="14637"/>
                  <a:pt x="271992" y="14637"/>
                </a:cubicBezTo>
                <a:cubicBezTo>
                  <a:pt x="262683" y="14637"/>
                  <a:pt x="254208" y="7864"/>
                  <a:pt x="244899" y="7864"/>
                </a:cubicBezTo>
                <a:cubicBezTo>
                  <a:pt x="213209" y="7864"/>
                  <a:pt x="181681" y="12379"/>
                  <a:pt x="150072" y="14637"/>
                </a:cubicBezTo>
                <a:cubicBezTo>
                  <a:pt x="118391" y="25197"/>
                  <a:pt x="126378" y="20554"/>
                  <a:pt x="89112" y="48504"/>
                </a:cubicBezTo>
                <a:cubicBezTo>
                  <a:pt x="80081" y="55277"/>
                  <a:pt x="70001" y="60842"/>
                  <a:pt x="62019" y="68824"/>
                </a:cubicBezTo>
                <a:cubicBezTo>
                  <a:pt x="56263" y="74580"/>
                  <a:pt x="52988" y="82371"/>
                  <a:pt x="48472" y="89144"/>
                </a:cubicBezTo>
                <a:cubicBezTo>
                  <a:pt x="46214" y="95917"/>
                  <a:pt x="44892" y="103078"/>
                  <a:pt x="41699" y="109464"/>
                </a:cubicBezTo>
                <a:cubicBezTo>
                  <a:pt x="38058" y="116745"/>
                  <a:pt x="31458" y="122345"/>
                  <a:pt x="28152" y="129784"/>
                </a:cubicBezTo>
                <a:cubicBezTo>
                  <a:pt x="22352" y="142833"/>
                  <a:pt x="19121" y="156877"/>
                  <a:pt x="14605" y="170424"/>
                </a:cubicBezTo>
                <a:lnTo>
                  <a:pt x="7832" y="190744"/>
                </a:lnTo>
                <a:cubicBezTo>
                  <a:pt x="-935" y="252117"/>
                  <a:pt x="-4164" y="250233"/>
                  <a:pt x="7832" y="326210"/>
                </a:cubicBezTo>
                <a:cubicBezTo>
                  <a:pt x="10059" y="340315"/>
                  <a:pt x="9498" y="358929"/>
                  <a:pt x="21379" y="366850"/>
                </a:cubicBezTo>
                <a:lnTo>
                  <a:pt x="41699" y="380397"/>
                </a:lnTo>
                <a:cubicBezTo>
                  <a:pt x="75327" y="430841"/>
                  <a:pt x="32111" y="368892"/>
                  <a:pt x="75565" y="421037"/>
                </a:cubicBezTo>
                <a:cubicBezTo>
                  <a:pt x="80777" y="427291"/>
                  <a:pt x="82755" y="436272"/>
                  <a:pt x="89112" y="441357"/>
                </a:cubicBezTo>
                <a:cubicBezTo>
                  <a:pt x="94687" y="445817"/>
                  <a:pt x="102659" y="445872"/>
                  <a:pt x="109432" y="448130"/>
                </a:cubicBezTo>
                <a:cubicBezTo>
                  <a:pt x="122979" y="457161"/>
                  <a:pt x="134626" y="470076"/>
                  <a:pt x="150072" y="475224"/>
                </a:cubicBezTo>
                <a:lnTo>
                  <a:pt x="190712" y="488770"/>
                </a:lnTo>
                <a:cubicBezTo>
                  <a:pt x="197485" y="491028"/>
                  <a:pt x="204031" y="494144"/>
                  <a:pt x="211032" y="495544"/>
                </a:cubicBezTo>
                <a:cubicBezTo>
                  <a:pt x="260554" y="505448"/>
                  <a:pt x="233502" y="500689"/>
                  <a:pt x="292312" y="509090"/>
                </a:cubicBezTo>
                <a:cubicBezTo>
                  <a:pt x="332952" y="506832"/>
                  <a:pt x="373938" y="508073"/>
                  <a:pt x="414232" y="502317"/>
                </a:cubicBezTo>
                <a:cubicBezTo>
                  <a:pt x="422291" y="501166"/>
                  <a:pt x="427484" y="492809"/>
                  <a:pt x="434552" y="488770"/>
                </a:cubicBezTo>
                <a:cubicBezTo>
                  <a:pt x="443319" y="483761"/>
                  <a:pt x="452987" y="480419"/>
                  <a:pt x="461645" y="475224"/>
                </a:cubicBezTo>
                <a:cubicBezTo>
                  <a:pt x="475606" y="466847"/>
                  <a:pt x="502285" y="448130"/>
                  <a:pt x="502285" y="448130"/>
                </a:cubicBezTo>
                <a:cubicBezTo>
                  <a:pt x="541109" y="389895"/>
                  <a:pt x="489413" y="458427"/>
                  <a:pt x="536152" y="421037"/>
                </a:cubicBezTo>
                <a:cubicBezTo>
                  <a:pt x="542509" y="415952"/>
                  <a:pt x="543943" y="406473"/>
                  <a:pt x="549699" y="400717"/>
                </a:cubicBezTo>
                <a:cubicBezTo>
                  <a:pt x="555455" y="394961"/>
                  <a:pt x="563765" y="392382"/>
                  <a:pt x="570019" y="387170"/>
                </a:cubicBezTo>
                <a:cubicBezTo>
                  <a:pt x="577378" y="381038"/>
                  <a:pt x="583566" y="373623"/>
                  <a:pt x="590339" y="366850"/>
                </a:cubicBezTo>
                <a:cubicBezTo>
                  <a:pt x="592597" y="360077"/>
                  <a:pt x="593645" y="352771"/>
                  <a:pt x="597112" y="346530"/>
                </a:cubicBezTo>
                <a:cubicBezTo>
                  <a:pt x="635931" y="276654"/>
                  <a:pt x="615650" y="331551"/>
                  <a:pt x="630979" y="285570"/>
                </a:cubicBezTo>
                <a:cubicBezTo>
                  <a:pt x="628721" y="253961"/>
                  <a:pt x="631891" y="221487"/>
                  <a:pt x="624205" y="190744"/>
                </a:cubicBezTo>
                <a:cubicBezTo>
                  <a:pt x="616303" y="159135"/>
                  <a:pt x="598805" y="151233"/>
                  <a:pt x="576792" y="136557"/>
                </a:cubicBezTo>
                <a:cubicBezTo>
                  <a:pt x="540664" y="82366"/>
                  <a:pt x="588084" y="147850"/>
                  <a:pt x="542925" y="102690"/>
                </a:cubicBezTo>
                <a:cubicBezTo>
                  <a:pt x="537169" y="96934"/>
                  <a:pt x="534787" y="88454"/>
                  <a:pt x="529379" y="82370"/>
                </a:cubicBezTo>
                <a:cubicBezTo>
                  <a:pt x="495636" y="44409"/>
                  <a:pt x="499303" y="48772"/>
                  <a:pt x="468419" y="28184"/>
                </a:cubicBezTo>
                <a:cubicBezTo>
                  <a:pt x="463903" y="21411"/>
                  <a:pt x="461775" y="12179"/>
                  <a:pt x="454872" y="7864"/>
                </a:cubicBezTo>
                <a:cubicBezTo>
                  <a:pt x="427485" y="-9253"/>
                  <a:pt x="417619" y="6735"/>
                  <a:pt x="387139" y="7864"/>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37" name="Google Shape;1237;p51"/>
          <p:cNvSpPr/>
          <p:nvPr/>
        </p:nvSpPr>
        <p:spPr>
          <a:xfrm>
            <a:off x="11075670" y="1450764"/>
            <a:ext cx="605790" cy="663786"/>
          </a:xfrm>
          <a:custGeom>
            <a:rect b="b" l="l" r="r" t="t"/>
            <a:pathLst>
              <a:path extrusionOk="0" h="663786" w="605790">
                <a:moveTo>
                  <a:pt x="445770" y="846"/>
                </a:moveTo>
                <a:cubicBezTo>
                  <a:pt x="407670" y="2751"/>
                  <a:pt x="277949" y="5585"/>
                  <a:pt x="194310" y="12276"/>
                </a:cubicBezTo>
                <a:cubicBezTo>
                  <a:pt x="182300" y="13237"/>
                  <a:pt x="170796" y="18318"/>
                  <a:pt x="160020" y="23706"/>
                </a:cubicBezTo>
                <a:cubicBezTo>
                  <a:pt x="147733" y="29849"/>
                  <a:pt x="136283" y="37772"/>
                  <a:pt x="125730" y="46566"/>
                </a:cubicBezTo>
                <a:cubicBezTo>
                  <a:pt x="80032" y="84648"/>
                  <a:pt x="97994" y="75101"/>
                  <a:pt x="68580" y="126576"/>
                </a:cubicBezTo>
                <a:cubicBezTo>
                  <a:pt x="25108" y="202651"/>
                  <a:pt x="62773" y="109707"/>
                  <a:pt x="22860" y="229446"/>
                </a:cubicBezTo>
                <a:lnTo>
                  <a:pt x="11430" y="263736"/>
                </a:lnTo>
                <a:lnTo>
                  <a:pt x="0" y="298026"/>
                </a:lnTo>
                <a:cubicBezTo>
                  <a:pt x="2920" y="330148"/>
                  <a:pt x="871" y="414068"/>
                  <a:pt x="22860" y="458046"/>
                </a:cubicBezTo>
                <a:cubicBezTo>
                  <a:pt x="29003" y="470333"/>
                  <a:pt x="40141" y="479783"/>
                  <a:pt x="45720" y="492336"/>
                </a:cubicBezTo>
                <a:cubicBezTo>
                  <a:pt x="55507" y="514356"/>
                  <a:pt x="51541" y="543877"/>
                  <a:pt x="68580" y="560916"/>
                </a:cubicBezTo>
                <a:cubicBezTo>
                  <a:pt x="98166" y="590502"/>
                  <a:pt x="130435" y="627254"/>
                  <a:pt x="171450" y="640926"/>
                </a:cubicBezTo>
                <a:lnTo>
                  <a:pt x="240030" y="663786"/>
                </a:lnTo>
                <a:cubicBezTo>
                  <a:pt x="279816" y="659365"/>
                  <a:pt x="370956" y="656512"/>
                  <a:pt x="411480" y="629496"/>
                </a:cubicBezTo>
                <a:cubicBezTo>
                  <a:pt x="422910" y="621876"/>
                  <a:pt x="433483" y="612779"/>
                  <a:pt x="445770" y="606636"/>
                </a:cubicBezTo>
                <a:cubicBezTo>
                  <a:pt x="497320" y="580861"/>
                  <a:pt x="465215" y="613292"/>
                  <a:pt x="514350" y="572346"/>
                </a:cubicBezTo>
                <a:cubicBezTo>
                  <a:pt x="526768" y="561998"/>
                  <a:pt x="538716" y="550815"/>
                  <a:pt x="548640" y="538056"/>
                </a:cubicBezTo>
                <a:cubicBezTo>
                  <a:pt x="565508" y="516369"/>
                  <a:pt x="594360" y="469476"/>
                  <a:pt x="594360" y="469476"/>
                </a:cubicBezTo>
                <a:cubicBezTo>
                  <a:pt x="598170" y="446616"/>
                  <a:pt x="605790" y="424071"/>
                  <a:pt x="605790" y="400896"/>
                </a:cubicBezTo>
                <a:cubicBezTo>
                  <a:pt x="605790" y="347939"/>
                  <a:pt x="598316" y="292163"/>
                  <a:pt x="582930" y="240876"/>
                </a:cubicBezTo>
                <a:cubicBezTo>
                  <a:pt x="576006" y="217796"/>
                  <a:pt x="567690" y="195156"/>
                  <a:pt x="560070" y="172296"/>
                </a:cubicBezTo>
                <a:cubicBezTo>
                  <a:pt x="556260" y="160866"/>
                  <a:pt x="555323" y="148031"/>
                  <a:pt x="548640" y="138006"/>
                </a:cubicBezTo>
                <a:cubicBezTo>
                  <a:pt x="541020" y="126576"/>
                  <a:pt x="531923" y="116003"/>
                  <a:pt x="525780" y="103716"/>
                </a:cubicBezTo>
                <a:cubicBezTo>
                  <a:pt x="507187" y="66531"/>
                  <a:pt x="524247" y="67893"/>
                  <a:pt x="491490" y="35136"/>
                </a:cubicBezTo>
                <a:cubicBezTo>
                  <a:pt x="479932" y="23578"/>
                  <a:pt x="441503" y="846"/>
                  <a:pt x="422910" y="846"/>
                </a:cubicBezTo>
                <a:cubicBezTo>
                  <a:pt x="419100" y="846"/>
                  <a:pt x="483870" y="-1059"/>
                  <a:pt x="445770" y="846"/>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38" name="Google Shape;1238;p51"/>
          <p:cNvSpPr/>
          <p:nvPr/>
        </p:nvSpPr>
        <p:spPr>
          <a:xfrm>
            <a:off x="9497816" y="1074420"/>
            <a:ext cx="2115064" cy="2194560"/>
          </a:xfrm>
          <a:custGeom>
            <a:rect b="b" l="l" r="r" t="t"/>
            <a:pathLst>
              <a:path extrusionOk="0" h="2194560" w="2115064">
                <a:moveTo>
                  <a:pt x="743464" y="262890"/>
                </a:moveTo>
                <a:cubicBezTo>
                  <a:pt x="718699" y="243840"/>
                  <a:pt x="687950" y="227514"/>
                  <a:pt x="663454" y="205740"/>
                </a:cubicBezTo>
                <a:cubicBezTo>
                  <a:pt x="549154" y="104140"/>
                  <a:pt x="735844" y="234950"/>
                  <a:pt x="606304" y="148590"/>
                </a:cubicBezTo>
                <a:cubicBezTo>
                  <a:pt x="568204" y="91440"/>
                  <a:pt x="594874" y="121920"/>
                  <a:pt x="514864" y="68580"/>
                </a:cubicBezTo>
                <a:lnTo>
                  <a:pt x="480574" y="45720"/>
                </a:lnTo>
                <a:cubicBezTo>
                  <a:pt x="469144" y="38100"/>
                  <a:pt x="459316" y="27204"/>
                  <a:pt x="446284" y="22860"/>
                </a:cubicBezTo>
                <a:cubicBezTo>
                  <a:pt x="397091" y="6462"/>
                  <a:pt x="423683" y="14352"/>
                  <a:pt x="366274" y="0"/>
                </a:cubicBezTo>
                <a:cubicBezTo>
                  <a:pt x="349458" y="1682"/>
                  <a:pt x="253853" y="2766"/>
                  <a:pt x="217684" y="22860"/>
                </a:cubicBezTo>
                <a:cubicBezTo>
                  <a:pt x="193667" y="36203"/>
                  <a:pt x="168531" y="49153"/>
                  <a:pt x="149104" y="68580"/>
                </a:cubicBezTo>
                <a:cubicBezTo>
                  <a:pt x="105100" y="112584"/>
                  <a:pt x="128264" y="93904"/>
                  <a:pt x="80524" y="125730"/>
                </a:cubicBezTo>
                <a:cubicBezTo>
                  <a:pt x="65284" y="148590"/>
                  <a:pt x="43492" y="168246"/>
                  <a:pt x="34804" y="194310"/>
                </a:cubicBezTo>
                <a:cubicBezTo>
                  <a:pt x="19030" y="241632"/>
                  <a:pt x="30057" y="218575"/>
                  <a:pt x="514" y="262890"/>
                </a:cubicBezTo>
                <a:cubicBezTo>
                  <a:pt x="5059" y="326518"/>
                  <a:pt x="-15699" y="406697"/>
                  <a:pt x="34804" y="457200"/>
                </a:cubicBezTo>
                <a:cubicBezTo>
                  <a:pt x="44518" y="466914"/>
                  <a:pt x="57664" y="472440"/>
                  <a:pt x="69094" y="480060"/>
                </a:cubicBezTo>
                <a:cubicBezTo>
                  <a:pt x="89212" y="540414"/>
                  <a:pt x="70499" y="507667"/>
                  <a:pt x="149104" y="560070"/>
                </a:cubicBezTo>
                <a:cubicBezTo>
                  <a:pt x="160534" y="567690"/>
                  <a:pt x="170362" y="578586"/>
                  <a:pt x="183394" y="582930"/>
                </a:cubicBezTo>
                <a:cubicBezTo>
                  <a:pt x="206254" y="590550"/>
                  <a:pt x="231924" y="592424"/>
                  <a:pt x="251974" y="605790"/>
                </a:cubicBezTo>
                <a:lnTo>
                  <a:pt x="320554" y="651510"/>
                </a:lnTo>
                <a:cubicBezTo>
                  <a:pt x="331984" y="659130"/>
                  <a:pt x="341812" y="670026"/>
                  <a:pt x="354844" y="674370"/>
                </a:cubicBezTo>
                <a:lnTo>
                  <a:pt x="389134" y="685800"/>
                </a:lnTo>
                <a:cubicBezTo>
                  <a:pt x="489313" y="785979"/>
                  <a:pt x="362235" y="663384"/>
                  <a:pt x="457714" y="742950"/>
                </a:cubicBezTo>
                <a:cubicBezTo>
                  <a:pt x="570064" y="836575"/>
                  <a:pt x="424954" y="721620"/>
                  <a:pt x="514864" y="811530"/>
                </a:cubicBezTo>
                <a:cubicBezTo>
                  <a:pt x="524578" y="821244"/>
                  <a:pt x="537724" y="826770"/>
                  <a:pt x="549154" y="834390"/>
                </a:cubicBezTo>
                <a:cubicBezTo>
                  <a:pt x="610114" y="925830"/>
                  <a:pt x="530104" y="815340"/>
                  <a:pt x="606304" y="891540"/>
                </a:cubicBezTo>
                <a:cubicBezTo>
                  <a:pt x="682504" y="967740"/>
                  <a:pt x="572014" y="887730"/>
                  <a:pt x="663454" y="948690"/>
                </a:cubicBezTo>
                <a:cubicBezTo>
                  <a:pt x="710559" y="1019348"/>
                  <a:pt x="658259" y="950422"/>
                  <a:pt x="720604" y="1005840"/>
                </a:cubicBezTo>
                <a:cubicBezTo>
                  <a:pt x="744767" y="1027318"/>
                  <a:pt x="771251" y="1047521"/>
                  <a:pt x="789184" y="1074420"/>
                </a:cubicBezTo>
                <a:cubicBezTo>
                  <a:pt x="796804" y="1085850"/>
                  <a:pt x="802330" y="1098996"/>
                  <a:pt x="812044" y="1108710"/>
                </a:cubicBezTo>
                <a:cubicBezTo>
                  <a:pt x="821758" y="1118424"/>
                  <a:pt x="834904" y="1123950"/>
                  <a:pt x="846334" y="1131570"/>
                </a:cubicBezTo>
                <a:cubicBezTo>
                  <a:pt x="853954" y="1143000"/>
                  <a:pt x="860400" y="1155307"/>
                  <a:pt x="869194" y="1165860"/>
                </a:cubicBezTo>
                <a:cubicBezTo>
                  <a:pt x="896696" y="1198863"/>
                  <a:pt x="904058" y="1200533"/>
                  <a:pt x="937774" y="1223010"/>
                </a:cubicBezTo>
                <a:cubicBezTo>
                  <a:pt x="1003288" y="1321280"/>
                  <a:pt x="916054" y="1205634"/>
                  <a:pt x="994924" y="1268730"/>
                </a:cubicBezTo>
                <a:cubicBezTo>
                  <a:pt x="1005651" y="1277312"/>
                  <a:pt x="1008070" y="1293306"/>
                  <a:pt x="1017784" y="1303020"/>
                </a:cubicBezTo>
                <a:cubicBezTo>
                  <a:pt x="1027498" y="1312734"/>
                  <a:pt x="1040644" y="1318260"/>
                  <a:pt x="1052074" y="1325880"/>
                </a:cubicBezTo>
                <a:lnTo>
                  <a:pt x="1120654" y="1428750"/>
                </a:lnTo>
                <a:cubicBezTo>
                  <a:pt x="1128274" y="1440180"/>
                  <a:pt x="1132084" y="1455420"/>
                  <a:pt x="1143514" y="1463040"/>
                </a:cubicBezTo>
                <a:lnTo>
                  <a:pt x="1177804" y="1485900"/>
                </a:lnTo>
                <a:cubicBezTo>
                  <a:pt x="1199664" y="1551479"/>
                  <a:pt x="1173580" y="1490266"/>
                  <a:pt x="1223524" y="1554480"/>
                </a:cubicBezTo>
                <a:cubicBezTo>
                  <a:pt x="1240392" y="1576167"/>
                  <a:pt x="1254004" y="1600200"/>
                  <a:pt x="1269244" y="1623060"/>
                </a:cubicBezTo>
                <a:cubicBezTo>
                  <a:pt x="1276864" y="1634490"/>
                  <a:pt x="1287760" y="1644318"/>
                  <a:pt x="1292104" y="1657350"/>
                </a:cubicBezTo>
                <a:cubicBezTo>
                  <a:pt x="1320834" y="1743539"/>
                  <a:pt x="1282079" y="1637300"/>
                  <a:pt x="1326394" y="1725930"/>
                </a:cubicBezTo>
                <a:cubicBezTo>
                  <a:pt x="1331782" y="1736706"/>
                  <a:pt x="1332436" y="1749444"/>
                  <a:pt x="1337824" y="1760220"/>
                </a:cubicBezTo>
                <a:cubicBezTo>
                  <a:pt x="1343967" y="1772507"/>
                  <a:pt x="1354541" y="1782223"/>
                  <a:pt x="1360684" y="1794510"/>
                </a:cubicBezTo>
                <a:cubicBezTo>
                  <a:pt x="1366072" y="1805286"/>
                  <a:pt x="1366726" y="1818024"/>
                  <a:pt x="1372114" y="1828800"/>
                </a:cubicBezTo>
                <a:cubicBezTo>
                  <a:pt x="1378257" y="1841087"/>
                  <a:pt x="1388831" y="1850803"/>
                  <a:pt x="1394974" y="1863090"/>
                </a:cubicBezTo>
                <a:cubicBezTo>
                  <a:pt x="1400362" y="1873866"/>
                  <a:pt x="1400553" y="1886848"/>
                  <a:pt x="1406404" y="1897380"/>
                </a:cubicBezTo>
                <a:cubicBezTo>
                  <a:pt x="1419747" y="1921397"/>
                  <a:pt x="1443436" y="1939896"/>
                  <a:pt x="1452124" y="1965960"/>
                </a:cubicBezTo>
                <a:cubicBezTo>
                  <a:pt x="1455934" y="1977390"/>
                  <a:pt x="1456028" y="1990842"/>
                  <a:pt x="1463554" y="2000250"/>
                </a:cubicBezTo>
                <a:cubicBezTo>
                  <a:pt x="1472136" y="2010977"/>
                  <a:pt x="1486414" y="2015490"/>
                  <a:pt x="1497844" y="2023110"/>
                </a:cubicBezTo>
                <a:cubicBezTo>
                  <a:pt x="1562614" y="2120265"/>
                  <a:pt x="1455934" y="1969770"/>
                  <a:pt x="1589284" y="2103120"/>
                </a:cubicBezTo>
                <a:cubicBezTo>
                  <a:pt x="1600714" y="2114550"/>
                  <a:pt x="1610124" y="2128444"/>
                  <a:pt x="1623574" y="2137410"/>
                </a:cubicBezTo>
                <a:cubicBezTo>
                  <a:pt x="1633599" y="2144093"/>
                  <a:pt x="1647088" y="2143452"/>
                  <a:pt x="1657864" y="2148840"/>
                </a:cubicBezTo>
                <a:cubicBezTo>
                  <a:pt x="1670151" y="2154983"/>
                  <a:pt x="1679601" y="2166121"/>
                  <a:pt x="1692154" y="2171700"/>
                </a:cubicBezTo>
                <a:cubicBezTo>
                  <a:pt x="1714174" y="2181487"/>
                  <a:pt x="1760734" y="2194560"/>
                  <a:pt x="1760734" y="2194560"/>
                </a:cubicBezTo>
                <a:cubicBezTo>
                  <a:pt x="1829314" y="2190750"/>
                  <a:pt x="1898319" y="2191649"/>
                  <a:pt x="1966474" y="2183130"/>
                </a:cubicBezTo>
                <a:cubicBezTo>
                  <a:pt x="1990384" y="2180141"/>
                  <a:pt x="2035054" y="2160270"/>
                  <a:pt x="2035054" y="2160270"/>
                </a:cubicBezTo>
                <a:cubicBezTo>
                  <a:pt x="2056588" y="2138736"/>
                  <a:pt x="2079473" y="2120334"/>
                  <a:pt x="2092204" y="2091690"/>
                </a:cubicBezTo>
                <a:cubicBezTo>
                  <a:pt x="2101991" y="2069670"/>
                  <a:pt x="2115064" y="2023110"/>
                  <a:pt x="2115064" y="2023110"/>
                </a:cubicBezTo>
                <a:cubicBezTo>
                  <a:pt x="2111124" y="1991589"/>
                  <a:pt x="2109824" y="1932619"/>
                  <a:pt x="2092204" y="1897380"/>
                </a:cubicBezTo>
                <a:cubicBezTo>
                  <a:pt x="2086061" y="1885093"/>
                  <a:pt x="2075487" y="1875377"/>
                  <a:pt x="2069344" y="1863090"/>
                </a:cubicBezTo>
                <a:cubicBezTo>
                  <a:pt x="2063956" y="1852314"/>
                  <a:pt x="2063302" y="1839576"/>
                  <a:pt x="2057914" y="1828800"/>
                </a:cubicBezTo>
                <a:cubicBezTo>
                  <a:pt x="2051771" y="1816513"/>
                  <a:pt x="2040633" y="1807063"/>
                  <a:pt x="2035054" y="1794510"/>
                </a:cubicBezTo>
                <a:cubicBezTo>
                  <a:pt x="2025267" y="1772490"/>
                  <a:pt x="2025560" y="1745980"/>
                  <a:pt x="2012194" y="1725930"/>
                </a:cubicBezTo>
                <a:cubicBezTo>
                  <a:pt x="1996954" y="1703070"/>
                  <a:pt x="1985901" y="1676777"/>
                  <a:pt x="1966474" y="1657350"/>
                </a:cubicBezTo>
                <a:cubicBezTo>
                  <a:pt x="1955044" y="1645920"/>
                  <a:pt x="1942108" y="1635819"/>
                  <a:pt x="1932184" y="1623060"/>
                </a:cubicBezTo>
                <a:cubicBezTo>
                  <a:pt x="1867990" y="1540525"/>
                  <a:pt x="1917699" y="1564892"/>
                  <a:pt x="1852174" y="1543050"/>
                </a:cubicBezTo>
                <a:cubicBezTo>
                  <a:pt x="1840744" y="1531620"/>
                  <a:pt x="1830302" y="1519108"/>
                  <a:pt x="1817884" y="1508760"/>
                </a:cubicBezTo>
                <a:cubicBezTo>
                  <a:pt x="1807331" y="1499966"/>
                  <a:pt x="1793861" y="1495026"/>
                  <a:pt x="1783594" y="1485900"/>
                </a:cubicBezTo>
                <a:cubicBezTo>
                  <a:pt x="1666154" y="1381508"/>
                  <a:pt x="1758547" y="1446342"/>
                  <a:pt x="1680724" y="1394460"/>
                </a:cubicBezTo>
                <a:cubicBezTo>
                  <a:pt x="1633619" y="1323802"/>
                  <a:pt x="1685919" y="1392728"/>
                  <a:pt x="1623574" y="1337310"/>
                </a:cubicBezTo>
                <a:cubicBezTo>
                  <a:pt x="1599411" y="1315832"/>
                  <a:pt x="1577854" y="1291590"/>
                  <a:pt x="1554994" y="1268730"/>
                </a:cubicBezTo>
                <a:cubicBezTo>
                  <a:pt x="1543564" y="1257300"/>
                  <a:pt x="1529670" y="1247890"/>
                  <a:pt x="1520704" y="1234440"/>
                </a:cubicBezTo>
                <a:cubicBezTo>
                  <a:pt x="1488878" y="1186700"/>
                  <a:pt x="1507558" y="1209864"/>
                  <a:pt x="1463554" y="1165860"/>
                </a:cubicBezTo>
                <a:cubicBezTo>
                  <a:pt x="1443436" y="1105506"/>
                  <a:pt x="1458807" y="1141595"/>
                  <a:pt x="1406404" y="1062990"/>
                </a:cubicBezTo>
                <a:lnTo>
                  <a:pt x="1360684" y="994410"/>
                </a:lnTo>
                <a:cubicBezTo>
                  <a:pt x="1353064" y="982980"/>
                  <a:pt x="1349254" y="967740"/>
                  <a:pt x="1337824" y="960120"/>
                </a:cubicBezTo>
                <a:lnTo>
                  <a:pt x="1303534" y="937260"/>
                </a:lnTo>
                <a:cubicBezTo>
                  <a:pt x="1288294" y="914400"/>
                  <a:pt x="1266502" y="894744"/>
                  <a:pt x="1257814" y="868680"/>
                </a:cubicBezTo>
                <a:cubicBezTo>
                  <a:pt x="1254004" y="857250"/>
                  <a:pt x="1253067" y="844415"/>
                  <a:pt x="1246384" y="834390"/>
                </a:cubicBezTo>
                <a:cubicBezTo>
                  <a:pt x="1195827" y="758554"/>
                  <a:pt x="1226630" y="840602"/>
                  <a:pt x="1189234" y="765810"/>
                </a:cubicBezTo>
                <a:cubicBezTo>
                  <a:pt x="1183846" y="755034"/>
                  <a:pt x="1185201" y="741030"/>
                  <a:pt x="1177804" y="731520"/>
                </a:cubicBezTo>
                <a:cubicBezTo>
                  <a:pt x="1157956" y="706001"/>
                  <a:pt x="1109224" y="662940"/>
                  <a:pt x="1109224" y="662940"/>
                </a:cubicBezTo>
                <a:cubicBezTo>
                  <a:pt x="1097768" y="628573"/>
                  <a:pt x="1099553" y="623903"/>
                  <a:pt x="1074934" y="594360"/>
                </a:cubicBezTo>
                <a:cubicBezTo>
                  <a:pt x="1064586" y="581942"/>
                  <a:pt x="1050992" y="572488"/>
                  <a:pt x="1040644" y="560070"/>
                </a:cubicBezTo>
                <a:cubicBezTo>
                  <a:pt x="1031850" y="549517"/>
                  <a:pt x="1026578" y="536333"/>
                  <a:pt x="1017784" y="525780"/>
                </a:cubicBezTo>
                <a:cubicBezTo>
                  <a:pt x="1007436" y="513362"/>
                  <a:pt x="993842" y="503908"/>
                  <a:pt x="983494" y="491490"/>
                </a:cubicBezTo>
                <a:cubicBezTo>
                  <a:pt x="974700" y="480937"/>
                  <a:pt x="970348" y="466914"/>
                  <a:pt x="960634" y="457200"/>
                </a:cubicBezTo>
                <a:cubicBezTo>
                  <a:pt x="950920" y="447486"/>
                  <a:pt x="937774" y="441960"/>
                  <a:pt x="926344" y="434340"/>
                </a:cubicBezTo>
                <a:cubicBezTo>
                  <a:pt x="865384" y="342900"/>
                  <a:pt x="945394" y="453390"/>
                  <a:pt x="869194" y="377190"/>
                </a:cubicBezTo>
                <a:cubicBezTo>
                  <a:pt x="859480" y="367476"/>
                  <a:pt x="856048" y="352614"/>
                  <a:pt x="846334" y="342900"/>
                </a:cubicBezTo>
                <a:cubicBezTo>
                  <a:pt x="836620" y="333186"/>
                  <a:pt x="822597" y="328834"/>
                  <a:pt x="812044" y="320040"/>
                </a:cubicBezTo>
                <a:cubicBezTo>
                  <a:pt x="751573" y="269647"/>
                  <a:pt x="768229" y="281940"/>
                  <a:pt x="743464" y="262890"/>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39" name="Google Shape;1239;p51"/>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Kruskal’s Algorithm</a:t>
            </a:r>
            <a:endParaRPr/>
          </a:p>
        </p:txBody>
      </p:sp>
      <p:sp>
        <p:nvSpPr>
          <p:cNvPr id="1240" name="Google Shape;1240;p51"/>
          <p:cNvSpPr txBox="1"/>
          <p:nvPr/>
        </p:nvSpPr>
        <p:spPr>
          <a:xfrm>
            <a:off x="6012634" y="3429000"/>
            <a:ext cx="6011700" cy="31440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t" bIns="60950" lIns="121900" spcFirstLastPara="1" rIns="121900" wrap="square" tIns="60950">
            <a:noAutofit/>
          </a:bodyPr>
          <a:lstStyle/>
          <a:p>
            <a:pPr indent="0" lvl="0" marL="0" marR="0" rtl="0" algn="l">
              <a:lnSpc>
                <a:spcPct val="120000"/>
              </a:lnSpc>
              <a:spcBef>
                <a:spcPts val="0"/>
              </a:spcBef>
              <a:spcAft>
                <a:spcPts val="0"/>
              </a:spcAft>
              <a:buClr>
                <a:srgbClr val="4B2A85"/>
              </a:buClr>
              <a:buSzPts val="840"/>
              <a:buFont typeface="Noto Sans Symbols"/>
              <a:buNone/>
            </a:pPr>
            <a:r>
              <a:rPr b="1" lang="en-US" sz="1400">
                <a:solidFill>
                  <a:schemeClr val="dk1"/>
                </a:solidFill>
                <a:latin typeface="Consolas"/>
                <a:ea typeface="Consolas"/>
                <a:cs typeface="Consolas"/>
                <a:sym typeface="Consolas"/>
              </a:rPr>
              <a:t>kruskalMST</a:t>
            </a:r>
            <a:r>
              <a:rPr b="0" lang="en-US" sz="1400">
                <a:solidFill>
                  <a:schemeClr val="dk1"/>
                </a:solidFill>
                <a:latin typeface="Consolas"/>
                <a:ea typeface="Consolas"/>
                <a:cs typeface="Consolas"/>
                <a:sym typeface="Consolas"/>
              </a:rPr>
              <a:t>(</a:t>
            </a:r>
            <a:r>
              <a:rPr b="0" lang="en-US" sz="1400">
                <a:solidFill>
                  <a:schemeClr val="accent3"/>
                </a:solidFill>
                <a:latin typeface="Consolas"/>
                <a:ea typeface="Consolas"/>
                <a:cs typeface="Consolas"/>
                <a:sym typeface="Consolas"/>
              </a:rPr>
              <a:t>G</a:t>
            </a:r>
            <a:r>
              <a:rPr b="0" lang="en-US" sz="1400">
                <a:solidFill>
                  <a:schemeClr val="dk1"/>
                </a:solidFill>
                <a:latin typeface="Consolas"/>
                <a:ea typeface="Consolas"/>
                <a:cs typeface="Consolas"/>
                <a:sym typeface="Consolas"/>
              </a:rPr>
              <a:t> graph)</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a:t>
            </a:r>
            <a:r>
              <a:rPr b="0" lang="en-US" sz="1400">
                <a:solidFill>
                  <a:schemeClr val="accent3"/>
                </a:solidFill>
                <a:latin typeface="Consolas"/>
                <a:ea typeface="Consolas"/>
                <a:cs typeface="Consolas"/>
                <a:sym typeface="Consolas"/>
              </a:rPr>
              <a:t>Set(?) </a:t>
            </a:r>
            <a:r>
              <a:rPr b="0" lang="en-US" sz="1400">
                <a:solidFill>
                  <a:schemeClr val="dk1"/>
                </a:solidFill>
                <a:latin typeface="Consolas"/>
                <a:ea typeface="Consolas"/>
                <a:cs typeface="Consolas"/>
                <a:sym typeface="Consolas"/>
              </a:rPr>
              <a:t>msts; </a:t>
            </a:r>
            <a:r>
              <a:rPr b="0" lang="en-US" sz="1400">
                <a:solidFill>
                  <a:schemeClr val="accent3"/>
                </a:solidFill>
                <a:latin typeface="Consolas"/>
                <a:ea typeface="Consolas"/>
                <a:cs typeface="Consolas"/>
                <a:sym typeface="Consolas"/>
              </a:rPr>
              <a:t>Set</a:t>
            </a:r>
            <a:r>
              <a:rPr b="0" lang="en-US" sz="1400">
                <a:solidFill>
                  <a:schemeClr val="dk1"/>
                </a:solidFill>
                <a:latin typeface="Consolas"/>
                <a:ea typeface="Consolas"/>
                <a:cs typeface="Consolas"/>
                <a:sym typeface="Consolas"/>
              </a:rPr>
              <a:t> finalMST;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initialize msts with each vertex as single-element 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sort all edges by weight (smallest to largest)</a:t>
            </a:r>
            <a:endParaRPr/>
          </a:p>
          <a:p>
            <a:pPr indent="0" lvl="0" marL="0" marR="0" rtl="0" algn="l">
              <a:lnSpc>
                <a:spcPct val="120000"/>
              </a:lnSpc>
              <a:spcBef>
                <a:spcPts val="0"/>
              </a:spcBef>
              <a:spcAft>
                <a:spcPts val="0"/>
              </a:spcAft>
              <a:buClr>
                <a:srgbClr val="4B2A85"/>
              </a:buClr>
              <a:buSzPts val="840"/>
              <a:buFont typeface="Noto Sans Symbols"/>
              <a:buNone/>
            </a:pPr>
            <a:r>
              <a:t/>
            </a:r>
            <a:endParaRPr b="0" sz="1400">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accent2"/>
                </a:solidFill>
                <a:latin typeface="Consolas"/>
                <a:ea typeface="Consolas"/>
                <a:cs typeface="Consolas"/>
                <a:sym typeface="Consolas"/>
              </a:rPr>
              <a:t>  for</a:t>
            </a:r>
            <a:r>
              <a:rPr b="0" lang="en-US" sz="1400">
                <a:solidFill>
                  <a:schemeClr val="dk1"/>
                </a:solidFill>
                <a:latin typeface="Consolas"/>
                <a:ea typeface="Consolas"/>
                <a:cs typeface="Consolas"/>
                <a:sym typeface="Consolas"/>
              </a:rPr>
              <a:t> each edge (u,v) in ascending order:</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uMST = msts.</a:t>
            </a:r>
            <a:r>
              <a:rPr b="1" lang="en-US" sz="1400">
                <a:solidFill>
                  <a:schemeClr val="dk1"/>
                </a:solidFill>
                <a:latin typeface="Consolas"/>
                <a:ea typeface="Consolas"/>
                <a:cs typeface="Consolas"/>
                <a:sym typeface="Consolas"/>
              </a:rPr>
              <a:t>find</a:t>
            </a:r>
            <a:r>
              <a:rPr b="0" lang="en-US" sz="1400">
                <a:solidFill>
                  <a:schemeClr val="dk1"/>
                </a:solidFill>
                <a:latin typeface="Consolas"/>
                <a:ea typeface="Consolas"/>
                <a:cs typeface="Consolas"/>
                <a:sym typeface="Consolas"/>
              </a:rPr>
              <a:t>(u)</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vMST = msts.</a:t>
            </a:r>
            <a:r>
              <a:rPr b="1" lang="en-US" sz="1400">
                <a:solidFill>
                  <a:schemeClr val="dk1"/>
                </a:solidFill>
                <a:latin typeface="Consolas"/>
                <a:ea typeface="Consolas"/>
                <a:cs typeface="Consolas"/>
                <a:sym typeface="Consolas"/>
              </a:rPr>
              <a:t>find</a:t>
            </a:r>
            <a:r>
              <a:rPr b="0" lang="en-US" sz="1400">
                <a:solidFill>
                  <a:schemeClr val="dk1"/>
                </a:solidFill>
                <a:latin typeface="Consolas"/>
                <a:ea typeface="Consolas"/>
                <a:cs typeface="Consolas"/>
                <a:sym typeface="Consolas"/>
              </a:rPr>
              <a:t>(v)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accent2"/>
                </a:solidFill>
                <a:latin typeface="Consolas"/>
                <a:ea typeface="Consolas"/>
                <a:cs typeface="Consolas"/>
                <a:sym typeface="Consolas"/>
              </a:rPr>
              <a:t>    if</a:t>
            </a:r>
            <a:r>
              <a:rPr b="0" lang="en-US" sz="1400">
                <a:solidFill>
                  <a:schemeClr val="dk1"/>
                </a:solidFill>
                <a:latin typeface="Consolas"/>
                <a:ea typeface="Consolas"/>
                <a:cs typeface="Consolas"/>
                <a:sym typeface="Consolas"/>
              </a:rPr>
              <a:t> (uMST != vMST):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finalMST.</a:t>
            </a:r>
            <a:r>
              <a:rPr b="1" lang="en-US" sz="1400">
                <a:solidFill>
                  <a:schemeClr val="dk1"/>
                </a:solidFill>
                <a:latin typeface="Consolas"/>
                <a:ea typeface="Consolas"/>
                <a:cs typeface="Consolas"/>
                <a:sym typeface="Consolas"/>
              </a:rPr>
              <a:t>add</a:t>
            </a:r>
            <a:r>
              <a:rPr b="0" lang="en-US" sz="1400">
                <a:solidFill>
                  <a:schemeClr val="dk1"/>
                </a:solidFill>
                <a:latin typeface="Consolas"/>
                <a:ea typeface="Consolas"/>
                <a:cs typeface="Consolas"/>
                <a:sym typeface="Consolas"/>
              </a:rPr>
              <a:t>(edge (u, 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msts.</a:t>
            </a:r>
            <a:r>
              <a:rPr b="1" lang="en-US" sz="1400">
                <a:solidFill>
                  <a:schemeClr val="dk1"/>
                </a:solidFill>
                <a:latin typeface="Consolas"/>
                <a:ea typeface="Consolas"/>
                <a:cs typeface="Consolas"/>
                <a:sym typeface="Consolas"/>
              </a:rPr>
              <a:t>union</a:t>
            </a:r>
            <a:r>
              <a:rPr b="0" lang="en-US" sz="1400">
                <a:solidFill>
                  <a:schemeClr val="dk1"/>
                </a:solidFill>
                <a:latin typeface="Consolas"/>
                <a:ea typeface="Consolas"/>
                <a:cs typeface="Consolas"/>
                <a:sym typeface="Consolas"/>
              </a:rPr>
              <a:t>(uMST, vMST)</a:t>
            </a:r>
            <a:endParaRPr/>
          </a:p>
        </p:txBody>
      </p:sp>
      <p:grpSp>
        <p:nvGrpSpPr>
          <p:cNvPr id="1241" name="Google Shape;1241;p51"/>
          <p:cNvGrpSpPr/>
          <p:nvPr/>
        </p:nvGrpSpPr>
        <p:grpSpPr>
          <a:xfrm>
            <a:off x="8310029" y="1221980"/>
            <a:ext cx="3220820" cy="2028822"/>
            <a:chOff x="1941470" y="2261320"/>
            <a:chExt cx="2907927" cy="1831728"/>
          </a:xfrm>
        </p:grpSpPr>
        <p:sp>
          <p:nvSpPr>
            <p:cNvPr id="1242" name="Google Shape;1242;p51"/>
            <p:cNvSpPr/>
            <p:nvPr/>
          </p:nvSpPr>
          <p:spPr>
            <a:xfrm>
              <a:off x="1941470" y="3146017"/>
              <a:ext cx="297300" cy="2610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243" name="Google Shape;1243;p51"/>
            <p:cNvSpPr/>
            <p:nvPr/>
          </p:nvSpPr>
          <p:spPr>
            <a:xfrm>
              <a:off x="3135196" y="2312845"/>
              <a:ext cx="251400" cy="258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244" name="Google Shape;1244;p51"/>
            <p:cNvSpPr/>
            <p:nvPr/>
          </p:nvSpPr>
          <p:spPr>
            <a:xfrm>
              <a:off x="2809351" y="3690867"/>
              <a:ext cx="2745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245" name="Google Shape;1245;p51"/>
            <p:cNvSpPr/>
            <p:nvPr/>
          </p:nvSpPr>
          <p:spPr>
            <a:xfrm>
              <a:off x="4460264" y="3682981"/>
              <a:ext cx="310800" cy="2877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46" name="Google Shape;1246;p51"/>
            <p:cNvSpPr/>
            <p:nvPr/>
          </p:nvSpPr>
          <p:spPr>
            <a:xfrm>
              <a:off x="4540506" y="2661240"/>
              <a:ext cx="266400" cy="2703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247" name="Google Shape;1247;p51"/>
            <p:cNvSpPr/>
            <p:nvPr/>
          </p:nvSpPr>
          <p:spPr>
            <a:xfrm>
              <a:off x="2965478" y="3001611"/>
              <a:ext cx="2586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248" name="Google Shape;1248;p51"/>
            <p:cNvCxnSpPr>
              <a:stCxn id="1243" idx="2"/>
              <a:endCxn id="1242" idx="7"/>
            </p:cNvCxnSpPr>
            <p:nvPr/>
          </p:nvCxnSpPr>
          <p:spPr>
            <a:xfrm flipH="1">
              <a:off x="2195296" y="2442295"/>
              <a:ext cx="939900" cy="741900"/>
            </a:xfrm>
            <a:prstGeom prst="straightConnector1">
              <a:avLst/>
            </a:prstGeom>
            <a:noFill/>
            <a:ln cap="flat" cmpd="sng" w="12700">
              <a:solidFill>
                <a:srgbClr val="D8D8D8"/>
              </a:solidFill>
              <a:prstDash val="dash"/>
              <a:round/>
              <a:headEnd len="sm" w="sm" type="none"/>
              <a:tailEnd len="sm" w="sm" type="none"/>
            </a:ln>
          </p:spPr>
        </p:cxnSp>
        <p:cxnSp>
          <p:nvCxnSpPr>
            <p:cNvPr id="1249" name="Google Shape;1249;p51"/>
            <p:cNvCxnSpPr>
              <a:stCxn id="1242" idx="5"/>
              <a:endCxn id="1244" idx="2"/>
            </p:cNvCxnSpPr>
            <p:nvPr/>
          </p:nvCxnSpPr>
          <p:spPr>
            <a:xfrm>
              <a:off x="2195231" y="3368794"/>
              <a:ext cx="614100" cy="453000"/>
            </a:xfrm>
            <a:prstGeom prst="straightConnector1">
              <a:avLst/>
            </a:prstGeom>
            <a:noFill/>
            <a:ln cap="flat" cmpd="sng" w="12700">
              <a:solidFill>
                <a:srgbClr val="D8D8D8"/>
              </a:solidFill>
              <a:prstDash val="dash"/>
              <a:round/>
              <a:headEnd len="sm" w="sm" type="none"/>
              <a:tailEnd len="sm" w="sm" type="none"/>
            </a:ln>
          </p:spPr>
        </p:cxnSp>
        <p:cxnSp>
          <p:nvCxnSpPr>
            <p:cNvPr id="1250" name="Google Shape;1250;p51"/>
            <p:cNvCxnSpPr>
              <a:stCxn id="1244" idx="0"/>
              <a:endCxn id="1247" idx="4"/>
            </p:cNvCxnSpPr>
            <p:nvPr/>
          </p:nvCxnSpPr>
          <p:spPr>
            <a:xfrm flipH="1" rot="10800000">
              <a:off x="2946601" y="3263367"/>
              <a:ext cx="148200" cy="427500"/>
            </a:xfrm>
            <a:prstGeom prst="straightConnector1">
              <a:avLst/>
            </a:prstGeom>
            <a:noFill/>
            <a:ln cap="flat" cmpd="sng" w="12700">
              <a:solidFill>
                <a:srgbClr val="D8D8D8"/>
              </a:solidFill>
              <a:prstDash val="dash"/>
              <a:round/>
              <a:headEnd len="sm" w="sm" type="none"/>
              <a:tailEnd len="sm" w="sm" type="none"/>
            </a:ln>
          </p:spPr>
        </p:cxnSp>
        <p:cxnSp>
          <p:nvCxnSpPr>
            <p:cNvPr id="1251" name="Google Shape;1251;p51"/>
            <p:cNvCxnSpPr>
              <a:stCxn id="1247" idx="2"/>
              <a:endCxn id="1242" idx="6"/>
            </p:cNvCxnSpPr>
            <p:nvPr/>
          </p:nvCxnSpPr>
          <p:spPr>
            <a:xfrm flipH="1">
              <a:off x="2238878" y="3132561"/>
              <a:ext cx="726600" cy="144000"/>
            </a:xfrm>
            <a:prstGeom prst="straightConnector1">
              <a:avLst/>
            </a:prstGeom>
            <a:noFill/>
            <a:ln cap="flat" cmpd="sng" w="76200">
              <a:solidFill>
                <a:schemeClr val="accent2"/>
              </a:solidFill>
              <a:prstDash val="solid"/>
              <a:round/>
              <a:headEnd len="sm" w="sm" type="none"/>
              <a:tailEnd len="sm" w="sm" type="none"/>
            </a:ln>
          </p:spPr>
        </p:cxnSp>
        <p:cxnSp>
          <p:nvCxnSpPr>
            <p:cNvPr id="1252" name="Google Shape;1252;p51"/>
            <p:cNvCxnSpPr>
              <a:stCxn id="1247" idx="6"/>
              <a:endCxn id="1246" idx="2"/>
            </p:cNvCxnSpPr>
            <p:nvPr/>
          </p:nvCxnSpPr>
          <p:spPr>
            <a:xfrm flipH="1" rot="10800000">
              <a:off x="3224078" y="2796261"/>
              <a:ext cx="1316400" cy="336300"/>
            </a:xfrm>
            <a:prstGeom prst="straightConnector1">
              <a:avLst/>
            </a:prstGeom>
            <a:noFill/>
            <a:ln cap="flat" cmpd="sng" w="12700">
              <a:solidFill>
                <a:srgbClr val="D8D8D8"/>
              </a:solidFill>
              <a:prstDash val="dash"/>
              <a:round/>
              <a:headEnd len="sm" w="sm" type="none"/>
              <a:tailEnd len="sm" w="sm" type="none"/>
            </a:ln>
          </p:spPr>
        </p:cxnSp>
        <p:cxnSp>
          <p:nvCxnSpPr>
            <p:cNvPr id="1253" name="Google Shape;1253;p51"/>
            <p:cNvCxnSpPr>
              <a:stCxn id="1246" idx="4"/>
              <a:endCxn id="1245" idx="0"/>
            </p:cNvCxnSpPr>
            <p:nvPr/>
          </p:nvCxnSpPr>
          <p:spPr>
            <a:xfrm flipH="1">
              <a:off x="4615806" y="2931540"/>
              <a:ext cx="57900" cy="751500"/>
            </a:xfrm>
            <a:prstGeom prst="straightConnector1">
              <a:avLst/>
            </a:prstGeom>
            <a:noFill/>
            <a:ln cap="flat" cmpd="sng" w="12700">
              <a:solidFill>
                <a:srgbClr val="D8D8D8"/>
              </a:solidFill>
              <a:prstDash val="dash"/>
              <a:round/>
              <a:headEnd len="sm" w="sm" type="none"/>
              <a:tailEnd len="sm" w="sm" type="none"/>
            </a:ln>
          </p:spPr>
        </p:cxnSp>
        <p:cxnSp>
          <p:nvCxnSpPr>
            <p:cNvPr id="1254" name="Google Shape;1254;p51"/>
            <p:cNvCxnSpPr>
              <a:stCxn id="1245" idx="3"/>
              <a:endCxn id="1244" idx="6"/>
            </p:cNvCxnSpPr>
            <p:nvPr/>
          </p:nvCxnSpPr>
          <p:spPr>
            <a:xfrm rot="10800000">
              <a:off x="3083780" y="3821748"/>
              <a:ext cx="1422000" cy="106800"/>
            </a:xfrm>
            <a:prstGeom prst="straightConnector1">
              <a:avLst/>
            </a:prstGeom>
            <a:noFill/>
            <a:ln cap="flat" cmpd="sng" w="12700">
              <a:solidFill>
                <a:srgbClr val="D8D8D8"/>
              </a:solidFill>
              <a:prstDash val="dash"/>
              <a:round/>
              <a:headEnd len="sm" w="sm" type="none"/>
              <a:tailEnd len="sm" w="sm" type="none"/>
            </a:ln>
          </p:spPr>
        </p:cxnSp>
        <p:cxnSp>
          <p:nvCxnSpPr>
            <p:cNvPr id="1255" name="Google Shape;1255;p51"/>
            <p:cNvCxnSpPr>
              <a:stCxn id="1245" idx="1"/>
              <a:endCxn id="1243" idx="6"/>
            </p:cNvCxnSpPr>
            <p:nvPr/>
          </p:nvCxnSpPr>
          <p:spPr>
            <a:xfrm rot="10800000">
              <a:off x="3386480" y="2442314"/>
              <a:ext cx="1119300" cy="1282800"/>
            </a:xfrm>
            <a:prstGeom prst="straightConnector1">
              <a:avLst/>
            </a:prstGeom>
            <a:noFill/>
            <a:ln cap="flat" cmpd="sng" w="76200">
              <a:solidFill>
                <a:schemeClr val="accent2"/>
              </a:solidFill>
              <a:prstDash val="solid"/>
              <a:round/>
              <a:headEnd len="sm" w="sm" type="none"/>
              <a:tailEnd len="sm" w="sm" type="none"/>
            </a:ln>
          </p:spPr>
        </p:cxnSp>
        <p:cxnSp>
          <p:nvCxnSpPr>
            <p:cNvPr id="1256" name="Google Shape;1256;p51"/>
            <p:cNvCxnSpPr>
              <a:stCxn id="1246" idx="3"/>
              <a:endCxn id="1244" idx="7"/>
            </p:cNvCxnSpPr>
            <p:nvPr/>
          </p:nvCxnSpPr>
          <p:spPr>
            <a:xfrm flipH="1">
              <a:off x="3043519" y="2891955"/>
              <a:ext cx="1536000" cy="837300"/>
            </a:xfrm>
            <a:prstGeom prst="straightConnector1">
              <a:avLst/>
            </a:prstGeom>
            <a:noFill/>
            <a:ln cap="flat" cmpd="sng" w="12700">
              <a:solidFill>
                <a:srgbClr val="D8D8D8"/>
              </a:solidFill>
              <a:prstDash val="dash"/>
              <a:round/>
              <a:headEnd len="sm" w="sm" type="none"/>
              <a:tailEnd len="sm" w="sm" type="none"/>
            </a:ln>
          </p:spPr>
        </p:cxnSp>
        <p:cxnSp>
          <p:nvCxnSpPr>
            <p:cNvPr id="1257" name="Google Shape;1257;p51"/>
            <p:cNvCxnSpPr>
              <a:stCxn id="1247" idx="5"/>
              <a:endCxn id="1245" idx="2"/>
            </p:cNvCxnSpPr>
            <p:nvPr/>
          </p:nvCxnSpPr>
          <p:spPr>
            <a:xfrm>
              <a:off x="3186207" y="3225157"/>
              <a:ext cx="1274100" cy="601800"/>
            </a:xfrm>
            <a:prstGeom prst="straightConnector1">
              <a:avLst/>
            </a:prstGeom>
            <a:noFill/>
            <a:ln cap="flat" cmpd="sng" w="12700">
              <a:solidFill>
                <a:srgbClr val="D8D8D8"/>
              </a:solidFill>
              <a:prstDash val="dash"/>
              <a:round/>
              <a:headEnd len="sm" w="sm" type="none"/>
              <a:tailEnd len="sm" w="sm" type="none"/>
            </a:ln>
          </p:spPr>
        </p:cxnSp>
        <p:sp>
          <p:nvSpPr>
            <p:cNvPr id="1258" name="Google Shape;1258;p51"/>
            <p:cNvSpPr txBox="1"/>
            <p:nvPr/>
          </p:nvSpPr>
          <p:spPr>
            <a:xfrm>
              <a:off x="2517290" y="2568343"/>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4</a:t>
              </a:r>
              <a:endParaRPr/>
            </a:p>
          </p:txBody>
        </p:sp>
        <p:sp>
          <p:nvSpPr>
            <p:cNvPr id="1259" name="Google Shape;1259;p51"/>
            <p:cNvSpPr txBox="1"/>
            <p:nvPr/>
          </p:nvSpPr>
          <p:spPr>
            <a:xfrm>
              <a:off x="3687309" y="2559869"/>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2</a:t>
              </a:r>
              <a:endParaRPr/>
            </a:p>
          </p:txBody>
        </p:sp>
        <p:sp>
          <p:nvSpPr>
            <p:cNvPr id="1260" name="Google Shape;1260;p51"/>
            <p:cNvSpPr txBox="1"/>
            <p:nvPr/>
          </p:nvSpPr>
          <p:spPr>
            <a:xfrm>
              <a:off x="3253328" y="2800827"/>
              <a:ext cx="593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11</a:t>
              </a:r>
              <a:endParaRPr/>
            </a:p>
          </p:txBody>
        </p:sp>
        <p:sp>
          <p:nvSpPr>
            <p:cNvPr id="1261" name="Google Shape;1261;p51"/>
            <p:cNvSpPr txBox="1"/>
            <p:nvPr/>
          </p:nvSpPr>
          <p:spPr>
            <a:xfrm>
              <a:off x="2594114" y="2826931"/>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1262" name="Google Shape;1262;p51"/>
            <p:cNvSpPr txBox="1"/>
            <p:nvPr/>
          </p:nvSpPr>
          <p:spPr>
            <a:xfrm>
              <a:off x="2327589" y="355129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3</a:t>
              </a:r>
              <a:endParaRPr/>
            </a:p>
          </p:txBody>
        </p:sp>
        <p:sp>
          <p:nvSpPr>
            <p:cNvPr id="1263" name="Google Shape;1263;p51"/>
            <p:cNvSpPr txBox="1"/>
            <p:nvPr/>
          </p:nvSpPr>
          <p:spPr>
            <a:xfrm>
              <a:off x="2787052" y="331836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5</a:t>
              </a:r>
              <a:endParaRPr/>
            </a:p>
          </p:txBody>
        </p:sp>
        <p:sp>
          <p:nvSpPr>
            <p:cNvPr id="1264" name="Google Shape;1264;p51"/>
            <p:cNvSpPr txBox="1"/>
            <p:nvPr/>
          </p:nvSpPr>
          <p:spPr>
            <a:xfrm>
              <a:off x="3583200" y="378734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8</a:t>
              </a:r>
              <a:endParaRPr/>
            </a:p>
          </p:txBody>
        </p:sp>
        <p:sp>
          <p:nvSpPr>
            <p:cNvPr id="1265" name="Google Shape;1265;p51"/>
            <p:cNvSpPr txBox="1"/>
            <p:nvPr/>
          </p:nvSpPr>
          <p:spPr>
            <a:xfrm>
              <a:off x="4618997" y="3182024"/>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9</a:t>
              </a:r>
              <a:endParaRPr/>
            </a:p>
          </p:txBody>
        </p:sp>
        <p:sp>
          <p:nvSpPr>
            <p:cNvPr id="1266" name="Google Shape;1266;p51"/>
            <p:cNvSpPr txBox="1"/>
            <p:nvPr/>
          </p:nvSpPr>
          <p:spPr>
            <a:xfrm>
              <a:off x="3788290" y="3314752"/>
              <a:ext cx="4950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10</a:t>
              </a:r>
              <a:endParaRPr/>
            </a:p>
          </p:txBody>
        </p:sp>
        <p:sp>
          <p:nvSpPr>
            <p:cNvPr id="1267" name="Google Shape;1267;p51"/>
            <p:cNvSpPr txBox="1"/>
            <p:nvPr/>
          </p:nvSpPr>
          <p:spPr>
            <a:xfrm>
              <a:off x="3145579" y="3314752"/>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7</a:t>
              </a:r>
              <a:endParaRPr/>
            </a:p>
          </p:txBody>
        </p:sp>
        <p:cxnSp>
          <p:nvCxnSpPr>
            <p:cNvPr id="1268" name="Google Shape;1268;p51"/>
            <p:cNvCxnSpPr>
              <a:stCxn id="1246" idx="1"/>
              <a:endCxn id="1243" idx="6"/>
            </p:cNvCxnSpPr>
            <p:nvPr/>
          </p:nvCxnSpPr>
          <p:spPr>
            <a:xfrm rot="10800000">
              <a:off x="3386719" y="2442225"/>
              <a:ext cx="1192800" cy="258600"/>
            </a:xfrm>
            <a:prstGeom prst="straightConnector1">
              <a:avLst/>
            </a:prstGeom>
            <a:noFill/>
            <a:ln cap="flat" cmpd="sng" w="12700">
              <a:solidFill>
                <a:srgbClr val="D8D8D8"/>
              </a:solidFill>
              <a:prstDash val="dash"/>
              <a:round/>
              <a:headEnd len="sm" w="sm" type="none"/>
              <a:tailEnd len="sm" w="sm" type="none"/>
            </a:ln>
          </p:spPr>
        </p:cxnSp>
        <p:sp>
          <p:nvSpPr>
            <p:cNvPr id="1269" name="Google Shape;1269;p51"/>
            <p:cNvSpPr txBox="1"/>
            <p:nvPr/>
          </p:nvSpPr>
          <p:spPr>
            <a:xfrm>
              <a:off x="3994062" y="2261320"/>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6</a:t>
              </a:r>
              <a:endParaRPr/>
            </a:p>
          </p:txBody>
        </p:sp>
      </p:grpSp>
      <p:sp>
        <p:nvSpPr>
          <p:cNvPr id="1270" name="Google Shape;1270;p51"/>
          <p:cNvSpPr/>
          <p:nvPr/>
        </p:nvSpPr>
        <p:spPr>
          <a:xfrm>
            <a:off x="11124441" y="2813770"/>
            <a:ext cx="294900" cy="2994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F</a:t>
            </a:r>
            <a:endParaRPr/>
          </a:p>
        </p:txBody>
      </p:sp>
      <p:sp>
        <p:nvSpPr>
          <p:cNvPr id="1271" name="Google Shape;1271;p51"/>
          <p:cNvSpPr txBox="1"/>
          <p:nvPr/>
        </p:nvSpPr>
        <p:spPr>
          <a:xfrm>
            <a:off x="9444201" y="686450"/>
            <a:ext cx="1235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6"/>
                </a:solidFill>
                <a:latin typeface="Quattrocento Sans"/>
                <a:ea typeface="Quattrocento Sans"/>
                <a:cs typeface="Quattrocento Sans"/>
                <a:sym typeface="Quattrocento Sans"/>
              </a:rPr>
              <a:t>“islands”</a:t>
            </a:r>
            <a:endParaRPr/>
          </a:p>
        </p:txBody>
      </p:sp>
      <p:sp>
        <p:nvSpPr>
          <p:cNvPr id="1272" name="Google Shape;1272;p51"/>
          <p:cNvSpPr txBox="1"/>
          <p:nvPr>
            <p:ph idx="1" type="body"/>
          </p:nvPr>
        </p:nvSpPr>
        <p:spPr>
          <a:xfrm>
            <a:off x="476603" y="1407160"/>
            <a:ext cx="7674900" cy="1005300"/>
          </a:xfrm>
          <a:prstGeom prst="rect">
            <a:avLst/>
          </a:prstGeom>
          <a:noFill/>
          <a:ln>
            <a:noFill/>
          </a:ln>
        </p:spPr>
        <p:txBody>
          <a:bodyPr anchorCtr="0" anchor="t" bIns="45700" lIns="45700" spcFirstLastPara="1" rIns="45700" wrap="square" tIns="45700">
            <a:normAutofit lnSpcReduction="20000"/>
          </a:bodyPr>
          <a:lstStyle/>
          <a:p>
            <a:pPr indent="0" lvl="0" marL="0" rtl="0" algn="l">
              <a:lnSpc>
                <a:spcPct val="90000"/>
              </a:lnSpc>
              <a:spcBef>
                <a:spcPts val="0"/>
              </a:spcBef>
              <a:spcAft>
                <a:spcPts val="0"/>
              </a:spcAft>
              <a:buNone/>
            </a:pPr>
            <a:r>
              <a:rPr lang="en-US" sz="2133"/>
              <a:t>This “edge by edge” approach is how </a:t>
            </a:r>
            <a:r>
              <a:rPr b="1" lang="en-US" sz="2133">
                <a:solidFill>
                  <a:srgbClr val="4C3282"/>
                </a:solidFill>
              </a:rPr>
              <a:t>Kruskal’s Algorithm</a:t>
            </a:r>
            <a:r>
              <a:rPr b="1" lang="en-US" sz="2133">
                <a:solidFill>
                  <a:schemeClr val="accent3"/>
                </a:solidFill>
              </a:rPr>
              <a:t> </a:t>
            </a:r>
            <a:r>
              <a:rPr lang="en-US" sz="2133"/>
              <a:t>works!</a:t>
            </a:r>
            <a:br>
              <a:rPr lang="en-US" sz="2133"/>
            </a:br>
            <a:endParaRPr sz="2133"/>
          </a:p>
          <a:p>
            <a:pPr indent="0" lvl="0" marL="91440" rtl="0" algn="l">
              <a:lnSpc>
                <a:spcPct val="90000"/>
              </a:lnSpc>
              <a:spcBef>
                <a:spcPts val="1400"/>
              </a:spcBef>
              <a:spcAft>
                <a:spcPts val="0"/>
              </a:spcAft>
              <a:buSzPts val="2133"/>
              <a:buNone/>
            </a:pPr>
            <a:r>
              <a:t/>
            </a:r>
            <a:endParaRPr sz="2133"/>
          </a:p>
        </p:txBody>
      </p:sp>
      <p:sp>
        <p:nvSpPr>
          <p:cNvPr id="1273" name="Google Shape;1273;p51"/>
          <p:cNvSpPr txBox="1"/>
          <p:nvPr/>
        </p:nvSpPr>
        <p:spPr>
          <a:xfrm>
            <a:off x="476600" y="2412450"/>
            <a:ext cx="5161200" cy="26499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Key Intuition</a:t>
            </a:r>
            <a:r>
              <a:rPr lang="en-US" sz="2400">
                <a:solidFill>
                  <a:schemeClr val="dk1"/>
                </a:solidFill>
                <a:latin typeface="Quattrocento Sans"/>
                <a:ea typeface="Quattrocento Sans"/>
                <a:cs typeface="Quattrocento Sans"/>
                <a:sym typeface="Quattrocento Sans"/>
              </a:rPr>
              <a:t>: Kruskal’s keeps track of isolated “islands” of vertices (each is a sub-MST)</a:t>
            </a:r>
            <a:endParaRPr/>
          </a:p>
          <a:p>
            <a:pPr indent="-342900" lvl="1" marL="571500" marR="0" rtl="0" algn="l">
              <a:lnSpc>
                <a:spcPct val="90000"/>
              </a:lnSpc>
              <a:spcBef>
                <a:spcPts val="50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Start with each vertex as its own “island”</a:t>
            </a:r>
            <a:endParaRPr/>
          </a:p>
          <a:p>
            <a:pPr indent="-342900" lvl="1" marL="571500" marR="0" rtl="0" algn="l">
              <a:lnSpc>
                <a:spcPct val="90000"/>
              </a:lnSpc>
              <a:spcBef>
                <a:spcPts val="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If an edge connects two vertices within the same “island”, it forms a cycle! Discard it.</a:t>
            </a:r>
            <a:endParaRPr/>
          </a:p>
          <a:p>
            <a:pPr indent="-342900" lvl="1" marL="571500" marR="0" rtl="0" algn="l">
              <a:lnSpc>
                <a:spcPct val="90000"/>
              </a:lnSpc>
              <a:spcBef>
                <a:spcPts val="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If an edge connects two vertices in different “islands”, add it to the MST! Now those “islands” need to be combined.</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52"/>
          <p:cNvSpPr/>
          <p:nvPr/>
        </p:nvSpPr>
        <p:spPr>
          <a:xfrm>
            <a:off x="11075670" y="1450764"/>
            <a:ext cx="605790" cy="663786"/>
          </a:xfrm>
          <a:custGeom>
            <a:rect b="b" l="l" r="r" t="t"/>
            <a:pathLst>
              <a:path extrusionOk="0" h="663786" w="605790">
                <a:moveTo>
                  <a:pt x="445770" y="846"/>
                </a:moveTo>
                <a:cubicBezTo>
                  <a:pt x="407670" y="2751"/>
                  <a:pt x="277949" y="5585"/>
                  <a:pt x="194310" y="12276"/>
                </a:cubicBezTo>
                <a:cubicBezTo>
                  <a:pt x="182300" y="13237"/>
                  <a:pt x="170796" y="18318"/>
                  <a:pt x="160020" y="23706"/>
                </a:cubicBezTo>
                <a:cubicBezTo>
                  <a:pt x="147733" y="29849"/>
                  <a:pt x="136283" y="37772"/>
                  <a:pt x="125730" y="46566"/>
                </a:cubicBezTo>
                <a:cubicBezTo>
                  <a:pt x="80032" y="84648"/>
                  <a:pt x="97994" y="75101"/>
                  <a:pt x="68580" y="126576"/>
                </a:cubicBezTo>
                <a:cubicBezTo>
                  <a:pt x="25108" y="202651"/>
                  <a:pt x="62773" y="109707"/>
                  <a:pt x="22860" y="229446"/>
                </a:cubicBezTo>
                <a:lnTo>
                  <a:pt x="11430" y="263736"/>
                </a:lnTo>
                <a:lnTo>
                  <a:pt x="0" y="298026"/>
                </a:lnTo>
                <a:cubicBezTo>
                  <a:pt x="2920" y="330148"/>
                  <a:pt x="871" y="414068"/>
                  <a:pt x="22860" y="458046"/>
                </a:cubicBezTo>
                <a:cubicBezTo>
                  <a:pt x="29003" y="470333"/>
                  <a:pt x="40141" y="479783"/>
                  <a:pt x="45720" y="492336"/>
                </a:cubicBezTo>
                <a:cubicBezTo>
                  <a:pt x="55507" y="514356"/>
                  <a:pt x="51541" y="543877"/>
                  <a:pt x="68580" y="560916"/>
                </a:cubicBezTo>
                <a:cubicBezTo>
                  <a:pt x="98166" y="590502"/>
                  <a:pt x="130435" y="627254"/>
                  <a:pt x="171450" y="640926"/>
                </a:cubicBezTo>
                <a:lnTo>
                  <a:pt x="240030" y="663786"/>
                </a:lnTo>
                <a:cubicBezTo>
                  <a:pt x="279816" y="659365"/>
                  <a:pt x="370956" y="656512"/>
                  <a:pt x="411480" y="629496"/>
                </a:cubicBezTo>
                <a:cubicBezTo>
                  <a:pt x="422910" y="621876"/>
                  <a:pt x="433483" y="612779"/>
                  <a:pt x="445770" y="606636"/>
                </a:cubicBezTo>
                <a:cubicBezTo>
                  <a:pt x="497320" y="580861"/>
                  <a:pt x="465215" y="613292"/>
                  <a:pt x="514350" y="572346"/>
                </a:cubicBezTo>
                <a:cubicBezTo>
                  <a:pt x="526768" y="561998"/>
                  <a:pt x="538716" y="550815"/>
                  <a:pt x="548640" y="538056"/>
                </a:cubicBezTo>
                <a:cubicBezTo>
                  <a:pt x="565508" y="516369"/>
                  <a:pt x="594360" y="469476"/>
                  <a:pt x="594360" y="469476"/>
                </a:cubicBezTo>
                <a:cubicBezTo>
                  <a:pt x="598170" y="446616"/>
                  <a:pt x="605790" y="424071"/>
                  <a:pt x="605790" y="400896"/>
                </a:cubicBezTo>
                <a:cubicBezTo>
                  <a:pt x="605790" y="347939"/>
                  <a:pt x="598316" y="292163"/>
                  <a:pt x="582930" y="240876"/>
                </a:cubicBezTo>
                <a:cubicBezTo>
                  <a:pt x="576006" y="217796"/>
                  <a:pt x="567690" y="195156"/>
                  <a:pt x="560070" y="172296"/>
                </a:cubicBezTo>
                <a:cubicBezTo>
                  <a:pt x="556260" y="160866"/>
                  <a:pt x="555323" y="148031"/>
                  <a:pt x="548640" y="138006"/>
                </a:cubicBezTo>
                <a:cubicBezTo>
                  <a:pt x="541020" y="126576"/>
                  <a:pt x="531923" y="116003"/>
                  <a:pt x="525780" y="103716"/>
                </a:cubicBezTo>
                <a:cubicBezTo>
                  <a:pt x="507187" y="66531"/>
                  <a:pt x="524247" y="67893"/>
                  <a:pt x="491490" y="35136"/>
                </a:cubicBezTo>
                <a:cubicBezTo>
                  <a:pt x="479932" y="23578"/>
                  <a:pt x="441503" y="846"/>
                  <a:pt x="422910" y="846"/>
                </a:cubicBezTo>
                <a:cubicBezTo>
                  <a:pt x="419100" y="846"/>
                  <a:pt x="483870" y="-1059"/>
                  <a:pt x="445770" y="846"/>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79" name="Google Shape;1279;p52"/>
          <p:cNvSpPr/>
          <p:nvPr/>
        </p:nvSpPr>
        <p:spPr>
          <a:xfrm>
            <a:off x="9497816" y="1074420"/>
            <a:ext cx="2115064" cy="2194560"/>
          </a:xfrm>
          <a:custGeom>
            <a:rect b="b" l="l" r="r" t="t"/>
            <a:pathLst>
              <a:path extrusionOk="0" h="2194560" w="2115064">
                <a:moveTo>
                  <a:pt x="743464" y="262890"/>
                </a:moveTo>
                <a:cubicBezTo>
                  <a:pt x="718699" y="243840"/>
                  <a:pt x="687950" y="227514"/>
                  <a:pt x="663454" y="205740"/>
                </a:cubicBezTo>
                <a:cubicBezTo>
                  <a:pt x="549154" y="104140"/>
                  <a:pt x="735844" y="234950"/>
                  <a:pt x="606304" y="148590"/>
                </a:cubicBezTo>
                <a:cubicBezTo>
                  <a:pt x="568204" y="91440"/>
                  <a:pt x="594874" y="121920"/>
                  <a:pt x="514864" y="68580"/>
                </a:cubicBezTo>
                <a:lnTo>
                  <a:pt x="480574" y="45720"/>
                </a:lnTo>
                <a:cubicBezTo>
                  <a:pt x="469144" y="38100"/>
                  <a:pt x="459316" y="27204"/>
                  <a:pt x="446284" y="22860"/>
                </a:cubicBezTo>
                <a:cubicBezTo>
                  <a:pt x="397091" y="6462"/>
                  <a:pt x="423683" y="14352"/>
                  <a:pt x="366274" y="0"/>
                </a:cubicBezTo>
                <a:cubicBezTo>
                  <a:pt x="349458" y="1682"/>
                  <a:pt x="253853" y="2766"/>
                  <a:pt x="217684" y="22860"/>
                </a:cubicBezTo>
                <a:cubicBezTo>
                  <a:pt x="193667" y="36203"/>
                  <a:pt x="168531" y="49153"/>
                  <a:pt x="149104" y="68580"/>
                </a:cubicBezTo>
                <a:cubicBezTo>
                  <a:pt x="105100" y="112584"/>
                  <a:pt x="128264" y="93904"/>
                  <a:pt x="80524" y="125730"/>
                </a:cubicBezTo>
                <a:cubicBezTo>
                  <a:pt x="65284" y="148590"/>
                  <a:pt x="43492" y="168246"/>
                  <a:pt x="34804" y="194310"/>
                </a:cubicBezTo>
                <a:cubicBezTo>
                  <a:pt x="19030" y="241632"/>
                  <a:pt x="30057" y="218575"/>
                  <a:pt x="514" y="262890"/>
                </a:cubicBezTo>
                <a:cubicBezTo>
                  <a:pt x="5059" y="326518"/>
                  <a:pt x="-15699" y="406697"/>
                  <a:pt x="34804" y="457200"/>
                </a:cubicBezTo>
                <a:cubicBezTo>
                  <a:pt x="44518" y="466914"/>
                  <a:pt x="57664" y="472440"/>
                  <a:pt x="69094" y="480060"/>
                </a:cubicBezTo>
                <a:cubicBezTo>
                  <a:pt x="89212" y="540414"/>
                  <a:pt x="70499" y="507667"/>
                  <a:pt x="149104" y="560070"/>
                </a:cubicBezTo>
                <a:cubicBezTo>
                  <a:pt x="160534" y="567690"/>
                  <a:pt x="170362" y="578586"/>
                  <a:pt x="183394" y="582930"/>
                </a:cubicBezTo>
                <a:cubicBezTo>
                  <a:pt x="206254" y="590550"/>
                  <a:pt x="231924" y="592424"/>
                  <a:pt x="251974" y="605790"/>
                </a:cubicBezTo>
                <a:lnTo>
                  <a:pt x="320554" y="651510"/>
                </a:lnTo>
                <a:cubicBezTo>
                  <a:pt x="331984" y="659130"/>
                  <a:pt x="341812" y="670026"/>
                  <a:pt x="354844" y="674370"/>
                </a:cubicBezTo>
                <a:lnTo>
                  <a:pt x="389134" y="685800"/>
                </a:lnTo>
                <a:cubicBezTo>
                  <a:pt x="489313" y="785979"/>
                  <a:pt x="362235" y="663384"/>
                  <a:pt x="457714" y="742950"/>
                </a:cubicBezTo>
                <a:cubicBezTo>
                  <a:pt x="570064" y="836575"/>
                  <a:pt x="424954" y="721620"/>
                  <a:pt x="514864" y="811530"/>
                </a:cubicBezTo>
                <a:cubicBezTo>
                  <a:pt x="524578" y="821244"/>
                  <a:pt x="537724" y="826770"/>
                  <a:pt x="549154" y="834390"/>
                </a:cubicBezTo>
                <a:cubicBezTo>
                  <a:pt x="610114" y="925830"/>
                  <a:pt x="530104" y="815340"/>
                  <a:pt x="606304" y="891540"/>
                </a:cubicBezTo>
                <a:cubicBezTo>
                  <a:pt x="682504" y="967740"/>
                  <a:pt x="572014" y="887730"/>
                  <a:pt x="663454" y="948690"/>
                </a:cubicBezTo>
                <a:cubicBezTo>
                  <a:pt x="710559" y="1019348"/>
                  <a:pt x="658259" y="950422"/>
                  <a:pt x="720604" y="1005840"/>
                </a:cubicBezTo>
                <a:cubicBezTo>
                  <a:pt x="744767" y="1027318"/>
                  <a:pt x="771251" y="1047521"/>
                  <a:pt x="789184" y="1074420"/>
                </a:cubicBezTo>
                <a:cubicBezTo>
                  <a:pt x="796804" y="1085850"/>
                  <a:pt x="802330" y="1098996"/>
                  <a:pt x="812044" y="1108710"/>
                </a:cubicBezTo>
                <a:cubicBezTo>
                  <a:pt x="821758" y="1118424"/>
                  <a:pt x="834904" y="1123950"/>
                  <a:pt x="846334" y="1131570"/>
                </a:cubicBezTo>
                <a:cubicBezTo>
                  <a:pt x="853954" y="1143000"/>
                  <a:pt x="860400" y="1155307"/>
                  <a:pt x="869194" y="1165860"/>
                </a:cubicBezTo>
                <a:cubicBezTo>
                  <a:pt x="896696" y="1198863"/>
                  <a:pt x="904058" y="1200533"/>
                  <a:pt x="937774" y="1223010"/>
                </a:cubicBezTo>
                <a:cubicBezTo>
                  <a:pt x="1003288" y="1321280"/>
                  <a:pt x="916054" y="1205634"/>
                  <a:pt x="994924" y="1268730"/>
                </a:cubicBezTo>
                <a:cubicBezTo>
                  <a:pt x="1005651" y="1277312"/>
                  <a:pt x="1008070" y="1293306"/>
                  <a:pt x="1017784" y="1303020"/>
                </a:cubicBezTo>
                <a:cubicBezTo>
                  <a:pt x="1027498" y="1312734"/>
                  <a:pt x="1040644" y="1318260"/>
                  <a:pt x="1052074" y="1325880"/>
                </a:cubicBezTo>
                <a:lnTo>
                  <a:pt x="1120654" y="1428750"/>
                </a:lnTo>
                <a:cubicBezTo>
                  <a:pt x="1128274" y="1440180"/>
                  <a:pt x="1132084" y="1455420"/>
                  <a:pt x="1143514" y="1463040"/>
                </a:cubicBezTo>
                <a:lnTo>
                  <a:pt x="1177804" y="1485900"/>
                </a:lnTo>
                <a:cubicBezTo>
                  <a:pt x="1199664" y="1551479"/>
                  <a:pt x="1173580" y="1490266"/>
                  <a:pt x="1223524" y="1554480"/>
                </a:cubicBezTo>
                <a:cubicBezTo>
                  <a:pt x="1240392" y="1576167"/>
                  <a:pt x="1254004" y="1600200"/>
                  <a:pt x="1269244" y="1623060"/>
                </a:cubicBezTo>
                <a:cubicBezTo>
                  <a:pt x="1276864" y="1634490"/>
                  <a:pt x="1287760" y="1644318"/>
                  <a:pt x="1292104" y="1657350"/>
                </a:cubicBezTo>
                <a:cubicBezTo>
                  <a:pt x="1320834" y="1743539"/>
                  <a:pt x="1282079" y="1637300"/>
                  <a:pt x="1326394" y="1725930"/>
                </a:cubicBezTo>
                <a:cubicBezTo>
                  <a:pt x="1331782" y="1736706"/>
                  <a:pt x="1332436" y="1749444"/>
                  <a:pt x="1337824" y="1760220"/>
                </a:cubicBezTo>
                <a:cubicBezTo>
                  <a:pt x="1343967" y="1772507"/>
                  <a:pt x="1354541" y="1782223"/>
                  <a:pt x="1360684" y="1794510"/>
                </a:cubicBezTo>
                <a:cubicBezTo>
                  <a:pt x="1366072" y="1805286"/>
                  <a:pt x="1366726" y="1818024"/>
                  <a:pt x="1372114" y="1828800"/>
                </a:cubicBezTo>
                <a:cubicBezTo>
                  <a:pt x="1378257" y="1841087"/>
                  <a:pt x="1388831" y="1850803"/>
                  <a:pt x="1394974" y="1863090"/>
                </a:cubicBezTo>
                <a:cubicBezTo>
                  <a:pt x="1400362" y="1873866"/>
                  <a:pt x="1400553" y="1886848"/>
                  <a:pt x="1406404" y="1897380"/>
                </a:cubicBezTo>
                <a:cubicBezTo>
                  <a:pt x="1419747" y="1921397"/>
                  <a:pt x="1443436" y="1939896"/>
                  <a:pt x="1452124" y="1965960"/>
                </a:cubicBezTo>
                <a:cubicBezTo>
                  <a:pt x="1455934" y="1977390"/>
                  <a:pt x="1456028" y="1990842"/>
                  <a:pt x="1463554" y="2000250"/>
                </a:cubicBezTo>
                <a:cubicBezTo>
                  <a:pt x="1472136" y="2010977"/>
                  <a:pt x="1486414" y="2015490"/>
                  <a:pt x="1497844" y="2023110"/>
                </a:cubicBezTo>
                <a:cubicBezTo>
                  <a:pt x="1562614" y="2120265"/>
                  <a:pt x="1455934" y="1969770"/>
                  <a:pt x="1589284" y="2103120"/>
                </a:cubicBezTo>
                <a:cubicBezTo>
                  <a:pt x="1600714" y="2114550"/>
                  <a:pt x="1610124" y="2128444"/>
                  <a:pt x="1623574" y="2137410"/>
                </a:cubicBezTo>
                <a:cubicBezTo>
                  <a:pt x="1633599" y="2144093"/>
                  <a:pt x="1647088" y="2143452"/>
                  <a:pt x="1657864" y="2148840"/>
                </a:cubicBezTo>
                <a:cubicBezTo>
                  <a:pt x="1670151" y="2154983"/>
                  <a:pt x="1679601" y="2166121"/>
                  <a:pt x="1692154" y="2171700"/>
                </a:cubicBezTo>
                <a:cubicBezTo>
                  <a:pt x="1714174" y="2181487"/>
                  <a:pt x="1760734" y="2194560"/>
                  <a:pt x="1760734" y="2194560"/>
                </a:cubicBezTo>
                <a:cubicBezTo>
                  <a:pt x="1829314" y="2190750"/>
                  <a:pt x="1898319" y="2191649"/>
                  <a:pt x="1966474" y="2183130"/>
                </a:cubicBezTo>
                <a:cubicBezTo>
                  <a:pt x="1990384" y="2180141"/>
                  <a:pt x="2035054" y="2160270"/>
                  <a:pt x="2035054" y="2160270"/>
                </a:cubicBezTo>
                <a:cubicBezTo>
                  <a:pt x="2056588" y="2138736"/>
                  <a:pt x="2079473" y="2120334"/>
                  <a:pt x="2092204" y="2091690"/>
                </a:cubicBezTo>
                <a:cubicBezTo>
                  <a:pt x="2101991" y="2069670"/>
                  <a:pt x="2115064" y="2023110"/>
                  <a:pt x="2115064" y="2023110"/>
                </a:cubicBezTo>
                <a:cubicBezTo>
                  <a:pt x="2111124" y="1991589"/>
                  <a:pt x="2109824" y="1932619"/>
                  <a:pt x="2092204" y="1897380"/>
                </a:cubicBezTo>
                <a:cubicBezTo>
                  <a:pt x="2086061" y="1885093"/>
                  <a:pt x="2075487" y="1875377"/>
                  <a:pt x="2069344" y="1863090"/>
                </a:cubicBezTo>
                <a:cubicBezTo>
                  <a:pt x="2063956" y="1852314"/>
                  <a:pt x="2063302" y="1839576"/>
                  <a:pt x="2057914" y="1828800"/>
                </a:cubicBezTo>
                <a:cubicBezTo>
                  <a:pt x="2051771" y="1816513"/>
                  <a:pt x="2040633" y="1807063"/>
                  <a:pt x="2035054" y="1794510"/>
                </a:cubicBezTo>
                <a:cubicBezTo>
                  <a:pt x="2025267" y="1772490"/>
                  <a:pt x="2025560" y="1745980"/>
                  <a:pt x="2012194" y="1725930"/>
                </a:cubicBezTo>
                <a:cubicBezTo>
                  <a:pt x="1996954" y="1703070"/>
                  <a:pt x="1985901" y="1676777"/>
                  <a:pt x="1966474" y="1657350"/>
                </a:cubicBezTo>
                <a:cubicBezTo>
                  <a:pt x="1955044" y="1645920"/>
                  <a:pt x="1942108" y="1635819"/>
                  <a:pt x="1932184" y="1623060"/>
                </a:cubicBezTo>
                <a:cubicBezTo>
                  <a:pt x="1867990" y="1540525"/>
                  <a:pt x="1917699" y="1564892"/>
                  <a:pt x="1852174" y="1543050"/>
                </a:cubicBezTo>
                <a:cubicBezTo>
                  <a:pt x="1840744" y="1531620"/>
                  <a:pt x="1830302" y="1519108"/>
                  <a:pt x="1817884" y="1508760"/>
                </a:cubicBezTo>
                <a:cubicBezTo>
                  <a:pt x="1807331" y="1499966"/>
                  <a:pt x="1793861" y="1495026"/>
                  <a:pt x="1783594" y="1485900"/>
                </a:cubicBezTo>
                <a:cubicBezTo>
                  <a:pt x="1666154" y="1381508"/>
                  <a:pt x="1758547" y="1446342"/>
                  <a:pt x="1680724" y="1394460"/>
                </a:cubicBezTo>
                <a:cubicBezTo>
                  <a:pt x="1633619" y="1323802"/>
                  <a:pt x="1685919" y="1392728"/>
                  <a:pt x="1623574" y="1337310"/>
                </a:cubicBezTo>
                <a:cubicBezTo>
                  <a:pt x="1599411" y="1315832"/>
                  <a:pt x="1577854" y="1291590"/>
                  <a:pt x="1554994" y="1268730"/>
                </a:cubicBezTo>
                <a:cubicBezTo>
                  <a:pt x="1543564" y="1257300"/>
                  <a:pt x="1529670" y="1247890"/>
                  <a:pt x="1520704" y="1234440"/>
                </a:cubicBezTo>
                <a:cubicBezTo>
                  <a:pt x="1488878" y="1186700"/>
                  <a:pt x="1507558" y="1209864"/>
                  <a:pt x="1463554" y="1165860"/>
                </a:cubicBezTo>
                <a:cubicBezTo>
                  <a:pt x="1443436" y="1105506"/>
                  <a:pt x="1458807" y="1141595"/>
                  <a:pt x="1406404" y="1062990"/>
                </a:cubicBezTo>
                <a:lnTo>
                  <a:pt x="1360684" y="994410"/>
                </a:lnTo>
                <a:cubicBezTo>
                  <a:pt x="1353064" y="982980"/>
                  <a:pt x="1349254" y="967740"/>
                  <a:pt x="1337824" y="960120"/>
                </a:cubicBezTo>
                <a:lnTo>
                  <a:pt x="1303534" y="937260"/>
                </a:lnTo>
                <a:cubicBezTo>
                  <a:pt x="1288294" y="914400"/>
                  <a:pt x="1266502" y="894744"/>
                  <a:pt x="1257814" y="868680"/>
                </a:cubicBezTo>
                <a:cubicBezTo>
                  <a:pt x="1254004" y="857250"/>
                  <a:pt x="1253067" y="844415"/>
                  <a:pt x="1246384" y="834390"/>
                </a:cubicBezTo>
                <a:cubicBezTo>
                  <a:pt x="1195827" y="758554"/>
                  <a:pt x="1226630" y="840602"/>
                  <a:pt x="1189234" y="765810"/>
                </a:cubicBezTo>
                <a:cubicBezTo>
                  <a:pt x="1183846" y="755034"/>
                  <a:pt x="1185201" y="741030"/>
                  <a:pt x="1177804" y="731520"/>
                </a:cubicBezTo>
                <a:cubicBezTo>
                  <a:pt x="1157956" y="706001"/>
                  <a:pt x="1109224" y="662940"/>
                  <a:pt x="1109224" y="662940"/>
                </a:cubicBezTo>
                <a:cubicBezTo>
                  <a:pt x="1097768" y="628573"/>
                  <a:pt x="1099553" y="623903"/>
                  <a:pt x="1074934" y="594360"/>
                </a:cubicBezTo>
                <a:cubicBezTo>
                  <a:pt x="1064586" y="581942"/>
                  <a:pt x="1050992" y="572488"/>
                  <a:pt x="1040644" y="560070"/>
                </a:cubicBezTo>
                <a:cubicBezTo>
                  <a:pt x="1031850" y="549517"/>
                  <a:pt x="1026578" y="536333"/>
                  <a:pt x="1017784" y="525780"/>
                </a:cubicBezTo>
                <a:cubicBezTo>
                  <a:pt x="1007436" y="513362"/>
                  <a:pt x="993842" y="503908"/>
                  <a:pt x="983494" y="491490"/>
                </a:cubicBezTo>
                <a:cubicBezTo>
                  <a:pt x="974700" y="480937"/>
                  <a:pt x="970348" y="466914"/>
                  <a:pt x="960634" y="457200"/>
                </a:cubicBezTo>
                <a:cubicBezTo>
                  <a:pt x="950920" y="447486"/>
                  <a:pt x="937774" y="441960"/>
                  <a:pt x="926344" y="434340"/>
                </a:cubicBezTo>
                <a:cubicBezTo>
                  <a:pt x="865384" y="342900"/>
                  <a:pt x="945394" y="453390"/>
                  <a:pt x="869194" y="377190"/>
                </a:cubicBezTo>
                <a:cubicBezTo>
                  <a:pt x="859480" y="367476"/>
                  <a:pt x="856048" y="352614"/>
                  <a:pt x="846334" y="342900"/>
                </a:cubicBezTo>
                <a:cubicBezTo>
                  <a:pt x="836620" y="333186"/>
                  <a:pt x="822597" y="328834"/>
                  <a:pt x="812044" y="320040"/>
                </a:cubicBezTo>
                <a:cubicBezTo>
                  <a:pt x="751573" y="269647"/>
                  <a:pt x="768229" y="281940"/>
                  <a:pt x="743464" y="262890"/>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80" name="Google Shape;1280;p52"/>
          <p:cNvSpPr/>
          <p:nvPr/>
        </p:nvSpPr>
        <p:spPr>
          <a:xfrm>
            <a:off x="8183880" y="1850966"/>
            <a:ext cx="1657350" cy="1406584"/>
          </a:xfrm>
          <a:custGeom>
            <a:rect b="b" l="l" r="r" t="t"/>
            <a:pathLst>
              <a:path extrusionOk="0" h="1406584" w="1657350">
                <a:moveTo>
                  <a:pt x="1360170" y="694"/>
                </a:moveTo>
                <a:cubicBezTo>
                  <a:pt x="1337310" y="-3116"/>
                  <a:pt x="1307008" y="9887"/>
                  <a:pt x="1280160" y="12124"/>
                </a:cubicBezTo>
                <a:cubicBezTo>
                  <a:pt x="1215502" y="17512"/>
                  <a:pt x="1150555" y="18761"/>
                  <a:pt x="1085850" y="23554"/>
                </a:cubicBezTo>
                <a:cubicBezTo>
                  <a:pt x="1006251" y="29450"/>
                  <a:pt x="974359" y="33434"/>
                  <a:pt x="902970" y="46414"/>
                </a:cubicBezTo>
                <a:cubicBezTo>
                  <a:pt x="883856" y="49889"/>
                  <a:pt x="864563" y="52732"/>
                  <a:pt x="845820" y="57844"/>
                </a:cubicBezTo>
                <a:lnTo>
                  <a:pt x="742950" y="92134"/>
                </a:lnTo>
                <a:cubicBezTo>
                  <a:pt x="731520" y="95944"/>
                  <a:pt x="720349" y="100642"/>
                  <a:pt x="708660" y="103564"/>
                </a:cubicBezTo>
                <a:cubicBezTo>
                  <a:pt x="693420" y="107374"/>
                  <a:pt x="678045" y="110678"/>
                  <a:pt x="662940" y="114994"/>
                </a:cubicBezTo>
                <a:cubicBezTo>
                  <a:pt x="651355" y="118304"/>
                  <a:pt x="640464" y="124061"/>
                  <a:pt x="628650" y="126424"/>
                </a:cubicBezTo>
                <a:cubicBezTo>
                  <a:pt x="583199" y="135514"/>
                  <a:pt x="536457" y="138042"/>
                  <a:pt x="491490" y="149284"/>
                </a:cubicBezTo>
                <a:cubicBezTo>
                  <a:pt x="476250" y="153094"/>
                  <a:pt x="460875" y="156398"/>
                  <a:pt x="445770" y="160714"/>
                </a:cubicBezTo>
                <a:cubicBezTo>
                  <a:pt x="369135" y="182610"/>
                  <a:pt x="455867" y="167839"/>
                  <a:pt x="320040" y="195004"/>
                </a:cubicBezTo>
                <a:cubicBezTo>
                  <a:pt x="289368" y="201138"/>
                  <a:pt x="219170" y="212721"/>
                  <a:pt x="194310" y="229294"/>
                </a:cubicBezTo>
                <a:lnTo>
                  <a:pt x="160020" y="252154"/>
                </a:lnTo>
                <a:cubicBezTo>
                  <a:pt x="152400" y="263584"/>
                  <a:pt x="146874" y="276730"/>
                  <a:pt x="137160" y="286444"/>
                </a:cubicBezTo>
                <a:cubicBezTo>
                  <a:pt x="90488" y="333116"/>
                  <a:pt x="89535" y="280729"/>
                  <a:pt x="57150" y="377884"/>
                </a:cubicBezTo>
                <a:cubicBezTo>
                  <a:pt x="29946" y="459496"/>
                  <a:pt x="47656" y="426414"/>
                  <a:pt x="11430" y="480754"/>
                </a:cubicBezTo>
                <a:cubicBezTo>
                  <a:pt x="7620" y="499804"/>
                  <a:pt x="0" y="518477"/>
                  <a:pt x="0" y="537904"/>
                </a:cubicBezTo>
                <a:cubicBezTo>
                  <a:pt x="0" y="587580"/>
                  <a:pt x="5268" y="637201"/>
                  <a:pt x="11430" y="686494"/>
                </a:cubicBezTo>
                <a:cubicBezTo>
                  <a:pt x="12924" y="698449"/>
                  <a:pt x="19550" y="709199"/>
                  <a:pt x="22860" y="720784"/>
                </a:cubicBezTo>
                <a:cubicBezTo>
                  <a:pt x="27176" y="735889"/>
                  <a:pt x="29776" y="751457"/>
                  <a:pt x="34290" y="766504"/>
                </a:cubicBezTo>
                <a:cubicBezTo>
                  <a:pt x="41214" y="789584"/>
                  <a:pt x="49530" y="812224"/>
                  <a:pt x="57150" y="835084"/>
                </a:cubicBezTo>
                <a:cubicBezTo>
                  <a:pt x="60960" y="846514"/>
                  <a:pt x="63192" y="858598"/>
                  <a:pt x="68580" y="869374"/>
                </a:cubicBezTo>
                <a:cubicBezTo>
                  <a:pt x="76200" y="884614"/>
                  <a:pt x="82986" y="900300"/>
                  <a:pt x="91440" y="915094"/>
                </a:cubicBezTo>
                <a:cubicBezTo>
                  <a:pt x="98256" y="927021"/>
                  <a:pt x="108157" y="937097"/>
                  <a:pt x="114300" y="949384"/>
                </a:cubicBezTo>
                <a:cubicBezTo>
                  <a:pt x="119688" y="960160"/>
                  <a:pt x="119047" y="973649"/>
                  <a:pt x="125730" y="983674"/>
                </a:cubicBezTo>
                <a:cubicBezTo>
                  <a:pt x="134696" y="997124"/>
                  <a:pt x="149672" y="1005546"/>
                  <a:pt x="160020" y="1017964"/>
                </a:cubicBezTo>
                <a:cubicBezTo>
                  <a:pt x="168814" y="1028517"/>
                  <a:pt x="174086" y="1041701"/>
                  <a:pt x="182880" y="1052254"/>
                </a:cubicBezTo>
                <a:cubicBezTo>
                  <a:pt x="205639" y="1079564"/>
                  <a:pt x="256340" y="1122461"/>
                  <a:pt x="285750" y="1132264"/>
                </a:cubicBezTo>
                <a:cubicBezTo>
                  <a:pt x="308610" y="1139884"/>
                  <a:pt x="334280" y="1141758"/>
                  <a:pt x="354330" y="1155124"/>
                </a:cubicBezTo>
                <a:cubicBezTo>
                  <a:pt x="377190" y="1170364"/>
                  <a:pt x="396256" y="1194181"/>
                  <a:pt x="422910" y="1200844"/>
                </a:cubicBezTo>
                <a:cubicBezTo>
                  <a:pt x="534411" y="1228719"/>
                  <a:pt x="395183" y="1194682"/>
                  <a:pt x="525780" y="1223704"/>
                </a:cubicBezTo>
                <a:cubicBezTo>
                  <a:pt x="538964" y="1226634"/>
                  <a:pt x="590516" y="1238927"/>
                  <a:pt x="605790" y="1246564"/>
                </a:cubicBezTo>
                <a:cubicBezTo>
                  <a:pt x="618077" y="1252707"/>
                  <a:pt x="627793" y="1263281"/>
                  <a:pt x="640080" y="1269424"/>
                </a:cubicBezTo>
                <a:cubicBezTo>
                  <a:pt x="650856" y="1274812"/>
                  <a:pt x="663594" y="1275466"/>
                  <a:pt x="674370" y="1280854"/>
                </a:cubicBezTo>
                <a:cubicBezTo>
                  <a:pt x="686657" y="1286997"/>
                  <a:pt x="696373" y="1297571"/>
                  <a:pt x="708660" y="1303714"/>
                </a:cubicBezTo>
                <a:cubicBezTo>
                  <a:pt x="719436" y="1309102"/>
                  <a:pt x="732174" y="1309756"/>
                  <a:pt x="742950" y="1315144"/>
                </a:cubicBezTo>
                <a:cubicBezTo>
                  <a:pt x="755237" y="1321287"/>
                  <a:pt x="764687" y="1332425"/>
                  <a:pt x="777240" y="1338004"/>
                </a:cubicBezTo>
                <a:cubicBezTo>
                  <a:pt x="799260" y="1347791"/>
                  <a:pt x="822960" y="1353244"/>
                  <a:pt x="845820" y="1360864"/>
                </a:cubicBezTo>
                <a:cubicBezTo>
                  <a:pt x="928036" y="1388269"/>
                  <a:pt x="825365" y="1355020"/>
                  <a:pt x="925830" y="1383724"/>
                </a:cubicBezTo>
                <a:cubicBezTo>
                  <a:pt x="937415" y="1387034"/>
                  <a:pt x="948359" y="1392540"/>
                  <a:pt x="960120" y="1395154"/>
                </a:cubicBezTo>
                <a:cubicBezTo>
                  <a:pt x="982743" y="1400181"/>
                  <a:pt x="1005840" y="1402774"/>
                  <a:pt x="1028700" y="1406584"/>
                </a:cubicBezTo>
                <a:cubicBezTo>
                  <a:pt x="1097280" y="1402774"/>
                  <a:pt x="1166036" y="1401373"/>
                  <a:pt x="1234440" y="1395154"/>
                </a:cubicBezTo>
                <a:cubicBezTo>
                  <a:pt x="1258192" y="1392995"/>
                  <a:pt x="1334813" y="1365506"/>
                  <a:pt x="1348740" y="1360864"/>
                </a:cubicBezTo>
                <a:lnTo>
                  <a:pt x="1383030" y="1349434"/>
                </a:lnTo>
                <a:cubicBezTo>
                  <a:pt x="1394460" y="1345624"/>
                  <a:pt x="1407295" y="1344687"/>
                  <a:pt x="1417320" y="1338004"/>
                </a:cubicBezTo>
                <a:lnTo>
                  <a:pt x="1485900" y="1292284"/>
                </a:lnTo>
                <a:cubicBezTo>
                  <a:pt x="1538303" y="1213679"/>
                  <a:pt x="1522932" y="1249768"/>
                  <a:pt x="1543050" y="1189414"/>
                </a:cubicBezTo>
                <a:cubicBezTo>
                  <a:pt x="1539240" y="1128454"/>
                  <a:pt x="1539873" y="1067053"/>
                  <a:pt x="1531620" y="1006534"/>
                </a:cubicBezTo>
                <a:cubicBezTo>
                  <a:pt x="1528364" y="982658"/>
                  <a:pt x="1516380" y="960814"/>
                  <a:pt x="1508760" y="937954"/>
                </a:cubicBezTo>
                <a:lnTo>
                  <a:pt x="1485900" y="869374"/>
                </a:lnTo>
                <a:lnTo>
                  <a:pt x="1451610" y="766504"/>
                </a:lnTo>
                <a:lnTo>
                  <a:pt x="1440180" y="732214"/>
                </a:lnTo>
                <a:cubicBezTo>
                  <a:pt x="1443990" y="686494"/>
                  <a:pt x="1438118" y="638904"/>
                  <a:pt x="1451610" y="595054"/>
                </a:cubicBezTo>
                <a:cubicBezTo>
                  <a:pt x="1455153" y="583539"/>
                  <a:pt x="1475368" y="589475"/>
                  <a:pt x="1485900" y="583624"/>
                </a:cubicBezTo>
                <a:cubicBezTo>
                  <a:pt x="1509917" y="570281"/>
                  <a:pt x="1531620" y="553144"/>
                  <a:pt x="1554480" y="537904"/>
                </a:cubicBezTo>
                <a:cubicBezTo>
                  <a:pt x="1588196" y="515427"/>
                  <a:pt x="1595558" y="513757"/>
                  <a:pt x="1623060" y="480754"/>
                </a:cubicBezTo>
                <a:cubicBezTo>
                  <a:pt x="1631854" y="470201"/>
                  <a:pt x="1638300" y="457894"/>
                  <a:pt x="1645920" y="446464"/>
                </a:cubicBezTo>
                <a:cubicBezTo>
                  <a:pt x="1649730" y="423604"/>
                  <a:pt x="1657350" y="401059"/>
                  <a:pt x="1657350" y="377884"/>
                </a:cubicBezTo>
                <a:cubicBezTo>
                  <a:pt x="1657350" y="335801"/>
                  <a:pt x="1653233" y="293596"/>
                  <a:pt x="1645920" y="252154"/>
                </a:cubicBezTo>
                <a:cubicBezTo>
                  <a:pt x="1641732" y="228424"/>
                  <a:pt x="1640099" y="200613"/>
                  <a:pt x="1623060" y="183574"/>
                </a:cubicBezTo>
                <a:cubicBezTo>
                  <a:pt x="1611630" y="172144"/>
                  <a:pt x="1601529" y="159208"/>
                  <a:pt x="1588770" y="149284"/>
                </a:cubicBezTo>
                <a:lnTo>
                  <a:pt x="1485900" y="80704"/>
                </a:lnTo>
                <a:lnTo>
                  <a:pt x="1417320" y="34984"/>
                </a:lnTo>
                <a:cubicBezTo>
                  <a:pt x="1379860" y="10011"/>
                  <a:pt x="1383030" y="4504"/>
                  <a:pt x="1360170" y="694"/>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81" name="Google Shape;1281;p52"/>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Kruskal’s Algorithm</a:t>
            </a:r>
            <a:endParaRPr/>
          </a:p>
        </p:txBody>
      </p:sp>
      <p:sp>
        <p:nvSpPr>
          <p:cNvPr id="1282" name="Google Shape;1282;p52"/>
          <p:cNvSpPr txBox="1"/>
          <p:nvPr/>
        </p:nvSpPr>
        <p:spPr>
          <a:xfrm>
            <a:off x="6012634" y="3429000"/>
            <a:ext cx="6011700" cy="31440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t" bIns="60950" lIns="121900" spcFirstLastPara="1" rIns="121900" wrap="square" tIns="60950">
            <a:noAutofit/>
          </a:bodyPr>
          <a:lstStyle/>
          <a:p>
            <a:pPr indent="0" lvl="0" marL="0" marR="0" rtl="0" algn="l">
              <a:lnSpc>
                <a:spcPct val="120000"/>
              </a:lnSpc>
              <a:spcBef>
                <a:spcPts val="0"/>
              </a:spcBef>
              <a:spcAft>
                <a:spcPts val="0"/>
              </a:spcAft>
              <a:buClr>
                <a:srgbClr val="4B2A85"/>
              </a:buClr>
              <a:buSzPts val="840"/>
              <a:buFont typeface="Noto Sans Symbols"/>
              <a:buNone/>
            </a:pPr>
            <a:r>
              <a:rPr b="1" lang="en-US" sz="1400">
                <a:solidFill>
                  <a:schemeClr val="dk1"/>
                </a:solidFill>
                <a:latin typeface="Consolas"/>
                <a:ea typeface="Consolas"/>
                <a:cs typeface="Consolas"/>
                <a:sym typeface="Consolas"/>
              </a:rPr>
              <a:t>kruskalMST</a:t>
            </a:r>
            <a:r>
              <a:rPr b="0" lang="en-US" sz="1400">
                <a:solidFill>
                  <a:schemeClr val="dk1"/>
                </a:solidFill>
                <a:latin typeface="Consolas"/>
                <a:ea typeface="Consolas"/>
                <a:cs typeface="Consolas"/>
                <a:sym typeface="Consolas"/>
              </a:rPr>
              <a:t>(</a:t>
            </a:r>
            <a:r>
              <a:rPr b="0" lang="en-US" sz="1400">
                <a:solidFill>
                  <a:schemeClr val="accent3"/>
                </a:solidFill>
                <a:latin typeface="Consolas"/>
                <a:ea typeface="Consolas"/>
                <a:cs typeface="Consolas"/>
                <a:sym typeface="Consolas"/>
              </a:rPr>
              <a:t>G</a:t>
            </a:r>
            <a:r>
              <a:rPr b="0" lang="en-US" sz="1400">
                <a:solidFill>
                  <a:schemeClr val="dk1"/>
                </a:solidFill>
                <a:latin typeface="Consolas"/>
                <a:ea typeface="Consolas"/>
                <a:cs typeface="Consolas"/>
                <a:sym typeface="Consolas"/>
              </a:rPr>
              <a:t> graph)</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a:t>
            </a:r>
            <a:r>
              <a:rPr b="0" lang="en-US" sz="1400">
                <a:solidFill>
                  <a:schemeClr val="accent3"/>
                </a:solidFill>
                <a:latin typeface="Consolas"/>
                <a:ea typeface="Consolas"/>
                <a:cs typeface="Consolas"/>
                <a:sym typeface="Consolas"/>
              </a:rPr>
              <a:t>Set(?) </a:t>
            </a:r>
            <a:r>
              <a:rPr b="0" lang="en-US" sz="1400">
                <a:solidFill>
                  <a:schemeClr val="dk1"/>
                </a:solidFill>
                <a:latin typeface="Consolas"/>
                <a:ea typeface="Consolas"/>
                <a:cs typeface="Consolas"/>
                <a:sym typeface="Consolas"/>
              </a:rPr>
              <a:t>msts; </a:t>
            </a:r>
            <a:r>
              <a:rPr b="0" lang="en-US" sz="1400">
                <a:solidFill>
                  <a:schemeClr val="accent3"/>
                </a:solidFill>
                <a:latin typeface="Consolas"/>
                <a:ea typeface="Consolas"/>
                <a:cs typeface="Consolas"/>
                <a:sym typeface="Consolas"/>
              </a:rPr>
              <a:t>Set</a:t>
            </a:r>
            <a:r>
              <a:rPr b="0" lang="en-US" sz="1400">
                <a:solidFill>
                  <a:schemeClr val="dk1"/>
                </a:solidFill>
                <a:latin typeface="Consolas"/>
                <a:ea typeface="Consolas"/>
                <a:cs typeface="Consolas"/>
                <a:sym typeface="Consolas"/>
              </a:rPr>
              <a:t> finalMST;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initialize msts with each vertex as single-element 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sort all edges by weight (smallest to largest)</a:t>
            </a:r>
            <a:endParaRPr/>
          </a:p>
          <a:p>
            <a:pPr indent="0" lvl="0" marL="0" marR="0" rtl="0" algn="l">
              <a:lnSpc>
                <a:spcPct val="120000"/>
              </a:lnSpc>
              <a:spcBef>
                <a:spcPts val="0"/>
              </a:spcBef>
              <a:spcAft>
                <a:spcPts val="0"/>
              </a:spcAft>
              <a:buClr>
                <a:srgbClr val="4B2A85"/>
              </a:buClr>
              <a:buSzPts val="840"/>
              <a:buFont typeface="Noto Sans Symbols"/>
              <a:buNone/>
            </a:pPr>
            <a:r>
              <a:t/>
            </a:r>
            <a:endParaRPr b="0" sz="1400">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accent2"/>
                </a:solidFill>
                <a:latin typeface="Consolas"/>
                <a:ea typeface="Consolas"/>
                <a:cs typeface="Consolas"/>
                <a:sym typeface="Consolas"/>
              </a:rPr>
              <a:t>  for</a:t>
            </a:r>
            <a:r>
              <a:rPr b="0" lang="en-US" sz="1400">
                <a:solidFill>
                  <a:schemeClr val="dk1"/>
                </a:solidFill>
                <a:latin typeface="Consolas"/>
                <a:ea typeface="Consolas"/>
                <a:cs typeface="Consolas"/>
                <a:sym typeface="Consolas"/>
              </a:rPr>
              <a:t> each edge (u,v) in ascending order:</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uMST = msts.</a:t>
            </a:r>
            <a:r>
              <a:rPr b="1" lang="en-US" sz="1400">
                <a:solidFill>
                  <a:schemeClr val="dk1"/>
                </a:solidFill>
                <a:latin typeface="Consolas"/>
                <a:ea typeface="Consolas"/>
                <a:cs typeface="Consolas"/>
                <a:sym typeface="Consolas"/>
              </a:rPr>
              <a:t>find</a:t>
            </a:r>
            <a:r>
              <a:rPr b="0" lang="en-US" sz="1400">
                <a:solidFill>
                  <a:schemeClr val="dk1"/>
                </a:solidFill>
                <a:latin typeface="Consolas"/>
                <a:ea typeface="Consolas"/>
                <a:cs typeface="Consolas"/>
                <a:sym typeface="Consolas"/>
              </a:rPr>
              <a:t>(u)</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vMST = msts.</a:t>
            </a:r>
            <a:r>
              <a:rPr b="1" lang="en-US" sz="1400">
                <a:solidFill>
                  <a:schemeClr val="dk1"/>
                </a:solidFill>
                <a:latin typeface="Consolas"/>
                <a:ea typeface="Consolas"/>
                <a:cs typeface="Consolas"/>
                <a:sym typeface="Consolas"/>
              </a:rPr>
              <a:t>find</a:t>
            </a:r>
            <a:r>
              <a:rPr b="0" lang="en-US" sz="1400">
                <a:solidFill>
                  <a:schemeClr val="dk1"/>
                </a:solidFill>
                <a:latin typeface="Consolas"/>
                <a:ea typeface="Consolas"/>
                <a:cs typeface="Consolas"/>
                <a:sym typeface="Consolas"/>
              </a:rPr>
              <a:t>(v)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accent2"/>
                </a:solidFill>
                <a:latin typeface="Consolas"/>
                <a:ea typeface="Consolas"/>
                <a:cs typeface="Consolas"/>
                <a:sym typeface="Consolas"/>
              </a:rPr>
              <a:t>    if</a:t>
            </a:r>
            <a:r>
              <a:rPr b="0" lang="en-US" sz="1400">
                <a:solidFill>
                  <a:schemeClr val="dk1"/>
                </a:solidFill>
                <a:latin typeface="Consolas"/>
                <a:ea typeface="Consolas"/>
                <a:cs typeface="Consolas"/>
                <a:sym typeface="Consolas"/>
              </a:rPr>
              <a:t> (uMST != vMST):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finalMST.</a:t>
            </a:r>
            <a:r>
              <a:rPr b="1" lang="en-US" sz="1400">
                <a:solidFill>
                  <a:schemeClr val="dk1"/>
                </a:solidFill>
                <a:latin typeface="Consolas"/>
                <a:ea typeface="Consolas"/>
                <a:cs typeface="Consolas"/>
                <a:sym typeface="Consolas"/>
              </a:rPr>
              <a:t>add</a:t>
            </a:r>
            <a:r>
              <a:rPr b="0" lang="en-US" sz="1400">
                <a:solidFill>
                  <a:schemeClr val="dk1"/>
                </a:solidFill>
                <a:latin typeface="Consolas"/>
                <a:ea typeface="Consolas"/>
                <a:cs typeface="Consolas"/>
                <a:sym typeface="Consolas"/>
              </a:rPr>
              <a:t>(edge (u, 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msts.</a:t>
            </a:r>
            <a:r>
              <a:rPr b="1" lang="en-US" sz="1400">
                <a:solidFill>
                  <a:schemeClr val="dk1"/>
                </a:solidFill>
                <a:latin typeface="Consolas"/>
                <a:ea typeface="Consolas"/>
                <a:cs typeface="Consolas"/>
                <a:sym typeface="Consolas"/>
              </a:rPr>
              <a:t>union</a:t>
            </a:r>
            <a:r>
              <a:rPr b="0" lang="en-US" sz="1400">
                <a:solidFill>
                  <a:schemeClr val="dk1"/>
                </a:solidFill>
                <a:latin typeface="Consolas"/>
                <a:ea typeface="Consolas"/>
                <a:cs typeface="Consolas"/>
                <a:sym typeface="Consolas"/>
              </a:rPr>
              <a:t>(uMST, vMST)</a:t>
            </a:r>
            <a:endParaRPr/>
          </a:p>
        </p:txBody>
      </p:sp>
      <p:grpSp>
        <p:nvGrpSpPr>
          <p:cNvPr id="1283" name="Google Shape;1283;p52"/>
          <p:cNvGrpSpPr/>
          <p:nvPr/>
        </p:nvGrpSpPr>
        <p:grpSpPr>
          <a:xfrm>
            <a:off x="8310029" y="1221980"/>
            <a:ext cx="3220820" cy="2028822"/>
            <a:chOff x="1941470" y="2261320"/>
            <a:chExt cx="2907927" cy="1831728"/>
          </a:xfrm>
        </p:grpSpPr>
        <p:sp>
          <p:nvSpPr>
            <p:cNvPr id="1284" name="Google Shape;1284;p52"/>
            <p:cNvSpPr/>
            <p:nvPr/>
          </p:nvSpPr>
          <p:spPr>
            <a:xfrm>
              <a:off x="1941470" y="3146017"/>
              <a:ext cx="297300" cy="2610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285" name="Google Shape;1285;p52"/>
            <p:cNvSpPr/>
            <p:nvPr/>
          </p:nvSpPr>
          <p:spPr>
            <a:xfrm>
              <a:off x="3135196" y="2312845"/>
              <a:ext cx="251400" cy="258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286" name="Google Shape;1286;p52"/>
            <p:cNvSpPr/>
            <p:nvPr/>
          </p:nvSpPr>
          <p:spPr>
            <a:xfrm>
              <a:off x="2809351" y="3690867"/>
              <a:ext cx="2745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287" name="Google Shape;1287;p52"/>
            <p:cNvSpPr/>
            <p:nvPr/>
          </p:nvSpPr>
          <p:spPr>
            <a:xfrm>
              <a:off x="4460264" y="3682981"/>
              <a:ext cx="310800" cy="2877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288" name="Google Shape;1288;p52"/>
            <p:cNvSpPr/>
            <p:nvPr/>
          </p:nvSpPr>
          <p:spPr>
            <a:xfrm>
              <a:off x="4540506" y="2661240"/>
              <a:ext cx="266400" cy="2703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289" name="Google Shape;1289;p52"/>
            <p:cNvSpPr/>
            <p:nvPr/>
          </p:nvSpPr>
          <p:spPr>
            <a:xfrm>
              <a:off x="2965478" y="3001611"/>
              <a:ext cx="2586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290" name="Google Shape;1290;p52"/>
            <p:cNvCxnSpPr>
              <a:stCxn id="1285" idx="2"/>
              <a:endCxn id="1284" idx="7"/>
            </p:cNvCxnSpPr>
            <p:nvPr/>
          </p:nvCxnSpPr>
          <p:spPr>
            <a:xfrm flipH="1">
              <a:off x="2195296" y="2442295"/>
              <a:ext cx="939900" cy="741900"/>
            </a:xfrm>
            <a:prstGeom prst="straightConnector1">
              <a:avLst/>
            </a:prstGeom>
            <a:noFill/>
            <a:ln cap="flat" cmpd="sng" w="12700">
              <a:solidFill>
                <a:srgbClr val="D8D8D8"/>
              </a:solidFill>
              <a:prstDash val="dash"/>
              <a:round/>
              <a:headEnd len="sm" w="sm" type="none"/>
              <a:tailEnd len="sm" w="sm" type="none"/>
            </a:ln>
          </p:spPr>
        </p:cxnSp>
        <p:cxnSp>
          <p:nvCxnSpPr>
            <p:cNvPr id="1291" name="Google Shape;1291;p52"/>
            <p:cNvCxnSpPr>
              <a:stCxn id="1284" idx="5"/>
              <a:endCxn id="1286" idx="2"/>
            </p:cNvCxnSpPr>
            <p:nvPr/>
          </p:nvCxnSpPr>
          <p:spPr>
            <a:xfrm>
              <a:off x="2195231" y="3368794"/>
              <a:ext cx="614100" cy="453000"/>
            </a:xfrm>
            <a:prstGeom prst="straightConnector1">
              <a:avLst/>
            </a:prstGeom>
            <a:noFill/>
            <a:ln cap="flat" cmpd="sng" w="76200">
              <a:solidFill>
                <a:schemeClr val="accent2"/>
              </a:solidFill>
              <a:prstDash val="solid"/>
              <a:round/>
              <a:headEnd len="sm" w="sm" type="none"/>
              <a:tailEnd len="sm" w="sm" type="none"/>
            </a:ln>
          </p:spPr>
        </p:cxnSp>
        <p:cxnSp>
          <p:nvCxnSpPr>
            <p:cNvPr id="1292" name="Google Shape;1292;p52"/>
            <p:cNvCxnSpPr>
              <a:stCxn id="1286" idx="0"/>
              <a:endCxn id="1289" idx="4"/>
            </p:cNvCxnSpPr>
            <p:nvPr/>
          </p:nvCxnSpPr>
          <p:spPr>
            <a:xfrm flipH="1" rot="10800000">
              <a:off x="2946601" y="3263367"/>
              <a:ext cx="148200" cy="427500"/>
            </a:xfrm>
            <a:prstGeom prst="straightConnector1">
              <a:avLst/>
            </a:prstGeom>
            <a:noFill/>
            <a:ln cap="flat" cmpd="sng" w="12700">
              <a:solidFill>
                <a:srgbClr val="D8D8D8"/>
              </a:solidFill>
              <a:prstDash val="dash"/>
              <a:round/>
              <a:headEnd len="sm" w="sm" type="none"/>
              <a:tailEnd len="sm" w="sm" type="none"/>
            </a:ln>
          </p:spPr>
        </p:cxnSp>
        <p:cxnSp>
          <p:nvCxnSpPr>
            <p:cNvPr id="1293" name="Google Shape;1293;p52"/>
            <p:cNvCxnSpPr>
              <a:stCxn id="1289" idx="2"/>
              <a:endCxn id="1284" idx="6"/>
            </p:cNvCxnSpPr>
            <p:nvPr/>
          </p:nvCxnSpPr>
          <p:spPr>
            <a:xfrm flipH="1">
              <a:off x="2238878" y="3132561"/>
              <a:ext cx="726600" cy="144000"/>
            </a:xfrm>
            <a:prstGeom prst="straightConnector1">
              <a:avLst/>
            </a:prstGeom>
            <a:noFill/>
            <a:ln cap="flat" cmpd="sng" w="76200">
              <a:solidFill>
                <a:schemeClr val="accent2"/>
              </a:solidFill>
              <a:prstDash val="solid"/>
              <a:round/>
              <a:headEnd len="sm" w="sm" type="none"/>
              <a:tailEnd len="sm" w="sm" type="none"/>
            </a:ln>
          </p:spPr>
        </p:cxnSp>
        <p:cxnSp>
          <p:nvCxnSpPr>
            <p:cNvPr id="1294" name="Google Shape;1294;p52"/>
            <p:cNvCxnSpPr>
              <a:stCxn id="1289" idx="6"/>
              <a:endCxn id="1288" idx="2"/>
            </p:cNvCxnSpPr>
            <p:nvPr/>
          </p:nvCxnSpPr>
          <p:spPr>
            <a:xfrm flipH="1" rot="10800000">
              <a:off x="3224078" y="2796261"/>
              <a:ext cx="1316400" cy="336300"/>
            </a:xfrm>
            <a:prstGeom prst="straightConnector1">
              <a:avLst/>
            </a:prstGeom>
            <a:noFill/>
            <a:ln cap="flat" cmpd="sng" w="12700">
              <a:solidFill>
                <a:srgbClr val="D8D8D8"/>
              </a:solidFill>
              <a:prstDash val="dash"/>
              <a:round/>
              <a:headEnd len="sm" w="sm" type="none"/>
              <a:tailEnd len="sm" w="sm" type="none"/>
            </a:ln>
          </p:spPr>
        </p:cxnSp>
        <p:cxnSp>
          <p:nvCxnSpPr>
            <p:cNvPr id="1295" name="Google Shape;1295;p52"/>
            <p:cNvCxnSpPr>
              <a:stCxn id="1288" idx="4"/>
              <a:endCxn id="1287" idx="0"/>
            </p:cNvCxnSpPr>
            <p:nvPr/>
          </p:nvCxnSpPr>
          <p:spPr>
            <a:xfrm flipH="1">
              <a:off x="4615806" y="2931540"/>
              <a:ext cx="57900" cy="751500"/>
            </a:xfrm>
            <a:prstGeom prst="straightConnector1">
              <a:avLst/>
            </a:prstGeom>
            <a:noFill/>
            <a:ln cap="flat" cmpd="sng" w="12700">
              <a:solidFill>
                <a:srgbClr val="D8D8D8"/>
              </a:solidFill>
              <a:prstDash val="dash"/>
              <a:round/>
              <a:headEnd len="sm" w="sm" type="none"/>
              <a:tailEnd len="sm" w="sm" type="none"/>
            </a:ln>
          </p:spPr>
        </p:cxnSp>
        <p:cxnSp>
          <p:nvCxnSpPr>
            <p:cNvPr id="1296" name="Google Shape;1296;p52"/>
            <p:cNvCxnSpPr>
              <a:stCxn id="1287" idx="3"/>
              <a:endCxn id="1286" idx="6"/>
            </p:cNvCxnSpPr>
            <p:nvPr/>
          </p:nvCxnSpPr>
          <p:spPr>
            <a:xfrm rot="10800000">
              <a:off x="3083780" y="3821748"/>
              <a:ext cx="1422000" cy="106800"/>
            </a:xfrm>
            <a:prstGeom prst="straightConnector1">
              <a:avLst/>
            </a:prstGeom>
            <a:noFill/>
            <a:ln cap="flat" cmpd="sng" w="12700">
              <a:solidFill>
                <a:srgbClr val="D8D8D8"/>
              </a:solidFill>
              <a:prstDash val="dash"/>
              <a:round/>
              <a:headEnd len="sm" w="sm" type="none"/>
              <a:tailEnd len="sm" w="sm" type="none"/>
            </a:ln>
          </p:spPr>
        </p:cxnSp>
        <p:cxnSp>
          <p:nvCxnSpPr>
            <p:cNvPr id="1297" name="Google Shape;1297;p52"/>
            <p:cNvCxnSpPr>
              <a:stCxn id="1287" idx="1"/>
              <a:endCxn id="1285" idx="6"/>
            </p:cNvCxnSpPr>
            <p:nvPr/>
          </p:nvCxnSpPr>
          <p:spPr>
            <a:xfrm rot="10800000">
              <a:off x="3386480" y="2442314"/>
              <a:ext cx="1119300" cy="1282800"/>
            </a:xfrm>
            <a:prstGeom prst="straightConnector1">
              <a:avLst/>
            </a:prstGeom>
            <a:noFill/>
            <a:ln cap="flat" cmpd="sng" w="76200">
              <a:solidFill>
                <a:schemeClr val="accent2"/>
              </a:solidFill>
              <a:prstDash val="solid"/>
              <a:round/>
              <a:headEnd len="sm" w="sm" type="none"/>
              <a:tailEnd len="sm" w="sm" type="none"/>
            </a:ln>
          </p:spPr>
        </p:cxnSp>
        <p:cxnSp>
          <p:nvCxnSpPr>
            <p:cNvPr id="1298" name="Google Shape;1298;p52"/>
            <p:cNvCxnSpPr>
              <a:stCxn id="1288" idx="3"/>
              <a:endCxn id="1286" idx="7"/>
            </p:cNvCxnSpPr>
            <p:nvPr/>
          </p:nvCxnSpPr>
          <p:spPr>
            <a:xfrm flipH="1">
              <a:off x="3043519" y="2891955"/>
              <a:ext cx="1536000" cy="837300"/>
            </a:xfrm>
            <a:prstGeom prst="straightConnector1">
              <a:avLst/>
            </a:prstGeom>
            <a:noFill/>
            <a:ln cap="flat" cmpd="sng" w="12700">
              <a:solidFill>
                <a:srgbClr val="D8D8D8"/>
              </a:solidFill>
              <a:prstDash val="dash"/>
              <a:round/>
              <a:headEnd len="sm" w="sm" type="none"/>
              <a:tailEnd len="sm" w="sm" type="none"/>
            </a:ln>
          </p:spPr>
        </p:cxnSp>
        <p:cxnSp>
          <p:nvCxnSpPr>
            <p:cNvPr id="1299" name="Google Shape;1299;p52"/>
            <p:cNvCxnSpPr>
              <a:stCxn id="1289" idx="5"/>
              <a:endCxn id="1287" idx="2"/>
            </p:cNvCxnSpPr>
            <p:nvPr/>
          </p:nvCxnSpPr>
          <p:spPr>
            <a:xfrm>
              <a:off x="3186207" y="3225157"/>
              <a:ext cx="1274100" cy="601800"/>
            </a:xfrm>
            <a:prstGeom prst="straightConnector1">
              <a:avLst/>
            </a:prstGeom>
            <a:noFill/>
            <a:ln cap="flat" cmpd="sng" w="12700">
              <a:solidFill>
                <a:srgbClr val="D8D8D8"/>
              </a:solidFill>
              <a:prstDash val="dash"/>
              <a:round/>
              <a:headEnd len="sm" w="sm" type="none"/>
              <a:tailEnd len="sm" w="sm" type="none"/>
            </a:ln>
          </p:spPr>
        </p:cxnSp>
        <p:sp>
          <p:nvSpPr>
            <p:cNvPr id="1300" name="Google Shape;1300;p52"/>
            <p:cNvSpPr txBox="1"/>
            <p:nvPr/>
          </p:nvSpPr>
          <p:spPr>
            <a:xfrm>
              <a:off x="2517290" y="2568343"/>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4</a:t>
              </a:r>
              <a:endParaRPr/>
            </a:p>
          </p:txBody>
        </p:sp>
        <p:sp>
          <p:nvSpPr>
            <p:cNvPr id="1301" name="Google Shape;1301;p52"/>
            <p:cNvSpPr txBox="1"/>
            <p:nvPr/>
          </p:nvSpPr>
          <p:spPr>
            <a:xfrm>
              <a:off x="3687309" y="2559869"/>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2</a:t>
              </a:r>
              <a:endParaRPr/>
            </a:p>
          </p:txBody>
        </p:sp>
        <p:sp>
          <p:nvSpPr>
            <p:cNvPr id="1302" name="Google Shape;1302;p52"/>
            <p:cNvSpPr txBox="1"/>
            <p:nvPr/>
          </p:nvSpPr>
          <p:spPr>
            <a:xfrm>
              <a:off x="3253328" y="2800827"/>
              <a:ext cx="593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11</a:t>
              </a:r>
              <a:endParaRPr/>
            </a:p>
          </p:txBody>
        </p:sp>
        <p:sp>
          <p:nvSpPr>
            <p:cNvPr id="1303" name="Google Shape;1303;p52"/>
            <p:cNvSpPr txBox="1"/>
            <p:nvPr/>
          </p:nvSpPr>
          <p:spPr>
            <a:xfrm>
              <a:off x="2594114" y="2826931"/>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1304" name="Google Shape;1304;p52"/>
            <p:cNvSpPr txBox="1"/>
            <p:nvPr/>
          </p:nvSpPr>
          <p:spPr>
            <a:xfrm>
              <a:off x="2327589" y="3551298"/>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3</a:t>
              </a:r>
              <a:endParaRPr/>
            </a:p>
          </p:txBody>
        </p:sp>
        <p:sp>
          <p:nvSpPr>
            <p:cNvPr id="1305" name="Google Shape;1305;p52"/>
            <p:cNvSpPr txBox="1"/>
            <p:nvPr/>
          </p:nvSpPr>
          <p:spPr>
            <a:xfrm>
              <a:off x="2787052" y="331836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5</a:t>
              </a:r>
              <a:endParaRPr/>
            </a:p>
          </p:txBody>
        </p:sp>
        <p:sp>
          <p:nvSpPr>
            <p:cNvPr id="1306" name="Google Shape;1306;p52"/>
            <p:cNvSpPr txBox="1"/>
            <p:nvPr/>
          </p:nvSpPr>
          <p:spPr>
            <a:xfrm>
              <a:off x="3583200" y="378734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8</a:t>
              </a:r>
              <a:endParaRPr/>
            </a:p>
          </p:txBody>
        </p:sp>
        <p:sp>
          <p:nvSpPr>
            <p:cNvPr id="1307" name="Google Shape;1307;p52"/>
            <p:cNvSpPr txBox="1"/>
            <p:nvPr/>
          </p:nvSpPr>
          <p:spPr>
            <a:xfrm>
              <a:off x="4618997" y="3182024"/>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9</a:t>
              </a:r>
              <a:endParaRPr/>
            </a:p>
          </p:txBody>
        </p:sp>
        <p:sp>
          <p:nvSpPr>
            <p:cNvPr id="1308" name="Google Shape;1308;p52"/>
            <p:cNvSpPr txBox="1"/>
            <p:nvPr/>
          </p:nvSpPr>
          <p:spPr>
            <a:xfrm>
              <a:off x="3788290" y="3314752"/>
              <a:ext cx="4950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10</a:t>
              </a:r>
              <a:endParaRPr/>
            </a:p>
          </p:txBody>
        </p:sp>
        <p:sp>
          <p:nvSpPr>
            <p:cNvPr id="1309" name="Google Shape;1309;p52"/>
            <p:cNvSpPr txBox="1"/>
            <p:nvPr/>
          </p:nvSpPr>
          <p:spPr>
            <a:xfrm>
              <a:off x="3145579" y="3314752"/>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7</a:t>
              </a:r>
              <a:endParaRPr/>
            </a:p>
          </p:txBody>
        </p:sp>
        <p:cxnSp>
          <p:nvCxnSpPr>
            <p:cNvPr id="1310" name="Google Shape;1310;p52"/>
            <p:cNvCxnSpPr>
              <a:stCxn id="1288" idx="1"/>
              <a:endCxn id="1285" idx="6"/>
            </p:cNvCxnSpPr>
            <p:nvPr/>
          </p:nvCxnSpPr>
          <p:spPr>
            <a:xfrm rot="10800000">
              <a:off x="3386719" y="2442225"/>
              <a:ext cx="1192800" cy="258600"/>
            </a:xfrm>
            <a:prstGeom prst="straightConnector1">
              <a:avLst/>
            </a:prstGeom>
            <a:noFill/>
            <a:ln cap="flat" cmpd="sng" w="12700">
              <a:solidFill>
                <a:srgbClr val="D8D8D8"/>
              </a:solidFill>
              <a:prstDash val="dash"/>
              <a:round/>
              <a:headEnd len="sm" w="sm" type="none"/>
              <a:tailEnd len="sm" w="sm" type="none"/>
            </a:ln>
          </p:spPr>
        </p:cxnSp>
        <p:sp>
          <p:nvSpPr>
            <p:cNvPr id="1311" name="Google Shape;1311;p52"/>
            <p:cNvSpPr txBox="1"/>
            <p:nvPr/>
          </p:nvSpPr>
          <p:spPr>
            <a:xfrm>
              <a:off x="3994062" y="2261320"/>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6</a:t>
              </a:r>
              <a:endParaRPr/>
            </a:p>
          </p:txBody>
        </p:sp>
      </p:grpSp>
      <p:sp>
        <p:nvSpPr>
          <p:cNvPr id="1312" name="Google Shape;1312;p52"/>
          <p:cNvSpPr/>
          <p:nvPr/>
        </p:nvSpPr>
        <p:spPr>
          <a:xfrm>
            <a:off x="11124441" y="2813770"/>
            <a:ext cx="294900" cy="2994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F</a:t>
            </a:r>
            <a:endParaRPr/>
          </a:p>
        </p:txBody>
      </p:sp>
      <p:sp>
        <p:nvSpPr>
          <p:cNvPr id="1313" name="Google Shape;1313;p52"/>
          <p:cNvSpPr txBox="1"/>
          <p:nvPr/>
        </p:nvSpPr>
        <p:spPr>
          <a:xfrm>
            <a:off x="9444201" y="686450"/>
            <a:ext cx="1203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6"/>
                </a:solidFill>
                <a:latin typeface="Quattrocento Sans"/>
                <a:ea typeface="Quattrocento Sans"/>
                <a:cs typeface="Quattrocento Sans"/>
                <a:sym typeface="Quattrocento Sans"/>
              </a:rPr>
              <a:t>“islands”</a:t>
            </a:r>
            <a:endParaRPr/>
          </a:p>
        </p:txBody>
      </p:sp>
      <p:sp>
        <p:nvSpPr>
          <p:cNvPr id="1314" name="Google Shape;1314;p52"/>
          <p:cNvSpPr txBox="1"/>
          <p:nvPr>
            <p:ph idx="1" type="body"/>
          </p:nvPr>
        </p:nvSpPr>
        <p:spPr>
          <a:xfrm>
            <a:off x="476603" y="1407160"/>
            <a:ext cx="7674900" cy="1005300"/>
          </a:xfrm>
          <a:prstGeom prst="rect">
            <a:avLst/>
          </a:prstGeom>
          <a:noFill/>
          <a:ln>
            <a:noFill/>
          </a:ln>
        </p:spPr>
        <p:txBody>
          <a:bodyPr anchorCtr="0" anchor="t" bIns="45700" lIns="45700" spcFirstLastPara="1" rIns="45700" wrap="square" tIns="45700">
            <a:normAutofit lnSpcReduction="20000"/>
          </a:bodyPr>
          <a:lstStyle/>
          <a:p>
            <a:pPr indent="0" lvl="0" marL="0" rtl="0" algn="l">
              <a:lnSpc>
                <a:spcPct val="90000"/>
              </a:lnSpc>
              <a:spcBef>
                <a:spcPts val="0"/>
              </a:spcBef>
              <a:spcAft>
                <a:spcPts val="0"/>
              </a:spcAft>
              <a:buNone/>
            </a:pPr>
            <a:r>
              <a:rPr lang="en-US" sz="2133"/>
              <a:t>This “edge by edge” approach is how </a:t>
            </a:r>
            <a:r>
              <a:rPr b="1" lang="en-US" sz="2133">
                <a:solidFill>
                  <a:srgbClr val="4C3282"/>
                </a:solidFill>
              </a:rPr>
              <a:t>Kruskal’s Algorithm</a:t>
            </a:r>
            <a:r>
              <a:rPr b="1" lang="en-US" sz="2133">
                <a:solidFill>
                  <a:schemeClr val="accent3"/>
                </a:solidFill>
              </a:rPr>
              <a:t> </a:t>
            </a:r>
            <a:r>
              <a:rPr lang="en-US" sz="2133"/>
              <a:t>works!</a:t>
            </a:r>
            <a:br>
              <a:rPr lang="en-US" sz="2133"/>
            </a:br>
            <a:endParaRPr sz="2133"/>
          </a:p>
          <a:p>
            <a:pPr indent="0" lvl="0" marL="91440" rtl="0" algn="l">
              <a:lnSpc>
                <a:spcPct val="90000"/>
              </a:lnSpc>
              <a:spcBef>
                <a:spcPts val="1400"/>
              </a:spcBef>
              <a:spcAft>
                <a:spcPts val="0"/>
              </a:spcAft>
              <a:buSzPts val="2133"/>
              <a:buNone/>
            </a:pPr>
            <a:r>
              <a:t/>
            </a:r>
            <a:endParaRPr sz="2133"/>
          </a:p>
        </p:txBody>
      </p:sp>
      <p:sp>
        <p:nvSpPr>
          <p:cNvPr id="1315" name="Google Shape;1315;p52"/>
          <p:cNvSpPr txBox="1"/>
          <p:nvPr/>
        </p:nvSpPr>
        <p:spPr>
          <a:xfrm>
            <a:off x="476600" y="2412450"/>
            <a:ext cx="5161200" cy="26499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Key Intuition</a:t>
            </a:r>
            <a:r>
              <a:rPr lang="en-US" sz="2400">
                <a:solidFill>
                  <a:schemeClr val="dk1"/>
                </a:solidFill>
                <a:latin typeface="Quattrocento Sans"/>
                <a:ea typeface="Quattrocento Sans"/>
                <a:cs typeface="Quattrocento Sans"/>
                <a:sym typeface="Quattrocento Sans"/>
              </a:rPr>
              <a:t>: Kruskal’s keeps track of isolated “islands” of vertices (each is a sub-MST)</a:t>
            </a:r>
            <a:endParaRPr/>
          </a:p>
          <a:p>
            <a:pPr indent="-342900" lvl="1" marL="571500" marR="0" rtl="0" algn="l">
              <a:lnSpc>
                <a:spcPct val="90000"/>
              </a:lnSpc>
              <a:spcBef>
                <a:spcPts val="50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Start with each vertex as its own “island”</a:t>
            </a:r>
            <a:endParaRPr/>
          </a:p>
          <a:p>
            <a:pPr indent="-342900" lvl="1" marL="571500" marR="0" rtl="0" algn="l">
              <a:lnSpc>
                <a:spcPct val="90000"/>
              </a:lnSpc>
              <a:spcBef>
                <a:spcPts val="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If an edge connects two vertices within the same “island”, it forms a cycle! Discard it.</a:t>
            </a:r>
            <a:endParaRPr/>
          </a:p>
          <a:p>
            <a:pPr indent="-342900" lvl="1" marL="571500" marR="0" rtl="0" algn="l">
              <a:lnSpc>
                <a:spcPct val="90000"/>
              </a:lnSpc>
              <a:spcBef>
                <a:spcPts val="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If an edge connects two vertices in different “islands”, add it to the MST! Now those “islands” need to be combined.</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9" name="Shape 1319"/>
        <p:cNvGrpSpPr/>
        <p:nvPr/>
      </p:nvGrpSpPr>
      <p:grpSpPr>
        <a:xfrm>
          <a:off x="0" y="0"/>
          <a:ext cx="0" cy="0"/>
          <a:chOff x="0" y="0"/>
          <a:chExt cx="0" cy="0"/>
        </a:xfrm>
      </p:grpSpPr>
      <p:sp>
        <p:nvSpPr>
          <p:cNvPr id="1320" name="Google Shape;1320;p53"/>
          <p:cNvSpPr/>
          <p:nvPr/>
        </p:nvSpPr>
        <p:spPr>
          <a:xfrm>
            <a:off x="8145659" y="1123962"/>
            <a:ext cx="3599301" cy="2255931"/>
          </a:xfrm>
          <a:custGeom>
            <a:rect b="b" l="l" r="r" t="t"/>
            <a:pathLst>
              <a:path extrusionOk="0" h="2255931" w="3599301">
                <a:moveTo>
                  <a:pt x="1817914" y="411"/>
                </a:moveTo>
                <a:cubicBezTo>
                  <a:pt x="1694865" y="1540"/>
                  <a:pt x="1853232" y="-1511"/>
                  <a:pt x="1242181" y="13958"/>
                </a:cubicBezTo>
                <a:cubicBezTo>
                  <a:pt x="1235044" y="14139"/>
                  <a:pt x="1228749" y="18852"/>
                  <a:pt x="1221861" y="20731"/>
                </a:cubicBezTo>
                <a:cubicBezTo>
                  <a:pt x="1203899" y="25630"/>
                  <a:pt x="1167674" y="34278"/>
                  <a:pt x="1167674" y="34278"/>
                </a:cubicBezTo>
                <a:cubicBezTo>
                  <a:pt x="1142941" y="50767"/>
                  <a:pt x="1123902" y="64674"/>
                  <a:pt x="1093168" y="74918"/>
                </a:cubicBezTo>
                <a:cubicBezTo>
                  <a:pt x="1086395" y="77176"/>
                  <a:pt x="1079348" y="78737"/>
                  <a:pt x="1072848" y="81691"/>
                </a:cubicBezTo>
                <a:cubicBezTo>
                  <a:pt x="1054464" y="90048"/>
                  <a:pt x="1036723" y="99754"/>
                  <a:pt x="1018661" y="108785"/>
                </a:cubicBezTo>
                <a:cubicBezTo>
                  <a:pt x="1005114" y="115558"/>
                  <a:pt x="990623" y="120704"/>
                  <a:pt x="978021" y="129105"/>
                </a:cubicBezTo>
                <a:cubicBezTo>
                  <a:pt x="971248" y="133620"/>
                  <a:pt x="964982" y="139011"/>
                  <a:pt x="957701" y="142651"/>
                </a:cubicBezTo>
                <a:cubicBezTo>
                  <a:pt x="946826" y="148088"/>
                  <a:pt x="934709" y="150760"/>
                  <a:pt x="923834" y="156198"/>
                </a:cubicBezTo>
                <a:cubicBezTo>
                  <a:pt x="913387" y="161422"/>
                  <a:pt x="854694" y="198245"/>
                  <a:pt x="849328" y="203611"/>
                </a:cubicBezTo>
                <a:cubicBezTo>
                  <a:pt x="842555" y="210384"/>
                  <a:pt x="836569" y="218050"/>
                  <a:pt x="829008" y="223931"/>
                </a:cubicBezTo>
                <a:cubicBezTo>
                  <a:pt x="816156" y="233927"/>
                  <a:pt x="801915" y="241994"/>
                  <a:pt x="788368" y="251025"/>
                </a:cubicBezTo>
                <a:cubicBezTo>
                  <a:pt x="781595" y="255540"/>
                  <a:pt x="775329" y="260930"/>
                  <a:pt x="768048" y="264571"/>
                </a:cubicBezTo>
                <a:cubicBezTo>
                  <a:pt x="759017" y="269087"/>
                  <a:pt x="749171" y="272249"/>
                  <a:pt x="740954" y="278118"/>
                </a:cubicBezTo>
                <a:cubicBezTo>
                  <a:pt x="733159" y="283686"/>
                  <a:pt x="728195" y="292557"/>
                  <a:pt x="720634" y="298438"/>
                </a:cubicBezTo>
                <a:cubicBezTo>
                  <a:pt x="707783" y="308434"/>
                  <a:pt x="691506" y="314019"/>
                  <a:pt x="679994" y="325531"/>
                </a:cubicBezTo>
                <a:cubicBezTo>
                  <a:pt x="673221" y="332304"/>
                  <a:pt x="667033" y="339719"/>
                  <a:pt x="659674" y="345851"/>
                </a:cubicBezTo>
                <a:cubicBezTo>
                  <a:pt x="653420" y="351063"/>
                  <a:pt x="645438" y="353990"/>
                  <a:pt x="639354" y="359398"/>
                </a:cubicBezTo>
                <a:cubicBezTo>
                  <a:pt x="625035" y="372126"/>
                  <a:pt x="614654" y="389411"/>
                  <a:pt x="598714" y="400038"/>
                </a:cubicBezTo>
                <a:cubicBezTo>
                  <a:pt x="548257" y="433677"/>
                  <a:pt x="610234" y="390439"/>
                  <a:pt x="558074" y="433905"/>
                </a:cubicBezTo>
                <a:cubicBezTo>
                  <a:pt x="551820" y="439116"/>
                  <a:pt x="543838" y="442043"/>
                  <a:pt x="537754" y="447451"/>
                </a:cubicBezTo>
                <a:cubicBezTo>
                  <a:pt x="523435" y="460179"/>
                  <a:pt x="512440" y="476596"/>
                  <a:pt x="497114" y="488091"/>
                </a:cubicBezTo>
                <a:cubicBezTo>
                  <a:pt x="488083" y="494864"/>
                  <a:pt x="479207" y="501849"/>
                  <a:pt x="470021" y="508411"/>
                </a:cubicBezTo>
                <a:cubicBezTo>
                  <a:pt x="463397" y="513143"/>
                  <a:pt x="455785" y="516550"/>
                  <a:pt x="449701" y="521958"/>
                </a:cubicBezTo>
                <a:cubicBezTo>
                  <a:pt x="435382" y="534686"/>
                  <a:pt x="424387" y="551103"/>
                  <a:pt x="409061" y="562598"/>
                </a:cubicBezTo>
                <a:cubicBezTo>
                  <a:pt x="400030" y="569371"/>
                  <a:pt x="389950" y="574936"/>
                  <a:pt x="381968" y="582918"/>
                </a:cubicBezTo>
                <a:cubicBezTo>
                  <a:pt x="376212" y="588674"/>
                  <a:pt x="373829" y="597154"/>
                  <a:pt x="368421" y="603238"/>
                </a:cubicBezTo>
                <a:cubicBezTo>
                  <a:pt x="355693" y="617557"/>
                  <a:pt x="341328" y="630331"/>
                  <a:pt x="327781" y="643878"/>
                </a:cubicBezTo>
                <a:lnTo>
                  <a:pt x="307461" y="664198"/>
                </a:lnTo>
                <a:cubicBezTo>
                  <a:pt x="300688" y="670971"/>
                  <a:pt x="292455" y="676548"/>
                  <a:pt x="287141" y="684518"/>
                </a:cubicBezTo>
                <a:cubicBezTo>
                  <a:pt x="255080" y="732609"/>
                  <a:pt x="297912" y="671241"/>
                  <a:pt x="232954" y="745478"/>
                </a:cubicBezTo>
                <a:cubicBezTo>
                  <a:pt x="213914" y="767238"/>
                  <a:pt x="194807" y="789154"/>
                  <a:pt x="178768" y="813211"/>
                </a:cubicBezTo>
                <a:cubicBezTo>
                  <a:pt x="146360" y="861821"/>
                  <a:pt x="163187" y="842338"/>
                  <a:pt x="131354" y="874171"/>
                </a:cubicBezTo>
                <a:cubicBezTo>
                  <a:pt x="126839" y="883202"/>
                  <a:pt x="123159" y="892703"/>
                  <a:pt x="117808" y="901265"/>
                </a:cubicBezTo>
                <a:cubicBezTo>
                  <a:pt x="111825" y="910838"/>
                  <a:pt x="103089" y="918557"/>
                  <a:pt x="97488" y="928358"/>
                </a:cubicBezTo>
                <a:cubicBezTo>
                  <a:pt x="93946" y="934557"/>
                  <a:pt x="93527" y="942116"/>
                  <a:pt x="90714" y="948678"/>
                </a:cubicBezTo>
                <a:cubicBezTo>
                  <a:pt x="86737" y="957958"/>
                  <a:pt x="81145" y="966491"/>
                  <a:pt x="77168" y="975771"/>
                </a:cubicBezTo>
                <a:cubicBezTo>
                  <a:pt x="67377" y="998616"/>
                  <a:pt x="72220" y="997387"/>
                  <a:pt x="63621" y="1023185"/>
                </a:cubicBezTo>
                <a:cubicBezTo>
                  <a:pt x="59776" y="1034719"/>
                  <a:pt x="53919" y="1045517"/>
                  <a:pt x="50074" y="1057051"/>
                </a:cubicBezTo>
                <a:cubicBezTo>
                  <a:pt x="43123" y="1077905"/>
                  <a:pt x="41895" y="1096544"/>
                  <a:pt x="36528" y="1118011"/>
                </a:cubicBezTo>
                <a:cubicBezTo>
                  <a:pt x="32541" y="1133957"/>
                  <a:pt x="27306" y="1149567"/>
                  <a:pt x="22981" y="1165425"/>
                </a:cubicBezTo>
                <a:cubicBezTo>
                  <a:pt x="20532" y="1174406"/>
                  <a:pt x="18466" y="1183487"/>
                  <a:pt x="16208" y="1192518"/>
                </a:cubicBezTo>
                <a:cubicBezTo>
                  <a:pt x="12801" y="1223174"/>
                  <a:pt x="2661" y="1309333"/>
                  <a:pt x="2661" y="1334758"/>
                </a:cubicBezTo>
                <a:cubicBezTo>
                  <a:pt x="2661" y="1446383"/>
                  <a:pt x="-8913" y="1510998"/>
                  <a:pt x="16208" y="1598918"/>
                </a:cubicBezTo>
                <a:cubicBezTo>
                  <a:pt x="18169" y="1605783"/>
                  <a:pt x="20169" y="1612676"/>
                  <a:pt x="22981" y="1619238"/>
                </a:cubicBezTo>
                <a:cubicBezTo>
                  <a:pt x="26958" y="1628519"/>
                  <a:pt x="32012" y="1637300"/>
                  <a:pt x="36528" y="1646331"/>
                </a:cubicBezTo>
                <a:cubicBezTo>
                  <a:pt x="48198" y="1693016"/>
                  <a:pt x="39138" y="1665099"/>
                  <a:pt x="70394" y="1727611"/>
                </a:cubicBezTo>
                <a:lnTo>
                  <a:pt x="97488" y="1781798"/>
                </a:lnTo>
                <a:cubicBezTo>
                  <a:pt x="102003" y="1790829"/>
                  <a:pt x="103894" y="1801751"/>
                  <a:pt x="111034" y="1808891"/>
                </a:cubicBezTo>
                <a:cubicBezTo>
                  <a:pt x="183574" y="1881431"/>
                  <a:pt x="73472" y="1769413"/>
                  <a:pt x="151674" y="1856305"/>
                </a:cubicBezTo>
                <a:cubicBezTo>
                  <a:pt x="164490" y="1870545"/>
                  <a:pt x="178767" y="1883398"/>
                  <a:pt x="192314" y="1896945"/>
                </a:cubicBezTo>
                <a:cubicBezTo>
                  <a:pt x="201345" y="1905976"/>
                  <a:pt x="212324" y="1913411"/>
                  <a:pt x="219408" y="1924038"/>
                </a:cubicBezTo>
                <a:cubicBezTo>
                  <a:pt x="249982" y="1969902"/>
                  <a:pt x="247042" y="1969555"/>
                  <a:pt x="321008" y="2018865"/>
                </a:cubicBezTo>
                <a:lnTo>
                  <a:pt x="402288" y="2073051"/>
                </a:lnTo>
                <a:cubicBezTo>
                  <a:pt x="419132" y="2084281"/>
                  <a:pt x="430058" y="2092779"/>
                  <a:pt x="449701" y="2100145"/>
                </a:cubicBezTo>
                <a:cubicBezTo>
                  <a:pt x="458417" y="2103414"/>
                  <a:pt x="467763" y="2104660"/>
                  <a:pt x="476794" y="2106918"/>
                </a:cubicBezTo>
                <a:cubicBezTo>
                  <a:pt x="483567" y="2111434"/>
                  <a:pt x="490046" y="2116426"/>
                  <a:pt x="497114" y="2120465"/>
                </a:cubicBezTo>
                <a:cubicBezTo>
                  <a:pt x="515739" y="2131108"/>
                  <a:pt x="538125" y="2140304"/>
                  <a:pt x="558074" y="2147558"/>
                </a:cubicBezTo>
                <a:cubicBezTo>
                  <a:pt x="571494" y="2152438"/>
                  <a:pt x="585456" y="2155802"/>
                  <a:pt x="598714" y="2161105"/>
                </a:cubicBezTo>
                <a:cubicBezTo>
                  <a:pt x="621152" y="2170080"/>
                  <a:pt x="650040" y="2182403"/>
                  <a:pt x="673221" y="2188198"/>
                </a:cubicBezTo>
                <a:cubicBezTo>
                  <a:pt x="686544" y="2191529"/>
                  <a:pt x="700314" y="2192713"/>
                  <a:pt x="713861" y="2194971"/>
                </a:cubicBezTo>
                <a:cubicBezTo>
                  <a:pt x="720634" y="2197229"/>
                  <a:pt x="727293" y="2199866"/>
                  <a:pt x="734181" y="2201745"/>
                </a:cubicBezTo>
                <a:cubicBezTo>
                  <a:pt x="752143" y="2206644"/>
                  <a:pt x="770705" y="2209403"/>
                  <a:pt x="788368" y="2215291"/>
                </a:cubicBezTo>
                <a:cubicBezTo>
                  <a:pt x="795141" y="2217549"/>
                  <a:pt x="801761" y="2220333"/>
                  <a:pt x="808688" y="2222065"/>
                </a:cubicBezTo>
                <a:cubicBezTo>
                  <a:pt x="819856" y="2224857"/>
                  <a:pt x="831316" y="2226341"/>
                  <a:pt x="842554" y="2228838"/>
                </a:cubicBezTo>
                <a:cubicBezTo>
                  <a:pt x="851642" y="2230857"/>
                  <a:pt x="860560" y="2233591"/>
                  <a:pt x="869648" y="2235611"/>
                </a:cubicBezTo>
                <a:cubicBezTo>
                  <a:pt x="880886" y="2238108"/>
                  <a:pt x="892345" y="2239593"/>
                  <a:pt x="903514" y="2242385"/>
                </a:cubicBezTo>
                <a:cubicBezTo>
                  <a:pt x="910440" y="2244117"/>
                  <a:pt x="916809" y="2247881"/>
                  <a:pt x="923834" y="2249158"/>
                </a:cubicBezTo>
                <a:cubicBezTo>
                  <a:pt x="941743" y="2252414"/>
                  <a:pt x="959959" y="2253673"/>
                  <a:pt x="978021" y="2255931"/>
                </a:cubicBezTo>
                <a:lnTo>
                  <a:pt x="1255728" y="2249158"/>
                </a:lnTo>
                <a:cubicBezTo>
                  <a:pt x="1276157" y="2248341"/>
                  <a:pt x="1296401" y="2244921"/>
                  <a:pt x="1316688" y="2242385"/>
                </a:cubicBezTo>
                <a:cubicBezTo>
                  <a:pt x="1341023" y="2239343"/>
                  <a:pt x="1379901" y="2233354"/>
                  <a:pt x="1404741" y="2228838"/>
                </a:cubicBezTo>
                <a:cubicBezTo>
                  <a:pt x="1416068" y="2226779"/>
                  <a:pt x="1427229" y="2223816"/>
                  <a:pt x="1438608" y="2222065"/>
                </a:cubicBezTo>
                <a:cubicBezTo>
                  <a:pt x="1474241" y="2216583"/>
                  <a:pt x="1525876" y="2211983"/>
                  <a:pt x="1560528" y="2208518"/>
                </a:cubicBezTo>
                <a:cubicBezTo>
                  <a:pt x="1637089" y="2193206"/>
                  <a:pt x="1542733" y="2211060"/>
                  <a:pt x="1655354" y="2194971"/>
                </a:cubicBezTo>
                <a:cubicBezTo>
                  <a:pt x="1727664" y="2184641"/>
                  <a:pt x="1645236" y="2189606"/>
                  <a:pt x="1743408" y="2181425"/>
                </a:cubicBezTo>
                <a:cubicBezTo>
                  <a:pt x="1824683" y="2174652"/>
                  <a:pt x="1937325" y="2171087"/>
                  <a:pt x="2014341" y="2167878"/>
                </a:cubicBezTo>
                <a:cubicBezTo>
                  <a:pt x="2036919" y="2165620"/>
                  <a:pt x="2059390" y="2161658"/>
                  <a:pt x="2082074" y="2161105"/>
                </a:cubicBezTo>
                <a:lnTo>
                  <a:pt x="2847461" y="2147558"/>
                </a:lnTo>
                <a:lnTo>
                  <a:pt x="3023568" y="2134011"/>
                </a:lnTo>
                <a:cubicBezTo>
                  <a:pt x="3250237" y="2116574"/>
                  <a:pt x="2996967" y="2137356"/>
                  <a:pt x="3199674" y="2120465"/>
                </a:cubicBezTo>
                <a:cubicBezTo>
                  <a:pt x="3213221" y="2118207"/>
                  <a:pt x="3226701" y="2115506"/>
                  <a:pt x="3240314" y="2113691"/>
                </a:cubicBezTo>
                <a:cubicBezTo>
                  <a:pt x="3260580" y="2110989"/>
                  <a:pt x="3281140" y="2110471"/>
                  <a:pt x="3301274" y="2106918"/>
                </a:cubicBezTo>
                <a:cubicBezTo>
                  <a:pt x="3319609" y="2103682"/>
                  <a:pt x="3337599" y="2098624"/>
                  <a:pt x="3355461" y="2093371"/>
                </a:cubicBezTo>
                <a:cubicBezTo>
                  <a:pt x="3376010" y="2087327"/>
                  <a:pt x="3395418" y="2077251"/>
                  <a:pt x="3416421" y="2073051"/>
                </a:cubicBezTo>
                <a:lnTo>
                  <a:pt x="3450288" y="2066278"/>
                </a:lnTo>
                <a:cubicBezTo>
                  <a:pt x="3459319" y="2061762"/>
                  <a:pt x="3468100" y="2056708"/>
                  <a:pt x="3477381" y="2052731"/>
                </a:cubicBezTo>
                <a:cubicBezTo>
                  <a:pt x="3483943" y="2049919"/>
                  <a:pt x="3491460" y="2049425"/>
                  <a:pt x="3497701" y="2045958"/>
                </a:cubicBezTo>
                <a:cubicBezTo>
                  <a:pt x="3521140" y="2032937"/>
                  <a:pt x="3541638" y="2018972"/>
                  <a:pt x="3558661" y="1998545"/>
                </a:cubicBezTo>
                <a:cubicBezTo>
                  <a:pt x="3563873" y="1992291"/>
                  <a:pt x="3567692" y="1984998"/>
                  <a:pt x="3572208" y="1978225"/>
                </a:cubicBezTo>
                <a:lnTo>
                  <a:pt x="3592528" y="1917265"/>
                </a:lnTo>
                <a:lnTo>
                  <a:pt x="3599301" y="1896945"/>
                </a:lnTo>
                <a:cubicBezTo>
                  <a:pt x="3595666" y="1878767"/>
                  <a:pt x="3588804" y="1837172"/>
                  <a:pt x="3578981" y="1822438"/>
                </a:cubicBezTo>
                <a:lnTo>
                  <a:pt x="3551888" y="1781798"/>
                </a:lnTo>
                <a:cubicBezTo>
                  <a:pt x="3547372" y="1775025"/>
                  <a:pt x="3544097" y="1767234"/>
                  <a:pt x="3538341" y="1761478"/>
                </a:cubicBezTo>
                <a:cubicBezTo>
                  <a:pt x="3529310" y="1752447"/>
                  <a:pt x="3519560" y="1744082"/>
                  <a:pt x="3511248" y="1734385"/>
                </a:cubicBezTo>
                <a:cubicBezTo>
                  <a:pt x="3505950" y="1728204"/>
                  <a:pt x="3502913" y="1720319"/>
                  <a:pt x="3497701" y="1714065"/>
                </a:cubicBezTo>
                <a:cubicBezTo>
                  <a:pt x="3491569" y="1706706"/>
                  <a:pt x="3483513" y="1701104"/>
                  <a:pt x="3477381" y="1693745"/>
                </a:cubicBezTo>
                <a:cubicBezTo>
                  <a:pt x="3436158" y="1644278"/>
                  <a:pt x="3498414" y="1707332"/>
                  <a:pt x="3443514" y="1646331"/>
                </a:cubicBezTo>
                <a:cubicBezTo>
                  <a:pt x="3430698" y="1632091"/>
                  <a:pt x="3416421" y="1619238"/>
                  <a:pt x="3402874" y="1605691"/>
                </a:cubicBezTo>
                <a:cubicBezTo>
                  <a:pt x="3396101" y="1598918"/>
                  <a:pt x="3390217" y="1591118"/>
                  <a:pt x="3382554" y="1585371"/>
                </a:cubicBezTo>
                <a:cubicBezTo>
                  <a:pt x="3373523" y="1578598"/>
                  <a:pt x="3363814" y="1572645"/>
                  <a:pt x="3355461" y="1565051"/>
                </a:cubicBezTo>
                <a:cubicBezTo>
                  <a:pt x="3338923" y="1550016"/>
                  <a:pt x="3323852" y="1533442"/>
                  <a:pt x="3308048" y="1517638"/>
                </a:cubicBezTo>
                <a:lnTo>
                  <a:pt x="3226768" y="1436358"/>
                </a:lnTo>
                <a:cubicBezTo>
                  <a:pt x="3219995" y="1429585"/>
                  <a:pt x="3211762" y="1424008"/>
                  <a:pt x="3206448" y="1416038"/>
                </a:cubicBezTo>
                <a:cubicBezTo>
                  <a:pt x="3201932" y="1409265"/>
                  <a:pt x="3199258" y="1400803"/>
                  <a:pt x="3192901" y="1395718"/>
                </a:cubicBezTo>
                <a:cubicBezTo>
                  <a:pt x="3187326" y="1391258"/>
                  <a:pt x="3179354" y="1391203"/>
                  <a:pt x="3172581" y="1388945"/>
                </a:cubicBezTo>
                <a:cubicBezTo>
                  <a:pt x="3113216" y="1329580"/>
                  <a:pt x="3188521" y="1402229"/>
                  <a:pt x="3131941" y="1355078"/>
                </a:cubicBezTo>
                <a:cubicBezTo>
                  <a:pt x="3081151" y="1312752"/>
                  <a:pt x="3148919" y="1357136"/>
                  <a:pt x="3077754" y="1314438"/>
                </a:cubicBezTo>
                <a:cubicBezTo>
                  <a:pt x="3049842" y="1272568"/>
                  <a:pt x="3080832" y="1313410"/>
                  <a:pt x="3043888" y="1280571"/>
                </a:cubicBezTo>
                <a:cubicBezTo>
                  <a:pt x="2974299" y="1218714"/>
                  <a:pt x="3029044" y="1257127"/>
                  <a:pt x="2982928" y="1226385"/>
                </a:cubicBezTo>
                <a:cubicBezTo>
                  <a:pt x="2976155" y="1217354"/>
                  <a:pt x="2970591" y="1207274"/>
                  <a:pt x="2962608" y="1199291"/>
                </a:cubicBezTo>
                <a:cubicBezTo>
                  <a:pt x="2919141" y="1155824"/>
                  <a:pt x="2966246" y="1225068"/>
                  <a:pt x="2921968" y="1158651"/>
                </a:cubicBezTo>
                <a:cubicBezTo>
                  <a:pt x="2914665" y="1147697"/>
                  <a:pt x="2908625" y="1135949"/>
                  <a:pt x="2901648" y="1124785"/>
                </a:cubicBezTo>
                <a:cubicBezTo>
                  <a:pt x="2897333" y="1117882"/>
                  <a:pt x="2893857" y="1110221"/>
                  <a:pt x="2888101" y="1104465"/>
                </a:cubicBezTo>
                <a:cubicBezTo>
                  <a:pt x="2882345" y="1098709"/>
                  <a:pt x="2874554" y="1095434"/>
                  <a:pt x="2867781" y="1090918"/>
                </a:cubicBezTo>
                <a:cubicBezTo>
                  <a:pt x="2857060" y="1074837"/>
                  <a:pt x="2846516" y="1058207"/>
                  <a:pt x="2833914" y="1043505"/>
                </a:cubicBezTo>
                <a:cubicBezTo>
                  <a:pt x="2827680" y="1036232"/>
                  <a:pt x="2820367" y="1029958"/>
                  <a:pt x="2813594" y="1023185"/>
                </a:cubicBezTo>
                <a:cubicBezTo>
                  <a:pt x="2800641" y="984323"/>
                  <a:pt x="2816097" y="1020598"/>
                  <a:pt x="2786501" y="982545"/>
                </a:cubicBezTo>
                <a:cubicBezTo>
                  <a:pt x="2776505" y="969694"/>
                  <a:pt x="2768439" y="955452"/>
                  <a:pt x="2759408" y="941905"/>
                </a:cubicBezTo>
                <a:cubicBezTo>
                  <a:pt x="2754892" y="935132"/>
                  <a:pt x="2751617" y="927341"/>
                  <a:pt x="2745861" y="921585"/>
                </a:cubicBezTo>
                <a:cubicBezTo>
                  <a:pt x="2739088" y="914812"/>
                  <a:pt x="2731109" y="909060"/>
                  <a:pt x="2725541" y="901265"/>
                </a:cubicBezTo>
                <a:cubicBezTo>
                  <a:pt x="2719672" y="893048"/>
                  <a:pt x="2717346" y="882734"/>
                  <a:pt x="2711994" y="874171"/>
                </a:cubicBezTo>
                <a:cubicBezTo>
                  <a:pt x="2706011" y="864598"/>
                  <a:pt x="2698235" y="856264"/>
                  <a:pt x="2691674" y="847078"/>
                </a:cubicBezTo>
                <a:cubicBezTo>
                  <a:pt x="2686943" y="840454"/>
                  <a:pt x="2683339" y="833012"/>
                  <a:pt x="2678128" y="826758"/>
                </a:cubicBezTo>
                <a:cubicBezTo>
                  <a:pt x="2650419" y="793507"/>
                  <a:pt x="2662856" y="819933"/>
                  <a:pt x="2637488" y="779345"/>
                </a:cubicBezTo>
                <a:cubicBezTo>
                  <a:pt x="2632136" y="770782"/>
                  <a:pt x="2629810" y="760468"/>
                  <a:pt x="2623941" y="752251"/>
                </a:cubicBezTo>
                <a:cubicBezTo>
                  <a:pt x="2618373" y="744456"/>
                  <a:pt x="2608764" y="740012"/>
                  <a:pt x="2603621" y="731931"/>
                </a:cubicBezTo>
                <a:cubicBezTo>
                  <a:pt x="2592779" y="714894"/>
                  <a:pt x="2585559" y="695807"/>
                  <a:pt x="2576528" y="677745"/>
                </a:cubicBezTo>
                <a:cubicBezTo>
                  <a:pt x="2568246" y="661181"/>
                  <a:pt x="2561402" y="644693"/>
                  <a:pt x="2549434" y="630331"/>
                </a:cubicBezTo>
                <a:cubicBezTo>
                  <a:pt x="2533135" y="610773"/>
                  <a:pt x="2528775" y="609785"/>
                  <a:pt x="2508794" y="596465"/>
                </a:cubicBezTo>
                <a:cubicBezTo>
                  <a:pt x="2464791" y="530457"/>
                  <a:pt x="2533687" y="632991"/>
                  <a:pt x="2474928" y="549051"/>
                </a:cubicBezTo>
                <a:cubicBezTo>
                  <a:pt x="2465591" y="535713"/>
                  <a:pt x="2459347" y="519924"/>
                  <a:pt x="2447834" y="508411"/>
                </a:cubicBezTo>
                <a:cubicBezTo>
                  <a:pt x="2441061" y="501638"/>
                  <a:pt x="2433646" y="495450"/>
                  <a:pt x="2427514" y="488091"/>
                </a:cubicBezTo>
                <a:cubicBezTo>
                  <a:pt x="2413325" y="471064"/>
                  <a:pt x="2411459" y="460547"/>
                  <a:pt x="2400421" y="440678"/>
                </a:cubicBezTo>
                <a:cubicBezTo>
                  <a:pt x="2386802" y="416164"/>
                  <a:pt x="2380671" y="407665"/>
                  <a:pt x="2366554" y="386491"/>
                </a:cubicBezTo>
                <a:cubicBezTo>
                  <a:pt x="2350434" y="338128"/>
                  <a:pt x="2360929" y="357732"/>
                  <a:pt x="2339461" y="325531"/>
                </a:cubicBezTo>
                <a:cubicBezTo>
                  <a:pt x="2314764" y="251435"/>
                  <a:pt x="2354151" y="363661"/>
                  <a:pt x="2319141" y="284891"/>
                </a:cubicBezTo>
                <a:cubicBezTo>
                  <a:pt x="2313341" y="271842"/>
                  <a:pt x="2310110" y="257798"/>
                  <a:pt x="2305594" y="244251"/>
                </a:cubicBezTo>
                <a:cubicBezTo>
                  <a:pt x="2303336" y="237478"/>
                  <a:pt x="2302781" y="229872"/>
                  <a:pt x="2298821" y="223931"/>
                </a:cubicBezTo>
                <a:cubicBezTo>
                  <a:pt x="2268880" y="179020"/>
                  <a:pt x="2304069" y="228925"/>
                  <a:pt x="2264954" y="183291"/>
                </a:cubicBezTo>
                <a:cubicBezTo>
                  <a:pt x="2257607" y="174720"/>
                  <a:pt x="2251195" y="165384"/>
                  <a:pt x="2244634" y="156198"/>
                </a:cubicBezTo>
                <a:cubicBezTo>
                  <a:pt x="2239903" y="149574"/>
                  <a:pt x="2236496" y="141962"/>
                  <a:pt x="2231088" y="135878"/>
                </a:cubicBezTo>
                <a:cubicBezTo>
                  <a:pt x="2218360" y="121559"/>
                  <a:pt x="2203995" y="108785"/>
                  <a:pt x="2190448" y="95238"/>
                </a:cubicBezTo>
                <a:cubicBezTo>
                  <a:pt x="2183675" y="88465"/>
                  <a:pt x="2178098" y="80232"/>
                  <a:pt x="2170128" y="74918"/>
                </a:cubicBezTo>
                <a:cubicBezTo>
                  <a:pt x="2120622" y="41913"/>
                  <a:pt x="2182870" y="82199"/>
                  <a:pt x="2122714" y="47825"/>
                </a:cubicBezTo>
                <a:cubicBezTo>
                  <a:pt x="2115646" y="43786"/>
                  <a:pt x="2109833" y="37584"/>
                  <a:pt x="2102394" y="34278"/>
                </a:cubicBezTo>
                <a:cubicBezTo>
                  <a:pt x="2089345" y="28478"/>
                  <a:pt x="2075607" y="24194"/>
                  <a:pt x="2061754" y="20731"/>
                </a:cubicBezTo>
                <a:cubicBezTo>
                  <a:pt x="2025586" y="11689"/>
                  <a:pt x="2027112" y="10916"/>
                  <a:pt x="1980474" y="7185"/>
                </a:cubicBezTo>
                <a:cubicBezTo>
                  <a:pt x="1892486" y="146"/>
                  <a:pt x="1940963" y="-718"/>
                  <a:pt x="1817914" y="411"/>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321" name="Google Shape;1321;p53"/>
          <p:cNvSpPr/>
          <p:nvPr/>
        </p:nvSpPr>
        <p:spPr>
          <a:xfrm>
            <a:off x="11075670" y="1450764"/>
            <a:ext cx="605790" cy="663786"/>
          </a:xfrm>
          <a:custGeom>
            <a:rect b="b" l="l" r="r" t="t"/>
            <a:pathLst>
              <a:path extrusionOk="0" h="663786" w="605790">
                <a:moveTo>
                  <a:pt x="445770" y="846"/>
                </a:moveTo>
                <a:cubicBezTo>
                  <a:pt x="407670" y="2751"/>
                  <a:pt x="277949" y="5585"/>
                  <a:pt x="194310" y="12276"/>
                </a:cubicBezTo>
                <a:cubicBezTo>
                  <a:pt x="182300" y="13237"/>
                  <a:pt x="170796" y="18318"/>
                  <a:pt x="160020" y="23706"/>
                </a:cubicBezTo>
                <a:cubicBezTo>
                  <a:pt x="147733" y="29849"/>
                  <a:pt x="136283" y="37772"/>
                  <a:pt x="125730" y="46566"/>
                </a:cubicBezTo>
                <a:cubicBezTo>
                  <a:pt x="80032" y="84648"/>
                  <a:pt x="97994" y="75101"/>
                  <a:pt x="68580" y="126576"/>
                </a:cubicBezTo>
                <a:cubicBezTo>
                  <a:pt x="25108" y="202651"/>
                  <a:pt x="62773" y="109707"/>
                  <a:pt x="22860" y="229446"/>
                </a:cubicBezTo>
                <a:lnTo>
                  <a:pt x="11430" y="263736"/>
                </a:lnTo>
                <a:lnTo>
                  <a:pt x="0" y="298026"/>
                </a:lnTo>
                <a:cubicBezTo>
                  <a:pt x="2920" y="330148"/>
                  <a:pt x="871" y="414068"/>
                  <a:pt x="22860" y="458046"/>
                </a:cubicBezTo>
                <a:cubicBezTo>
                  <a:pt x="29003" y="470333"/>
                  <a:pt x="40141" y="479783"/>
                  <a:pt x="45720" y="492336"/>
                </a:cubicBezTo>
                <a:cubicBezTo>
                  <a:pt x="55507" y="514356"/>
                  <a:pt x="51541" y="543877"/>
                  <a:pt x="68580" y="560916"/>
                </a:cubicBezTo>
                <a:cubicBezTo>
                  <a:pt x="98166" y="590502"/>
                  <a:pt x="130435" y="627254"/>
                  <a:pt x="171450" y="640926"/>
                </a:cubicBezTo>
                <a:lnTo>
                  <a:pt x="240030" y="663786"/>
                </a:lnTo>
                <a:cubicBezTo>
                  <a:pt x="279816" y="659365"/>
                  <a:pt x="370956" y="656512"/>
                  <a:pt x="411480" y="629496"/>
                </a:cubicBezTo>
                <a:cubicBezTo>
                  <a:pt x="422910" y="621876"/>
                  <a:pt x="433483" y="612779"/>
                  <a:pt x="445770" y="606636"/>
                </a:cubicBezTo>
                <a:cubicBezTo>
                  <a:pt x="497320" y="580861"/>
                  <a:pt x="465215" y="613292"/>
                  <a:pt x="514350" y="572346"/>
                </a:cubicBezTo>
                <a:cubicBezTo>
                  <a:pt x="526768" y="561998"/>
                  <a:pt x="538716" y="550815"/>
                  <a:pt x="548640" y="538056"/>
                </a:cubicBezTo>
                <a:cubicBezTo>
                  <a:pt x="565508" y="516369"/>
                  <a:pt x="594360" y="469476"/>
                  <a:pt x="594360" y="469476"/>
                </a:cubicBezTo>
                <a:cubicBezTo>
                  <a:pt x="598170" y="446616"/>
                  <a:pt x="605790" y="424071"/>
                  <a:pt x="605790" y="400896"/>
                </a:cubicBezTo>
                <a:cubicBezTo>
                  <a:pt x="605790" y="347939"/>
                  <a:pt x="598316" y="292163"/>
                  <a:pt x="582930" y="240876"/>
                </a:cubicBezTo>
                <a:cubicBezTo>
                  <a:pt x="576006" y="217796"/>
                  <a:pt x="567690" y="195156"/>
                  <a:pt x="560070" y="172296"/>
                </a:cubicBezTo>
                <a:cubicBezTo>
                  <a:pt x="556260" y="160866"/>
                  <a:pt x="555323" y="148031"/>
                  <a:pt x="548640" y="138006"/>
                </a:cubicBezTo>
                <a:cubicBezTo>
                  <a:pt x="541020" y="126576"/>
                  <a:pt x="531923" y="116003"/>
                  <a:pt x="525780" y="103716"/>
                </a:cubicBezTo>
                <a:cubicBezTo>
                  <a:pt x="507187" y="66531"/>
                  <a:pt x="524247" y="67893"/>
                  <a:pt x="491490" y="35136"/>
                </a:cubicBezTo>
                <a:cubicBezTo>
                  <a:pt x="479932" y="23578"/>
                  <a:pt x="441503" y="846"/>
                  <a:pt x="422910" y="846"/>
                </a:cubicBezTo>
                <a:cubicBezTo>
                  <a:pt x="419100" y="846"/>
                  <a:pt x="483870" y="-1059"/>
                  <a:pt x="445770" y="846"/>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322" name="Google Shape;1322;p53"/>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Kruskal’s Algorithm</a:t>
            </a:r>
            <a:endParaRPr/>
          </a:p>
        </p:txBody>
      </p:sp>
      <p:sp>
        <p:nvSpPr>
          <p:cNvPr id="1323" name="Google Shape;1323;p53"/>
          <p:cNvSpPr txBox="1"/>
          <p:nvPr/>
        </p:nvSpPr>
        <p:spPr>
          <a:xfrm>
            <a:off x="6012634" y="3429000"/>
            <a:ext cx="6011700" cy="31440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t" bIns="60950" lIns="121900" spcFirstLastPara="1" rIns="121900" wrap="square" tIns="60950">
            <a:noAutofit/>
          </a:bodyPr>
          <a:lstStyle/>
          <a:p>
            <a:pPr indent="0" lvl="0" marL="0" marR="0" rtl="0" algn="l">
              <a:lnSpc>
                <a:spcPct val="120000"/>
              </a:lnSpc>
              <a:spcBef>
                <a:spcPts val="0"/>
              </a:spcBef>
              <a:spcAft>
                <a:spcPts val="0"/>
              </a:spcAft>
              <a:buClr>
                <a:srgbClr val="4B2A85"/>
              </a:buClr>
              <a:buSzPts val="840"/>
              <a:buFont typeface="Noto Sans Symbols"/>
              <a:buNone/>
            </a:pPr>
            <a:r>
              <a:rPr b="1" lang="en-US" sz="1400">
                <a:solidFill>
                  <a:schemeClr val="dk1"/>
                </a:solidFill>
                <a:latin typeface="Consolas"/>
                <a:ea typeface="Consolas"/>
                <a:cs typeface="Consolas"/>
                <a:sym typeface="Consolas"/>
              </a:rPr>
              <a:t>kruskalMST</a:t>
            </a:r>
            <a:r>
              <a:rPr b="0" lang="en-US" sz="1400">
                <a:solidFill>
                  <a:schemeClr val="dk1"/>
                </a:solidFill>
                <a:latin typeface="Consolas"/>
                <a:ea typeface="Consolas"/>
                <a:cs typeface="Consolas"/>
                <a:sym typeface="Consolas"/>
              </a:rPr>
              <a:t>(</a:t>
            </a:r>
            <a:r>
              <a:rPr b="0" lang="en-US" sz="1400">
                <a:solidFill>
                  <a:schemeClr val="accent3"/>
                </a:solidFill>
                <a:latin typeface="Consolas"/>
                <a:ea typeface="Consolas"/>
                <a:cs typeface="Consolas"/>
                <a:sym typeface="Consolas"/>
              </a:rPr>
              <a:t>G</a:t>
            </a:r>
            <a:r>
              <a:rPr b="0" lang="en-US" sz="1400">
                <a:solidFill>
                  <a:schemeClr val="dk1"/>
                </a:solidFill>
                <a:latin typeface="Consolas"/>
                <a:ea typeface="Consolas"/>
                <a:cs typeface="Consolas"/>
                <a:sym typeface="Consolas"/>
              </a:rPr>
              <a:t> graph)</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a:t>
            </a:r>
            <a:r>
              <a:rPr b="0" lang="en-US" sz="1400">
                <a:solidFill>
                  <a:schemeClr val="accent3"/>
                </a:solidFill>
                <a:latin typeface="Consolas"/>
                <a:ea typeface="Consolas"/>
                <a:cs typeface="Consolas"/>
                <a:sym typeface="Consolas"/>
              </a:rPr>
              <a:t>Set(?) </a:t>
            </a:r>
            <a:r>
              <a:rPr b="0" lang="en-US" sz="1400">
                <a:solidFill>
                  <a:schemeClr val="dk1"/>
                </a:solidFill>
                <a:latin typeface="Consolas"/>
                <a:ea typeface="Consolas"/>
                <a:cs typeface="Consolas"/>
                <a:sym typeface="Consolas"/>
              </a:rPr>
              <a:t>msts; </a:t>
            </a:r>
            <a:r>
              <a:rPr b="0" lang="en-US" sz="1400">
                <a:solidFill>
                  <a:schemeClr val="accent3"/>
                </a:solidFill>
                <a:latin typeface="Consolas"/>
                <a:ea typeface="Consolas"/>
                <a:cs typeface="Consolas"/>
                <a:sym typeface="Consolas"/>
              </a:rPr>
              <a:t>Set</a:t>
            </a:r>
            <a:r>
              <a:rPr b="0" lang="en-US" sz="1400">
                <a:solidFill>
                  <a:schemeClr val="dk1"/>
                </a:solidFill>
                <a:latin typeface="Consolas"/>
                <a:ea typeface="Consolas"/>
                <a:cs typeface="Consolas"/>
                <a:sym typeface="Consolas"/>
              </a:rPr>
              <a:t> finalMST;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initialize msts with each vertex as single-element 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sort all edges by weight (smallest to largest)</a:t>
            </a:r>
            <a:endParaRPr/>
          </a:p>
          <a:p>
            <a:pPr indent="0" lvl="0" marL="0" marR="0" rtl="0" algn="l">
              <a:lnSpc>
                <a:spcPct val="120000"/>
              </a:lnSpc>
              <a:spcBef>
                <a:spcPts val="0"/>
              </a:spcBef>
              <a:spcAft>
                <a:spcPts val="0"/>
              </a:spcAft>
              <a:buClr>
                <a:srgbClr val="4B2A85"/>
              </a:buClr>
              <a:buSzPts val="840"/>
              <a:buFont typeface="Noto Sans Symbols"/>
              <a:buNone/>
            </a:pPr>
            <a:r>
              <a:t/>
            </a:r>
            <a:endParaRPr b="0" sz="1400">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accent2"/>
                </a:solidFill>
                <a:latin typeface="Consolas"/>
                <a:ea typeface="Consolas"/>
                <a:cs typeface="Consolas"/>
                <a:sym typeface="Consolas"/>
              </a:rPr>
              <a:t>  for</a:t>
            </a:r>
            <a:r>
              <a:rPr b="0" lang="en-US" sz="1400">
                <a:solidFill>
                  <a:schemeClr val="dk1"/>
                </a:solidFill>
                <a:latin typeface="Consolas"/>
                <a:ea typeface="Consolas"/>
                <a:cs typeface="Consolas"/>
                <a:sym typeface="Consolas"/>
              </a:rPr>
              <a:t> each edge (u,v) in ascending order:</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uMST = msts.</a:t>
            </a:r>
            <a:r>
              <a:rPr b="1" lang="en-US" sz="1400">
                <a:solidFill>
                  <a:schemeClr val="dk1"/>
                </a:solidFill>
                <a:latin typeface="Consolas"/>
                <a:ea typeface="Consolas"/>
                <a:cs typeface="Consolas"/>
                <a:sym typeface="Consolas"/>
              </a:rPr>
              <a:t>find</a:t>
            </a:r>
            <a:r>
              <a:rPr b="0" lang="en-US" sz="1400">
                <a:solidFill>
                  <a:schemeClr val="dk1"/>
                </a:solidFill>
                <a:latin typeface="Consolas"/>
                <a:ea typeface="Consolas"/>
                <a:cs typeface="Consolas"/>
                <a:sym typeface="Consolas"/>
              </a:rPr>
              <a:t>(u)</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vMST = msts.</a:t>
            </a:r>
            <a:r>
              <a:rPr b="1" lang="en-US" sz="1400">
                <a:solidFill>
                  <a:schemeClr val="dk1"/>
                </a:solidFill>
                <a:latin typeface="Consolas"/>
                <a:ea typeface="Consolas"/>
                <a:cs typeface="Consolas"/>
                <a:sym typeface="Consolas"/>
              </a:rPr>
              <a:t>find</a:t>
            </a:r>
            <a:r>
              <a:rPr b="0" lang="en-US" sz="1400">
                <a:solidFill>
                  <a:schemeClr val="dk1"/>
                </a:solidFill>
                <a:latin typeface="Consolas"/>
                <a:ea typeface="Consolas"/>
                <a:cs typeface="Consolas"/>
                <a:sym typeface="Consolas"/>
              </a:rPr>
              <a:t>(v)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accent2"/>
                </a:solidFill>
                <a:latin typeface="Consolas"/>
                <a:ea typeface="Consolas"/>
                <a:cs typeface="Consolas"/>
                <a:sym typeface="Consolas"/>
              </a:rPr>
              <a:t>    if</a:t>
            </a:r>
            <a:r>
              <a:rPr b="0" lang="en-US" sz="1400">
                <a:solidFill>
                  <a:schemeClr val="dk1"/>
                </a:solidFill>
                <a:latin typeface="Consolas"/>
                <a:ea typeface="Consolas"/>
                <a:cs typeface="Consolas"/>
                <a:sym typeface="Consolas"/>
              </a:rPr>
              <a:t> (uMST != vMST):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finalMST.</a:t>
            </a:r>
            <a:r>
              <a:rPr b="1" lang="en-US" sz="1400">
                <a:solidFill>
                  <a:schemeClr val="dk1"/>
                </a:solidFill>
                <a:latin typeface="Consolas"/>
                <a:ea typeface="Consolas"/>
                <a:cs typeface="Consolas"/>
                <a:sym typeface="Consolas"/>
              </a:rPr>
              <a:t>add</a:t>
            </a:r>
            <a:r>
              <a:rPr b="0" lang="en-US" sz="1400">
                <a:solidFill>
                  <a:schemeClr val="dk1"/>
                </a:solidFill>
                <a:latin typeface="Consolas"/>
                <a:ea typeface="Consolas"/>
                <a:cs typeface="Consolas"/>
                <a:sym typeface="Consolas"/>
              </a:rPr>
              <a:t>(edge (u, 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msts.</a:t>
            </a:r>
            <a:r>
              <a:rPr b="1" lang="en-US" sz="1400">
                <a:solidFill>
                  <a:schemeClr val="dk1"/>
                </a:solidFill>
                <a:latin typeface="Consolas"/>
                <a:ea typeface="Consolas"/>
                <a:cs typeface="Consolas"/>
                <a:sym typeface="Consolas"/>
              </a:rPr>
              <a:t>union</a:t>
            </a:r>
            <a:r>
              <a:rPr b="0" lang="en-US" sz="1400">
                <a:solidFill>
                  <a:schemeClr val="dk1"/>
                </a:solidFill>
                <a:latin typeface="Consolas"/>
                <a:ea typeface="Consolas"/>
                <a:cs typeface="Consolas"/>
                <a:sym typeface="Consolas"/>
              </a:rPr>
              <a:t>(uMST, vMST)</a:t>
            </a:r>
            <a:endParaRPr/>
          </a:p>
        </p:txBody>
      </p:sp>
      <p:grpSp>
        <p:nvGrpSpPr>
          <p:cNvPr id="1324" name="Google Shape;1324;p53"/>
          <p:cNvGrpSpPr/>
          <p:nvPr/>
        </p:nvGrpSpPr>
        <p:grpSpPr>
          <a:xfrm>
            <a:off x="8310029" y="1221980"/>
            <a:ext cx="3220820" cy="2028822"/>
            <a:chOff x="1941470" y="2261320"/>
            <a:chExt cx="2907927" cy="1831728"/>
          </a:xfrm>
        </p:grpSpPr>
        <p:sp>
          <p:nvSpPr>
            <p:cNvPr id="1325" name="Google Shape;1325;p53"/>
            <p:cNvSpPr/>
            <p:nvPr/>
          </p:nvSpPr>
          <p:spPr>
            <a:xfrm>
              <a:off x="1941470" y="3146017"/>
              <a:ext cx="297300" cy="2610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326" name="Google Shape;1326;p53"/>
            <p:cNvSpPr/>
            <p:nvPr/>
          </p:nvSpPr>
          <p:spPr>
            <a:xfrm>
              <a:off x="3135196" y="2312845"/>
              <a:ext cx="251400" cy="258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327" name="Google Shape;1327;p53"/>
            <p:cNvSpPr/>
            <p:nvPr/>
          </p:nvSpPr>
          <p:spPr>
            <a:xfrm>
              <a:off x="2809351" y="3690867"/>
              <a:ext cx="2745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328" name="Google Shape;1328;p53"/>
            <p:cNvSpPr/>
            <p:nvPr/>
          </p:nvSpPr>
          <p:spPr>
            <a:xfrm>
              <a:off x="4460264" y="3682981"/>
              <a:ext cx="310800" cy="2877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29" name="Google Shape;1329;p53"/>
            <p:cNvSpPr/>
            <p:nvPr/>
          </p:nvSpPr>
          <p:spPr>
            <a:xfrm>
              <a:off x="4540506" y="2661240"/>
              <a:ext cx="266400" cy="2703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330" name="Google Shape;1330;p53"/>
            <p:cNvSpPr/>
            <p:nvPr/>
          </p:nvSpPr>
          <p:spPr>
            <a:xfrm>
              <a:off x="2965478" y="3001611"/>
              <a:ext cx="2586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331" name="Google Shape;1331;p53"/>
            <p:cNvCxnSpPr>
              <a:stCxn id="1326" idx="2"/>
              <a:endCxn id="1325" idx="7"/>
            </p:cNvCxnSpPr>
            <p:nvPr/>
          </p:nvCxnSpPr>
          <p:spPr>
            <a:xfrm flipH="1">
              <a:off x="2195296" y="2442295"/>
              <a:ext cx="939900" cy="741900"/>
            </a:xfrm>
            <a:prstGeom prst="straightConnector1">
              <a:avLst/>
            </a:prstGeom>
            <a:noFill/>
            <a:ln cap="flat" cmpd="sng" w="76200">
              <a:solidFill>
                <a:schemeClr val="accent2"/>
              </a:solidFill>
              <a:prstDash val="solid"/>
              <a:round/>
              <a:headEnd len="sm" w="sm" type="none"/>
              <a:tailEnd len="sm" w="sm" type="none"/>
            </a:ln>
          </p:spPr>
        </p:cxnSp>
        <p:cxnSp>
          <p:nvCxnSpPr>
            <p:cNvPr id="1332" name="Google Shape;1332;p53"/>
            <p:cNvCxnSpPr>
              <a:stCxn id="1325" idx="5"/>
              <a:endCxn id="1327" idx="2"/>
            </p:cNvCxnSpPr>
            <p:nvPr/>
          </p:nvCxnSpPr>
          <p:spPr>
            <a:xfrm>
              <a:off x="2195231" y="3368794"/>
              <a:ext cx="614100" cy="453000"/>
            </a:xfrm>
            <a:prstGeom prst="straightConnector1">
              <a:avLst/>
            </a:prstGeom>
            <a:noFill/>
            <a:ln cap="flat" cmpd="sng" w="76200">
              <a:solidFill>
                <a:schemeClr val="accent2"/>
              </a:solidFill>
              <a:prstDash val="solid"/>
              <a:round/>
              <a:headEnd len="sm" w="sm" type="none"/>
              <a:tailEnd len="sm" w="sm" type="none"/>
            </a:ln>
          </p:spPr>
        </p:cxnSp>
        <p:cxnSp>
          <p:nvCxnSpPr>
            <p:cNvPr id="1333" name="Google Shape;1333;p53"/>
            <p:cNvCxnSpPr>
              <a:stCxn id="1327" idx="0"/>
              <a:endCxn id="1330" idx="4"/>
            </p:cNvCxnSpPr>
            <p:nvPr/>
          </p:nvCxnSpPr>
          <p:spPr>
            <a:xfrm flipH="1" rot="10800000">
              <a:off x="2946601" y="3263367"/>
              <a:ext cx="148200" cy="427500"/>
            </a:xfrm>
            <a:prstGeom prst="straightConnector1">
              <a:avLst/>
            </a:prstGeom>
            <a:noFill/>
            <a:ln cap="flat" cmpd="sng" w="12700">
              <a:solidFill>
                <a:srgbClr val="D8D8D8"/>
              </a:solidFill>
              <a:prstDash val="dash"/>
              <a:round/>
              <a:headEnd len="sm" w="sm" type="none"/>
              <a:tailEnd len="sm" w="sm" type="none"/>
            </a:ln>
          </p:spPr>
        </p:cxnSp>
        <p:cxnSp>
          <p:nvCxnSpPr>
            <p:cNvPr id="1334" name="Google Shape;1334;p53"/>
            <p:cNvCxnSpPr>
              <a:stCxn id="1330" idx="2"/>
              <a:endCxn id="1325" idx="6"/>
            </p:cNvCxnSpPr>
            <p:nvPr/>
          </p:nvCxnSpPr>
          <p:spPr>
            <a:xfrm flipH="1">
              <a:off x="2238878" y="3132561"/>
              <a:ext cx="726600" cy="144000"/>
            </a:xfrm>
            <a:prstGeom prst="straightConnector1">
              <a:avLst/>
            </a:prstGeom>
            <a:noFill/>
            <a:ln cap="flat" cmpd="sng" w="76200">
              <a:solidFill>
                <a:schemeClr val="accent2"/>
              </a:solidFill>
              <a:prstDash val="solid"/>
              <a:round/>
              <a:headEnd len="sm" w="sm" type="none"/>
              <a:tailEnd len="sm" w="sm" type="none"/>
            </a:ln>
          </p:spPr>
        </p:cxnSp>
        <p:cxnSp>
          <p:nvCxnSpPr>
            <p:cNvPr id="1335" name="Google Shape;1335;p53"/>
            <p:cNvCxnSpPr>
              <a:stCxn id="1330" idx="6"/>
              <a:endCxn id="1329" idx="2"/>
            </p:cNvCxnSpPr>
            <p:nvPr/>
          </p:nvCxnSpPr>
          <p:spPr>
            <a:xfrm flipH="1" rot="10800000">
              <a:off x="3224078" y="2796261"/>
              <a:ext cx="1316400" cy="336300"/>
            </a:xfrm>
            <a:prstGeom prst="straightConnector1">
              <a:avLst/>
            </a:prstGeom>
            <a:noFill/>
            <a:ln cap="flat" cmpd="sng" w="12700">
              <a:solidFill>
                <a:srgbClr val="D8D8D8"/>
              </a:solidFill>
              <a:prstDash val="dash"/>
              <a:round/>
              <a:headEnd len="sm" w="sm" type="none"/>
              <a:tailEnd len="sm" w="sm" type="none"/>
            </a:ln>
          </p:spPr>
        </p:cxnSp>
        <p:cxnSp>
          <p:nvCxnSpPr>
            <p:cNvPr id="1336" name="Google Shape;1336;p53"/>
            <p:cNvCxnSpPr>
              <a:stCxn id="1329" idx="4"/>
              <a:endCxn id="1328" idx="0"/>
            </p:cNvCxnSpPr>
            <p:nvPr/>
          </p:nvCxnSpPr>
          <p:spPr>
            <a:xfrm flipH="1">
              <a:off x="4615806" y="2931540"/>
              <a:ext cx="57900" cy="751500"/>
            </a:xfrm>
            <a:prstGeom prst="straightConnector1">
              <a:avLst/>
            </a:prstGeom>
            <a:noFill/>
            <a:ln cap="flat" cmpd="sng" w="12700">
              <a:solidFill>
                <a:srgbClr val="D8D8D8"/>
              </a:solidFill>
              <a:prstDash val="dash"/>
              <a:round/>
              <a:headEnd len="sm" w="sm" type="none"/>
              <a:tailEnd len="sm" w="sm" type="none"/>
            </a:ln>
          </p:spPr>
        </p:cxnSp>
        <p:cxnSp>
          <p:nvCxnSpPr>
            <p:cNvPr id="1337" name="Google Shape;1337;p53"/>
            <p:cNvCxnSpPr>
              <a:stCxn id="1328" idx="3"/>
              <a:endCxn id="1327" idx="6"/>
            </p:cNvCxnSpPr>
            <p:nvPr/>
          </p:nvCxnSpPr>
          <p:spPr>
            <a:xfrm rot="10800000">
              <a:off x="3083780" y="3821748"/>
              <a:ext cx="1422000" cy="106800"/>
            </a:xfrm>
            <a:prstGeom prst="straightConnector1">
              <a:avLst/>
            </a:prstGeom>
            <a:noFill/>
            <a:ln cap="flat" cmpd="sng" w="12700">
              <a:solidFill>
                <a:srgbClr val="D8D8D8"/>
              </a:solidFill>
              <a:prstDash val="dash"/>
              <a:round/>
              <a:headEnd len="sm" w="sm" type="none"/>
              <a:tailEnd len="sm" w="sm" type="none"/>
            </a:ln>
          </p:spPr>
        </p:cxnSp>
        <p:cxnSp>
          <p:nvCxnSpPr>
            <p:cNvPr id="1338" name="Google Shape;1338;p53"/>
            <p:cNvCxnSpPr>
              <a:stCxn id="1328" idx="1"/>
              <a:endCxn id="1326" idx="6"/>
            </p:cNvCxnSpPr>
            <p:nvPr/>
          </p:nvCxnSpPr>
          <p:spPr>
            <a:xfrm rot="10800000">
              <a:off x="3386480" y="2442314"/>
              <a:ext cx="1119300" cy="1282800"/>
            </a:xfrm>
            <a:prstGeom prst="straightConnector1">
              <a:avLst/>
            </a:prstGeom>
            <a:noFill/>
            <a:ln cap="flat" cmpd="sng" w="76200">
              <a:solidFill>
                <a:schemeClr val="accent2"/>
              </a:solidFill>
              <a:prstDash val="solid"/>
              <a:round/>
              <a:headEnd len="sm" w="sm" type="none"/>
              <a:tailEnd len="sm" w="sm" type="none"/>
            </a:ln>
          </p:spPr>
        </p:cxnSp>
        <p:cxnSp>
          <p:nvCxnSpPr>
            <p:cNvPr id="1339" name="Google Shape;1339;p53"/>
            <p:cNvCxnSpPr>
              <a:stCxn id="1329" idx="3"/>
              <a:endCxn id="1327" idx="7"/>
            </p:cNvCxnSpPr>
            <p:nvPr/>
          </p:nvCxnSpPr>
          <p:spPr>
            <a:xfrm flipH="1">
              <a:off x="3043519" y="2891955"/>
              <a:ext cx="1536000" cy="837300"/>
            </a:xfrm>
            <a:prstGeom prst="straightConnector1">
              <a:avLst/>
            </a:prstGeom>
            <a:noFill/>
            <a:ln cap="flat" cmpd="sng" w="12700">
              <a:solidFill>
                <a:srgbClr val="D8D8D8"/>
              </a:solidFill>
              <a:prstDash val="dash"/>
              <a:round/>
              <a:headEnd len="sm" w="sm" type="none"/>
              <a:tailEnd len="sm" w="sm" type="none"/>
            </a:ln>
          </p:spPr>
        </p:cxnSp>
        <p:cxnSp>
          <p:nvCxnSpPr>
            <p:cNvPr id="1340" name="Google Shape;1340;p53"/>
            <p:cNvCxnSpPr>
              <a:stCxn id="1330" idx="5"/>
              <a:endCxn id="1328" idx="2"/>
            </p:cNvCxnSpPr>
            <p:nvPr/>
          </p:nvCxnSpPr>
          <p:spPr>
            <a:xfrm>
              <a:off x="3186207" y="3225157"/>
              <a:ext cx="1274100" cy="601800"/>
            </a:xfrm>
            <a:prstGeom prst="straightConnector1">
              <a:avLst/>
            </a:prstGeom>
            <a:noFill/>
            <a:ln cap="flat" cmpd="sng" w="12700">
              <a:solidFill>
                <a:srgbClr val="D8D8D8"/>
              </a:solidFill>
              <a:prstDash val="dash"/>
              <a:round/>
              <a:headEnd len="sm" w="sm" type="none"/>
              <a:tailEnd len="sm" w="sm" type="none"/>
            </a:ln>
          </p:spPr>
        </p:cxnSp>
        <p:sp>
          <p:nvSpPr>
            <p:cNvPr id="1341" name="Google Shape;1341;p53"/>
            <p:cNvSpPr txBox="1"/>
            <p:nvPr/>
          </p:nvSpPr>
          <p:spPr>
            <a:xfrm>
              <a:off x="3687309" y="2559869"/>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2</a:t>
              </a:r>
              <a:endParaRPr/>
            </a:p>
          </p:txBody>
        </p:sp>
        <p:sp>
          <p:nvSpPr>
            <p:cNvPr id="1342" name="Google Shape;1342;p53"/>
            <p:cNvSpPr txBox="1"/>
            <p:nvPr/>
          </p:nvSpPr>
          <p:spPr>
            <a:xfrm>
              <a:off x="3253328" y="2800827"/>
              <a:ext cx="593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11</a:t>
              </a:r>
              <a:endParaRPr/>
            </a:p>
          </p:txBody>
        </p:sp>
        <p:sp>
          <p:nvSpPr>
            <p:cNvPr id="1343" name="Google Shape;1343;p53"/>
            <p:cNvSpPr txBox="1"/>
            <p:nvPr/>
          </p:nvSpPr>
          <p:spPr>
            <a:xfrm>
              <a:off x="2594114" y="2826931"/>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1344" name="Google Shape;1344;p53"/>
            <p:cNvSpPr txBox="1"/>
            <p:nvPr/>
          </p:nvSpPr>
          <p:spPr>
            <a:xfrm>
              <a:off x="2327589" y="3551298"/>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3</a:t>
              </a:r>
              <a:endParaRPr/>
            </a:p>
          </p:txBody>
        </p:sp>
        <p:sp>
          <p:nvSpPr>
            <p:cNvPr id="1345" name="Google Shape;1345;p53"/>
            <p:cNvSpPr txBox="1"/>
            <p:nvPr/>
          </p:nvSpPr>
          <p:spPr>
            <a:xfrm>
              <a:off x="2787052" y="331836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5</a:t>
              </a:r>
              <a:endParaRPr/>
            </a:p>
          </p:txBody>
        </p:sp>
        <p:sp>
          <p:nvSpPr>
            <p:cNvPr id="1346" name="Google Shape;1346;p53"/>
            <p:cNvSpPr txBox="1"/>
            <p:nvPr/>
          </p:nvSpPr>
          <p:spPr>
            <a:xfrm>
              <a:off x="3583200" y="378734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8</a:t>
              </a:r>
              <a:endParaRPr/>
            </a:p>
          </p:txBody>
        </p:sp>
        <p:sp>
          <p:nvSpPr>
            <p:cNvPr id="1347" name="Google Shape;1347;p53"/>
            <p:cNvSpPr txBox="1"/>
            <p:nvPr/>
          </p:nvSpPr>
          <p:spPr>
            <a:xfrm>
              <a:off x="4618997" y="3182024"/>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9</a:t>
              </a:r>
              <a:endParaRPr/>
            </a:p>
          </p:txBody>
        </p:sp>
        <p:sp>
          <p:nvSpPr>
            <p:cNvPr id="1348" name="Google Shape;1348;p53"/>
            <p:cNvSpPr txBox="1"/>
            <p:nvPr/>
          </p:nvSpPr>
          <p:spPr>
            <a:xfrm>
              <a:off x="3788290" y="3314752"/>
              <a:ext cx="4950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10</a:t>
              </a:r>
              <a:endParaRPr/>
            </a:p>
          </p:txBody>
        </p:sp>
        <p:sp>
          <p:nvSpPr>
            <p:cNvPr id="1349" name="Google Shape;1349;p53"/>
            <p:cNvSpPr txBox="1"/>
            <p:nvPr/>
          </p:nvSpPr>
          <p:spPr>
            <a:xfrm>
              <a:off x="3145579" y="3314752"/>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7</a:t>
              </a:r>
              <a:endParaRPr/>
            </a:p>
          </p:txBody>
        </p:sp>
        <p:cxnSp>
          <p:nvCxnSpPr>
            <p:cNvPr id="1350" name="Google Shape;1350;p53"/>
            <p:cNvCxnSpPr>
              <a:stCxn id="1329" idx="1"/>
              <a:endCxn id="1326" idx="6"/>
            </p:cNvCxnSpPr>
            <p:nvPr/>
          </p:nvCxnSpPr>
          <p:spPr>
            <a:xfrm rot="10800000">
              <a:off x="3386719" y="2442225"/>
              <a:ext cx="1192800" cy="258600"/>
            </a:xfrm>
            <a:prstGeom prst="straightConnector1">
              <a:avLst/>
            </a:prstGeom>
            <a:noFill/>
            <a:ln cap="flat" cmpd="sng" w="12700">
              <a:solidFill>
                <a:srgbClr val="D8D8D8"/>
              </a:solidFill>
              <a:prstDash val="dash"/>
              <a:round/>
              <a:headEnd len="sm" w="sm" type="none"/>
              <a:tailEnd len="sm" w="sm" type="none"/>
            </a:ln>
          </p:spPr>
        </p:cxnSp>
        <p:sp>
          <p:nvSpPr>
            <p:cNvPr id="1351" name="Google Shape;1351;p53"/>
            <p:cNvSpPr txBox="1"/>
            <p:nvPr/>
          </p:nvSpPr>
          <p:spPr>
            <a:xfrm>
              <a:off x="3994062" y="2261320"/>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6</a:t>
              </a:r>
              <a:endParaRPr/>
            </a:p>
          </p:txBody>
        </p:sp>
      </p:grpSp>
      <p:sp>
        <p:nvSpPr>
          <p:cNvPr id="1352" name="Google Shape;1352;p53"/>
          <p:cNvSpPr/>
          <p:nvPr/>
        </p:nvSpPr>
        <p:spPr>
          <a:xfrm>
            <a:off x="11124441" y="2813770"/>
            <a:ext cx="294900" cy="2994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F</a:t>
            </a:r>
            <a:endParaRPr/>
          </a:p>
        </p:txBody>
      </p:sp>
      <p:sp>
        <p:nvSpPr>
          <p:cNvPr id="1353" name="Google Shape;1353;p53"/>
          <p:cNvSpPr txBox="1"/>
          <p:nvPr/>
        </p:nvSpPr>
        <p:spPr>
          <a:xfrm>
            <a:off x="9444201" y="686450"/>
            <a:ext cx="1247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6"/>
                </a:solidFill>
                <a:latin typeface="Quattrocento Sans"/>
                <a:ea typeface="Quattrocento Sans"/>
                <a:cs typeface="Quattrocento Sans"/>
                <a:sym typeface="Quattrocento Sans"/>
              </a:rPr>
              <a:t>“islands”</a:t>
            </a:r>
            <a:endParaRPr/>
          </a:p>
        </p:txBody>
      </p:sp>
      <p:sp>
        <p:nvSpPr>
          <p:cNvPr id="1354" name="Google Shape;1354;p53"/>
          <p:cNvSpPr txBox="1"/>
          <p:nvPr/>
        </p:nvSpPr>
        <p:spPr>
          <a:xfrm>
            <a:off x="8909533" y="1407160"/>
            <a:ext cx="2553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4</a:t>
            </a:r>
            <a:endParaRPr/>
          </a:p>
        </p:txBody>
      </p:sp>
      <p:sp>
        <p:nvSpPr>
          <p:cNvPr id="1355" name="Google Shape;1355;p53"/>
          <p:cNvSpPr txBox="1"/>
          <p:nvPr>
            <p:ph idx="1" type="body"/>
          </p:nvPr>
        </p:nvSpPr>
        <p:spPr>
          <a:xfrm>
            <a:off x="476603" y="1407160"/>
            <a:ext cx="7674900" cy="1005300"/>
          </a:xfrm>
          <a:prstGeom prst="rect">
            <a:avLst/>
          </a:prstGeom>
          <a:noFill/>
          <a:ln>
            <a:noFill/>
          </a:ln>
        </p:spPr>
        <p:txBody>
          <a:bodyPr anchorCtr="0" anchor="t" bIns="45700" lIns="45700" spcFirstLastPara="1" rIns="45700" wrap="square" tIns="45700">
            <a:normAutofit lnSpcReduction="20000"/>
          </a:bodyPr>
          <a:lstStyle/>
          <a:p>
            <a:pPr indent="0" lvl="0" marL="0" rtl="0" algn="l">
              <a:lnSpc>
                <a:spcPct val="90000"/>
              </a:lnSpc>
              <a:spcBef>
                <a:spcPts val="0"/>
              </a:spcBef>
              <a:spcAft>
                <a:spcPts val="0"/>
              </a:spcAft>
              <a:buNone/>
            </a:pPr>
            <a:r>
              <a:rPr lang="en-US" sz="2133"/>
              <a:t>This “edge by edge” approach is how </a:t>
            </a:r>
            <a:r>
              <a:rPr b="1" lang="en-US" sz="2133">
                <a:solidFill>
                  <a:srgbClr val="4C3282"/>
                </a:solidFill>
              </a:rPr>
              <a:t>Kruskal’s Algorithm</a:t>
            </a:r>
            <a:r>
              <a:rPr b="1" lang="en-US" sz="2133">
                <a:solidFill>
                  <a:schemeClr val="accent3"/>
                </a:solidFill>
              </a:rPr>
              <a:t> </a:t>
            </a:r>
            <a:r>
              <a:rPr lang="en-US" sz="2133"/>
              <a:t>works!</a:t>
            </a:r>
            <a:br>
              <a:rPr lang="en-US" sz="2133"/>
            </a:br>
            <a:endParaRPr sz="2133"/>
          </a:p>
          <a:p>
            <a:pPr indent="0" lvl="0" marL="91440" rtl="0" algn="l">
              <a:lnSpc>
                <a:spcPct val="90000"/>
              </a:lnSpc>
              <a:spcBef>
                <a:spcPts val="1400"/>
              </a:spcBef>
              <a:spcAft>
                <a:spcPts val="0"/>
              </a:spcAft>
              <a:buSzPts val="2133"/>
              <a:buNone/>
            </a:pPr>
            <a:r>
              <a:t/>
            </a:r>
            <a:endParaRPr sz="2133"/>
          </a:p>
        </p:txBody>
      </p:sp>
      <p:sp>
        <p:nvSpPr>
          <p:cNvPr id="1356" name="Google Shape;1356;p53"/>
          <p:cNvSpPr txBox="1"/>
          <p:nvPr/>
        </p:nvSpPr>
        <p:spPr>
          <a:xfrm>
            <a:off x="476600" y="2412450"/>
            <a:ext cx="5161200" cy="26499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Key Intuition</a:t>
            </a:r>
            <a:r>
              <a:rPr lang="en-US" sz="2400">
                <a:solidFill>
                  <a:schemeClr val="dk1"/>
                </a:solidFill>
                <a:latin typeface="Quattrocento Sans"/>
                <a:ea typeface="Quattrocento Sans"/>
                <a:cs typeface="Quattrocento Sans"/>
                <a:sym typeface="Quattrocento Sans"/>
              </a:rPr>
              <a:t>: Kruskal’s keeps track of isolated “islands” of vertices (each is a sub-MST)</a:t>
            </a:r>
            <a:endParaRPr/>
          </a:p>
          <a:p>
            <a:pPr indent="-342900" lvl="1" marL="571500" marR="0" rtl="0" algn="l">
              <a:lnSpc>
                <a:spcPct val="90000"/>
              </a:lnSpc>
              <a:spcBef>
                <a:spcPts val="50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Start with each vertex as its own “island”</a:t>
            </a:r>
            <a:endParaRPr/>
          </a:p>
          <a:p>
            <a:pPr indent="-342900" lvl="1" marL="571500" marR="0" rtl="0" algn="l">
              <a:lnSpc>
                <a:spcPct val="90000"/>
              </a:lnSpc>
              <a:spcBef>
                <a:spcPts val="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If an edge connects two vertices within the same “island”, it forms a cycle! Discard it.</a:t>
            </a:r>
            <a:endParaRPr/>
          </a:p>
          <a:p>
            <a:pPr indent="-342900" lvl="1" marL="571500" marR="0" rtl="0" algn="l">
              <a:lnSpc>
                <a:spcPct val="90000"/>
              </a:lnSpc>
              <a:spcBef>
                <a:spcPts val="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If an edge connects two vertices in different “islands”, add it to the MST! Now those “islands” need to be combined.</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0" name="Shape 1360"/>
        <p:cNvGrpSpPr/>
        <p:nvPr/>
      </p:nvGrpSpPr>
      <p:grpSpPr>
        <a:xfrm>
          <a:off x="0" y="0"/>
          <a:ext cx="0" cy="0"/>
          <a:chOff x="0" y="0"/>
          <a:chExt cx="0" cy="0"/>
        </a:xfrm>
      </p:grpSpPr>
      <p:sp>
        <p:nvSpPr>
          <p:cNvPr id="1361" name="Google Shape;1361;p54"/>
          <p:cNvSpPr/>
          <p:nvPr/>
        </p:nvSpPr>
        <p:spPr>
          <a:xfrm>
            <a:off x="7965440" y="1158240"/>
            <a:ext cx="3874347" cy="2214880"/>
          </a:xfrm>
          <a:custGeom>
            <a:rect b="b" l="l" r="r" t="t"/>
            <a:pathLst>
              <a:path extrusionOk="0" h="2214880" w="3874347">
                <a:moveTo>
                  <a:pt x="1896533" y="13547"/>
                </a:moveTo>
                <a:cubicBezTo>
                  <a:pt x="1884115" y="14676"/>
                  <a:pt x="1865085" y="20320"/>
                  <a:pt x="1849120" y="20320"/>
                </a:cubicBezTo>
                <a:cubicBezTo>
                  <a:pt x="1708677" y="20320"/>
                  <a:pt x="1646699" y="14954"/>
                  <a:pt x="1524000" y="6773"/>
                </a:cubicBezTo>
                <a:cubicBezTo>
                  <a:pt x="1404338" y="9031"/>
                  <a:pt x="1284542" y="7469"/>
                  <a:pt x="1165013" y="13547"/>
                </a:cubicBezTo>
                <a:cubicBezTo>
                  <a:pt x="1150752" y="14272"/>
                  <a:pt x="1138149" y="23336"/>
                  <a:pt x="1124373" y="27093"/>
                </a:cubicBezTo>
                <a:cubicBezTo>
                  <a:pt x="1025093" y="54170"/>
                  <a:pt x="1157691" y="10668"/>
                  <a:pt x="1056640" y="47413"/>
                </a:cubicBezTo>
                <a:cubicBezTo>
                  <a:pt x="973163" y="77768"/>
                  <a:pt x="1061089" y="43673"/>
                  <a:pt x="968587" y="74507"/>
                </a:cubicBezTo>
                <a:cubicBezTo>
                  <a:pt x="957052" y="78352"/>
                  <a:pt x="946147" y="83898"/>
                  <a:pt x="934720" y="88053"/>
                </a:cubicBezTo>
                <a:cubicBezTo>
                  <a:pt x="921300" y="92933"/>
                  <a:pt x="907162" y="95876"/>
                  <a:pt x="894080" y="101600"/>
                </a:cubicBezTo>
                <a:cubicBezTo>
                  <a:pt x="870954" y="111718"/>
                  <a:pt x="849784" y="126093"/>
                  <a:pt x="826347" y="135467"/>
                </a:cubicBezTo>
                <a:cubicBezTo>
                  <a:pt x="731949" y="173224"/>
                  <a:pt x="881049" y="111502"/>
                  <a:pt x="724747" y="189653"/>
                </a:cubicBezTo>
                <a:cubicBezTo>
                  <a:pt x="697654" y="203200"/>
                  <a:pt x="667700" y="212119"/>
                  <a:pt x="643467" y="230293"/>
                </a:cubicBezTo>
                <a:cubicBezTo>
                  <a:pt x="634436" y="237066"/>
                  <a:pt x="625621" y="244139"/>
                  <a:pt x="616373" y="250613"/>
                </a:cubicBezTo>
                <a:cubicBezTo>
                  <a:pt x="603035" y="259950"/>
                  <a:pt x="588758" y="267938"/>
                  <a:pt x="575733" y="277707"/>
                </a:cubicBezTo>
                <a:cubicBezTo>
                  <a:pt x="552602" y="295055"/>
                  <a:pt x="532793" y="317017"/>
                  <a:pt x="508000" y="331893"/>
                </a:cubicBezTo>
                <a:cubicBezTo>
                  <a:pt x="448746" y="367445"/>
                  <a:pt x="497446" y="334501"/>
                  <a:pt x="447040" y="379307"/>
                </a:cubicBezTo>
                <a:cubicBezTo>
                  <a:pt x="436235" y="388912"/>
                  <a:pt x="423978" y="396795"/>
                  <a:pt x="413173" y="406400"/>
                </a:cubicBezTo>
                <a:cubicBezTo>
                  <a:pt x="403627" y="414885"/>
                  <a:pt x="395692" y="425083"/>
                  <a:pt x="386080" y="433493"/>
                </a:cubicBezTo>
                <a:cubicBezTo>
                  <a:pt x="377584" y="440927"/>
                  <a:pt x="366969" y="445831"/>
                  <a:pt x="358987" y="453813"/>
                </a:cubicBezTo>
                <a:cubicBezTo>
                  <a:pt x="351005" y="461796"/>
                  <a:pt x="346101" y="472411"/>
                  <a:pt x="338667" y="480907"/>
                </a:cubicBezTo>
                <a:cubicBezTo>
                  <a:pt x="262319" y="568161"/>
                  <a:pt x="359318" y="444631"/>
                  <a:pt x="291253" y="541867"/>
                </a:cubicBezTo>
                <a:cubicBezTo>
                  <a:pt x="256987" y="590818"/>
                  <a:pt x="273670" y="560994"/>
                  <a:pt x="237067" y="602827"/>
                </a:cubicBezTo>
                <a:cubicBezTo>
                  <a:pt x="206318" y="637969"/>
                  <a:pt x="223595" y="625280"/>
                  <a:pt x="196427" y="670560"/>
                </a:cubicBezTo>
                <a:cubicBezTo>
                  <a:pt x="190619" y="680240"/>
                  <a:pt x="182369" y="688260"/>
                  <a:pt x="176107" y="697653"/>
                </a:cubicBezTo>
                <a:cubicBezTo>
                  <a:pt x="168804" y="708607"/>
                  <a:pt x="163090" y="720566"/>
                  <a:pt x="155787" y="731520"/>
                </a:cubicBezTo>
                <a:cubicBezTo>
                  <a:pt x="149525" y="740913"/>
                  <a:pt x="140949" y="748745"/>
                  <a:pt x="135467" y="758613"/>
                </a:cubicBezTo>
                <a:cubicBezTo>
                  <a:pt x="129562" y="769242"/>
                  <a:pt x="127015" y="781440"/>
                  <a:pt x="121920" y="792480"/>
                </a:cubicBezTo>
                <a:cubicBezTo>
                  <a:pt x="113457" y="810816"/>
                  <a:pt x="101213" y="827509"/>
                  <a:pt x="94827" y="846667"/>
                </a:cubicBezTo>
                <a:cubicBezTo>
                  <a:pt x="78087" y="896886"/>
                  <a:pt x="87666" y="874535"/>
                  <a:pt x="67733" y="914400"/>
                </a:cubicBezTo>
                <a:cubicBezTo>
                  <a:pt x="65475" y="925689"/>
                  <a:pt x="64601" y="937345"/>
                  <a:pt x="60960" y="948267"/>
                </a:cubicBezTo>
                <a:cubicBezTo>
                  <a:pt x="57767" y="957846"/>
                  <a:pt x="51514" y="966133"/>
                  <a:pt x="47413" y="975360"/>
                </a:cubicBezTo>
                <a:cubicBezTo>
                  <a:pt x="42475" y="986471"/>
                  <a:pt x="38382" y="997938"/>
                  <a:pt x="33867" y="1009227"/>
                </a:cubicBezTo>
                <a:cubicBezTo>
                  <a:pt x="23310" y="1072566"/>
                  <a:pt x="29783" y="1036422"/>
                  <a:pt x="13547" y="1117600"/>
                </a:cubicBezTo>
                <a:cubicBezTo>
                  <a:pt x="11289" y="1128889"/>
                  <a:pt x="8201" y="1140043"/>
                  <a:pt x="6773" y="1151467"/>
                </a:cubicBezTo>
                <a:lnTo>
                  <a:pt x="0" y="1205653"/>
                </a:lnTo>
                <a:cubicBezTo>
                  <a:pt x="2258" y="1271129"/>
                  <a:pt x="2810" y="1336685"/>
                  <a:pt x="6773" y="1402080"/>
                </a:cubicBezTo>
                <a:cubicBezTo>
                  <a:pt x="7336" y="1411372"/>
                  <a:pt x="9967" y="1420580"/>
                  <a:pt x="13547" y="1429173"/>
                </a:cubicBezTo>
                <a:cubicBezTo>
                  <a:pt x="24717" y="1455980"/>
                  <a:pt x="66364" y="1532448"/>
                  <a:pt x="81280" y="1551093"/>
                </a:cubicBezTo>
                <a:lnTo>
                  <a:pt x="135467" y="1618827"/>
                </a:lnTo>
                <a:cubicBezTo>
                  <a:pt x="164596" y="1655238"/>
                  <a:pt x="183975" y="1682017"/>
                  <a:pt x="223520" y="1713653"/>
                </a:cubicBezTo>
                <a:cubicBezTo>
                  <a:pt x="234809" y="1722684"/>
                  <a:pt x="246641" y="1731076"/>
                  <a:pt x="257387" y="1740747"/>
                </a:cubicBezTo>
                <a:cubicBezTo>
                  <a:pt x="309671" y="1787803"/>
                  <a:pt x="282459" y="1777781"/>
                  <a:pt x="358987" y="1828800"/>
                </a:cubicBezTo>
                <a:lnTo>
                  <a:pt x="440267" y="1882987"/>
                </a:lnTo>
                <a:cubicBezTo>
                  <a:pt x="453814" y="1892018"/>
                  <a:pt x="466771" y="1902002"/>
                  <a:pt x="480907" y="1910080"/>
                </a:cubicBezTo>
                <a:cubicBezTo>
                  <a:pt x="512516" y="1928142"/>
                  <a:pt x="547305" y="1941525"/>
                  <a:pt x="575733" y="1964267"/>
                </a:cubicBezTo>
                <a:cubicBezTo>
                  <a:pt x="587022" y="1973298"/>
                  <a:pt x="597112" y="1984076"/>
                  <a:pt x="609600" y="1991360"/>
                </a:cubicBezTo>
                <a:cubicBezTo>
                  <a:pt x="624452" y="2000024"/>
                  <a:pt x="641401" y="2004474"/>
                  <a:pt x="657013" y="2011680"/>
                </a:cubicBezTo>
                <a:cubicBezTo>
                  <a:pt x="670765" y="2018027"/>
                  <a:pt x="683865" y="2025733"/>
                  <a:pt x="697653" y="2032000"/>
                </a:cubicBezTo>
                <a:cubicBezTo>
                  <a:pt x="708722" y="2037031"/>
                  <a:pt x="720409" y="2040609"/>
                  <a:pt x="731520" y="2045547"/>
                </a:cubicBezTo>
                <a:cubicBezTo>
                  <a:pt x="765264" y="2060544"/>
                  <a:pt x="785602" y="2078038"/>
                  <a:pt x="826347" y="2086187"/>
                </a:cubicBezTo>
                <a:lnTo>
                  <a:pt x="860213" y="2092960"/>
                </a:lnTo>
                <a:cubicBezTo>
                  <a:pt x="882791" y="2101991"/>
                  <a:pt x="904102" y="2115283"/>
                  <a:pt x="927947" y="2120053"/>
                </a:cubicBezTo>
                <a:cubicBezTo>
                  <a:pt x="939236" y="2122311"/>
                  <a:pt x="950644" y="2124035"/>
                  <a:pt x="961813" y="2126827"/>
                </a:cubicBezTo>
                <a:cubicBezTo>
                  <a:pt x="968739" y="2128559"/>
                  <a:pt x="975132" y="2132200"/>
                  <a:pt x="982133" y="2133600"/>
                </a:cubicBezTo>
                <a:cubicBezTo>
                  <a:pt x="997788" y="2136731"/>
                  <a:pt x="1013924" y="2137084"/>
                  <a:pt x="1029547" y="2140373"/>
                </a:cubicBezTo>
                <a:cubicBezTo>
                  <a:pt x="1056875" y="2146126"/>
                  <a:pt x="1083734" y="2153919"/>
                  <a:pt x="1110827" y="2160693"/>
                </a:cubicBezTo>
                <a:cubicBezTo>
                  <a:pt x="1119858" y="2162951"/>
                  <a:pt x="1128683" y="2166312"/>
                  <a:pt x="1137920" y="2167467"/>
                </a:cubicBezTo>
                <a:lnTo>
                  <a:pt x="1192107" y="2174240"/>
                </a:lnTo>
                <a:cubicBezTo>
                  <a:pt x="1237741" y="2185648"/>
                  <a:pt x="1212789" y="2180695"/>
                  <a:pt x="1280160" y="2187787"/>
                </a:cubicBezTo>
                <a:lnTo>
                  <a:pt x="1476587" y="2208107"/>
                </a:lnTo>
                <a:lnTo>
                  <a:pt x="1510453" y="2214880"/>
                </a:lnTo>
                <a:lnTo>
                  <a:pt x="2065867" y="2208107"/>
                </a:lnTo>
                <a:cubicBezTo>
                  <a:pt x="2077376" y="2207842"/>
                  <a:pt x="2088260" y="2202289"/>
                  <a:pt x="2099733" y="2201333"/>
                </a:cubicBezTo>
                <a:cubicBezTo>
                  <a:pt x="2183208" y="2194377"/>
                  <a:pt x="2363602" y="2190661"/>
                  <a:pt x="2431627" y="2187787"/>
                </a:cubicBezTo>
                <a:lnTo>
                  <a:pt x="2709333" y="2174240"/>
                </a:lnTo>
                <a:lnTo>
                  <a:pt x="2858347" y="2167467"/>
                </a:lnTo>
                <a:cubicBezTo>
                  <a:pt x="2920024" y="2152046"/>
                  <a:pt x="2857105" y="2166171"/>
                  <a:pt x="2973493" y="2153920"/>
                </a:cubicBezTo>
                <a:cubicBezTo>
                  <a:pt x="2987151" y="2152482"/>
                  <a:pt x="3000520" y="2148962"/>
                  <a:pt x="3014133" y="2147147"/>
                </a:cubicBezTo>
                <a:cubicBezTo>
                  <a:pt x="3034399" y="2144445"/>
                  <a:pt x="3054806" y="2142909"/>
                  <a:pt x="3075093" y="2140373"/>
                </a:cubicBezTo>
                <a:cubicBezTo>
                  <a:pt x="3090935" y="2138393"/>
                  <a:pt x="3106630" y="2135271"/>
                  <a:pt x="3122507" y="2133600"/>
                </a:cubicBezTo>
                <a:cubicBezTo>
                  <a:pt x="3183138" y="2127218"/>
                  <a:pt x="3198341" y="2129664"/>
                  <a:pt x="3251200" y="2120053"/>
                </a:cubicBezTo>
                <a:cubicBezTo>
                  <a:pt x="3260359" y="2118388"/>
                  <a:pt x="3269206" y="2115299"/>
                  <a:pt x="3278293" y="2113280"/>
                </a:cubicBezTo>
                <a:cubicBezTo>
                  <a:pt x="3289531" y="2110783"/>
                  <a:pt x="3300922" y="2109004"/>
                  <a:pt x="3312160" y="2106507"/>
                </a:cubicBezTo>
                <a:cubicBezTo>
                  <a:pt x="3321247" y="2104488"/>
                  <a:pt x="3330166" y="2101752"/>
                  <a:pt x="3339253" y="2099733"/>
                </a:cubicBezTo>
                <a:cubicBezTo>
                  <a:pt x="3350491" y="2097236"/>
                  <a:pt x="3362050" y="2096123"/>
                  <a:pt x="3373120" y="2092960"/>
                </a:cubicBezTo>
                <a:cubicBezTo>
                  <a:pt x="3393715" y="2087076"/>
                  <a:pt x="3413760" y="2079413"/>
                  <a:pt x="3434080" y="2072640"/>
                </a:cubicBezTo>
                <a:lnTo>
                  <a:pt x="3454400" y="2065867"/>
                </a:lnTo>
                <a:cubicBezTo>
                  <a:pt x="3500165" y="2035356"/>
                  <a:pt x="3443711" y="2071212"/>
                  <a:pt x="3522133" y="2032000"/>
                </a:cubicBezTo>
                <a:cubicBezTo>
                  <a:pt x="3533140" y="2026497"/>
                  <a:pt x="3561882" y="2003499"/>
                  <a:pt x="3569547" y="1998133"/>
                </a:cubicBezTo>
                <a:cubicBezTo>
                  <a:pt x="3582885" y="1988797"/>
                  <a:pt x="3598675" y="1982552"/>
                  <a:pt x="3610187" y="1971040"/>
                </a:cubicBezTo>
                <a:cubicBezTo>
                  <a:pt x="3619218" y="1962009"/>
                  <a:pt x="3627668" y="1952357"/>
                  <a:pt x="3637280" y="1943947"/>
                </a:cubicBezTo>
                <a:cubicBezTo>
                  <a:pt x="3645776" y="1936513"/>
                  <a:pt x="3656391" y="1931609"/>
                  <a:pt x="3664373" y="1923627"/>
                </a:cubicBezTo>
                <a:cubicBezTo>
                  <a:pt x="3672355" y="1915644"/>
                  <a:pt x="3677346" y="1905104"/>
                  <a:pt x="3684693" y="1896533"/>
                </a:cubicBezTo>
                <a:cubicBezTo>
                  <a:pt x="3701674" y="1876721"/>
                  <a:pt x="3710692" y="1871954"/>
                  <a:pt x="3732107" y="1855893"/>
                </a:cubicBezTo>
                <a:cubicBezTo>
                  <a:pt x="3743396" y="1837831"/>
                  <a:pt x="3754455" y="1819624"/>
                  <a:pt x="3765973" y="1801707"/>
                </a:cubicBezTo>
                <a:cubicBezTo>
                  <a:pt x="3774777" y="1788012"/>
                  <a:pt x="3785786" y="1775630"/>
                  <a:pt x="3793067" y="1761067"/>
                </a:cubicBezTo>
                <a:cubicBezTo>
                  <a:pt x="3838000" y="1671195"/>
                  <a:pt x="3783484" y="1783427"/>
                  <a:pt x="3813387" y="1713653"/>
                </a:cubicBezTo>
                <a:cubicBezTo>
                  <a:pt x="3817364" y="1704373"/>
                  <a:pt x="3823388" y="1696014"/>
                  <a:pt x="3826933" y="1686560"/>
                </a:cubicBezTo>
                <a:cubicBezTo>
                  <a:pt x="3830202" y="1677844"/>
                  <a:pt x="3831032" y="1668383"/>
                  <a:pt x="3833707" y="1659467"/>
                </a:cubicBezTo>
                <a:cubicBezTo>
                  <a:pt x="3837810" y="1645790"/>
                  <a:pt x="3842737" y="1632374"/>
                  <a:pt x="3847253" y="1618827"/>
                </a:cubicBezTo>
                <a:cubicBezTo>
                  <a:pt x="3849511" y="1612054"/>
                  <a:pt x="3852627" y="1605508"/>
                  <a:pt x="3854027" y="1598507"/>
                </a:cubicBezTo>
                <a:cubicBezTo>
                  <a:pt x="3856285" y="1587218"/>
                  <a:pt x="3859480" y="1576077"/>
                  <a:pt x="3860800" y="1564640"/>
                </a:cubicBezTo>
                <a:cubicBezTo>
                  <a:pt x="3866259" y="1517326"/>
                  <a:pt x="3874347" y="1422400"/>
                  <a:pt x="3874347" y="1422400"/>
                </a:cubicBezTo>
                <a:cubicBezTo>
                  <a:pt x="3872089" y="1347893"/>
                  <a:pt x="3871295" y="1273328"/>
                  <a:pt x="3867573" y="1198880"/>
                </a:cubicBezTo>
                <a:cubicBezTo>
                  <a:pt x="3866652" y="1180469"/>
                  <a:pt x="3856719" y="1130571"/>
                  <a:pt x="3854027" y="1110827"/>
                </a:cubicBezTo>
                <a:cubicBezTo>
                  <a:pt x="3849108" y="1074755"/>
                  <a:pt x="3851992" y="1036991"/>
                  <a:pt x="3840480" y="1002453"/>
                </a:cubicBezTo>
                <a:cubicBezTo>
                  <a:pt x="3834027" y="983092"/>
                  <a:pt x="3831184" y="976294"/>
                  <a:pt x="3826933" y="955040"/>
                </a:cubicBezTo>
                <a:cubicBezTo>
                  <a:pt x="3824240" y="941573"/>
                  <a:pt x="3822853" y="927867"/>
                  <a:pt x="3820160" y="914400"/>
                </a:cubicBezTo>
                <a:cubicBezTo>
                  <a:pt x="3818334" y="905272"/>
                  <a:pt x="3815406" y="896394"/>
                  <a:pt x="3813387" y="887307"/>
                </a:cubicBezTo>
                <a:cubicBezTo>
                  <a:pt x="3811048" y="876781"/>
                  <a:pt x="3804343" y="838355"/>
                  <a:pt x="3799840" y="826347"/>
                </a:cubicBezTo>
                <a:cubicBezTo>
                  <a:pt x="3796295" y="816893"/>
                  <a:pt x="3790270" y="808534"/>
                  <a:pt x="3786293" y="799253"/>
                </a:cubicBezTo>
                <a:cubicBezTo>
                  <a:pt x="3783481" y="792691"/>
                  <a:pt x="3782987" y="785174"/>
                  <a:pt x="3779520" y="778933"/>
                </a:cubicBezTo>
                <a:cubicBezTo>
                  <a:pt x="3771613" y="764701"/>
                  <a:pt x="3757576" y="753738"/>
                  <a:pt x="3752427" y="738293"/>
                </a:cubicBezTo>
                <a:cubicBezTo>
                  <a:pt x="3750169" y="731520"/>
                  <a:pt x="3748160" y="724658"/>
                  <a:pt x="3745653" y="717973"/>
                </a:cubicBezTo>
                <a:cubicBezTo>
                  <a:pt x="3741384" y="706589"/>
                  <a:pt x="3735952" y="695641"/>
                  <a:pt x="3732107" y="684107"/>
                </a:cubicBezTo>
                <a:cubicBezTo>
                  <a:pt x="3717528" y="640369"/>
                  <a:pt x="3735595" y="672407"/>
                  <a:pt x="3711787" y="636693"/>
                </a:cubicBezTo>
                <a:cubicBezTo>
                  <a:pt x="3708001" y="621551"/>
                  <a:pt x="3698060" y="578849"/>
                  <a:pt x="3691467" y="568960"/>
                </a:cubicBezTo>
                <a:lnTo>
                  <a:pt x="3677920" y="548640"/>
                </a:lnTo>
                <a:cubicBezTo>
                  <a:pt x="3663515" y="505421"/>
                  <a:pt x="3682624" y="552656"/>
                  <a:pt x="3644053" y="501227"/>
                </a:cubicBezTo>
                <a:cubicBezTo>
                  <a:pt x="3609678" y="455393"/>
                  <a:pt x="3652766" y="488972"/>
                  <a:pt x="3610187" y="460587"/>
                </a:cubicBezTo>
                <a:cubicBezTo>
                  <a:pt x="3605671" y="453814"/>
                  <a:pt x="3601938" y="446448"/>
                  <a:pt x="3596640" y="440267"/>
                </a:cubicBezTo>
                <a:cubicBezTo>
                  <a:pt x="3570779" y="410096"/>
                  <a:pt x="3575720" y="418550"/>
                  <a:pt x="3549227" y="399627"/>
                </a:cubicBezTo>
                <a:cubicBezTo>
                  <a:pt x="3540041" y="393066"/>
                  <a:pt x="3531319" y="385869"/>
                  <a:pt x="3522133" y="379307"/>
                </a:cubicBezTo>
                <a:cubicBezTo>
                  <a:pt x="3515509" y="374575"/>
                  <a:pt x="3508437" y="370492"/>
                  <a:pt x="3501813" y="365760"/>
                </a:cubicBezTo>
                <a:cubicBezTo>
                  <a:pt x="3492627" y="359198"/>
                  <a:pt x="3483968" y="351914"/>
                  <a:pt x="3474720" y="345440"/>
                </a:cubicBezTo>
                <a:cubicBezTo>
                  <a:pt x="3461382" y="336103"/>
                  <a:pt x="3445592" y="329859"/>
                  <a:pt x="3434080" y="318347"/>
                </a:cubicBezTo>
                <a:cubicBezTo>
                  <a:pt x="3408711" y="292978"/>
                  <a:pt x="3422847" y="301056"/>
                  <a:pt x="3393440" y="291253"/>
                </a:cubicBezTo>
                <a:cubicBezTo>
                  <a:pt x="3348344" y="246157"/>
                  <a:pt x="3396911" y="288666"/>
                  <a:pt x="3352800" y="264160"/>
                </a:cubicBezTo>
                <a:cubicBezTo>
                  <a:pt x="3338568" y="256253"/>
                  <a:pt x="3325707" y="246098"/>
                  <a:pt x="3312160" y="237067"/>
                </a:cubicBezTo>
                <a:cubicBezTo>
                  <a:pt x="3305387" y="232551"/>
                  <a:pt x="3298352" y="228404"/>
                  <a:pt x="3291840" y="223520"/>
                </a:cubicBezTo>
                <a:cubicBezTo>
                  <a:pt x="3251719" y="193429"/>
                  <a:pt x="3274145" y="209466"/>
                  <a:pt x="3224107" y="176107"/>
                </a:cubicBezTo>
                <a:cubicBezTo>
                  <a:pt x="3217334" y="171591"/>
                  <a:pt x="3211510" y="165134"/>
                  <a:pt x="3203787" y="162560"/>
                </a:cubicBezTo>
                <a:cubicBezTo>
                  <a:pt x="3183344" y="155746"/>
                  <a:pt x="3170663" y="151961"/>
                  <a:pt x="3149600" y="142240"/>
                </a:cubicBezTo>
                <a:cubicBezTo>
                  <a:pt x="3131264" y="133777"/>
                  <a:pt x="3112215" y="126349"/>
                  <a:pt x="3095413" y="115147"/>
                </a:cubicBezTo>
                <a:cubicBezTo>
                  <a:pt x="3088640" y="110631"/>
                  <a:pt x="3082575" y="104807"/>
                  <a:pt x="3075093" y="101600"/>
                </a:cubicBezTo>
                <a:cubicBezTo>
                  <a:pt x="3066537" y="97933"/>
                  <a:pt x="3057031" y="97085"/>
                  <a:pt x="3048000" y="94827"/>
                </a:cubicBezTo>
                <a:cubicBezTo>
                  <a:pt x="2988238" y="54985"/>
                  <a:pt x="3083748" y="116085"/>
                  <a:pt x="2987040" y="67733"/>
                </a:cubicBezTo>
                <a:cubicBezTo>
                  <a:pt x="2978009" y="63218"/>
                  <a:pt x="2969401" y="57732"/>
                  <a:pt x="2959947" y="54187"/>
                </a:cubicBezTo>
                <a:cubicBezTo>
                  <a:pt x="2951230" y="50918"/>
                  <a:pt x="2941804" y="49970"/>
                  <a:pt x="2932853" y="47413"/>
                </a:cubicBezTo>
                <a:cubicBezTo>
                  <a:pt x="2925988" y="45452"/>
                  <a:pt x="2919398" y="42601"/>
                  <a:pt x="2912533" y="40640"/>
                </a:cubicBezTo>
                <a:cubicBezTo>
                  <a:pt x="2903582" y="38083"/>
                  <a:pt x="2894391" y="36424"/>
                  <a:pt x="2885440" y="33867"/>
                </a:cubicBezTo>
                <a:cubicBezTo>
                  <a:pt x="2878575" y="31905"/>
                  <a:pt x="2872047" y="28825"/>
                  <a:pt x="2865120" y="27093"/>
                </a:cubicBezTo>
                <a:cubicBezTo>
                  <a:pt x="2829563" y="18204"/>
                  <a:pt x="2810093" y="18229"/>
                  <a:pt x="2770293" y="13547"/>
                </a:cubicBezTo>
                <a:cubicBezTo>
                  <a:pt x="2666398" y="1324"/>
                  <a:pt x="2758690" y="9278"/>
                  <a:pt x="2600960" y="0"/>
                </a:cubicBezTo>
                <a:lnTo>
                  <a:pt x="1943947" y="6773"/>
                </a:lnTo>
                <a:cubicBezTo>
                  <a:pt x="1936809" y="6916"/>
                  <a:pt x="1930670" y="12373"/>
                  <a:pt x="1923627" y="13547"/>
                </a:cubicBezTo>
                <a:cubicBezTo>
                  <a:pt x="1916946" y="14661"/>
                  <a:pt x="1908951" y="12418"/>
                  <a:pt x="1896533" y="13547"/>
                </a:cubicBezTo>
                <a:close/>
              </a:path>
            </a:pathLst>
          </a:custGeom>
          <a:solidFill>
            <a:srgbClr val="DFECE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362" name="Google Shape;1362;p54"/>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Kruskal’s Algorithm</a:t>
            </a:r>
            <a:endParaRPr/>
          </a:p>
        </p:txBody>
      </p:sp>
      <p:sp>
        <p:nvSpPr>
          <p:cNvPr id="1363" name="Google Shape;1363;p54"/>
          <p:cNvSpPr txBox="1"/>
          <p:nvPr/>
        </p:nvSpPr>
        <p:spPr>
          <a:xfrm>
            <a:off x="6012634" y="3429000"/>
            <a:ext cx="6011700" cy="3144000"/>
          </a:xfrm>
          <a:prstGeom prst="rect">
            <a:avLst/>
          </a:prstGeom>
          <a:solidFill>
            <a:srgbClr val="F2F2F2"/>
          </a:solidFill>
          <a:ln cap="flat" cmpd="sng" w="9525">
            <a:solidFill>
              <a:schemeClr val="dk1"/>
            </a:solidFill>
            <a:prstDash val="solid"/>
            <a:miter lim="800000"/>
            <a:headEnd len="sm" w="sm" type="none"/>
            <a:tailEnd len="sm" w="sm" type="none"/>
          </a:ln>
        </p:spPr>
        <p:txBody>
          <a:bodyPr anchorCtr="0" anchor="t" bIns="60950" lIns="121900" spcFirstLastPara="1" rIns="121900" wrap="square" tIns="60950">
            <a:noAutofit/>
          </a:bodyPr>
          <a:lstStyle/>
          <a:p>
            <a:pPr indent="0" lvl="0" marL="0" marR="0" rtl="0" algn="l">
              <a:lnSpc>
                <a:spcPct val="120000"/>
              </a:lnSpc>
              <a:spcBef>
                <a:spcPts val="0"/>
              </a:spcBef>
              <a:spcAft>
                <a:spcPts val="0"/>
              </a:spcAft>
              <a:buClr>
                <a:srgbClr val="4B2A85"/>
              </a:buClr>
              <a:buSzPts val="840"/>
              <a:buFont typeface="Noto Sans Symbols"/>
              <a:buNone/>
            </a:pPr>
            <a:r>
              <a:rPr b="1" lang="en-US" sz="1400">
                <a:solidFill>
                  <a:schemeClr val="dk1"/>
                </a:solidFill>
                <a:latin typeface="Consolas"/>
                <a:ea typeface="Consolas"/>
                <a:cs typeface="Consolas"/>
                <a:sym typeface="Consolas"/>
              </a:rPr>
              <a:t>kruskalMST</a:t>
            </a:r>
            <a:r>
              <a:rPr b="0" lang="en-US" sz="1400">
                <a:solidFill>
                  <a:schemeClr val="dk1"/>
                </a:solidFill>
                <a:latin typeface="Consolas"/>
                <a:ea typeface="Consolas"/>
                <a:cs typeface="Consolas"/>
                <a:sym typeface="Consolas"/>
              </a:rPr>
              <a:t>(</a:t>
            </a:r>
            <a:r>
              <a:rPr b="0" lang="en-US" sz="1400">
                <a:solidFill>
                  <a:schemeClr val="accent3"/>
                </a:solidFill>
                <a:latin typeface="Consolas"/>
                <a:ea typeface="Consolas"/>
                <a:cs typeface="Consolas"/>
                <a:sym typeface="Consolas"/>
              </a:rPr>
              <a:t>G</a:t>
            </a:r>
            <a:r>
              <a:rPr b="0" lang="en-US" sz="1400">
                <a:solidFill>
                  <a:schemeClr val="dk1"/>
                </a:solidFill>
                <a:latin typeface="Consolas"/>
                <a:ea typeface="Consolas"/>
                <a:cs typeface="Consolas"/>
                <a:sym typeface="Consolas"/>
              </a:rPr>
              <a:t> graph)</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a:t>
            </a:r>
            <a:r>
              <a:rPr b="0" lang="en-US" sz="1400">
                <a:solidFill>
                  <a:schemeClr val="accent3"/>
                </a:solidFill>
                <a:latin typeface="Consolas"/>
                <a:ea typeface="Consolas"/>
                <a:cs typeface="Consolas"/>
                <a:sym typeface="Consolas"/>
              </a:rPr>
              <a:t>Set(?) </a:t>
            </a:r>
            <a:r>
              <a:rPr b="0" lang="en-US" sz="1400">
                <a:solidFill>
                  <a:schemeClr val="dk1"/>
                </a:solidFill>
                <a:latin typeface="Consolas"/>
                <a:ea typeface="Consolas"/>
                <a:cs typeface="Consolas"/>
                <a:sym typeface="Consolas"/>
              </a:rPr>
              <a:t>msts; </a:t>
            </a:r>
            <a:r>
              <a:rPr b="0" lang="en-US" sz="1400">
                <a:solidFill>
                  <a:schemeClr val="accent3"/>
                </a:solidFill>
                <a:latin typeface="Consolas"/>
                <a:ea typeface="Consolas"/>
                <a:cs typeface="Consolas"/>
                <a:sym typeface="Consolas"/>
              </a:rPr>
              <a:t>Set</a:t>
            </a:r>
            <a:r>
              <a:rPr b="0" lang="en-US" sz="1400">
                <a:solidFill>
                  <a:schemeClr val="dk1"/>
                </a:solidFill>
                <a:latin typeface="Consolas"/>
                <a:ea typeface="Consolas"/>
                <a:cs typeface="Consolas"/>
                <a:sym typeface="Consolas"/>
              </a:rPr>
              <a:t> finalMST;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initialize msts with each vertex as single-element 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sort all edges by weight (smallest to largest)</a:t>
            </a:r>
            <a:endParaRPr/>
          </a:p>
          <a:p>
            <a:pPr indent="0" lvl="0" marL="0" marR="0" rtl="0" algn="l">
              <a:lnSpc>
                <a:spcPct val="120000"/>
              </a:lnSpc>
              <a:spcBef>
                <a:spcPts val="0"/>
              </a:spcBef>
              <a:spcAft>
                <a:spcPts val="0"/>
              </a:spcAft>
              <a:buClr>
                <a:srgbClr val="4B2A85"/>
              </a:buClr>
              <a:buSzPts val="840"/>
              <a:buFont typeface="Noto Sans Symbols"/>
              <a:buNone/>
            </a:pPr>
            <a:r>
              <a:t/>
            </a:r>
            <a:endParaRPr b="0" sz="1400">
              <a:solidFill>
                <a:schemeClr val="dk1"/>
              </a:solidFill>
              <a:latin typeface="Consolas"/>
              <a:ea typeface="Consolas"/>
              <a:cs typeface="Consolas"/>
              <a:sym typeface="Consolas"/>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accent2"/>
                </a:solidFill>
                <a:latin typeface="Consolas"/>
                <a:ea typeface="Consolas"/>
                <a:cs typeface="Consolas"/>
                <a:sym typeface="Consolas"/>
              </a:rPr>
              <a:t>  for</a:t>
            </a:r>
            <a:r>
              <a:rPr b="0" lang="en-US" sz="1400">
                <a:solidFill>
                  <a:schemeClr val="dk1"/>
                </a:solidFill>
                <a:latin typeface="Consolas"/>
                <a:ea typeface="Consolas"/>
                <a:cs typeface="Consolas"/>
                <a:sym typeface="Consolas"/>
              </a:rPr>
              <a:t> each edge (u,v) in ascending order:</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uMST = msts.</a:t>
            </a:r>
            <a:r>
              <a:rPr b="1" lang="en-US" sz="1400">
                <a:solidFill>
                  <a:schemeClr val="dk1"/>
                </a:solidFill>
                <a:latin typeface="Consolas"/>
                <a:ea typeface="Consolas"/>
                <a:cs typeface="Consolas"/>
                <a:sym typeface="Consolas"/>
              </a:rPr>
              <a:t>find</a:t>
            </a:r>
            <a:r>
              <a:rPr b="0" lang="en-US" sz="1400">
                <a:solidFill>
                  <a:schemeClr val="dk1"/>
                </a:solidFill>
                <a:latin typeface="Consolas"/>
                <a:ea typeface="Consolas"/>
                <a:cs typeface="Consolas"/>
                <a:sym typeface="Consolas"/>
              </a:rPr>
              <a:t>(u)</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vMST = msts.</a:t>
            </a:r>
            <a:r>
              <a:rPr b="1" lang="en-US" sz="1400">
                <a:solidFill>
                  <a:schemeClr val="dk1"/>
                </a:solidFill>
                <a:latin typeface="Consolas"/>
                <a:ea typeface="Consolas"/>
                <a:cs typeface="Consolas"/>
                <a:sym typeface="Consolas"/>
              </a:rPr>
              <a:t>find</a:t>
            </a:r>
            <a:r>
              <a:rPr b="0" lang="en-US" sz="1400">
                <a:solidFill>
                  <a:schemeClr val="dk1"/>
                </a:solidFill>
                <a:latin typeface="Consolas"/>
                <a:ea typeface="Consolas"/>
                <a:cs typeface="Consolas"/>
                <a:sym typeface="Consolas"/>
              </a:rPr>
              <a:t>(v)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accent2"/>
                </a:solidFill>
                <a:latin typeface="Consolas"/>
                <a:ea typeface="Consolas"/>
                <a:cs typeface="Consolas"/>
                <a:sym typeface="Consolas"/>
              </a:rPr>
              <a:t>    if</a:t>
            </a:r>
            <a:r>
              <a:rPr b="0" lang="en-US" sz="1400">
                <a:solidFill>
                  <a:schemeClr val="dk1"/>
                </a:solidFill>
                <a:latin typeface="Consolas"/>
                <a:ea typeface="Consolas"/>
                <a:cs typeface="Consolas"/>
                <a:sym typeface="Consolas"/>
              </a:rPr>
              <a:t> (uMST != vMST):</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finalMST.</a:t>
            </a:r>
            <a:r>
              <a:rPr b="1" lang="en-US" sz="1400">
                <a:solidFill>
                  <a:schemeClr val="dk1"/>
                </a:solidFill>
                <a:latin typeface="Consolas"/>
                <a:ea typeface="Consolas"/>
                <a:cs typeface="Consolas"/>
                <a:sym typeface="Consolas"/>
              </a:rPr>
              <a:t>add</a:t>
            </a:r>
            <a:r>
              <a:rPr b="0" lang="en-US" sz="1400">
                <a:solidFill>
                  <a:schemeClr val="dk1"/>
                </a:solidFill>
                <a:latin typeface="Consolas"/>
                <a:ea typeface="Consolas"/>
                <a:cs typeface="Consolas"/>
                <a:sym typeface="Consolas"/>
              </a:rPr>
              <a:t>(edge (u, v))</a:t>
            </a:r>
            <a:endParaRPr/>
          </a:p>
          <a:p>
            <a:pPr indent="0" lvl="0" marL="0" marR="0" rtl="0" algn="l">
              <a:lnSpc>
                <a:spcPct val="120000"/>
              </a:lnSpc>
              <a:spcBef>
                <a:spcPts val="0"/>
              </a:spcBef>
              <a:spcAft>
                <a:spcPts val="0"/>
              </a:spcAft>
              <a:buClr>
                <a:srgbClr val="4B2A85"/>
              </a:buClr>
              <a:buSzPts val="840"/>
              <a:buFont typeface="Noto Sans Symbols"/>
              <a:buNone/>
            </a:pPr>
            <a:r>
              <a:rPr b="0" lang="en-US" sz="1400">
                <a:solidFill>
                  <a:schemeClr val="dk1"/>
                </a:solidFill>
                <a:latin typeface="Consolas"/>
                <a:ea typeface="Consolas"/>
                <a:cs typeface="Consolas"/>
                <a:sym typeface="Consolas"/>
              </a:rPr>
              <a:t>      msts.</a:t>
            </a:r>
            <a:r>
              <a:rPr b="1" lang="en-US" sz="1400">
                <a:solidFill>
                  <a:schemeClr val="dk1"/>
                </a:solidFill>
                <a:latin typeface="Consolas"/>
                <a:ea typeface="Consolas"/>
                <a:cs typeface="Consolas"/>
                <a:sym typeface="Consolas"/>
              </a:rPr>
              <a:t>union</a:t>
            </a:r>
            <a:r>
              <a:rPr b="0" lang="en-US" sz="1400">
                <a:solidFill>
                  <a:schemeClr val="dk1"/>
                </a:solidFill>
                <a:latin typeface="Consolas"/>
                <a:ea typeface="Consolas"/>
                <a:cs typeface="Consolas"/>
                <a:sym typeface="Consolas"/>
              </a:rPr>
              <a:t>(uMST, vMST)</a:t>
            </a:r>
            <a:endParaRPr/>
          </a:p>
        </p:txBody>
      </p:sp>
      <p:grpSp>
        <p:nvGrpSpPr>
          <p:cNvPr id="1364" name="Google Shape;1364;p54"/>
          <p:cNvGrpSpPr/>
          <p:nvPr/>
        </p:nvGrpSpPr>
        <p:grpSpPr>
          <a:xfrm>
            <a:off x="8310029" y="1165720"/>
            <a:ext cx="3220820" cy="2085082"/>
            <a:chOff x="1941470" y="2210525"/>
            <a:chExt cx="2907927" cy="1882523"/>
          </a:xfrm>
        </p:grpSpPr>
        <p:sp>
          <p:nvSpPr>
            <p:cNvPr id="1365" name="Google Shape;1365;p54"/>
            <p:cNvSpPr/>
            <p:nvPr/>
          </p:nvSpPr>
          <p:spPr>
            <a:xfrm>
              <a:off x="1941470" y="3146017"/>
              <a:ext cx="297300" cy="2610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p>
          </p:txBody>
        </p:sp>
        <p:sp>
          <p:nvSpPr>
            <p:cNvPr id="1366" name="Google Shape;1366;p54"/>
            <p:cNvSpPr/>
            <p:nvPr/>
          </p:nvSpPr>
          <p:spPr>
            <a:xfrm>
              <a:off x="3135196" y="2312845"/>
              <a:ext cx="251400" cy="258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B</a:t>
              </a:r>
              <a:endParaRPr/>
            </a:p>
          </p:txBody>
        </p:sp>
        <p:sp>
          <p:nvSpPr>
            <p:cNvPr id="1367" name="Google Shape;1367;p54"/>
            <p:cNvSpPr/>
            <p:nvPr/>
          </p:nvSpPr>
          <p:spPr>
            <a:xfrm>
              <a:off x="2809351" y="3690867"/>
              <a:ext cx="2745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D</a:t>
              </a:r>
              <a:endParaRPr/>
            </a:p>
          </p:txBody>
        </p:sp>
        <p:sp>
          <p:nvSpPr>
            <p:cNvPr id="1368" name="Google Shape;1368;p54"/>
            <p:cNvSpPr/>
            <p:nvPr/>
          </p:nvSpPr>
          <p:spPr>
            <a:xfrm>
              <a:off x="4460264" y="3682981"/>
              <a:ext cx="310800" cy="2877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dk1"/>
                </a:solidFill>
                <a:latin typeface="Quattrocento Sans"/>
                <a:ea typeface="Quattrocento Sans"/>
                <a:cs typeface="Quattrocento Sans"/>
                <a:sym typeface="Quattrocento Sans"/>
              </a:endParaRPr>
            </a:p>
          </p:txBody>
        </p:sp>
        <p:sp>
          <p:nvSpPr>
            <p:cNvPr id="1369" name="Google Shape;1369;p54"/>
            <p:cNvSpPr/>
            <p:nvPr/>
          </p:nvSpPr>
          <p:spPr>
            <a:xfrm>
              <a:off x="4540506" y="2661240"/>
              <a:ext cx="266400" cy="2703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E</a:t>
              </a:r>
              <a:endParaRPr/>
            </a:p>
          </p:txBody>
        </p:sp>
        <p:sp>
          <p:nvSpPr>
            <p:cNvPr id="1370" name="Google Shape;1370;p54"/>
            <p:cNvSpPr/>
            <p:nvPr/>
          </p:nvSpPr>
          <p:spPr>
            <a:xfrm>
              <a:off x="2965478" y="3001611"/>
              <a:ext cx="258600" cy="2619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C</a:t>
              </a:r>
              <a:endParaRPr/>
            </a:p>
          </p:txBody>
        </p:sp>
        <p:cxnSp>
          <p:nvCxnSpPr>
            <p:cNvPr id="1371" name="Google Shape;1371;p54"/>
            <p:cNvCxnSpPr>
              <a:stCxn id="1366" idx="2"/>
              <a:endCxn id="1365" idx="7"/>
            </p:cNvCxnSpPr>
            <p:nvPr/>
          </p:nvCxnSpPr>
          <p:spPr>
            <a:xfrm flipH="1">
              <a:off x="2195296" y="2442295"/>
              <a:ext cx="939900" cy="741900"/>
            </a:xfrm>
            <a:prstGeom prst="straightConnector1">
              <a:avLst/>
            </a:prstGeom>
            <a:noFill/>
            <a:ln cap="flat" cmpd="sng" w="76200">
              <a:solidFill>
                <a:schemeClr val="accent2"/>
              </a:solidFill>
              <a:prstDash val="solid"/>
              <a:round/>
              <a:headEnd len="sm" w="sm" type="none"/>
              <a:tailEnd len="sm" w="sm" type="none"/>
            </a:ln>
          </p:spPr>
        </p:cxnSp>
        <p:cxnSp>
          <p:nvCxnSpPr>
            <p:cNvPr id="1372" name="Google Shape;1372;p54"/>
            <p:cNvCxnSpPr>
              <a:stCxn id="1365" idx="5"/>
              <a:endCxn id="1367" idx="2"/>
            </p:cNvCxnSpPr>
            <p:nvPr/>
          </p:nvCxnSpPr>
          <p:spPr>
            <a:xfrm>
              <a:off x="2195231" y="3368794"/>
              <a:ext cx="614100" cy="453000"/>
            </a:xfrm>
            <a:prstGeom prst="straightConnector1">
              <a:avLst/>
            </a:prstGeom>
            <a:noFill/>
            <a:ln cap="flat" cmpd="sng" w="76200">
              <a:solidFill>
                <a:schemeClr val="accent2"/>
              </a:solidFill>
              <a:prstDash val="solid"/>
              <a:round/>
              <a:headEnd len="sm" w="sm" type="none"/>
              <a:tailEnd len="sm" w="sm" type="none"/>
            </a:ln>
          </p:spPr>
        </p:cxnSp>
        <p:cxnSp>
          <p:nvCxnSpPr>
            <p:cNvPr id="1373" name="Google Shape;1373;p54"/>
            <p:cNvCxnSpPr>
              <a:stCxn id="1367" idx="0"/>
              <a:endCxn id="1370" idx="4"/>
            </p:cNvCxnSpPr>
            <p:nvPr/>
          </p:nvCxnSpPr>
          <p:spPr>
            <a:xfrm flipH="1" rot="10800000">
              <a:off x="2946601" y="3263367"/>
              <a:ext cx="148200" cy="427500"/>
            </a:xfrm>
            <a:prstGeom prst="straightConnector1">
              <a:avLst/>
            </a:prstGeom>
            <a:noFill/>
            <a:ln cap="flat" cmpd="sng" w="12700">
              <a:solidFill>
                <a:srgbClr val="D8D8D8"/>
              </a:solidFill>
              <a:prstDash val="dash"/>
              <a:round/>
              <a:headEnd len="sm" w="sm" type="none"/>
              <a:tailEnd len="sm" w="sm" type="none"/>
            </a:ln>
          </p:spPr>
        </p:cxnSp>
        <p:cxnSp>
          <p:nvCxnSpPr>
            <p:cNvPr id="1374" name="Google Shape;1374;p54"/>
            <p:cNvCxnSpPr>
              <a:stCxn id="1370" idx="2"/>
              <a:endCxn id="1365" idx="6"/>
            </p:cNvCxnSpPr>
            <p:nvPr/>
          </p:nvCxnSpPr>
          <p:spPr>
            <a:xfrm flipH="1">
              <a:off x="2238878" y="3132561"/>
              <a:ext cx="726600" cy="144000"/>
            </a:xfrm>
            <a:prstGeom prst="straightConnector1">
              <a:avLst/>
            </a:prstGeom>
            <a:noFill/>
            <a:ln cap="flat" cmpd="sng" w="76200">
              <a:solidFill>
                <a:schemeClr val="accent2"/>
              </a:solidFill>
              <a:prstDash val="solid"/>
              <a:round/>
              <a:headEnd len="sm" w="sm" type="none"/>
              <a:tailEnd len="sm" w="sm" type="none"/>
            </a:ln>
          </p:spPr>
        </p:cxnSp>
        <p:cxnSp>
          <p:nvCxnSpPr>
            <p:cNvPr id="1375" name="Google Shape;1375;p54"/>
            <p:cNvCxnSpPr>
              <a:stCxn id="1370" idx="6"/>
              <a:endCxn id="1369" idx="2"/>
            </p:cNvCxnSpPr>
            <p:nvPr/>
          </p:nvCxnSpPr>
          <p:spPr>
            <a:xfrm flipH="1" rot="10800000">
              <a:off x="3224078" y="2796261"/>
              <a:ext cx="1316400" cy="336300"/>
            </a:xfrm>
            <a:prstGeom prst="straightConnector1">
              <a:avLst/>
            </a:prstGeom>
            <a:noFill/>
            <a:ln cap="flat" cmpd="sng" w="12700">
              <a:solidFill>
                <a:srgbClr val="D8D8D8"/>
              </a:solidFill>
              <a:prstDash val="dash"/>
              <a:round/>
              <a:headEnd len="sm" w="sm" type="none"/>
              <a:tailEnd len="sm" w="sm" type="none"/>
            </a:ln>
          </p:spPr>
        </p:cxnSp>
        <p:cxnSp>
          <p:nvCxnSpPr>
            <p:cNvPr id="1376" name="Google Shape;1376;p54"/>
            <p:cNvCxnSpPr>
              <a:stCxn id="1369" idx="4"/>
              <a:endCxn id="1368" idx="0"/>
            </p:cNvCxnSpPr>
            <p:nvPr/>
          </p:nvCxnSpPr>
          <p:spPr>
            <a:xfrm flipH="1">
              <a:off x="4615806" y="2931540"/>
              <a:ext cx="57900" cy="751500"/>
            </a:xfrm>
            <a:prstGeom prst="straightConnector1">
              <a:avLst/>
            </a:prstGeom>
            <a:noFill/>
            <a:ln cap="flat" cmpd="sng" w="12700">
              <a:solidFill>
                <a:srgbClr val="D8D8D8"/>
              </a:solidFill>
              <a:prstDash val="dash"/>
              <a:round/>
              <a:headEnd len="sm" w="sm" type="none"/>
              <a:tailEnd len="sm" w="sm" type="none"/>
            </a:ln>
          </p:spPr>
        </p:cxnSp>
        <p:cxnSp>
          <p:nvCxnSpPr>
            <p:cNvPr id="1377" name="Google Shape;1377;p54"/>
            <p:cNvCxnSpPr>
              <a:stCxn id="1368" idx="3"/>
              <a:endCxn id="1367" idx="6"/>
            </p:cNvCxnSpPr>
            <p:nvPr/>
          </p:nvCxnSpPr>
          <p:spPr>
            <a:xfrm rot="10800000">
              <a:off x="3083780" y="3821748"/>
              <a:ext cx="1422000" cy="106800"/>
            </a:xfrm>
            <a:prstGeom prst="straightConnector1">
              <a:avLst/>
            </a:prstGeom>
            <a:noFill/>
            <a:ln cap="flat" cmpd="sng" w="12700">
              <a:solidFill>
                <a:srgbClr val="D8D8D8"/>
              </a:solidFill>
              <a:prstDash val="dash"/>
              <a:round/>
              <a:headEnd len="sm" w="sm" type="none"/>
              <a:tailEnd len="sm" w="sm" type="none"/>
            </a:ln>
          </p:spPr>
        </p:cxnSp>
        <p:cxnSp>
          <p:nvCxnSpPr>
            <p:cNvPr id="1378" name="Google Shape;1378;p54"/>
            <p:cNvCxnSpPr>
              <a:stCxn id="1368" idx="1"/>
              <a:endCxn id="1366" idx="6"/>
            </p:cNvCxnSpPr>
            <p:nvPr/>
          </p:nvCxnSpPr>
          <p:spPr>
            <a:xfrm rot="10800000">
              <a:off x="3386480" y="2442314"/>
              <a:ext cx="1119300" cy="1282800"/>
            </a:xfrm>
            <a:prstGeom prst="straightConnector1">
              <a:avLst/>
            </a:prstGeom>
            <a:noFill/>
            <a:ln cap="flat" cmpd="sng" w="76200">
              <a:solidFill>
                <a:schemeClr val="accent2"/>
              </a:solidFill>
              <a:prstDash val="solid"/>
              <a:round/>
              <a:headEnd len="sm" w="sm" type="none"/>
              <a:tailEnd len="sm" w="sm" type="none"/>
            </a:ln>
          </p:spPr>
        </p:cxnSp>
        <p:cxnSp>
          <p:nvCxnSpPr>
            <p:cNvPr id="1379" name="Google Shape;1379;p54"/>
            <p:cNvCxnSpPr>
              <a:stCxn id="1369" idx="3"/>
              <a:endCxn id="1367" idx="7"/>
            </p:cNvCxnSpPr>
            <p:nvPr/>
          </p:nvCxnSpPr>
          <p:spPr>
            <a:xfrm flipH="1">
              <a:off x="3043519" y="2891955"/>
              <a:ext cx="1536000" cy="837300"/>
            </a:xfrm>
            <a:prstGeom prst="straightConnector1">
              <a:avLst/>
            </a:prstGeom>
            <a:noFill/>
            <a:ln cap="flat" cmpd="sng" w="12700">
              <a:solidFill>
                <a:srgbClr val="D8D8D8"/>
              </a:solidFill>
              <a:prstDash val="dash"/>
              <a:round/>
              <a:headEnd len="sm" w="sm" type="none"/>
              <a:tailEnd len="sm" w="sm" type="none"/>
            </a:ln>
          </p:spPr>
        </p:cxnSp>
        <p:cxnSp>
          <p:nvCxnSpPr>
            <p:cNvPr id="1380" name="Google Shape;1380;p54"/>
            <p:cNvCxnSpPr>
              <a:stCxn id="1370" idx="5"/>
              <a:endCxn id="1368" idx="2"/>
            </p:cNvCxnSpPr>
            <p:nvPr/>
          </p:nvCxnSpPr>
          <p:spPr>
            <a:xfrm>
              <a:off x="3186207" y="3225157"/>
              <a:ext cx="1274100" cy="601800"/>
            </a:xfrm>
            <a:prstGeom prst="straightConnector1">
              <a:avLst/>
            </a:prstGeom>
            <a:noFill/>
            <a:ln cap="flat" cmpd="sng" w="12700">
              <a:solidFill>
                <a:srgbClr val="D8D8D8"/>
              </a:solidFill>
              <a:prstDash val="dash"/>
              <a:round/>
              <a:headEnd len="sm" w="sm" type="none"/>
              <a:tailEnd len="sm" w="sm" type="none"/>
            </a:ln>
          </p:spPr>
        </p:cxnSp>
        <p:sp>
          <p:nvSpPr>
            <p:cNvPr id="1381" name="Google Shape;1381;p54"/>
            <p:cNvSpPr txBox="1"/>
            <p:nvPr/>
          </p:nvSpPr>
          <p:spPr>
            <a:xfrm>
              <a:off x="2482751" y="2428525"/>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4</a:t>
              </a:r>
              <a:endParaRPr/>
            </a:p>
          </p:txBody>
        </p:sp>
        <p:sp>
          <p:nvSpPr>
            <p:cNvPr id="1382" name="Google Shape;1382;p54"/>
            <p:cNvSpPr txBox="1"/>
            <p:nvPr/>
          </p:nvSpPr>
          <p:spPr>
            <a:xfrm>
              <a:off x="3687309" y="2559869"/>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2</a:t>
              </a:r>
              <a:endParaRPr/>
            </a:p>
          </p:txBody>
        </p:sp>
        <p:sp>
          <p:nvSpPr>
            <p:cNvPr id="1383" name="Google Shape;1383;p54"/>
            <p:cNvSpPr txBox="1"/>
            <p:nvPr/>
          </p:nvSpPr>
          <p:spPr>
            <a:xfrm>
              <a:off x="3253328" y="2800827"/>
              <a:ext cx="593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11</a:t>
              </a:r>
              <a:endParaRPr/>
            </a:p>
          </p:txBody>
        </p:sp>
        <p:sp>
          <p:nvSpPr>
            <p:cNvPr id="1384" name="Google Shape;1384;p54"/>
            <p:cNvSpPr txBox="1"/>
            <p:nvPr/>
          </p:nvSpPr>
          <p:spPr>
            <a:xfrm>
              <a:off x="2594114" y="2826931"/>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1</a:t>
              </a:r>
              <a:endParaRPr/>
            </a:p>
          </p:txBody>
        </p:sp>
        <p:sp>
          <p:nvSpPr>
            <p:cNvPr id="1385" name="Google Shape;1385;p54"/>
            <p:cNvSpPr txBox="1"/>
            <p:nvPr/>
          </p:nvSpPr>
          <p:spPr>
            <a:xfrm>
              <a:off x="2327589" y="3551298"/>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3</a:t>
              </a:r>
              <a:endParaRPr/>
            </a:p>
          </p:txBody>
        </p:sp>
        <p:sp>
          <p:nvSpPr>
            <p:cNvPr id="1386" name="Google Shape;1386;p54"/>
            <p:cNvSpPr txBox="1"/>
            <p:nvPr/>
          </p:nvSpPr>
          <p:spPr>
            <a:xfrm>
              <a:off x="2787052" y="331836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5</a:t>
              </a:r>
              <a:endParaRPr/>
            </a:p>
          </p:txBody>
        </p:sp>
        <p:sp>
          <p:nvSpPr>
            <p:cNvPr id="1387" name="Google Shape;1387;p54"/>
            <p:cNvSpPr txBox="1"/>
            <p:nvPr/>
          </p:nvSpPr>
          <p:spPr>
            <a:xfrm>
              <a:off x="3583200" y="3787348"/>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8</a:t>
              </a:r>
              <a:endParaRPr/>
            </a:p>
          </p:txBody>
        </p:sp>
        <p:sp>
          <p:nvSpPr>
            <p:cNvPr id="1388" name="Google Shape;1388;p54"/>
            <p:cNvSpPr txBox="1"/>
            <p:nvPr/>
          </p:nvSpPr>
          <p:spPr>
            <a:xfrm>
              <a:off x="4618997" y="3182024"/>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9</a:t>
              </a:r>
              <a:endParaRPr/>
            </a:p>
          </p:txBody>
        </p:sp>
        <p:sp>
          <p:nvSpPr>
            <p:cNvPr id="1389" name="Google Shape;1389;p54"/>
            <p:cNvSpPr txBox="1"/>
            <p:nvPr/>
          </p:nvSpPr>
          <p:spPr>
            <a:xfrm>
              <a:off x="3788290" y="3314752"/>
              <a:ext cx="4950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10</a:t>
              </a:r>
              <a:endParaRPr/>
            </a:p>
          </p:txBody>
        </p:sp>
        <p:sp>
          <p:nvSpPr>
            <p:cNvPr id="1390" name="Google Shape;1390;p54"/>
            <p:cNvSpPr txBox="1"/>
            <p:nvPr/>
          </p:nvSpPr>
          <p:spPr>
            <a:xfrm>
              <a:off x="3145579" y="3314752"/>
              <a:ext cx="230400" cy="30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BFBFBF"/>
                  </a:solidFill>
                  <a:latin typeface="Quattrocento Sans"/>
                  <a:ea typeface="Quattrocento Sans"/>
                  <a:cs typeface="Quattrocento Sans"/>
                  <a:sym typeface="Quattrocento Sans"/>
                </a:rPr>
                <a:t>7</a:t>
              </a:r>
              <a:endParaRPr/>
            </a:p>
          </p:txBody>
        </p:sp>
        <p:cxnSp>
          <p:nvCxnSpPr>
            <p:cNvPr id="1391" name="Google Shape;1391;p54"/>
            <p:cNvCxnSpPr>
              <a:stCxn id="1369" idx="1"/>
              <a:endCxn id="1366" idx="6"/>
            </p:cNvCxnSpPr>
            <p:nvPr/>
          </p:nvCxnSpPr>
          <p:spPr>
            <a:xfrm rot="10800000">
              <a:off x="3386719" y="2442225"/>
              <a:ext cx="1192800" cy="258600"/>
            </a:xfrm>
            <a:prstGeom prst="straightConnector1">
              <a:avLst/>
            </a:prstGeom>
            <a:noFill/>
            <a:ln cap="flat" cmpd="sng" w="76200">
              <a:solidFill>
                <a:schemeClr val="accent2"/>
              </a:solidFill>
              <a:prstDash val="solid"/>
              <a:round/>
              <a:headEnd len="sm" w="sm" type="none"/>
              <a:tailEnd len="sm" w="sm" type="none"/>
            </a:ln>
          </p:spPr>
        </p:cxnSp>
        <p:sp>
          <p:nvSpPr>
            <p:cNvPr id="1392" name="Google Shape;1392;p54"/>
            <p:cNvSpPr txBox="1"/>
            <p:nvPr/>
          </p:nvSpPr>
          <p:spPr>
            <a:xfrm>
              <a:off x="4020525" y="2210525"/>
              <a:ext cx="230400" cy="417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6</a:t>
              </a:r>
              <a:endParaRPr/>
            </a:p>
          </p:txBody>
        </p:sp>
      </p:grpSp>
      <p:sp>
        <p:nvSpPr>
          <p:cNvPr id="1393" name="Google Shape;1393;p54"/>
          <p:cNvSpPr/>
          <p:nvPr/>
        </p:nvSpPr>
        <p:spPr>
          <a:xfrm>
            <a:off x="11124441" y="2813770"/>
            <a:ext cx="294900" cy="299400"/>
          </a:xfrm>
          <a:prstGeom prst="ellipse">
            <a:avLst/>
          </a:prstGeom>
          <a:solidFill>
            <a:srgbClr val="A2CDE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Quattrocento Sans"/>
                <a:ea typeface="Quattrocento Sans"/>
                <a:cs typeface="Quattrocento Sans"/>
                <a:sym typeface="Quattrocento Sans"/>
              </a:rPr>
              <a:t>F</a:t>
            </a:r>
            <a:endParaRPr/>
          </a:p>
        </p:txBody>
      </p:sp>
      <p:sp>
        <p:nvSpPr>
          <p:cNvPr id="1394" name="Google Shape;1394;p54"/>
          <p:cNvSpPr txBox="1"/>
          <p:nvPr/>
        </p:nvSpPr>
        <p:spPr>
          <a:xfrm>
            <a:off x="9444201" y="686450"/>
            <a:ext cx="1213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6"/>
                </a:solidFill>
                <a:latin typeface="Quattrocento Sans"/>
                <a:ea typeface="Quattrocento Sans"/>
                <a:cs typeface="Quattrocento Sans"/>
                <a:sym typeface="Quattrocento Sans"/>
              </a:rPr>
              <a:t>“islands”</a:t>
            </a:r>
            <a:endParaRPr/>
          </a:p>
        </p:txBody>
      </p:sp>
      <p:sp>
        <p:nvSpPr>
          <p:cNvPr id="1395" name="Google Shape;1395;p54"/>
          <p:cNvSpPr txBox="1"/>
          <p:nvPr>
            <p:ph idx="1" type="body"/>
          </p:nvPr>
        </p:nvSpPr>
        <p:spPr>
          <a:xfrm>
            <a:off x="476603" y="1407160"/>
            <a:ext cx="7674900" cy="1005300"/>
          </a:xfrm>
          <a:prstGeom prst="rect">
            <a:avLst/>
          </a:prstGeom>
          <a:noFill/>
          <a:ln>
            <a:noFill/>
          </a:ln>
        </p:spPr>
        <p:txBody>
          <a:bodyPr anchorCtr="0" anchor="t" bIns="45700" lIns="45700" spcFirstLastPara="1" rIns="45700" wrap="square" tIns="45700">
            <a:normAutofit lnSpcReduction="20000"/>
          </a:bodyPr>
          <a:lstStyle/>
          <a:p>
            <a:pPr indent="0" lvl="0" marL="0" rtl="0" algn="l">
              <a:lnSpc>
                <a:spcPct val="90000"/>
              </a:lnSpc>
              <a:spcBef>
                <a:spcPts val="0"/>
              </a:spcBef>
              <a:spcAft>
                <a:spcPts val="0"/>
              </a:spcAft>
              <a:buNone/>
            </a:pPr>
            <a:r>
              <a:rPr lang="en-US" sz="2133"/>
              <a:t>This “edge by edge” approach is how </a:t>
            </a:r>
            <a:r>
              <a:rPr b="1" lang="en-US" sz="2133">
                <a:solidFill>
                  <a:srgbClr val="4C3282"/>
                </a:solidFill>
              </a:rPr>
              <a:t>Kruskal’s Algorithm</a:t>
            </a:r>
            <a:r>
              <a:rPr b="1" lang="en-US" sz="2133">
                <a:solidFill>
                  <a:schemeClr val="accent3"/>
                </a:solidFill>
              </a:rPr>
              <a:t> </a:t>
            </a:r>
            <a:r>
              <a:rPr lang="en-US" sz="2133"/>
              <a:t>works!</a:t>
            </a:r>
            <a:br>
              <a:rPr lang="en-US" sz="2133"/>
            </a:br>
            <a:endParaRPr sz="2133"/>
          </a:p>
          <a:p>
            <a:pPr indent="0" lvl="0" marL="91440" rtl="0" algn="l">
              <a:lnSpc>
                <a:spcPct val="90000"/>
              </a:lnSpc>
              <a:spcBef>
                <a:spcPts val="1400"/>
              </a:spcBef>
              <a:spcAft>
                <a:spcPts val="0"/>
              </a:spcAft>
              <a:buSzPts val="2133"/>
              <a:buNone/>
            </a:pPr>
            <a:r>
              <a:t/>
            </a:r>
            <a:endParaRPr sz="2133"/>
          </a:p>
        </p:txBody>
      </p:sp>
      <p:sp>
        <p:nvSpPr>
          <p:cNvPr id="1396" name="Google Shape;1396;p54"/>
          <p:cNvSpPr txBox="1"/>
          <p:nvPr/>
        </p:nvSpPr>
        <p:spPr>
          <a:xfrm>
            <a:off x="476600" y="2412450"/>
            <a:ext cx="5161200" cy="2649900"/>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n-US" sz="2400">
                <a:solidFill>
                  <a:schemeClr val="dk1"/>
                </a:solidFill>
                <a:latin typeface="Quattrocento Sans"/>
                <a:ea typeface="Quattrocento Sans"/>
                <a:cs typeface="Quattrocento Sans"/>
                <a:sym typeface="Quattrocento Sans"/>
              </a:rPr>
              <a:t>Key Intuition</a:t>
            </a:r>
            <a:r>
              <a:rPr lang="en-US" sz="2400">
                <a:solidFill>
                  <a:schemeClr val="dk1"/>
                </a:solidFill>
                <a:latin typeface="Quattrocento Sans"/>
                <a:ea typeface="Quattrocento Sans"/>
                <a:cs typeface="Quattrocento Sans"/>
                <a:sym typeface="Quattrocento Sans"/>
              </a:rPr>
              <a:t>: Kruskal’s keeps track of isolated “islands” of vertices (each is a sub-MST)</a:t>
            </a:r>
            <a:endParaRPr/>
          </a:p>
          <a:p>
            <a:pPr indent="-342900" lvl="1" marL="571500" marR="0" rtl="0" algn="l">
              <a:lnSpc>
                <a:spcPct val="90000"/>
              </a:lnSpc>
              <a:spcBef>
                <a:spcPts val="50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Start with each vertex as its own “island”</a:t>
            </a:r>
            <a:endParaRPr/>
          </a:p>
          <a:p>
            <a:pPr indent="-342900" lvl="1" marL="571500" marR="0" rtl="0" algn="l">
              <a:lnSpc>
                <a:spcPct val="90000"/>
              </a:lnSpc>
              <a:spcBef>
                <a:spcPts val="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If an edge connects two vertices within the same “island”, it forms a cycle! Discard it.</a:t>
            </a:r>
            <a:endParaRPr/>
          </a:p>
          <a:p>
            <a:pPr indent="-342900" lvl="1" marL="571500" marR="0" rtl="0" algn="l">
              <a:lnSpc>
                <a:spcPct val="90000"/>
              </a:lnSpc>
              <a:spcBef>
                <a:spcPts val="0"/>
              </a:spcBef>
              <a:spcAft>
                <a:spcPts val="0"/>
              </a:spcAft>
              <a:buClr>
                <a:srgbClr val="B6A479"/>
              </a:buClr>
              <a:buSzPts val="1800"/>
              <a:buFont typeface="Quattrocento Sans"/>
              <a:buChar char="○"/>
            </a:pPr>
            <a:r>
              <a:rPr b="0" i="0" lang="en-US" sz="1800" u="none" cap="none" strike="noStrike">
                <a:solidFill>
                  <a:schemeClr val="dk1"/>
                </a:solidFill>
                <a:latin typeface="Quattrocento Sans"/>
                <a:ea typeface="Quattrocento Sans"/>
                <a:cs typeface="Quattrocento Sans"/>
                <a:sym typeface="Quattrocento Sans"/>
              </a:rPr>
              <a:t>If an edge connects two vertices in different “islands”, add it to the MST! Now those “islands” need to be combined.</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0" name="Shape 1400"/>
        <p:cNvGrpSpPr/>
        <p:nvPr/>
      </p:nvGrpSpPr>
      <p:grpSpPr>
        <a:xfrm>
          <a:off x="0" y="0"/>
          <a:ext cx="0" cy="0"/>
          <a:chOff x="0" y="0"/>
          <a:chExt cx="0" cy="0"/>
        </a:xfrm>
      </p:grpSpPr>
      <p:sp>
        <p:nvSpPr>
          <p:cNvPr id="1401" name="Google Shape;1401;p55"/>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Try It Out</a:t>
            </a:r>
            <a:endParaRPr/>
          </a:p>
        </p:txBody>
      </p:sp>
      <p:sp>
        <p:nvSpPr>
          <p:cNvPr id="1402" name="Google Shape;1402;p55"/>
          <p:cNvSpPr/>
          <p:nvPr/>
        </p:nvSpPr>
        <p:spPr>
          <a:xfrm>
            <a:off x="7625716" y="1988165"/>
            <a:ext cx="433800" cy="4245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Quattrocento Sans"/>
                <a:ea typeface="Quattrocento Sans"/>
                <a:cs typeface="Quattrocento Sans"/>
                <a:sym typeface="Quattrocento Sans"/>
              </a:rPr>
              <a:t>A</a:t>
            </a:r>
            <a:endParaRPr/>
          </a:p>
        </p:txBody>
      </p:sp>
      <p:sp>
        <p:nvSpPr>
          <p:cNvPr id="1403" name="Google Shape;1403;p55"/>
          <p:cNvSpPr/>
          <p:nvPr/>
        </p:nvSpPr>
        <p:spPr>
          <a:xfrm>
            <a:off x="9323958" y="329414"/>
            <a:ext cx="433800" cy="4245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Quattrocento Sans"/>
                <a:ea typeface="Quattrocento Sans"/>
                <a:cs typeface="Quattrocento Sans"/>
                <a:sym typeface="Quattrocento Sans"/>
              </a:rPr>
              <a:t>B</a:t>
            </a:r>
            <a:endParaRPr/>
          </a:p>
        </p:txBody>
      </p:sp>
      <p:sp>
        <p:nvSpPr>
          <p:cNvPr id="1404" name="Google Shape;1404;p55"/>
          <p:cNvSpPr/>
          <p:nvPr/>
        </p:nvSpPr>
        <p:spPr>
          <a:xfrm>
            <a:off x="8928719" y="2892751"/>
            <a:ext cx="433800" cy="4245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Quattrocento Sans"/>
                <a:ea typeface="Quattrocento Sans"/>
                <a:cs typeface="Quattrocento Sans"/>
                <a:sym typeface="Quattrocento Sans"/>
              </a:rPr>
              <a:t>D</a:t>
            </a:r>
            <a:endParaRPr/>
          </a:p>
        </p:txBody>
      </p:sp>
      <p:sp>
        <p:nvSpPr>
          <p:cNvPr id="1405" name="Google Shape;1405;p55"/>
          <p:cNvSpPr/>
          <p:nvPr/>
        </p:nvSpPr>
        <p:spPr>
          <a:xfrm>
            <a:off x="11059690" y="2825644"/>
            <a:ext cx="590100" cy="5775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Quattrocento Sans"/>
                <a:ea typeface="Quattrocento Sans"/>
                <a:cs typeface="Quattrocento Sans"/>
                <a:sym typeface="Quattrocento Sans"/>
              </a:rPr>
              <a:t>F</a:t>
            </a:r>
            <a:endParaRPr/>
          </a:p>
        </p:txBody>
      </p:sp>
      <p:sp>
        <p:nvSpPr>
          <p:cNvPr id="1406" name="Google Shape;1406;p55"/>
          <p:cNvSpPr/>
          <p:nvPr/>
        </p:nvSpPr>
        <p:spPr>
          <a:xfrm>
            <a:off x="11255947" y="1182151"/>
            <a:ext cx="433800" cy="4245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Quattrocento Sans"/>
                <a:ea typeface="Quattrocento Sans"/>
                <a:cs typeface="Quattrocento Sans"/>
                <a:sym typeface="Quattrocento Sans"/>
              </a:rPr>
              <a:t>E</a:t>
            </a:r>
            <a:endParaRPr/>
          </a:p>
        </p:txBody>
      </p:sp>
      <p:sp>
        <p:nvSpPr>
          <p:cNvPr id="1407" name="Google Shape;1407;p55"/>
          <p:cNvSpPr/>
          <p:nvPr/>
        </p:nvSpPr>
        <p:spPr>
          <a:xfrm>
            <a:off x="9038208" y="1807826"/>
            <a:ext cx="433800" cy="4245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Quattrocento Sans"/>
                <a:ea typeface="Quattrocento Sans"/>
                <a:cs typeface="Quattrocento Sans"/>
                <a:sym typeface="Quattrocento Sans"/>
              </a:rPr>
              <a:t>C</a:t>
            </a:r>
            <a:endParaRPr/>
          </a:p>
        </p:txBody>
      </p:sp>
      <p:cxnSp>
        <p:nvCxnSpPr>
          <p:cNvPr id="1408" name="Google Shape;1408;p55"/>
          <p:cNvCxnSpPr>
            <a:stCxn id="1403" idx="2"/>
            <a:endCxn id="1402" idx="7"/>
          </p:cNvCxnSpPr>
          <p:nvPr/>
        </p:nvCxnSpPr>
        <p:spPr>
          <a:xfrm flipH="1">
            <a:off x="7995858" y="541664"/>
            <a:ext cx="1328100" cy="1508700"/>
          </a:xfrm>
          <a:prstGeom prst="straightConnector1">
            <a:avLst/>
          </a:prstGeom>
          <a:noFill/>
          <a:ln cap="flat" cmpd="sng" w="28575">
            <a:solidFill>
              <a:schemeClr val="dk1"/>
            </a:solidFill>
            <a:prstDash val="solid"/>
            <a:round/>
            <a:headEnd len="sm" w="sm" type="none"/>
            <a:tailEnd len="sm" w="sm" type="none"/>
          </a:ln>
        </p:spPr>
      </p:cxnSp>
      <p:cxnSp>
        <p:nvCxnSpPr>
          <p:cNvPr id="1409" name="Google Shape;1409;p55"/>
          <p:cNvCxnSpPr>
            <a:stCxn id="1402" idx="5"/>
            <a:endCxn id="1404" idx="2"/>
          </p:cNvCxnSpPr>
          <p:nvPr/>
        </p:nvCxnSpPr>
        <p:spPr>
          <a:xfrm>
            <a:off x="7995987" y="2350498"/>
            <a:ext cx="932700" cy="754500"/>
          </a:xfrm>
          <a:prstGeom prst="straightConnector1">
            <a:avLst/>
          </a:prstGeom>
          <a:noFill/>
          <a:ln cap="flat" cmpd="sng" w="28575">
            <a:solidFill>
              <a:schemeClr val="dk1"/>
            </a:solidFill>
            <a:prstDash val="solid"/>
            <a:round/>
            <a:headEnd len="sm" w="sm" type="none"/>
            <a:tailEnd len="sm" w="sm" type="none"/>
          </a:ln>
        </p:spPr>
      </p:cxnSp>
      <p:cxnSp>
        <p:nvCxnSpPr>
          <p:cNvPr id="1410" name="Google Shape;1410;p55"/>
          <p:cNvCxnSpPr>
            <a:stCxn id="1404" idx="0"/>
            <a:endCxn id="1407" idx="4"/>
          </p:cNvCxnSpPr>
          <p:nvPr/>
        </p:nvCxnSpPr>
        <p:spPr>
          <a:xfrm flipH="1" rot="10800000">
            <a:off x="9145619" y="2232451"/>
            <a:ext cx="109500" cy="660300"/>
          </a:xfrm>
          <a:prstGeom prst="straightConnector1">
            <a:avLst/>
          </a:prstGeom>
          <a:noFill/>
          <a:ln cap="flat" cmpd="sng" w="28575">
            <a:solidFill>
              <a:schemeClr val="dk1"/>
            </a:solidFill>
            <a:prstDash val="solid"/>
            <a:round/>
            <a:headEnd len="sm" w="sm" type="none"/>
            <a:tailEnd len="sm" w="sm" type="none"/>
          </a:ln>
        </p:spPr>
      </p:cxnSp>
      <p:cxnSp>
        <p:nvCxnSpPr>
          <p:cNvPr id="1411" name="Google Shape;1411;p55"/>
          <p:cNvCxnSpPr>
            <a:stCxn id="1407" idx="2"/>
            <a:endCxn id="1402" idx="6"/>
          </p:cNvCxnSpPr>
          <p:nvPr/>
        </p:nvCxnSpPr>
        <p:spPr>
          <a:xfrm flipH="1">
            <a:off x="8059608" y="2020076"/>
            <a:ext cx="978600" cy="180300"/>
          </a:xfrm>
          <a:prstGeom prst="straightConnector1">
            <a:avLst/>
          </a:prstGeom>
          <a:noFill/>
          <a:ln cap="flat" cmpd="sng" w="28575">
            <a:solidFill>
              <a:schemeClr val="dk1"/>
            </a:solidFill>
            <a:prstDash val="solid"/>
            <a:round/>
            <a:headEnd len="sm" w="sm" type="none"/>
            <a:tailEnd len="sm" w="sm" type="none"/>
          </a:ln>
        </p:spPr>
      </p:cxnSp>
      <p:cxnSp>
        <p:nvCxnSpPr>
          <p:cNvPr id="1412" name="Google Shape;1412;p55"/>
          <p:cNvCxnSpPr>
            <a:stCxn id="1407" idx="7"/>
            <a:endCxn id="1406" idx="2"/>
          </p:cNvCxnSpPr>
          <p:nvPr/>
        </p:nvCxnSpPr>
        <p:spPr>
          <a:xfrm flipH="1" rot="10800000">
            <a:off x="9408479" y="1394493"/>
            <a:ext cx="1847400" cy="475500"/>
          </a:xfrm>
          <a:prstGeom prst="straightConnector1">
            <a:avLst/>
          </a:prstGeom>
          <a:noFill/>
          <a:ln cap="flat" cmpd="sng" w="28575">
            <a:solidFill>
              <a:schemeClr val="dk1"/>
            </a:solidFill>
            <a:prstDash val="solid"/>
            <a:round/>
            <a:headEnd len="sm" w="sm" type="none"/>
            <a:tailEnd len="sm" w="sm" type="none"/>
          </a:ln>
        </p:spPr>
      </p:cxnSp>
      <p:cxnSp>
        <p:nvCxnSpPr>
          <p:cNvPr id="1413" name="Google Shape;1413;p55"/>
          <p:cNvCxnSpPr>
            <a:stCxn id="1406" idx="4"/>
            <a:endCxn id="1405" idx="0"/>
          </p:cNvCxnSpPr>
          <p:nvPr/>
        </p:nvCxnSpPr>
        <p:spPr>
          <a:xfrm flipH="1">
            <a:off x="11354647" y="1606651"/>
            <a:ext cx="118200" cy="1218900"/>
          </a:xfrm>
          <a:prstGeom prst="straightConnector1">
            <a:avLst/>
          </a:prstGeom>
          <a:noFill/>
          <a:ln cap="flat" cmpd="sng" w="28575">
            <a:solidFill>
              <a:schemeClr val="dk1"/>
            </a:solidFill>
            <a:prstDash val="solid"/>
            <a:round/>
            <a:headEnd len="sm" w="sm" type="none"/>
            <a:tailEnd len="sm" w="sm" type="none"/>
          </a:ln>
        </p:spPr>
      </p:cxnSp>
      <p:cxnSp>
        <p:nvCxnSpPr>
          <p:cNvPr id="1414" name="Google Shape;1414;p55"/>
          <p:cNvCxnSpPr>
            <a:stCxn id="1405" idx="3"/>
            <a:endCxn id="1404" idx="6"/>
          </p:cNvCxnSpPr>
          <p:nvPr/>
        </p:nvCxnSpPr>
        <p:spPr>
          <a:xfrm rot="10800000">
            <a:off x="9362608" y="3104971"/>
            <a:ext cx="1783500" cy="213600"/>
          </a:xfrm>
          <a:prstGeom prst="straightConnector1">
            <a:avLst/>
          </a:prstGeom>
          <a:noFill/>
          <a:ln cap="flat" cmpd="sng" w="28575">
            <a:solidFill>
              <a:schemeClr val="dk1"/>
            </a:solidFill>
            <a:prstDash val="solid"/>
            <a:round/>
            <a:headEnd len="sm" w="sm" type="none"/>
            <a:tailEnd len="sm" w="sm" type="none"/>
          </a:ln>
        </p:spPr>
      </p:cxnSp>
      <p:cxnSp>
        <p:nvCxnSpPr>
          <p:cNvPr id="1415" name="Google Shape;1415;p55"/>
          <p:cNvCxnSpPr>
            <a:stCxn id="1405" idx="1"/>
            <a:endCxn id="1403" idx="6"/>
          </p:cNvCxnSpPr>
          <p:nvPr/>
        </p:nvCxnSpPr>
        <p:spPr>
          <a:xfrm rot="10800000">
            <a:off x="9757708" y="541717"/>
            <a:ext cx="1388400" cy="2368500"/>
          </a:xfrm>
          <a:prstGeom prst="straightConnector1">
            <a:avLst/>
          </a:prstGeom>
          <a:noFill/>
          <a:ln cap="flat" cmpd="sng" w="28575">
            <a:solidFill>
              <a:schemeClr val="dk1"/>
            </a:solidFill>
            <a:prstDash val="solid"/>
            <a:round/>
            <a:headEnd len="sm" w="sm" type="none"/>
            <a:tailEnd len="sm" w="sm" type="none"/>
          </a:ln>
        </p:spPr>
      </p:cxnSp>
      <p:cxnSp>
        <p:nvCxnSpPr>
          <p:cNvPr id="1416" name="Google Shape;1416;p55"/>
          <p:cNvCxnSpPr>
            <a:stCxn id="1406" idx="3"/>
            <a:endCxn id="1404" idx="7"/>
          </p:cNvCxnSpPr>
          <p:nvPr/>
        </p:nvCxnSpPr>
        <p:spPr>
          <a:xfrm flipH="1">
            <a:off x="9298976" y="1544484"/>
            <a:ext cx="2020500" cy="1410300"/>
          </a:xfrm>
          <a:prstGeom prst="straightConnector1">
            <a:avLst/>
          </a:prstGeom>
          <a:noFill/>
          <a:ln cap="flat" cmpd="sng" w="28575">
            <a:solidFill>
              <a:schemeClr val="dk1"/>
            </a:solidFill>
            <a:prstDash val="solid"/>
            <a:round/>
            <a:headEnd len="sm" w="sm" type="none"/>
            <a:tailEnd len="sm" w="sm" type="none"/>
          </a:ln>
        </p:spPr>
      </p:cxnSp>
      <p:cxnSp>
        <p:nvCxnSpPr>
          <p:cNvPr id="1417" name="Google Shape;1417;p55"/>
          <p:cNvCxnSpPr>
            <a:stCxn id="1407" idx="5"/>
            <a:endCxn id="1405" idx="2"/>
          </p:cNvCxnSpPr>
          <p:nvPr/>
        </p:nvCxnSpPr>
        <p:spPr>
          <a:xfrm>
            <a:off x="9408479" y="2170159"/>
            <a:ext cx="1651200" cy="944100"/>
          </a:xfrm>
          <a:prstGeom prst="straightConnector1">
            <a:avLst/>
          </a:prstGeom>
          <a:noFill/>
          <a:ln cap="flat" cmpd="sng" w="28575">
            <a:solidFill>
              <a:schemeClr val="dk1"/>
            </a:solidFill>
            <a:prstDash val="solid"/>
            <a:round/>
            <a:headEnd len="sm" w="sm" type="none"/>
            <a:tailEnd len="sm" w="sm" type="none"/>
          </a:ln>
        </p:spPr>
      </p:cxnSp>
      <p:sp>
        <p:nvSpPr>
          <p:cNvPr id="1418" name="Google Shape;1418;p55"/>
          <p:cNvSpPr txBox="1"/>
          <p:nvPr/>
        </p:nvSpPr>
        <p:spPr>
          <a:xfrm>
            <a:off x="8207738" y="961188"/>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3</a:t>
            </a:r>
            <a:endParaRPr/>
          </a:p>
        </p:txBody>
      </p:sp>
      <p:sp>
        <p:nvSpPr>
          <p:cNvPr id="1419" name="Google Shape;1419;p55"/>
          <p:cNvSpPr txBox="1"/>
          <p:nvPr/>
        </p:nvSpPr>
        <p:spPr>
          <a:xfrm>
            <a:off x="10051405" y="840373"/>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6</a:t>
            </a:r>
            <a:endParaRPr/>
          </a:p>
        </p:txBody>
      </p:sp>
      <p:sp>
        <p:nvSpPr>
          <p:cNvPr id="1420" name="Google Shape;1420;p55"/>
          <p:cNvSpPr txBox="1"/>
          <p:nvPr/>
        </p:nvSpPr>
        <p:spPr>
          <a:xfrm>
            <a:off x="9605955" y="1330537"/>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2</a:t>
            </a:r>
            <a:endParaRPr/>
          </a:p>
        </p:txBody>
      </p:sp>
      <p:sp>
        <p:nvSpPr>
          <p:cNvPr id="1421" name="Google Shape;1421;p55"/>
          <p:cNvSpPr txBox="1"/>
          <p:nvPr/>
        </p:nvSpPr>
        <p:spPr>
          <a:xfrm>
            <a:off x="8481984" y="1634535"/>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1</a:t>
            </a:r>
            <a:endParaRPr/>
          </a:p>
        </p:txBody>
      </p:sp>
      <p:sp>
        <p:nvSpPr>
          <p:cNvPr id="1422" name="Google Shape;1422;p55"/>
          <p:cNvSpPr txBox="1"/>
          <p:nvPr/>
        </p:nvSpPr>
        <p:spPr>
          <a:xfrm>
            <a:off x="8319444" y="2774690"/>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4</a:t>
            </a:r>
            <a:endParaRPr/>
          </a:p>
        </p:txBody>
      </p:sp>
      <p:sp>
        <p:nvSpPr>
          <p:cNvPr id="1423" name="Google Shape;1423;p55"/>
          <p:cNvSpPr txBox="1"/>
          <p:nvPr/>
        </p:nvSpPr>
        <p:spPr>
          <a:xfrm>
            <a:off x="8905743" y="2313586"/>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5</a:t>
            </a:r>
            <a:endParaRPr/>
          </a:p>
        </p:txBody>
      </p:sp>
      <p:sp>
        <p:nvSpPr>
          <p:cNvPr id="1424" name="Google Shape;1424;p55"/>
          <p:cNvSpPr txBox="1"/>
          <p:nvPr/>
        </p:nvSpPr>
        <p:spPr>
          <a:xfrm>
            <a:off x="10051405" y="3219551"/>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8</a:t>
            </a:r>
            <a:endParaRPr/>
          </a:p>
        </p:txBody>
      </p:sp>
      <p:sp>
        <p:nvSpPr>
          <p:cNvPr id="1425" name="Google Shape;1425;p55"/>
          <p:cNvSpPr txBox="1"/>
          <p:nvPr/>
        </p:nvSpPr>
        <p:spPr>
          <a:xfrm>
            <a:off x="11585615" y="2191493"/>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9</a:t>
            </a:r>
            <a:endParaRPr/>
          </a:p>
        </p:txBody>
      </p:sp>
      <p:sp>
        <p:nvSpPr>
          <p:cNvPr id="1426" name="Google Shape;1426;p55"/>
          <p:cNvSpPr txBox="1"/>
          <p:nvPr/>
        </p:nvSpPr>
        <p:spPr>
          <a:xfrm>
            <a:off x="9476612" y="1945007"/>
            <a:ext cx="619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10</a:t>
            </a:r>
            <a:endParaRPr/>
          </a:p>
        </p:txBody>
      </p:sp>
      <p:sp>
        <p:nvSpPr>
          <p:cNvPr id="1427" name="Google Shape;1427;p55"/>
          <p:cNvSpPr txBox="1"/>
          <p:nvPr/>
        </p:nvSpPr>
        <p:spPr>
          <a:xfrm>
            <a:off x="9595471" y="2543695"/>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7</a:t>
            </a:r>
            <a:endParaRPr/>
          </a:p>
        </p:txBody>
      </p:sp>
      <p:sp>
        <p:nvSpPr>
          <p:cNvPr id="1428" name="Google Shape;1428;p55"/>
          <p:cNvSpPr txBox="1"/>
          <p:nvPr/>
        </p:nvSpPr>
        <p:spPr>
          <a:xfrm>
            <a:off x="629320" y="1329016"/>
            <a:ext cx="7155300" cy="251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KruskalMST(Graph G) </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initialize each vertex to be its own component</a:t>
            </a:r>
            <a:endParaRPr b="0" sz="1600">
              <a:solidFill>
                <a:schemeClr val="dk1"/>
              </a:solidFill>
              <a:latin typeface="Courier New"/>
              <a:ea typeface="Courier New"/>
              <a:cs typeface="Courier New"/>
              <a:sym typeface="Courier New"/>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sort the edges by weight</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foreach(edge (u, v) in sorted order){</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if(u and v are in different components){</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add (u,v) to the MST</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Update u and v to be in the same component</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Quattrocento Sans"/>
              <a:ea typeface="Quattrocento Sans"/>
              <a:cs typeface="Quattrocento Sans"/>
              <a:sym typeface="Quattrocento Sans"/>
            </a:endParaRPr>
          </a:p>
        </p:txBody>
      </p:sp>
      <p:graphicFrame>
        <p:nvGraphicFramePr>
          <p:cNvPr id="1429" name="Google Shape;1429;p55"/>
          <p:cNvGraphicFramePr/>
          <p:nvPr/>
        </p:nvGraphicFramePr>
        <p:xfrm>
          <a:off x="575245" y="4036208"/>
          <a:ext cx="3000000" cy="3000000"/>
        </p:xfrm>
        <a:graphic>
          <a:graphicData uri="http://schemas.openxmlformats.org/drawingml/2006/table">
            <a:tbl>
              <a:tblPr bandRow="1" firstRow="1">
                <a:noFill/>
                <a:tableStyleId>{DA69909B-BA61-46AC-A420-D28E94C62067}</a:tableStyleId>
              </a:tblPr>
              <a:tblGrid>
                <a:gridCol w="1907450"/>
                <a:gridCol w="1408675"/>
                <a:gridCol w="1997900"/>
              </a:tblGrid>
              <a:tr h="27940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Edge</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38100">
                      <a:solidFill>
                        <a:srgbClr val="A5A5A5"/>
                      </a:solidFill>
                      <a:prstDash val="solid"/>
                      <a:round/>
                      <a:headEnd len="sm" w="sm" type="none"/>
                      <a:tailEnd len="sm" w="sm" type="none"/>
                    </a:lnB>
                    <a:solidFill>
                      <a:srgbClr val="A48DD3"/>
                    </a:solidFill>
                  </a:tcPr>
                </a:tc>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Include?</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38100">
                      <a:solidFill>
                        <a:srgbClr val="A5A5A5"/>
                      </a:solidFill>
                      <a:prstDash val="solid"/>
                      <a:round/>
                      <a:headEnd len="sm" w="sm" type="none"/>
                      <a:tailEnd len="sm" w="sm" type="none"/>
                    </a:lnB>
                    <a:solidFill>
                      <a:srgbClr val="A48DD3"/>
                    </a:solidFill>
                  </a:tcPr>
                </a:tc>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Reason</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38100">
                      <a:solidFill>
                        <a:srgbClr val="A5A5A5"/>
                      </a:solidFill>
                      <a:prstDash val="solid"/>
                      <a:round/>
                      <a:headEnd len="sm" w="sm" type="none"/>
                      <a:tailEnd len="sm" w="sm" type="none"/>
                    </a:lnB>
                    <a:solidFill>
                      <a:srgbClr val="A48DD3"/>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(A,C)</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381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381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2200">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381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(C,E)</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2200">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(A,B)</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2200">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(A,D)</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2200">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(C,D)</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r>
            </a:tbl>
          </a:graphicData>
        </a:graphic>
      </p:graphicFrame>
      <p:graphicFrame>
        <p:nvGraphicFramePr>
          <p:cNvPr id="1430" name="Google Shape;1430;p55"/>
          <p:cNvGraphicFramePr/>
          <p:nvPr/>
        </p:nvGraphicFramePr>
        <p:xfrm>
          <a:off x="6584195" y="4052075"/>
          <a:ext cx="3000000" cy="3000000"/>
        </p:xfrm>
        <a:graphic>
          <a:graphicData uri="http://schemas.openxmlformats.org/drawingml/2006/table">
            <a:tbl>
              <a:tblPr bandRow="1" firstRow="1">
                <a:noFill/>
                <a:tableStyleId>{DA69909B-BA61-46AC-A420-D28E94C62067}</a:tableStyleId>
              </a:tblPr>
              <a:tblGrid>
                <a:gridCol w="1820950"/>
                <a:gridCol w="896525"/>
                <a:gridCol w="2375750"/>
              </a:tblGrid>
              <a:tr h="27940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Edge (cont.)</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38100">
                      <a:solidFill>
                        <a:srgbClr val="BFBFBF"/>
                      </a:solidFill>
                      <a:prstDash val="solid"/>
                      <a:round/>
                      <a:headEnd len="sm" w="sm" type="none"/>
                      <a:tailEnd len="sm" w="sm" type="none"/>
                    </a:lnB>
                    <a:solidFill>
                      <a:srgbClr val="A48DD3"/>
                    </a:solidFill>
                  </a:tcPr>
                </a:tc>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Inc?</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38100">
                      <a:solidFill>
                        <a:srgbClr val="BFBFBF"/>
                      </a:solidFill>
                      <a:prstDash val="solid"/>
                      <a:round/>
                      <a:headEnd len="sm" w="sm" type="none"/>
                      <a:tailEnd len="sm" w="sm" type="none"/>
                    </a:lnB>
                    <a:solidFill>
                      <a:srgbClr val="A48DD3"/>
                    </a:solidFill>
                  </a:tcPr>
                </a:tc>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Reason</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38100">
                      <a:solidFill>
                        <a:srgbClr val="BFBFBF"/>
                      </a:solidFill>
                      <a:prstDash val="solid"/>
                      <a:round/>
                      <a:headEnd len="sm" w="sm" type="none"/>
                      <a:tailEnd len="sm" w="sm" type="none"/>
                    </a:lnB>
                    <a:solidFill>
                      <a:srgbClr val="A48DD3"/>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(B,F)</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381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381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22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381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(D,E)</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(D,F)</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(E,F)</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(C,F)</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graphicFrame>
        <p:nvGraphicFramePr>
          <p:cNvPr id="240" name="Google Shape;240;p20"/>
          <p:cNvGraphicFramePr/>
          <p:nvPr/>
        </p:nvGraphicFramePr>
        <p:xfrm>
          <a:off x="6316888" y="3054960"/>
          <a:ext cx="3000000" cy="3000000"/>
        </p:xfrm>
        <a:graphic>
          <a:graphicData uri="http://schemas.openxmlformats.org/drawingml/2006/table">
            <a:tbl>
              <a:tblPr bandRow="1" firstRow="1">
                <a:noFill/>
                <a:tableStyleId>{9C4F1474-363C-4B84-81F4-F0C727CB7CAE}</a:tableStyleId>
              </a:tblPr>
              <a:tblGrid>
                <a:gridCol w="1030900"/>
                <a:gridCol w="1030900"/>
                <a:gridCol w="1030900"/>
                <a:gridCol w="1030900"/>
              </a:tblGrid>
              <a:tr h="406400">
                <a:tc>
                  <a:txBody>
                    <a:bodyPr/>
                    <a:lstStyle/>
                    <a:p>
                      <a:pPr indent="0" lvl="0" marL="0" marR="0" rtl="0" algn="ctr">
                        <a:spcBef>
                          <a:spcPts val="0"/>
                        </a:spcBef>
                        <a:spcAft>
                          <a:spcPts val="0"/>
                        </a:spcAft>
                        <a:buNone/>
                      </a:pPr>
                      <a:r>
                        <a:rPr lang="en-US" sz="1900">
                          <a:latin typeface="Calibri"/>
                          <a:ea typeface="Calibri"/>
                          <a:cs typeface="Calibri"/>
                          <a:sym typeface="Calibri"/>
                        </a:rPr>
                        <a:t>Vertex</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Known?</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distTo</a:t>
                      </a:r>
                      <a:endParaRPr sz="1900">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edgeTo</a:t>
                      </a:r>
                      <a:endParaRPr sz="1900">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0</a:t>
                      </a:r>
                      <a:endParaRPr sz="1600">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1600"/>
                        <a:buFont typeface="Noto Sans Symbols"/>
                        <a:buNone/>
                      </a:pPr>
                      <a:r>
                        <a:rPr b="1" i="0" lang="en-US" sz="1600" u="none" cap="none" strike="noStrike">
                          <a:solidFill>
                            <a:srgbClr val="FF0000"/>
                          </a:solidFill>
                          <a:latin typeface="Quattrocento Sans"/>
                          <a:ea typeface="Quattrocento Sans"/>
                          <a:cs typeface="Quattrocento Sans"/>
                          <a:sym typeface="Quattrocento Sans"/>
                        </a:rPr>
                        <a:t>≤ 6</a:t>
                      </a:r>
                      <a:endParaRPr b="1" i="0" sz="1600" u="none" cap="none" strike="noStrike">
                        <a:solidFill>
                          <a:srgbClr val="FF0000"/>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600">
                          <a:solidFill>
                            <a:srgbClr val="FF0000"/>
                          </a:solidFill>
                          <a:latin typeface="Quattrocento Sans"/>
                          <a:ea typeface="Quattrocento Sans"/>
                          <a:cs typeface="Quattrocento Sans"/>
                          <a:sym typeface="Quattrocento Sans"/>
                        </a:rPr>
                        <a:t>D</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i="0" lang="en-US" sz="1600" u="none" cap="none" strike="noStrike">
                          <a:solidFill>
                            <a:schemeClr val="dk1"/>
                          </a:solidFill>
                          <a:latin typeface="Quattrocento Sans"/>
                          <a:ea typeface="Quattrocento Sans"/>
                          <a:cs typeface="Quattrocento Sans"/>
                          <a:sym typeface="Quattrocento Sans"/>
                        </a:rPr>
                        <a:t>≤ 2</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Y</a:t>
                      </a:r>
                      <a:endParaRPr sz="1600">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i="0" lang="en-US" sz="1600" u="none" cap="none" strike="noStrike">
                          <a:solidFill>
                            <a:schemeClr val="dk1"/>
                          </a:solidFill>
                          <a:latin typeface="Quattrocento Sans"/>
                          <a:ea typeface="Quattrocento Sans"/>
                          <a:cs typeface="Quattrocento Sans"/>
                          <a:sym typeface="Quattrocento Sans"/>
                        </a:rPr>
                        <a:t>1</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1600"/>
                        <a:buFont typeface="Calibri"/>
                        <a:buNone/>
                      </a:pPr>
                      <a:r>
                        <a:rPr b="1" i="0" lang="en-US" sz="1600" u="none" cap="none" strike="noStrike">
                          <a:solidFill>
                            <a:srgbClr val="FF0000"/>
                          </a:solidFill>
                          <a:latin typeface="Quattrocento Sans"/>
                          <a:ea typeface="Quattrocento Sans"/>
                          <a:cs typeface="Quattrocento Sans"/>
                          <a:sym typeface="Quattrocento Sans"/>
                        </a:rPr>
                        <a:t>≤ 2</a:t>
                      </a:r>
                      <a:endParaRPr b="1" i="0" sz="1600" u="none" cap="none" strike="noStrike">
                        <a:solidFill>
                          <a:srgbClr val="FF0000"/>
                        </a:solidFill>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600">
                          <a:solidFill>
                            <a:srgbClr val="FF0000"/>
                          </a:solidFill>
                          <a:latin typeface="Quattrocento Sans"/>
                          <a:ea typeface="Quattrocento Sans"/>
                          <a:cs typeface="Quattrocento Sans"/>
                          <a:sym typeface="Quattrocento Sans"/>
                        </a:rPr>
                        <a:t>D</a:t>
                      </a:r>
                      <a:endParaRPr sz="1600">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1600"/>
                        <a:buFont typeface="Noto Sans Symbols"/>
                        <a:buNone/>
                      </a:pPr>
                      <a:r>
                        <a:rPr b="1" i="0" lang="en-US" sz="1600" u="none" cap="none" strike="noStrike">
                          <a:solidFill>
                            <a:srgbClr val="FF0000"/>
                          </a:solidFill>
                          <a:latin typeface="Quattrocento Sans"/>
                          <a:ea typeface="Quattrocento Sans"/>
                          <a:cs typeface="Quattrocento Sans"/>
                          <a:sym typeface="Quattrocento Sans"/>
                        </a:rPr>
                        <a:t>≤ 7</a:t>
                      </a:r>
                      <a:endParaRPr b="1" i="0" sz="1600" u="none" cap="none" strike="noStrike">
                        <a:solidFill>
                          <a:srgbClr val="FF0000"/>
                        </a:solidFill>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600">
                          <a:solidFill>
                            <a:srgbClr val="FF0000"/>
                          </a:solidFill>
                          <a:latin typeface="Quattrocento Sans"/>
                          <a:ea typeface="Quattrocento Sans"/>
                          <a:cs typeface="Quattrocento Sans"/>
                          <a:sym typeface="Quattrocento Sans"/>
                        </a:rPr>
                        <a:t>D</a:t>
                      </a:r>
                      <a:endParaRPr sz="1600">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1600"/>
                        <a:buFont typeface="Noto Sans Symbols"/>
                        <a:buNone/>
                      </a:pPr>
                      <a:r>
                        <a:rPr b="1" i="0" lang="en-US" sz="1600" u="none" cap="none" strike="noStrike">
                          <a:solidFill>
                            <a:srgbClr val="FF0000"/>
                          </a:solidFill>
                          <a:latin typeface="Quattrocento Sans"/>
                          <a:ea typeface="Quattrocento Sans"/>
                          <a:cs typeface="Quattrocento Sans"/>
                          <a:sym typeface="Quattrocento Sans"/>
                        </a:rPr>
                        <a:t>≤ 6</a:t>
                      </a:r>
                      <a:endParaRPr b="1" i="0" sz="1600" u="none" cap="none" strike="noStrike">
                        <a:solidFill>
                          <a:srgbClr val="FF0000"/>
                        </a:solidFill>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600">
                          <a:solidFill>
                            <a:srgbClr val="FF0000"/>
                          </a:solidFill>
                          <a:latin typeface="Quattrocento Sans"/>
                          <a:ea typeface="Quattrocento Sans"/>
                          <a:cs typeface="Quattrocento Sans"/>
                          <a:sym typeface="Quattrocento Sans"/>
                        </a:rPr>
                        <a:t>D</a:t>
                      </a:r>
                      <a:endParaRPr sz="1600">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bl>
          </a:graphicData>
        </a:graphic>
      </p:graphicFrame>
      <p:sp>
        <p:nvSpPr>
          <p:cNvPr id="241" name="Google Shape;241;p20"/>
          <p:cNvSpPr/>
          <p:nvPr/>
        </p:nvSpPr>
        <p:spPr>
          <a:xfrm>
            <a:off x="2276272" y="1207087"/>
            <a:ext cx="2464315" cy="1915492"/>
          </a:xfrm>
          <a:custGeom>
            <a:rect b="b" l="l" r="r" t="t"/>
            <a:pathLst>
              <a:path extrusionOk="0" h="1915492" w="2464315">
                <a:moveTo>
                  <a:pt x="1741251" y="816266"/>
                </a:moveTo>
                <a:cubicBezTo>
                  <a:pt x="1721796" y="816266"/>
                  <a:pt x="1695641" y="811036"/>
                  <a:pt x="1673158" y="806539"/>
                </a:cubicBezTo>
                <a:cubicBezTo>
                  <a:pt x="1621924" y="796292"/>
                  <a:pt x="1665003" y="798875"/>
                  <a:pt x="1614792" y="777356"/>
                </a:cubicBezTo>
                <a:cubicBezTo>
                  <a:pt x="1602503" y="772090"/>
                  <a:pt x="1588687" y="771470"/>
                  <a:pt x="1575881" y="767628"/>
                </a:cubicBezTo>
                <a:cubicBezTo>
                  <a:pt x="1556238" y="761735"/>
                  <a:pt x="1517515" y="748173"/>
                  <a:pt x="1517515" y="748173"/>
                </a:cubicBezTo>
                <a:cubicBezTo>
                  <a:pt x="1507787" y="741688"/>
                  <a:pt x="1498789" y="733946"/>
                  <a:pt x="1488332" y="728717"/>
                </a:cubicBezTo>
                <a:cubicBezTo>
                  <a:pt x="1479161" y="724131"/>
                  <a:pt x="1467352" y="725142"/>
                  <a:pt x="1459149" y="718990"/>
                </a:cubicBezTo>
                <a:cubicBezTo>
                  <a:pt x="1440806" y="705233"/>
                  <a:pt x="1429589" y="683069"/>
                  <a:pt x="1410511" y="670351"/>
                </a:cubicBezTo>
                <a:lnTo>
                  <a:pt x="1352145" y="631441"/>
                </a:lnTo>
                <a:cubicBezTo>
                  <a:pt x="1342417" y="624956"/>
                  <a:pt x="1331229" y="620252"/>
                  <a:pt x="1322962" y="611985"/>
                </a:cubicBezTo>
                <a:cubicBezTo>
                  <a:pt x="1313234" y="602257"/>
                  <a:pt x="1304347" y="591609"/>
                  <a:pt x="1293779" y="582802"/>
                </a:cubicBezTo>
                <a:cubicBezTo>
                  <a:pt x="1284798" y="575318"/>
                  <a:pt x="1273334" y="571114"/>
                  <a:pt x="1264596" y="563347"/>
                </a:cubicBezTo>
                <a:cubicBezTo>
                  <a:pt x="1244032" y="545068"/>
                  <a:pt x="1221492" y="527874"/>
                  <a:pt x="1206230" y="504981"/>
                </a:cubicBezTo>
                <a:cubicBezTo>
                  <a:pt x="1181688" y="468167"/>
                  <a:pt x="1195042" y="484065"/>
                  <a:pt x="1167319" y="456343"/>
                </a:cubicBezTo>
                <a:cubicBezTo>
                  <a:pt x="1164077" y="446615"/>
                  <a:pt x="1162867" y="435953"/>
                  <a:pt x="1157592" y="427160"/>
                </a:cubicBezTo>
                <a:cubicBezTo>
                  <a:pt x="1145614" y="407196"/>
                  <a:pt x="1125699" y="402900"/>
                  <a:pt x="1108954" y="388249"/>
                </a:cubicBezTo>
                <a:cubicBezTo>
                  <a:pt x="1091698" y="373151"/>
                  <a:pt x="1073033" y="358689"/>
                  <a:pt x="1060315" y="339611"/>
                </a:cubicBezTo>
                <a:cubicBezTo>
                  <a:pt x="1053830" y="329883"/>
                  <a:pt x="1049989" y="317731"/>
                  <a:pt x="1040860" y="310428"/>
                </a:cubicBezTo>
                <a:cubicBezTo>
                  <a:pt x="1032853" y="304022"/>
                  <a:pt x="1021405" y="303943"/>
                  <a:pt x="1011677" y="300700"/>
                </a:cubicBezTo>
                <a:cubicBezTo>
                  <a:pt x="1001949" y="290972"/>
                  <a:pt x="993353" y="279963"/>
                  <a:pt x="982494" y="271517"/>
                </a:cubicBezTo>
                <a:cubicBezTo>
                  <a:pt x="964037" y="257162"/>
                  <a:pt x="940661" y="249141"/>
                  <a:pt x="924128" y="232607"/>
                </a:cubicBezTo>
                <a:cubicBezTo>
                  <a:pt x="888139" y="196616"/>
                  <a:pt x="912306" y="218241"/>
                  <a:pt x="846307" y="174241"/>
                </a:cubicBezTo>
                <a:cubicBezTo>
                  <a:pt x="808590" y="149096"/>
                  <a:pt x="828218" y="158483"/>
                  <a:pt x="787941" y="145058"/>
                </a:cubicBezTo>
                <a:cubicBezTo>
                  <a:pt x="704306" y="89299"/>
                  <a:pt x="810124" y="156149"/>
                  <a:pt x="729575" y="115875"/>
                </a:cubicBezTo>
                <a:cubicBezTo>
                  <a:pt x="654146" y="78160"/>
                  <a:pt x="744561" y="111141"/>
                  <a:pt x="671209" y="86692"/>
                </a:cubicBezTo>
                <a:cubicBezTo>
                  <a:pt x="624962" y="55860"/>
                  <a:pt x="653119" y="70934"/>
                  <a:pt x="583660" y="47781"/>
                </a:cubicBezTo>
                <a:lnTo>
                  <a:pt x="525294" y="28326"/>
                </a:lnTo>
                <a:cubicBezTo>
                  <a:pt x="515566" y="25083"/>
                  <a:pt x="506166" y="20609"/>
                  <a:pt x="496111" y="18598"/>
                </a:cubicBezTo>
                <a:lnTo>
                  <a:pt x="447473" y="8870"/>
                </a:lnTo>
                <a:cubicBezTo>
                  <a:pt x="176225" y="19303"/>
                  <a:pt x="254212" y="-41060"/>
                  <a:pt x="155643" y="57509"/>
                </a:cubicBezTo>
                <a:cubicBezTo>
                  <a:pt x="145915" y="67237"/>
                  <a:pt x="134091" y="75245"/>
                  <a:pt x="126460" y="86692"/>
                </a:cubicBezTo>
                <a:cubicBezTo>
                  <a:pt x="119975" y="96420"/>
                  <a:pt x="114308" y="106746"/>
                  <a:pt x="107005" y="115875"/>
                </a:cubicBezTo>
                <a:cubicBezTo>
                  <a:pt x="82874" y="146038"/>
                  <a:pt x="88057" y="124587"/>
                  <a:pt x="68094" y="164513"/>
                </a:cubicBezTo>
                <a:cubicBezTo>
                  <a:pt x="63508" y="173684"/>
                  <a:pt x="63346" y="184732"/>
                  <a:pt x="58366" y="193696"/>
                </a:cubicBezTo>
                <a:cubicBezTo>
                  <a:pt x="47011" y="214136"/>
                  <a:pt x="26850" y="229880"/>
                  <a:pt x="19456" y="252062"/>
                </a:cubicBezTo>
                <a:lnTo>
                  <a:pt x="0" y="310428"/>
                </a:lnTo>
                <a:cubicBezTo>
                  <a:pt x="3243" y="381764"/>
                  <a:pt x="4033" y="453254"/>
                  <a:pt x="9728" y="524436"/>
                </a:cubicBezTo>
                <a:cubicBezTo>
                  <a:pt x="12057" y="553542"/>
                  <a:pt x="26420" y="557820"/>
                  <a:pt x="38911" y="582802"/>
                </a:cubicBezTo>
                <a:cubicBezTo>
                  <a:pt x="43497" y="591973"/>
                  <a:pt x="43363" y="603192"/>
                  <a:pt x="48639" y="611985"/>
                </a:cubicBezTo>
                <a:cubicBezTo>
                  <a:pt x="53358" y="619849"/>
                  <a:pt x="62365" y="624279"/>
                  <a:pt x="68094" y="631441"/>
                </a:cubicBezTo>
                <a:cubicBezTo>
                  <a:pt x="75397" y="640570"/>
                  <a:pt x="81748" y="650473"/>
                  <a:pt x="87549" y="660624"/>
                </a:cubicBezTo>
                <a:cubicBezTo>
                  <a:pt x="94744" y="673214"/>
                  <a:pt x="98961" y="687468"/>
                  <a:pt x="107005" y="699534"/>
                </a:cubicBezTo>
                <a:cubicBezTo>
                  <a:pt x="112092" y="707165"/>
                  <a:pt x="120731" y="711828"/>
                  <a:pt x="126460" y="718990"/>
                </a:cubicBezTo>
                <a:cubicBezTo>
                  <a:pt x="133763" y="728119"/>
                  <a:pt x="138612" y="739044"/>
                  <a:pt x="145915" y="748173"/>
                </a:cubicBezTo>
                <a:cubicBezTo>
                  <a:pt x="166792" y="774269"/>
                  <a:pt x="166466" y="764613"/>
                  <a:pt x="194554" y="787083"/>
                </a:cubicBezTo>
                <a:cubicBezTo>
                  <a:pt x="201716" y="792812"/>
                  <a:pt x="206672" y="801036"/>
                  <a:pt x="214009" y="806539"/>
                </a:cubicBezTo>
                <a:cubicBezTo>
                  <a:pt x="214015" y="806544"/>
                  <a:pt x="286963" y="855174"/>
                  <a:pt x="301558" y="864904"/>
                </a:cubicBezTo>
                <a:lnTo>
                  <a:pt x="359924" y="903815"/>
                </a:lnTo>
                <a:cubicBezTo>
                  <a:pt x="369652" y="910300"/>
                  <a:pt x="377765" y="920434"/>
                  <a:pt x="389107" y="923270"/>
                </a:cubicBezTo>
                <a:lnTo>
                  <a:pt x="428017" y="932998"/>
                </a:lnTo>
                <a:cubicBezTo>
                  <a:pt x="437745" y="939483"/>
                  <a:pt x="446517" y="947705"/>
                  <a:pt x="457200" y="952453"/>
                </a:cubicBezTo>
                <a:cubicBezTo>
                  <a:pt x="475940" y="960782"/>
                  <a:pt x="496111" y="965424"/>
                  <a:pt x="515566" y="971909"/>
                </a:cubicBezTo>
                <a:lnTo>
                  <a:pt x="544749" y="981636"/>
                </a:lnTo>
                <a:cubicBezTo>
                  <a:pt x="554477" y="984879"/>
                  <a:pt x="563984" y="988877"/>
                  <a:pt x="573932" y="991364"/>
                </a:cubicBezTo>
                <a:cubicBezTo>
                  <a:pt x="586902" y="994607"/>
                  <a:pt x="600037" y="997250"/>
                  <a:pt x="612843" y="1001092"/>
                </a:cubicBezTo>
                <a:cubicBezTo>
                  <a:pt x="632486" y="1006985"/>
                  <a:pt x="651754" y="1014062"/>
                  <a:pt x="671209" y="1020547"/>
                </a:cubicBezTo>
                <a:cubicBezTo>
                  <a:pt x="680937" y="1023790"/>
                  <a:pt x="690444" y="1027788"/>
                  <a:pt x="700392" y="1030275"/>
                </a:cubicBezTo>
                <a:cubicBezTo>
                  <a:pt x="821992" y="1060673"/>
                  <a:pt x="670827" y="1021827"/>
                  <a:pt x="768485" y="1049730"/>
                </a:cubicBezTo>
                <a:cubicBezTo>
                  <a:pt x="781340" y="1053403"/>
                  <a:pt x="794878" y="1054764"/>
                  <a:pt x="807396" y="1059458"/>
                </a:cubicBezTo>
                <a:cubicBezTo>
                  <a:pt x="820974" y="1064550"/>
                  <a:pt x="832843" y="1073527"/>
                  <a:pt x="846307" y="1078913"/>
                </a:cubicBezTo>
                <a:cubicBezTo>
                  <a:pt x="865348" y="1086529"/>
                  <a:pt x="885218" y="1091883"/>
                  <a:pt x="904673" y="1098368"/>
                </a:cubicBezTo>
                <a:cubicBezTo>
                  <a:pt x="914401" y="1101611"/>
                  <a:pt x="925324" y="1102408"/>
                  <a:pt x="933856" y="1108096"/>
                </a:cubicBezTo>
                <a:cubicBezTo>
                  <a:pt x="943584" y="1114581"/>
                  <a:pt x="952356" y="1122803"/>
                  <a:pt x="963039" y="1127551"/>
                </a:cubicBezTo>
                <a:cubicBezTo>
                  <a:pt x="981779" y="1135880"/>
                  <a:pt x="1004341" y="1135631"/>
                  <a:pt x="1021405" y="1147007"/>
                </a:cubicBezTo>
                <a:cubicBezTo>
                  <a:pt x="1105039" y="1202762"/>
                  <a:pt x="999223" y="1135916"/>
                  <a:pt x="1079771" y="1176190"/>
                </a:cubicBezTo>
                <a:cubicBezTo>
                  <a:pt x="1090228" y="1181418"/>
                  <a:pt x="1098497" y="1190417"/>
                  <a:pt x="1108954" y="1195645"/>
                </a:cubicBezTo>
                <a:cubicBezTo>
                  <a:pt x="1118125" y="1200231"/>
                  <a:pt x="1128966" y="1200787"/>
                  <a:pt x="1138137" y="1205373"/>
                </a:cubicBezTo>
                <a:cubicBezTo>
                  <a:pt x="1148594" y="1210601"/>
                  <a:pt x="1158443" y="1217220"/>
                  <a:pt x="1167319" y="1224828"/>
                </a:cubicBezTo>
                <a:cubicBezTo>
                  <a:pt x="1181246" y="1236765"/>
                  <a:pt x="1188828" y="1257939"/>
                  <a:pt x="1206230" y="1263739"/>
                </a:cubicBezTo>
                <a:lnTo>
                  <a:pt x="1235413" y="1273466"/>
                </a:lnTo>
                <a:cubicBezTo>
                  <a:pt x="1271401" y="1309456"/>
                  <a:pt x="1247237" y="1287835"/>
                  <a:pt x="1313234" y="1331832"/>
                </a:cubicBezTo>
                <a:cubicBezTo>
                  <a:pt x="1322962" y="1338317"/>
                  <a:pt x="1334150" y="1343020"/>
                  <a:pt x="1342417" y="1351287"/>
                </a:cubicBezTo>
                <a:cubicBezTo>
                  <a:pt x="1399021" y="1407891"/>
                  <a:pt x="1319971" y="1326297"/>
                  <a:pt x="1381328" y="1399926"/>
                </a:cubicBezTo>
                <a:cubicBezTo>
                  <a:pt x="1390135" y="1410494"/>
                  <a:pt x="1401704" y="1418541"/>
                  <a:pt x="1410511" y="1429109"/>
                </a:cubicBezTo>
                <a:cubicBezTo>
                  <a:pt x="1417995" y="1438090"/>
                  <a:pt x="1422663" y="1449163"/>
                  <a:pt x="1429966" y="1458292"/>
                </a:cubicBezTo>
                <a:cubicBezTo>
                  <a:pt x="1435695" y="1465454"/>
                  <a:pt x="1443919" y="1470410"/>
                  <a:pt x="1449422" y="1477747"/>
                </a:cubicBezTo>
                <a:cubicBezTo>
                  <a:pt x="1541429" y="1600422"/>
                  <a:pt x="1460147" y="1489471"/>
                  <a:pt x="1498060" y="1565296"/>
                </a:cubicBezTo>
                <a:cubicBezTo>
                  <a:pt x="1518023" y="1605222"/>
                  <a:pt x="1512840" y="1583771"/>
                  <a:pt x="1536971" y="1613934"/>
                </a:cubicBezTo>
                <a:cubicBezTo>
                  <a:pt x="1544274" y="1623063"/>
                  <a:pt x="1549123" y="1633988"/>
                  <a:pt x="1556426" y="1643117"/>
                </a:cubicBezTo>
                <a:cubicBezTo>
                  <a:pt x="1562155" y="1650279"/>
                  <a:pt x="1570152" y="1655411"/>
                  <a:pt x="1575881" y="1662573"/>
                </a:cubicBezTo>
                <a:cubicBezTo>
                  <a:pt x="1605260" y="1699297"/>
                  <a:pt x="1592552" y="1706113"/>
                  <a:pt x="1643975" y="1740394"/>
                </a:cubicBezTo>
                <a:cubicBezTo>
                  <a:pt x="1653703" y="1746879"/>
                  <a:pt x="1664420" y="1752082"/>
                  <a:pt x="1673158" y="1759849"/>
                </a:cubicBezTo>
                <a:cubicBezTo>
                  <a:pt x="1693722" y="1778128"/>
                  <a:pt x="1708631" y="1802953"/>
                  <a:pt x="1731524" y="1818215"/>
                </a:cubicBezTo>
                <a:cubicBezTo>
                  <a:pt x="1788589" y="1856259"/>
                  <a:pt x="1783814" y="1860470"/>
                  <a:pt x="1848256" y="1876581"/>
                </a:cubicBezTo>
                <a:cubicBezTo>
                  <a:pt x="1907058" y="1891282"/>
                  <a:pt x="1874488" y="1882083"/>
                  <a:pt x="1945532" y="1905764"/>
                </a:cubicBezTo>
                <a:lnTo>
                  <a:pt x="1974715" y="1915492"/>
                </a:lnTo>
                <a:cubicBezTo>
                  <a:pt x="2023353" y="1912249"/>
                  <a:pt x="2072374" y="1912658"/>
                  <a:pt x="2120630" y="1905764"/>
                </a:cubicBezTo>
                <a:cubicBezTo>
                  <a:pt x="2140932" y="1902864"/>
                  <a:pt x="2178996" y="1886309"/>
                  <a:pt x="2178996" y="1886309"/>
                </a:cubicBezTo>
                <a:lnTo>
                  <a:pt x="2237362" y="1847398"/>
                </a:lnTo>
                <a:cubicBezTo>
                  <a:pt x="2247090" y="1840913"/>
                  <a:pt x="2258278" y="1836210"/>
                  <a:pt x="2266545" y="1827943"/>
                </a:cubicBezTo>
                <a:lnTo>
                  <a:pt x="2305456" y="1789032"/>
                </a:lnTo>
                <a:cubicBezTo>
                  <a:pt x="2315184" y="1779304"/>
                  <a:pt x="2327008" y="1771296"/>
                  <a:pt x="2334639" y="1759849"/>
                </a:cubicBezTo>
                <a:cubicBezTo>
                  <a:pt x="2378636" y="1693852"/>
                  <a:pt x="2357015" y="1718016"/>
                  <a:pt x="2393005" y="1682028"/>
                </a:cubicBezTo>
                <a:cubicBezTo>
                  <a:pt x="2420560" y="1599358"/>
                  <a:pt x="2382129" y="1700154"/>
                  <a:pt x="2422188" y="1633390"/>
                </a:cubicBezTo>
                <a:cubicBezTo>
                  <a:pt x="2427464" y="1624597"/>
                  <a:pt x="2427329" y="1613378"/>
                  <a:pt x="2431915" y="1604207"/>
                </a:cubicBezTo>
                <a:cubicBezTo>
                  <a:pt x="2437144" y="1593750"/>
                  <a:pt x="2444886" y="1584752"/>
                  <a:pt x="2451371" y="1575024"/>
                </a:cubicBezTo>
                <a:cubicBezTo>
                  <a:pt x="2470128" y="1443717"/>
                  <a:pt x="2467064" y="1495047"/>
                  <a:pt x="2451371" y="1283194"/>
                </a:cubicBezTo>
                <a:cubicBezTo>
                  <a:pt x="2449971" y="1264295"/>
                  <a:pt x="2425467" y="1195753"/>
                  <a:pt x="2422188" y="1185917"/>
                </a:cubicBezTo>
                <a:lnTo>
                  <a:pt x="2412460" y="1156734"/>
                </a:lnTo>
                <a:cubicBezTo>
                  <a:pt x="2404548" y="1133000"/>
                  <a:pt x="2402133" y="1117224"/>
                  <a:pt x="2383277" y="1098368"/>
                </a:cubicBezTo>
                <a:cubicBezTo>
                  <a:pt x="2375010" y="1090101"/>
                  <a:pt x="2363075" y="1086397"/>
                  <a:pt x="2354094" y="1078913"/>
                </a:cubicBezTo>
                <a:cubicBezTo>
                  <a:pt x="2343526" y="1070106"/>
                  <a:pt x="2335479" y="1058537"/>
                  <a:pt x="2324911" y="1049730"/>
                </a:cubicBezTo>
                <a:cubicBezTo>
                  <a:pt x="2315930" y="1042246"/>
                  <a:pt x="2304526" y="1037974"/>
                  <a:pt x="2295728" y="1030275"/>
                </a:cubicBezTo>
                <a:cubicBezTo>
                  <a:pt x="2226942" y="970086"/>
                  <a:pt x="2274610" y="990809"/>
                  <a:pt x="2217907" y="971909"/>
                </a:cubicBezTo>
                <a:cubicBezTo>
                  <a:pt x="2211422" y="965424"/>
                  <a:pt x="2206654" y="956555"/>
                  <a:pt x="2198451" y="952453"/>
                </a:cubicBezTo>
                <a:cubicBezTo>
                  <a:pt x="2180108" y="943282"/>
                  <a:pt x="2159540" y="939483"/>
                  <a:pt x="2140085" y="932998"/>
                </a:cubicBezTo>
                <a:lnTo>
                  <a:pt x="2081719" y="913543"/>
                </a:lnTo>
                <a:lnTo>
                  <a:pt x="2023354" y="894087"/>
                </a:lnTo>
                <a:lnTo>
                  <a:pt x="1994171" y="884360"/>
                </a:lnTo>
                <a:cubicBezTo>
                  <a:pt x="1960214" y="850403"/>
                  <a:pt x="1983415" y="867804"/>
                  <a:pt x="1916349" y="845449"/>
                </a:cubicBezTo>
                <a:lnTo>
                  <a:pt x="1887166" y="835722"/>
                </a:lnTo>
                <a:cubicBezTo>
                  <a:pt x="1877438" y="832479"/>
                  <a:pt x="1867931" y="828481"/>
                  <a:pt x="1857983" y="825994"/>
                </a:cubicBezTo>
                <a:cubicBezTo>
                  <a:pt x="1845013" y="822751"/>
                  <a:pt x="1831928" y="819939"/>
                  <a:pt x="1819073" y="816266"/>
                </a:cubicBezTo>
                <a:cubicBezTo>
                  <a:pt x="1809214" y="813449"/>
                  <a:pt x="1800004" y="808225"/>
                  <a:pt x="1789890" y="806539"/>
                </a:cubicBezTo>
                <a:cubicBezTo>
                  <a:pt x="1780295" y="804940"/>
                  <a:pt x="1760706" y="816266"/>
                  <a:pt x="1741251" y="816266"/>
                </a:cubicBezTo>
                <a:close/>
              </a:path>
            </a:pathLst>
          </a:custGeom>
          <a:solidFill>
            <a:srgbClr val="BCFD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2" name="Google Shape;242;p20"/>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2325"/>
              <a:buFont typeface="Calibri"/>
              <a:buNone/>
            </a:pPr>
            <a:r>
              <a:rPr lang="en-US"/>
              <a:t>Dijkstra’s Algorithm Warmup</a:t>
            </a:r>
            <a:endParaRPr/>
          </a:p>
          <a:p>
            <a:pPr indent="0" lvl="0" marL="0" rtl="0" algn="l">
              <a:lnSpc>
                <a:spcPct val="90000"/>
              </a:lnSpc>
              <a:spcBef>
                <a:spcPts val="0"/>
              </a:spcBef>
              <a:spcAft>
                <a:spcPts val="0"/>
              </a:spcAft>
              <a:buClr>
                <a:schemeClr val="dk1"/>
              </a:buClr>
              <a:buSzPct val="102325"/>
              <a:buFont typeface="Calibri"/>
              <a:buNone/>
            </a:pPr>
            <a:r>
              <a:t/>
            </a:r>
            <a:endParaRPr/>
          </a:p>
        </p:txBody>
      </p:sp>
      <p:sp>
        <p:nvSpPr>
          <p:cNvPr id="243" name="Google Shape;243;p20"/>
          <p:cNvSpPr txBox="1"/>
          <p:nvPr/>
        </p:nvSpPr>
        <p:spPr>
          <a:xfrm>
            <a:off x="2536980" y="4883685"/>
            <a:ext cx="2938800" cy="1200600"/>
          </a:xfrm>
          <a:prstGeom prst="rect">
            <a:avLst/>
          </a:prstGeom>
          <a:solidFill>
            <a:srgbClr val="E7F1FA"/>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D</a:t>
            </a:r>
            <a:endParaRPr/>
          </a:p>
        </p:txBody>
      </p:sp>
      <p:grpSp>
        <p:nvGrpSpPr>
          <p:cNvPr id="244" name="Google Shape;244;p20"/>
          <p:cNvGrpSpPr/>
          <p:nvPr/>
        </p:nvGrpSpPr>
        <p:grpSpPr>
          <a:xfrm>
            <a:off x="2273534" y="1054531"/>
            <a:ext cx="3529826" cy="2895600"/>
            <a:chOff x="-2841517" y="667954"/>
            <a:chExt cx="2647370" cy="2171700"/>
          </a:xfrm>
        </p:grpSpPr>
        <p:sp>
          <p:nvSpPr>
            <p:cNvPr id="245" name="Google Shape;245;p20"/>
            <p:cNvSpPr/>
            <p:nvPr/>
          </p:nvSpPr>
          <p:spPr>
            <a:xfrm>
              <a:off x="-2594064" y="1002519"/>
              <a:ext cx="285750" cy="285750"/>
            </a:xfrm>
            <a:prstGeom prst="ellipse">
              <a:avLst/>
            </a:prstGeom>
            <a:solidFill>
              <a:srgbClr val="CEC4EB"/>
            </a:solidFill>
            <a:ln cap="flat" cmpd="sng" w="381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246" name="Google Shape;246;p20"/>
            <p:cNvSpPr/>
            <p:nvPr/>
          </p:nvSpPr>
          <p:spPr>
            <a:xfrm>
              <a:off x="-1336764" y="945369"/>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247" name="Google Shape;247;p20"/>
            <p:cNvSpPr/>
            <p:nvPr/>
          </p:nvSpPr>
          <p:spPr>
            <a:xfrm>
              <a:off x="-2708364" y="1916919"/>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248" name="Google Shape;248;p20"/>
            <p:cNvSpPr/>
            <p:nvPr/>
          </p:nvSpPr>
          <p:spPr>
            <a:xfrm>
              <a:off x="-1508214" y="174546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249" name="Google Shape;249;p20"/>
            <p:cNvSpPr/>
            <p:nvPr/>
          </p:nvSpPr>
          <p:spPr>
            <a:xfrm>
              <a:off x="-2022564" y="2553904"/>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250" name="Google Shape;250;p20"/>
            <p:cNvSpPr/>
            <p:nvPr/>
          </p:nvSpPr>
          <p:spPr>
            <a:xfrm>
              <a:off x="-536664" y="1468054"/>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251" name="Google Shape;251;p20"/>
            <p:cNvSpPr/>
            <p:nvPr/>
          </p:nvSpPr>
          <p:spPr>
            <a:xfrm>
              <a:off x="-650964" y="2211004"/>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252" name="Google Shape;252;p20"/>
            <p:cNvCxnSpPr>
              <a:stCxn id="245" idx="3"/>
              <a:endCxn id="247" idx="0"/>
            </p:cNvCxnSpPr>
            <p:nvPr/>
          </p:nvCxnSpPr>
          <p:spPr>
            <a:xfrm flipH="1">
              <a:off x="-2565417" y="1246422"/>
              <a:ext cx="13200" cy="670500"/>
            </a:xfrm>
            <a:prstGeom prst="straightConnector1">
              <a:avLst/>
            </a:prstGeom>
            <a:noFill/>
            <a:ln cap="flat" cmpd="sng" w="9525">
              <a:solidFill>
                <a:srgbClr val="A5A5A5"/>
              </a:solidFill>
              <a:prstDash val="dash"/>
              <a:round/>
              <a:headEnd len="med" w="med" type="none"/>
              <a:tailEnd len="med" w="med" type="triangle"/>
            </a:ln>
          </p:spPr>
        </p:cxnSp>
        <p:cxnSp>
          <p:nvCxnSpPr>
            <p:cNvPr id="253" name="Google Shape;253;p20"/>
            <p:cNvCxnSpPr>
              <a:stCxn id="246" idx="2"/>
              <a:endCxn id="245" idx="6"/>
            </p:cNvCxnSpPr>
            <p:nvPr/>
          </p:nvCxnSpPr>
          <p:spPr>
            <a:xfrm flipH="1">
              <a:off x="-2308464" y="1088244"/>
              <a:ext cx="971700" cy="57300"/>
            </a:xfrm>
            <a:prstGeom prst="straightConnector1">
              <a:avLst/>
            </a:prstGeom>
            <a:noFill/>
            <a:ln cap="flat" cmpd="sng" w="9525">
              <a:solidFill>
                <a:schemeClr val="dk1"/>
              </a:solidFill>
              <a:prstDash val="solid"/>
              <a:round/>
              <a:headEnd len="med" w="med" type="none"/>
              <a:tailEnd len="med" w="med" type="triangle"/>
            </a:ln>
          </p:spPr>
        </p:cxnSp>
        <p:cxnSp>
          <p:nvCxnSpPr>
            <p:cNvPr id="254" name="Google Shape;254;p20"/>
            <p:cNvCxnSpPr>
              <a:stCxn id="248" idx="0"/>
              <a:endCxn id="246" idx="4"/>
            </p:cNvCxnSpPr>
            <p:nvPr/>
          </p:nvCxnSpPr>
          <p:spPr>
            <a:xfrm flipH="1" rot="10800000">
              <a:off x="-1365339" y="1230969"/>
              <a:ext cx="171600" cy="514500"/>
            </a:xfrm>
            <a:prstGeom prst="straightConnector1">
              <a:avLst/>
            </a:prstGeom>
            <a:noFill/>
            <a:ln cap="flat" cmpd="sng" w="9525">
              <a:solidFill>
                <a:srgbClr val="A5A5A5"/>
              </a:solidFill>
              <a:prstDash val="dash"/>
              <a:round/>
              <a:headEnd len="med" w="med" type="none"/>
              <a:tailEnd len="med" w="med" type="triangle"/>
            </a:ln>
          </p:spPr>
        </p:cxnSp>
        <p:sp>
          <p:nvSpPr>
            <p:cNvPr id="255" name="Google Shape;255;p20"/>
            <p:cNvSpPr txBox="1"/>
            <p:nvPr/>
          </p:nvSpPr>
          <p:spPr>
            <a:xfrm>
              <a:off x="-2719407" y="775851"/>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256" name="Google Shape;256;p20"/>
            <p:cNvSpPr txBox="1"/>
            <p:nvPr/>
          </p:nvSpPr>
          <p:spPr>
            <a:xfrm>
              <a:off x="-1291520" y="667954"/>
              <a:ext cx="138548"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257" name="Google Shape;257;p20"/>
            <p:cNvSpPr txBox="1"/>
            <p:nvPr/>
          </p:nvSpPr>
          <p:spPr>
            <a:xfrm>
              <a:off x="-1411146" y="727540"/>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258" name="Google Shape;258;p20"/>
            <p:cNvSpPr txBox="1"/>
            <p:nvPr/>
          </p:nvSpPr>
          <p:spPr>
            <a:xfrm>
              <a:off x="-1959046" y="86949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259" name="Google Shape;259;p20"/>
            <p:cNvSpPr txBox="1"/>
            <p:nvPr/>
          </p:nvSpPr>
          <p:spPr>
            <a:xfrm>
              <a:off x="-1953824" y="129873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260" name="Google Shape;260;p20"/>
            <p:cNvSpPr txBox="1"/>
            <p:nvPr/>
          </p:nvSpPr>
          <p:spPr>
            <a:xfrm>
              <a:off x="-2765514" y="145972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261" name="Google Shape;261;p20"/>
            <p:cNvSpPr txBox="1"/>
            <p:nvPr/>
          </p:nvSpPr>
          <p:spPr>
            <a:xfrm>
              <a:off x="-1344790" y="1365918"/>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262" name="Google Shape;262;p20"/>
            <p:cNvCxnSpPr>
              <a:stCxn id="245" idx="5"/>
              <a:endCxn id="248" idx="1"/>
            </p:cNvCxnSpPr>
            <p:nvPr/>
          </p:nvCxnSpPr>
          <p:spPr>
            <a:xfrm>
              <a:off x="-2350161" y="1246422"/>
              <a:ext cx="883800" cy="540900"/>
            </a:xfrm>
            <a:prstGeom prst="straightConnector1">
              <a:avLst/>
            </a:prstGeom>
            <a:noFill/>
            <a:ln cap="flat" cmpd="sng" w="9525">
              <a:solidFill>
                <a:srgbClr val="A5A5A5"/>
              </a:solidFill>
              <a:prstDash val="dash"/>
              <a:round/>
              <a:headEnd len="med" w="med" type="none"/>
              <a:tailEnd len="med" w="med" type="triangle"/>
            </a:ln>
          </p:spPr>
        </p:cxnSp>
        <p:cxnSp>
          <p:nvCxnSpPr>
            <p:cNvPr id="263" name="Google Shape;263;p20"/>
            <p:cNvCxnSpPr>
              <a:stCxn id="247" idx="6"/>
              <a:endCxn id="248" idx="3"/>
            </p:cNvCxnSpPr>
            <p:nvPr/>
          </p:nvCxnSpPr>
          <p:spPr>
            <a:xfrm flipH="1" rot="10800000">
              <a:off x="-2422614" y="1989294"/>
              <a:ext cx="956100" cy="70500"/>
            </a:xfrm>
            <a:prstGeom prst="straightConnector1">
              <a:avLst/>
            </a:prstGeom>
            <a:noFill/>
            <a:ln cap="flat" cmpd="sng" w="9525">
              <a:solidFill>
                <a:schemeClr val="dk1"/>
              </a:solidFill>
              <a:prstDash val="solid"/>
              <a:round/>
              <a:headEnd len="med" w="med" type="none"/>
              <a:tailEnd len="med" w="med" type="triangle"/>
            </a:ln>
          </p:spPr>
        </p:cxnSp>
        <p:sp>
          <p:nvSpPr>
            <p:cNvPr id="264" name="Google Shape;264;p20"/>
            <p:cNvSpPr txBox="1"/>
            <p:nvPr/>
          </p:nvSpPr>
          <p:spPr>
            <a:xfrm>
              <a:off x="-2200094" y="17966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265" name="Google Shape;265;p20"/>
            <p:cNvCxnSpPr>
              <a:stCxn id="248" idx="6"/>
              <a:endCxn id="250" idx="3"/>
            </p:cNvCxnSpPr>
            <p:nvPr/>
          </p:nvCxnSpPr>
          <p:spPr>
            <a:xfrm flipH="1" rot="10800000">
              <a:off x="-1222464" y="1711944"/>
              <a:ext cx="727500" cy="176400"/>
            </a:xfrm>
            <a:prstGeom prst="straightConnector1">
              <a:avLst/>
            </a:prstGeom>
            <a:noFill/>
            <a:ln cap="flat" cmpd="sng" w="9525">
              <a:solidFill>
                <a:srgbClr val="A5A5A5"/>
              </a:solidFill>
              <a:prstDash val="dash"/>
              <a:round/>
              <a:headEnd len="med" w="med" type="none"/>
              <a:tailEnd len="med" w="med" type="triangle"/>
            </a:ln>
          </p:spPr>
        </p:cxnSp>
        <p:sp>
          <p:nvSpPr>
            <p:cNvPr id="266" name="Google Shape;266;p20"/>
            <p:cNvSpPr txBox="1"/>
            <p:nvPr/>
          </p:nvSpPr>
          <p:spPr>
            <a:xfrm>
              <a:off x="-999944" y="15680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267" name="Google Shape;267;p20"/>
            <p:cNvCxnSpPr>
              <a:stCxn id="250" idx="1"/>
              <a:endCxn id="246" idx="6"/>
            </p:cNvCxnSpPr>
            <p:nvPr/>
          </p:nvCxnSpPr>
          <p:spPr>
            <a:xfrm rot="10800000">
              <a:off x="-1051017" y="1088101"/>
              <a:ext cx="556200" cy="421800"/>
            </a:xfrm>
            <a:prstGeom prst="straightConnector1">
              <a:avLst/>
            </a:prstGeom>
            <a:noFill/>
            <a:ln cap="flat" cmpd="sng" w="9525">
              <a:solidFill>
                <a:schemeClr val="dk1"/>
              </a:solidFill>
              <a:prstDash val="solid"/>
              <a:round/>
              <a:headEnd len="med" w="med" type="none"/>
              <a:tailEnd len="med" w="med" type="triangle"/>
            </a:ln>
          </p:spPr>
        </p:cxnSp>
        <p:sp>
          <p:nvSpPr>
            <p:cNvPr id="268" name="Google Shape;268;p20"/>
            <p:cNvSpPr txBox="1"/>
            <p:nvPr/>
          </p:nvSpPr>
          <p:spPr>
            <a:xfrm>
              <a:off x="-836239" y="108177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269" name="Google Shape;269;p20"/>
            <p:cNvCxnSpPr>
              <a:stCxn id="247" idx="5"/>
              <a:endCxn id="249" idx="1"/>
            </p:cNvCxnSpPr>
            <p:nvPr/>
          </p:nvCxnSpPr>
          <p:spPr>
            <a:xfrm>
              <a:off x="-2464461" y="2160822"/>
              <a:ext cx="483600" cy="435000"/>
            </a:xfrm>
            <a:prstGeom prst="straightConnector1">
              <a:avLst/>
            </a:prstGeom>
            <a:noFill/>
            <a:ln cap="flat" cmpd="sng" w="9525">
              <a:solidFill>
                <a:schemeClr val="dk1"/>
              </a:solidFill>
              <a:prstDash val="solid"/>
              <a:round/>
              <a:headEnd len="med" w="med" type="none"/>
              <a:tailEnd len="med" w="med" type="triangle"/>
            </a:ln>
          </p:spPr>
        </p:cxnSp>
        <p:sp>
          <p:nvSpPr>
            <p:cNvPr id="270" name="Google Shape;270;p20"/>
            <p:cNvSpPr txBox="1"/>
            <p:nvPr/>
          </p:nvSpPr>
          <p:spPr>
            <a:xfrm>
              <a:off x="-2314926" y="213896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cxnSp>
          <p:nvCxnSpPr>
            <p:cNvPr id="271" name="Google Shape;271;p20"/>
            <p:cNvCxnSpPr>
              <a:stCxn id="248" idx="4"/>
              <a:endCxn id="249" idx="7"/>
            </p:cNvCxnSpPr>
            <p:nvPr/>
          </p:nvCxnSpPr>
          <p:spPr>
            <a:xfrm flipH="1">
              <a:off x="-1778739" y="2031219"/>
              <a:ext cx="413400" cy="564600"/>
            </a:xfrm>
            <a:prstGeom prst="straightConnector1">
              <a:avLst/>
            </a:prstGeom>
            <a:noFill/>
            <a:ln cap="flat" cmpd="sng" w="9525">
              <a:solidFill>
                <a:srgbClr val="A5A5A5"/>
              </a:solidFill>
              <a:prstDash val="dash"/>
              <a:round/>
              <a:headEnd len="med" w="med" type="none"/>
              <a:tailEnd len="med" w="med" type="triangle"/>
            </a:ln>
          </p:spPr>
        </p:cxnSp>
        <p:sp>
          <p:nvSpPr>
            <p:cNvPr id="272" name="Google Shape;272;p20"/>
            <p:cNvSpPr txBox="1"/>
            <p:nvPr/>
          </p:nvSpPr>
          <p:spPr>
            <a:xfrm>
              <a:off x="-1793964" y="2153854"/>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6</a:t>
              </a:r>
              <a:endParaRPr/>
            </a:p>
          </p:txBody>
        </p:sp>
        <p:sp>
          <p:nvSpPr>
            <p:cNvPr id="273" name="Google Shape;273;p20"/>
            <p:cNvSpPr txBox="1"/>
            <p:nvPr/>
          </p:nvSpPr>
          <p:spPr>
            <a:xfrm>
              <a:off x="-980886" y="190492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274" name="Google Shape;274;p20"/>
            <p:cNvCxnSpPr>
              <a:stCxn id="248" idx="5"/>
              <a:endCxn id="251" idx="1"/>
            </p:cNvCxnSpPr>
            <p:nvPr/>
          </p:nvCxnSpPr>
          <p:spPr>
            <a:xfrm>
              <a:off x="-1264311" y="1989372"/>
              <a:ext cx="655200" cy="263400"/>
            </a:xfrm>
            <a:prstGeom prst="straightConnector1">
              <a:avLst/>
            </a:prstGeom>
            <a:noFill/>
            <a:ln cap="flat" cmpd="sng" w="9525">
              <a:solidFill>
                <a:srgbClr val="A5A5A5"/>
              </a:solidFill>
              <a:prstDash val="dash"/>
              <a:round/>
              <a:headEnd len="med" w="med" type="none"/>
              <a:tailEnd len="med" w="med" type="triangle"/>
            </a:ln>
          </p:spPr>
        </p:cxnSp>
        <p:cxnSp>
          <p:nvCxnSpPr>
            <p:cNvPr id="275" name="Google Shape;275;p20"/>
            <p:cNvCxnSpPr>
              <a:stCxn id="251" idx="0"/>
              <a:endCxn id="250" idx="4"/>
            </p:cNvCxnSpPr>
            <p:nvPr/>
          </p:nvCxnSpPr>
          <p:spPr>
            <a:xfrm flipH="1" rot="10800000">
              <a:off x="-508089" y="1753804"/>
              <a:ext cx="114300" cy="457200"/>
            </a:xfrm>
            <a:prstGeom prst="straightConnector1">
              <a:avLst/>
            </a:prstGeom>
            <a:noFill/>
            <a:ln cap="flat" cmpd="sng" w="9525">
              <a:solidFill>
                <a:schemeClr val="dk1"/>
              </a:solidFill>
              <a:prstDash val="solid"/>
              <a:round/>
              <a:headEnd len="med" w="med" type="none"/>
              <a:tailEnd len="med" w="med" type="triangle"/>
            </a:ln>
          </p:spPr>
        </p:cxnSp>
        <p:sp>
          <p:nvSpPr>
            <p:cNvPr id="276" name="Google Shape;276;p20"/>
            <p:cNvSpPr txBox="1"/>
            <p:nvPr/>
          </p:nvSpPr>
          <p:spPr>
            <a:xfrm>
              <a:off x="-518262" y="185607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277" name="Google Shape;277;p20"/>
            <p:cNvCxnSpPr>
              <a:stCxn id="249" idx="6"/>
              <a:endCxn id="251" idx="3"/>
            </p:cNvCxnSpPr>
            <p:nvPr/>
          </p:nvCxnSpPr>
          <p:spPr>
            <a:xfrm flipH="1" rot="10800000">
              <a:off x="-1736814" y="2454979"/>
              <a:ext cx="1127700" cy="241800"/>
            </a:xfrm>
            <a:prstGeom prst="straightConnector1">
              <a:avLst/>
            </a:prstGeom>
            <a:noFill/>
            <a:ln cap="flat" cmpd="sng" w="9525">
              <a:solidFill>
                <a:schemeClr val="dk1"/>
              </a:solidFill>
              <a:prstDash val="solid"/>
              <a:round/>
              <a:headEnd len="med" w="med" type="none"/>
              <a:tailEnd len="med" w="med" type="triangle"/>
            </a:ln>
          </p:spPr>
        </p:cxnSp>
        <p:sp>
          <p:nvSpPr>
            <p:cNvPr id="278" name="Google Shape;278;p20"/>
            <p:cNvSpPr txBox="1"/>
            <p:nvPr/>
          </p:nvSpPr>
          <p:spPr>
            <a:xfrm>
              <a:off x="-1342844" y="2325304"/>
              <a:ext cx="371737"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279" name="Google Shape;279;p20"/>
            <p:cNvSpPr txBox="1"/>
            <p:nvPr/>
          </p:nvSpPr>
          <p:spPr>
            <a:xfrm>
              <a:off x="-552659" y="1255733"/>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280" name="Google Shape;280;p20"/>
            <p:cNvSpPr txBox="1"/>
            <p:nvPr/>
          </p:nvSpPr>
          <p:spPr>
            <a:xfrm>
              <a:off x="-752597" y="2018717"/>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281" name="Google Shape;281;p20"/>
            <p:cNvSpPr txBox="1"/>
            <p:nvPr/>
          </p:nvSpPr>
          <p:spPr>
            <a:xfrm>
              <a:off x="-1595641" y="1540799"/>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282" name="Google Shape;282;p20"/>
            <p:cNvSpPr txBox="1"/>
            <p:nvPr/>
          </p:nvSpPr>
          <p:spPr>
            <a:xfrm>
              <a:off x="-2841517" y="1750740"/>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283" name="Google Shape;283;p20"/>
            <p:cNvSpPr txBox="1"/>
            <p:nvPr/>
          </p:nvSpPr>
          <p:spPr>
            <a:xfrm>
              <a:off x="-2095398" y="2337927"/>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7??</a:t>
              </a:r>
              <a:endParaRPr sz="2400">
                <a:solidFill>
                  <a:srgbClr val="FF0000"/>
                </a:solidFill>
                <a:latin typeface="Calibri"/>
                <a:ea typeface="Calibri"/>
                <a:cs typeface="Calibri"/>
                <a:sym typeface="Calibri"/>
              </a:endParaRPr>
            </a:p>
          </p:txBody>
        </p:sp>
      </p:grpSp>
      <p:sp>
        <p:nvSpPr>
          <p:cNvPr id="284" name="Google Shape;284;p20"/>
          <p:cNvSpPr txBox="1"/>
          <p:nvPr/>
        </p:nvSpPr>
        <p:spPr>
          <a:xfrm>
            <a:off x="1653937" y="1438606"/>
            <a:ext cx="964955" cy="477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start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4" name="Shape 1434"/>
        <p:cNvGrpSpPr/>
        <p:nvPr/>
      </p:nvGrpSpPr>
      <p:grpSpPr>
        <a:xfrm>
          <a:off x="0" y="0"/>
          <a:ext cx="0" cy="0"/>
          <a:chOff x="0" y="0"/>
          <a:chExt cx="0" cy="0"/>
        </a:xfrm>
      </p:grpSpPr>
      <p:sp>
        <p:nvSpPr>
          <p:cNvPr id="1435" name="Google Shape;1435;p56"/>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Try It Out</a:t>
            </a:r>
            <a:endParaRPr/>
          </a:p>
        </p:txBody>
      </p:sp>
      <p:sp>
        <p:nvSpPr>
          <p:cNvPr id="1436" name="Google Shape;1436;p56"/>
          <p:cNvSpPr/>
          <p:nvPr/>
        </p:nvSpPr>
        <p:spPr>
          <a:xfrm>
            <a:off x="7625716" y="1988165"/>
            <a:ext cx="433800" cy="4245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Quattrocento Sans"/>
                <a:ea typeface="Quattrocento Sans"/>
                <a:cs typeface="Quattrocento Sans"/>
                <a:sym typeface="Quattrocento Sans"/>
              </a:rPr>
              <a:t>A</a:t>
            </a:r>
            <a:endParaRPr/>
          </a:p>
        </p:txBody>
      </p:sp>
      <p:sp>
        <p:nvSpPr>
          <p:cNvPr id="1437" name="Google Shape;1437;p56"/>
          <p:cNvSpPr/>
          <p:nvPr/>
        </p:nvSpPr>
        <p:spPr>
          <a:xfrm>
            <a:off x="9323958" y="329414"/>
            <a:ext cx="433800" cy="4245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Quattrocento Sans"/>
                <a:ea typeface="Quattrocento Sans"/>
                <a:cs typeface="Quattrocento Sans"/>
                <a:sym typeface="Quattrocento Sans"/>
              </a:rPr>
              <a:t>B</a:t>
            </a:r>
            <a:endParaRPr/>
          </a:p>
        </p:txBody>
      </p:sp>
      <p:sp>
        <p:nvSpPr>
          <p:cNvPr id="1438" name="Google Shape;1438;p56"/>
          <p:cNvSpPr/>
          <p:nvPr/>
        </p:nvSpPr>
        <p:spPr>
          <a:xfrm>
            <a:off x="8928719" y="2892751"/>
            <a:ext cx="433800" cy="4245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Quattrocento Sans"/>
                <a:ea typeface="Quattrocento Sans"/>
                <a:cs typeface="Quattrocento Sans"/>
                <a:sym typeface="Quattrocento Sans"/>
              </a:rPr>
              <a:t>D</a:t>
            </a:r>
            <a:endParaRPr/>
          </a:p>
        </p:txBody>
      </p:sp>
      <p:sp>
        <p:nvSpPr>
          <p:cNvPr id="1439" name="Google Shape;1439;p56"/>
          <p:cNvSpPr/>
          <p:nvPr/>
        </p:nvSpPr>
        <p:spPr>
          <a:xfrm>
            <a:off x="11059690" y="2825644"/>
            <a:ext cx="590100" cy="5775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Quattrocento Sans"/>
                <a:ea typeface="Quattrocento Sans"/>
                <a:cs typeface="Quattrocento Sans"/>
                <a:sym typeface="Quattrocento Sans"/>
              </a:rPr>
              <a:t>F</a:t>
            </a:r>
            <a:endParaRPr/>
          </a:p>
        </p:txBody>
      </p:sp>
      <p:sp>
        <p:nvSpPr>
          <p:cNvPr id="1440" name="Google Shape;1440;p56"/>
          <p:cNvSpPr/>
          <p:nvPr/>
        </p:nvSpPr>
        <p:spPr>
          <a:xfrm>
            <a:off x="11255947" y="1182151"/>
            <a:ext cx="433800" cy="4245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Quattrocento Sans"/>
                <a:ea typeface="Quattrocento Sans"/>
                <a:cs typeface="Quattrocento Sans"/>
                <a:sym typeface="Quattrocento Sans"/>
              </a:rPr>
              <a:t>E</a:t>
            </a:r>
            <a:endParaRPr/>
          </a:p>
        </p:txBody>
      </p:sp>
      <p:sp>
        <p:nvSpPr>
          <p:cNvPr id="1441" name="Google Shape;1441;p56"/>
          <p:cNvSpPr/>
          <p:nvPr/>
        </p:nvSpPr>
        <p:spPr>
          <a:xfrm>
            <a:off x="9038208" y="1807826"/>
            <a:ext cx="433800" cy="424500"/>
          </a:xfrm>
          <a:prstGeom prst="ellipse">
            <a:avLst/>
          </a:prstGeom>
          <a:solidFill>
            <a:schemeClr val="lt1"/>
          </a:solidFill>
          <a:ln cap="flat" cmpd="sng" w="28575">
            <a:solidFill>
              <a:srgbClr val="147EA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dk1"/>
                </a:solidFill>
                <a:latin typeface="Quattrocento Sans"/>
                <a:ea typeface="Quattrocento Sans"/>
                <a:cs typeface="Quattrocento Sans"/>
                <a:sym typeface="Quattrocento Sans"/>
              </a:rPr>
              <a:t>C</a:t>
            </a:r>
            <a:endParaRPr/>
          </a:p>
        </p:txBody>
      </p:sp>
      <p:cxnSp>
        <p:nvCxnSpPr>
          <p:cNvPr id="1442" name="Google Shape;1442;p56"/>
          <p:cNvCxnSpPr>
            <a:stCxn id="1437" idx="2"/>
            <a:endCxn id="1436" idx="7"/>
          </p:cNvCxnSpPr>
          <p:nvPr/>
        </p:nvCxnSpPr>
        <p:spPr>
          <a:xfrm flipH="1">
            <a:off x="7995858" y="541664"/>
            <a:ext cx="1328100" cy="1508700"/>
          </a:xfrm>
          <a:prstGeom prst="straightConnector1">
            <a:avLst/>
          </a:prstGeom>
          <a:noFill/>
          <a:ln cap="flat" cmpd="sng" w="28575">
            <a:solidFill>
              <a:schemeClr val="dk1"/>
            </a:solidFill>
            <a:prstDash val="solid"/>
            <a:round/>
            <a:headEnd len="sm" w="sm" type="none"/>
            <a:tailEnd len="sm" w="sm" type="none"/>
          </a:ln>
        </p:spPr>
      </p:cxnSp>
      <p:cxnSp>
        <p:nvCxnSpPr>
          <p:cNvPr id="1443" name="Google Shape;1443;p56"/>
          <p:cNvCxnSpPr>
            <a:stCxn id="1436" idx="5"/>
            <a:endCxn id="1438" idx="2"/>
          </p:cNvCxnSpPr>
          <p:nvPr/>
        </p:nvCxnSpPr>
        <p:spPr>
          <a:xfrm>
            <a:off x="7995987" y="2350498"/>
            <a:ext cx="932700" cy="754500"/>
          </a:xfrm>
          <a:prstGeom prst="straightConnector1">
            <a:avLst/>
          </a:prstGeom>
          <a:noFill/>
          <a:ln cap="flat" cmpd="sng" w="28575">
            <a:solidFill>
              <a:schemeClr val="dk1"/>
            </a:solidFill>
            <a:prstDash val="solid"/>
            <a:round/>
            <a:headEnd len="sm" w="sm" type="none"/>
            <a:tailEnd len="sm" w="sm" type="none"/>
          </a:ln>
        </p:spPr>
      </p:cxnSp>
      <p:cxnSp>
        <p:nvCxnSpPr>
          <p:cNvPr id="1444" name="Google Shape;1444;p56"/>
          <p:cNvCxnSpPr>
            <a:stCxn id="1438" idx="0"/>
            <a:endCxn id="1441" idx="4"/>
          </p:cNvCxnSpPr>
          <p:nvPr/>
        </p:nvCxnSpPr>
        <p:spPr>
          <a:xfrm flipH="1" rot="10800000">
            <a:off x="9145619" y="2232451"/>
            <a:ext cx="109500" cy="660300"/>
          </a:xfrm>
          <a:prstGeom prst="straightConnector1">
            <a:avLst/>
          </a:prstGeom>
          <a:noFill/>
          <a:ln cap="flat" cmpd="sng" w="28575">
            <a:solidFill>
              <a:schemeClr val="dk1"/>
            </a:solidFill>
            <a:prstDash val="solid"/>
            <a:round/>
            <a:headEnd len="sm" w="sm" type="none"/>
            <a:tailEnd len="sm" w="sm" type="none"/>
          </a:ln>
        </p:spPr>
      </p:cxnSp>
      <p:cxnSp>
        <p:nvCxnSpPr>
          <p:cNvPr id="1445" name="Google Shape;1445;p56"/>
          <p:cNvCxnSpPr>
            <a:stCxn id="1441" idx="2"/>
            <a:endCxn id="1436" idx="6"/>
          </p:cNvCxnSpPr>
          <p:nvPr/>
        </p:nvCxnSpPr>
        <p:spPr>
          <a:xfrm flipH="1">
            <a:off x="8059608" y="2020076"/>
            <a:ext cx="978600" cy="180300"/>
          </a:xfrm>
          <a:prstGeom prst="straightConnector1">
            <a:avLst/>
          </a:prstGeom>
          <a:noFill/>
          <a:ln cap="flat" cmpd="sng" w="28575">
            <a:solidFill>
              <a:schemeClr val="dk1"/>
            </a:solidFill>
            <a:prstDash val="solid"/>
            <a:round/>
            <a:headEnd len="sm" w="sm" type="none"/>
            <a:tailEnd len="sm" w="sm" type="none"/>
          </a:ln>
        </p:spPr>
      </p:cxnSp>
      <p:cxnSp>
        <p:nvCxnSpPr>
          <p:cNvPr id="1446" name="Google Shape;1446;p56"/>
          <p:cNvCxnSpPr>
            <a:stCxn id="1441" idx="7"/>
            <a:endCxn id="1440" idx="2"/>
          </p:cNvCxnSpPr>
          <p:nvPr/>
        </p:nvCxnSpPr>
        <p:spPr>
          <a:xfrm flipH="1" rot="10800000">
            <a:off x="9408479" y="1394493"/>
            <a:ext cx="1847400" cy="475500"/>
          </a:xfrm>
          <a:prstGeom prst="straightConnector1">
            <a:avLst/>
          </a:prstGeom>
          <a:noFill/>
          <a:ln cap="flat" cmpd="sng" w="28575">
            <a:solidFill>
              <a:schemeClr val="dk1"/>
            </a:solidFill>
            <a:prstDash val="solid"/>
            <a:round/>
            <a:headEnd len="sm" w="sm" type="none"/>
            <a:tailEnd len="sm" w="sm" type="none"/>
          </a:ln>
        </p:spPr>
      </p:cxnSp>
      <p:cxnSp>
        <p:nvCxnSpPr>
          <p:cNvPr id="1447" name="Google Shape;1447;p56"/>
          <p:cNvCxnSpPr>
            <a:stCxn id="1440" idx="4"/>
            <a:endCxn id="1439" idx="0"/>
          </p:cNvCxnSpPr>
          <p:nvPr/>
        </p:nvCxnSpPr>
        <p:spPr>
          <a:xfrm flipH="1">
            <a:off x="11354647" y="1606651"/>
            <a:ext cx="118200" cy="1218900"/>
          </a:xfrm>
          <a:prstGeom prst="straightConnector1">
            <a:avLst/>
          </a:prstGeom>
          <a:noFill/>
          <a:ln cap="flat" cmpd="sng" w="28575">
            <a:solidFill>
              <a:schemeClr val="dk1"/>
            </a:solidFill>
            <a:prstDash val="solid"/>
            <a:round/>
            <a:headEnd len="sm" w="sm" type="none"/>
            <a:tailEnd len="sm" w="sm" type="none"/>
          </a:ln>
        </p:spPr>
      </p:cxnSp>
      <p:cxnSp>
        <p:nvCxnSpPr>
          <p:cNvPr id="1448" name="Google Shape;1448;p56"/>
          <p:cNvCxnSpPr>
            <a:stCxn id="1439" idx="3"/>
            <a:endCxn id="1438" idx="6"/>
          </p:cNvCxnSpPr>
          <p:nvPr/>
        </p:nvCxnSpPr>
        <p:spPr>
          <a:xfrm rot="10800000">
            <a:off x="9362608" y="3104971"/>
            <a:ext cx="1783500" cy="213600"/>
          </a:xfrm>
          <a:prstGeom prst="straightConnector1">
            <a:avLst/>
          </a:prstGeom>
          <a:noFill/>
          <a:ln cap="flat" cmpd="sng" w="28575">
            <a:solidFill>
              <a:schemeClr val="dk1"/>
            </a:solidFill>
            <a:prstDash val="solid"/>
            <a:round/>
            <a:headEnd len="sm" w="sm" type="none"/>
            <a:tailEnd len="sm" w="sm" type="none"/>
          </a:ln>
        </p:spPr>
      </p:cxnSp>
      <p:cxnSp>
        <p:nvCxnSpPr>
          <p:cNvPr id="1449" name="Google Shape;1449;p56"/>
          <p:cNvCxnSpPr>
            <a:stCxn id="1439" idx="1"/>
            <a:endCxn id="1437" idx="6"/>
          </p:cNvCxnSpPr>
          <p:nvPr/>
        </p:nvCxnSpPr>
        <p:spPr>
          <a:xfrm rot="10800000">
            <a:off x="9757708" y="541717"/>
            <a:ext cx="1388400" cy="2368500"/>
          </a:xfrm>
          <a:prstGeom prst="straightConnector1">
            <a:avLst/>
          </a:prstGeom>
          <a:noFill/>
          <a:ln cap="flat" cmpd="sng" w="28575">
            <a:solidFill>
              <a:schemeClr val="dk1"/>
            </a:solidFill>
            <a:prstDash val="solid"/>
            <a:round/>
            <a:headEnd len="sm" w="sm" type="none"/>
            <a:tailEnd len="sm" w="sm" type="none"/>
          </a:ln>
        </p:spPr>
      </p:cxnSp>
      <p:cxnSp>
        <p:nvCxnSpPr>
          <p:cNvPr id="1450" name="Google Shape;1450;p56"/>
          <p:cNvCxnSpPr>
            <a:stCxn id="1440" idx="3"/>
            <a:endCxn id="1438" idx="7"/>
          </p:cNvCxnSpPr>
          <p:nvPr/>
        </p:nvCxnSpPr>
        <p:spPr>
          <a:xfrm flipH="1">
            <a:off x="9298976" y="1544484"/>
            <a:ext cx="2020500" cy="1410300"/>
          </a:xfrm>
          <a:prstGeom prst="straightConnector1">
            <a:avLst/>
          </a:prstGeom>
          <a:noFill/>
          <a:ln cap="flat" cmpd="sng" w="28575">
            <a:solidFill>
              <a:schemeClr val="dk1"/>
            </a:solidFill>
            <a:prstDash val="solid"/>
            <a:round/>
            <a:headEnd len="sm" w="sm" type="none"/>
            <a:tailEnd len="sm" w="sm" type="none"/>
          </a:ln>
        </p:spPr>
      </p:cxnSp>
      <p:cxnSp>
        <p:nvCxnSpPr>
          <p:cNvPr id="1451" name="Google Shape;1451;p56"/>
          <p:cNvCxnSpPr>
            <a:stCxn id="1441" idx="5"/>
            <a:endCxn id="1439" idx="2"/>
          </p:cNvCxnSpPr>
          <p:nvPr/>
        </p:nvCxnSpPr>
        <p:spPr>
          <a:xfrm>
            <a:off x="9408479" y="2170159"/>
            <a:ext cx="1651200" cy="944100"/>
          </a:xfrm>
          <a:prstGeom prst="straightConnector1">
            <a:avLst/>
          </a:prstGeom>
          <a:noFill/>
          <a:ln cap="flat" cmpd="sng" w="28575">
            <a:solidFill>
              <a:schemeClr val="dk1"/>
            </a:solidFill>
            <a:prstDash val="solid"/>
            <a:round/>
            <a:headEnd len="sm" w="sm" type="none"/>
            <a:tailEnd len="sm" w="sm" type="none"/>
          </a:ln>
        </p:spPr>
      </p:cxnSp>
      <p:sp>
        <p:nvSpPr>
          <p:cNvPr id="1452" name="Google Shape;1452;p56"/>
          <p:cNvSpPr txBox="1"/>
          <p:nvPr/>
        </p:nvSpPr>
        <p:spPr>
          <a:xfrm>
            <a:off x="8207738" y="961188"/>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3</a:t>
            </a:r>
            <a:endParaRPr/>
          </a:p>
        </p:txBody>
      </p:sp>
      <p:sp>
        <p:nvSpPr>
          <p:cNvPr id="1453" name="Google Shape;1453;p56"/>
          <p:cNvSpPr txBox="1"/>
          <p:nvPr/>
        </p:nvSpPr>
        <p:spPr>
          <a:xfrm>
            <a:off x="10051405" y="840373"/>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6</a:t>
            </a:r>
            <a:endParaRPr/>
          </a:p>
        </p:txBody>
      </p:sp>
      <p:sp>
        <p:nvSpPr>
          <p:cNvPr id="1454" name="Google Shape;1454;p56"/>
          <p:cNvSpPr txBox="1"/>
          <p:nvPr/>
        </p:nvSpPr>
        <p:spPr>
          <a:xfrm>
            <a:off x="9605955" y="1330537"/>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2</a:t>
            </a:r>
            <a:endParaRPr/>
          </a:p>
        </p:txBody>
      </p:sp>
      <p:sp>
        <p:nvSpPr>
          <p:cNvPr id="1455" name="Google Shape;1455;p56"/>
          <p:cNvSpPr txBox="1"/>
          <p:nvPr/>
        </p:nvSpPr>
        <p:spPr>
          <a:xfrm>
            <a:off x="8481984" y="1634535"/>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1</a:t>
            </a:r>
            <a:endParaRPr/>
          </a:p>
        </p:txBody>
      </p:sp>
      <p:sp>
        <p:nvSpPr>
          <p:cNvPr id="1456" name="Google Shape;1456;p56"/>
          <p:cNvSpPr txBox="1"/>
          <p:nvPr/>
        </p:nvSpPr>
        <p:spPr>
          <a:xfrm>
            <a:off x="8319444" y="2774690"/>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4</a:t>
            </a:r>
            <a:endParaRPr/>
          </a:p>
        </p:txBody>
      </p:sp>
      <p:sp>
        <p:nvSpPr>
          <p:cNvPr id="1457" name="Google Shape;1457;p56"/>
          <p:cNvSpPr txBox="1"/>
          <p:nvPr/>
        </p:nvSpPr>
        <p:spPr>
          <a:xfrm>
            <a:off x="8905743" y="2313586"/>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5</a:t>
            </a:r>
            <a:endParaRPr/>
          </a:p>
        </p:txBody>
      </p:sp>
      <p:sp>
        <p:nvSpPr>
          <p:cNvPr id="1458" name="Google Shape;1458;p56"/>
          <p:cNvSpPr txBox="1"/>
          <p:nvPr/>
        </p:nvSpPr>
        <p:spPr>
          <a:xfrm>
            <a:off x="10051405" y="3219551"/>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8</a:t>
            </a:r>
            <a:endParaRPr/>
          </a:p>
        </p:txBody>
      </p:sp>
      <p:sp>
        <p:nvSpPr>
          <p:cNvPr id="1459" name="Google Shape;1459;p56"/>
          <p:cNvSpPr txBox="1"/>
          <p:nvPr/>
        </p:nvSpPr>
        <p:spPr>
          <a:xfrm>
            <a:off x="11585615" y="2191493"/>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9</a:t>
            </a:r>
            <a:endParaRPr/>
          </a:p>
        </p:txBody>
      </p:sp>
      <p:sp>
        <p:nvSpPr>
          <p:cNvPr id="1460" name="Google Shape;1460;p56"/>
          <p:cNvSpPr txBox="1"/>
          <p:nvPr/>
        </p:nvSpPr>
        <p:spPr>
          <a:xfrm>
            <a:off x="9512825" y="1945257"/>
            <a:ext cx="6195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10</a:t>
            </a:r>
            <a:endParaRPr/>
          </a:p>
        </p:txBody>
      </p:sp>
      <p:sp>
        <p:nvSpPr>
          <p:cNvPr id="1461" name="Google Shape;1461;p56"/>
          <p:cNvSpPr txBox="1"/>
          <p:nvPr/>
        </p:nvSpPr>
        <p:spPr>
          <a:xfrm>
            <a:off x="9595471" y="2543695"/>
            <a:ext cx="318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Quattrocento Sans"/>
                <a:ea typeface="Quattrocento Sans"/>
                <a:cs typeface="Quattrocento Sans"/>
                <a:sym typeface="Quattrocento Sans"/>
              </a:rPr>
              <a:t>7</a:t>
            </a:r>
            <a:endParaRPr/>
          </a:p>
        </p:txBody>
      </p:sp>
      <p:sp>
        <p:nvSpPr>
          <p:cNvPr id="1462" name="Google Shape;1462;p56"/>
          <p:cNvSpPr txBox="1"/>
          <p:nvPr/>
        </p:nvSpPr>
        <p:spPr>
          <a:xfrm>
            <a:off x="629320" y="1329016"/>
            <a:ext cx="7155300" cy="251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KruskalMST(Graph G) </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initialize each vertex to be its own component</a:t>
            </a:r>
            <a:endParaRPr b="0" sz="1600">
              <a:solidFill>
                <a:schemeClr val="dk1"/>
              </a:solidFill>
              <a:latin typeface="Courier New"/>
              <a:ea typeface="Courier New"/>
              <a:cs typeface="Courier New"/>
              <a:sym typeface="Courier New"/>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sort the edges by weight</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foreach(edge (u, v) in sorted order){</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if(u and v are in different components){</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add (u,v) to the MST</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Update u and v to be in the same component</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Quattrocento Sans"/>
              <a:ea typeface="Quattrocento Sans"/>
              <a:cs typeface="Quattrocento Sans"/>
              <a:sym typeface="Quattrocento Sans"/>
            </a:endParaRPr>
          </a:p>
        </p:txBody>
      </p:sp>
      <p:graphicFrame>
        <p:nvGraphicFramePr>
          <p:cNvPr id="1463" name="Google Shape;1463;p56"/>
          <p:cNvGraphicFramePr/>
          <p:nvPr/>
        </p:nvGraphicFramePr>
        <p:xfrm>
          <a:off x="575245" y="4036208"/>
          <a:ext cx="3000000" cy="3000000"/>
        </p:xfrm>
        <a:graphic>
          <a:graphicData uri="http://schemas.openxmlformats.org/drawingml/2006/table">
            <a:tbl>
              <a:tblPr bandRow="1" firstRow="1">
                <a:noFill/>
                <a:tableStyleId>{DA69909B-BA61-46AC-A420-D28E94C62067}</a:tableStyleId>
              </a:tblPr>
              <a:tblGrid>
                <a:gridCol w="1907450"/>
                <a:gridCol w="1408675"/>
                <a:gridCol w="1997900"/>
              </a:tblGrid>
              <a:tr h="27940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Edge</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38100">
                      <a:solidFill>
                        <a:srgbClr val="A5A5A5"/>
                      </a:solidFill>
                      <a:prstDash val="solid"/>
                      <a:round/>
                      <a:headEnd len="sm" w="sm" type="none"/>
                      <a:tailEnd len="sm" w="sm" type="none"/>
                    </a:lnB>
                    <a:solidFill>
                      <a:srgbClr val="A48DD3"/>
                    </a:solidFill>
                  </a:tcPr>
                </a:tc>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Include?</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38100">
                      <a:solidFill>
                        <a:srgbClr val="A5A5A5"/>
                      </a:solidFill>
                      <a:prstDash val="solid"/>
                      <a:round/>
                      <a:headEnd len="sm" w="sm" type="none"/>
                      <a:tailEnd len="sm" w="sm" type="none"/>
                    </a:lnB>
                    <a:solidFill>
                      <a:srgbClr val="A48DD3"/>
                    </a:solidFill>
                  </a:tcPr>
                </a:tc>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Reason</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38100">
                      <a:solidFill>
                        <a:srgbClr val="A5A5A5"/>
                      </a:solidFill>
                      <a:prstDash val="solid"/>
                      <a:round/>
                      <a:headEnd len="sm" w="sm" type="none"/>
                      <a:tailEnd len="sm" w="sm" type="none"/>
                    </a:lnB>
                    <a:solidFill>
                      <a:srgbClr val="A48DD3"/>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(A,C)</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381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381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2200">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381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(C,E)</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2200">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(A,B)</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2200">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(A,D)</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2200">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(C,D)</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a:latin typeface="Quattrocento Sans"/>
                        <a:ea typeface="Quattrocento Sans"/>
                        <a:cs typeface="Quattrocento Sans"/>
                        <a:sym typeface="Quattrocento Sans"/>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chemeClr val="lt1"/>
                    </a:solidFill>
                  </a:tcPr>
                </a:tc>
              </a:tr>
            </a:tbl>
          </a:graphicData>
        </a:graphic>
      </p:graphicFrame>
      <p:graphicFrame>
        <p:nvGraphicFramePr>
          <p:cNvPr id="1464" name="Google Shape;1464;p56"/>
          <p:cNvGraphicFramePr/>
          <p:nvPr/>
        </p:nvGraphicFramePr>
        <p:xfrm>
          <a:off x="6584195" y="4052075"/>
          <a:ext cx="3000000" cy="3000000"/>
        </p:xfrm>
        <a:graphic>
          <a:graphicData uri="http://schemas.openxmlformats.org/drawingml/2006/table">
            <a:tbl>
              <a:tblPr bandRow="1" firstRow="1">
                <a:noFill/>
                <a:tableStyleId>{DA69909B-BA61-46AC-A420-D28E94C62067}</a:tableStyleId>
              </a:tblPr>
              <a:tblGrid>
                <a:gridCol w="1820950"/>
                <a:gridCol w="896525"/>
                <a:gridCol w="2375750"/>
              </a:tblGrid>
              <a:tr h="27940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Edge (cont.)</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38100">
                      <a:solidFill>
                        <a:srgbClr val="BFBFBF"/>
                      </a:solidFill>
                      <a:prstDash val="solid"/>
                      <a:round/>
                      <a:headEnd len="sm" w="sm" type="none"/>
                      <a:tailEnd len="sm" w="sm" type="none"/>
                    </a:lnB>
                    <a:solidFill>
                      <a:srgbClr val="A48DD3"/>
                    </a:solidFill>
                  </a:tcPr>
                </a:tc>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Inc?</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38100">
                      <a:solidFill>
                        <a:srgbClr val="BFBFBF"/>
                      </a:solidFill>
                      <a:prstDash val="solid"/>
                      <a:round/>
                      <a:headEnd len="sm" w="sm" type="none"/>
                      <a:tailEnd len="sm" w="sm" type="none"/>
                    </a:lnB>
                    <a:solidFill>
                      <a:srgbClr val="A48DD3"/>
                    </a:solidFill>
                  </a:tcPr>
                </a:tc>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Reason</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38100">
                      <a:solidFill>
                        <a:srgbClr val="BFBFBF"/>
                      </a:solidFill>
                      <a:prstDash val="solid"/>
                      <a:round/>
                      <a:headEnd len="sm" w="sm" type="none"/>
                      <a:tailEnd len="sm" w="sm" type="none"/>
                    </a:lnB>
                    <a:solidFill>
                      <a:srgbClr val="A48DD3"/>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(B,F)</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381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381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2200">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381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(D,E)</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2200"/>
                        <a:buFont typeface="Quattrocento Sans"/>
                        <a:buNone/>
                      </a:pPr>
                      <a:r>
                        <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(D,F)</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(E,F)</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r h="370850">
                <a:tc>
                  <a:txBody>
                    <a:bodyPr/>
                    <a:lstStyle/>
                    <a:p>
                      <a:pPr indent="0" lvl="0" marL="0" marR="0" rtl="0" algn="l">
                        <a:spcBef>
                          <a:spcPts val="0"/>
                        </a:spcBef>
                        <a:spcAft>
                          <a:spcPts val="0"/>
                        </a:spcAft>
                        <a:buNone/>
                      </a:pPr>
                      <a:r>
                        <a:rPr lang="en-US" sz="2200">
                          <a:latin typeface="Quattrocento Sans"/>
                          <a:ea typeface="Quattrocento Sans"/>
                          <a:cs typeface="Quattrocento Sans"/>
                          <a:sym typeface="Quattrocento Sans"/>
                        </a:rPr>
                        <a:t>(C,F)</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a:latin typeface="Quattrocento Sans"/>
                        <a:ea typeface="Quattrocento Sans"/>
                        <a:cs typeface="Quattrocento Sans"/>
                        <a:sym typeface="Quattrocento Sans"/>
                      </a:endParaRPr>
                    </a:p>
                  </a:txBody>
                  <a:tcPr marT="45725" marB="45725" marR="91450" marL="91450">
                    <a:lnL cap="flat" cmpd="sng" w="12700">
                      <a:solidFill>
                        <a:srgbClr val="BFBFBF"/>
                      </a:solidFill>
                      <a:prstDash val="solid"/>
                      <a:round/>
                      <a:headEnd len="sm" w="sm" type="none"/>
                      <a:tailEnd len="sm" w="sm" type="none"/>
                    </a:lnL>
                    <a:lnR cap="flat" cmpd="sng" w="12700">
                      <a:solidFill>
                        <a:srgbClr val="BFBFBF"/>
                      </a:solidFill>
                      <a:prstDash val="solid"/>
                      <a:round/>
                      <a:headEnd len="sm" w="sm" type="none"/>
                      <a:tailEnd len="sm" w="sm" type="none"/>
                    </a:lnR>
                    <a:lnT cap="flat" cmpd="sng" w="12700">
                      <a:solidFill>
                        <a:srgbClr val="BFBFBF"/>
                      </a:solidFill>
                      <a:prstDash val="solid"/>
                      <a:round/>
                      <a:headEnd len="sm" w="sm" type="none"/>
                      <a:tailEnd len="sm" w="sm" type="none"/>
                    </a:lnT>
                    <a:lnB cap="flat" cmpd="sng" w="12700">
                      <a:solidFill>
                        <a:srgbClr val="BFBFBF"/>
                      </a:solidFill>
                      <a:prstDash val="solid"/>
                      <a:round/>
                      <a:headEnd len="sm" w="sm" type="none"/>
                      <a:tailEnd len="sm" w="sm" type="none"/>
                    </a:lnB>
                    <a:solidFill>
                      <a:schemeClr val="lt1"/>
                    </a:solidFill>
                  </a:tcPr>
                </a:tc>
              </a:tr>
            </a:tbl>
          </a:graphicData>
        </a:graphic>
      </p:graphicFrame>
      <p:sp>
        <p:nvSpPr>
          <p:cNvPr id="1465" name="Google Shape;1465;p56"/>
          <p:cNvSpPr txBox="1"/>
          <p:nvPr/>
        </p:nvSpPr>
        <p:spPr>
          <a:xfrm>
            <a:off x="2482700" y="4462925"/>
            <a:ext cx="61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Yes</a:t>
            </a:r>
            <a:endParaRPr>
              <a:solidFill>
                <a:schemeClr val="dk1"/>
              </a:solidFill>
              <a:latin typeface="Quattrocento Sans"/>
              <a:ea typeface="Quattrocento Sans"/>
              <a:cs typeface="Quattrocento Sans"/>
              <a:sym typeface="Quattrocento Sans"/>
            </a:endParaRPr>
          </a:p>
        </p:txBody>
      </p:sp>
      <p:sp>
        <p:nvSpPr>
          <p:cNvPr id="1466" name="Google Shape;1466;p56"/>
          <p:cNvSpPr txBox="1"/>
          <p:nvPr/>
        </p:nvSpPr>
        <p:spPr>
          <a:xfrm>
            <a:off x="2482700" y="4905525"/>
            <a:ext cx="61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Yes</a:t>
            </a:r>
            <a:endParaRPr>
              <a:solidFill>
                <a:schemeClr val="dk1"/>
              </a:solidFill>
              <a:latin typeface="Quattrocento Sans"/>
              <a:ea typeface="Quattrocento Sans"/>
              <a:cs typeface="Quattrocento Sans"/>
              <a:sym typeface="Quattrocento Sans"/>
            </a:endParaRPr>
          </a:p>
        </p:txBody>
      </p:sp>
      <p:sp>
        <p:nvSpPr>
          <p:cNvPr id="1467" name="Google Shape;1467;p56"/>
          <p:cNvSpPr txBox="1"/>
          <p:nvPr/>
        </p:nvSpPr>
        <p:spPr>
          <a:xfrm>
            <a:off x="2482700" y="5332250"/>
            <a:ext cx="61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Yes</a:t>
            </a:r>
            <a:endParaRPr>
              <a:solidFill>
                <a:schemeClr val="dk1"/>
              </a:solidFill>
              <a:latin typeface="Quattrocento Sans"/>
              <a:ea typeface="Quattrocento Sans"/>
              <a:cs typeface="Quattrocento Sans"/>
              <a:sym typeface="Quattrocento Sans"/>
            </a:endParaRPr>
          </a:p>
        </p:txBody>
      </p:sp>
      <p:sp>
        <p:nvSpPr>
          <p:cNvPr id="1468" name="Google Shape;1468;p56"/>
          <p:cNvSpPr txBox="1"/>
          <p:nvPr/>
        </p:nvSpPr>
        <p:spPr>
          <a:xfrm>
            <a:off x="2482700" y="5758975"/>
            <a:ext cx="61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Yes</a:t>
            </a:r>
            <a:endParaRPr>
              <a:solidFill>
                <a:schemeClr val="dk1"/>
              </a:solidFill>
              <a:latin typeface="Quattrocento Sans"/>
              <a:ea typeface="Quattrocento Sans"/>
              <a:cs typeface="Quattrocento Sans"/>
              <a:sym typeface="Quattrocento Sans"/>
            </a:endParaRPr>
          </a:p>
        </p:txBody>
      </p:sp>
      <p:sp>
        <p:nvSpPr>
          <p:cNvPr id="1469" name="Google Shape;1469;p56"/>
          <p:cNvSpPr txBox="1"/>
          <p:nvPr/>
        </p:nvSpPr>
        <p:spPr>
          <a:xfrm>
            <a:off x="2482700" y="6169825"/>
            <a:ext cx="61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No</a:t>
            </a:r>
            <a:endParaRPr/>
          </a:p>
        </p:txBody>
      </p:sp>
      <p:sp>
        <p:nvSpPr>
          <p:cNvPr id="1470" name="Google Shape;1470;p56"/>
          <p:cNvSpPr txBox="1"/>
          <p:nvPr/>
        </p:nvSpPr>
        <p:spPr>
          <a:xfrm>
            <a:off x="3891375" y="6169825"/>
            <a:ext cx="1847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Cycle A,C,D,A</a:t>
            </a:r>
            <a:endParaRPr>
              <a:solidFill>
                <a:schemeClr val="dk1"/>
              </a:solidFill>
              <a:latin typeface="Quattrocento Sans"/>
              <a:ea typeface="Quattrocento Sans"/>
              <a:cs typeface="Quattrocento Sans"/>
              <a:sym typeface="Quattrocento Sans"/>
            </a:endParaRPr>
          </a:p>
        </p:txBody>
      </p:sp>
      <p:cxnSp>
        <p:nvCxnSpPr>
          <p:cNvPr id="1471" name="Google Shape;1471;p56"/>
          <p:cNvCxnSpPr>
            <a:stCxn id="1436" idx="6"/>
            <a:endCxn id="1441" idx="2"/>
          </p:cNvCxnSpPr>
          <p:nvPr/>
        </p:nvCxnSpPr>
        <p:spPr>
          <a:xfrm flipH="1" rot="10800000">
            <a:off x="8059516" y="2020115"/>
            <a:ext cx="978600" cy="180300"/>
          </a:xfrm>
          <a:prstGeom prst="straightConnector1">
            <a:avLst/>
          </a:prstGeom>
          <a:noFill/>
          <a:ln cap="flat" cmpd="sng" w="76200">
            <a:solidFill>
              <a:srgbClr val="A48DD3"/>
            </a:solidFill>
            <a:prstDash val="solid"/>
            <a:round/>
            <a:headEnd len="med" w="med" type="none"/>
            <a:tailEnd len="med" w="med" type="none"/>
          </a:ln>
        </p:spPr>
      </p:cxnSp>
      <p:cxnSp>
        <p:nvCxnSpPr>
          <p:cNvPr id="1472" name="Google Shape;1472;p56"/>
          <p:cNvCxnSpPr>
            <a:stCxn id="1440" idx="2"/>
            <a:endCxn id="1441" idx="7"/>
          </p:cNvCxnSpPr>
          <p:nvPr/>
        </p:nvCxnSpPr>
        <p:spPr>
          <a:xfrm flipH="1">
            <a:off x="9408547" y="1394401"/>
            <a:ext cx="1847400" cy="475500"/>
          </a:xfrm>
          <a:prstGeom prst="straightConnector1">
            <a:avLst/>
          </a:prstGeom>
          <a:noFill/>
          <a:ln cap="flat" cmpd="sng" w="76200">
            <a:solidFill>
              <a:srgbClr val="A48DD3"/>
            </a:solidFill>
            <a:prstDash val="solid"/>
            <a:round/>
            <a:headEnd len="med" w="med" type="none"/>
            <a:tailEnd len="med" w="med" type="none"/>
          </a:ln>
        </p:spPr>
      </p:cxnSp>
      <p:cxnSp>
        <p:nvCxnSpPr>
          <p:cNvPr id="1473" name="Google Shape;1473;p56"/>
          <p:cNvCxnSpPr>
            <a:stCxn id="1437" idx="2"/>
            <a:endCxn id="1436" idx="7"/>
          </p:cNvCxnSpPr>
          <p:nvPr/>
        </p:nvCxnSpPr>
        <p:spPr>
          <a:xfrm flipH="1">
            <a:off x="7995858" y="541664"/>
            <a:ext cx="1328100" cy="1508700"/>
          </a:xfrm>
          <a:prstGeom prst="straightConnector1">
            <a:avLst/>
          </a:prstGeom>
          <a:noFill/>
          <a:ln cap="flat" cmpd="sng" w="76200">
            <a:solidFill>
              <a:srgbClr val="A48DD3"/>
            </a:solidFill>
            <a:prstDash val="solid"/>
            <a:round/>
            <a:headEnd len="med" w="med" type="none"/>
            <a:tailEnd len="med" w="med" type="none"/>
          </a:ln>
        </p:spPr>
      </p:cxnSp>
      <p:cxnSp>
        <p:nvCxnSpPr>
          <p:cNvPr id="1474" name="Google Shape;1474;p56"/>
          <p:cNvCxnSpPr>
            <a:stCxn id="1438" idx="2"/>
            <a:endCxn id="1436" idx="5"/>
          </p:cNvCxnSpPr>
          <p:nvPr/>
        </p:nvCxnSpPr>
        <p:spPr>
          <a:xfrm rot="10800000">
            <a:off x="7996019" y="2350501"/>
            <a:ext cx="932700" cy="754500"/>
          </a:xfrm>
          <a:prstGeom prst="straightConnector1">
            <a:avLst/>
          </a:prstGeom>
          <a:noFill/>
          <a:ln cap="flat" cmpd="sng" w="76200">
            <a:solidFill>
              <a:srgbClr val="A48DD3"/>
            </a:solidFill>
            <a:prstDash val="solid"/>
            <a:round/>
            <a:headEnd len="med" w="med" type="none"/>
            <a:tailEnd len="med" w="med" type="none"/>
          </a:ln>
        </p:spPr>
      </p:cxnSp>
      <p:cxnSp>
        <p:nvCxnSpPr>
          <p:cNvPr id="1475" name="Google Shape;1475;p56"/>
          <p:cNvCxnSpPr>
            <a:stCxn id="1439" idx="1"/>
            <a:endCxn id="1437" idx="6"/>
          </p:cNvCxnSpPr>
          <p:nvPr/>
        </p:nvCxnSpPr>
        <p:spPr>
          <a:xfrm rot="10800000">
            <a:off x="9757708" y="541717"/>
            <a:ext cx="1388400" cy="2368500"/>
          </a:xfrm>
          <a:prstGeom prst="straightConnector1">
            <a:avLst/>
          </a:prstGeom>
          <a:noFill/>
          <a:ln cap="flat" cmpd="sng" w="76200">
            <a:solidFill>
              <a:srgbClr val="A48DD3"/>
            </a:solidFill>
            <a:prstDash val="solid"/>
            <a:round/>
            <a:headEnd len="med" w="med" type="none"/>
            <a:tailEnd len="med" w="med" type="none"/>
          </a:ln>
        </p:spPr>
      </p:cxnSp>
      <p:sp>
        <p:nvSpPr>
          <p:cNvPr id="1476" name="Google Shape;1476;p56"/>
          <p:cNvSpPr txBox="1"/>
          <p:nvPr/>
        </p:nvSpPr>
        <p:spPr>
          <a:xfrm>
            <a:off x="8405150" y="4462925"/>
            <a:ext cx="619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Yes</a:t>
            </a:r>
            <a:endParaRPr>
              <a:solidFill>
                <a:schemeClr val="dk1"/>
              </a:solidFill>
              <a:latin typeface="Quattrocento Sans"/>
              <a:ea typeface="Quattrocento Sans"/>
              <a:cs typeface="Quattrocento Sans"/>
              <a:sym typeface="Quattrocento Sans"/>
            </a:endParaRPr>
          </a:p>
        </p:txBody>
      </p:sp>
      <p:sp>
        <p:nvSpPr>
          <p:cNvPr id="1477" name="Google Shape;1477;p56"/>
          <p:cNvSpPr txBox="1"/>
          <p:nvPr/>
        </p:nvSpPr>
        <p:spPr>
          <a:xfrm>
            <a:off x="8405150" y="4856675"/>
            <a:ext cx="818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No</a:t>
            </a:r>
            <a:endParaRPr>
              <a:solidFill>
                <a:schemeClr val="dk1"/>
              </a:solidFill>
              <a:latin typeface="Quattrocento Sans"/>
              <a:ea typeface="Quattrocento Sans"/>
              <a:cs typeface="Quattrocento Sans"/>
              <a:sym typeface="Quattrocento Sans"/>
            </a:endParaRPr>
          </a:p>
        </p:txBody>
      </p:sp>
      <p:sp>
        <p:nvSpPr>
          <p:cNvPr id="1478" name="Google Shape;1478;p56"/>
          <p:cNvSpPr txBox="1"/>
          <p:nvPr/>
        </p:nvSpPr>
        <p:spPr>
          <a:xfrm>
            <a:off x="9298975" y="4856675"/>
            <a:ext cx="2388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Cycle A,C,E,D,A</a:t>
            </a:r>
            <a:endParaRPr>
              <a:solidFill>
                <a:schemeClr val="dk1"/>
              </a:solidFill>
              <a:latin typeface="Quattrocento Sans"/>
              <a:ea typeface="Quattrocento Sans"/>
              <a:cs typeface="Quattrocento Sans"/>
              <a:sym typeface="Quattrocento Sans"/>
            </a:endParaRPr>
          </a:p>
        </p:txBody>
      </p:sp>
      <p:sp>
        <p:nvSpPr>
          <p:cNvPr id="1479" name="Google Shape;1479;p56"/>
          <p:cNvSpPr txBox="1"/>
          <p:nvPr/>
        </p:nvSpPr>
        <p:spPr>
          <a:xfrm>
            <a:off x="9298975" y="5316375"/>
            <a:ext cx="2388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Cycle A,D,F,B,A</a:t>
            </a:r>
            <a:endParaRPr>
              <a:solidFill>
                <a:schemeClr val="dk1"/>
              </a:solidFill>
              <a:latin typeface="Quattrocento Sans"/>
              <a:ea typeface="Quattrocento Sans"/>
              <a:cs typeface="Quattrocento Sans"/>
              <a:sym typeface="Quattrocento Sans"/>
            </a:endParaRPr>
          </a:p>
        </p:txBody>
      </p:sp>
      <p:sp>
        <p:nvSpPr>
          <p:cNvPr id="1480" name="Google Shape;1480;p56"/>
          <p:cNvSpPr txBox="1"/>
          <p:nvPr/>
        </p:nvSpPr>
        <p:spPr>
          <a:xfrm>
            <a:off x="8405150" y="5316375"/>
            <a:ext cx="818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No</a:t>
            </a:r>
            <a:endParaRPr>
              <a:solidFill>
                <a:schemeClr val="dk1"/>
              </a:solidFill>
              <a:latin typeface="Quattrocento Sans"/>
              <a:ea typeface="Quattrocento Sans"/>
              <a:cs typeface="Quattrocento Sans"/>
              <a:sym typeface="Quattrocento Sans"/>
            </a:endParaRPr>
          </a:p>
        </p:txBody>
      </p:sp>
      <p:sp>
        <p:nvSpPr>
          <p:cNvPr id="1481" name="Google Shape;1481;p56"/>
          <p:cNvSpPr txBox="1"/>
          <p:nvPr/>
        </p:nvSpPr>
        <p:spPr>
          <a:xfrm>
            <a:off x="8405150" y="5758975"/>
            <a:ext cx="818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No</a:t>
            </a:r>
            <a:endParaRPr>
              <a:solidFill>
                <a:schemeClr val="dk1"/>
              </a:solidFill>
              <a:latin typeface="Quattrocento Sans"/>
              <a:ea typeface="Quattrocento Sans"/>
              <a:cs typeface="Quattrocento Sans"/>
              <a:sym typeface="Quattrocento Sans"/>
            </a:endParaRPr>
          </a:p>
        </p:txBody>
      </p:sp>
      <p:sp>
        <p:nvSpPr>
          <p:cNvPr id="1482" name="Google Shape;1482;p56"/>
          <p:cNvSpPr txBox="1"/>
          <p:nvPr/>
        </p:nvSpPr>
        <p:spPr>
          <a:xfrm>
            <a:off x="9298975" y="5758975"/>
            <a:ext cx="2388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Cycle A,C,E,F,D,A</a:t>
            </a:r>
            <a:endParaRPr>
              <a:solidFill>
                <a:schemeClr val="dk1"/>
              </a:solidFill>
              <a:latin typeface="Quattrocento Sans"/>
              <a:ea typeface="Quattrocento Sans"/>
              <a:cs typeface="Quattrocento Sans"/>
              <a:sym typeface="Quattrocento Sans"/>
            </a:endParaRPr>
          </a:p>
        </p:txBody>
      </p:sp>
      <p:sp>
        <p:nvSpPr>
          <p:cNvPr id="1483" name="Google Shape;1483;p56"/>
          <p:cNvSpPr txBox="1"/>
          <p:nvPr/>
        </p:nvSpPr>
        <p:spPr>
          <a:xfrm>
            <a:off x="8405150" y="6169825"/>
            <a:ext cx="8187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No</a:t>
            </a:r>
            <a:endParaRPr>
              <a:solidFill>
                <a:schemeClr val="dk1"/>
              </a:solidFill>
              <a:latin typeface="Quattrocento Sans"/>
              <a:ea typeface="Quattrocento Sans"/>
              <a:cs typeface="Quattrocento Sans"/>
              <a:sym typeface="Quattrocento Sans"/>
            </a:endParaRPr>
          </a:p>
        </p:txBody>
      </p:sp>
      <p:sp>
        <p:nvSpPr>
          <p:cNvPr id="1484" name="Google Shape;1484;p56"/>
          <p:cNvSpPr txBox="1"/>
          <p:nvPr/>
        </p:nvSpPr>
        <p:spPr>
          <a:xfrm>
            <a:off x="9298975" y="6169825"/>
            <a:ext cx="2388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Quattrocento Sans"/>
                <a:ea typeface="Quattrocento Sans"/>
                <a:cs typeface="Quattrocento Sans"/>
                <a:sym typeface="Quattrocento Sans"/>
              </a:rPr>
              <a:t>Cycle C,A,B,F,C</a:t>
            </a:r>
            <a:endParaRPr>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5"/>
                                        </p:tgtEl>
                                        <p:attrNameLst>
                                          <p:attrName>style.visibility</p:attrName>
                                        </p:attrNameLst>
                                      </p:cBhvr>
                                      <p:to>
                                        <p:strVal val="visible"/>
                                      </p:to>
                                    </p:set>
                                    <p:animEffect filter="fade" transition="in">
                                      <p:cBhvr>
                                        <p:cTn dur="1000"/>
                                        <p:tgtEl>
                                          <p:spTgt spid="1465"/>
                                        </p:tgtEl>
                                      </p:cBhvr>
                                    </p:animEffect>
                                  </p:childTnLst>
                                </p:cTn>
                              </p:par>
                              <p:par>
                                <p:cTn fill="hold" nodeType="withEffect" presetClass="entr" presetID="10" presetSubtype="0">
                                  <p:stCondLst>
                                    <p:cond delay="0"/>
                                  </p:stCondLst>
                                  <p:childTnLst>
                                    <p:set>
                                      <p:cBhvr>
                                        <p:cTn dur="1" fill="hold">
                                          <p:stCondLst>
                                            <p:cond delay="0"/>
                                          </p:stCondLst>
                                        </p:cTn>
                                        <p:tgtEl>
                                          <p:spTgt spid="1471"/>
                                        </p:tgtEl>
                                        <p:attrNameLst>
                                          <p:attrName>style.visibility</p:attrName>
                                        </p:attrNameLst>
                                      </p:cBhvr>
                                      <p:to>
                                        <p:strVal val="visible"/>
                                      </p:to>
                                    </p:set>
                                    <p:animEffect filter="fade" transition="in">
                                      <p:cBhvr>
                                        <p:cTn dur="1000"/>
                                        <p:tgtEl>
                                          <p:spTgt spid="14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6"/>
                                        </p:tgtEl>
                                        <p:attrNameLst>
                                          <p:attrName>style.visibility</p:attrName>
                                        </p:attrNameLst>
                                      </p:cBhvr>
                                      <p:to>
                                        <p:strVal val="visible"/>
                                      </p:to>
                                    </p:set>
                                    <p:animEffect filter="fade" transition="in">
                                      <p:cBhvr>
                                        <p:cTn dur="1000"/>
                                        <p:tgtEl>
                                          <p:spTgt spid="1466"/>
                                        </p:tgtEl>
                                      </p:cBhvr>
                                    </p:animEffect>
                                  </p:childTnLst>
                                </p:cTn>
                              </p:par>
                              <p:par>
                                <p:cTn fill="hold" nodeType="withEffect" presetClass="entr" presetID="10" presetSubtype="0">
                                  <p:stCondLst>
                                    <p:cond delay="0"/>
                                  </p:stCondLst>
                                  <p:childTnLst>
                                    <p:set>
                                      <p:cBhvr>
                                        <p:cTn dur="1" fill="hold">
                                          <p:stCondLst>
                                            <p:cond delay="0"/>
                                          </p:stCondLst>
                                        </p:cTn>
                                        <p:tgtEl>
                                          <p:spTgt spid="1472"/>
                                        </p:tgtEl>
                                        <p:attrNameLst>
                                          <p:attrName>style.visibility</p:attrName>
                                        </p:attrNameLst>
                                      </p:cBhvr>
                                      <p:to>
                                        <p:strVal val="visible"/>
                                      </p:to>
                                    </p:set>
                                    <p:animEffect filter="fade" transition="in">
                                      <p:cBhvr>
                                        <p:cTn dur="1000"/>
                                        <p:tgtEl>
                                          <p:spTgt spid="14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7"/>
                                        </p:tgtEl>
                                        <p:attrNameLst>
                                          <p:attrName>style.visibility</p:attrName>
                                        </p:attrNameLst>
                                      </p:cBhvr>
                                      <p:to>
                                        <p:strVal val="visible"/>
                                      </p:to>
                                    </p:set>
                                    <p:animEffect filter="fade" transition="in">
                                      <p:cBhvr>
                                        <p:cTn dur="1000"/>
                                        <p:tgtEl>
                                          <p:spTgt spid="1467"/>
                                        </p:tgtEl>
                                      </p:cBhvr>
                                    </p:animEffect>
                                  </p:childTnLst>
                                </p:cTn>
                              </p:par>
                              <p:par>
                                <p:cTn fill="hold" nodeType="withEffect" presetClass="entr" presetID="10" presetSubtype="0">
                                  <p:stCondLst>
                                    <p:cond delay="0"/>
                                  </p:stCondLst>
                                  <p:childTnLst>
                                    <p:set>
                                      <p:cBhvr>
                                        <p:cTn dur="1" fill="hold">
                                          <p:stCondLst>
                                            <p:cond delay="0"/>
                                          </p:stCondLst>
                                        </p:cTn>
                                        <p:tgtEl>
                                          <p:spTgt spid="1473"/>
                                        </p:tgtEl>
                                        <p:attrNameLst>
                                          <p:attrName>style.visibility</p:attrName>
                                        </p:attrNameLst>
                                      </p:cBhvr>
                                      <p:to>
                                        <p:strVal val="visible"/>
                                      </p:to>
                                    </p:set>
                                    <p:animEffect filter="fade" transition="in">
                                      <p:cBhvr>
                                        <p:cTn dur="1000"/>
                                        <p:tgtEl>
                                          <p:spTgt spid="14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8"/>
                                        </p:tgtEl>
                                        <p:attrNameLst>
                                          <p:attrName>style.visibility</p:attrName>
                                        </p:attrNameLst>
                                      </p:cBhvr>
                                      <p:to>
                                        <p:strVal val="visible"/>
                                      </p:to>
                                    </p:set>
                                    <p:animEffect filter="fade" transition="in">
                                      <p:cBhvr>
                                        <p:cTn dur="1000"/>
                                        <p:tgtEl>
                                          <p:spTgt spid="1468"/>
                                        </p:tgtEl>
                                      </p:cBhvr>
                                    </p:animEffect>
                                  </p:childTnLst>
                                </p:cTn>
                              </p:par>
                              <p:par>
                                <p:cTn fill="hold" nodeType="withEffect" presetClass="entr" presetID="10" presetSubtype="0">
                                  <p:stCondLst>
                                    <p:cond delay="0"/>
                                  </p:stCondLst>
                                  <p:childTnLst>
                                    <p:set>
                                      <p:cBhvr>
                                        <p:cTn dur="1" fill="hold">
                                          <p:stCondLst>
                                            <p:cond delay="0"/>
                                          </p:stCondLst>
                                        </p:cTn>
                                        <p:tgtEl>
                                          <p:spTgt spid="1474"/>
                                        </p:tgtEl>
                                        <p:attrNameLst>
                                          <p:attrName>style.visibility</p:attrName>
                                        </p:attrNameLst>
                                      </p:cBhvr>
                                      <p:to>
                                        <p:strVal val="visible"/>
                                      </p:to>
                                    </p:set>
                                    <p:animEffect filter="fade" transition="in">
                                      <p:cBhvr>
                                        <p:cTn dur="1000"/>
                                        <p:tgtEl>
                                          <p:spTgt spid="14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9"/>
                                        </p:tgtEl>
                                        <p:attrNameLst>
                                          <p:attrName>style.visibility</p:attrName>
                                        </p:attrNameLst>
                                      </p:cBhvr>
                                      <p:to>
                                        <p:strVal val="visible"/>
                                      </p:to>
                                    </p:set>
                                    <p:animEffect filter="fade" transition="in">
                                      <p:cBhvr>
                                        <p:cTn dur="1000"/>
                                        <p:tgtEl>
                                          <p:spTgt spid="1469"/>
                                        </p:tgtEl>
                                      </p:cBhvr>
                                    </p:animEffect>
                                  </p:childTnLst>
                                </p:cTn>
                              </p:par>
                              <p:par>
                                <p:cTn fill="hold" nodeType="withEffect" presetClass="entr" presetID="10" presetSubtype="0">
                                  <p:stCondLst>
                                    <p:cond delay="0"/>
                                  </p:stCondLst>
                                  <p:childTnLst>
                                    <p:set>
                                      <p:cBhvr>
                                        <p:cTn dur="1" fill="hold">
                                          <p:stCondLst>
                                            <p:cond delay="0"/>
                                          </p:stCondLst>
                                        </p:cTn>
                                        <p:tgtEl>
                                          <p:spTgt spid="1470"/>
                                        </p:tgtEl>
                                        <p:attrNameLst>
                                          <p:attrName>style.visibility</p:attrName>
                                        </p:attrNameLst>
                                      </p:cBhvr>
                                      <p:to>
                                        <p:strVal val="visible"/>
                                      </p:to>
                                    </p:set>
                                    <p:animEffect filter="fade" transition="in">
                                      <p:cBhvr>
                                        <p:cTn dur="1000"/>
                                        <p:tgtEl>
                                          <p:spTgt spid="14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6"/>
                                        </p:tgtEl>
                                        <p:attrNameLst>
                                          <p:attrName>style.visibility</p:attrName>
                                        </p:attrNameLst>
                                      </p:cBhvr>
                                      <p:to>
                                        <p:strVal val="visible"/>
                                      </p:to>
                                    </p:set>
                                    <p:animEffect filter="fade" transition="in">
                                      <p:cBhvr>
                                        <p:cTn dur="1000"/>
                                        <p:tgtEl>
                                          <p:spTgt spid="1476"/>
                                        </p:tgtEl>
                                      </p:cBhvr>
                                    </p:animEffect>
                                  </p:childTnLst>
                                </p:cTn>
                              </p:par>
                              <p:par>
                                <p:cTn fill="hold" nodeType="withEffect" presetClass="entr" presetID="10" presetSubtype="0">
                                  <p:stCondLst>
                                    <p:cond delay="0"/>
                                  </p:stCondLst>
                                  <p:childTnLst>
                                    <p:set>
                                      <p:cBhvr>
                                        <p:cTn dur="1" fill="hold">
                                          <p:stCondLst>
                                            <p:cond delay="0"/>
                                          </p:stCondLst>
                                        </p:cTn>
                                        <p:tgtEl>
                                          <p:spTgt spid="1475"/>
                                        </p:tgtEl>
                                        <p:attrNameLst>
                                          <p:attrName>style.visibility</p:attrName>
                                        </p:attrNameLst>
                                      </p:cBhvr>
                                      <p:to>
                                        <p:strVal val="visible"/>
                                      </p:to>
                                    </p:set>
                                    <p:animEffect filter="fade" transition="in">
                                      <p:cBhvr>
                                        <p:cTn dur="1000"/>
                                        <p:tgtEl>
                                          <p:spTgt spid="14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7"/>
                                        </p:tgtEl>
                                        <p:attrNameLst>
                                          <p:attrName>style.visibility</p:attrName>
                                        </p:attrNameLst>
                                      </p:cBhvr>
                                      <p:to>
                                        <p:strVal val="visible"/>
                                      </p:to>
                                    </p:set>
                                    <p:animEffect filter="fade" transition="in">
                                      <p:cBhvr>
                                        <p:cTn dur="1000"/>
                                        <p:tgtEl>
                                          <p:spTgt spid="1477"/>
                                        </p:tgtEl>
                                      </p:cBhvr>
                                    </p:animEffect>
                                  </p:childTnLst>
                                </p:cTn>
                              </p:par>
                              <p:par>
                                <p:cTn fill="hold" nodeType="withEffect" presetClass="entr" presetID="10" presetSubtype="0">
                                  <p:stCondLst>
                                    <p:cond delay="0"/>
                                  </p:stCondLst>
                                  <p:childTnLst>
                                    <p:set>
                                      <p:cBhvr>
                                        <p:cTn dur="1" fill="hold">
                                          <p:stCondLst>
                                            <p:cond delay="0"/>
                                          </p:stCondLst>
                                        </p:cTn>
                                        <p:tgtEl>
                                          <p:spTgt spid="1478"/>
                                        </p:tgtEl>
                                        <p:attrNameLst>
                                          <p:attrName>style.visibility</p:attrName>
                                        </p:attrNameLst>
                                      </p:cBhvr>
                                      <p:to>
                                        <p:strVal val="visible"/>
                                      </p:to>
                                    </p:set>
                                    <p:animEffect filter="fade" transition="in">
                                      <p:cBhvr>
                                        <p:cTn dur="1000"/>
                                        <p:tgtEl>
                                          <p:spTgt spid="14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0">
                                            <p:txEl>
                                              <p:pRg end="0" st="0"/>
                                            </p:txEl>
                                          </p:spTgt>
                                        </p:tgtEl>
                                        <p:attrNameLst>
                                          <p:attrName>style.visibility</p:attrName>
                                        </p:attrNameLst>
                                      </p:cBhvr>
                                      <p:to>
                                        <p:strVal val="visible"/>
                                      </p:to>
                                    </p:set>
                                    <p:animEffect filter="fade" transition="in">
                                      <p:cBhvr>
                                        <p:cTn dur="1000"/>
                                        <p:tgtEl>
                                          <p:spTgt spid="1480">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1479"/>
                                        </p:tgtEl>
                                        <p:attrNameLst>
                                          <p:attrName>style.visibility</p:attrName>
                                        </p:attrNameLst>
                                      </p:cBhvr>
                                      <p:to>
                                        <p:strVal val="visible"/>
                                      </p:to>
                                    </p:set>
                                    <p:animEffect filter="fade" transition="in">
                                      <p:cBhvr>
                                        <p:cTn dur="1000"/>
                                        <p:tgtEl>
                                          <p:spTgt spid="14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1"/>
                                        </p:tgtEl>
                                        <p:attrNameLst>
                                          <p:attrName>style.visibility</p:attrName>
                                        </p:attrNameLst>
                                      </p:cBhvr>
                                      <p:to>
                                        <p:strVal val="visible"/>
                                      </p:to>
                                    </p:set>
                                    <p:animEffect filter="fade" transition="in">
                                      <p:cBhvr>
                                        <p:cTn dur="1000"/>
                                        <p:tgtEl>
                                          <p:spTgt spid="1481"/>
                                        </p:tgtEl>
                                      </p:cBhvr>
                                    </p:animEffect>
                                  </p:childTnLst>
                                </p:cTn>
                              </p:par>
                              <p:par>
                                <p:cTn fill="hold" nodeType="withEffect" presetClass="entr" presetID="10" presetSubtype="0">
                                  <p:stCondLst>
                                    <p:cond delay="0"/>
                                  </p:stCondLst>
                                  <p:childTnLst>
                                    <p:set>
                                      <p:cBhvr>
                                        <p:cTn dur="1" fill="hold">
                                          <p:stCondLst>
                                            <p:cond delay="0"/>
                                          </p:stCondLst>
                                        </p:cTn>
                                        <p:tgtEl>
                                          <p:spTgt spid="1482"/>
                                        </p:tgtEl>
                                        <p:attrNameLst>
                                          <p:attrName>style.visibility</p:attrName>
                                        </p:attrNameLst>
                                      </p:cBhvr>
                                      <p:to>
                                        <p:strVal val="visible"/>
                                      </p:to>
                                    </p:set>
                                    <p:animEffect filter="fade" transition="in">
                                      <p:cBhvr>
                                        <p:cTn dur="1000"/>
                                        <p:tgtEl>
                                          <p:spTgt spid="14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4"/>
                                        </p:tgtEl>
                                        <p:attrNameLst>
                                          <p:attrName>style.visibility</p:attrName>
                                        </p:attrNameLst>
                                      </p:cBhvr>
                                      <p:to>
                                        <p:strVal val="visible"/>
                                      </p:to>
                                    </p:set>
                                    <p:animEffect filter="fade" transition="in">
                                      <p:cBhvr>
                                        <p:cTn dur="1000"/>
                                        <p:tgtEl>
                                          <p:spTgt spid="1484"/>
                                        </p:tgtEl>
                                      </p:cBhvr>
                                    </p:animEffect>
                                  </p:childTnLst>
                                </p:cTn>
                              </p:par>
                              <p:par>
                                <p:cTn fill="hold" nodeType="withEffect" presetClass="entr" presetID="10" presetSubtype="0">
                                  <p:stCondLst>
                                    <p:cond delay="0"/>
                                  </p:stCondLst>
                                  <p:childTnLst>
                                    <p:set>
                                      <p:cBhvr>
                                        <p:cTn dur="1" fill="hold">
                                          <p:stCondLst>
                                            <p:cond delay="0"/>
                                          </p:stCondLst>
                                        </p:cTn>
                                        <p:tgtEl>
                                          <p:spTgt spid="1483"/>
                                        </p:tgtEl>
                                        <p:attrNameLst>
                                          <p:attrName>style.visibility</p:attrName>
                                        </p:attrNameLst>
                                      </p:cBhvr>
                                      <p:to>
                                        <p:strVal val="visible"/>
                                      </p:to>
                                    </p:set>
                                    <p:animEffect filter="fade" transition="in">
                                      <p:cBhvr>
                                        <p:cTn dur="1000"/>
                                        <p:tgtEl>
                                          <p:spTgt spid="14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8" name="Shape 1488"/>
        <p:cNvGrpSpPr/>
        <p:nvPr/>
      </p:nvGrpSpPr>
      <p:grpSpPr>
        <a:xfrm>
          <a:off x="0" y="0"/>
          <a:ext cx="0" cy="0"/>
          <a:chOff x="0" y="0"/>
          <a:chExt cx="0" cy="0"/>
        </a:xfrm>
      </p:grpSpPr>
      <p:sp>
        <p:nvSpPr>
          <p:cNvPr id="1489" name="Google Shape;1489;p57"/>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Clr>
                <a:srgbClr val="0C0C0C"/>
              </a:buClr>
              <a:buSzPts val="4400"/>
              <a:buFont typeface="Quattrocento Sans"/>
              <a:buNone/>
            </a:pPr>
            <a:r>
              <a:rPr lang="en-US"/>
              <a:t>Kruskal’s Implementation</a:t>
            </a:r>
            <a:endParaRPr/>
          </a:p>
        </p:txBody>
      </p:sp>
      <p:sp>
        <p:nvSpPr>
          <p:cNvPr id="1490" name="Google Shape;1490;p57"/>
          <p:cNvSpPr txBox="1"/>
          <p:nvPr>
            <p:ph idx="1" type="body"/>
          </p:nvPr>
        </p:nvSpPr>
        <p:spPr>
          <a:xfrm>
            <a:off x="575240" y="3871913"/>
            <a:ext cx="11187300" cy="2437500"/>
          </a:xfrm>
          <a:prstGeom prst="rect">
            <a:avLst/>
          </a:prstGeom>
          <a:noFill/>
          <a:ln>
            <a:noFill/>
          </a:ln>
        </p:spPr>
        <p:txBody>
          <a:bodyPr anchorCtr="0" anchor="t" bIns="45700" lIns="45700" spcFirstLastPara="1" rIns="45700" wrap="square" tIns="45700">
            <a:normAutofit/>
          </a:bodyPr>
          <a:lstStyle/>
          <a:p>
            <a:pPr indent="0" lvl="0" marL="0" rtl="0" algn="l">
              <a:lnSpc>
                <a:spcPct val="90000"/>
              </a:lnSpc>
              <a:spcBef>
                <a:spcPts val="0"/>
              </a:spcBef>
              <a:spcAft>
                <a:spcPts val="0"/>
              </a:spcAft>
              <a:buNone/>
            </a:pPr>
            <a:r>
              <a:rPr lang="en-US"/>
              <a:t>Some lines of code there were a little sketchy. </a:t>
            </a:r>
            <a:endParaRPr/>
          </a:p>
          <a:p>
            <a:pPr indent="0" lvl="0" marL="0" rtl="0" algn="l">
              <a:lnSpc>
                <a:spcPct val="90000"/>
              </a:lnSpc>
              <a:spcBef>
                <a:spcPts val="1400"/>
              </a:spcBef>
              <a:spcAft>
                <a:spcPts val="0"/>
              </a:spcAft>
              <a:buNone/>
            </a:pPr>
            <a:r>
              <a:rPr lang="en-US"/>
              <a:t>&gt; </a:t>
            </a:r>
            <a:r>
              <a:rPr lang="en-US" sz="2400">
                <a:latin typeface="Courier New"/>
                <a:ea typeface="Courier New"/>
                <a:cs typeface="Courier New"/>
                <a:sym typeface="Courier New"/>
              </a:rPr>
              <a:t>initialize each vertex to be its own component</a:t>
            </a:r>
            <a:br>
              <a:rPr lang="en-US" sz="2400">
                <a:latin typeface="Courier New"/>
                <a:ea typeface="Courier New"/>
                <a:cs typeface="Courier New"/>
                <a:sym typeface="Courier New"/>
              </a:rPr>
            </a:br>
            <a:r>
              <a:rPr lang="en-US" sz="2400">
                <a:latin typeface="Courier New"/>
                <a:ea typeface="Courier New"/>
                <a:cs typeface="Courier New"/>
                <a:sym typeface="Courier New"/>
              </a:rPr>
              <a:t>&gt; Update u and v to be in the same component</a:t>
            </a:r>
            <a:endParaRPr/>
          </a:p>
          <a:p>
            <a:pPr indent="0" lvl="0" marL="0" rtl="0" algn="l">
              <a:lnSpc>
                <a:spcPct val="90000"/>
              </a:lnSpc>
              <a:spcBef>
                <a:spcPts val="1400"/>
              </a:spcBef>
              <a:spcAft>
                <a:spcPts val="0"/>
              </a:spcAft>
              <a:buNone/>
            </a:pPr>
            <a:r>
              <a:t/>
            </a:r>
            <a:endParaRPr/>
          </a:p>
          <a:p>
            <a:pPr indent="0" lvl="0" marL="0" rtl="0" algn="l">
              <a:lnSpc>
                <a:spcPct val="90000"/>
              </a:lnSpc>
              <a:spcBef>
                <a:spcPts val="1400"/>
              </a:spcBef>
              <a:spcAft>
                <a:spcPts val="0"/>
              </a:spcAft>
              <a:buNone/>
            </a:pPr>
            <a:r>
              <a:rPr lang="en-US"/>
              <a:t>Can we use one of our data structures?</a:t>
            </a:r>
            <a:endParaRPr/>
          </a:p>
        </p:txBody>
      </p:sp>
      <p:sp>
        <p:nvSpPr>
          <p:cNvPr id="1491" name="Google Shape;1491;p57"/>
          <p:cNvSpPr txBox="1"/>
          <p:nvPr/>
        </p:nvSpPr>
        <p:spPr>
          <a:xfrm>
            <a:off x="629320" y="1329016"/>
            <a:ext cx="7155300" cy="251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Courier New"/>
                <a:ea typeface="Courier New"/>
                <a:cs typeface="Courier New"/>
                <a:sym typeface="Courier New"/>
              </a:rPr>
              <a:t>KruskalMST(Graph G) </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initialize each vertex to be its own component</a:t>
            </a:r>
            <a:endParaRPr b="0" sz="1600">
              <a:solidFill>
                <a:schemeClr val="dk1"/>
              </a:solidFill>
              <a:latin typeface="Courier New"/>
              <a:ea typeface="Courier New"/>
              <a:cs typeface="Courier New"/>
              <a:sym typeface="Courier New"/>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sort the edges by weight</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foreach(edge (u, v) in sorted order){</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if(u and v are in different components){</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add (u,v) to the MST</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Update u and v to be in the same component</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a:t>
            </a:r>
            <a:endParaRPr/>
          </a:p>
          <a:p>
            <a:pPr indent="0" lvl="0" marL="0" marR="0" rtl="0" algn="l">
              <a:spcBef>
                <a:spcPts val="200"/>
              </a:spcBef>
              <a:spcAft>
                <a:spcPts val="0"/>
              </a:spcAft>
              <a:buNone/>
            </a:pPr>
            <a:r>
              <a:rPr lang="en-US" sz="1600">
                <a:solidFill>
                  <a:schemeClr val="dk1"/>
                </a:solidFill>
                <a:latin typeface="Courier New"/>
                <a:ea typeface="Courier New"/>
                <a:cs typeface="Courier New"/>
                <a:sym typeface="Courier New"/>
              </a:rPr>
              <a:t>	}</a:t>
            </a:r>
            <a:endParaRPr sz="16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sp>
        <p:nvSpPr>
          <p:cNvPr id="1502" name="Google Shape;1502;p59"/>
          <p:cNvSpPr txBox="1"/>
          <p:nvPr>
            <p:ph type="title"/>
          </p:nvPr>
        </p:nvSpPr>
        <p:spPr>
          <a:xfrm>
            <a:off x="1902775" y="3262680"/>
            <a:ext cx="6504300" cy="507900"/>
          </a:xfrm>
          <a:prstGeom prst="rect">
            <a:avLst/>
          </a:prstGeom>
        </p:spPr>
        <p:txBody>
          <a:bodyPr anchorCtr="0" anchor="ctr" bIns="44175" lIns="88375" spcFirstLastPara="1" rIns="88375" wrap="square" tIns="44175">
            <a:spAutoFit/>
          </a:bodyPr>
          <a:lstStyle/>
          <a:p>
            <a:pPr indent="0" lvl="0" marL="0" rtl="0" algn="l">
              <a:spcBef>
                <a:spcPts val="0"/>
              </a:spcBef>
              <a:spcAft>
                <a:spcPts val="0"/>
              </a:spcAft>
              <a:buNone/>
            </a:pPr>
            <a:r>
              <a:rPr lang="en-US"/>
              <a:t>That’s all!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graphicFrame>
        <p:nvGraphicFramePr>
          <p:cNvPr id="291" name="Google Shape;291;p21"/>
          <p:cNvGraphicFramePr/>
          <p:nvPr/>
        </p:nvGraphicFramePr>
        <p:xfrm>
          <a:off x="6316888" y="3054960"/>
          <a:ext cx="3000000" cy="3000000"/>
        </p:xfrm>
        <a:graphic>
          <a:graphicData uri="http://schemas.openxmlformats.org/drawingml/2006/table">
            <a:tbl>
              <a:tblPr bandRow="1" firstRow="1">
                <a:noFill/>
                <a:tableStyleId>{9C4F1474-363C-4B84-81F4-F0C727CB7CAE}</a:tableStyleId>
              </a:tblPr>
              <a:tblGrid>
                <a:gridCol w="1030900"/>
                <a:gridCol w="1030900"/>
                <a:gridCol w="1030900"/>
                <a:gridCol w="1030900"/>
              </a:tblGrid>
              <a:tr h="406400">
                <a:tc>
                  <a:txBody>
                    <a:bodyPr/>
                    <a:lstStyle/>
                    <a:p>
                      <a:pPr indent="0" lvl="0" marL="0" marR="0" rtl="0" algn="ctr">
                        <a:spcBef>
                          <a:spcPts val="0"/>
                        </a:spcBef>
                        <a:spcAft>
                          <a:spcPts val="0"/>
                        </a:spcAft>
                        <a:buNone/>
                      </a:pPr>
                      <a:r>
                        <a:rPr lang="en-US" sz="1900">
                          <a:latin typeface="Calibri"/>
                          <a:ea typeface="Calibri"/>
                          <a:cs typeface="Calibri"/>
                          <a:sym typeface="Calibri"/>
                        </a:rPr>
                        <a:t>Vertex</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Known?</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distTo</a:t>
                      </a:r>
                      <a:endParaRPr sz="1900">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edgeTo</a:t>
                      </a:r>
                      <a:endParaRPr sz="1900">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A</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Y</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0</a:t>
                      </a:r>
                      <a:endParaRPr b="0" sz="1600">
                        <a:solidFill>
                          <a:schemeClr val="dk1"/>
                        </a:solidFill>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B</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Calibri"/>
                          <a:ea typeface="Calibri"/>
                          <a:cs typeface="Calibri"/>
                          <a:sym typeface="Calibri"/>
                        </a:rPr>
                        <a:t>≤ 6</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D</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C</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Y</a:t>
                      </a:r>
                      <a:endParaRPr sz="1600">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2</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A</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D</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Y</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1</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A</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E</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 2</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D</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F</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1600"/>
                        <a:buFont typeface="Noto Sans Symbols"/>
                        <a:buNone/>
                      </a:pPr>
                      <a:r>
                        <a:rPr b="1" i="0" lang="en-US" sz="1600" u="none" cap="none" strike="noStrike">
                          <a:solidFill>
                            <a:srgbClr val="FF0000"/>
                          </a:solidFill>
                          <a:latin typeface="Calibri"/>
                          <a:ea typeface="Calibri"/>
                          <a:cs typeface="Calibri"/>
                          <a:sym typeface="Calibri"/>
                        </a:rPr>
                        <a:t>≤ 4</a:t>
                      </a:r>
                      <a:endParaRPr b="1" i="0" sz="1600" u="none" cap="none" strike="noStrike">
                        <a:solidFill>
                          <a:srgbClr val="FF0000"/>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600">
                          <a:solidFill>
                            <a:srgbClr val="FF0000"/>
                          </a:solidFill>
                          <a:latin typeface="Calibri"/>
                          <a:ea typeface="Calibri"/>
                          <a:cs typeface="Calibri"/>
                          <a:sym typeface="Calibri"/>
                        </a:rPr>
                        <a:t>C</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G</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Calibri"/>
                          <a:ea typeface="Calibri"/>
                          <a:cs typeface="Calibri"/>
                          <a:sym typeface="Calibri"/>
                        </a:rPr>
                        <a:t>≤ 6</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D</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bl>
          </a:graphicData>
        </a:graphic>
      </p:graphicFrame>
      <p:sp>
        <p:nvSpPr>
          <p:cNvPr id="292" name="Google Shape;292;p21"/>
          <p:cNvSpPr/>
          <p:nvPr/>
        </p:nvSpPr>
        <p:spPr>
          <a:xfrm>
            <a:off x="2130357" y="1245140"/>
            <a:ext cx="2509737" cy="2042809"/>
          </a:xfrm>
          <a:custGeom>
            <a:rect b="b" l="l" r="r" t="t"/>
            <a:pathLst>
              <a:path extrusionOk="0" h="2042809" w="2509737">
                <a:moveTo>
                  <a:pt x="1819073" y="690664"/>
                </a:moveTo>
                <a:cubicBezTo>
                  <a:pt x="1796375" y="697149"/>
                  <a:pt x="1774525" y="708438"/>
                  <a:pt x="1750979" y="710120"/>
                </a:cubicBezTo>
                <a:cubicBezTo>
                  <a:pt x="1728109" y="711754"/>
                  <a:pt x="1705444" y="704494"/>
                  <a:pt x="1682886" y="700392"/>
                </a:cubicBezTo>
                <a:cubicBezTo>
                  <a:pt x="1650545" y="694512"/>
                  <a:pt x="1616063" y="681360"/>
                  <a:pt x="1585609" y="671209"/>
                </a:cubicBezTo>
                <a:cubicBezTo>
                  <a:pt x="1575881" y="667966"/>
                  <a:pt x="1564958" y="667169"/>
                  <a:pt x="1556426" y="661481"/>
                </a:cubicBezTo>
                <a:lnTo>
                  <a:pt x="1468877" y="603115"/>
                </a:lnTo>
                <a:cubicBezTo>
                  <a:pt x="1459149" y="596630"/>
                  <a:pt x="1450785" y="587357"/>
                  <a:pt x="1439694" y="583660"/>
                </a:cubicBezTo>
                <a:cubicBezTo>
                  <a:pt x="1429966" y="580417"/>
                  <a:pt x="1419475" y="578912"/>
                  <a:pt x="1410511" y="573932"/>
                </a:cubicBezTo>
                <a:cubicBezTo>
                  <a:pt x="1390071" y="562577"/>
                  <a:pt x="1374327" y="542416"/>
                  <a:pt x="1352145" y="535022"/>
                </a:cubicBezTo>
                <a:cubicBezTo>
                  <a:pt x="1315448" y="522789"/>
                  <a:pt x="1298045" y="519832"/>
                  <a:pt x="1264596" y="486383"/>
                </a:cubicBezTo>
                <a:cubicBezTo>
                  <a:pt x="1254868" y="476655"/>
                  <a:pt x="1245981" y="466007"/>
                  <a:pt x="1235413" y="457200"/>
                </a:cubicBezTo>
                <a:cubicBezTo>
                  <a:pt x="1226432" y="449716"/>
                  <a:pt x="1214968" y="445512"/>
                  <a:pt x="1206230" y="437745"/>
                </a:cubicBezTo>
                <a:lnTo>
                  <a:pt x="1118681" y="350196"/>
                </a:lnTo>
                <a:cubicBezTo>
                  <a:pt x="1108953" y="340468"/>
                  <a:pt x="1100945" y="328644"/>
                  <a:pt x="1089498" y="321013"/>
                </a:cubicBezTo>
                <a:lnTo>
                  <a:pt x="1001949" y="262647"/>
                </a:lnTo>
                <a:lnTo>
                  <a:pt x="972766" y="243192"/>
                </a:lnTo>
                <a:cubicBezTo>
                  <a:pt x="963038" y="236707"/>
                  <a:pt x="951850" y="232004"/>
                  <a:pt x="943583" y="223737"/>
                </a:cubicBezTo>
                <a:cubicBezTo>
                  <a:pt x="937098" y="217252"/>
                  <a:pt x="931290" y="210010"/>
                  <a:pt x="924128" y="204281"/>
                </a:cubicBezTo>
                <a:cubicBezTo>
                  <a:pt x="914999" y="196978"/>
                  <a:pt x="905629" y="189574"/>
                  <a:pt x="894945" y="184826"/>
                </a:cubicBezTo>
                <a:cubicBezTo>
                  <a:pt x="876205" y="176497"/>
                  <a:pt x="836579" y="165371"/>
                  <a:pt x="836579" y="165371"/>
                </a:cubicBezTo>
                <a:cubicBezTo>
                  <a:pt x="817124" y="152401"/>
                  <a:pt x="800396" y="133854"/>
                  <a:pt x="778213" y="126460"/>
                </a:cubicBezTo>
                <a:lnTo>
                  <a:pt x="719847" y="107005"/>
                </a:lnTo>
                <a:cubicBezTo>
                  <a:pt x="636212" y="51246"/>
                  <a:pt x="742030" y="118096"/>
                  <a:pt x="661481" y="77822"/>
                </a:cubicBezTo>
                <a:cubicBezTo>
                  <a:pt x="651024" y="72593"/>
                  <a:pt x="642982" y="63114"/>
                  <a:pt x="632298" y="58366"/>
                </a:cubicBezTo>
                <a:cubicBezTo>
                  <a:pt x="576088" y="33384"/>
                  <a:pt x="557942" y="40067"/>
                  <a:pt x="496111" y="19456"/>
                </a:cubicBezTo>
                <a:cubicBezTo>
                  <a:pt x="442127" y="1461"/>
                  <a:pt x="477103" y="11000"/>
                  <a:pt x="389107" y="0"/>
                </a:cubicBezTo>
                <a:cubicBezTo>
                  <a:pt x="359924" y="3243"/>
                  <a:pt x="330169" y="3126"/>
                  <a:pt x="301558" y="9728"/>
                </a:cubicBezTo>
                <a:cubicBezTo>
                  <a:pt x="237903" y="24418"/>
                  <a:pt x="283362" y="24537"/>
                  <a:pt x="243192" y="48639"/>
                </a:cubicBezTo>
                <a:cubicBezTo>
                  <a:pt x="234399" y="53915"/>
                  <a:pt x="223737" y="55124"/>
                  <a:pt x="214009" y="58366"/>
                </a:cubicBezTo>
                <a:cubicBezTo>
                  <a:pt x="161933" y="93084"/>
                  <a:pt x="193093" y="69555"/>
                  <a:pt x="126460" y="136188"/>
                </a:cubicBezTo>
                <a:lnTo>
                  <a:pt x="97277" y="165371"/>
                </a:lnTo>
                <a:lnTo>
                  <a:pt x="68094" y="252920"/>
                </a:lnTo>
                <a:cubicBezTo>
                  <a:pt x="59758" y="277927"/>
                  <a:pt x="53526" y="294136"/>
                  <a:pt x="48639" y="321013"/>
                </a:cubicBezTo>
                <a:cubicBezTo>
                  <a:pt x="44537" y="343572"/>
                  <a:pt x="42681" y="366491"/>
                  <a:pt x="38911" y="389107"/>
                </a:cubicBezTo>
                <a:cubicBezTo>
                  <a:pt x="36193" y="405416"/>
                  <a:pt x="31521" y="421377"/>
                  <a:pt x="29183" y="437745"/>
                </a:cubicBezTo>
                <a:cubicBezTo>
                  <a:pt x="25031" y="466812"/>
                  <a:pt x="23337" y="496189"/>
                  <a:pt x="19456" y="525294"/>
                </a:cubicBezTo>
                <a:cubicBezTo>
                  <a:pt x="-2855" y="692632"/>
                  <a:pt x="23671" y="430292"/>
                  <a:pt x="0" y="690664"/>
                </a:cubicBezTo>
                <a:cubicBezTo>
                  <a:pt x="3243" y="881975"/>
                  <a:pt x="3843" y="1073348"/>
                  <a:pt x="9728" y="1264596"/>
                </a:cubicBezTo>
                <a:cubicBezTo>
                  <a:pt x="10335" y="1284310"/>
                  <a:pt x="16849" y="1303411"/>
                  <a:pt x="19456" y="1322962"/>
                </a:cubicBezTo>
                <a:cubicBezTo>
                  <a:pt x="27581" y="1383900"/>
                  <a:pt x="28259" y="1420018"/>
                  <a:pt x="38911" y="1478605"/>
                </a:cubicBezTo>
                <a:cubicBezTo>
                  <a:pt x="41303" y="1491759"/>
                  <a:pt x="46017" y="1504405"/>
                  <a:pt x="48639" y="1517515"/>
                </a:cubicBezTo>
                <a:cubicBezTo>
                  <a:pt x="52507" y="1536856"/>
                  <a:pt x="54838" y="1556475"/>
                  <a:pt x="58366" y="1575881"/>
                </a:cubicBezTo>
                <a:cubicBezTo>
                  <a:pt x="61324" y="1592148"/>
                  <a:pt x="65136" y="1608253"/>
                  <a:pt x="68094" y="1624520"/>
                </a:cubicBezTo>
                <a:cubicBezTo>
                  <a:pt x="73873" y="1656303"/>
                  <a:pt x="79543" y="1699500"/>
                  <a:pt x="87549" y="1731524"/>
                </a:cubicBezTo>
                <a:cubicBezTo>
                  <a:pt x="90036" y="1741472"/>
                  <a:pt x="94460" y="1750848"/>
                  <a:pt x="97277" y="1760707"/>
                </a:cubicBezTo>
                <a:cubicBezTo>
                  <a:pt x="100950" y="1773562"/>
                  <a:pt x="103163" y="1786812"/>
                  <a:pt x="107005" y="1799617"/>
                </a:cubicBezTo>
                <a:cubicBezTo>
                  <a:pt x="112898" y="1819260"/>
                  <a:pt x="111959" y="1843482"/>
                  <a:pt x="126460" y="1857983"/>
                </a:cubicBezTo>
                <a:cubicBezTo>
                  <a:pt x="139430" y="1870953"/>
                  <a:pt x="155196" y="1881632"/>
                  <a:pt x="165371" y="1896894"/>
                </a:cubicBezTo>
                <a:cubicBezTo>
                  <a:pt x="171856" y="1906622"/>
                  <a:pt x="176028" y="1918378"/>
                  <a:pt x="184826" y="1926077"/>
                </a:cubicBezTo>
                <a:cubicBezTo>
                  <a:pt x="202423" y="1941475"/>
                  <a:pt x="223737" y="1952018"/>
                  <a:pt x="243192" y="1964988"/>
                </a:cubicBezTo>
                <a:lnTo>
                  <a:pt x="272375" y="1984443"/>
                </a:lnTo>
                <a:cubicBezTo>
                  <a:pt x="282103" y="1990928"/>
                  <a:pt x="290467" y="2000201"/>
                  <a:pt x="301558" y="2003898"/>
                </a:cubicBezTo>
                <a:lnTo>
                  <a:pt x="359924" y="2023354"/>
                </a:lnTo>
                <a:cubicBezTo>
                  <a:pt x="369652" y="2026597"/>
                  <a:pt x="379159" y="2030594"/>
                  <a:pt x="389107" y="2033081"/>
                </a:cubicBezTo>
                <a:lnTo>
                  <a:pt x="428017" y="2042809"/>
                </a:lnTo>
                <a:cubicBezTo>
                  <a:pt x="446227" y="2041595"/>
                  <a:pt x="556702" y="2046561"/>
                  <a:pt x="603115" y="2023354"/>
                </a:cubicBezTo>
                <a:cubicBezTo>
                  <a:pt x="613572" y="2018125"/>
                  <a:pt x="621614" y="2008646"/>
                  <a:pt x="632298" y="2003898"/>
                </a:cubicBezTo>
                <a:cubicBezTo>
                  <a:pt x="651038" y="1995569"/>
                  <a:pt x="671209" y="1990928"/>
                  <a:pt x="690664" y="1984443"/>
                </a:cubicBezTo>
                <a:lnTo>
                  <a:pt x="719847" y="1974715"/>
                </a:lnTo>
                <a:cubicBezTo>
                  <a:pt x="759006" y="1935558"/>
                  <a:pt x="715465" y="1972424"/>
                  <a:pt x="778213" y="1945532"/>
                </a:cubicBezTo>
                <a:cubicBezTo>
                  <a:pt x="872260" y="1905226"/>
                  <a:pt x="734599" y="1944277"/>
                  <a:pt x="846307" y="1916349"/>
                </a:cubicBezTo>
                <a:cubicBezTo>
                  <a:pt x="856035" y="1909864"/>
                  <a:pt x="865033" y="1902122"/>
                  <a:pt x="875490" y="1896894"/>
                </a:cubicBezTo>
                <a:cubicBezTo>
                  <a:pt x="884661" y="1892308"/>
                  <a:pt x="894780" y="1889864"/>
                  <a:pt x="904673" y="1887166"/>
                </a:cubicBezTo>
                <a:cubicBezTo>
                  <a:pt x="1028954" y="1853271"/>
                  <a:pt x="944036" y="1879295"/>
                  <a:pt x="1099226" y="1848256"/>
                </a:cubicBezTo>
                <a:cubicBezTo>
                  <a:pt x="1192558" y="1829589"/>
                  <a:pt x="1116257" y="1842927"/>
                  <a:pt x="1264596" y="1828800"/>
                </a:cubicBezTo>
                <a:cubicBezTo>
                  <a:pt x="1506439" y="1805768"/>
                  <a:pt x="1161209" y="1833761"/>
                  <a:pt x="1478605" y="1809345"/>
                </a:cubicBezTo>
                <a:cubicBezTo>
                  <a:pt x="1562911" y="1812588"/>
                  <a:pt x="1647320" y="1813810"/>
                  <a:pt x="1731524" y="1819073"/>
                </a:cubicBezTo>
                <a:cubicBezTo>
                  <a:pt x="1751209" y="1820303"/>
                  <a:pt x="1770365" y="1826011"/>
                  <a:pt x="1789890" y="1828800"/>
                </a:cubicBezTo>
                <a:cubicBezTo>
                  <a:pt x="1815769" y="1832497"/>
                  <a:pt x="1841771" y="1835285"/>
                  <a:pt x="1867711" y="1838528"/>
                </a:cubicBezTo>
                <a:cubicBezTo>
                  <a:pt x="2265213" y="1824821"/>
                  <a:pt x="2040175" y="1847850"/>
                  <a:pt x="2198452" y="1819073"/>
                </a:cubicBezTo>
                <a:cubicBezTo>
                  <a:pt x="2273774" y="1805378"/>
                  <a:pt x="2234549" y="1816768"/>
                  <a:pt x="2286000" y="1799617"/>
                </a:cubicBezTo>
                <a:cubicBezTo>
                  <a:pt x="2304096" y="1781522"/>
                  <a:pt x="2310097" y="1772978"/>
                  <a:pt x="2334639" y="1760707"/>
                </a:cubicBezTo>
                <a:cubicBezTo>
                  <a:pt x="2343810" y="1756121"/>
                  <a:pt x="2354858" y="1755959"/>
                  <a:pt x="2363822" y="1750979"/>
                </a:cubicBezTo>
                <a:cubicBezTo>
                  <a:pt x="2386234" y="1738528"/>
                  <a:pt x="2422750" y="1716230"/>
                  <a:pt x="2441643" y="1692613"/>
                </a:cubicBezTo>
                <a:cubicBezTo>
                  <a:pt x="2448946" y="1683484"/>
                  <a:pt x="2453795" y="1672559"/>
                  <a:pt x="2461098" y="1663430"/>
                </a:cubicBezTo>
                <a:cubicBezTo>
                  <a:pt x="2466827" y="1656268"/>
                  <a:pt x="2474825" y="1651137"/>
                  <a:pt x="2480554" y="1643975"/>
                </a:cubicBezTo>
                <a:cubicBezTo>
                  <a:pt x="2502104" y="1617038"/>
                  <a:pt x="2499463" y="1616431"/>
                  <a:pt x="2509737" y="1585609"/>
                </a:cubicBezTo>
                <a:cubicBezTo>
                  <a:pt x="2506494" y="1504545"/>
                  <a:pt x="2505789" y="1423340"/>
                  <a:pt x="2500009" y="1342417"/>
                </a:cubicBezTo>
                <a:cubicBezTo>
                  <a:pt x="2499278" y="1332189"/>
                  <a:pt x="2493098" y="1323093"/>
                  <a:pt x="2490281" y="1313234"/>
                </a:cubicBezTo>
                <a:cubicBezTo>
                  <a:pt x="2460872" y="1210302"/>
                  <a:pt x="2507344" y="1354696"/>
                  <a:pt x="2461098" y="1215958"/>
                </a:cubicBezTo>
                <a:cubicBezTo>
                  <a:pt x="2461096" y="1215953"/>
                  <a:pt x="2441646" y="1157596"/>
                  <a:pt x="2441643" y="1157592"/>
                </a:cubicBezTo>
                <a:lnTo>
                  <a:pt x="2402732" y="1099226"/>
                </a:lnTo>
                <a:cubicBezTo>
                  <a:pt x="2396247" y="1089498"/>
                  <a:pt x="2386974" y="1081134"/>
                  <a:pt x="2383277" y="1070043"/>
                </a:cubicBezTo>
                <a:cubicBezTo>
                  <a:pt x="2367491" y="1022685"/>
                  <a:pt x="2381174" y="1053481"/>
                  <a:pt x="2344366" y="1001949"/>
                </a:cubicBezTo>
                <a:cubicBezTo>
                  <a:pt x="2337571" y="992435"/>
                  <a:pt x="2333178" y="981033"/>
                  <a:pt x="2324911" y="972766"/>
                </a:cubicBezTo>
                <a:cubicBezTo>
                  <a:pt x="2316644" y="964499"/>
                  <a:pt x="2305456" y="959796"/>
                  <a:pt x="2295728" y="953311"/>
                </a:cubicBezTo>
                <a:cubicBezTo>
                  <a:pt x="2283281" y="934640"/>
                  <a:pt x="2257581" y="891956"/>
                  <a:pt x="2237362" y="885217"/>
                </a:cubicBezTo>
                <a:lnTo>
                  <a:pt x="2208179" y="875490"/>
                </a:lnTo>
                <a:cubicBezTo>
                  <a:pt x="2198451" y="869005"/>
                  <a:pt x="2189453" y="861263"/>
                  <a:pt x="2178996" y="856034"/>
                </a:cubicBezTo>
                <a:cubicBezTo>
                  <a:pt x="2127105" y="830088"/>
                  <a:pt x="2171643" y="867345"/>
                  <a:pt x="2110903" y="826851"/>
                </a:cubicBezTo>
                <a:cubicBezTo>
                  <a:pt x="2057496" y="791246"/>
                  <a:pt x="2129999" y="820246"/>
                  <a:pt x="2062264" y="797669"/>
                </a:cubicBezTo>
                <a:cubicBezTo>
                  <a:pt x="2026275" y="761678"/>
                  <a:pt x="2050442" y="783303"/>
                  <a:pt x="1984443" y="739303"/>
                </a:cubicBezTo>
                <a:cubicBezTo>
                  <a:pt x="1974715" y="732818"/>
                  <a:pt x="1966351" y="723544"/>
                  <a:pt x="1955260" y="719847"/>
                </a:cubicBezTo>
                <a:lnTo>
                  <a:pt x="1896894" y="700392"/>
                </a:lnTo>
                <a:cubicBezTo>
                  <a:pt x="1896893" y="700392"/>
                  <a:pt x="1838530" y="680936"/>
                  <a:pt x="1838528" y="680937"/>
                </a:cubicBezTo>
                <a:lnTo>
                  <a:pt x="1819073" y="690664"/>
                </a:lnTo>
                <a:close/>
              </a:path>
            </a:pathLst>
          </a:custGeom>
          <a:solidFill>
            <a:srgbClr val="BCFD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21"/>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Dijkstra’s Algorithm: Example #2</a:t>
            </a:r>
            <a:endParaRPr/>
          </a:p>
        </p:txBody>
      </p:sp>
      <p:sp>
        <p:nvSpPr>
          <p:cNvPr id="294" name="Google Shape;294;p21"/>
          <p:cNvSpPr txBox="1"/>
          <p:nvPr/>
        </p:nvSpPr>
        <p:spPr>
          <a:xfrm>
            <a:off x="2536980" y="4883685"/>
            <a:ext cx="2938800" cy="1200600"/>
          </a:xfrm>
          <a:prstGeom prst="rect">
            <a:avLst/>
          </a:prstGeom>
          <a:solidFill>
            <a:srgbClr val="E7F1FA"/>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D, C</a:t>
            </a:r>
            <a:endParaRPr/>
          </a:p>
        </p:txBody>
      </p:sp>
      <p:grpSp>
        <p:nvGrpSpPr>
          <p:cNvPr id="295" name="Google Shape;295;p21"/>
          <p:cNvGrpSpPr/>
          <p:nvPr/>
        </p:nvGrpSpPr>
        <p:grpSpPr>
          <a:xfrm>
            <a:off x="2273534" y="1054531"/>
            <a:ext cx="3529826" cy="2895600"/>
            <a:chOff x="-2841517" y="667954"/>
            <a:chExt cx="2647370" cy="2171700"/>
          </a:xfrm>
        </p:grpSpPr>
        <p:sp>
          <p:nvSpPr>
            <p:cNvPr id="296" name="Google Shape;296;p21"/>
            <p:cNvSpPr/>
            <p:nvPr/>
          </p:nvSpPr>
          <p:spPr>
            <a:xfrm>
              <a:off x="-2594064" y="1002519"/>
              <a:ext cx="285750" cy="285750"/>
            </a:xfrm>
            <a:prstGeom prst="ellipse">
              <a:avLst/>
            </a:prstGeom>
            <a:solidFill>
              <a:srgbClr val="CEC4EB"/>
            </a:solidFill>
            <a:ln cap="flat" cmpd="sng" w="381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297" name="Google Shape;297;p21"/>
            <p:cNvSpPr/>
            <p:nvPr/>
          </p:nvSpPr>
          <p:spPr>
            <a:xfrm>
              <a:off x="-1336764" y="945369"/>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298" name="Google Shape;298;p21"/>
            <p:cNvSpPr/>
            <p:nvPr/>
          </p:nvSpPr>
          <p:spPr>
            <a:xfrm>
              <a:off x="-2708364" y="191691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299" name="Google Shape;299;p21"/>
            <p:cNvSpPr/>
            <p:nvPr/>
          </p:nvSpPr>
          <p:spPr>
            <a:xfrm>
              <a:off x="-1508214" y="174546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300" name="Google Shape;300;p21"/>
            <p:cNvSpPr/>
            <p:nvPr/>
          </p:nvSpPr>
          <p:spPr>
            <a:xfrm>
              <a:off x="-2022564" y="2553904"/>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301" name="Google Shape;301;p21"/>
            <p:cNvSpPr/>
            <p:nvPr/>
          </p:nvSpPr>
          <p:spPr>
            <a:xfrm>
              <a:off x="-536664" y="1468054"/>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302" name="Google Shape;302;p21"/>
            <p:cNvSpPr/>
            <p:nvPr/>
          </p:nvSpPr>
          <p:spPr>
            <a:xfrm>
              <a:off x="-650964" y="2211004"/>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303" name="Google Shape;303;p21"/>
            <p:cNvCxnSpPr>
              <a:stCxn id="296" idx="3"/>
              <a:endCxn id="298" idx="0"/>
            </p:cNvCxnSpPr>
            <p:nvPr/>
          </p:nvCxnSpPr>
          <p:spPr>
            <a:xfrm flipH="1">
              <a:off x="-2565417" y="1246422"/>
              <a:ext cx="13200" cy="670500"/>
            </a:xfrm>
            <a:prstGeom prst="straightConnector1">
              <a:avLst/>
            </a:prstGeom>
            <a:noFill/>
            <a:ln cap="flat" cmpd="sng" w="9525">
              <a:solidFill>
                <a:srgbClr val="A5A5A5"/>
              </a:solidFill>
              <a:prstDash val="dash"/>
              <a:round/>
              <a:headEnd len="med" w="med" type="none"/>
              <a:tailEnd len="med" w="med" type="triangle"/>
            </a:ln>
          </p:spPr>
        </p:cxnSp>
        <p:cxnSp>
          <p:nvCxnSpPr>
            <p:cNvPr id="304" name="Google Shape;304;p21"/>
            <p:cNvCxnSpPr>
              <a:stCxn id="297" idx="2"/>
              <a:endCxn id="296" idx="6"/>
            </p:cNvCxnSpPr>
            <p:nvPr/>
          </p:nvCxnSpPr>
          <p:spPr>
            <a:xfrm flipH="1">
              <a:off x="-2308464" y="1088244"/>
              <a:ext cx="971700" cy="57300"/>
            </a:xfrm>
            <a:prstGeom prst="straightConnector1">
              <a:avLst/>
            </a:prstGeom>
            <a:noFill/>
            <a:ln cap="flat" cmpd="sng" w="9525">
              <a:solidFill>
                <a:schemeClr val="dk1"/>
              </a:solidFill>
              <a:prstDash val="solid"/>
              <a:round/>
              <a:headEnd len="med" w="med" type="none"/>
              <a:tailEnd len="med" w="med" type="triangle"/>
            </a:ln>
          </p:spPr>
        </p:cxnSp>
        <p:cxnSp>
          <p:nvCxnSpPr>
            <p:cNvPr id="305" name="Google Shape;305;p21"/>
            <p:cNvCxnSpPr>
              <a:stCxn id="299" idx="0"/>
              <a:endCxn id="297" idx="4"/>
            </p:cNvCxnSpPr>
            <p:nvPr/>
          </p:nvCxnSpPr>
          <p:spPr>
            <a:xfrm flipH="1" rot="10800000">
              <a:off x="-1365339" y="1230969"/>
              <a:ext cx="171600" cy="514500"/>
            </a:xfrm>
            <a:prstGeom prst="straightConnector1">
              <a:avLst/>
            </a:prstGeom>
            <a:noFill/>
            <a:ln cap="flat" cmpd="sng" w="9525">
              <a:solidFill>
                <a:srgbClr val="A5A5A5"/>
              </a:solidFill>
              <a:prstDash val="dash"/>
              <a:round/>
              <a:headEnd len="med" w="med" type="none"/>
              <a:tailEnd len="med" w="med" type="triangle"/>
            </a:ln>
          </p:spPr>
        </p:cxnSp>
        <p:sp>
          <p:nvSpPr>
            <p:cNvPr id="306" name="Google Shape;306;p21"/>
            <p:cNvSpPr txBox="1"/>
            <p:nvPr/>
          </p:nvSpPr>
          <p:spPr>
            <a:xfrm>
              <a:off x="-2719407" y="775851"/>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307" name="Google Shape;307;p21"/>
            <p:cNvSpPr txBox="1"/>
            <p:nvPr/>
          </p:nvSpPr>
          <p:spPr>
            <a:xfrm>
              <a:off x="-1291520" y="667954"/>
              <a:ext cx="138548"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08" name="Google Shape;308;p21"/>
            <p:cNvSpPr txBox="1"/>
            <p:nvPr/>
          </p:nvSpPr>
          <p:spPr>
            <a:xfrm>
              <a:off x="-1411146" y="727540"/>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309" name="Google Shape;309;p21"/>
            <p:cNvSpPr txBox="1"/>
            <p:nvPr/>
          </p:nvSpPr>
          <p:spPr>
            <a:xfrm>
              <a:off x="-1959046" y="86949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310" name="Google Shape;310;p21"/>
            <p:cNvSpPr txBox="1"/>
            <p:nvPr/>
          </p:nvSpPr>
          <p:spPr>
            <a:xfrm>
              <a:off x="-1953824" y="129873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311" name="Google Shape;311;p21"/>
            <p:cNvSpPr txBox="1"/>
            <p:nvPr/>
          </p:nvSpPr>
          <p:spPr>
            <a:xfrm>
              <a:off x="-2765514" y="145972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312" name="Google Shape;312;p21"/>
            <p:cNvSpPr txBox="1"/>
            <p:nvPr/>
          </p:nvSpPr>
          <p:spPr>
            <a:xfrm>
              <a:off x="-1344790" y="1365918"/>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313" name="Google Shape;313;p21"/>
            <p:cNvCxnSpPr>
              <a:stCxn id="296" idx="5"/>
              <a:endCxn id="299" idx="1"/>
            </p:cNvCxnSpPr>
            <p:nvPr/>
          </p:nvCxnSpPr>
          <p:spPr>
            <a:xfrm>
              <a:off x="-2350161" y="1246422"/>
              <a:ext cx="883800" cy="540900"/>
            </a:xfrm>
            <a:prstGeom prst="straightConnector1">
              <a:avLst/>
            </a:prstGeom>
            <a:noFill/>
            <a:ln cap="flat" cmpd="sng" w="9525">
              <a:solidFill>
                <a:srgbClr val="A5A5A5"/>
              </a:solidFill>
              <a:prstDash val="dash"/>
              <a:round/>
              <a:headEnd len="med" w="med" type="none"/>
              <a:tailEnd len="med" w="med" type="triangle"/>
            </a:ln>
          </p:spPr>
        </p:cxnSp>
        <p:cxnSp>
          <p:nvCxnSpPr>
            <p:cNvPr id="314" name="Google Shape;314;p21"/>
            <p:cNvCxnSpPr>
              <a:stCxn id="298" idx="6"/>
              <a:endCxn id="299" idx="3"/>
            </p:cNvCxnSpPr>
            <p:nvPr/>
          </p:nvCxnSpPr>
          <p:spPr>
            <a:xfrm flipH="1" rot="10800000">
              <a:off x="-2422614" y="1989294"/>
              <a:ext cx="956100" cy="70500"/>
            </a:xfrm>
            <a:prstGeom prst="straightConnector1">
              <a:avLst/>
            </a:prstGeom>
            <a:noFill/>
            <a:ln cap="flat" cmpd="sng" w="9525">
              <a:solidFill>
                <a:srgbClr val="A5A5A5"/>
              </a:solidFill>
              <a:prstDash val="dash"/>
              <a:round/>
              <a:headEnd len="med" w="med" type="none"/>
              <a:tailEnd len="med" w="med" type="triangle"/>
            </a:ln>
          </p:spPr>
        </p:cxnSp>
        <p:sp>
          <p:nvSpPr>
            <p:cNvPr id="315" name="Google Shape;315;p21"/>
            <p:cNvSpPr txBox="1"/>
            <p:nvPr/>
          </p:nvSpPr>
          <p:spPr>
            <a:xfrm>
              <a:off x="-2200094" y="17966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316" name="Google Shape;316;p21"/>
            <p:cNvCxnSpPr>
              <a:stCxn id="299" idx="6"/>
              <a:endCxn id="301" idx="3"/>
            </p:cNvCxnSpPr>
            <p:nvPr/>
          </p:nvCxnSpPr>
          <p:spPr>
            <a:xfrm flipH="1" rot="10800000">
              <a:off x="-1222464" y="1711944"/>
              <a:ext cx="727500" cy="176400"/>
            </a:xfrm>
            <a:prstGeom prst="straightConnector1">
              <a:avLst/>
            </a:prstGeom>
            <a:noFill/>
            <a:ln cap="flat" cmpd="sng" w="9525">
              <a:solidFill>
                <a:srgbClr val="A5A5A5"/>
              </a:solidFill>
              <a:prstDash val="dash"/>
              <a:round/>
              <a:headEnd len="med" w="med" type="none"/>
              <a:tailEnd len="med" w="med" type="triangle"/>
            </a:ln>
          </p:spPr>
        </p:cxnSp>
        <p:sp>
          <p:nvSpPr>
            <p:cNvPr id="317" name="Google Shape;317;p21"/>
            <p:cNvSpPr txBox="1"/>
            <p:nvPr/>
          </p:nvSpPr>
          <p:spPr>
            <a:xfrm>
              <a:off x="-999944" y="15680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318" name="Google Shape;318;p21"/>
            <p:cNvCxnSpPr>
              <a:stCxn id="301" idx="1"/>
              <a:endCxn id="297" idx="6"/>
            </p:cNvCxnSpPr>
            <p:nvPr/>
          </p:nvCxnSpPr>
          <p:spPr>
            <a:xfrm rot="10800000">
              <a:off x="-1051017" y="1088101"/>
              <a:ext cx="556200" cy="421800"/>
            </a:xfrm>
            <a:prstGeom prst="straightConnector1">
              <a:avLst/>
            </a:prstGeom>
            <a:noFill/>
            <a:ln cap="flat" cmpd="sng" w="9525">
              <a:solidFill>
                <a:schemeClr val="dk1"/>
              </a:solidFill>
              <a:prstDash val="solid"/>
              <a:round/>
              <a:headEnd len="med" w="med" type="none"/>
              <a:tailEnd len="med" w="med" type="triangle"/>
            </a:ln>
          </p:spPr>
        </p:cxnSp>
        <p:sp>
          <p:nvSpPr>
            <p:cNvPr id="319" name="Google Shape;319;p21"/>
            <p:cNvSpPr txBox="1"/>
            <p:nvPr/>
          </p:nvSpPr>
          <p:spPr>
            <a:xfrm>
              <a:off x="-836239" y="108177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a:t>
              </a:r>
              <a:endParaRPr/>
            </a:p>
          </p:txBody>
        </p:sp>
        <p:cxnSp>
          <p:nvCxnSpPr>
            <p:cNvPr id="320" name="Google Shape;320;p21"/>
            <p:cNvCxnSpPr>
              <a:stCxn id="298" idx="5"/>
              <a:endCxn id="300" idx="1"/>
            </p:cNvCxnSpPr>
            <p:nvPr/>
          </p:nvCxnSpPr>
          <p:spPr>
            <a:xfrm>
              <a:off x="-2464461" y="2160822"/>
              <a:ext cx="483600" cy="435000"/>
            </a:xfrm>
            <a:prstGeom prst="straightConnector1">
              <a:avLst/>
            </a:prstGeom>
            <a:noFill/>
            <a:ln cap="flat" cmpd="sng" w="9525">
              <a:solidFill>
                <a:srgbClr val="A5A5A5"/>
              </a:solidFill>
              <a:prstDash val="dash"/>
              <a:round/>
              <a:headEnd len="med" w="med" type="none"/>
              <a:tailEnd len="med" w="med" type="triangle"/>
            </a:ln>
          </p:spPr>
        </p:cxnSp>
        <p:sp>
          <p:nvSpPr>
            <p:cNvPr id="321" name="Google Shape;321;p21"/>
            <p:cNvSpPr txBox="1"/>
            <p:nvPr/>
          </p:nvSpPr>
          <p:spPr>
            <a:xfrm>
              <a:off x="-2314926" y="213896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cxnSp>
          <p:nvCxnSpPr>
            <p:cNvPr id="322" name="Google Shape;322;p21"/>
            <p:cNvCxnSpPr>
              <a:stCxn id="299" idx="4"/>
              <a:endCxn id="300" idx="7"/>
            </p:cNvCxnSpPr>
            <p:nvPr/>
          </p:nvCxnSpPr>
          <p:spPr>
            <a:xfrm flipH="1">
              <a:off x="-1778739" y="2031219"/>
              <a:ext cx="413400" cy="564600"/>
            </a:xfrm>
            <a:prstGeom prst="straightConnector1">
              <a:avLst/>
            </a:prstGeom>
            <a:noFill/>
            <a:ln cap="flat" cmpd="sng" w="9525">
              <a:solidFill>
                <a:srgbClr val="A5A5A5"/>
              </a:solidFill>
              <a:prstDash val="dash"/>
              <a:round/>
              <a:headEnd len="med" w="med" type="none"/>
              <a:tailEnd len="med" w="med" type="triangle"/>
            </a:ln>
          </p:spPr>
        </p:cxnSp>
        <p:sp>
          <p:nvSpPr>
            <p:cNvPr id="323" name="Google Shape;323;p21"/>
            <p:cNvSpPr txBox="1"/>
            <p:nvPr/>
          </p:nvSpPr>
          <p:spPr>
            <a:xfrm>
              <a:off x="-1793964" y="2153854"/>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6</a:t>
              </a:r>
              <a:endParaRPr/>
            </a:p>
          </p:txBody>
        </p:sp>
        <p:sp>
          <p:nvSpPr>
            <p:cNvPr id="324" name="Google Shape;324;p21"/>
            <p:cNvSpPr txBox="1"/>
            <p:nvPr/>
          </p:nvSpPr>
          <p:spPr>
            <a:xfrm>
              <a:off x="-980886" y="190492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325" name="Google Shape;325;p21"/>
            <p:cNvCxnSpPr>
              <a:stCxn id="299" idx="5"/>
              <a:endCxn id="302" idx="1"/>
            </p:cNvCxnSpPr>
            <p:nvPr/>
          </p:nvCxnSpPr>
          <p:spPr>
            <a:xfrm>
              <a:off x="-1264311" y="1989372"/>
              <a:ext cx="655200" cy="263400"/>
            </a:xfrm>
            <a:prstGeom prst="straightConnector1">
              <a:avLst/>
            </a:prstGeom>
            <a:noFill/>
            <a:ln cap="flat" cmpd="sng" w="9525">
              <a:solidFill>
                <a:srgbClr val="A5A5A5"/>
              </a:solidFill>
              <a:prstDash val="dash"/>
              <a:round/>
              <a:headEnd len="med" w="med" type="none"/>
              <a:tailEnd len="med" w="med" type="triangle"/>
            </a:ln>
          </p:spPr>
        </p:cxnSp>
        <p:cxnSp>
          <p:nvCxnSpPr>
            <p:cNvPr id="326" name="Google Shape;326;p21"/>
            <p:cNvCxnSpPr>
              <a:stCxn id="302" idx="0"/>
              <a:endCxn id="301" idx="4"/>
            </p:cNvCxnSpPr>
            <p:nvPr/>
          </p:nvCxnSpPr>
          <p:spPr>
            <a:xfrm flipH="1" rot="10800000">
              <a:off x="-508089" y="1753804"/>
              <a:ext cx="114300" cy="457200"/>
            </a:xfrm>
            <a:prstGeom prst="straightConnector1">
              <a:avLst/>
            </a:prstGeom>
            <a:noFill/>
            <a:ln cap="flat" cmpd="sng" w="9525">
              <a:solidFill>
                <a:schemeClr val="dk1"/>
              </a:solidFill>
              <a:prstDash val="solid"/>
              <a:round/>
              <a:headEnd len="med" w="med" type="none"/>
              <a:tailEnd len="med" w="med" type="triangle"/>
            </a:ln>
          </p:spPr>
        </p:cxnSp>
        <p:sp>
          <p:nvSpPr>
            <p:cNvPr id="327" name="Google Shape;327;p21"/>
            <p:cNvSpPr txBox="1"/>
            <p:nvPr/>
          </p:nvSpPr>
          <p:spPr>
            <a:xfrm>
              <a:off x="-518262" y="185607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328" name="Google Shape;328;p21"/>
            <p:cNvCxnSpPr>
              <a:stCxn id="300" idx="6"/>
              <a:endCxn id="302" idx="3"/>
            </p:cNvCxnSpPr>
            <p:nvPr/>
          </p:nvCxnSpPr>
          <p:spPr>
            <a:xfrm flipH="1" rot="10800000">
              <a:off x="-1736814" y="2454979"/>
              <a:ext cx="1127700" cy="241800"/>
            </a:xfrm>
            <a:prstGeom prst="straightConnector1">
              <a:avLst/>
            </a:prstGeom>
            <a:noFill/>
            <a:ln cap="flat" cmpd="sng" w="9525">
              <a:solidFill>
                <a:schemeClr val="dk1"/>
              </a:solidFill>
              <a:prstDash val="solid"/>
              <a:round/>
              <a:headEnd len="med" w="med" type="none"/>
              <a:tailEnd len="med" w="med" type="triangle"/>
            </a:ln>
          </p:spPr>
        </p:cxnSp>
        <p:sp>
          <p:nvSpPr>
            <p:cNvPr id="329" name="Google Shape;329;p21"/>
            <p:cNvSpPr txBox="1"/>
            <p:nvPr/>
          </p:nvSpPr>
          <p:spPr>
            <a:xfrm>
              <a:off x="-1342844" y="2325304"/>
              <a:ext cx="371737"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330" name="Google Shape;330;p21"/>
            <p:cNvSpPr txBox="1"/>
            <p:nvPr/>
          </p:nvSpPr>
          <p:spPr>
            <a:xfrm>
              <a:off x="-552659" y="1255733"/>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331" name="Google Shape;331;p21"/>
            <p:cNvSpPr txBox="1"/>
            <p:nvPr/>
          </p:nvSpPr>
          <p:spPr>
            <a:xfrm>
              <a:off x="-752597" y="2018717"/>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332" name="Google Shape;332;p21"/>
            <p:cNvSpPr txBox="1"/>
            <p:nvPr/>
          </p:nvSpPr>
          <p:spPr>
            <a:xfrm>
              <a:off x="-1595641" y="1540799"/>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333" name="Google Shape;333;p21"/>
            <p:cNvSpPr txBox="1"/>
            <p:nvPr/>
          </p:nvSpPr>
          <p:spPr>
            <a:xfrm>
              <a:off x="-2841517" y="1750740"/>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334" name="Google Shape;334;p21"/>
            <p:cNvSpPr txBox="1"/>
            <p:nvPr/>
          </p:nvSpPr>
          <p:spPr>
            <a:xfrm>
              <a:off x="-2095398" y="2337927"/>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grpSp>
      <p:sp>
        <p:nvSpPr>
          <p:cNvPr id="335" name="Google Shape;335;p21"/>
          <p:cNvSpPr txBox="1"/>
          <p:nvPr/>
        </p:nvSpPr>
        <p:spPr>
          <a:xfrm>
            <a:off x="1653937" y="1438606"/>
            <a:ext cx="964955" cy="477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start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graphicFrame>
        <p:nvGraphicFramePr>
          <p:cNvPr id="342" name="Google Shape;342;p22"/>
          <p:cNvGraphicFramePr/>
          <p:nvPr/>
        </p:nvGraphicFramePr>
        <p:xfrm>
          <a:off x="6316888" y="3054960"/>
          <a:ext cx="3000000" cy="3000000"/>
        </p:xfrm>
        <a:graphic>
          <a:graphicData uri="http://schemas.openxmlformats.org/drawingml/2006/table">
            <a:tbl>
              <a:tblPr bandRow="1" firstRow="1">
                <a:noFill/>
                <a:tableStyleId>{9C4F1474-363C-4B84-81F4-F0C727CB7CAE}</a:tableStyleId>
              </a:tblPr>
              <a:tblGrid>
                <a:gridCol w="1030900"/>
                <a:gridCol w="1030900"/>
                <a:gridCol w="1030900"/>
                <a:gridCol w="1030900"/>
              </a:tblGrid>
              <a:tr h="406400">
                <a:tc>
                  <a:txBody>
                    <a:bodyPr/>
                    <a:lstStyle/>
                    <a:p>
                      <a:pPr indent="0" lvl="0" marL="0" marR="0" rtl="0" algn="ctr">
                        <a:spcBef>
                          <a:spcPts val="0"/>
                        </a:spcBef>
                        <a:spcAft>
                          <a:spcPts val="0"/>
                        </a:spcAft>
                        <a:buNone/>
                      </a:pPr>
                      <a:r>
                        <a:rPr lang="en-US" sz="1900">
                          <a:latin typeface="Calibri"/>
                          <a:ea typeface="Calibri"/>
                          <a:cs typeface="Calibri"/>
                          <a:sym typeface="Calibri"/>
                        </a:rPr>
                        <a:t>Vertex</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Known?</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distTo</a:t>
                      </a:r>
                      <a:endParaRPr sz="1900">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edgeTo</a:t>
                      </a:r>
                      <a:endParaRPr sz="1900">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A</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Y</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0</a:t>
                      </a:r>
                      <a:endParaRPr b="0" sz="1600">
                        <a:solidFill>
                          <a:schemeClr val="dk1"/>
                        </a:solidFill>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B</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FF0000"/>
                        </a:buClr>
                        <a:buSzPts val="1600"/>
                        <a:buFont typeface="Noto Sans Symbols"/>
                        <a:buNone/>
                      </a:pPr>
                      <a:r>
                        <a:rPr b="1" i="0" lang="en-US" sz="1600" u="none" cap="none" strike="noStrike">
                          <a:solidFill>
                            <a:srgbClr val="FF0000"/>
                          </a:solidFill>
                          <a:latin typeface="Calibri"/>
                          <a:ea typeface="Calibri"/>
                          <a:cs typeface="Calibri"/>
                          <a:sym typeface="Calibri"/>
                        </a:rPr>
                        <a:t>≤ 3</a:t>
                      </a:r>
                      <a:endParaRPr b="1" i="0" sz="1600" u="none" cap="none" strike="noStrike">
                        <a:solidFill>
                          <a:srgbClr val="FF0000"/>
                        </a:solidFill>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lang="en-US" sz="1600">
                          <a:solidFill>
                            <a:srgbClr val="FF0000"/>
                          </a:solidFill>
                          <a:latin typeface="Calibri"/>
                          <a:ea typeface="Calibri"/>
                          <a:cs typeface="Calibri"/>
                          <a:sym typeface="Calibri"/>
                        </a:rPr>
                        <a:t>E</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C</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Y</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2</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A</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D</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Y</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1</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A</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E</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Y</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2</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D</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F</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Calibri"/>
                          <a:ea typeface="Calibri"/>
                          <a:cs typeface="Calibri"/>
                          <a:sym typeface="Calibri"/>
                        </a:rPr>
                        <a:t>≤ 4</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C</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G</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Calibri"/>
                          <a:ea typeface="Calibri"/>
                          <a:cs typeface="Calibri"/>
                          <a:sym typeface="Calibri"/>
                        </a:rPr>
                        <a:t>≤ 6</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D</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bl>
          </a:graphicData>
        </a:graphic>
      </p:graphicFrame>
      <p:sp>
        <p:nvSpPr>
          <p:cNvPr id="343" name="Google Shape;343;p22"/>
          <p:cNvSpPr/>
          <p:nvPr/>
        </p:nvSpPr>
        <p:spPr>
          <a:xfrm>
            <a:off x="2125042" y="1206230"/>
            <a:ext cx="3857988" cy="2052536"/>
          </a:xfrm>
          <a:custGeom>
            <a:rect b="b" l="l" r="r" t="t"/>
            <a:pathLst>
              <a:path extrusionOk="0" h="2052536" w="3857988">
                <a:moveTo>
                  <a:pt x="3799103" y="1381327"/>
                </a:moveTo>
                <a:cubicBezTo>
                  <a:pt x="3803967" y="1361872"/>
                  <a:pt x="3787299" y="1336068"/>
                  <a:pt x="3789375" y="1313234"/>
                </a:cubicBezTo>
                <a:cubicBezTo>
                  <a:pt x="3790688" y="1298792"/>
                  <a:pt x="3803444" y="1287787"/>
                  <a:pt x="3808830" y="1274323"/>
                </a:cubicBezTo>
                <a:cubicBezTo>
                  <a:pt x="3816446" y="1255282"/>
                  <a:pt x="3821801" y="1235412"/>
                  <a:pt x="3828286" y="1215957"/>
                </a:cubicBezTo>
                <a:lnTo>
                  <a:pt x="3838013" y="1186774"/>
                </a:lnTo>
                <a:lnTo>
                  <a:pt x="3847741" y="1157591"/>
                </a:lnTo>
                <a:cubicBezTo>
                  <a:pt x="3858431" y="1082766"/>
                  <a:pt x="3864088" y="1083682"/>
                  <a:pt x="3847741" y="1001949"/>
                </a:cubicBezTo>
                <a:cubicBezTo>
                  <a:pt x="3843719" y="981840"/>
                  <a:pt x="3839662" y="960646"/>
                  <a:pt x="3828286" y="943583"/>
                </a:cubicBezTo>
                <a:cubicBezTo>
                  <a:pt x="3768393" y="853747"/>
                  <a:pt x="3844827" y="964261"/>
                  <a:pt x="3789375" y="894944"/>
                </a:cubicBezTo>
                <a:cubicBezTo>
                  <a:pt x="3777139" y="879648"/>
                  <a:pt x="3768533" y="857147"/>
                  <a:pt x="3750464" y="846306"/>
                </a:cubicBezTo>
                <a:cubicBezTo>
                  <a:pt x="3741671" y="841031"/>
                  <a:pt x="3731009" y="839821"/>
                  <a:pt x="3721281" y="836579"/>
                </a:cubicBezTo>
                <a:cubicBezTo>
                  <a:pt x="3685292" y="800588"/>
                  <a:pt x="3709459" y="822213"/>
                  <a:pt x="3643460" y="778213"/>
                </a:cubicBezTo>
                <a:cubicBezTo>
                  <a:pt x="3605743" y="753068"/>
                  <a:pt x="3625371" y="762455"/>
                  <a:pt x="3585094" y="749030"/>
                </a:cubicBezTo>
                <a:cubicBezTo>
                  <a:pt x="3578609" y="742545"/>
                  <a:pt x="3573842" y="733676"/>
                  <a:pt x="3565639" y="729574"/>
                </a:cubicBezTo>
                <a:cubicBezTo>
                  <a:pt x="3510920" y="702214"/>
                  <a:pt x="3461989" y="706002"/>
                  <a:pt x="3400269" y="700391"/>
                </a:cubicBezTo>
                <a:cubicBezTo>
                  <a:pt x="3317122" y="706787"/>
                  <a:pt x="3296912" y="701243"/>
                  <a:pt x="3234898" y="719847"/>
                </a:cubicBezTo>
                <a:cubicBezTo>
                  <a:pt x="3215255" y="725740"/>
                  <a:pt x="3193595" y="727926"/>
                  <a:pt x="3176532" y="739302"/>
                </a:cubicBezTo>
                <a:cubicBezTo>
                  <a:pt x="3157077" y="752272"/>
                  <a:pt x="3134701" y="761680"/>
                  <a:pt x="3118167" y="778213"/>
                </a:cubicBezTo>
                <a:cubicBezTo>
                  <a:pt x="3111682" y="784698"/>
                  <a:pt x="3106575" y="792949"/>
                  <a:pt x="3098711" y="797668"/>
                </a:cubicBezTo>
                <a:cubicBezTo>
                  <a:pt x="3089918" y="802944"/>
                  <a:pt x="3079256" y="804153"/>
                  <a:pt x="3069528" y="807396"/>
                </a:cubicBezTo>
                <a:cubicBezTo>
                  <a:pt x="3059800" y="817124"/>
                  <a:pt x="3051204" y="828133"/>
                  <a:pt x="3040345" y="836579"/>
                </a:cubicBezTo>
                <a:cubicBezTo>
                  <a:pt x="3021888" y="850934"/>
                  <a:pt x="3001434" y="862519"/>
                  <a:pt x="2981979" y="875489"/>
                </a:cubicBezTo>
                <a:cubicBezTo>
                  <a:pt x="2972251" y="881974"/>
                  <a:pt x="2961063" y="886677"/>
                  <a:pt x="2952796" y="894944"/>
                </a:cubicBezTo>
                <a:cubicBezTo>
                  <a:pt x="2926091" y="921651"/>
                  <a:pt x="2942042" y="911500"/>
                  <a:pt x="2904158" y="924127"/>
                </a:cubicBezTo>
                <a:cubicBezTo>
                  <a:pt x="2857996" y="970289"/>
                  <a:pt x="2882648" y="957237"/>
                  <a:pt x="2836064" y="972766"/>
                </a:cubicBezTo>
                <a:cubicBezTo>
                  <a:pt x="2810883" y="997947"/>
                  <a:pt x="2783423" y="1029223"/>
                  <a:pt x="2748515" y="1040859"/>
                </a:cubicBezTo>
                <a:cubicBezTo>
                  <a:pt x="2738787" y="1044102"/>
                  <a:pt x="2728295" y="1045607"/>
                  <a:pt x="2719332" y="1050587"/>
                </a:cubicBezTo>
                <a:cubicBezTo>
                  <a:pt x="2698892" y="1061943"/>
                  <a:pt x="2683149" y="1082104"/>
                  <a:pt x="2660967" y="1089498"/>
                </a:cubicBezTo>
                <a:cubicBezTo>
                  <a:pt x="2606420" y="1107679"/>
                  <a:pt x="2641725" y="1096740"/>
                  <a:pt x="2553962" y="1118681"/>
                </a:cubicBezTo>
                <a:cubicBezTo>
                  <a:pt x="2540992" y="1121923"/>
                  <a:pt x="2527735" y="1124180"/>
                  <a:pt x="2515052" y="1128408"/>
                </a:cubicBezTo>
                <a:cubicBezTo>
                  <a:pt x="2445102" y="1151726"/>
                  <a:pt x="2532434" y="1123443"/>
                  <a:pt x="2446958" y="1147864"/>
                </a:cubicBezTo>
                <a:cubicBezTo>
                  <a:pt x="2437099" y="1150681"/>
                  <a:pt x="2427723" y="1155104"/>
                  <a:pt x="2417775" y="1157591"/>
                </a:cubicBezTo>
                <a:cubicBezTo>
                  <a:pt x="2401735" y="1161601"/>
                  <a:pt x="2385277" y="1163732"/>
                  <a:pt x="2369137" y="1167319"/>
                </a:cubicBezTo>
                <a:cubicBezTo>
                  <a:pt x="2356086" y="1170219"/>
                  <a:pt x="2343196" y="1173804"/>
                  <a:pt x="2330226" y="1177047"/>
                </a:cubicBezTo>
                <a:cubicBezTo>
                  <a:pt x="2281588" y="1173804"/>
                  <a:pt x="2232759" y="1172702"/>
                  <a:pt x="2184311" y="1167319"/>
                </a:cubicBezTo>
                <a:cubicBezTo>
                  <a:pt x="2156789" y="1164261"/>
                  <a:pt x="2109288" y="1131208"/>
                  <a:pt x="2096762" y="1118681"/>
                </a:cubicBezTo>
                <a:cubicBezTo>
                  <a:pt x="2080549" y="1102468"/>
                  <a:pt x="2067202" y="1082760"/>
                  <a:pt x="2048124" y="1070042"/>
                </a:cubicBezTo>
                <a:lnTo>
                  <a:pt x="2018941" y="1050587"/>
                </a:lnTo>
                <a:cubicBezTo>
                  <a:pt x="2006494" y="1031916"/>
                  <a:pt x="1980794" y="989232"/>
                  <a:pt x="1960575" y="982493"/>
                </a:cubicBezTo>
                <a:lnTo>
                  <a:pt x="1931392" y="972766"/>
                </a:lnTo>
                <a:cubicBezTo>
                  <a:pt x="1884426" y="925798"/>
                  <a:pt x="1944099" y="982930"/>
                  <a:pt x="1882754" y="933855"/>
                </a:cubicBezTo>
                <a:cubicBezTo>
                  <a:pt x="1875592" y="928126"/>
                  <a:pt x="1870635" y="919903"/>
                  <a:pt x="1863298" y="914400"/>
                </a:cubicBezTo>
                <a:cubicBezTo>
                  <a:pt x="1844592" y="900371"/>
                  <a:pt x="1821466" y="892023"/>
                  <a:pt x="1804932" y="875489"/>
                </a:cubicBezTo>
                <a:cubicBezTo>
                  <a:pt x="1768499" y="839056"/>
                  <a:pt x="1788800" y="850656"/>
                  <a:pt x="1746567" y="836579"/>
                </a:cubicBezTo>
                <a:cubicBezTo>
                  <a:pt x="1725261" y="815273"/>
                  <a:pt x="1726562" y="814030"/>
                  <a:pt x="1697928" y="797668"/>
                </a:cubicBezTo>
                <a:cubicBezTo>
                  <a:pt x="1685338" y="790474"/>
                  <a:pt x="1671608" y="785408"/>
                  <a:pt x="1659018" y="778213"/>
                </a:cubicBezTo>
                <a:cubicBezTo>
                  <a:pt x="1606218" y="748041"/>
                  <a:pt x="1654157" y="766864"/>
                  <a:pt x="1600652" y="749030"/>
                </a:cubicBezTo>
                <a:cubicBezTo>
                  <a:pt x="1544048" y="692426"/>
                  <a:pt x="1625642" y="771476"/>
                  <a:pt x="1552013" y="710119"/>
                </a:cubicBezTo>
                <a:cubicBezTo>
                  <a:pt x="1541445" y="701312"/>
                  <a:pt x="1533398" y="689743"/>
                  <a:pt x="1522830" y="680936"/>
                </a:cubicBezTo>
                <a:cubicBezTo>
                  <a:pt x="1513849" y="673452"/>
                  <a:pt x="1502776" y="668784"/>
                  <a:pt x="1493647" y="661481"/>
                </a:cubicBezTo>
                <a:cubicBezTo>
                  <a:pt x="1486485" y="655752"/>
                  <a:pt x="1481529" y="647528"/>
                  <a:pt x="1474192" y="642025"/>
                </a:cubicBezTo>
                <a:cubicBezTo>
                  <a:pt x="1455486" y="627996"/>
                  <a:pt x="1435281" y="616085"/>
                  <a:pt x="1415826" y="603115"/>
                </a:cubicBezTo>
                <a:lnTo>
                  <a:pt x="1357460" y="564204"/>
                </a:lnTo>
                <a:cubicBezTo>
                  <a:pt x="1347732" y="557719"/>
                  <a:pt x="1336544" y="553016"/>
                  <a:pt x="1328277" y="544749"/>
                </a:cubicBezTo>
                <a:cubicBezTo>
                  <a:pt x="1292288" y="508758"/>
                  <a:pt x="1316455" y="530383"/>
                  <a:pt x="1250456" y="486383"/>
                </a:cubicBezTo>
                <a:cubicBezTo>
                  <a:pt x="1240728" y="479898"/>
                  <a:pt x="1229540" y="475194"/>
                  <a:pt x="1221273" y="466927"/>
                </a:cubicBezTo>
                <a:cubicBezTo>
                  <a:pt x="1183823" y="429477"/>
                  <a:pt x="1203537" y="445375"/>
                  <a:pt x="1162907" y="418289"/>
                </a:cubicBezTo>
                <a:cubicBezTo>
                  <a:pt x="1156422" y="408561"/>
                  <a:pt x="1152250" y="396805"/>
                  <a:pt x="1143452" y="389106"/>
                </a:cubicBezTo>
                <a:cubicBezTo>
                  <a:pt x="1076700" y="330698"/>
                  <a:pt x="1099819" y="373712"/>
                  <a:pt x="1055903" y="321013"/>
                </a:cubicBezTo>
                <a:cubicBezTo>
                  <a:pt x="1048418" y="312032"/>
                  <a:pt x="1044146" y="300629"/>
                  <a:pt x="1036447" y="291830"/>
                </a:cubicBezTo>
                <a:cubicBezTo>
                  <a:pt x="1021349" y="274575"/>
                  <a:pt x="1004022" y="259404"/>
                  <a:pt x="987809" y="243191"/>
                </a:cubicBezTo>
                <a:cubicBezTo>
                  <a:pt x="978081" y="233463"/>
                  <a:pt x="970073" y="221639"/>
                  <a:pt x="958626" y="214008"/>
                </a:cubicBezTo>
                <a:cubicBezTo>
                  <a:pt x="948898" y="207523"/>
                  <a:pt x="938424" y="202037"/>
                  <a:pt x="929443" y="194553"/>
                </a:cubicBezTo>
                <a:cubicBezTo>
                  <a:pt x="900003" y="170020"/>
                  <a:pt x="884040" y="136995"/>
                  <a:pt x="841894" y="126459"/>
                </a:cubicBezTo>
                <a:lnTo>
                  <a:pt x="802984" y="116732"/>
                </a:lnTo>
                <a:cubicBezTo>
                  <a:pt x="793256" y="110247"/>
                  <a:pt x="784485" y="102024"/>
                  <a:pt x="773801" y="97276"/>
                </a:cubicBezTo>
                <a:cubicBezTo>
                  <a:pt x="755061" y="88947"/>
                  <a:pt x="734890" y="84306"/>
                  <a:pt x="715435" y="77821"/>
                </a:cubicBezTo>
                <a:cubicBezTo>
                  <a:pt x="705707" y="74578"/>
                  <a:pt x="696403" y="69543"/>
                  <a:pt x="686252" y="68093"/>
                </a:cubicBezTo>
                <a:lnTo>
                  <a:pt x="618158" y="58366"/>
                </a:lnTo>
                <a:lnTo>
                  <a:pt x="530609" y="29183"/>
                </a:lnTo>
                <a:cubicBezTo>
                  <a:pt x="520881" y="25940"/>
                  <a:pt x="509958" y="25143"/>
                  <a:pt x="501426" y="19455"/>
                </a:cubicBezTo>
                <a:lnTo>
                  <a:pt x="472243" y="0"/>
                </a:lnTo>
                <a:cubicBezTo>
                  <a:pt x="439818" y="3242"/>
                  <a:pt x="406581" y="1823"/>
                  <a:pt x="374967" y="9727"/>
                </a:cubicBezTo>
                <a:cubicBezTo>
                  <a:pt x="366069" y="11951"/>
                  <a:pt x="362673" y="23454"/>
                  <a:pt x="355511" y="29183"/>
                </a:cubicBezTo>
                <a:cubicBezTo>
                  <a:pt x="317251" y="59791"/>
                  <a:pt x="331806" y="36227"/>
                  <a:pt x="297145" y="77821"/>
                </a:cubicBezTo>
                <a:cubicBezTo>
                  <a:pt x="289661" y="86802"/>
                  <a:pt x="285174" y="98023"/>
                  <a:pt x="277690" y="107004"/>
                </a:cubicBezTo>
                <a:cubicBezTo>
                  <a:pt x="255871" y="133187"/>
                  <a:pt x="242854" y="134316"/>
                  <a:pt x="229052" y="165370"/>
                </a:cubicBezTo>
                <a:cubicBezTo>
                  <a:pt x="220723" y="184110"/>
                  <a:pt x="220972" y="206672"/>
                  <a:pt x="209596" y="223736"/>
                </a:cubicBezTo>
                <a:cubicBezTo>
                  <a:pt x="203111" y="233464"/>
                  <a:pt x="194889" y="242235"/>
                  <a:pt x="190141" y="252919"/>
                </a:cubicBezTo>
                <a:cubicBezTo>
                  <a:pt x="181812" y="271659"/>
                  <a:pt x="177171" y="291830"/>
                  <a:pt x="170686" y="311285"/>
                </a:cubicBezTo>
                <a:lnTo>
                  <a:pt x="160958" y="340468"/>
                </a:lnTo>
                <a:lnTo>
                  <a:pt x="141503" y="398834"/>
                </a:lnTo>
                <a:cubicBezTo>
                  <a:pt x="138260" y="408562"/>
                  <a:pt x="134262" y="418069"/>
                  <a:pt x="131775" y="428017"/>
                </a:cubicBezTo>
                <a:lnTo>
                  <a:pt x="112320" y="505838"/>
                </a:lnTo>
                <a:cubicBezTo>
                  <a:pt x="109077" y="518808"/>
                  <a:pt x="104790" y="531561"/>
                  <a:pt x="102592" y="544749"/>
                </a:cubicBezTo>
                <a:cubicBezTo>
                  <a:pt x="98258" y="570753"/>
                  <a:pt x="89932" y="624573"/>
                  <a:pt x="83137" y="651753"/>
                </a:cubicBezTo>
                <a:cubicBezTo>
                  <a:pt x="80650" y="661701"/>
                  <a:pt x="76652" y="671208"/>
                  <a:pt x="73409" y="680936"/>
                </a:cubicBezTo>
                <a:cubicBezTo>
                  <a:pt x="59005" y="781760"/>
                  <a:pt x="68177" y="726554"/>
                  <a:pt x="44226" y="846306"/>
                </a:cubicBezTo>
                <a:cubicBezTo>
                  <a:pt x="40983" y="862519"/>
                  <a:pt x="39726" y="879259"/>
                  <a:pt x="34498" y="894944"/>
                </a:cubicBezTo>
                <a:cubicBezTo>
                  <a:pt x="19543" y="939813"/>
                  <a:pt x="26782" y="914072"/>
                  <a:pt x="15043" y="972766"/>
                </a:cubicBezTo>
                <a:cubicBezTo>
                  <a:pt x="-3948" y="1257622"/>
                  <a:pt x="-6054" y="1227420"/>
                  <a:pt x="15043" y="1663430"/>
                </a:cubicBezTo>
                <a:cubicBezTo>
                  <a:pt x="16034" y="1683914"/>
                  <a:pt x="28013" y="1702341"/>
                  <a:pt x="34498" y="1721796"/>
                </a:cubicBezTo>
                <a:cubicBezTo>
                  <a:pt x="43682" y="1749347"/>
                  <a:pt x="43374" y="1756953"/>
                  <a:pt x="63681" y="1780161"/>
                </a:cubicBezTo>
                <a:cubicBezTo>
                  <a:pt x="78780" y="1797416"/>
                  <a:pt x="99602" y="1809722"/>
                  <a:pt x="112320" y="1828800"/>
                </a:cubicBezTo>
                <a:cubicBezTo>
                  <a:pt x="138260" y="1867711"/>
                  <a:pt x="122047" y="1851498"/>
                  <a:pt x="160958" y="1877438"/>
                </a:cubicBezTo>
                <a:cubicBezTo>
                  <a:pt x="167443" y="1887166"/>
                  <a:pt x="172805" y="1897744"/>
                  <a:pt x="180413" y="1906621"/>
                </a:cubicBezTo>
                <a:cubicBezTo>
                  <a:pt x="201666" y="1931416"/>
                  <a:pt x="247647" y="1974427"/>
                  <a:pt x="277690" y="1984442"/>
                </a:cubicBezTo>
                <a:lnTo>
                  <a:pt x="336056" y="2003898"/>
                </a:lnTo>
                <a:cubicBezTo>
                  <a:pt x="345784" y="2007141"/>
                  <a:pt x="355125" y="2011939"/>
                  <a:pt x="365239" y="2013625"/>
                </a:cubicBezTo>
                <a:cubicBezTo>
                  <a:pt x="384694" y="2016868"/>
                  <a:pt x="404319" y="2019220"/>
                  <a:pt x="423605" y="2023353"/>
                </a:cubicBezTo>
                <a:cubicBezTo>
                  <a:pt x="568058" y="2054307"/>
                  <a:pt x="434544" y="2034447"/>
                  <a:pt x="579247" y="2052536"/>
                </a:cubicBezTo>
                <a:cubicBezTo>
                  <a:pt x="624643" y="2049293"/>
                  <a:pt x="670616" y="2050717"/>
                  <a:pt x="715435" y="2042808"/>
                </a:cubicBezTo>
                <a:cubicBezTo>
                  <a:pt x="726948" y="2040776"/>
                  <a:pt x="734161" y="2028581"/>
                  <a:pt x="744618" y="2023353"/>
                </a:cubicBezTo>
                <a:cubicBezTo>
                  <a:pt x="753789" y="2018767"/>
                  <a:pt x="764630" y="2018211"/>
                  <a:pt x="773801" y="2013625"/>
                </a:cubicBezTo>
                <a:cubicBezTo>
                  <a:pt x="849231" y="1975910"/>
                  <a:pt x="758814" y="2008894"/>
                  <a:pt x="832167" y="1984442"/>
                </a:cubicBezTo>
                <a:cubicBezTo>
                  <a:pt x="850494" y="1966114"/>
                  <a:pt x="866153" y="1946639"/>
                  <a:pt x="890532" y="1935804"/>
                </a:cubicBezTo>
                <a:cubicBezTo>
                  <a:pt x="909272" y="1927475"/>
                  <a:pt x="929443" y="1922834"/>
                  <a:pt x="948898" y="1916349"/>
                </a:cubicBezTo>
                <a:lnTo>
                  <a:pt x="978081" y="1906621"/>
                </a:lnTo>
                <a:lnTo>
                  <a:pt x="1036447" y="1887166"/>
                </a:lnTo>
                <a:cubicBezTo>
                  <a:pt x="1049417" y="1883923"/>
                  <a:pt x="1062307" y="1880338"/>
                  <a:pt x="1075358" y="1877438"/>
                </a:cubicBezTo>
                <a:cubicBezTo>
                  <a:pt x="1111200" y="1869473"/>
                  <a:pt x="1156551" y="1861368"/>
                  <a:pt x="1192090" y="1857983"/>
                </a:cubicBezTo>
                <a:cubicBezTo>
                  <a:pt x="1237396" y="1853668"/>
                  <a:pt x="1282881" y="1851498"/>
                  <a:pt x="1328277" y="1848255"/>
                </a:cubicBezTo>
                <a:cubicBezTo>
                  <a:pt x="1376978" y="1840138"/>
                  <a:pt x="1404644" y="1835061"/>
                  <a:pt x="1454737" y="1828800"/>
                </a:cubicBezTo>
                <a:cubicBezTo>
                  <a:pt x="1483873" y="1825158"/>
                  <a:pt x="1513219" y="1823225"/>
                  <a:pt x="1542286" y="1819072"/>
                </a:cubicBezTo>
                <a:cubicBezTo>
                  <a:pt x="1558654" y="1816734"/>
                  <a:pt x="1574657" y="1812302"/>
                  <a:pt x="1590924" y="1809344"/>
                </a:cubicBezTo>
                <a:cubicBezTo>
                  <a:pt x="1610330" y="1805816"/>
                  <a:pt x="1629835" y="1802859"/>
                  <a:pt x="1649290" y="1799617"/>
                </a:cubicBezTo>
                <a:cubicBezTo>
                  <a:pt x="1930213" y="1808395"/>
                  <a:pt x="1956356" y="1816296"/>
                  <a:pt x="2223222" y="1799617"/>
                </a:cubicBezTo>
                <a:cubicBezTo>
                  <a:pt x="2257063" y="1797502"/>
                  <a:pt x="2299470" y="1780686"/>
                  <a:pt x="2330226" y="1770434"/>
                </a:cubicBezTo>
                <a:lnTo>
                  <a:pt x="2359409" y="1760706"/>
                </a:lnTo>
                <a:lnTo>
                  <a:pt x="2388592" y="1750979"/>
                </a:lnTo>
                <a:cubicBezTo>
                  <a:pt x="2434839" y="1720147"/>
                  <a:pt x="2406682" y="1735221"/>
                  <a:pt x="2476141" y="1712068"/>
                </a:cubicBezTo>
                <a:lnTo>
                  <a:pt x="2505324" y="1702340"/>
                </a:lnTo>
                <a:lnTo>
                  <a:pt x="2534507" y="1692613"/>
                </a:lnTo>
                <a:cubicBezTo>
                  <a:pt x="2583800" y="1643317"/>
                  <a:pt x="2520008" y="1701312"/>
                  <a:pt x="2583145" y="1663430"/>
                </a:cubicBezTo>
                <a:cubicBezTo>
                  <a:pt x="2591010" y="1658711"/>
                  <a:pt x="2594398" y="1648076"/>
                  <a:pt x="2602601" y="1643974"/>
                </a:cubicBezTo>
                <a:cubicBezTo>
                  <a:pt x="2620944" y="1634803"/>
                  <a:pt x="2641512" y="1631004"/>
                  <a:pt x="2660967" y="1624519"/>
                </a:cubicBezTo>
                <a:lnTo>
                  <a:pt x="2748515" y="1595336"/>
                </a:lnTo>
                <a:lnTo>
                  <a:pt x="2836064" y="1566153"/>
                </a:lnTo>
                <a:cubicBezTo>
                  <a:pt x="2845792" y="1562910"/>
                  <a:pt x="2856715" y="1562113"/>
                  <a:pt x="2865247" y="1556425"/>
                </a:cubicBezTo>
                <a:cubicBezTo>
                  <a:pt x="2874975" y="1549940"/>
                  <a:pt x="2883256" y="1540408"/>
                  <a:pt x="2894430" y="1536970"/>
                </a:cubicBezTo>
                <a:cubicBezTo>
                  <a:pt x="2926036" y="1527245"/>
                  <a:pt x="2959089" y="1522951"/>
                  <a:pt x="2991707" y="1517515"/>
                </a:cubicBezTo>
                <a:cubicBezTo>
                  <a:pt x="3111843" y="1497492"/>
                  <a:pt x="3116957" y="1492892"/>
                  <a:pt x="3244626" y="1488332"/>
                </a:cubicBezTo>
                <a:cubicBezTo>
                  <a:pt x="3380765" y="1483470"/>
                  <a:pt x="3517001" y="1481847"/>
                  <a:pt x="3653188" y="1478604"/>
                </a:cubicBezTo>
                <a:cubicBezTo>
                  <a:pt x="3672643" y="1472119"/>
                  <a:pt x="3697053" y="1473650"/>
                  <a:pt x="3711554" y="1459149"/>
                </a:cubicBezTo>
                <a:cubicBezTo>
                  <a:pt x="3738259" y="1432442"/>
                  <a:pt x="3722308" y="1442593"/>
                  <a:pt x="3760192" y="1429966"/>
                </a:cubicBezTo>
                <a:cubicBezTo>
                  <a:pt x="3788818" y="1401339"/>
                  <a:pt x="3794239" y="1400782"/>
                  <a:pt x="3799103" y="1381327"/>
                </a:cubicBezTo>
                <a:close/>
              </a:path>
            </a:pathLst>
          </a:custGeom>
          <a:solidFill>
            <a:srgbClr val="BCFD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4" name="Google Shape;344;p22"/>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Dijkstra’s Algorithm: Example #2</a:t>
            </a:r>
            <a:endParaRPr/>
          </a:p>
        </p:txBody>
      </p:sp>
      <p:sp>
        <p:nvSpPr>
          <p:cNvPr id="345" name="Google Shape;345;p22"/>
          <p:cNvSpPr txBox="1"/>
          <p:nvPr/>
        </p:nvSpPr>
        <p:spPr>
          <a:xfrm>
            <a:off x="2536980" y="4883685"/>
            <a:ext cx="2938800" cy="1200600"/>
          </a:xfrm>
          <a:prstGeom prst="rect">
            <a:avLst/>
          </a:prstGeom>
          <a:solidFill>
            <a:srgbClr val="E7F1FA"/>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D, C, E</a:t>
            </a:r>
            <a:endParaRPr/>
          </a:p>
        </p:txBody>
      </p:sp>
      <p:grpSp>
        <p:nvGrpSpPr>
          <p:cNvPr id="346" name="Google Shape;346;p22"/>
          <p:cNvGrpSpPr/>
          <p:nvPr/>
        </p:nvGrpSpPr>
        <p:grpSpPr>
          <a:xfrm>
            <a:off x="2273534" y="1054531"/>
            <a:ext cx="3454137" cy="2895600"/>
            <a:chOff x="-2841517" y="667954"/>
            <a:chExt cx="2590603" cy="2171700"/>
          </a:xfrm>
        </p:grpSpPr>
        <p:sp>
          <p:nvSpPr>
            <p:cNvPr id="347" name="Google Shape;347;p22"/>
            <p:cNvSpPr/>
            <p:nvPr/>
          </p:nvSpPr>
          <p:spPr>
            <a:xfrm>
              <a:off x="-2594064" y="1002519"/>
              <a:ext cx="285750" cy="285750"/>
            </a:xfrm>
            <a:prstGeom prst="ellipse">
              <a:avLst/>
            </a:prstGeom>
            <a:solidFill>
              <a:srgbClr val="CEC4EB"/>
            </a:solidFill>
            <a:ln cap="flat" cmpd="sng" w="381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348" name="Google Shape;348;p22"/>
            <p:cNvSpPr/>
            <p:nvPr/>
          </p:nvSpPr>
          <p:spPr>
            <a:xfrm>
              <a:off x="-1336764" y="945369"/>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349" name="Google Shape;349;p22"/>
            <p:cNvSpPr/>
            <p:nvPr/>
          </p:nvSpPr>
          <p:spPr>
            <a:xfrm>
              <a:off x="-2708364" y="191691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350" name="Google Shape;350;p22"/>
            <p:cNvSpPr/>
            <p:nvPr/>
          </p:nvSpPr>
          <p:spPr>
            <a:xfrm>
              <a:off x="-1508214" y="174546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351" name="Google Shape;351;p22"/>
            <p:cNvSpPr/>
            <p:nvPr/>
          </p:nvSpPr>
          <p:spPr>
            <a:xfrm>
              <a:off x="-2022564" y="2553904"/>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352" name="Google Shape;352;p22"/>
            <p:cNvSpPr/>
            <p:nvPr/>
          </p:nvSpPr>
          <p:spPr>
            <a:xfrm>
              <a:off x="-536664" y="1468054"/>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353" name="Google Shape;353;p22"/>
            <p:cNvSpPr/>
            <p:nvPr/>
          </p:nvSpPr>
          <p:spPr>
            <a:xfrm>
              <a:off x="-650964" y="2211004"/>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354" name="Google Shape;354;p22"/>
            <p:cNvCxnSpPr>
              <a:stCxn id="347" idx="3"/>
              <a:endCxn id="349" idx="0"/>
            </p:cNvCxnSpPr>
            <p:nvPr/>
          </p:nvCxnSpPr>
          <p:spPr>
            <a:xfrm flipH="1">
              <a:off x="-2565417" y="1246422"/>
              <a:ext cx="13200" cy="670500"/>
            </a:xfrm>
            <a:prstGeom prst="straightConnector1">
              <a:avLst/>
            </a:prstGeom>
            <a:noFill/>
            <a:ln cap="flat" cmpd="sng" w="9525">
              <a:solidFill>
                <a:srgbClr val="A5A5A5"/>
              </a:solidFill>
              <a:prstDash val="dash"/>
              <a:round/>
              <a:headEnd len="med" w="med" type="none"/>
              <a:tailEnd len="med" w="med" type="triangle"/>
            </a:ln>
          </p:spPr>
        </p:cxnSp>
        <p:cxnSp>
          <p:nvCxnSpPr>
            <p:cNvPr id="355" name="Google Shape;355;p22"/>
            <p:cNvCxnSpPr>
              <a:stCxn id="348" idx="2"/>
              <a:endCxn id="347" idx="6"/>
            </p:cNvCxnSpPr>
            <p:nvPr/>
          </p:nvCxnSpPr>
          <p:spPr>
            <a:xfrm flipH="1">
              <a:off x="-2308464" y="1088244"/>
              <a:ext cx="971700" cy="57300"/>
            </a:xfrm>
            <a:prstGeom prst="straightConnector1">
              <a:avLst/>
            </a:prstGeom>
            <a:noFill/>
            <a:ln cap="flat" cmpd="sng" w="9525">
              <a:solidFill>
                <a:schemeClr val="dk1"/>
              </a:solidFill>
              <a:prstDash val="solid"/>
              <a:round/>
              <a:headEnd len="med" w="med" type="none"/>
              <a:tailEnd len="med" w="med" type="triangle"/>
            </a:ln>
          </p:spPr>
        </p:cxnSp>
        <p:cxnSp>
          <p:nvCxnSpPr>
            <p:cNvPr id="356" name="Google Shape;356;p22"/>
            <p:cNvCxnSpPr>
              <a:stCxn id="350" idx="0"/>
              <a:endCxn id="348" idx="4"/>
            </p:cNvCxnSpPr>
            <p:nvPr/>
          </p:nvCxnSpPr>
          <p:spPr>
            <a:xfrm flipH="1" rot="10800000">
              <a:off x="-1365339" y="1231269"/>
              <a:ext cx="171600" cy="514200"/>
            </a:xfrm>
            <a:prstGeom prst="straightConnector1">
              <a:avLst/>
            </a:prstGeom>
            <a:noFill/>
            <a:ln cap="flat" cmpd="sng" w="9525">
              <a:solidFill>
                <a:srgbClr val="A5A5A5"/>
              </a:solidFill>
              <a:prstDash val="dash"/>
              <a:round/>
              <a:headEnd len="med" w="med" type="none"/>
              <a:tailEnd len="med" w="med" type="triangle"/>
            </a:ln>
          </p:spPr>
        </p:cxnSp>
        <p:sp>
          <p:nvSpPr>
            <p:cNvPr id="357" name="Google Shape;357;p22"/>
            <p:cNvSpPr txBox="1"/>
            <p:nvPr/>
          </p:nvSpPr>
          <p:spPr>
            <a:xfrm>
              <a:off x="-2719407" y="775851"/>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358" name="Google Shape;358;p22"/>
            <p:cNvSpPr txBox="1"/>
            <p:nvPr/>
          </p:nvSpPr>
          <p:spPr>
            <a:xfrm>
              <a:off x="-1291520" y="667954"/>
              <a:ext cx="138548"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359" name="Google Shape;359;p22"/>
            <p:cNvSpPr txBox="1"/>
            <p:nvPr/>
          </p:nvSpPr>
          <p:spPr>
            <a:xfrm>
              <a:off x="-1411146" y="727540"/>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3??</a:t>
              </a:r>
              <a:endParaRPr sz="2400">
                <a:solidFill>
                  <a:srgbClr val="FF0000"/>
                </a:solidFill>
                <a:latin typeface="Calibri"/>
                <a:ea typeface="Calibri"/>
                <a:cs typeface="Calibri"/>
                <a:sym typeface="Calibri"/>
              </a:endParaRPr>
            </a:p>
          </p:txBody>
        </p:sp>
        <p:sp>
          <p:nvSpPr>
            <p:cNvPr id="360" name="Google Shape;360;p22"/>
            <p:cNvSpPr txBox="1"/>
            <p:nvPr/>
          </p:nvSpPr>
          <p:spPr>
            <a:xfrm>
              <a:off x="-1959046" y="86949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361" name="Google Shape;361;p22"/>
            <p:cNvSpPr txBox="1"/>
            <p:nvPr/>
          </p:nvSpPr>
          <p:spPr>
            <a:xfrm>
              <a:off x="-1953824" y="129873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362" name="Google Shape;362;p22"/>
            <p:cNvSpPr txBox="1"/>
            <p:nvPr/>
          </p:nvSpPr>
          <p:spPr>
            <a:xfrm>
              <a:off x="-2765514" y="145972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363" name="Google Shape;363;p22"/>
            <p:cNvSpPr txBox="1"/>
            <p:nvPr/>
          </p:nvSpPr>
          <p:spPr>
            <a:xfrm>
              <a:off x="-1344790" y="1365918"/>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364" name="Google Shape;364;p22"/>
            <p:cNvCxnSpPr>
              <a:stCxn id="347" idx="5"/>
              <a:endCxn id="350" idx="1"/>
            </p:cNvCxnSpPr>
            <p:nvPr/>
          </p:nvCxnSpPr>
          <p:spPr>
            <a:xfrm>
              <a:off x="-2350161" y="1246422"/>
              <a:ext cx="883800" cy="540900"/>
            </a:xfrm>
            <a:prstGeom prst="straightConnector1">
              <a:avLst/>
            </a:prstGeom>
            <a:noFill/>
            <a:ln cap="flat" cmpd="sng" w="9525">
              <a:solidFill>
                <a:srgbClr val="A5A5A5"/>
              </a:solidFill>
              <a:prstDash val="dash"/>
              <a:round/>
              <a:headEnd len="med" w="med" type="none"/>
              <a:tailEnd len="med" w="med" type="triangle"/>
            </a:ln>
          </p:spPr>
        </p:cxnSp>
        <p:cxnSp>
          <p:nvCxnSpPr>
            <p:cNvPr id="365" name="Google Shape;365;p22"/>
            <p:cNvCxnSpPr>
              <a:stCxn id="349" idx="6"/>
              <a:endCxn id="350" idx="3"/>
            </p:cNvCxnSpPr>
            <p:nvPr/>
          </p:nvCxnSpPr>
          <p:spPr>
            <a:xfrm flipH="1" rot="10800000">
              <a:off x="-2422614" y="1989294"/>
              <a:ext cx="956100" cy="70500"/>
            </a:xfrm>
            <a:prstGeom prst="straightConnector1">
              <a:avLst/>
            </a:prstGeom>
            <a:noFill/>
            <a:ln cap="flat" cmpd="sng" w="9525">
              <a:solidFill>
                <a:srgbClr val="A5A5A5"/>
              </a:solidFill>
              <a:prstDash val="dash"/>
              <a:round/>
              <a:headEnd len="med" w="med" type="none"/>
              <a:tailEnd len="med" w="med" type="triangle"/>
            </a:ln>
          </p:spPr>
        </p:cxnSp>
        <p:sp>
          <p:nvSpPr>
            <p:cNvPr id="366" name="Google Shape;366;p22"/>
            <p:cNvSpPr txBox="1"/>
            <p:nvPr/>
          </p:nvSpPr>
          <p:spPr>
            <a:xfrm>
              <a:off x="-2200094" y="17966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367" name="Google Shape;367;p22"/>
            <p:cNvCxnSpPr>
              <a:stCxn id="350" idx="6"/>
              <a:endCxn id="352" idx="3"/>
            </p:cNvCxnSpPr>
            <p:nvPr/>
          </p:nvCxnSpPr>
          <p:spPr>
            <a:xfrm flipH="1" rot="10800000">
              <a:off x="-1222464" y="1711944"/>
              <a:ext cx="727500" cy="176400"/>
            </a:xfrm>
            <a:prstGeom prst="straightConnector1">
              <a:avLst/>
            </a:prstGeom>
            <a:noFill/>
            <a:ln cap="flat" cmpd="sng" w="9525">
              <a:solidFill>
                <a:srgbClr val="A5A5A5"/>
              </a:solidFill>
              <a:prstDash val="dash"/>
              <a:round/>
              <a:headEnd len="med" w="med" type="none"/>
              <a:tailEnd len="med" w="med" type="triangle"/>
            </a:ln>
          </p:spPr>
        </p:cxnSp>
        <p:sp>
          <p:nvSpPr>
            <p:cNvPr id="368" name="Google Shape;368;p22"/>
            <p:cNvSpPr txBox="1"/>
            <p:nvPr/>
          </p:nvSpPr>
          <p:spPr>
            <a:xfrm>
              <a:off x="-999944" y="15680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369" name="Google Shape;369;p22"/>
            <p:cNvCxnSpPr>
              <a:stCxn id="352" idx="1"/>
              <a:endCxn id="348" idx="6"/>
            </p:cNvCxnSpPr>
            <p:nvPr/>
          </p:nvCxnSpPr>
          <p:spPr>
            <a:xfrm rot="10800000">
              <a:off x="-1051017" y="1088101"/>
              <a:ext cx="556200" cy="421800"/>
            </a:xfrm>
            <a:prstGeom prst="straightConnector1">
              <a:avLst/>
            </a:prstGeom>
            <a:noFill/>
            <a:ln cap="flat" cmpd="sng" w="9525">
              <a:solidFill>
                <a:srgbClr val="A5A5A5"/>
              </a:solidFill>
              <a:prstDash val="dash"/>
              <a:round/>
              <a:headEnd len="med" w="med" type="none"/>
              <a:tailEnd len="med" w="med" type="triangle"/>
            </a:ln>
          </p:spPr>
        </p:cxnSp>
        <p:sp>
          <p:nvSpPr>
            <p:cNvPr id="370" name="Google Shape;370;p22"/>
            <p:cNvSpPr txBox="1"/>
            <p:nvPr/>
          </p:nvSpPr>
          <p:spPr>
            <a:xfrm>
              <a:off x="-836239" y="108177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371" name="Google Shape;371;p22"/>
            <p:cNvCxnSpPr>
              <a:stCxn id="349" idx="5"/>
              <a:endCxn id="351" idx="1"/>
            </p:cNvCxnSpPr>
            <p:nvPr/>
          </p:nvCxnSpPr>
          <p:spPr>
            <a:xfrm>
              <a:off x="-2464461" y="2160822"/>
              <a:ext cx="483600" cy="435000"/>
            </a:xfrm>
            <a:prstGeom prst="straightConnector1">
              <a:avLst/>
            </a:prstGeom>
            <a:noFill/>
            <a:ln cap="flat" cmpd="sng" w="9525">
              <a:solidFill>
                <a:srgbClr val="A5A5A5"/>
              </a:solidFill>
              <a:prstDash val="dash"/>
              <a:round/>
              <a:headEnd len="med" w="med" type="none"/>
              <a:tailEnd len="med" w="med" type="triangle"/>
            </a:ln>
          </p:spPr>
        </p:cxnSp>
        <p:sp>
          <p:nvSpPr>
            <p:cNvPr id="372" name="Google Shape;372;p22"/>
            <p:cNvSpPr txBox="1"/>
            <p:nvPr/>
          </p:nvSpPr>
          <p:spPr>
            <a:xfrm>
              <a:off x="-2314926" y="213896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cxnSp>
          <p:nvCxnSpPr>
            <p:cNvPr id="373" name="Google Shape;373;p22"/>
            <p:cNvCxnSpPr>
              <a:stCxn id="350" idx="4"/>
              <a:endCxn id="351" idx="7"/>
            </p:cNvCxnSpPr>
            <p:nvPr/>
          </p:nvCxnSpPr>
          <p:spPr>
            <a:xfrm flipH="1">
              <a:off x="-1778739" y="2031219"/>
              <a:ext cx="413400" cy="564600"/>
            </a:xfrm>
            <a:prstGeom prst="straightConnector1">
              <a:avLst/>
            </a:prstGeom>
            <a:noFill/>
            <a:ln cap="flat" cmpd="sng" w="9525">
              <a:solidFill>
                <a:srgbClr val="A5A5A5"/>
              </a:solidFill>
              <a:prstDash val="dash"/>
              <a:round/>
              <a:headEnd len="med" w="med" type="none"/>
              <a:tailEnd len="med" w="med" type="triangle"/>
            </a:ln>
          </p:spPr>
        </p:cxnSp>
        <p:sp>
          <p:nvSpPr>
            <p:cNvPr id="374" name="Google Shape;374;p22"/>
            <p:cNvSpPr txBox="1"/>
            <p:nvPr/>
          </p:nvSpPr>
          <p:spPr>
            <a:xfrm>
              <a:off x="-1793964" y="2153854"/>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6</a:t>
              </a:r>
              <a:endParaRPr/>
            </a:p>
          </p:txBody>
        </p:sp>
        <p:sp>
          <p:nvSpPr>
            <p:cNvPr id="375" name="Google Shape;375;p22"/>
            <p:cNvSpPr txBox="1"/>
            <p:nvPr/>
          </p:nvSpPr>
          <p:spPr>
            <a:xfrm>
              <a:off x="-980886" y="190492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376" name="Google Shape;376;p22"/>
            <p:cNvCxnSpPr>
              <a:stCxn id="350" idx="5"/>
              <a:endCxn id="353" idx="1"/>
            </p:cNvCxnSpPr>
            <p:nvPr/>
          </p:nvCxnSpPr>
          <p:spPr>
            <a:xfrm>
              <a:off x="-1264311" y="1989372"/>
              <a:ext cx="655200" cy="263400"/>
            </a:xfrm>
            <a:prstGeom prst="straightConnector1">
              <a:avLst/>
            </a:prstGeom>
            <a:noFill/>
            <a:ln cap="flat" cmpd="sng" w="9525">
              <a:solidFill>
                <a:srgbClr val="A5A5A5"/>
              </a:solidFill>
              <a:prstDash val="dash"/>
              <a:round/>
              <a:headEnd len="med" w="med" type="none"/>
              <a:tailEnd len="med" w="med" type="triangle"/>
            </a:ln>
          </p:spPr>
        </p:cxnSp>
        <p:cxnSp>
          <p:nvCxnSpPr>
            <p:cNvPr id="377" name="Google Shape;377;p22"/>
            <p:cNvCxnSpPr>
              <a:stCxn id="353" idx="0"/>
              <a:endCxn id="352" idx="4"/>
            </p:cNvCxnSpPr>
            <p:nvPr/>
          </p:nvCxnSpPr>
          <p:spPr>
            <a:xfrm flipH="1" rot="10800000">
              <a:off x="-508089" y="1753804"/>
              <a:ext cx="114300" cy="457200"/>
            </a:xfrm>
            <a:prstGeom prst="straightConnector1">
              <a:avLst/>
            </a:prstGeom>
            <a:noFill/>
            <a:ln cap="flat" cmpd="sng" w="9525">
              <a:solidFill>
                <a:schemeClr val="dk1"/>
              </a:solidFill>
              <a:prstDash val="solid"/>
              <a:round/>
              <a:headEnd len="med" w="med" type="none"/>
              <a:tailEnd len="med" w="med" type="triangle"/>
            </a:ln>
          </p:spPr>
        </p:cxnSp>
        <p:sp>
          <p:nvSpPr>
            <p:cNvPr id="378" name="Google Shape;378;p22"/>
            <p:cNvSpPr txBox="1"/>
            <p:nvPr/>
          </p:nvSpPr>
          <p:spPr>
            <a:xfrm>
              <a:off x="-518262" y="185607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379" name="Google Shape;379;p22"/>
            <p:cNvCxnSpPr>
              <a:stCxn id="351" idx="6"/>
              <a:endCxn id="353" idx="3"/>
            </p:cNvCxnSpPr>
            <p:nvPr/>
          </p:nvCxnSpPr>
          <p:spPr>
            <a:xfrm flipH="1" rot="10800000">
              <a:off x="-1736814" y="2454979"/>
              <a:ext cx="1127700" cy="241800"/>
            </a:xfrm>
            <a:prstGeom prst="straightConnector1">
              <a:avLst/>
            </a:prstGeom>
            <a:noFill/>
            <a:ln cap="flat" cmpd="sng" w="9525">
              <a:solidFill>
                <a:schemeClr val="dk1"/>
              </a:solidFill>
              <a:prstDash val="solid"/>
              <a:round/>
              <a:headEnd len="med" w="med" type="none"/>
              <a:tailEnd len="med" w="med" type="triangle"/>
            </a:ln>
          </p:spPr>
        </p:cxnSp>
        <p:sp>
          <p:nvSpPr>
            <p:cNvPr id="380" name="Google Shape;380;p22"/>
            <p:cNvSpPr txBox="1"/>
            <p:nvPr/>
          </p:nvSpPr>
          <p:spPr>
            <a:xfrm>
              <a:off x="-1342844" y="2325304"/>
              <a:ext cx="371737"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381" name="Google Shape;381;p22"/>
            <p:cNvSpPr txBox="1"/>
            <p:nvPr/>
          </p:nvSpPr>
          <p:spPr>
            <a:xfrm>
              <a:off x="-552659" y="1255733"/>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382" name="Google Shape;382;p22"/>
            <p:cNvSpPr txBox="1"/>
            <p:nvPr/>
          </p:nvSpPr>
          <p:spPr>
            <a:xfrm>
              <a:off x="-752597" y="2018717"/>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383" name="Google Shape;383;p22"/>
            <p:cNvSpPr txBox="1"/>
            <p:nvPr/>
          </p:nvSpPr>
          <p:spPr>
            <a:xfrm>
              <a:off x="-1595641" y="1540799"/>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384" name="Google Shape;384;p22"/>
            <p:cNvSpPr txBox="1"/>
            <p:nvPr/>
          </p:nvSpPr>
          <p:spPr>
            <a:xfrm>
              <a:off x="-2841517" y="1750740"/>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385" name="Google Shape;385;p22"/>
            <p:cNvSpPr txBox="1"/>
            <p:nvPr/>
          </p:nvSpPr>
          <p:spPr>
            <a:xfrm>
              <a:off x="-2095398" y="2337927"/>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grpSp>
      <p:sp>
        <p:nvSpPr>
          <p:cNvPr id="386" name="Google Shape;386;p22"/>
          <p:cNvSpPr txBox="1"/>
          <p:nvPr/>
        </p:nvSpPr>
        <p:spPr>
          <a:xfrm>
            <a:off x="1653937" y="1438606"/>
            <a:ext cx="964955" cy="477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start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graphicFrame>
        <p:nvGraphicFramePr>
          <p:cNvPr id="393" name="Google Shape;393;p23"/>
          <p:cNvGraphicFramePr/>
          <p:nvPr/>
        </p:nvGraphicFramePr>
        <p:xfrm>
          <a:off x="6316888" y="3054960"/>
          <a:ext cx="3000000" cy="3000000"/>
        </p:xfrm>
        <a:graphic>
          <a:graphicData uri="http://schemas.openxmlformats.org/drawingml/2006/table">
            <a:tbl>
              <a:tblPr bandRow="1" firstRow="1">
                <a:noFill/>
                <a:tableStyleId>{9C4F1474-363C-4B84-81F4-F0C727CB7CAE}</a:tableStyleId>
              </a:tblPr>
              <a:tblGrid>
                <a:gridCol w="1030900"/>
                <a:gridCol w="1030900"/>
                <a:gridCol w="1030900"/>
                <a:gridCol w="1030900"/>
              </a:tblGrid>
              <a:tr h="406400">
                <a:tc>
                  <a:txBody>
                    <a:bodyPr/>
                    <a:lstStyle/>
                    <a:p>
                      <a:pPr indent="0" lvl="0" marL="0" marR="0" rtl="0" algn="ctr">
                        <a:spcBef>
                          <a:spcPts val="0"/>
                        </a:spcBef>
                        <a:spcAft>
                          <a:spcPts val="0"/>
                        </a:spcAft>
                        <a:buNone/>
                      </a:pPr>
                      <a:r>
                        <a:rPr lang="en-US" sz="1900">
                          <a:latin typeface="Quattrocento Sans"/>
                          <a:ea typeface="Quattrocento Sans"/>
                          <a:cs typeface="Quattrocento Sans"/>
                          <a:sym typeface="Quattrocento Sans"/>
                        </a:rPr>
                        <a:t>Vertex</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Quattrocento Sans"/>
                          <a:ea typeface="Quattrocento Sans"/>
                          <a:cs typeface="Quattrocento Sans"/>
                          <a:sym typeface="Quattrocento Sans"/>
                        </a:rPr>
                        <a:t>Known?</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Quattrocento Sans"/>
                          <a:ea typeface="Quattrocento Sans"/>
                          <a:cs typeface="Quattrocento Sans"/>
                          <a:sym typeface="Quattrocento Sans"/>
                        </a:rPr>
                        <a:t>distTo</a:t>
                      </a:r>
                      <a:endParaRPr sz="19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Quattrocento Sans"/>
                          <a:ea typeface="Quattrocento Sans"/>
                          <a:cs typeface="Quattrocento Sans"/>
                          <a:sym typeface="Quattrocento Sans"/>
                        </a:rPr>
                        <a:t>edgeTo</a:t>
                      </a:r>
                      <a:endParaRPr sz="19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0</a:t>
                      </a:r>
                      <a:endParaRPr sz="1600">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Y</a:t>
                      </a:r>
                      <a:endParaRPr sz="16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Noto Sans Symbols"/>
                        <a:buNone/>
                      </a:pPr>
                      <a:r>
                        <a:rPr i="0" lang="en-US" sz="1600" u="none" cap="none" strike="noStrike">
                          <a:solidFill>
                            <a:schemeClr val="dk1"/>
                          </a:solidFill>
                          <a:latin typeface="Quattrocento Sans"/>
                          <a:ea typeface="Quattrocento Sans"/>
                          <a:cs typeface="Quattrocento Sans"/>
                          <a:sym typeface="Quattrocento Sans"/>
                        </a:rPr>
                        <a:t>3</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i="0" lang="en-US" sz="1600" u="none" cap="none" strike="noStrike">
                          <a:solidFill>
                            <a:schemeClr val="dk1"/>
                          </a:solidFill>
                          <a:latin typeface="Quattrocento Sans"/>
                          <a:ea typeface="Quattrocento Sans"/>
                          <a:cs typeface="Quattrocento Sans"/>
                          <a:sym typeface="Quattrocento Sans"/>
                        </a:rPr>
                        <a:t>2</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i="0" lang="en-US" sz="1600" u="none" cap="none" strike="noStrike">
                          <a:solidFill>
                            <a:schemeClr val="dk1"/>
                          </a:solidFill>
                          <a:latin typeface="Quattrocento Sans"/>
                          <a:ea typeface="Quattrocento Sans"/>
                          <a:cs typeface="Quattrocento Sans"/>
                          <a:sym typeface="Quattrocento Sans"/>
                        </a:rPr>
                        <a:t>1</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i="0" lang="en-US" sz="1600" u="none" cap="none" strike="noStrike">
                          <a:solidFill>
                            <a:schemeClr val="dk1"/>
                          </a:solidFill>
                          <a:latin typeface="Quattrocento Sans"/>
                          <a:ea typeface="Quattrocento Sans"/>
                          <a:cs typeface="Quattrocento Sans"/>
                          <a:sym typeface="Quattrocento Sans"/>
                        </a:rPr>
                        <a:t>2</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Noto Sans Symbols"/>
                        <a:buNone/>
                      </a:pPr>
                      <a:r>
                        <a:rPr i="0" lang="en-US" sz="1600" u="none" cap="none" strike="noStrike">
                          <a:solidFill>
                            <a:schemeClr val="dk1"/>
                          </a:solidFill>
                          <a:latin typeface="Quattrocento Sans"/>
                          <a:ea typeface="Quattrocento Sans"/>
                          <a:cs typeface="Quattrocento Sans"/>
                          <a:sym typeface="Quattrocento Sans"/>
                        </a:rPr>
                        <a:t>≤ 4</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Noto Sans Symbols"/>
                        <a:buNone/>
                      </a:pPr>
                      <a:r>
                        <a:rPr i="0" lang="en-US" sz="1600" u="none" cap="none" strike="noStrike">
                          <a:solidFill>
                            <a:schemeClr val="dk1"/>
                          </a:solidFill>
                          <a:latin typeface="Quattrocento Sans"/>
                          <a:ea typeface="Quattrocento Sans"/>
                          <a:cs typeface="Quattrocento Sans"/>
                          <a:sym typeface="Quattrocento Sans"/>
                        </a:rPr>
                        <a:t>≤ 6</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bl>
          </a:graphicData>
        </a:graphic>
      </p:graphicFrame>
      <p:sp>
        <p:nvSpPr>
          <p:cNvPr id="394" name="Google Shape;394;p23"/>
          <p:cNvSpPr/>
          <p:nvPr/>
        </p:nvSpPr>
        <p:spPr>
          <a:xfrm>
            <a:off x="2091447" y="1099226"/>
            <a:ext cx="3871608" cy="2081719"/>
          </a:xfrm>
          <a:custGeom>
            <a:rect b="b" l="l" r="r" t="t"/>
            <a:pathLst>
              <a:path extrusionOk="0" h="2081719" w="3871608">
                <a:moveTo>
                  <a:pt x="3161489" y="282102"/>
                </a:moveTo>
                <a:cubicBezTo>
                  <a:pt x="3138791" y="272374"/>
                  <a:pt x="3114983" y="264912"/>
                  <a:pt x="3093396" y="252919"/>
                </a:cubicBezTo>
                <a:cubicBezTo>
                  <a:pt x="3013285" y="208412"/>
                  <a:pt x="3142347" y="256264"/>
                  <a:pt x="3044757" y="223736"/>
                </a:cubicBezTo>
                <a:cubicBezTo>
                  <a:pt x="3026660" y="205638"/>
                  <a:pt x="3020664" y="197097"/>
                  <a:pt x="2996119" y="184825"/>
                </a:cubicBezTo>
                <a:cubicBezTo>
                  <a:pt x="2979767" y="176649"/>
                  <a:pt x="2943617" y="170048"/>
                  <a:pt x="2928025" y="165370"/>
                </a:cubicBezTo>
                <a:cubicBezTo>
                  <a:pt x="2908382" y="159477"/>
                  <a:pt x="2886723" y="157290"/>
                  <a:pt x="2869659" y="145914"/>
                </a:cubicBezTo>
                <a:cubicBezTo>
                  <a:pt x="2859931" y="139429"/>
                  <a:pt x="2851160" y="131207"/>
                  <a:pt x="2840476" y="126459"/>
                </a:cubicBezTo>
                <a:cubicBezTo>
                  <a:pt x="2821736" y="118130"/>
                  <a:pt x="2801565" y="113489"/>
                  <a:pt x="2782110" y="107004"/>
                </a:cubicBezTo>
                <a:lnTo>
                  <a:pt x="2752927" y="97276"/>
                </a:lnTo>
                <a:cubicBezTo>
                  <a:pt x="2743199" y="94033"/>
                  <a:pt x="2733692" y="90035"/>
                  <a:pt x="2723744" y="87548"/>
                </a:cubicBezTo>
                <a:cubicBezTo>
                  <a:pt x="2697804" y="81063"/>
                  <a:pt x="2671289" y="76549"/>
                  <a:pt x="2645923" y="68093"/>
                </a:cubicBezTo>
                <a:cubicBezTo>
                  <a:pt x="2579215" y="45856"/>
                  <a:pt x="2662011" y="72115"/>
                  <a:pt x="2568102" y="48638"/>
                </a:cubicBezTo>
                <a:cubicBezTo>
                  <a:pt x="2558154" y="46151"/>
                  <a:pt x="2548974" y="40921"/>
                  <a:pt x="2538919" y="38910"/>
                </a:cubicBezTo>
                <a:cubicBezTo>
                  <a:pt x="2500238" y="31174"/>
                  <a:pt x="2461498" y="22731"/>
                  <a:pt x="2422187" y="19455"/>
                </a:cubicBezTo>
                <a:cubicBezTo>
                  <a:pt x="2279403" y="7556"/>
                  <a:pt x="2344199" y="14570"/>
                  <a:pt x="2227634" y="0"/>
                </a:cubicBezTo>
                <a:lnTo>
                  <a:pt x="1634247" y="9727"/>
                </a:lnTo>
                <a:cubicBezTo>
                  <a:pt x="1617720" y="10228"/>
                  <a:pt x="1601950" y="16941"/>
                  <a:pt x="1585608" y="19455"/>
                </a:cubicBezTo>
                <a:cubicBezTo>
                  <a:pt x="1559770" y="23430"/>
                  <a:pt x="1533625" y="25208"/>
                  <a:pt x="1507787" y="29183"/>
                </a:cubicBezTo>
                <a:cubicBezTo>
                  <a:pt x="1491446" y="31697"/>
                  <a:pt x="1475431" y="36037"/>
                  <a:pt x="1459149" y="38910"/>
                </a:cubicBezTo>
                <a:cubicBezTo>
                  <a:pt x="1450019" y="40521"/>
                  <a:pt x="1329163" y="59247"/>
                  <a:pt x="1293779" y="68093"/>
                </a:cubicBezTo>
                <a:cubicBezTo>
                  <a:pt x="1283831" y="70580"/>
                  <a:pt x="1274544" y="75334"/>
                  <a:pt x="1264596" y="77821"/>
                </a:cubicBezTo>
                <a:cubicBezTo>
                  <a:pt x="1248556" y="81831"/>
                  <a:pt x="1231997" y="83538"/>
                  <a:pt x="1215957" y="87548"/>
                </a:cubicBezTo>
                <a:cubicBezTo>
                  <a:pt x="1085953" y="120048"/>
                  <a:pt x="1311638" y="70610"/>
                  <a:pt x="1147864" y="107004"/>
                </a:cubicBezTo>
                <a:cubicBezTo>
                  <a:pt x="976507" y="145083"/>
                  <a:pt x="1184781" y="95167"/>
                  <a:pt x="1070042" y="126459"/>
                </a:cubicBezTo>
                <a:cubicBezTo>
                  <a:pt x="1044246" y="133494"/>
                  <a:pt x="1017587" y="137458"/>
                  <a:pt x="992221" y="145914"/>
                </a:cubicBezTo>
                <a:lnTo>
                  <a:pt x="875489" y="184825"/>
                </a:lnTo>
                <a:cubicBezTo>
                  <a:pt x="875485" y="184826"/>
                  <a:pt x="817127" y="204280"/>
                  <a:pt x="817123" y="204280"/>
                </a:cubicBezTo>
                <a:lnTo>
                  <a:pt x="447472" y="214008"/>
                </a:lnTo>
                <a:cubicBezTo>
                  <a:pt x="435012" y="217123"/>
                  <a:pt x="393329" y="226488"/>
                  <a:pt x="379379" y="233463"/>
                </a:cubicBezTo>
                <a:cubicBezTo>
                  <a:pt x="339463" y="253421"/>
                  <a:pt x="360897" y="248249"/>
                  <a:pt x="330740" y="272374"/>
                </a:cubicBezTo>
                <a:cubicBezTo>
                  <a:pt x="299320" y="297509"/>
                  <a:pt x="305592" y="283097"/>
                  <a:pt x="282102" y="311285"/>
                </a:cubicBezTo>
                <a:cubicBezTo>
                  <a:pt x="271723" y="323740"/>
                  <a:pt x="262216" y="336913"/>
                  <a:pt x="252919" y="350195"/>
                </a:cubicBezTo>
                <a:cubicBezTo>
                  <a:pt x="239510" y="369351"/>
                  <a:pt x="230541" y="392027"/>
                  <a:pt x="214008" y="408561"/>
                </a:cubicBezTo>
                <a:cubicBezTo>
                  <a:pt x="207523" y="415046"/>
                  <a:pt x="199272" y="420153"/>
                  <a:pt x="194553" y="428017"/>
                </a:cubicBezTo>
                <a:cubicBezTo>
                  <a:pt x="179632" y="452886"/>
                  <a:pt x="155642" y="505838"/>
                  <a:pt x="155642" y="505838"/>
                </a:cubicBezTo>
                <a:cubicBezTo>
                  <a:pt x="137708" y="577578"/>
                  <a:pt x="156981" y="512440"/>
                  <a:pt x="126459" y="583659"/>
                </a:cubicBezTo>
                <a:cubicBezTo>
                  <a:pt x="122420" y="593084"/>
                  <a:pt x="120332" y="603241"/>
                  <a:pt x="116732" y="612842"/>
                </a:cubicBezTo>
                <a:cubicBezTo>
                  <a:pt x="110601" y="629192"/>
                  <a:pt x="103761" y="645267"/>
                  <a:pt x="97276" y="661480"/>
                </a:cubicBezTo>
                <a:cubicBezTo>
                  <a:pt x="68632" y="833356"/>
                  <a:pt x="104997" y="619023"/>
                  <a:pt x="77821" y="768485"/>
                </a:cubicBezTo>
                <a:cubicBezTo>
                  <a:pt x="74293" y="787891"/>
                  <a:pt x="71621" y="807445"/>
                  <a:pt x="68093" y="826851"/>
                </a:cubicBezTo>
                <a:cubicBezTo>
                  <a:pt x="58381" y="880267"/>
                  <a:pt x="56452" y="876553"/>
                  <a:pt x="48638" y="933855"/>
                </a:cubicBezTo>
                <a:cubicBezTo>
                  <a:pt x="41574" y="985660"/>
                  <a:pt x="36577" y="1037738"/>
                  <a:pt x="29183" y="1089497"/>
                </a:cubicBezTo>
                <a:cubicBezTo>
                  <a:pt x="5574" y="1254752"/>
                  <a:pt x="14791" y="1180109"/>
                  <a:pt x="0" y="1313234"/>
                </a:cubicBezTo>
                <a:cubicBezTo>
                  <a:pt x="3242" y="1426723"/>
                  <a:pt x="4057" y="1540308"/>
                  <a:pt x="9727" y="1653702"/>
                </a:cubicBezTo>
                <a:cubicBezTo>
                  <a:pt x="10527" y="1669697"/>
                  <a:pt x="30290" y="1752086"/>
                  <a:pt x="38910" y="1760706"/>
                </a:cubicBezTo>
                <a:lnTo>
                  <a:pt x="58366" y="1780161"/>
                </a:lnTo>
                <a:cubicBezTo>
                  <a:pt x="61608" y="1789889"/>
                  <a:pt x="61941" y="1801141"/>
                  <a:pt x="68093" y="1809344"/>
                </a:cubicBezTo>
                <a:cubicBezTo>
                  <a:pt x="81850" y="1827687"/>
                  <a:pt x="100519" y="1841770"/>
                  <a:pt x="116732" y="1857983"/>
                </a:cubicBezTo>
                <a:cubicBezTo>
                  <a:pt x="148755" y="1890006"/>
                  <a:pt x="157744" y="1902808"/>
                  <a:pt x="204281" y="1926076"/>
                </a:cubicBezTo>
                <a:cubicBezTo>
                  <a:pt x="217251" y="1932561"/>
                  <a:pt x="231126" y="1937487"/>
                  <a:pt x="243191" y="1945531"/>
                </a:cubicBezTo>
                <a:cubicBezTo>
                  <a:pt x="250822" y="1950619"/>
                  <a:pt x="254444" y="1960885"/>
                  <a:pt x="262647" y="1964987"/>
                </a:cubicBezTo>
                <a:cubicBezTo>
                  <a:pt x="313038" y="1990183"/>
                  <a:pt x="287698" y="1960529"/>
                  <a:pt x="330740" y="1984442"/>
                </a:cubicBezTo>
                <a:cubicBezTo>
                  <a:pt x="351180" y="1995798"/>
                  <a:pt x="366923" y="2015959"/>
                  <a:pt x="389106" y="2023353"/>
                </a:cubicBezTo>
                <a:lnTo>
                  <a:pt x="476655" y="2052536"/>
                </a:lnTo>
                <a:lnTo>
                  <a:pt x="505838" y="2062263"/>
                </a:lnTo>
                <a:cubicBezTo>
                  <a:pt x="515566" y="2065506"/>
                  <a:pt x="525073" y="2069504"/>
                  <a:pt x="535021" y="2071991"/>
                </a:cubicBezTo>
                <a:lnTo>
                  <a:pt x="573932" y="2081719"/>
                </a:lnTo>
                <a:cubicBezTo>
                  <a:pt x="642026" y="2078476"/>
                  <a:pt x="710278" y="2077652"/>
                  <a:pt x="778213" y="2071991"/>
                </a:cubicBezTo>
                <a:cubicBezTo>
                  <a:pt x="788431" y="2071139"/>
                  <a:pt x="797503" y="2064961"/>
                  <a:pt x="807396" y="2062263"/>
                </a:cubicBezTo>
                <a:cubicBezTo>
                  <a:pt x="833192" y="2055228"/>
                  <a:pt x="858998" y="2048052"/>
                  <a:pt x="885217" y="2042808"/>
                </a:cubicBezTo>
                <a:cubicBezTo>
                  <a:pt x="902958" y="2039260"/>
                  <a:pt x="1008852" y="2016994"/>
                  <a:pt x="1040859" y="2013625"/>
                </a:cubicBezTo>
                <a:cubicBezTo>
                  <a:pt x="1305928" y="1985722"/>
                  <a:pt x="1043456" y="2020186"/>
                  <a:pt x="1264596" y="1994170"/>
                </a:cubicBezTo>
                <a:cubicBezTo>
                  <a:pt x="1287367" y="1991491"/>
                  <a:pt x="1309938" y="1987286"/>
                  <a:pt x="1332689" y="1984442"/>
                </a:cubicBezTo>
                <a:cubicBezTo>
                  <a:pt x="1380025" y="1978525"/>
                  <a:pt x="1496055" y="1966351"/>
                  <a:pt x="1536970" y="1964987"/>
                </a:cubicBezTo>
                <a:cubicBezTo>
                  <a:pt x="1692560" y="1959801"/>
                  <a:pt x="1848255" y="1958502"/>
                  <a:pt x="2003898" y="1955259"/>
                </a:cubicBezTo>
                <a:cubicBezTo>
                  <a:pt x="2052878" y="1947095"/>
                  <a:pt x="2091609" y="1942234"/>
                  <a:pt x="2140085" y="1926076"/>
                </a:cubicBezTo>
                <a:cubicBezTo>
                  <a:pt x="2159540" y="1919591"/>
                  <a:pt x="2178556" y="1911595"/>
                  <a:pt x="2198451" y="1906621"/>
                </a:cubicBezTo>
                <a:cubicBezTo>
                  <a:pt x="2211421" y="1903378"/>
                  <a:pt x="2224556" y="1900735"/>
                  <a:pt x="2237362" y="1896893"/>
                </a:cubicBezTo>
                <a:cubicBezTo>
                  <a:pt x="2237400" y="1896881"/>
                  <a:pt x="2310300" y="1872580"/>
                  <a:pt x="2324910" y="1867710"/>
                </a:cubicBezTo>
                <a:lnTo>
                  <a:pt x="2354093" y="1857983"/>
                </a:lnTo>
                <a:cubicBezTo>
                  <a:pt x="2404880" y="1824124"/>
                  <a:pt x="2360714" y="1848218"/>
                  <a:pt x="2431915" y="1828800"/>
                </a:cubicBezTo>
                <a:cubicBezTo>
                  <a:pt x="2451700" y="1823404"/>
                  <a:pt x="2470171" y="1813366"/>
                  <a:pt x="2490281" y="1809344"/>
                </a:cubicBezTo>
                <a:cubicBezTo>
                  <a:pt x="2522706" y="1802859"/>
                  <a:pt x="2556187" y="1800346"/>
                  <a:pt x="2587557" y="1789889"/>
                </a:cubicBezTo>
                <a:cubicBezTo>
                  <a:pt x="2597285" y="1786646"/>
                  <a:pt x="2607569" y="1784747"/>
                  <a:pt x="2616740" y="1780161"/>
                </a:cubicBezTo>
                <a:cubicBezTo>
                  <a:pt x="2627197" y="1774933"/>
                  <a:pt x="2634976" y="1764811"/>
                  <a:pt x="2645923" y="1760706"/>
                </a:cubicBezTo>
                <a:cubicBezTo>
                  <a:pt x="2661404" y="1754901"/>
                  <a:pt x="2678422" y="1754565"/>
                  <a:pt x="2694562" y="1750978"/>
                </a:cubicBezTo>
                <a:cubicBezTo>
                  <a:pt x="2782067" y="1731533"/>
                  <a:pt x="2691147" y="1751025"/>
                  <a:pt x="2762655" y="1731523"/>
                </a:cubicBezTo>
                <a:cubicBezTo>
                  <a:pt x="2788451" y="1724488"/>
                  <a:pt x="2815110" y="1720524"/>
                  <a:pt x="2840476" y="1712068"/>
                </a:cubicBezTo>
                <a:cubicBezTo>
                  <a:pt x="2895028" y="1693883"/>
                  <a:pt x="2859704" y="1704829"/>
                  <a:pt x="2947481" y="1682885"/>
                </a:cubicBezTo>
                <a:cubicBezTo>
                  <a:pt x="2960451" y="1679642"/>
                  <a:pt x="2973708" y="1677385"/>
                  <a:pt x="2986391" y="1673157"/>
                </a:cubicBezTo>
                <a:lnTo>
                  <a:pt x="3044757" y="1653702"/>
                </a:lnTo>
                <a:cubicBezTo>
                  <a:pt x="3054485" y="1650459"/>
                  <a:pt x="3063885" y="1645985"/>
                  <a:pt x="3073940" y="1643974"/>
                </a:cubicBezTo>
                <a:lnTo>
                  <a:pt x="3122579" y="1634246"/>
                </a:lnTo>
                <a:cubicBezTo>
                  <a:pt x="3141984" y="1630718"/>
                  <a:pt x="3161658" y="1628652"/>
                  <a:pt x="3180944" y="1624519"/>
                </a:cubicBezTo>
                <a:cubicBezTo>
                  <a:pt x="3207090" y="1618916"/>
                  <a:pt x="3232546" y="1610307"/>
                  <a:pt x="3258766" y="1605063"/>
                </a:cubicBezTo>
                <a:cubicBezTo>
                  <a:pt x="3291191" y="1598578"/>
                  <a:pt x="3323424" y="1591044"/>
                  <a:pt x="3356042" y="1585608"/>
                </a:cubicBezTo>
                <a:cubicBezTo>
                  <a:pt x="3375497" y="1582365"/>
                  <a:pt x="3395154" y="1580159"/>
                  <a:pt x="3414408" y="1575880"/>
                </a:cubicBezTo>
                <a:cubicBezTo>
                  <a:pt x="3424418" y="1573656"/>
                  <a:pt x="3433732" y="1568970"/>
                  <a:pt x="3443591" y="1566153"/>
                </a:cubicBezTo>
                <a:cubicBezTo>
                  <a:pt x="3456446" y="1562480"/>
                  <a:pt x="3469647" y="1560098"/>
                  <a:pt x="3482502" y="1556425"/>
                </a:cubicBezTo>
                <a:cubicBezTo>
                  <a:pt x="3557005" y="1535138"/>
                  <a:pt x="3464126" y="1561349"/>
                  <a:pt x="3540868" y="1527242"/>
                </a:cubicBezTo>
                <a:cubicBezTo>
                  <a:pt x="3559608" y="1518913"/>
                  <a:pt x="3599234" y="1507787"/>
                  <a:pt x="3599234" y="1507787"/>
                </a:cubicBezTo>
                <a:cubicBezTo>
                  <a:pt x="3608962" y="1501302"/>
                  <a:pt x="3618266" y="1494132"/>
                  <a:pt x="3628417" y="1488331"/>
                </a:cubicBezTo>
                <a:cubicBezTo>
                  <a:pt x="3641007" y="1481136"/>
                  <a:pt x="3655261" y="1476920"/>
                  <a:pt x="3667327" y="1468876"/>
                </a:cubicBezTo>
                <a:cubicBezTo>
                  <a:pt x="3674958" y="1463789"/>
                  <a:pt x="3678919" y="1454140"/>
                  <a:pt x="3686783" y="1449421"/>
                </a:cubicBezTo>
                <a:cubicBezTo>
                  <a:pt x="3695576" y="1444145"/>
                  <a:pt x="3707002" y="1444673"/>
                  <a:pt x="3715966" y="1439693"/>
                </a:cubicBezTo>
                <a:cubicBezTo>
                  <a:pt x="3736406" y="1428338"/>
                  <a:pt x="3754877" y="1413753"/>
                  <a:pt x="3774332" y="1400783"/>
                </a:cubicBezTo>
                <a:cubicBezTo>
                  <a:pt x="3784060" y="1394298"/>
                  <a:pt x="3796500" y="1390680"/>
                  <a:pt x="3803515" y="1381327"/>
                </a:cubicBezTo>
                <a:cubicBezTo>
                  <a:pt x="3839713" y="1333064"/>
                  <a:pt x="3823705" y="1355907"/>
                  <a:pt x="3852153" y="1313234"/>
                </a:cubicBezTo>
                <a:cubicBezTo>
                  <a:pt x="3855396" y="1297021"/>
                  <a:pt x="3858294" y="1280735"/>
                  <a:pt x="3861881" y="1264595"/>
                </a:cubicBezTo>
                <a:cubicBezTo>
                  <a:pt x="3864781" y="1251544"/>
                  <a:pt x="3871608" y="1239054"/>
                  <a:pt x="3871608" y="1225685"/>
                </a:cubicBezTo>
                <a:cubicBezTo>
                  <a:pt x="3871608" y="1170466"/>
                  <a:pt x="3867375" y="1115259"/>
                  <a:pt x="3861881" y="1060314"/>
                </a:cubicBezTo>
                <a:cubicBezTo>
                  <a:pt x="3860861" y="1050111"/>
                  <a:pt x="3854640" y="1041079"/>
                  <a:pt x="3852153" y="1031131"/>
                </a:cubicBezTo>
                <a:cubicBezTo>
                  <a:pt x="3824651" y="921126"/>
                  <a:pt x="3864711" y="1049352"/>
                  <a:pt x="3822970" y="924127"/>
                </a:cubicBezTo>
                <a:cubicBezTo>
                  <a:pt x="3816485" y="904672"/>
                  <a:pt x="3812686" y="884104"/>
                  <a:pt x="3803515" y="865761"/>
                </a:cubicBezTo>
                <a:cubicBezTo>
                  <a:pt x="3790545" y="839821"/>
                  <a:pt x="3780691" y="812071"/>
                  <a:pt x="3764604" y="787940"/>
                </a:cubicBezTo>
                <a:cubicBezTo>
                  <a:pt x="3758119" y="778212"/>
                  <a:pt x="3750747" y="769021"/>
                  <a:pt x="3745149" y="758757"/>
                </a:cubicBezTo>
                <a:cubicBezTo>
                  <a:pt x="3691074" y="659620"/>
                  <a:pt x="3731020" y="705718"/>
                  <a:pt x="3677055" y="651753"/>
                </a:cubicBezTo>
                <a:cubicBezTo>
                  <a:pt x="3666780" y="620930"/>
                  <a:pt x="3669423" y="620326"/>
                  <a:pt x="3647872" y="593387"/>
                </a:cubicBezTo>
                <a:cubicBezTo>
                  <a:pt x="3642143" y="586225"/>
                  <a:pt x="3634146" y="581093"/>
                  <a:pt x="3628417" y="573931"/>
                </a:cubicBezTo>
                <a:cubicBezTo>
                  <a:pt x="3621114" y="564802"/>
                  <a:pt x="3616265" y="553877"/>
                  <a:pt x="3608962" y="544748"/>
                </a:cubicBezTo>
                <a:cubicBezTo>
                  <a:pt x="3603233" y="537586"/>
                  <a:pt x="3595009" y="532630"/>
                  <a:pt x="3589506" y="525293"/>
                </a:cubicBezTo>
                <a:cubicBezTo>
                  <a:pt x="3575477" y="506587"/>
                  <a:pt x="3563566" y="486382"/>
                  <a:pt x="3550596" y="466927"/>
                </a:cubicBezTo>
                <a:cubicBezTo>
                  <a:pt x="3544111" y="457199"/>
                  <a:pt x="3540868" y="444229"/>
                  <a:pt x="3531140" y="437744"/>
                </a:cubicBezTo>
                <a:cubicBezTo>
                  <a:pt x="3521412" y="431259"/>
                  <a:pt x="3510938" y="425773"/>
                  <a:pt x="3501957" y="418289"/>
                </a:cubicBezTo>
                <a:cubicBezTo>
                  <a:pt x="3491389" y="409482"/>
                  <a:pt x="3484220" y="396737"/>
                  <a:pt x="3472774" y="389106"/>
                </a:cubicBezTo>
                <a:cubicBezTo>
                  <a:pt x="3464242" y="383418"/>
                  <a:pt x="3452762" y="383964"/>
                  <a:pt x="3443591" y="379378"/>
                </a:cubicBezTo>
                <a:cubicBezTo>
                  <a:pt x="3433134" y="374150"/>
                  <a:pt x="3424865" y="365151"/>
                  <a:pt x="3414408" y="359923"/>
                </a:cubicBezTo>
                <a:cubicBezTo>
                  <a:pt x="3405237" y="355337"/>
                  <a:pt x="3394650" y="354234"/>
                  <a:pt x="3385225" y="350195"/>
                </a:cubicBezTo>
                <a:cubicBezTo>
                  <a:pt x="3285034" y="307256"/>
                  <a:pt x="3420796" y="355567"/>
                  <a:pt x="3287949" y="311285"/>
                </a:cubicBezTo>
                <a:lnTo>
                  <a:pt x="3258766" y="301557"/>
                </a:lnTo>
                <a:lnTo>
                  <a:pt x="3229583" y="291829"/>
                </a:lnTo>
                <a:lnTo>
                  <a:pt x="3161489" y="282102"/>
                </a:lnTo>
                <a:close/>
              </a:path>
            </a:pathLst>
          </a:custGeom>
          <a:solidFill>
            <a:srgbClr val="BCFD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5" name="Google Shape;395;p23"/>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Dijkstra’s Algorithm: Example #2</a:t>
            </a:r>
            <a:endParaRPr/>
          </a:p>
        </p:txBody>
      </p:sp>
      <p:sp>
        <p:nvSpPr>
          <p:cNvPr id="396" name="Google Shape;396;p23"/>
          <p:cNvSpPr txBox="1"/>
          <p:nvPr/>
        </p:nvSpPr>
        <p:spPr>
          <a:xfrm>
            <a:off x="2536980" y="4883685"/>
            <a:ext cx="2938800" cy="1200600"/>
          </a:xfrm>
          <a:prstGeom prst="rect">
            <a:avLst/>
          </a:prstGeom>
          <a:solidFill>
            <a:srgbClr val="E7F1FA"/>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D, C, E, B</a:t>
            </a:r>
            <a:endParaRPr/>
          </a:p>
        </p:txBody>
      </p:sp>
      <p:grpSp>
        <p:nvGrpSpPr>
          <p:cNvPr id="397" name="Google Shape;397;p23"/>
          <p:cNvGrpSpPr/>
          <p:nvPr/>
        </p:nvGrpSpPr>
        <p:grpSpPr>
          <a:xfrm>
            <a:off x="2273534" y="1054531"/>
            <a:ext cx="3454137" cy="2895600"/>
            <a:chOff x="-2841517" y="667954"/>
            <a:chExt cx="2590603" cy="2171700"/>
          </a:xfrm>
        </p:grpSpPr>
        <p:sp>
          <p:nvSpPr>
            <p:cNvPr id="398" name="Google Shape;398;p23"/>
            <p:cNvSpPr/>
            <p:nvPr/>
          </p:nvSpPr>
          <p:spPr>
            <a:xfrm>
              <a:off x="-2594064" y="1002519"/>
              <a:ext cx="285750" cy="285750"/>
            </a:xfrm>
            <a:prstGeom prst="ellipse">
              <a:avLst/>
            </a:prstGeom>
            <a:solidFill>
              <a:srgbClr val="CEC4EB"/>
            </a:solidFill>
            <a:ln cap="flat" cmpd="sng" w="381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399" name="Google Shape;399;p23"/>
            <p:cNvSpPr/>
            <p:nvPr/>
          </p:nvSpPr>
          <p:spPr>
            <a:xfrm>
              <a:off x="-1336764" y="94536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400" name="Google Shape;400;p23"/>
            <p:cNvSpPr/>
            <p:nvPr/>
          </p:nvSpPr>
          <p:spPr>
            <a:xfrm>
              <a:off x="-2708364" y="191691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401" name="Google Shape;401;p23"/>
            <p:cNvSpPr/>
            <p:nvPr/>
          </p:nvSpPr>
          <p:spPr>
            <a:xfrm>
              <a:off x="-1508214" y="174546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402" name="Google Shape;402;p23"/>
            <p:cNvSpPr/>
            <p:nvPr/>
          </p:nvSpPr>
          <p:spPr>
            <a:xfrm>
              <a:off x="-2022564" y="2553904"/>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403" name="Google Shape;403;p23"/>
            <p:cNvSpPr/>
            <p:nvPr/>
          </p:nvSpPr>
          <p:spPr>
            <a:xfrm>
              <a:off x="-536664" y="1468054"/>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404" name="Google Shape;404;p23"/>
            <p:cNvSpPr/>
            <p:nvPr/>
          </p:nvSpPr>
          <p:spPr>
            <a:xfrm>
              <a:off x="-650964" y="2211004"/>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405" name="Google Shape;405;p23"/>
            <p:cNvCxnSpPr>
              <a:stCxn id="398" idx="3"/>
              <a:endCxn id="400" idx="0"/>
            </p:cNvCxnSpPr>
            <p:nvPr/>
          </p:nvCxnSpPr>
          <p:spPr>
            <a:xfrm flipH="1">
              <a:off x="-2565417" y="1246422"/>
              <a:ext cx="13200" cy="670500"/>
            </a:xfrm>
            <a:prstGeom prst="straightConnector1">
              <a:avLst/>
            </a:prstGeom>
            <a:noFill/>
            <a:ln cap="flat" cmpd="sng" w="9525">
              <a:solidFill>
                <a:srgbClr val="A5A5A5"/>
              </a:solidFill>
              <a:prstDash val="dash"/>
              <a:round/>
              <a:headEnd len="med" w="med" type="none"/>
              <a:tailEnd len="med" w="med" type="triangle"/>
            </a:ln>
          </p:spPr>
        </p:cxnSp>
        <p:cxnSp>
          <p:nvCxnSpPr>
            <p:cNvPr id="406" name="Google Shape;406;p23"/>
            <p:cNvCxnSpPr>
              <a:stCxn id="399" idx="2"/>
              <a:endCxn id="398" idx="6"/>
            </p:cNvCxnSpPr>
            <p:nvPr/>
          </p:nvCxnSpPr>
          <p:spPr>
            <a:xfrm flipH="1">
              <a:off x="-2308464" y="1088244"/>
              <a:ext cx="971700" cy="57300"/>
            </a:xfrm>
            <a:prstGeom prst="straightConnector1">
              <a:avLst/>
            </a:prstGeom>
            <a:noFill/>
            <a:ln cap="flat" cmpd="sng" w="9525">
              <a:solidFill>
                <a:srgbClr val="A5A5A5"/>
              </a:solidFill>
              <a:prstDash val="dash"/>
              <a:round/>
              <a:headEnd len="med" w="med" type="none"/>
              <a:tailEnd len="med" w="med" type="triangle"/>
            </a:ln>
          </p:spPr>
        </p:cxnSp>
        <p:cxnSp>
          <p:nvCxnSpPr>
            <p:cNvPr id="407" name="Google Shape;407;p23"/>
            <p:cNvCxnSpPr>
              <a:stCxn id="401" idx="0"/>
              <a:endCxn id="399" idx="4"/>
            </p:cNvCxnSpPr>
            <p:nvPr/>
          </p:nvCxnSpPr>
          <p:spPr>
            <a:xfrm flipH="1" rot="10800000">
              <a:off x="-1365339" y="1231269"/>
              <a:ext cx="171600" cy="514200"/>
            </a:xfrm>
            <a:prstGeom prst="straightConnector1">
              <a:avLst/>
            </a:prstGeom>
            <a:noFill/>
            <a:ln cap="flat" cmpd="sng" w="9525">
              <a:solidFill>
                <a:srgbClr val="A5A5A5"/>
              </a:solidFill>
              <a:prstDash val="dash"/>
              <a:round/>
              <a:headEnd len="med" w="med" type="none"/>
              <a:tailEnd len="med" w="med" type="triangle"/>
            </a:ln>
          </p:spPr>
        </p:cxnSp>
        <p:sp>
          <p:nvSpPr>
            <p:cNvPr id="408" name="Google Shape;408;p23"/>
            <p:cNvSpPr txBox="1"/>
            <p:nvPr/>
          </p:nvSpPr>
          <p:spPr>
            <a:xfrm>
              <a:off x="-2719407" y="775851"/>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409" name="Google Shape;409;p23"/>
            <p:cNvSpPr txBox="1"/>
            <p:nvPr/>
          </p:nvSpPr>
          <p:spPr>
            <a:xfrm>
              <a:off x="-1291520" y="667954"/>
              <a:ext cx="138548"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10" name="Google Shape;410;p23"/>
            <p:cNvSpPr txBox="1"/>
            <p:nvPr/>
          </p:nvSpPr>
          <p:spPr>
            <a:xfrm>
              <a:off x="-1411146" y="727540"/>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3</a:t>
              </a:r>
              <a:endParaRPr sz="2400">
                <a:solidFill>
                  <a:srgbClr val="FF0000"/>
                </a:solidFill>
                <a:latin typeface="Calibri"/>
                <a:ea typeface="Calibri"/>
                <a:cs typeface="Calibri"/>
                <a:sym typeface="Calibri"/>
              </a:endParaRPr>
            </a:p>
          </p:txBody>
        </p:sp>
        <p:sp>
          <p:nvSpPr>
            <p:cNvPr id="411" name="Google Shape;411;p23"/>
            <p:cNvSpPr txBox="1"/>
            <p:nvPr/>
          </p:nvSpPr>
          <p:spPr>
            <a:xfrm>
              <a:off x="-1959046" y="86949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412" name="Google Shape;412;p23"/>
            <p:cNvSpPr txBox="1"/>
            <p:nvPr/>
          </p:nvSpPr>
          <p:spPr>
            <a:xfrm>
              <a:off x="-1953824" y="129873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413" name="Google Shape;413;p23"/>
            <p:cNvSpPr txBox="1"/>
            <p:nvPr/>
          </p:nvSpPr>
          <p:spPr>
            <a:xfrm>
              <a:off x="-2765514" y="145972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414" name="Google Shape;414;p23"/>
            <p:cNvSpPr txBox="1"/>
            <p:nvPr/>
          </p:nvSpPr>
          <p:spPr>
            <a:xfrm>
              <a:off x="-1344790" y="1365918"/>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415" name="Google Shape;415;p23"/>
            <p:cNvCxnSpPr>
              <a:stCxn id="398" idx="5"/>
              <a:endCxn id="401" idx="1"/>
            </p:cNvCxnSpPr>
            <p:nvPr/>
          </p:nvCxnSpPr>
          <p:spPr>
            <a:xfrm>
              <a:off x="-2350161" y="1246422"/>
              <a:ext cx="883800" cy="540900"/>
            </a:xfrm>
            <a:prstGeom prst="straightConnector1">
              <a:avLst/>
            </a:prstGeom>
            <a:noFill/>
            <a:ln cap="flat" cmpd="sng" w="9525">
              <a:solidFill>
                <a:srgbClr val="A5A5A5"/>
              </a:solidFill>
              <a:prstDash val="dash"/>
              <a:round/>
              <a:headEnd len="med" w="med" type="none"/>
              <a:tailEnd len="med" w="med" type="triangle"/>
            </a:ln>
          </p:spPr>
        </p:cxnSp>
        <p:cxnSp>
          <p:nvCxnSpPr>
            <p:cNvPr id="416" name="Google Shape;416;p23"/>
            <p:cNvCxnSpPr>
              <a:stCxn id="400" idx="6"/>
              <a:endCxn id="401" idx="3"/>
            </p:cNvCxnSpPr>
            <p:nvPr/>
          </p:nvCxnSpPr>
          <p:spPr>
            <a:xfrm flipH="1" rot="10800000">
              <a:off x="-2422614" y="1989294"/>
              <a:ext cx="956100" cy="70500"/>
            </a:xfrm>
            <a:prstGeom prst="straightConnector1">
              <a:avLst/>
            </a:prstGeom>
            <a:noFill/>
            <a:ln cap="flat" cmpd="sng" w="9525">
              <a:solidFill>
                <a:srgbClr val="A5A5A5"/>
              </a:solidFill>
              <a:prstDash val="dash"/>
              <a:round/>
              <a:headEnd len="med" w="med" type="none"/>
              <a:tailEnd len="med" w="med" type="triangle"/>
            </a:ln>
          </p:spPr>
        </p:cxnSp>
        <p:sp>
          <p:nvSpPr>
            <p:cNvPr id="417" name="Google Shape;417;p23"/>
            <p:cNvSpPr txBox="1"/>
            <p:nvPr/>
          </p:nvSpPr>
          <p:spPr>
            <a:xfrm>
              <a:off x="-2200094" y="17966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418" name="Google Shape;418;p23"/>
            <p:cNvCxnSpPr>
              <a:stCxn id="401" idx="6"/>
              <a:endCxn id="403" idx="3"/>
            </p:cNvCxnSpPr>
            <p:nvPr/>
          </p:nvCxnSpPr>
          <p:spPr>
            <a:xfrm flipH="1" rot="10800000">
              <a:off x="-1222464" y="1711944"/>
              <a:ext cx="727500" cy="176400"/>
            </a:xfrm>
            <a:prstGeom prst="straightConnector1">
              <a:avLst/>
            </a:prstGeom>
            <a:noFill/>
            <a:ln cap="flat" cmpd="sng" w="9525">
              <a:solidFill>
                <a:srgbClr val="A5A5A5"/>
              </a:solidFill>
              <a:prstDash val="dash"/>
              <a:round/>
              <a:headEnd len="med" w="med" type="none"/>
              <a:tailEnd len="med" w="med" type="triangle"/>
            </a:ln>
          </p:spPr>
        </p:cxnSp>
        <p:sp>
          <p:nvSpPr>
            <p:cNvPr id="419" name="Google Shape;419;p23"/>
            <p:cNvSpPr txBox="1"/>
            <p:nvPr/>
          </p:nvSpPr>
          <p:spPr>
            <a:xfrm>
              <a:off x="-999944" y="15680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420" name="Google Shape;420;p23"/>
            <p:cNvCxnSpPr>
              <a:stCxn id="403" idx="1"/>
              <a:endCxn id="399" idx="6"/>
            </p:cNvCxnSpPr>
            <p:nvPr/>
          </p:nvCxnSpPr>
          <p:spPr>
            <a:xfrm rot="10800000">
              <a:off x="-1051017" y="1088101"/>
              <a:ext cx="556200" cy="421800"/>
            </a:xfrm>
            <a:prstGeom prst="straightConnector1">
              <a:avLst/>
            </a:prstGeom>
            <a:noFill/>
            <a:ln cap="flat" cmpd="sng" w="9525">
              <a:solidFill>
                <a:srgbClr val="A5A5A5"/>
              </a:solidFill>
              <a:prstDash val="dash"/>
              <a:round/>
              <a:headEnd len="med" w="med" type="none"/>
              <a:tailEnd len="med" w="med" type="triangle"/>
            </a:ln>
          </p:spPr>
        </p:cxnSp>
        <p:sp>
          <p:nvSpPr>
            <p:cNvPr id="421" name="Google Shape;421;p23"/>
            <p:cNvSpPr txBox="1"/>
            <p:nvPr/>
          </p:nvSpPr>
          <p:spPr>
            <a:xfrm>
              <a:off x="-836239" y="108177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422" name="Google Shape;422;p23"/>
            <p:cNvCxnSpPr>
              <a:stCxn id="400" idx="5"/>
              <a:endCxn id="402" idx="1"/>
            </p:cNvCxnSpPr>
            <p:nvPr/>
          </p:nvCxnSpPr>
          <p:spPr>
            <a:xfrm>
              <a:off x="-2464461" y="2160822"/>
              <a:ext cx="483600" cy="435000"/>
            </a:xfrm>
            <a:prstGeom prst="straightConnector1">
              <a:avLst/>
            </a:prstGeom>
            <a:noFill/>
            <a:ln cap="flat" cmpd="sng" w="9525">
              <a:solidFill>
                <a:srgbClr val="A5A5A5"/>
              </a:solidFill>
              <a:prstDash val="dash"/>
              <a:round/>
              <a:headEnd len="med" w="med" type="none"/>
              <a:tailEnd len="med" w="med" type="triangle"/>
            </a:ln>
          </p:spPr>
        </p:cxnSp>
        <p:sp>
          <p:nvSpPr>
            <p:cNvPr id="423" name="Google Shape;423;p23"/>
            <p:cNvSpPr txBox="1"/>
            <p:nvPr/>
          </p:nvSpPr>
          <p:spPr>
            <a:xfrm>
              <a:off x="-2314926" y="213896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cxnSp>
          <p:nvCxnSpPr>
            <p:cNvPr id="424" name="Google Shape;424;p23"/>
            <p:cNvCxnSpPr>
              <a:stCxn id="401" idx="4"/>
              <a:endCxn id="402" idx="7"/>
            </p:cNvCxnSpPr>
            <p:nvPr/>
          </p:nvCxnSpPr>
          <p:spPr>
            <a:xfrm flipH="1">
              <a:off x="-1778739" y="2031219"/>
              <a:ext cx="413400" cy="564600"/>
            </a:xfrm>
            <a:prstGeom prst="straightConnector1">
              <a:avLst/>
            </a:prstGeom>
            <a:noFill/>
            <a:ln cap="flat" cmpd="sng" w="9525">
              <a:solidFill>
                <a:srgbClr val="A5A5A5"/>
              </a:solidFill>
              <a:prstDash val="dash"/>
              <a:round/>
              <a:headEnd len="med" w="med" type="none"/>
              <a:tailEnd len="med" w="med" type="triangle"/>
            </a:ln>
          </p:spPr>
        </p:cxnSp>
        <p:sp>
          <p:nvSpPr>
            <p:cNvPr id="425" name="Google Shape;425;p23"/>
            <p:cNvSpPr txBox="1"/>
            <p:nvPr/>
          </p:nvSpPr>
          <p:spPr>
            <a:xfrm>
              <a:off x="-1793964" y="2153854"/>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6</a:t>
              </a:r>
              <a:endParaRPr/>
            </a:p>
          </p:txBody>
        </p:sp>
        <p:sp>
          <p:nvSpPr>
            <p:cNvPr id="426" name="Google Shape;426;p23"/>
            <p:cNvSpPr txBox="1"/>
            <p:nvPr/>
          </p:nvSpPr>
          <p:spPr>
            <a:xfrm>
              <a:off x="-980886" y="190492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427" name="Google Shape;427;p23"/>
            <p:cNvCxnSpPr>
              <a:stCxn id="401" idx="5"/>
              <a:endCxn id="404" idx="1"/>
            </p:cNvCxnSpPr>
            <p:nvPr/>
          </p:nvCxnSpPr>
          <p:spPr>
            <a:xfrm>
              <a:off x="-1264311" y="1989372"/>
              <a:ext cx="655200" cy="263400"/>
            </a:xfrm>
            <a:prstGeom prst="straightConnector1">
              <a:avLst/>
            </a:prstGeom>
            <a:noFill/>
            <a:ln cap="flat" cmpd="sng" w="9525">
              <a:solidFill>
                <a:srgbClr val="A5A5A5"/>
              </a:solidFill>
              <a:prstDash val="dash"/>
              <a:round/>
              <a:headEnd len="med" w="med" type="none"/>
              <a:tailEnd len="med" w="med" type="triangle"/>
            </a:ln>
          </p:spPr>
        </p:cxnSp>
        <p:cxnSp>
          <p:nvCxnSpPr>
            <p:cNvPr id="428" name="Google Shape;428;p23"/>
            <p:cNvCxnSpPr>
              <a:stCxn id="404" idx="0"/>
              <a:endCxn id="403" idx="4"/>
            </p:cNvCxnSpPr>
            <p:nvPr/>
          </p:nvCxnSpPr>
          <p:spPr>
            <a:xfrm flipH="1" rot="10800000">
              <a:off x="-508089" y="1753804"/>
              <a:ext cx="114300" cy="457200"/>
            </a:xfrm>
            <a:prstGeom prst="straightConnector1">
              <a:avLst/>
            </a:prstGeom>
            <a:noFill/>
            <a:ln cap="flat" cmpd="sng" w="9525">
              <a:solidFill>
                <a:schemeClr val="dk1"/>
              </a:solidFill>
              <a:prstDash val="solid"/>
              <a:round/>
              <a:headEnd len="med" w="med" type="none"/>
              <a:tailEnd len="med" w="med" type="triangle"/>
            </a:ln>
          </p:spPr>
        </p:cxnSp>
        <p:sp>
          <p:nvSpPr>
            <p:cNvPr id="429" name="Google Shape;429;p23"/>
            <p:cNvSpPr txBox="1"/>
            <p:nvPr/>
          </p:nvSpPr>
          <p:spPr>
            <a:xfrm>
              <a:off x="-518262" y="185607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430" name="Google Shape;430;p23"/>
            <p:cNvCxnSpPr>
              <a:stCxn id="402" idx="6"/>
              <a:endCxn id="404" idx="3"/>
            </p:cNvCxnSpPr>
            <p:nvPr/>
          </p:nvCxnSpPr>
          <p:spPr>
            <a:xfrm flipH="1" rot="10800000">
              <a:off x="-1736814" y="2454979"/>
              <a:ext cx="1127700" cy="241800"/>
            </a:xfrm>
            <a:prstGeom prst="straightConnector1">
              <a:avLst/>
            </a:prstGeom>
            <a:noFill/>
            <a:ln cap="flat" cmpd="sng" w="9525">
              <a:solidFill>
                <a:schemeClr val="dk1"/>
              </a:solidFill>
              <a:prstDash val="solid"/>
              <a:round/>
              <a:headEnd len="med" w="med" type="none"/>
              <a:tailEnd len="med" w="med" type="triangle"/>
            </a:ln>
          </p:spPr>
        </p:cxnSp>
        <p:sp>
          <p:nvSpPr>
            <p:cNvPr id="431" name="Google Shape;431;p23"/>
            <p:cNvSpPr txBox="1"/>
            <p:nvPr/>
          </p:nvSpPr>
          <p:spPr>
            <a:xfrm>
              <a:off x="-1342844" y="2325304"/>
              <a:ext cx="371737"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432" name="Google Shape;432;p23"/>
            <p:cNvSpPr txBox="1"/>
            <p:nvPr/>
          </p:nvSpPr>
          <p:spPr>
            <a:xfrm>
              <a:off x="-552659" y="1255733"/>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433" name="Google Shape;433;p23"/>
            <p:cNvSpPr txBox="1"/>
            <p:nvPr/>
          </p:nvSpPr>
          <p:spPr>
            <a:xfrm>
              <a:off x="-752597" y="2018717"/>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434" name="Google Shape;434;p23"/>
            <p:cNvSpPr txBox="1"/>
            <p:nvPr/>
          </p:nvSpPr>
          <p:spPr>
            <a:xfrm>
              <a:off x="-1595641" y="1540799"/>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435" name="Google Shape;435;p23"/>
            <p:cNvSpPr txBox="1"/>
            <p:nvPr/>
          </p:nvSpPr>
          <p:spPr>
            <a:xfrm>
              <a:off x="-2841517" y="1750740"/>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436" name="Google Shape;436;p23"/>
            <p:cNvSpPr txBox="1"/>
            <p:nvPr/>
          </p:nvSpPr>
          <p:spPr>
            <a:xfrm>
              <a:off x="-2095398" y="2337927"/>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grpSp>
      <p:sp>
        <p:nvSpPr>
          <p:cNvPr id="437" name="Google Shape;437;p23"/>
          <p:cNvSpPr txBox="1"/>
          <p:nvPr/>
        </p:nvSpPr>
        <p:spPr>
          <a:xfrm>
            <a:off x="1653937" y="1438606"/>
            <a:ext cx="964955" cy="477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start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graphicFrame>
        <p:nvGraphicFramePr>
          <p:cNvPr id="444" name="Google Shape;444;p24"/>
          <p:cNvGraphicFramePr/>
          <p:nvPr/>
        </p:nvGraphicFramePr>
        <p:xfrm>
          <a:off x="6316888" y="3054960"/>
          <a:ext cx="3000000" cy="3000000"/>
        </p:xfrm>
        <a:graphic>
          <a:graphicData uri="http://schemas.openxmlformats.org/drawingml/2006/table">
            <a:tbl>
              <a:tblPr bandRow="1" firstRow="1">
                <a:noFill/>
                <a:tableStyleId>{9C4F1474-363C-4B84-81F4-F0C727CB7CAE}</a:tableStyleId>
              </a:tblPr>
              <a:tblGrid>
                <a:gridCol w="1030900"/>
                <a:gridCol w="1030900"/>
                <a:gridCol w="1030900"/>
                <a:gridCol w="1030900"/>
              </a:tblGrid>
              <a:tr h="406400">
                <a:tc>
                  <a:txBody>
                    <a:bodyPr/>
                    <a:lstStyle/>
                    <a:p>
                      <a:pPr indent="0" lvl="0" marL="0" marR="0" rtl="0" algn="ctr">
                        <a:spcBef>
                          <a:spcPts val="0"/>
                        </a:spcBef>
                        <a:spcAft>
                          <a:spcPts val="0"/>
                        </a:spcAft>
                        <a:buNone/>
                      </a:pPr>
                      <a:r>
                        <a:rPr lang="en-US" sz="1900">
                          <a:latin typeface="Quattrocento Sans"/>
                          <a:ea typeface="Quattrocento Sans"/>
                          <a:cs typeface="Quattrocento Sans"/>
                          <a:sym typeface="Quattrocento Sans"/>
                        </a:rPr>
                        <a:t>Vertex</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Quattrocento Sans"/>
                          <a:ea typeface="Quattrocento Sans"/>
                          <a:cs typeface="Quattrocento Sans"/>
                          <a:sym typeface="Quattrocento Sans"/>
                        </a:rPr>
                        <a:t>Known?</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Quattrocento Sans"/>
                          <a:ea typeface="Quattrocento Sans"/>
                          <a:cs typeface="Quattrocento Sans"/>
                          <a:sym typeface="Quattrocento Sans"/>
                        </a:rPr>
                        <a:t>distTo</a:t>
                      </a:r>
                      <a:endParaRPr sz="19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Quattrocento Sans"/>
                          <a:ea typeface="Quattrocento Sans"/>
                          <a:cs typeface="Quattrocento Sans"/>
                          <a:sym typeface="Quattrocento Sans"/>
                        </a:rPr>
                        <a:t>edgeTo</a:t>
                      </a:r>
                      <a:endParaRPr sz="1900">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0</a:t>
                      </a:r>
                      <a:endParaRPr sz="1600">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Noto Sans Symbols"/>
                        <a:buNone/>
                      </a:pPr>
                      <a:r>
                        <a:rPr i="0" lang="en-US" sz="1600" u="none" cap="none" strike="noStrike">
                          <a:solidFill>
                            <a:schemeClr val="dk1"/>
                          </a:solidFill>
                          <a:latin typeface="Quattrocento Sans"/>
                          <a:ea typeface="Quattrocento Sans"/>
                          <a:cs typeface="Quattrocento Sans"/>
                          <a:sym typeface="Quattrocento Sans"/>
                        </a:rPr>
                        <a:t>3</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i="0" lang="en-US" sz="1600" u="none" cap="none" strike="noStrike">
                          <a:solidFill>
                            <a:schemeClr val="dk1"/>
                          </a:solidFill>
                          <a:latin typeface="Quattrocento Sans"/>
                          <a:ea typeface="Quattrocento Sans"/>
                          <a:cs typeface="Quattrocento Sans"/>
                          <a:sym typeface="Quattrocento Sans"/>
                        </a:rPr>
                        <a:t>2</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i="0" lang="en-US" sz="1600" u="none" cap="none" strike="noStrike">
                          <a:solidFill>
                            <a:schemeClr val="dk1"/>
                          </a:solidFill>
                          <a:latin typeface="Quattrocento Sans"/>
                          <a:ea typeface="Quattrocento Sans"/>
                          <a:cs typeface="Quattrocento Sans"/>
                          <a:sym typeface="Quattrocento Sans"/>
                        </a:rPr>
                        <a:t>1</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i="0" lang="en-US" sz="1600" u="none" cap="none" strike="noStrike">
                          <a:solidFill>
                            <a:schemeClr val="dk1"/>
                          </a:solidFill>
                          <a:latin typeface="Quattrocento Sans"/>
                          <a:ea typeface="Quattrocento Sans"/>
                          <a:cs typeface="Quattrocento Sans"/>
                          <a:sym typeface="Quattrocento Sans"/>
                        </a:rPr>
                        <a:t>2</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Y</a:t>
                      </a:r>
                      <a:endParaRPr sz="1600">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Noto Sans Symbols"/>
                        <a:buNone/>
                      </a:pPr>
                      <a:r>
                        <a:rPr i="0" lang="en-US" sz="1600" u="none" cap="none" strike="noStrike">
                          <a:solidFill>
                            <a:schemeClr val="dk1"/>
                          </a:solidFill>
                          <a:latin typeface="Quattrocento Sans"/>
                          <a:ea typeface="Quattrocento Sans"/>
                          <a:cs typeface="Quattrocento Sans"/>
                          <a:sym typeface="Quattrocento Sans"/>
                        </a:rPr>
                        <a:t>4</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t/>
                      </a:r>
                      <a:endParaRPr sz="1600">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Noto Sans Symbols"/>
                        <a:buNone/>
                      </a:pPr>
                      <a:r>
                        <a:rPr i="0" lang="en-US" sz="1600" u="none" cap="none" strike="noStrike">
                          <a:solidFill>
                            <a:schemeClr val="dk1"/>
                          </a:solidFill>
                          <a:latin typeface="Quattrocento Sans"/>
                          <a:ea typeface="Quattrocento Sans"/>
                          <a:cs typeface="Quattrocento Sans"/>
                          <a:sym typeface="Quattrocento Sans"/>
                        </a:rPr>
                        <a:t>≤ 6</a:t>
                      </a:r>
                      <a:endParaRPr i="0" sz="1600" u="none" cap="none" strike="noStrike">
                        <a:solidFill>
                          <a:schemeClr val="dk1"/>
                        </a:solidFill>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solidFill>
                            <a:schemeClr val="dk1"/>
                          </a:solidFill>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bl>
          </a:graphicData>
        </a:graphic>
      </p:graphicFrame>
      <p:sp>
        <p:nvSpPr>
          <p:cNvPr id="445" name="Google Shape;445;p24"/>
          <p:cNvSpPr/>
          <p:nvPr/>
        </p:nvSpPr>
        <p:spPr>
          <a:xfrm>
            <a:off x="2176237" y="1136093"/>
            <a:ext cx="3845184" cy="3028105"/>
          </a:xfrm>
          <a:custGeom>
            <a:rect b="b" l="l" r="r" t="t"/>
            <a:pathLst>
              <a:path extrusionOk="0" h="3028105" w="3845184">
                <a:moveTo>
                  <a:pt x="2337397" y="2043"/>
                </a:moveTo>
                <a:lnTo>
                  <a:pt x="1938563" y="21498"/>
                </a:lnTo>
                <a:cubicBezTo>
                  <a:pt x="1905331" y="23119"/>
                  <a:pt x="1864668" y="31494"/>
                  <a:pt x="1831559" y="40954"/>
                </a:cubicBezTo>
                <a:cubicBezTo>
                  <a:pt x="1821700" y="43771"/>
                  <a:pt x="1812235" y="47864"/>
                  <a:pt x="1802376" y="50681"/>
                </a:cubicBezTo>
                <a:cubicBezTo>
                  <a:pt x="1789521" y="54354"/>
                  <a:pt x="1776271" y="56567"/>
                  <a:pt x="1763465" y="60409"/>
                </a:cubicBezTo>
                <a:cubicBezTo>
                  <a:pt x="1743822" y="66302"/>
                  <a:pt x="1725481" y="77599"/>
                  <a:pt x="1705099" y="79864"/>
                </a:cubicBezTo>
                <a:lnTo>
                  <a:pt x="1617550" y="89592"/>
                </a:lnTo>
                <a:lnTo>
                  <a:pt x="1325720" y="79864"/>
                </a:lnTo>
                <a:cubicBezTo>
                  <a:pt x="1282971" y="77614"/>
                  <a:pt x="1161699" y="55770"/>
                  <a:pt x="1131167" y="50681"/>
                </a:cubicBezTo>
                <a:cubicBezTo>
                  <a:pt x="1111712" y="47438"/>
                  <a:pt x="1092457" y="42592"/>
                  <a:pt x="1072801" y="40954"/>
                </a:cubicBezTo>
                <a:cubicBezTo>
                  <a:pt x="788641" y="17273"/>
                  <a:pt x="1168777" y="47559"/>
                  <a:pt x="751789" y="21498"/>
                </a:cubicBezTo>
                <a:cubicBezTo>
                  <a:pt x="716043" y="19264"/>
                  <a:pt x="680508" y="14323"/>
                  <a:pt x="644784" y="11771"/>
                </a:cubicBezTo>
                <a:cubicBezTo>
                  <a:pt x="589706" y="7837"/>
                  <a:pt x="534537" y="5286"/>
                  <a:pt x="479414" y="2043"/>
                </a:cubicBezTo>
                <a:cubicBezTo>
                  <a:pt x="277831" y="16442"/>
                  <a:pt x="402673" y="-359"/>
                  <a:pt x="304316" y="21498"/>
                </a:cubicBezTo>
                <a:cubicBezTo>
                  <a:pt x="284335" y="25938"/>
                  <a:pt x="247355" y="30524"/>
                  <a:pt x="226495" y="40954"/>
                </a:cubicBezTo>
                <a:cubicBezTo>
                  <a:pt x="216038" y="46182"/>
                  <a:pt x="207463" y="54609"/>
                  <a:pt x="197312" y="60409"/>
                </a:cubicBezTo>
                <a:cubicBezTo>
                  <a:pt x="184721" y="67603"/>
                  <a:pt x="171371" y="73379"/>
                  <a:pt x="158401" y="79864"/>
                </a:cubicBezTo>
                <a:lnTo>
                  <a:pt x="109763" y="128503"/>
                </a:lnTo>
                <a:lnTo>
                  <a:pt x="80580" y="157686"/>
                </a:lnTo>
                <a:lnTo>
                  <a:pt x="61125" y="216052"/>
                </a:lnTo>
                <a:lnTo>
                  <a:pt x="51397" y="245235"/>
                </a:lnTo>
                <a:cubicBezTo>
                  <a:pt x="54640" y="329541"/>
                  <a:pt x="55320" y="413985"/>
                  <a:pt x="61125" y="498154"/>
                </a:cubicBezTo>
                <a:cubicBezTo>
                  <a:pt x="61830" y="508383"/>
                  <a:pt x="68365" y="517389"/>
                  <a:pt x="70852" y="527337"/>
                </a:cubicBezTo>
                <a:cubicBezTo>
                  <a:pt x="77651" y="554533"/>
                  <a:pt x="85970" y="608317"/>
                  <a:pt x="90308" y="634341"/>
                </a:cubicBezTo>
                <a:cubicBezTo>
                  <a:pt x="87065" y="777013"/>
                  <a:pt x="86172" y="919758"/>
                  <a:pt x="80580" y="1062358"/>
                </a:cubicBezTo>
                <a:cubicBezTo>
                  <a:pt x="79682" y="1085269"/>
                  <a:pt x="73531" y="1107681"/>
                  <a:pt x="70852" y="1130452"/>
                </a:cubicBezTo>
                <a:cubicBezTo>
                  <a:pt x="44164" y="1357302"/>
                  <a:pt x="75560" y="1129037"/>
                  <a:pt x="51397" y="1286094"/>
                </a:cubicBezTo>
                <a:cubicBezTo>
                  <a:pt x="47910" y="1308756"/>
                  <a:pt x="45155" y="1331526"/>
                  <a:pt x="41669" y="1354188"/>
                </a:cubicBezTo>
                <a:cubicBezTo>
                  <a:pt x="38670" y="1373682"/>
                  <a:pt x="34549" y="1393003"/>
                  <a:pt x="31942" y="1412554"/>
                </a:cubicBezTo>
                <a:cubicBezTo>
                  <a:pt x="13459" y="1551181"/>
                  <a:pt x="31875" y="1451802"/>
                  <a:pt x="12486" y="1548741"/>
                </a:cubicBezTo>
                <a:cubicBezTo>
                  <a:pt x="-4830" y="1721912"/>
                  <a:pt x="-3482" y="1664638"/>
                  <a:pt x="12486" y="1928120"/>
                </a:cubicBezTo>
                <a:cubicBezTo>
                  <a:pt x="12916" y="1935213"/>
                  <a:pt x="27025" y="1986379"/>
                  <a:pt x="31942" y="1996213"/>
                </a:cubicBezTo>
                <a:cubicBezTo>
                  <a:pt x="37170" y="2006670"/>
                  <a:pt x="44912" y="2015668"/>
                  <a:pt x="51397" y="2025396"/>
                </a:cubicBezTo>
                <a:cubicBezTo>
                  <a:pt x="54640" y="2038366"/>
                  <a:pt x="55146" y="2052349"/>
                  <a:pt x="61125" y="2064307"/>
                </a:cubicBezTo>
                <a:cubicBezTo>
                  <a:pt x="106380" y="2154819"/>
                  <a:pt x="83007" y="2096524"/>
                  <a:pt x="119491" y="2142128"/>
                </a:cubicBezTo>
                <a:cubicBezTo>
                  <a:pt x="126794" y="2151257"/>
                  <a:pt x="131643" y="2162182"/>
                  <a:pt x="138946" y="2171311"/>
                </a:cubicBezTo>
                <a:cubicBezTo>
                  <a:pt x="144675" y="2178473"/>
                  <a:pt x="153314" y="2183136"/>
                  <a:pt x="158401" y="2190767"/>
                </a:cubicBezTo>
                <a:cubicBezTo>
                  <a:pt x="190110" y="2238330"/>
                  <a:pt x="164150" y="2219065"/>
                  <a:pt x="197312" y="2258860"/>
                </a:cubicBezTo>
                <a:cubicBezTo>
                  <a:pt x="206119" y="2269428"/>
                  <a:pt x="217688" y="2277475"/>
                  <a:pt x="226495" y="2288043"/>
                </a:cubicBezTo>
                <a:cubicBezTo>
                  <a:pt x="233979" y="2297024"/>
                  <a:pt x="238251" y="2308428"/>
                  <a:pt x="245950" y="2317226"/>
                </a:cubicBezTo>
                <a:cubicBezTo>
                  <a:pt x="261049" y="2334481"/>
                  <a:pt x="278376" y="2349651"/>
                  <a:pt x="294589" y="2365864"/>
                </a:cubicBezTo>
                <a:lnTo>
                  <a:pt x="343227" y="2414503"/>
                </a:lnTo>
                <a:cubicBezTo>
                  <a:pt x="352955" y="2420988"/>
                  <a:pt x="363672" y="2426191"/>
                  <a:pt x="372410" y="2433958"/>
                </a:cubicBezTo>
                <a:lnTo>
                  <a:pt x="459959" y="2521507"/>
                </a:lnTo>
                <a:cubicBezTo>
                  <a:pt x="469687" y="2531235"/>
                  <a:pt x="477695" y="2543059"/>
                  <a:pt x="489142" y="2550690"/>
                </a:cubicBezTo>
                <a:cubicBezTo>
                  <a:pt x="498870" y="2557175"/>
                  <a:pt x="509196" y="2562842"/>
                  <a:pt x="518325" y="2570145"/>
                </a:cubicBezTo>
                <a:cubicBezTo>
                  <a:pt x="525487" y="2575874"/>
                  <a:pt x="530443" y="2584098"/>
                  <a:pt x="537780" y="2589601"/>
                </a:cubicBezTo>
                <a:cubicBezTo>
                  <a:pt x="556486" y="2603630"/>
                  <a:pt x="579613" y="2611977"/>
                  <a:pt x="596146" y="2628511"/>
                </a:cubicBezTo>
                <a:cubicBezTo>
                  <a:pt x="632135" y="2664502"/>
                  <a:pt x="607968" y="2642877"/>
                  <a:pt x="673967" y="2686877"/>
                </a:cubicBezTo>
                <a:lnTo>
                  <a:pt x="703150" y="2706333"/>
                </a:lnTo>
                <a:cubicBezTo>
                  <a:pt x="712878" y="2712818"/>
                  <a:pt x="724066" y="2717521"/>
                  <a:pt x="732333" y="2725788"/>
                </a:cubicBezTo>
                <a:cubicBezTo>
                  <a:pt x="738818" y="2732273"/>
                  <a:pt x="744627" y="2739514"/>
                  <a:pt x="751789" y="2745243"/>
                </a:cubicBezTo>
                <a:cubicBezTo>
                  <a:pt x="790038" y="2775842"/>
                  <a:pt x="774235" y="2755624"/>
                  <a:pt x="819882" y="2784154"/>
                </a:cubicBezTo>
                <a:cubicBezTo>
                  <a:pt x="887183" y="2826218"/>
                  <a:pt x="830645" y="2803955"/>
                  <a:pt x="887976" y="2823064"/>
                </a:cubicBezTo>
                <a:lnTo>
                  <a:pt x="1004708" y="2900886"/>
                </a:lnTo>
                <a:lnTo>
                  <a:pt x="1033891" y="2920341"/>
                </a:lnTo>
                <a:cubicBezTo>
                  <a:pt x="1043619" y="2926826"/>
                  <a:pt x="1051983" y="2936099"/>
                  <a:pt x="1063074" y="2939796"/>
                </a:cubicBezTo>
                <a:lnTo>
                  <a:pt x="1092257" y="2949524"/>
                </a:lnTo>
                <a:cubicBezTo>
                  <a:pt x="1147697" y="3004964"/>
                  <a:pt x="1091764" y="2959041"/>
                  <a:pt x="1160350" y="2988435"/>
                </a:cubicBezTo>
                <a:cubicBezTo>
                  <a:pt x="1171096" y="2993040"/>
                  <a:pt x="1179076" y="3002662"/>
                  <a:pt x="1189533" y="3007890"/>
                </a:cubicBezTo>
                <a:cubicBezTo>
                  <a:pt x="1203493" y="3014870"/>
                  <a:pt x="1245154" y="3024227"/>
                  <a:pt x="1257627" y="3027345"/>
                </a:cubicBezTo>
                <a:cubicBezTo>
                  <a:pt x="1262176" y="3027128"/>
                  <a:pt x="1463483" y="3036022"/>
                  <a:pt x="1520274" y="2998162"/>
                </a:cubicBezTo>
                <a:lnTo>
                  <a:pt x="1578640" y="2959252"/>
                </a:lnTo>
                <a:lnTo>
                  <a:pt x="1607823" y="2939796"/>
                </a:lnTo>
                <a:cubicBezTo>
                  <a:pt x="1614308" y="2930068"/>
                  <a:pt x="1619511" y="2919351"/>
                  <a:pt x="1627278" y="2910613"/>
                </a:cubicBezTo>
                <a:cubicBezTo>
                  <a:pt x="1675738" y="2856095"/>
                  <a:pt x="1670473" y="2862361"/>
                  <a:pt x="1714827" y="2832792"/>
                </a:cubicBezTo>
                <a:cubicBezTo>
                  <a:pt x="1746181" y="2770082"/>
                  <a:pt x="1730353" y="2798665"/>
                  <a:pt x="1782920" y="2716060"/>
                </a:cubicBezTo>
                <a:cubicBezTo>
                  <a:pt x="1789197" y="2706197"/>
                  <a:pt x="1795891" y="2696605"/>
                  <a:pt x="1802376" y="2686877"/>
                </a:cubicBezTo>
                <a:lnTo>
                  <a:pt x="1821831" y="2657694"/>
                </a:lnTo>
                <a:cubicBezTo>
                  <a:pt x="1825074" y="2644724"/>
                  <a:pt x="1825580" y="2630742"/>
                  <a:pt x="1831559" y="2618784"/>
                </a:cubicBezTo>
                <a:cubicBezTo>
                  <a:pt x="1842016" y="2597870"/>
                  <a:pt x="1863075" y="2582600"/>
                  <a:pt x="1870469" y="2560418"/>
                </a:cubicBezTo>
                <a:cubicBezTo>
                  <a:pt x="1893283" y="2491979"/>
                  <a:pt x="1863591" y="2576468"/>
                  <a:pt x="1899652" y="2492324"/>
                </a:cubicBezTo>
                <a:cubicBezTo>
                  <a:pt x="1903691" y="2482899"/>
                  <a:pt x="1906563" y="2473000"/>
                  <a:pt x="1909380" y="2463141"/>
                </a:cubicBezTo>
                <a:cubicBezTo>
                  <a:pt x="1913053" y="2450286"/>
                  <a:pt x="1913129" y="2436188"/>
                  <a:pt x="1919108" y="2424230"/>
                </a:cubicBezTo>
                <a:cubicBezTo>
                  <a:pt x="1929565" y="2403316"/>
                  <a:pt x="1950624" y="2388046"/>
                  <a:pt x="1958018" y="2365864"/>
                </a:cubicBezTo>
                <a:cubicBezTo>
                  <a:pt x="2006919" y="2219165"/>
                  <a:pt x="1940957" y="2399984"/>
                  <a:pt x="2016384" y="2249133"/>
                </a:cubicBezTo>
                <a:cubicBezTo>
                  <a:pt x="2022869" y="2236163"/>
                  <a:pt x="2030128" y="2223551"/>
                  <a:pt x="2035840" y="2210222"/>
                </a:cubicBezTo>
                <a:cubicBezTo>
                  <a:pt x="2039879" y="2200797"/>
                  <a:pt x="2040291" y="2189832"/>
                  <a:pt x="2045567" y="2181039"/>
                </a:cubicBezTo>
                <a:cubicBezTo>
                  <a:pt x="2050286" y="2173175"/>
                  <a:pt x="2058538" y="2168069"/>
                  <a:pt x="2065023" y="2161584"/>
                </a:cubicBezTo>
                <a:cubicBezTo>
                  <a:pt x="2092577" y="2078915"/>
                  <a:pt x="2054148" y="2179710"/>
                  <a:pt x="2094206" y="2112945"/>
                </a:cubicBezTo>
                <a:cubicBezTo>
                  <a:pt x="2099481" y="2104152"/>
                  <a:pt x="2098657" y="2092555"/>
                  <a:pt x="2103933" y="2083762"/>
                </a:cubicBezTo>
                <a:cubicBezTo>
                  <a:pt x="2108652" y="2075898"/>
                  <a:pt x="2117660" y="2071469"/>
                  <a:pt x="2123389" y="2064307"/>
                </a:cubicBezTo>
                <a:cubicBezTo>
                  <a:pt x="2130692" y="2055178"/>
                  <a:pt x="2135077" y="2043862"/>
                  <a:pt x="2142844" y="2035124"/>
                </a:cubicBezTo>
                <a:cubicBezTo>
                  <a:pt x="2161123" y="2014560"/>
                  <a:pt x="2181755" y="1996213"/>
                  <a:pt x="2201210" y="1976758"/>
                </a:cubicBezTo>
                <a:cubicBezTo>
                  <a:pt x="2214180" y="1963788"/>
                  <a:pt x="2224858" y="1948022"/>
                  <a:pt x="2240120" y="1937847"/>
                </a:cubicBezTo>
                <a:cubicBezTo>
                  <a:pt x="2249848" y="1931362"/>
                  <a:pt x="2260426" y="1926000"/>
                  <a:pt x="2269303" y="1918392"/>
                </a:cubicBezTo>
                <a:cubicBezTo>
                  <a:pt x="2283230" y="1906455"/>
                  <a:pt x="2298039" y="1894743"/>
                  <a:pt x="2308214" y="1879481"/>
                </a:cubicBezTo>
                <a:cubicBezTo>
                  <a:pt x="2314699" y="1869753"/>
                  <a:pt x="2319402" y="1858565"/>
                  <a:pt x="2327669" y="1850298"/>
                </a:cubicBezTo>
                <a:cubicBezTo>
                  <a:pt x="2335936" y="1842031"/>
                  <a:pt x="2347124" y="1837328"/>
                  <a:pt x="2356852" y="1830843"/>
                </a:cubicBezTo>
                <a:cubicBezTo>
                  <a:pt x="2363337" y="1821115"/>
                  <a:pt x="2367509" y="1809359"/>
                  <a:pt x="2376308" y="1801660"/>
                </a:cubicBezTo>
                <a:cubicBezTo>
                  <a:pt x="2458096" y="1730097"/>
                  <a:pt x="2405962" y="1781970"/>
                  <a:pt x="2463857" y="1753022"/>
                </a:cubicBezTo>
                <a:cubicBezTo>
                  <a:pt x="2474314" y="1747794"/>
                  <a:pt x="2482583" y="1738795"/>
                  <a:pt x="2493040" y="1733567"/>
                </a:cubicBezTo>
                <a:cubicBezTo>
                  <a:pt x="2602151" y="1679011"/>
                  <a:pt x="2419473" y="1785334"/>
                  <a:pt x="2561133" y="1704384"/>
                </a:cubicBezTo>
                <a:cubicBezTo>
                  <a:pt x="2571284" y="1698583"/>
                  <a:pt x="2579632" y="1689676"/>
                  <a:pt x="2590316" y="1684928"/>
                </a:cubicBezTo>
                <a:cubicBezTo>
                  <a:pt x="2609056" y="1676599"/>
                  <a:pt x="2631618" y="1676848"/>
                  <a:pt x="2648682" y="1665473"/>
                </a:cubicBezTo>
                <a:cubicBezTo>
                  <a:pt x="2658410" y="1658988"/>
                  <a:pt x="2667182" y="1650766"/>
                  <a:pt x="2677865" y="1646018"/>
                </a:cubicBezTo>
                <a:cubicBezTo>
                  <a:pt x="2696605" y="1637689"/>
                  <a:pt x="2719167" y="1637938"/>
                  <a:pt x="2736231" y="1626562"/>
                </a:cubicBezTo>
                <a:cubicBezTo>
                  <a:pt x="2745959" y="1620077"/>
                  <a:pt x="2754668" y="1611712"/>
                  <a:pt x="2765414" y="1607107"/>
                </a:cubicBezTo>
                <a:cubicBezTo>
                  <a:pt x="2777703" y="1601841"/>
                  <a:pt x="2791519" y="1601221"/>
                  <a:pt x="2804325" y="1597379"/>
                </a:cubicBezTo>
                <a:cubicBezTo>
                  <a:pt x="2823968" y="1591486"/>
                  <a:pt x="2842796" y="1582898"/>
                  <a:pt x="2862691" y="1577924"/>
                </a:cubicBezTo>
                <a:cubicBezTo>
                  <a:pt x="2875661" y="1574681"/>
                  <a:pt x="2888796" y="1572038"/>
                  <a:pt x="2901601" y="1568196"/>
                </a:cubicBezTo>
                <a:cubicBezTo>
                  <a:pt x="2901651" y="1568181"/>
                  <a:pt x="2974534" y="1543885"/>
                  <a:pt x="2989150" y="1539013"/>
                </a:cubicBezTo>
                <a:cubicBezTo>
                  <a:pt x="2998878" y="1535771"/>
                  <a:pt x="3008182" y="1530736"/>
                  <a:pt x="3018333" y="1529286"/>
                </a:cubicBezTo>
                <a:cubicBezTo>
                  <a:pt x="3041031" y="1526043"/>
                  <a:pt x="3063639" y="1522090"/>
                  <a:pt x="3086427" y="1519558"/>
                </a:cubicBezTo>
                <a:cubicBezTo>
                  <a:pt x="3173297" y="1509906"/>
                  <a:pt x="3324330" y="1499213"/>
                  <a:pt x="3417167" y="1480647"/>
                </a:cubicBezTo>
                <a:cubicBezTo>
                  <a:pt x="3485919" y="1466898"/>
                  <a:pt x="3450116" y="1476150"/>
                  <a:pt x="3524172" y="1451464"/>
                </a:cubicBezTo>
                <a:lnTo>
                  <a:pt x="3553354" y="1441737"/>
                </a:lnTo>
                <a:cubicBezTo>
                  <a:pt x="3597005" y="1398086"/>
                  <a:pt x="3545165" y="1444125"/>
                  <a:pt x="3601993" y="1412554"/>
                </a:cubicBezTo>
                <a:cubicBezTo>
                  <a:pt x="3622433" y="1401199"/>
                  <a:pt x="3639445" y="1384100"/>
                  <a:pt x="3660359" y="1373643"/>
                </a:cubicBezTo>
                <a:cubicBezTo>
                  <a:pt x="3686986" y="1360330"/>
                  <a:pt x="3705537" y="1353065"/>
                  <a:pt x="3728452" y="1334733"/>
                </a:cubicBezTo>
                <a:cubicBezTo>
                  <a:pt x="3735614" y="1329004"/>
                  <a:pt x="3740862" y="1321149"/>
                  <a:pt x="3747908" y="1315277"/>
                </a:cubicBezTo>
                <a:cubicBezTo>
                  <a:pt x="3760363" y="1304898"/>
                  <a:pt x="3776047" y="1298211"/>
                  <a:pt x="3786818" y="1286094"/>
                </a:cubicBezTo>
                <a:cubicBezTo>
                  <a:pt x="3802352" y="1268618"/>
                  <a:pt x="3818335" y="1249911"/>
                  <a:pt x="3825729" y="1227728"/>
                </a:cubicBezTo>
                <a:lnTo>
                  <a:pt x="3845184" y="1169362"/>
                </a:lnTo>
                <a:cubicBezTo>
                  <a:pt x="3841942" y="1098026"/>
                  <a:pt x="3843065" y="1026357"/>
                  <a:pt x="3835457" y="955354"/>
                </a:cubicBezTo>
                <a:cubicBezTo>
                  <a:pt x="3833272" y="934963"/>
                  <a:pt x="3822486" y="916443"/>
                  <a:pt x="3816001" y="896988"/>
                </a:cubicBezTo>
                <a:cubicBezTo>
                  <a:pt x="3812758" y="887260"/>
                  <a:pt x="3813525" y="875056"/>
                  <a:pt x="3806274" y="867805"/>
                </a:cubicBezTo>
                <a:cubicBezTo>
                  <a:pt x="3793304" y="854835"/>
                  <a:pt x="3777538" y="844156"/>
                  <a:pt x="3767363" y="828894"/>
                </a:cubicBezTo>
                <a:cubicBezTo>
                  <a:pt x="3752916" y="807223"/>
                  <a:pt x="3748256" y="796099"/>
                  <a:pt x="3728452" y="780256"/>
                </a:cubicBezTo>
                <a:cubicBezTo>
                  <a:pt x="3719323" y="772953"/>
                  <a:pt x="3708398" y="768104"/>
                  <a:pt x="3699269" y="760801"/>
                </a:cubicBezTo>
                <a:cubicBezTo>
                  <a:pt x="3692107" y="755072"/>
                  <a:pt x="3686860" y="747216"/>
                  <a:pt x="3679814" y="741345"/>
                </a:cubicBezTo>
                <a:cubicBezTo>
                  <a:pt x="3667359" y="730966"/>
                  <a:pt x="3653213" y="722713"/>
                  <a:pt x="3640903" y="712162"/>
                </a:cubicBezTo>
                <a:cubicBezTo>
                  <a:pt x="3630458" y="703209"/>
                  <a:pt x="3622288" y="691786"/>
                  <a:pt x="3611720" y="682979"/>
                </a:cubicBezTo>
                <a:cubicBezTo>
                  <a:pt x="3602739" y="675495"/>
                  <a:pt x="3591518" y="671008"/>
                  <a:pt x="3582537" y="663524"/>
                </a:cubicBezTo>
                <a:cubicBezTo>
                  <a:pt x="3571969" y="654717"/>
                  <a:pt x="3564213" y="642787"/>
                  <a:pt x="3553354" y="634341"/>
                </a:cubicBezTo>
                <a:cubicBezTo>
                  <a:pt x="3503180" y="595316"/>
                  <a:pt x="3509838" y="600379"/>
                  <a:pt x="3465806" y="585703"/>
                </a:cubicBezTo>
                <a:cubicBezTo>
                  <a:pt x="3444500" y="564397"/>
                  <a:pt x="3445801" y="563154"/>
                  <a:pt x="3417167" y="546792"/>
                </a:cubicBezTo>
                <a:cubicBezTo>
                  <a:pt x="3404577" y="539598"/>
                  <a:pt x="3390847" y="534532"/>
                  <a:pt x="3378257" y="527337"/>
                </a:cubicBezTo>
                <a:cubicBezTo>
                  <a:pt x="3325457" y="497165"/>
                  <a:pt x="3373396" y="515988"/>
                  <a:pt x="3319891" y="498154"/>
                </a:cubicBezTo>
                <a:cubicBezTo>
                  <a:pt x="3285934" y="464197"/>
                  <a:pt x="3309136" y="481598"/>
                  <a:pt x="3242069" y="459243"/>
                </a:cubicBezTo>
                <a:lnTo>
                  <a:pt x="3242069" y="459243"/>
                </a:lnTo>
                <a:cubicBezTo>
                  <a:pt x="3232341" y="452758"/>
                  <a:pt x="3223570" y="444536"/>
                  <a:pt x="3212886" y="439788"/>
                </a:cubicBezTo>
                <a:cubicBezTo>
                  <a:pt x="3194146" y="431459"/>
                  <a:pt x="3154520" y="420333"/>
                  <a:pt x="3154520" y="420333"/>
                </a:cubicBezTo>
                <a:cubicBezTo>
                  <a:pt x="3144792" y="413848"/>
                  <a:pt x="3135794" y="406106"/>
                  <a:pt x="3125337" y="400877"/>
                </a:cubicBezTo>
                <a:cubicBezTo>
                  <a:pt x="3116166" y="396291"/>
                  <a:pt x="3104947" y="396426"/>
                  <a:pt x="3096154" y="391150"/>
                </a:cubicBezTo>
                <a:cubicBezTo>
                  <a:pt x="3088290" y="386431"/>
                  <a:pt x="3083861" y="377423"/>
                  <a:pt x="3076699" y="371694"/>
                </a:cubicBezTo>
                <a:cubicBezTo>
                  <a:pt x="3067570" y="364391"/>
                  <a:pt x="3057973" y="357467"/>
                  <a:pt x="3047516" y="352239"/>
                </a:cubicBezTo>
                <a:cubicBezTo>
                  <a:pt x="3038345" y="347653"/>
                  <a:pt x="3027504" y="347097"/>
                  <a:pt x="3018333" y="342511"/>
                </a:cubicBezTo>
                <a:cubicBezTo>
                  <a:pt x="3007876" y="337283"/>
                  <a:pt x="2999607" y="328284"/>
                  <a:pt x="2989150" y="323056"/>
                </a:cubicBezTo>
                <a:cubicBezTo>
                  <a:pt x="2979979" y="318470"/>
                  <a:pt x="2969138" y="317914"/>
                  <a:pt x="2959967" y="313328"/>
                </a:cubicBezTo>
                <a:cubicBezTo>
                  <a:pt x="2949510" y="308100"/>
                  <a:pt x="2941241" y="299101"/>
                  <a:pt x="2930784" y="293873"/>
                </a:cubicBezTo>
                <a:cubicBezTo>
                  <a:pt x="2850285" y="253624"/>
                  <a:pt x="2963888" y="325408"/>
                  <a:pt x="2862691" y="264690"/>
                </a:cubicBezTo>
                <a:cubicBezTo>
                  <a:pt x="2745312" y="194262"/>
                  <a:pt x="2854355" y="250793"/>
                  <a:pt x="2765414" y="206324"/>
                </a:cubicBezTo>
                <a:cubicBezTo>
                  <a:pt x="2672318" y="113228"/>
                  <a:pt x="2791516" y="223725"/>
                  <a:pt x="2707048" y="167413"/>
                </a:cubicBezTo>
                <a:cubicBezTo>
                  <a:pt x="2634185" y="118837"/>
                  <a:pt x="2718069" y="151630"/>
                  <a:pt x="2648682" y="128503"/>
                </a:cubicBezTo>
                <a:cubicBezTo>
                  <a:pt x="2623503" y="103324"/>
                  <a:pt x="2596038" y="72044"/>
                  <a:pt x="2561133" y="60409"/>
                </a:cubicBezTo>
                <a:lnTo>
                  <a:pt x="2473584" y="31226"/>
                </a:lnTo>
                <a:lnTo>
                  <a:pt x="2415218" y="11771"/>
                </a:lnTo>
                <a:cubicBezTo>
                  <a:pt x="2402248" y="8528"/>
                  <a:pt x="2389631" y="3153"/>
                  <a:pt x="2376308" y="2043"/>
                </a:cubicBezTo>
                <a:cubicBezTo>
                  <a:pt x="2350457" y="-111"/>
                  <a:pt x="2410354" y="-1199"/>
                  <a:pt x="2337397" y="2043"/>
                </a:cubicBezTo>
                <a:close/>
              </a:path>
            </a:pathLst>
          </a:custGeom>
          <a:solidFill>
            <a:srgbClr val="BCFD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46" name="Google Shape;446;p24"/>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Dijkstra’s Algorithm: Example #2</a:t>
            </a:r>
            <a:endParaRPr/>
          </a:p>
        </p:txBody>
      </p:sp>
      <p:sp>
        <p:nvSpPr>
          <p:cNvPr id="447" name="Google Shape;447;p24"/>
          <p:cNvSpPr txBox="1"/>
          <p:nvPr/>
        </p:nvSpPr>
        <p:spPr>
          <a:xfrm>
            <a:off x="2536980" y="4883685"/>
            <a:ext cx="2938800" cy="1200600"/>
          </a:xfrm>
          <a:prstGeom prst="rect">
            <a:avLst/>
          </a:prstGeom>
          <a:solidFill>
            <a:srgbClr val="E7F1FA"/>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D, C, E, B, F</a:t>
            </a:r>
            <a:endParaRPr/>
          </a:p>
        </p:txBody>
      </p:sp>
      <p:grpSp>
        <p:nvGrpSpPr>
          <p:cNvPr id="448" name="Google Shape;448;p24"/>
          <p:cNvGrpSpPr/>
          <p:nvPr/>
        </p:nvGrpSpPr>
        <p:grpSpPr>
          <a:xfrm>
            <a:off x="2273534" y="1054531"/>
            <a:ext cx="3454137" cy="2895600"/>
            <a:chOff x="-2841517" y="667954"/>
            <a:chExt cx="2590603" cy="2171700"/>
          </a:xfrm>
        </p:grpSpPr>
        <p:sp>
          <p:nvSpPr>
            <p:cNvPr id="449" name="Google Shape;449;p24"/>
            <p:cNvSpPr/>
            <p:nvPr/>
          </p:nvSpPr>
          <p:spPr>
            <a:xfrm>
              <a:off x="-2594064" y="1002519"/>
              <a:ext cx="285750" cy="285750"/>
            </a:xfrm>
            <a:prstGeom prst="ellipse">
              <a:avLst/>
            </a:prstGeom>
            <a:solidFill>
              <a:srgbClr val="CEC4EB"/>
            </a:solidFill>
            <a:ln cap="flat" cmpd="sng" w="381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450" name="Google Shape;450;p24"/>
            <p:cNvSpPr/>
            <p:nvPr/>
          </p:nvSpPr>
          <p:spPr>
            <a:xfrm>
              <a:off x="-1336764" y="94536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451" name="Google Shape;451;p24"/>
            <p:cNvSpPr/>
            <p:nvPr/>
          </p:nvSpPr>
          <p:spPr>
            <a:xfrm>
              <a:off x="-2708364" y="191691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452" name="Google Shape;452;p24"/>
            <p:cNvSpPr/>
            <p:nvPr/>
          </p:nvSpPr>
          <p:spPr>
            <a:xfrm>
              <a:off x="-1508214" y="174546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453" name="Google Shape;453;p24"/>
            <p:cNvSpPr/>
            <p:nvPr/>
          </p:nvSpPr>
          <p:spPr>
            <a:xfrm>
              <a:off x="-2022564" y="2553904"/>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454" name="Google Shape;454;p24"/>
            <p:cNvSpPr/>
            <p:nvPr/>
          </p:nvSpPr>
          <p:spPr>
            <a:xfrm>
              <a:off x="-536664" y="1468054"/>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455" name="Google Shape;455;p24"/>
            <p:cNvSpPr/>
            <p:nvPr/>
          </p:nvSpPr>
          <p:spPr>
            <a:xfrm>
              <a:off x="-650964" y="2211004"/>
              <a:ext cx="285750" cy="285750"/>
            </a:xfrm>
            <a:prstGeom prst="ellipse">
              <a:avLst/>
            </a:prstGeom>
            <a:solidFill>
              <a:srgbClr val="FAD7DE"/>
            </a:solidFill>
            <a:ln cap="flat" cmpd="sng" w="190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456" name="Google Shape;456;p24"/>
            <p:cNvCxnSpPr>
              <a:stCxn id="449" idx="3"/>
              <a:endCxn id="451" idx="0"/>
            </p:cNvCxnSpPr>
            <p:nvPr/>
          </p:nvCxnSpPr>
          <p:spPr>
            <a:xfrm flipH="1">
              <a:off x="-2565417" y="1246422"/>
              <a:ext cx="13200" cy="670500"/>
            </a:xfrm>
            <a:prstGeom prst="straightConnector1">
              <a:avLst/>
            </a:prstGeom>
            <a:noFill/>
            <a:ln cap="flat" cmpd="sng" w="9525">
              <a:solidFill>
                <a:srgbClr val="A5A5A5"/>
              </a:solidFill>
              <a:prstDash val="dash"/>
              <a:round/>
              <a:headEnd len="med" w="med" type="none"/>
              <a:tailEnd len="med" w="med" type="triangle"/>
            </a:ln>
          </p:spPr>
        </p:cxnSp>
        <p:cxnSp>
          <p:nvCxnSpPr>
            <p:cNvPr id="457" name="Google Shape;457;p24"/>
            <p:cNvCxnSpPr>
              <a:stCxn id="450" idx="2"/>
              <a:endCxn id="449" idx="6"/>
            </p:cNvCxnSpPr>
            <p:nvPr/>
          </p:nvCxnSpPr>
          <p:spPr>
            <a:xfrm flipH="1">
              <a:off x="-2308464" y="1088244"/>
              <a:ext cx="971700" cy="57300"/>
            </a:xfrm>
            <a:prstGeom prst="straightConnector1">
              <a:avLst/>
            </a:prstGeom>
            <a:noFill/>
            <a:ln cap="flat" cmpd="sng" w="9525">
              <a:solidFill>
                <a:srgbClr val="A5A5A5"/>
              </a:solidFill>
              <a:prstDash val="dash"/>
              <a:round/>
              <a:headEnd len="med" w="med" type="none"/>
              <a:tailEnd len="med" w="med" type="triangle"/>
            </a:ln>
          </p:spPr>
        </p:cxnSp>
        <p:cxnSp>
          <p:nvCxnSpPr>
            <p:cNvPr id="458" name="Google Shape;458;p24"/>
            <p:cNvCxnSpPr>
              <a:stCxn id="452" idx="0"/>
              <a:endCxn id="450" idx="4"/>
            </p:cNvCxnSpPr>
            <p:nvPr/>
          </p:nvCxnSpPr>
          <p:spPr>
            <a:xfrm flipH="1" rot="10800000">
              <a:off x="-1365339" y="1231269"/>
              <a:ext cx="171600" cy="514200"/>
            </a:xfrm>
            <a:prstGeom prst="straightConnector1">
              <a:avLst/>
            </a:prstGeom>
            <a:noFill/>
            <a:ln cap="flat" cmpd="sng" w="9525">
              <a:solidFill>
                <a:srgbClr val="A5A5A5"/>
              </a:solidFill>
              <a:prstDash val="dash"/>
              <a:round/>
              <a:headEnd len="med" w="med" type="none"/>
              <a:tailEnd len="med" w="med" type="triangle"/>
            </a:ln>
          </p:spPr>
        </p:cxnSp>
        <p:sp>
          <p:nvSpPr>
            <p:cNvPr id="459" name="Google Shape;459;p24"/>
            <p:cNvSpPr txBox="1"/>
            <p:nvPr/>
          </p:nvSpPr>
          <p:spPr>
            <a:xfrm>
              <a:off x="-2719407" y="775851"/>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460" name="Google Shape;460;p24"/>
            <p:cNvSpPr txBox="1"/>
            <p:nvPr/>
          </p:nvSpPr>
          <p:spPr>
            <a:xfrm>
              <a:off x="-1291520" y="667954"/>
              <a:ext cx="138548"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461" name="Google Shape;461;p24"/>
            <p:cNvSpPr txBox="1"/>
            <p:nvPr/>
          </p:nvSpPr>
          <p:spPr>
            <a:xfrm>
              <a:off x="-1411146" y="727540"/>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3</a:t>
              </a:r>
              <a:endParaRPr sz="2400">
                <a:solidFill>
                  <a:srgbClr val="FF0000"/>
                </a:solidFill>
                <a:latin typeface="Calibri"/>
                <a:ea typeface="Calibri"/>
                <a:cs typeface="Calibri"/>
                <a:sym typeface="Calibri"/>
              </a:endParaRPr>
            </a:p>
          </p:txBody>
        </p:sp>
        <p:sp>
          <p:nvSpPr>
            <p:cNvPr id="462" name="Google Shape;462;p24"/>
            <p:cNvSpPr txBox="1"/>
            <p:nvPr/>
          </p:nvSpPr>
          <p:spPr>
            <a:xfrm>
              <a:off x="-1959046" y="86949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463" name="Google Shape;463;p24"/>
            <p:cNvSpPr txBox="1"/>
            <p:nvPr/>
          </p:nvSpPr>
          <p:spPr>
            <a:xfrm>
              <a:off x="-1953824" y="129873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464" name="Google Shape;464;p24"/>
            <p:cNvSpPr txBox="1"/>
            <p:nvPr/>
          </p:nvSpPr>
          <p:spPr>
            <a:xfrm>
              <a:off x="-2765514" y="145972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465" name="Google Shape;465;p24"/>
            <p:cNvSpPr txBox="1"/>
            <p:nvPr/>
          </p:nvSpPr>
          <p:spPr>
            <a:xfrm>
              <a:off x="-1344790" y="1365918"/>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466" name="Google Shape;466;p24"/>
            <p:cNvCxnSpPr>
              <a:stCxn id="449" idx="5"/>
              <a:endCxn id="452" idx="1"/>
            </p:cNvCxnSpPr>
            <p:nvPr/>
          </p:nvCxnSpPr>
          <p:spPr>
            <a:xfrm>
              <a:off x="-2350161" y="1246422"/>
              <a:ext cx="883800" cy="540900"/>
            </a:xfrm>
            <a:prstGeom prst="straightConnector1">
              <a:avLst/>
            </a:prstGeom>
            <a:noFill/>
            <a:ln cap="flat" cmpd="sng" w="9525">
              <a:solidFill>
                <a:srgbClr val="A5A5A5"/>
              </a:solidFill>
              <a:prstDash val="dash"/>
              <a:round/>
              <a:headEnd len="med" w="med" type="none"/>
              <a:tailEnd len="med" w="med" type="triangle"/>
            </a:ln>
          </p:spPr>
        </p:cxnSp>
        <p:cxnSp>
          <p:nvCxnSpPr>
            <p:cNvPr id="467" name="Google Shape;467;p24"/>
            <p:cNvCxnSpPr>
              <a:stCxn id="451" idx="6"/>
              <a:endCxn id="452" idx="3"/>
            </p:cNvCxnSpPr>
            <p:nvPr/>
          </p:nvCxnSpPr>
          <p:spPr>
            <a:xfrm flipH="1" rot="10800000">
              <a:off x="-2422614" y="1989294"/>
              <a:ext cx="956100" cy="70500"/>
            </a:xfrm>
            <a:prstGeom prst="straightConnector1">
              <a:avLst/>
            </a:prstGeom>
            <a:noFill/>
            <a:ln cap="flat" cmpd="sng" w="9525">
              <a:solidFill>
                <a:srgbClr val="A5A5A5"/>
              </a:solidFill>
              <a:prstDash val="dash"/>
              <a:round/>
              <a:headEnd len="med" w="med" type="none"/>
              <a:tailEnd len="med" w="med" type="triangle"/>
            </a:ln>
          </p:spPr>
        </p:cxnSp>
        <p:sp>
          <p:nvSpPr>
            <p:cNvPr id="468" name="Google Shape;468;p24"/>
            <p:cNvSpPr txBox="1"/>
            <p:nvPr/>
          </p:nvSpPr>
          <p:spPr>
            <a:xfrm>
              <a:off x="-2200094" y="17966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469" name="Google Shape;469;p24"/>
            <p:cNvCxnSpPr>
              <a:stCxn id="452" idx="6"/>
              <a:endCxn id="454" idx="3"/>
            </p:cNvCxnSpPr>
            <p:nvPr/>
          </p:nvCxnSpPr>
          <p:spPr>
            <a:xfrm flipH="1" rot="10800000">
              <a:off x="-1222464" y="1711944"/>
              <a:ext cx="727500" cy="176400"/>
            </a:xfrm>
            <a:prstGeom prst="straightConnector1">
              <a:avLst/>
            </a:prstGeom>
            <a:noFill/>
            <a:ln cap="flat" cmpd="sng" w="9525">
              <a:solidFill>
                <a:srgbClr val="A5A5A5"/>
              </a:solidFill>
              <a:prstDash val="dash"/>
              <a:round/>
              <a:headEnd len="med" w="med" type="none"/>
              <a:tailEnd len="med" w="med" type="triangle"/>
            </a:ln>
          </p:spPr>
        </p:cxnSp>
        <p:sp>
          <p:nvSpPr>
            <p:cNvPr id="470" name="Google Shape;470;p24"/>
            <p:cNvSpPr txBox="1"/>
            <p:nvPr/>
          </p:nvSpPr>
          <p:spPr>
            <a:xfrm>
              <a:off x="-999944" y="15680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471" name="Google Shape;471;p24"/>
            <p:cNvCxnSpPr>
              <a:stCxn id="454" idx="1"/>
              <a:endCxn id="450" idx="6"/>
            </p:cNvCxnSpPr>
            <p:nvPr/>
          </p:nvCxnSpPr>
          <p:spPr>
            <a:xfrm rot="10800000">
              <a:off x="-1051017" y="1088101"/>
              <a:ext cx="556200" cy="421800"/>
            </a:xfrm>
            <a:prstGeom prst="straightConnector1">
              <a:avLst/>
            </a:prstGeom>
            <a:noFill/>
            <a:ln cap="flat" cmpd="sng" w="9525">
              <a:solidFill>
                <a:srgbClr val="A5A5A5"/>
              </a:solidFill>
              <a:prstDash val="dash"/>
              <a:round/>
              <a:headEnd len="med" w="med" type="none"/>
              <a:tailEnd len="med" w="med" type="triangle"/>
            </a:ln>
          </p:spPr>
        </p:cxnSp>
        <p:sp>
          <p:nvSpPr>
            <p:cNvPr id="472" name="Google Shape;472;p24"/>
            <p:cNvSpPr txBox="1"/>
            <p:nvPr/>
          </p:nvSpPr>
          <p:spPr>
            <a:xfrm>
              <a:off x="-836239" y="108177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473" name="Google Shape;473;p24"/>
            <p:cNvCxnSpPr>
              <a:stCxn id="451" idx="5"/>
              <a:endCxn id="453" idx="1"/>
            </p:cNvCxnSpPr>
            <p:nvPr/>
          </p:nvCxnSpPr>
          <p:spPr>
            <a:xfrm>
              <a:off x="-2464461" y="2160822"/>
              <a:ext cx="483600" cy="435000"/>
            </a:xfrm>
            <a:prstGeom prst="straightConnector1">
              <a:avLst/>
            </a:prstGeom>
            <a:noFill/>
            <a:ln cap="flat" cmpd="sng" w="9525">
              <a:solidFill>
                <a:srgbClr val="A5A5A5"/>
              </a:solidFill>
              <a:prstDash val="dash"/>
              <a:round/>
              <a:headEnd len="med" w="med" type="none"/>
              <a:tailEnd len="med" w="med" type="triangle"/>
            </a:ln>
          </p:spPr>
        </p:cxnSp>
        <p:sp>
          <p:nvSpPr>
            <p:cNvPr id="474" name="Google Shape;474;p24"/>
            <p:cNvSpPr txBox="1"/>
            <p:nvPr/>
          </p:nvSpPr>
          <p:spPr>
            <a:xfrm>
              <a:off x="-2314926" y="213896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cxnSp>
          <p:nvCxnSpPr>
            <p:cNvPr id="475" name="Google Shape;475;p24"/>
            <p:cNvCxnSpPr>
              <a:stCxn id="452" idx="4"/>
              <a:endCxn id="453" idx="7"/>
            </p:cNvCxnSpPr>
            <p:nvPr/>
          </p:nvCxnSpPr>
          <p:spPr>
            <a:xfrm flipH="1">
              <a:off x="-1778739" y="2031219"/>
              <a:ext cx="413400" cy="564600"/>
            </a:xfrm>
            <a:prstGeom prst="straightConnector1">
              <a:avLst/>
            </a:prstGeom>
            <a:noFill/>
            <a:ln cap="flat" cmpd="sng" w="9525">
              <a:solidFill>
                <a:srgbClr val="A5A5A5"/>
              </a:solidFill>
              <a:prstDash val="dash"/>
              <a:round/>
              <a:headEnd len="med" w="med" type="none"/>
              <a:tailEnd len="med" w="med" type="triangle"/>
            </a:ln>
          </p:spPr>
        </p:cxnSp>
        <p:sp>
          <p:nvSpPr>
            <p:cNvPr id="476" name="Google Shape;476;p24"/>
            <p:cNvSpPr txBox="1"/>
            <p:nvPr/>
          </p:nvSpPr>
          <p:spPr>
            <a:xfrm>
              <a:off x="-1793964" y="2153854"/>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6</a:t>
              </a:r>
              <a:endParaRPr/>
            </a:p>
          </p:txBody>
        </p:sp>
        <p:sp>
          <p:nvSpPr>
            <p:cNvPr id="477" name="Google Shape;477;p24"/>
            <p:cNvSpPr txBox="1"/>
            <p:nvPr/>
          </p:nvSpPr>
          <p:spPr>
            <a:xfrm>
              <a:off x="-980886" y="190492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478" name="Google Shape;478;p24"/>
            <p:cNvCxnSpPr>
              <a:stCxn id="452" idx="5"/>
              <a:endCxn id="455" idx="1"/>
            </p:cNvCxnSpPr>
            <p:nvPr/>
          </p:nvCxnSpPr>
          <p:spPr>
            <a:xfrm>
              <a:off x="-1264311" y="1989372"/>
              <a:ext cx="655200" cy="263400"/>
            </a:xfrm>
            <a:prstGeom prst="straightConnector1">
              <a:avLst/>
            </a:prstGeom>
            <a:noFill/>
            <a:ln cap="flat" cmpd="sng" w="9525">
              <a:solidFill>
                <a:srgbClr val="A5A5A5"/>
              </a:solidFill>
              <a:prstDash val="dash"/>
              <a:round/>
              <a:headEnd len="med" w="med" type="none"/>
              <a:tailEnd len="med" w="med" type="triangle"/>
            </a:ln>
          </p:spPr>
        </p:cxnSp>
        <p:cxnSp>
          <p:nvCxnSpPr>
            <p:cNvPr id="479" name="Google Shape;479;p24"/>
            <p:cNvCxnSpPr>
              <a:stCxn id="455" idx="0"/>
              <a:endCxn id="454" idx="4"/>
            </p:cNvCxnSpPr>
            <p:nvPr/>
          </p:nvCxnSpPr>
          <p:spPr>
            <a:xfrm flipH="1" rot="10800000">
              <a:off x="-508089" y="1753804"/>
              <a:ext cx="114300" cy="457200"/>
            </a:xfrm>
            <a:prstGeom prst="straightConnector1">
              <a:avLst/>
            </a:prstGeom>
            <a:noFill/>
            <a:ln cap="flat" cmpd="sng" w="9525">
              <a:solidFill>
                <a:schemeClr val="dk1"/>
              </a:solidFill>
              <a:prstDash val="solid"/>
              <a:round/>
              <a:headEnd len="med" w="med" type="none"/>
              <a:tailEnd len="med" w="med" type="triangle"/>
            </a:ln>
          </p:spPr>
        </p:cxnSp>
        <p:sp>
          <p:nvSpPr>
            <p:cNvPr id="480" name="Google Shape;480;p24"/>
            <p:cNvSpPr txBox="1"/>
            <p:nvPr/>
          </p:nvSpPr>
          <p:spPr>
            <a:xfrm>
              <a:off x="-518262" y="185607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3</a:t>
              </a:r>
              <a:endParaRPr/>
            </a:p>
          </p:txBody>
        </p:sp>
        <p:cxnSp>
          <p:nvCxnSpPr>
            <p:cNvPr id="481" name="Google Shape;481;p24"/>
            <p:cNvCxnSpPr>
              <a:stCxn id="453" idx="6"/>
              <a:endCxn id="455" idx="3"/>
            </p:cNvCxnSpPr>
            <p:nvPr/>
          </p:nvCxnSpPr>
          <p:spPr>
            <a:xfrm flipH="1" rot="10800000">
              <a:off x="-1736814" y="2454979"/>
              <a:ext cx="1127700" cy="241800"/>
            </a:xfrm>
            <a:prstGeom prst="straightConnector1">
              <a:avLst/>
            </a:prstGeom>
            <a:noFill/>
            <a:ln cap="flat" cmpd="sng" w="9525">
              <a:solidFill>
                <a:srgbClr val="A5A5A5"/>
              </a:solidFill>
              <a:prstDash val="dash"/>
              <a:round/>
              <a:headEnd len="med" w="med" type="none"/>
              <a:tailEnd len="med" w="med" type="triangle"/>
            </a:ln>
          </p:spPr>
        </p:cxnSp>
        <p:sp>
          <p:nvSpPr>
            <p:cNvPr id="482" name="Google Shape;482;p24"/>
            <p:cNvSpPr txBox="1"/>
            <p:nvPr/>
          </p:nvSpPr>
          <p:spPr>
            <a:xfrm>
              <a:off x="-1342844" y="2325304"/>
              <a:ext cx="371737"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483" name="Google Shape;483;p24"/>
            <p:cNvSpPr txBox="1"/>
            <p:nvPr/>
          </p:nvSpPr>
          <p:spPr>
            <a:xfrm>
              <a:off x="-552659" y="1255733"/>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484" name="Google Shape;484;p24"/>
            <p:cNvSpPr txBox="1"/>
            <p:nvPr/>
          </p:nvSpPr>
          <p:spPr>
            <a:xfrm>
              <a:off x="-752597" y="2018717"/>
              <a:ext cx="358512"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485" name="Google Shape;485;p24"/>
            <p:cNvSpPr txBox="1"/>
            <p:nvPr/>
          </p:nvSpPr>
          <p:spPr>
            <a:xfrm>
              <a:off x="-1595641" y="1540799"/>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486" name="Google Shape;486;p24"/>
            <p:cNvSpPr txBox="1"/>
            <p:nvPr/>
          </p:nvSpPr>
          <p:spPr>
            <a:xfrm>
              <a:off x="-2841517" y="1750740"/>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487" name="Google Shape;487;p24"/>
            <p:cNvSpPr txBox="1"/>
            <p:nvPr/>
          </p:nvSpPr>
          <p:spPr>
            <a:xfrm>
              <a:off x="-2095398" y="2337927"/>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grpSp>
      <p:sp>
        <p:nvSpPr>
          <p:cNvPr id="488" name="Google Shape;488;p24"/>
          <p:cNvSpPr txBox="1"/>
          <p:nvPr/>
        </p:nvSpPr>
        <p:spPr>
          <a:xfrm>
            <a:off x="1653937" y="1438606"/>
            <a:ext cx="964955" cy="477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start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graphicFrame>
        <p:nvGraphicFramePr>
          <p:cNvPr id="495" name="Google Shape;495;p25"/>
          <p:cNvGraphicFramePr/>
          <p:nvPr/>
        </p:nvGraphicFramePr>
        <p:xfrm>
          <a:off x="6316888" y="3054960"/>
          <a:ext cx="3000000" cy="3000000"/>
        </p:xfrm>
        <a:graphic>
          <a:graphicData uri="http://schemas.openxmlformats.org/drawingml/2006/table">
            <a:tbl>
              <a:tblPr bandRow="1" firstRow="1">
                <a:noFill/>
                <a:tableStyleId>{9C4F1474-363C-4B84-81F4-F0C727CB7CAE}</a:tableStyleId>
              </a:tblPr>
              <a:tblGrid>
                <a:gridCol w="1030900"/>
                <a:gridCol w="1030900"/>
                <a:gridCol w="1030900"/>
                <a:gridCol w="1030900"/>
              </a:tblGrid>
              <a:tr h="406400">
                <a:tc>
                  <a:txBody>
                    <a:bodyPr/>
                    <a:lstStyle/>
                    <a:p>
                      <a:pPr indent="0" lvl="0" marL="0" marR="0" rtl="0" algn="ctr">
                        <a:spcBef>
                          <a:spcPts val="0"/>
                        </a:spcBef>
                        <a:spcAft>
                          <a:spcPts val="0"/>
                        </a:spcAft>
                        <a:buNone/>
                      </a:pPr>
                      <a:r>
                        <a:rPr lang="en-US" sz="1900">
                          <a:latin typeface="Calibri"/>
                          <a:ea typeface="Calibri"/>
                          <a:cs typeface="Calibri"/>
                          <a:sym typeface="Calibri"/>
                        </a:rPr>
                        <a:t>Vertex</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Known?</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distTo</a:t>
                      </a:r>
                      <a:endParaRPr sz="1900">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c>
                  <a:txBody>
                    <a:bodyPr/>
                    <a:lstStyle/>
                    <a:p>
                      <a:pPr indent="0" lvl="0" marL="0" marR="0" rtl="0" algn="ctr">
                        <a:spcBef>
                          <a:spcPts val="0"/>
                        </a:spcBef>
                        <a:spcAft>
                          <a:spcPts val="0"/>
                        </a:spcAft>
                        <a:buNone/>
                      </a:pPr>
                      <a:r>
                        <a:rPr lang="en-US" sz="1900">
                          <a:latin typeface="Calibri"/>
                          <a:ea typeface="Calibri"/>
                          <a:cs typeface="Calibri"/>
                          <a:sym typeface="Calibri"/>
                        </a:rPr>
                        <a:t>edgeTo</a:t>
                      </a:r>
                      <a:endParaRPr sz="1900">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rgbClr val="A48DD3"/>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A</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Y</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0</a:t>
                      </a:r>
                      <a:endParaRPr b="0" sz="1600">
                        <a:solidFill>
                          <a:schemeClr val="dk1"/>
                        </a:solidFill>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B</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Y</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Calibri"/>
                          <a:ea typeface="Calibri"/>
                          <a:cs typeface="Calibri"/>
                          <a:sym typeface="Calibri"/>
                        </a:rPr>
                        <a:t>3</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E</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C</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Y</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2</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A</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D</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Y</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1</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A</a:t>
                      </a:r>
                      <a:endParaRPr/>
                    </a:p>
                  </a:txBody>
                  <a:tcPr marT="60950" marB="60950" marR="60950" marL="60950" anchor="ctr">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905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E</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Y</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2</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D</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905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F</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Y</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Calibri"/>
                          <a:ea typeface="Calibri"/>
                          <a:cs typeface="Calibri"/>
                          <a:sym typeface="Calibri"/>
                        </a:rPr>
                        <a:t>4</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C</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365750">
                <a:tc>
                  <a:txBody>
                    <a:bodyPr/>
                    <a:lstStyle/>
                    <a:p>
                      <a:pPr indent="0" lvl="0" marL="0" marR="0" rtl="0" algn="ctr">
                        <a:spcBef>
                          <a:spcPts val="0"/>
                        </a:spcBef>
                        <a:spcAft>
                          <a:spcPts val="0"/>
                        </a:spcAft>
                        <a:buNone/>
                      </a:pPr>
                      <a:r>
                        <a:rPr lang="en-US" sz="1600">
                          <a:latin typeface="Calibri"/>
                          <a:ea typeface="Calibri"/>
                          <a:cs typeface="Calibri"/>
                          <a:sym typeface="Calibri"/>
                        </a:rPr>
                        <a:t>G</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n-US" sz="1600">
                          <a:latin typeface="Calibri"/>
                          <a:ea typeface="Calibri"/>
                          <a:cs typeface="Calibri"/>
                          <a:sym typeface="Calibri"/>
                        </a:rPr>
                        <a:t>Y</a:t>
                      </a:r>
                      <a:endParaRPr sz="1600">
                        <a:latin typeface="Quattrocento Sans"/>
                        <a:ea typeface="Quattrocento Sans"/>
                        <a:cs typeface="Quattrocento Sans"/>
                        <a:sym typeface="Quattrocento Sans"/>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1600"/>
                        <a:buFont typeface="Noto Sans Symbols"/>
                        <a:buNone/>
                      </a:pPr>
                      <a:r>
                        <a:rPr b="0" i="0" lang="en-US" sz="1600" u="none" cap="none" strike="noStrike">
                          <a:solidFill>
                            <a:schemeClr val="dk1"/>
                          </a:solidFill>
                          <a:latin typeface="Calibri"/>
                          <a:ea typeface="Calibri"/>
                          <a:cs typeface="Calibri"/>
                          <a:sym typeface="Calibri"/>
                        </a:rPr>
                        <a:t>6</a:t>
                      </a:r>
                      <a:endParaRPr b="0" i="0" sz="1600" u="none" cap="none" strike="noStrike">
                        <a:solidFill>
                          <a:schemeClr val="dk1"/>
                        </a:solidFill>
                        <a:latin typeface="Calibri"/>
                        <a:ea typeface="Calibri"/>
                        <a:cs typeface="Calibri"/>
                        <a:sym typeface="Calibri"/>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0" lang="en-US" sz="1600">
                          <a:solidFill>
                            <a:schemeClr val="dk1"/>
                          </a:solidFill>
                          <a:latin typeface="Calibri"/>
                          <a:ea typeface="Calibri"/>
                          <a:cs typeface="Calibri"/>
                          <a:sym typeface="Calibri"/>
                        </a:rPr>
                        <a:t>D</a:t>
                      </a:r>
                      <a:endParaRPr/>
                    </a:p>
                  </a:txBody>
                  <a:tcPr marT="60950" marB="60950" marR="60950" marL="60950" anchor="ctr">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bl>
          </a:graphicData>
        </a:graphic>
      </p:graphicFrame>
      <p:sp>
        <p:nvSpPr>
          <p:cNvPr id="496" name="Google Shape;496;p25"/>
          <p:cNvSpPr/>
          <p:nvPr/>
        </p:nvSpPr>
        <p:spPr>
          <a:xfrm>
            <a:off x="2120630" y="1070043"/>
            <a:ext cx="3774332" cy="3122578"/>
          </a:xfrm>
          <a:custGeom>
            <a:rect b="b" l="l" r="r" t="t"/>
            <a:pathLst>
              <a:path extrusionOk="0" h="3122578" w="3774332">
                <a:moveTo>
                  <a:pt x="2694561" y="194553"/>
                </a:moveTo>
                <a:cubicBezTo>
                  <a:pt x="2678348" y="191311"/>
                  <a:pt x="2647341" y="194313"/>
                  <a:pt x="2626468" y="184825"/>
                </a:cubicBezTo>
                <a:cubicBezTo>
                  <a:pt x="2609769" y="177235"/>
                  <a:pt x="2601484" y="157851"/>
                  <a:pt x="2587557" y="145914"/>
                </a:cubicBezTo>
                <a:cubicBezTo>
                  <a:pt x="2539830" y="105005"/>
                  <a:pt x="2578246" y="143984"/>
                  <a:pt x="2529191" y="116731"/>
                </a:cubicBezTo>
                <a:cubicBezTo>
                  <a:pt x="2508751" y="105376"/>
                  <a:pt x="2493007" y="85215"/>
                  <a:pt x="2470825" y="77821"/>
                </a:cubicBezTo>
                <a:lnTo>
                  <a:pt x="2412459" y="58366"/>
                </a:lnTo>
                <a:cubicBezTo>
                  <a:pt x="2402731" y="51881"/>
                  <a:pt x="2393960" y="43658"/>
                  <a:pt x="2383276" y="38910"/>
                </a:cubicBezTo>
                <a:cubicBezTo>
                  <a:pt x="2355894" y="26740"/>
                  <a:pt x="2307393" y="13388"/>
                  <a:pt x="2276272" y="9727"/>
                </a:cubicBezTo>
                <a:cubicBezTo>
                  <a:pt x="2237494" y="5165"/>
                  <a:pt x="2198451" y="3242"/>
                  <a:pt x="2159540" y="0"/>
                </a:cubicBezTo>
                <a:cubicBezTo>
                  <a:pt x="2101174" y="3242"/>
                  <a:pt x="2042678" y="4663"/>
                  <a:pt x="1984442" y="9727"/>
                </a:cubicBezTo>
                <a:cubicBezTo>
                  <a:pt x="1967970" y="11159"/>
                  <a:pt x="1952145" y="16941"/>
                  <a:pt x="1935804" y="19455"/>
                </a:cubicBezTo>
                <a:cubicBezTo>
                  <a:pt x="1909966" y="23430"/>
                  <a:pt x="1883923" y="25940"/>
                  <a:pt x="1857983" y="29183"/>
                </a:cubicBezTo>
                <a:cubicBezTo>
                  <a:pt x="1802048" y="47827"/>
                  <a:pt x="1850131" y="33733"/>
                  <a:pt x="1760706" y="48638"/>
                </a:cubicBezTo>
                <a:cubicBezTo>
                  <a:pt x="1626153" y="71064"/>
                  <a:pt x="1834674" y="51154"/>
                  <a:pt x="1546698" y="68093"/>
                </a:cubicBezTo>
                <a:lnTo>
                  <a:pt x="992221" y="58366"/>
                </a:lnTo>
                <a:cubicBezTo>
                  <a:pt x="976200" y="57873"/>
                  <a:pt x="866123" y="41741"/>
                  <a:pt x="846306" y="38910"/>
                </a:cubicBezTo>
                <a:cubicBezTo>
                  <a:pt x="836578" y="35668"/>
                  <a:pt x="827377" y="29183"/>
                  <a:pt x="817123" y="29183"/>
                </a:cubicBezTo>
                <a:cubicBezTo>
                  <a:pt x="703587" y="29183"/>
                  <a:pt x="590042" y="33095"/>
                  <a:pt x="476655" y="38910"/>
                </a:cubicBezTo>
                <a:cubicBezTo>
                  <a:pt x="450357" y="40259"/>
                  <a:pt x="420763" y="55562"/>
                  <a:pt x="398834" y="68093"/>
                </a:cubicBezTo>
                <a:cubicBezTo>
                  <a:pt x="388683" y="73893"/>
                  <a:pt x="379802" y="81748"/>
                  <a:pt x="369651" y="87548"/>
                </a:cubicBezTo>
                <a:cubicBezTo>
                  <a:pt x="264969" y="147367"/>
                  <a:pt x="415135" y="50740"/>
                  <a:pt x="272374" y="145914"/>
                </a:cubicBezTo>
                <a:cubicBezTo>
                  <a:pt x="262646" y="152399"/>
                  <a:pt x="251458" y="157103"/>
                  <a:pt x="243191" y="165370"/>
                </a:cubicBezTo>
                <a:cubicBezTo>
                  <a:pt x="205741" y="202820"/>
                  <a:pt x="225455" y="186922"/>
                  <a:pt x="184825" y="214008"/>
                </a:cubicBezTo>
                <a:cubicBezTo>
                  <a:pt x="171855" y="233463"/>
                  <a:pt x="153309" y="250192"/>
                  <a:pt x="145915" y="272374"/>
                </a:cubicBezTo>
                <a:cubicBezTo>
                  <a:pt x="121463" y="345727"/>
                  <a:pt x="154447" y="255310"/>
                  <a:pt x="116732" y="330740"/>
                </a:cubicBezTo>
                <a:cubicBezTo>
                  <a:pt x="76458" y="411288"/>
                  <a:pt x="143304" y="305472"/>
                  <a:pt x="87549" y="389106"/>
                </a:cubicBezTo>
                <a:cubicBezTo>
                  <a:pt x="84306" y="405319"/>
                  <a:pt x="81831" y="421704"/>
                  <a:pt x="77821" y="437744"/>
                </a:cubicBezTo>
                <a:cubicBezTo>
                  <a:pt x="75334" y="447692"/>
                  <a:pt x="70317" y="456917"/>
                  <a:pt x="68093" y="466927"/>
                </a:cubicBezTo>
                <a:cubicBezTo>
                  <a:pt x="45267" y="569648"/>
                  <a:pt x="70537" y="488781"/>
                  <a:pt x="48638" y="554476"/>
                </a:cubicBezTo>
                <a:cubicBezTo>
                  <a:pt x="40592" y="634934"/>
                  <a:pt x="33769" y="695659"/>
                  <a:pt x="29183" y="778212"/>
                </a:cubicBezTo>
                <a:cubicBezTo>
                  <a:pt x="25042" y="852746"/>
                  <a:pt x="21716" y="927333"/>
                  <a:pt x="19455" y="1001948"/>
                </a:cubicBezTo>
                <a:cubicBezTo>
                  <a:pt x="4094" y="1508853"/>
                  <a:pt x="23586" y="1267782"/>
                  <a:pt x="0" y="1527242"/>
                </a:cubicBezTo>
                <a:cubicBezTo>
                  <a:pt x="3242" y="1682885"/>
                  <a:pt x="3965" y="1838600"/>
                  <a:pt x="9727" y="1994170"/>
                </a:cubicBezTo>
                <a:cubicBezTo>
                  <a:pt x="10457" y="2013880"/>
                  <a:pt x="13218" y="2033824"/>
                  <a:pt x="19455" y="2052536"/>
                </a:cubicBezTo>
                <a:cubicBezTo>
                  <a:pt x="23152" y="2063627"/>
                  <a:pt x="34413" y="2070927"/>
                  <a:pt x="38910" y="2081719"/>
                </a:cubicBezTo>
                <a:cubicBezTo>
                  <a:pt x="50741" y="2110114"/>
                  <a:pt x="58365" y="2140085"/>
                  <a:pt x="68093" y="2169268"/>
                </a:cubicBezTo>
                <a:cubicBezTo>
                  <a:pt x="79717" y="2204140"/>
                  <a:pt x="88022" y="2231745"/>
                  <a:pt x="107004" y="2266544"/>
                </a:cubicBezTo>
                <a:cubicBezTo>
                  <a:pt x="114768" y="2280777"/>
                  <a:pt x="127483" y="2291777"/>
                  <a:pt x="136187" y="2305455"/>
                </a:cubicBezTo>
                <a:cubicBezTo>
                  <a:pt x="182774" y="2378663"/>
                  <a:pt x="164108" y="2365379"/>
                  <a:pt x="214008" y="2431914"/>
                </a:cubicBezTo>
                <a:cubicBezTo>
                  <a:pt x="219511" y="2439251"/>
                  <a:pt x="228069" y="2443953"/>
                  <a:pt x="233464" y="2451370"/>
                </a:cubicBezTo>
                <a:cubicBezTo>
                  <a:pt x="254093" y="2479735"/>
                  <a:pt x="267029" y="2514118"/>
                  <a:pt x="291830" y="2538919"/>
                </a:cubicBezTo>
                <a:cubicBezTo>
                  <a:pt x="311285" y="2558374"/>
                  <a:pt x="333687" y="2575274"/>
                  <a:pt x="350196" y="2597285"/>
                </a:cubicBezTo>
                <a:cubicBezTo>
                  <a:pt x="395887" y="2658205"/>
                  <a:pt x="367916" y="2624732"/>
                  <a:pt x="437744" y="2694561"/>
                </a:cubicBezTo>
                <a:cubicBezTo>
                  <a:pt x="447472" y="2704289"/>
                  <a:pt x="455481" y="2716113"/>
                  <a:pt x="466927" y="2723744"/>
                </a:cubicBezTo>
                <a:cubicBezTo>
                  <a:pt x="476655" y="2730229"/>
                  <a:pt x="487372" y="2735433"/>
                  <a:pt x="496110" y="2743200"/>
                </a:cubicBezTo>
                <a:cubicBezTo>
                  <a:pt x="516674" y="2761479"/>
                  <a:pt x="535021" y="2782111"/>
                  <a:pt x="554476" y="2801566"/>
                </a:cubicBezTo>
                <a:cubicBezTo>
                  <a:pt x="564204" y="2811293"/>
                  <a:pt x="572654" y="2822494"/>
                  <a:pt x="583659" y="2830748"/>
                </a:cubicBezTo>
                <a:cubicBezTo>
                  <a:pt x="596629" y="2840476"/>
                  <a:pt x="609288" y="2850634"/>
                  <a:pt x="622570" y="2859931"/>
                </a:cubicBezTo>
                <a:cubicBezTo>
                  <a:pt x="641726" y="2873340"/>
                  <a:pt x="662230" y="2884813"/>
                  <a:pt x="680936" y="2898842"/>
                </a:cubicBezTo>
                <a:cubicBezTo>
                  <a:pt x="698693" y="2912159"/>
                  <a:pt x="763844" y="2962147"/>
                  <a:pt x="778213" y="2966936"/>
                </a:cubicBezTo>
                <a:lnTo>
                  <a:pt x="807396" y="2976663"/>
                </a:lnTo>
                <a:cubicBezTo>
                  <a:pt x="833719" y="2994213"/>
                  <a:pt x="844633" y="3003232"/>
                  <a:pt x="875489" y="3015574"/>
                </a:cubicBezTo>
                <a:cubicBezTo>
                  <a:pt x="894530" y="3023190"/>
                  <a:pt x="915512" y="3025857"/>
                  <a:pt x="933855" y="3035029"/>
                </a:cubicBezTo>
                <a:cubicBezTo>
                  <a:pt x="993857" y="3065031"/>
                  <a:pt x="951360" y="3048048"/>
                  <a:pt x="1021404" y="3064212"/>
                </a:cubicBezTo>
                <a:cubicBezTo>
                  <a:pt x="1047458" y="3070224"/>
                  <a:pt x="1072693" y="3080352"/>
                  <a:pt x="1099225" y="3083668"/>
                </a:cubicBezTo>
                <a:cubicBezTo>
                  <a:pt x="1195571" y="3095710"/>
                  <a:pt x="1197341" y="3097328"/>
                  <a:pt x="1313234" y="3103123"/>
                </a:cubicBezTo>
                <a:cubicBezTo>
                  <a:pt x="1397497" y="3107336"/>
                  <a:pt x="1481855" y="3109410"/>
                  <a:pt x="1566153" y="3112851"/>
                </a:cubicBezTo>
                <a:lnTo>
                  <a:pt x="1789889" y="3122578"/>
                </a:lnTo>
                <a:lnTo>
                  <a:pt x="2169268" y="3112851"/>
                </a:lnTo>
                <a:cubicBezTo>
                  <a:pt x="2204549" y="3111247"/>
                  <a:pt x="2216740" y="3102066"/>
                  <a:pt x="2247089" y="3093395"/>
                </a:cubicBezTo>
                <a:cubicBezTo>
                  <a:pt x="2430521" y="3040987"/>
                  <a:pt x="2114000" y="3134114"/>
                  <a:pt x="2334638" y="3073940"/>
                </a:cubicBezTo>
                <a:cubicBezTo>
                  <a:pt x="2354423" y="3068544"/>
                  <a:pt x="2393004" y="3054485"/>
                  <a:pt x="2393004" y="3054485"/>
                </a:cubicBezTo>
                <a:cubicBezTo>
                  <a:pt x="2452147" y="3015055"/>
                  <a:pt x="2389306" y="3052224"/>
                  <a:pt x="2461098" y="3025302"/>
                </a:cubicBezTo>
                <a:cubicBezTo>
                  <a:pt x="2536530" y="2997015"/>
                  <a:pt x="2462003" y="3013796"/>
                  <a:pt x="2548647" y="2976663"/>
                </a:cubicBezTo>
                <a:cubicBezTo>
                  <a:pt x="2576921" y="2964545"/>
                  <a:pt x="2610601" y="2964543"/>
                  <a:pt x="2636196" y="2947480"/>
                </a:cubicBezTo>
                <a:cubicBezTo>
                  <a:pt x="2703813" y="2902403"/>
                  <a:pt x="2618821" y="2956169"/>
                  <a:pt x="2714017" y="2908570"/>
                </a:cubicBezTo>
                <a:cubicBezTo>
                  <a:pt x="2724474" y="2903341"/>
                  <a:pt x="2732743" y="2894343"/>
                  <a:pt x="2743200" y="2889114"/>
                </a:cubicBezTo>
                <a:cubicBezTo>
                  <a:pt x="2752371" y="2884528"/>
                  <a:pt x="2762958" y="2883426"/>
                  <a:pt x="2772383" y="2879387"/>
                </a:cubicBezTo>
                <a:cubicBezTo>
                  <a:pt x="2785712" y="2873675"/>
                  <a:pt x="2797715" y="2865023"/>
                  <a:pt x="2811293" y="2859931"/>
                </a:cubicBezTo>
                <a:cubicBezTo>
                  <a:pt x="2890735" y="2830140"/>
                  <a:pt x="2812929" y="2883432"/>
                  <a:pt x="2937753" y="2821021"/>
                </a:cubicBezTo>
                <a:cubicBezTo>
                  <a:pt x="2950723" y="2814536"/>
                  <a:pt x="2963200" y="2806952"/>
                  <a:pt x="2976664" y="2801566"/>
                </a:cubicBezTo>
                <a:cubicBezTo>
                  <a:pt x="3026037" y="2781817"/>
                  <a:pt x="3034817" y="2782153"/>
                  <a:pt x="3083668" y="2772383"/>
                </a:cubicBezTo>
                <a:cubicBezTo>
                  <a:pt x="3096638" y="2765898"/>
                  <a:pt x="3109988" y="2760122"/>
                  <a:pt x="3122579" y="2752927"/>
                </a:cubicBezTo>
                <a:cubicBezTo>
                  <a:pt x="3132729" y="2747127"/>
                  <a:pt x="3141304" y="2738700"/>
                  <a:pt x="3151761" y="2733472"/>
                </a:cubicBezTo>
                <a:cubicBezTo>
                  <a:pt x="3160932" y="2728886"/>
                  <a:pt x="3171519" y="2727783"/>
                  <a:pt x="3180944" y="2723744"/>
                </a:cubicBezTo>
                <a:cubicBezTo>
                  <a:pt x="3194273" y="2718032"/>
                  <a:pt x="3207264" y="2711483"/>
                  <a:pt x="3219855" y="2704289"/>
                </a:cubicBezTo>
                <a:cubicBezTo>
                  <a:pt x="3230006" y="2698489"/>
                  <a:pt x="3238581" y="2690062"/>
                  <a:pt x="3249038" y="2684834"/>
                </a:cubicBezTo>
                <a:cubicBezTo>
                  <a:pt x="3258209" y="2680248"/>
                  <a:pt x="3269050" y="2679692"/>
                  <a:pt x="3278221" y="2675106"/>
                </a:cubicBezTo>
                <a:cubicBezTo>
                  <a:pt x="3288678" y="2669878"/>
                  <a:pt x="3296947" y="2660879"/>
                  <a:pt x="3307404" y="2655651"/>
                </a:cubicBezTo>
                <a:cubicBezTo>
                  <a:pt x="3348829" y="2634938"/>
                  <a:pt x="3326743" y="2659920"/>
                  <a:pt x="3365770" y="2626468"/>
                </a:cubicBezTo>
                <a:cubicBezTo>
                  <a:pt x="3379697" y="2614531"/>
                  <a:pt x="3391711" y="2600527"/>
                  <a:pt x="3404681" y="2587557"/>
                </a:cubicBezTo>
                <a:cubicBezTo>
                  <a:pt x="3431210" y="2561028"/>
                  <a:pt x="3442248" y="2552741"/>
                  <a:pt x="3463047" y="2519463"/>
                </a:cubicBezTo>
                <a:cubicBezTo>
                  <a:pt x="3470732" y="2507166"/>
                  <a:pt x="3475308" y="2493143"/>
                  <a:pt x="3482502" y="2480553"/>
                </a:cubicBezTo>
                <a:cubicBezTo>
                  <a:pt x="3488302" y="2470402"/>
                  <a:pt x="3496729" y="2461827"/>
                  <a:pt x="3501957" y="2451370"/>
                </a:cubicBezTo>
                <a:cubicBezTo>
                  <a:pt x="3506543" y="2442199"/>
                  <a:pt x="3507099" y="2431358"/>
                  <a:pt x="3511685" y="2422187"/>
                </a:cubicBezTo>
                <a:cubicBezTo>
                  <a:pt x="3560524" y="2324508"/>
                  <a:pt x="3499441" y="2473455"/>
                  <a:pt x="3550596" y="2354093"/>
                </a:cubicBezTo>
                <a:cubicBezTo>
                  <a:pt x="3554635" y="2344668"/>
                  <a:pt x="3555047" y="2333703"/>
                  <a:pt x="3560323" y="2324910"/>
                </a:cubicBezTo>
                <a:cubicBezTo>
                  <a:pt x="3565042" y="2317046"/>
                  <a:pt x="3574050" y="2312617"/>
                  <a:pt x="3579779" y="2305455"/>
                </a:cubicBezTo>
                <a:cubicBezTo>
                  <a:pt x="3587082" y="2296326"/>
                  <a:pt x="3592749" y="2286000"/>
                  <a:pt x="3599234" y="2276272"/>
                </a:cubicBezTo>
                <a:cubicBezTo>
                  <a:pt x="3602476" y="2263302"/>
                  <a:pt x="3602982" y="2249319"/>
                  <a:pt x="3608961" y="2237361"/>
                </a:cubicBezTo>
                <a:cubicBezTo>
                  <a:pt x="3651656" y="2151970"/>
                  <a:pt x="3652675" y="2203498"/>
                  <a:pt x="3686783" y="2101174"/>
                </a:cubicBezTo>
                <a:lnTo>
                  <a:pt x="3735421" y="1955259"/>
                </a:lnTo>
                <a:lnTo>
                  <a:pt x="3754876" y="1896893"/>
                </a:lnTo>
                <a:cubicBezTo>
                  <a:pt x="3769731" y="1822620"/>
                  <a:pt x="3762553" y="1864661"/>
                  <a:pt x="3774332" y="1770434"/>
                </a:cubicBezTo>
                <a:cubicBezTo>
                  <a:pt x="3771089" y="1543455"/>
                  <a:pt x="3770821" y="1316414"/>
                  <a:pt x="3764604" y="1089497"/>
                </a:cubicBezTo>
                <a:cubicBezTo>
                  <a:pt x="3764323" y="1079247"/>
                  <a:pt x="3757100" y="1070324"/>
                  <a:pt x="3754876" y="1060314"/>
                </a:cubicBezTo>
                <a:cubicBezTo>
                  <a:pt x="3750597" y="1041060"/>
                  <a:pt x="3750339" y="1020977"/>
                  <a:pt x="3745149" y="1001948"/>
                </a:cubicBezTo>
                <a:cubicBezTo>
                  <a:pt x="3740555" y="985102"/>
                  <a:pt x="3731215" y="969876"/>
                  <a:pt x="3725693" y="953310"/>
                </a:cubicBezTo>
                <a:cubicBezTo>
                  <a:pt x="3721465" y="940627"/>
                  <a:pt x="3721232" y="926688"/>
                  <a:pt x="3715966" y="914400"/>
                </a:cubicBezTo>
                <a:cubicBezTo>
                  <a:pt x="3711361" y="903654"/>
                  <a:pt x="3702311" y="895368"/>
                  <a:pt x="3696510" y="885217"/>
                </a:cubicBezTo>
                <a:cubicBezTo>
                  <a:pt x="3689315" y="872626"/>
                  <a:pt x="3684249" y="858897"/>
                  <a:pt x="3677055" y="846306"/>
                </a:cubicBezTo>
                <a:cubicBezTo>
                  <a:pt x="3653634" y="805319"/>
                  <a:pt x="3661554" y="825810"/>
                  <a:pt x="3628417" y="787940"/>
                </a:cubicBezTo>
                <a:cubicBezTo>
                  <a:pt x="3614745" y="772315"/>
                  <a:pt x="3603178" y="754927"/>
                  <a:pt x="3589506" y="739302"/>
                </a:cubicBezTo>
                <a:cubicBezTo>
                  <a:pt x="3580447" y="728949"/>
                  <a:pt x="3569130" y="720687"/>
                  <a:pt x="3560323" y="710119"/>
                </a:cubicBezTo>
                <a:cubicBezTo>
                  <a:pt x="3552839" y="701138"/>
                  <a:pt x="3548635" y="689674"/>
                  <a:pt x="3540868" y="680936"/>
                </a:cubicBezTo>
                <a:cubicBezTo>
                  <a:pt x="3522589" y="660372"/>
                  <a:pt x="3497764" y="645463"/>
                  <a:pt x="3482502" y="622570"/>
                </a:cubicBezTo>
                <a:cubicBezTo>
                  <a:pt x="3468056" y="600901"/>
                  <a:pt x="3463393" y="589773"/>
                  <a:pt x="3443591" y="573931"/>
                </a:cubicBezTo>
                <a:cubicBezTo>
                  <a:pt x="3434462" y="566628"/>
                  <a:pt x="3423389" y="561960"/>
                  <a:pt x="3414408" y="554476"/>
                </a:cubicBezTo>
                <a:cubicBezTo>
                  <a:pt x="3403840" y="545669"/>
                  <a:pt x="3395793" y="534100"/>
                  <a:pt x="3385225" y="525293"/>
                </a:cubicBezTo>
                <a:cubicBezTo>
                  <a:pt x="3343410" y="490448"/>
                  <a:pt x="3370729" y="518045"/>
                  <a:pt x="3326859" y="496110"/>
                </a:cubicBezTo>
                <a:cubicBezTo>
                  <a:pt x="3316402" y="490882"/>
                  <a:pt x="3308360" y="481403"/>
                  <a:pt x="3297676" y="476655"/>
                </a:cubicBezTo>
                <a:cubicBezTo>
                  <a:pt x="3278936" y="468326"/>
                  <a:pt x="3239310" y="457200"/>
                  <a:pt x="3239310" y="457200"/>
                </a:cubicBezTo>
                <a:cubicBezTo>
                  <a:pt x="3201309" y="419197"/>
                  <a:pt x="3241184" y="453273"/>
                  <a:pt x="3190672" y="428017"/>
                </a:cubicBezTo>
                <a:cubicBezTo>
                  <a:pt x="3115243" y="390302"/>
                  <a:pt x="3205658" y="423283"/>
                  <a:pt x="3132306" y="398834"/>
                </a:cubicBezTo>
                <a:lnTo>
                  <a:pt x="3044757" y="340468"/>
                </a:lnTo>
                <a:cubicBezTo>
                  <a:pt x="3035029" y="333983"/>
                  <a:pt x="3026665" y="324709"/>
                  <a:pt x="3015574" y="321012"/>
                </a:cubicBezTo>
                <a:lnTo>
                  <a:pt x="2986391" y="311285"/>
                </a:lnTo>
                <a:cubicBezTo>
                  <a:pt x="2937096" y="261988"/>
                  <a:pt x="3000892" y="319986"/>
                  <a:pt x="2937753" y="282102"/>
                </a:cubicBezTo>
                <a:cubicBezTo>
                  <a:pt x="2929889" y="277383"/>
                  <a:pt x="2926501" y="266748"/>
                  <a:pt x="2918298" y="262646"/>
                </a:cubicBezTo>
                <a:cubicBezTo>
                  <a:pt x="2899955" y="253475"/>
                  <a:pt x="2879387" y="249676"/>
                  <a:pt x="2859932" y="243191"/>
                </a:cubicBezTo>
                <a:cubicBezTo>
                  <a:pt x="2850204" y="239948"/>
                  <a:pt x="2840804" y="235474"/>
                  <a:pt x="2830749" y="233463"/>
                </a:cubicBezTo>
                <a:cubicBezTo>
                  <a:pt x="2804642" y="228242"/>
                  <a:pt x="2744906" y="218388"/>
                  <a:pt x="2723744" y="204280"/>
                </a:cubicBezTo>
                <a:cubicBezTo>
                  <a:pt x="2690746" y="182281"/>
                  <a:pt x="2710774" y="197795"/>
                  <a:pt x="2694561" y="194553"/>
                </a:cubicBezTo>
                <a:close/>
              </a:path>
            </a:pathLst>
          </a:custGeom>
          <a:solidFill>
            <a:srgbClr val="BCFDF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7" name="Google Shape;497;p25"/>
          <p:cNvSpPr txBox="1"/>
          <p:nvPr>
            <p:ph type="title"/>
          </p:nvPr>
        </p:nvSpPr>
        <p:spPr>
          <a:xfrm>
            <a:off x="575239" y="263276"/>
            <a:ext cx="11187000" cy="1014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Dijkstra’s Algorithm: Example #2</a:t>
            </a:r>
            <a:endParaRPr/>
          </a:p>
        </p:txBody>
      </p:sp>
      <p:sp>
        <p:nvSpPr>
          <p:cNvPr id="498" name="Google Shape;498;p25"/>
          <p:cNvSpPr txBox="1"/>
          <p:nvPr/>
        </p:nvSpPr>
        <p:spPr>
          <a:xfrm>
            <a:off x="2536980" y="4883685"/>
            <a:ext cx="2938800" cy="1200600"/>
          </a:xfrm>
          <a:prstGeom prst="rect">
            <a:avLst/>
          </a:prstGeom>
          <a:solidFill>
            <a:srgbClr val="E7F1FA"/>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Calibri"/>
                <a:ea typeface="Calibri"/>
                <a:cs typeface="Calibri"/>
                <a:sym typeface="Calibri"/>
              </a:rPr>
              <a:t>Order Added to Known Set:</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A, D, C, E, B, F, G</a:t>
            </a:r>
            <a:endParaRPr/>
          </a:p>
        </p:txBody>
      </p:sp>
      <p:grpSp>
        <p:nvGrpSpPr>
          <p:cNvPr id="499" name="Google Shape;499;p25"/>
          <p:cNvGrpSpPr/>
          <p:nvPr/>
        </p:nvGrpSpPr>
        <p:grpSpPr>
          <a:xfrm>
            <a:off x="2273534" y="1054531"/>
            <a:ext cx="3454137" cy="2895600"/>
            <a:chOff x="-2841517" y="667954"/>
            <a:chExt cx="2590603" cy="2171700"/>
          </a:xfrm>
        </p:grpSpPr>
        <p:sp>
          <p:nvSpPr>
            <p:cNvPr id="500" name="Google Shape;500;p25"/>
            <p:cNvSpPr/>
            <p:nvPr/>
          </p:nvSpPr>
          <p:spPr>
            <a:xfrm>
              <a:off x="-2594064" y="1002519"/>
              <a:ext cx="285750" cy="285750"/>
            </a:xfrm>
            <a:prstGeom prst="ellipse">
              <a:avLst/>
            </a:prstGeom>
            <a:solidFill>
              <a:srgbClr val="CEC4EB"/>
            </a:solidFill>
            <a:ln cap="flat" cmpd="sng" w="3810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501" name="Google Shape;501;p25"/>
            <p:cNvSpPr/>
            <p:nvPr/>
          </p:nvSpPr>
          <p:spPr>
            <a:xfrm>
              <a:off x="-1336764" y="94536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502" name="Google Shape;502;p25"/>
            <p:cNvSpPr/>
            <p:nvPr/>
          </p:nvSpPr>
          <p:spPr>
            <a:xfrm>
              <a:off x="-2708364" y="191691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503" name="Google Shape;503;p25"/>
            <p:cNvSpPr/>
            <p:nvPr/>
          </p:nvSpPr>
          <p:spPr>
            <a:xfrm>
              <a:off x="-1508214" y="1745469"/>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504" name="Google Shape;504;p25"/>
            <p:cNvSpPr/>
            <p:nvPr/>
          </p:nvSpPr>
          <p:spPr>
            <a:xfrm>
              <a:off x="-2022564" y="2553904"/>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505" name="Google Shape;505;p25"/>
            <p:cNvSpPr/>
            <p:nvPr/>
          </p:nvSpPr>
          <p:spPr>
            <a:xfrm>
              <a:off x="-536664" y="1468054"/>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506" name="Google Shape;506;p25"/>
            <p:cNvSpPr/>
            <p:nvPr/>
          </p:nvSpPr>
          <p:spPr>
            <a:xfrm>
              <a:off x="-650964" y="2211004"/>
              <a:ext cx="285750" cy="285750"/>
            </a:xfrm>
            <a:prstGeom prst="ellipse">
              <a:avLst/>
            </a:prstGeom>
            <a:solidFill>
              <a:srgbClr val="D8D8D8"/>
            </a:solidFill>
            <a:ln cap="flat" cmpd="sng" w="19050">
              <a:solidFill>
                <a:srgbClr val="A5A5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507" name="Google Shape;507;p25"/>
            <p:cNvCxnSpPr>
              <a:stCxn id="500" idx="3"/>
              <a:endCxn id="502" idx="0"/>
            </p:cNvCxnSpPr>
            <p:nvPr/>
          </p:nvCxnSpPr>
          <p:spPr>
            <a:xfrm flipH="1">
              <a:off x="-2565417" y="1246422"/>
              <a:ext cx="13200" cy="670500"/>
            </a:xfrm>
            <a:prstGeom prst="straightConnector1">
              <a:avLst/>
            </a:prstGeom>
            <a:noFill/>
            <a:ln cap="flat" cmpd="sng" w="9525">
              <a:solidFill>
                <a:srgbClr val="A5A5A5"/>
              </a:solidFill>
              <a:prstDash val="dash"/>
              <a:round/>
              <a:headEnd len="med" w="med" type="none"/>
              <a:tailEnd len="med" w="med" type="triangle"/>
            </a:ln>
          </p:spPr>
        </p:cxnSp>
        <p:cxnSp>
          <p:nvCxnSpPr>
            <p:cNvPr id="508" name="Google Shape;508;p25"/>
            <p:cNvCxnSpPr>
              <a:stCxn id="501" idx="2"/>
              <a:endCxn id="500" idx="6"/>
            </p:cNvCxnSpPr>
            <p:nvPr/>
          </p:nvCxnSpPr>
          <p:spPr>
            <a:xfrm flipH="1">
              <a:off x="-2308464" y="1088244"/>
              <a:ext cx="971700" cy="57300"/>
            </a:xfrm>
            <a:prstGeom prst="straightConnector1">
              <a:avLst/>
            </a:prstGeom>
            <a:noFill/>
            <a:ln cap="flat" cmpd="sng" w="9525">
              <a:solidFill>
                <a:srgbClr val="A5A5A5"/>
              </a:solidFill>
              <a:prstDash val="dash"/>
              <a:round/>
              <a:headEnd len="med" w="med" type="none"/>
              <a:tailEnd len="med" w="med" type="triangle"/>
            </a:ln>
          </p:spPr>
        </p:cxnSp>
        <p:cxnSp>
          <p:nvCxnSpPr>
            <p:cNvPr id="509" name="Google Shape;509;p25"/>
            <p:cNvCxnSpPr>
              <a:stCxn id="503" idx="0"/>
              <a:endCxn id="501" idx="4"/>
            </p:cNvCxnSpPr>
            <p:nvPr/>
          </p:nvCxnSpPr>
          <p:spPr>
            <a:xfrm flipH="1" rot="10800000">
              <a:off x="-1365339" y="1231269"/>
              <a:ext cx="171600" cy="514200"/>
            </a:xfrm>
            <a:prstGeom prst="straightConnector1">
              <a:avLst/>
            </a:prstGeom>
            <a:noFill/>
            <a:ln cap="flat" cmpd="sng" w="9525">
              <a:solidFill>
                <a:srgbClr val="A5A5A5"/>
              </a:solidFill>
              <a:prstDash val="dash"/>
              <a:round/>
              <a:headEnd len="med" w="med" type="none"/>
              <a:tailEnd len="med" w="med" type="triangle"/>
            </a:ln>
          </p:spPr>
        </p:cxnSp>
        <p:sp>
          <p:nvSpPr>
            <p:cNvPr id="510" name="Google Shape;510;p25"/>
            <p:cNvSpPr txBox="1"/>
            <p:nvPr/>
          </p:nvSpPr>
          <p:spPr>
            <a:xfrm>
              <a:off x="-2719407" y="775851"/>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511" name="Google Shape;511;p25"/>
            <p:cNvSpPr txBox="1"/>
            <p:nvPr/>
          </p:nvSpPr>
          <p:spPr>
            <a:xfrm>
              <a:off x="-1291520" y="667954"/>
              <a:ext cx="138548"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
          <p:nvSpPr>
            <p:cNvPr id="512" name="Google Shape;512;p25"/>
            <p:cNvSpPr txBox="1"/>
            <p:nvPr/>
          </p:nvSpPr>
          <p:spPr>
            <a:xfrm>
              <a:off x="-1411146" y="727540"/>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3</a:t>
              </a:r>
              <a:endParaRPr sz="2400">
                <a:solidFill>
                  <a:srgbClr val="FF0000"/>
                </a:solidFill>
                <a:latin typeface="Calibri"/>
                <a:ea typeface="Calibri"/>
                <a:cs typeface="Calibri"/>
                <a:sym typeface="Calibri"/>
              </a:endParaRPr>
            </a:p>
          </p:txBody>
        </p:sp>
        <p:sp>
          <p:nvSpPr>
            <p:cNvPr id="513" name="Google Shape;513;p25"/>
            <p:cNvSpPr txBox="1"/>
            <p:nvPr/>
          </p:nvSpPr>
          <p:spPr>
            <a:xfrm>
              <a:off x="-1959046" y="86949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514" name="Google Shape;514;p25"/>
            <p:cNvSpPr txBox="1"/>
            <p:nvPr/>
          </p:nvSpPr>
          <p:spPr>
            <a:xfrm>
              <a:off x="-1953824" y="129873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515" name="Google Shape;515;p25"/>
            <p:cNvSpPr txBox="1"/>
            <p:nvPr/>
          </p:nvSpPr>
          <p:spPr>
            <a:xfrm>
              <a:off x="-2765514" y="1459720"/>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516" name="Google Shape;516;p25"/>
            <p:cNvSpPr txBox="1"/>
            <p:nvPr/>
          </p:nvSpPr>
          <p:spPr>
            <a:xfrm>
              <a:off x="-1344790" y="1365918"/>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517" name="Google Shape;517;p25"/>
            <p:cNvCxnSpPr>
              <a:stCxn id="500" idx="5"/>
              <a:endCxn id="503" idx="1"/>
            </p:cNvCxnSpPr>
            <p:nvPr/>
          </p:nvCxnSpPr>
          <p:spPr>
            <a:xfrm>
              <a:off x="-2350161" y="1246422"/>
              <a:ext cx="883800" cy="540900"/>
            </a:xfrm>
            <a:prstGeom prst="straightConnector1">
              <a:avLst/>
            </a:prstGeom>
            <a:noFill/>
            <a:ln cap="flat" cmpd="sng" w="9525">
              <a:solidFill>
                <a:srgbClr val="A5A5A5"/>
              </a:solidFill>
              <a:prstDash val="dash"/>
              <a:round/>
              <a:headEnd len="med" w="med" type="none"/>
              <a:tailEnd len="med" w="med" type="triangle"/>
            </a:ln>
          </p:spPr>
        </p:cxnSp>
        <p:cxnSp>
          <p:nvCxnSpPr>
            <p:cNvPr id="518" name="Google Shape;518;p25"/>
            <p:cNvCxnSpPr>
              <a:stCxn id="502" idx="6"/>
              <a:endCxn id="503" idx="3"/>
            </p:cNvCxnSpPr>
            <p:nvPr/>
          </p:nvCxnSpPr>
          <p:spPr>
            <a:xfrm flipH="1" rot="10800000">
              <a:off x="-2422614" y="1989294"/>
              <a:ext cx="956100" cy="70500"/>
            </a:xfrm>
            <a:prstGeom prst="straightConnector1">
              <a:avLst/>
            </a:prstGeom>
            <a:noFill/>
            <a:ln cap="flat" cmpd="sng" w="9525">
              <a:solidFill>
                <a:srgbClr val="A5A5A5"/>
              </a:solidFill>
              <a:prstDash val="dash"/>
              <a:round/>
              <a:headEnd len="med" w="med" type="none"/>
              <a:tailEnd len="med" w="med" type="triangle"/>
            </a:ln>
          </p:spPr>
        </p:cxnSp>
        <p:sp>
          <p:nvSpPr>
            <p:cNvPr id="519" name="Google Shape;519;p25"/>
            <p:cNvSpPr txBox="1"/>
            <p:nvPr/>
          </p:nvSpPr>
          <p:spPr>
            <a:xfrm>
              <a:off x="-2200094" y="17966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520" name="Google Shape;520;p25"/>
            <p:cNvCxnSpPr>
              <a:stCxn id="503" idx="6"/>
              <a:endCxn id="505" idx="3"/>
            </p:cNvCxnSpPr>
            <p:nvPr/>
          </p:nvCxnSpPr>
          <p:spPr>
            <a:xfrm flipH="1" rot="10800000">
              <a:off x="-1222464" y="1711944"/>
              <a:ext cx="727500" cy="176400"/>
            </a:xfrm>
            <a:prstGeom prst="straightConnector1">
              <a:avLst/>
            </a:prstGeom>
            <a:noFill/>
            <a:ln cap="flat" cmpd="sng" w="9525">
              <a:solidFill>
                <a:srgbClr val="A5A5A5"/>
              </a:solidFill>
              <a:prstDash val="dash"/>
              <a:round/>
              <a:headEnd len="med" w="med" type="none"/>
              <a:tailEnd len="med" w="med" type="triangle"/>
            </a:ln>
          </p:spPr>
        </p:cxnSp>
        <p:sp>
          <p:nvSpPr>
            <p:cNvPr id="521" name="Google Shape;521;p25"/>
            <p:cNvSpPr txBox="1"/>
            <p:nvPr/>
          </p:nvSpPr>
          <p:spPr>
            <a:xfrm>
              <a:off x="-999944" y="1568022"/>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522" name="Google Shape;522;p25"/>
            <p:cNvCxnSpPr>
              <a:stCxn id="505" idx="1"/>
              <a:endCxn id="501" idx="6"/>
            </p:cNvCxnSpPr>
            <p:nvPr/>
          </p:nvCxnSpPr>
          <p:spPr>
            <a:xfrm rot="10800000">
              <a:off x="-1051017" y="1088101"/>
              <a:ext cx="556200" cy="421800"/>
            </a:xfrm>
            <a:prstGeom prst="straightConnector1">
              <a:avLst/>
            </a:prstGeom>
            <a:noFill/>
            <a:ln cap="flat" cmpd="sng" w="9525">
              <a:solidFill>
                <a:srgbClr val="A5A5A5"/>
              </a:solidFill>
              <a:prstDash val="dash"/>
              <a:round/>
              <a:headEnd len="med" w="med" type="none"/>
              <a:tailEnd len="med" w="med" type="triangle"/>
            </a:ln>
          </p:spPr>
        </p:cxnSp>
        <p:sp>
          <p:nvSpPr>
            <p:cNvPr id="523" name="Google Shape;523;p25"/>
            <p:cNvSpPr txBox="1"/>
            <p:nvPr/>
          </p:nvSpPr>
          <p:spPr>
            <a:xfrm>
              <a:off x="-836239" y="108177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a:t>
              </a:r>
              <a:endParaRPr/>
            </a:p>
          </p:txBody>
        </p:sp>
        <p:cxnSp>
          <p:nvCxnSpPr>
            <p:cNvPr id="524" name="Google Shape;524;p25"/>
            <p:cNvCxnSpPr>
              <a:stCxn id="502" idx="5"/>
              <a:endCxn id="504" idx="1"/>
            </p:cNvCxnSpPr>
            <p:nvPr/>
          </p:nvCxnSpPr>
          <p:spPr>
            <a:xfrm>
              <a:off x="-2464461" y="2160822"/>
              <a:ext cx="483600" cy="435000"/>
            </a:xfrm>
            <a:prstGeom prst="straightConnector1">
              <a:avLst/>
            </a:prstGeom>
            <a:noFill/>
            <a:ln cap="flat" cmpd="sng" w="9525">
              <a:solidFill>
                <a:srgbClr val="A5A5A5"/>
              </a:solidFill>
              <a:prstDash val="dash"/>
              <a:round/>
              <a:headEnd len="med" w="med" type="none"/>
              <a:tailEnd len="med" w="med" type="triangle"/>
            </a:ln>
          </p:spPr>
        </p:cxnSp>
        <p:sp>
          <p:nvSpPr>
            <p:cNvPr id="525" name="Google Shape;525;p25"/>
            <p:cNvSpPr txBox="1"/>
            <p:nvPr/>
          </p:nvSpPr>
          <p:spPr>
            <a:xfrm>
              <a:off x="-2314926" y="2138969"/>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2</a:t>
              </a:r>
              <a:endParaRPr/>
            </a:p>
          </p:txBody>
        </p:sp>
        <p:cxnSp>
          <p:nvCxnSpPr>
            <p:cNvPr id="526" name="Google Shape;526;p25"/>
            <p:cNvCxnSpPr>
              <a:stCxn id="503" idx="4"/>
              <a:endCxn id="504" idx="7"/>
            </p:cNvCxnSpPr>
            <p:nvPr/>
          </p:nvCxnSpPr>
          <p:spPr>
            <a:xfrm flipH="1">
              <a:off x="-1778739" y="2031219"/>
              <a:ext cx="413400" cy="564600"/>
            </a:xfrm>
            <a:prstGeom prst="straightConnector1">
              <a:avLst/>
            </a:prstGeom>
            <a:noFill/>
            <a:ln cap="flat" cmpd="sng" w="9525">
              <a:solidFill>
                <a:srgbClr val="A5A5A5"/>
              </a:solidFill>
              <a:prstDash val="dash"/>
              <a:round/>
              <a:headEnd len="med" w="med" type="none"/>
              <a:tailEnd len="med" w="med" type="triangle"/>
            </a:ln>
          </p:spPr>
        </p:cxnSp>
        <p:sp>
          <p:nvSpPr>
            <p:cNvPr id="527" name="Google Shape;527;p25"/>
            <p:cNvSpPr txBox="1"/>
            <p:nvPr/>
          </p:nvSpPr>
          <p:spPr>
            <a:xfrm>
              <a:off x="-1793964" y="2153854"/>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6</a:t>
              </a:r>
              <a:endParaRPr/>
            </a:p>
          </p:txBody>
        </p:sp>
        <p:sp>
          <p:nvSpPr>
            <p:cNvPr id="528" name="Google Shape;528;p25"/>
            <p:cNvSpPr txBox="1"/>
            <p:nvPr/>
          </p:nvSpPr>
          <p:spPr>
            <a:xfrm>
              <a:off x="-980886" y="190492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5</a:t>
              </a:r>
              <a:endParaRPr/>
            </a:p>
          </p:txBody>
        </p:sp>
        <p:cxnSp>
          <p:nvCxnSpPr>
            <p:cNvPr id="529" name="Google Shape;529;p25"/>
            <p:cNvCxnSpPr>
              <a:stCxn id="503" idx="5"/>
              <a:endCxn id="506" idx="1"/>
            </p:cNvCxnSpPr>
            <p:nvPr/>
          </p:nvCxnSpPr>
          <p:spPr>
            <a:xfrm>
              <a:off x="-1264311" y="1989372"/>
              <a:ext cx="655200" cy="263400"/>
            </a:xfrm>
            <a:prstGeom prst="straightConnector1">
              <a:avLst/>
            </a:prstGeom>
            <a:noFill/>
            <a:ln cap="flat" cmpd="sng" w="9525">
              <a:solidFill>
                <a:srgbClr val="A5A5A5"/>
              </a:solidFill>
              <a:prstDash val="dash"/>
              <a:round/>
              <a:headEnd len="med" w="med" type="none"/>
              <a:tailEnd len="med" w="med" type="triangle"/>
            </a:ln>
          </p:spPr>
        </p:cxnSp>
        <p:cxnSp>
          <p:nvCxnSpPr>
            <p:cNvPr id="530" name="Google Shape;530;p25"/>
            <p:cNvCxnSpPr>
              <a:stCxn id="506" idx="0"/>
              <a:endCxn id="505" idx="4"/>
            </p:cNvCxnSpPr>
            <p:nvPr/>
          </p:nvCxnSpPr>
          <p:spPr>
            <a:xfrm flipH="1" rot="10800000">
              <a:off x="-508089" y="1753804"/>
              <a:ext cx="114300" cy="457200"/>
            </a:xfrm>
            <a:prstGeom prst="straightConnector1">
              <a:avLst/>
            </a:prstGeom>
            <a:noFill/>
            <a:ln cap="flat" cmpd="sng" w="9525">
              <a:solidFill>
                <a:srgbClr val="A5A5A5"/>
              </a:solidFill>
              <a:prstDash val="dash"/>
              <a:round/>
              <a:headEnd len="med" w="med" type="none"/>
              <a:tailEnd len="med" w="med" type="triangle"/>
            </a:ln>
          </p:spPr>
        </p:cxnSp>
        <p:sp>
          <p:nvSpPr>
            <p:cNvPr id="531" name="Google Shape;531;p25"/>
            <p:cNvSpPr txBox="1"/>
            <p:nvPr/>
          </p:nvSpPr>
          <p:spPr>
            <a:xfrm>
              <a:off x="-518262" y="1856077"/>
              <a:ext cx="255119"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3</a:t>
              </a:r>
              <a:endParaRPr/>
            </a:p>
          </p:txBody>
        </p:sp>
        <p:cxnSp>
          <p:nvCxnSpPr>
            <p:cNvPr id="532" name="Google Shape;532;p25"/>
            <p:cNvCxnSpPr>
              <a:stCxn id="504" idx="6"/>
              <a:endCxn id="506" idx="3"/>
            </p:cNvCxnSpPr>
            <p:nvPr/>
          </p:nvCxnSpPr>
          <p:spPr>
            <a:xfrm flipH="1" rot="10800000">
              <a:off x="-1736814" y="2454979"/>
              <a:ext cx="1127700" cy="241800"/>
            </a:xfrm>
            <a:prstGeom prst="straightConnector1">
              <a:avLst/>
            </a:prstGeom>
            <a:noFill/>
            <a:ln cap="flat" cmpd="sng" w="9525">
              <a:solidFill>
                <a:srgbClr val="A5A5A5"/>
              </a:solidFill>
              <a:prstDash val="dash"/>
              <a:round/>
              <a:headEnd len="med" w="med" type="none"/>
              <a:tailEnd len="med" w="med" type="triangle"/>
            </a:ln>
          </p:spPr>
        </p:cxnSp>
        <p:sp>
          <p:nvSpPr>
            <p:cNvPr id="533" name="Google Shape;533;p25"/>
            <p:cNvSpPr txBox="1"/>
            <p:nvPr/>
          </p:nvSpPr>
          <p:spPr>
            <a:xfrm>
              <a:off x="-1342844" y="2325304"/>
              <a:ext cx="371737" cy="3462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534" name="Google Shape;534;p25"/>
            <p:cNvSpPr txBox="1"/>
            <p:nvPr/>
          </p:nvSpPr>
          <p:spPr>
            <a:xfrm>
              <a:off x="-552659" y="1255733"/>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535" name="Google Shape;535;p25"/>
            <p:cNvSpPr txBox="1"/>
            <p:nvPr/>
          </p:nvSpPr>
          <p:spPr>
            <a:xfrm>
              <a:off x="-752597" y="2018717"/>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6</a:t>
              </a:r>
              <a:endParaRPr sz="2400">
                <a:solidFill>
                  <a:srgbClr val="FF0000"/>
                </a:solidFill>
                <a:latin typeface="Calibri"/>
                <a:ea typeface="Calibri"/>
                <a:cs typeface="Calibri"/>
                <a:sym typeface="Calibri"/>
              </a:endParaRPr>
            </a:p>
          </p:txBody>
        </p:sp>
        <p:sp>
          <p:nvSpPr>
            <p:cNvPr id="536" name="Google Shape;536;p25"/>
            <p:cNvSpPr txBox="1"/>
            <p:nvPr/>
          </p:nvSpPr>
          <p:spPr>
            <a:xfrm>
              <a:off x="-1595641" y="1540799"/>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537" name="Google Shape;537;p25"/>
            <p:cNvSpPr txBox="1"/>
            <p:nvPr/>
          </p:nvSpPr>
          <p:spPr>
            <a:xfrm>
              <a:off x="-2841517" y="1750740"/>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2</a:t>
              </a:r>
              <a:endParaRPr sz="2400">
                <a:solidFill>
                  <a:srgbClr val="FF0000"/>
                </a:solidFill>
                <a:latin typeface="Calibri"/>
                <a:ea typeface="Calibri"/>
                <a:cs typeface="Calibri"/>
                <a:sym typeface="Calibri"/>
              </a:endParaRPr>
            </a:p>
          </p:txBody>
        </p:sp>
        <p:sp>
          <p:nvSpPr>
            <p:cNvPr id="538" name="Google Shape;538;p25"/>
            <p:cNvSpPr txBox="1"/>
            <p:nvPr/>
          </p:nvSpPr>
          <p:spPr>
            <a:xfrm>
              <a:off x="-2095398" y="2337927"/>
              <a:ext cx="216647" cy="2539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grpSp>
      <p:sp>
        <p:nvSpPr>
          <p:cNvPr id="539" name="Google Shape;539;p25"/>
          <p:cNvSpPr txBox="1"/>
          <p:nvPr/>
        </p:nvSpPr>
        <p:spPr>
          <a:xfrm>
            <a:off x="1653937" y="1438606"/>
            <a:ext cx="964955" cy="477600"/>
          </a:xfrm>
          <a:prstGeom prst="rect">
            <a:avLst/>
          </a:prstGeom>
          <a:noFill/>
          <a:ln>
            <a:noFill/>
          </a:ln>
        </p:spPr>
        <p:txBody>
          <a:bodyPr anchorCtr="0" anchor="t" bIns="121900" lIns="121900" spcFirstLastPara="1" rIns="121900" wrap="square" tIns="121900">
            <a:noAutofit/>
          </a:bodyPr>
          <a:lstStyle/>
          <a:p>
            <a:pPr indent="0" lvl="0" marL="0" marR="0" rtl="0" algn="r">
              <a:lnSpc>
                <a:spcPct val="100000"/>
              </a:lnSpc>
              <a:spcBef>
                <a:spcPts val="0"/>
              </a:spcBef>
              <a:spcAft>
                <a:spcPts val="0"/>
              </a:spcAft>
              <a:buNone/>
            </a:pPr>
            <a:r>
              <a:rPr b="0" i="0" lang="en-US" sz="1600" u="none" cap="none" strike="noStrike">
                <a:solidFill>
                  <a:srgbClr val="000000"/>
                </a:solidFill>
                <a:latin typeface="Consolas"/>
                <a:ea typeface="Consolas"/>
                <a:cs typeface="Consolas"/>
                <a:sym typeface="Consolas"/>
              </a:rPr>
              <a:t>start</a:t>
            </a:r>
            <a:endParaRPr b="0" i="0" sz="1600" u="none" cap="none" strike="noStrike">
              <a:solidFill>
                <a:srgbClr val="0000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