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9"/>
  </p:notesMasterIdLst>
  <p:sldIdLst>
    <p:sldId id="296" r:id="rId2"/>
    <p:sldId id="402" r:id="rId3"/>
    <p:sldId id="445" r:id="rId4"/>
    <p:sldId id="471" r:id="rId5"/>
    <p:sldId id="448" r:id="rId6"/>
    <p:sldId id="472" r:id="rId7"/>
    <p:sldId id="473" r:id="rId8"/>
  </p:sldIdLst>
  <p:sldSz cx="12192000" cy="6858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0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Consider this DAG, use Topological Sort to find Shortest Paths in DAG start, considering all possible topological orders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04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i="1" dirty="0">
                <a:latin typeface="Quattrocento Sans" panose="020B0502050000020003" pitchFamily="34" charset="0"/>
              </a:rPr>
              <a:t>Exam question: </a:t>
            </a: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/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31" y="1365196"/>
            <a:ext cx="8116216" cy="1421126"/>
          </a:xfrm>
        </p:spPr>
        <p:txBody>
          <a:bodyPr>
            <a:normAutofit fontScale="77500" lnSpcReduction="20000"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Given this directed graph, run </a:t>
            </a:r>
            <a:r>
              <a:rPr lang="en-GB" sz="2800" dirty="0"/>
              <a:t>Topological Sort </a:t>
            </a:r>
            <a:r>
              <a:rPr lang="en-GB" sz="2800" dirty="0">
                <a:latin typeface="Quattrocento Sans" panose="020B0502050000020003" pitchFamily="34" charset="0"/>
              </a:rPr>
              <a:t>to find shortest paths starting from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8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SD. Considering </a:t>
            </a:r>
            <a:r>
              <a:rPr lang="en-GB" sz="2800" dirty="0">
                <a:solidFill>
                  <a:srgbClr val="FF0000"/>
                </a:solidFill>
                <a:latin typeface="Quattrocento Sans" panose="020B0502050000020003" pitchFamily="34" charset="0"/>
              </a:rPr>
              <a:t>all possible </a:t>
            </a:r>
            <a:r>
              <a:rPr lang="en-GB" sz="2800" dirty="0">
                <a:latin typeface="Quattrocento Sans" panose="020B0502050000020003" pitchFamily="34" charset="0"/>
              </a:rPr>
              <a:t>topological orders.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/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677068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7" name="Oval 5">
            <a:extLst>
              <a:ext uri="{FF2B5EF4-FFF2-40B4-BE49-F238E27FC236}">
                <a16:creationId xmlns:a16="http://schemas.microsoft.com/office/drawing/2014/main" id="{80A36392-E1E7-F87C-CC88-A7BFB633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6" y="4105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27A562CA-8D7E-D332-B19E-A56C3F728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31907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CDE7974D-6805-2B21-8102-89A8507D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516" y="48671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44B594C-2166-2BAB-845A-8FB9E23C5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5716" y="3647922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DF751E6-233B-D750-F386-830B18CF6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5716" y="4562322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85F05472-39F3-9F15-ED40-D64092193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9578" y="472901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2F7FBA1A-C5E0-C848-9324-C597B5C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717" y="3569103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4" name="Oval 8">
            <a:extLst>
              <a:ext uri="{FF2B5EF4-FFF2-40B4-BE49-F238E27FC236}">
                <a16:creationId xmlns:a16="http://schemas.microsoft.com/office/drawing/2014/main" id="{205450C9-1D82-614E-10DD-45125FC76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1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42C455CA-74D0-806C-3802-1920B9F02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817" y="3585417"/>
            <a:ext cx="723902" cy="57289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D74B81D0-E5D1-C515-9EFD-36386CCADE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97206" y="4483370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C3C8A8B3-DA80-4868-4D75-A43F18F4C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366" y="3569103"/>
            <a:ext cx="533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F2617051-8F46-162E-EF53-1A6E8EE89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363" y="4689551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A4F01990-BB31-8ADB-4F23-1053197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4106" y="402616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E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30" name="Line 19">
            <a:extLst>
              <a:ext uri="{FF2B5EF4-FFF2-40B4-BE49-F238E27FC236}">
                <a16:creationId xmlns:a16="http://schemas.microsoft.com/office/drawing/2014/main" id="{2CBB95F1-ADFD-A32F-17B0-BF1FC376F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6016" y="4301835"/>
            <a:ext cx="698090" cy="10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26">
            <a:extLst>
              <a:ext uri="{FF2B5EF4-FFF2-40B4-BE49-F238E27FC236}">
                <a16:creationId xmlns:a16="http://schemas.microsoft.com/office/drawing/2014/main" id="{795CCA6F-400B-210F-4D08-5C4E72309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667" y="3965670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903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4DBE-A918-E21C-1C0E-424740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Johnson’s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07607-1D6E-6192-75D5-3079E0AB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240" y="1054706"/>
            <a:ext cx="11186999" cy="2983381"/>
          </a:xfrm>
        </p:spPr>
        <p:txBody>
          <a:bodyPr>
            <a:normAutofit fontScale="77500" lnSpcReduction="20000"/>
          </a:bodyPr>
          <a:lstStyle/>
          <a:p>
            <a:pPr marL="63500" indent="0">
              <a:buNone/>
            </a:pPr>
            <a:r>
              <a:rPr lang="en-GB" sz="2400" dirty="0"/>
              <a:t>Consider the following weighted digraph. As part of Johnson’s algorithm for All-pairs Shortest Paths, add a dummy source node d, and edges with weight 0 from d to all vertices of G. Let the modified graph be G’.  </a:t>
            </a:r>
          </a:p>
          <a:p>
            <a:pPr marL="63500" indent="0" algn="just">
              <a:buNone/>
            </a:pPr>
            <a:r>
              <a:rPr lang="en-GB" sz="2400" dirty="0"/>
              <a:t>a) Compute the shortest distances from dummy source node d to each node in G’ by hand: h[0], h[1], .. h[V-1], then reweight the edges of the original graph to make the edge weights greater than or equal to 0. Draw the reweighted graph G’ (without the dummy node d).</a:t>
            </a:r>
          </a:p>
          <a:p>
            <a:pPr marL="63500" indent="0">
              <a:buNone/>
            </a:pPr>
            <a:r>
              <a:rPr lang="en-GB" sz="2400" dirty="0"/>
              <a:t>b) For the reweighted graph G’: r</a:t>
            </a:r>
            <a:r>
              <a:rPr lang="en-GB" sz="2400" dirty="0">
                <a:latin typeface="Quattrocento Sans" panose="020B0502050000020003" pitchFamily="34" charset="0"/>
              </a:rPr>
              <a:t>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, and compute the shortest paths for the graph with updated positive or zero weights. (Do not show the intermediate steps.)</a:t>
            </a:r>
          </a:p>
          <a:p>
            <a:pPr marL="63500" indent="0">
              <a:buNone/>
            </a:pPr>
            <a:r>
              <a:rPr lang="en-GB" sz="2400" dirty="0"/>
              <a:t>c) For the original graph G: compute the shortest paths </a:t>
            </a:r>
            <a:r>
              <a:rPr lang="en-GB" sz="2400" dirty="0">
                <a:latin typeface="Quattrocento Sans" panose="020B0502050000020003" pitchFamily="34" charset="0"/>
              </a:rPr>
              <a:t>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1</a:t>
            </a:r>
            <a:r>
              <a:rPr lang="en-GB" sz="2400" dirty="0"/>
              <a:t> with negative weights.</a:t>
            </a:r>
            <a:endParaRPr lang="en-SE" sz="2400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F3F9D2-50D6-1A99-C64F-77CDD8AA05BD}"/>
              </a:ext>
            </a:extLst>
          </p:cNvPr>
          <p:cNvGraphicFramePr>
            <a:graphicFrameLocks noGrp="1"/>
          </p:cNvGraphicFramePr>
          <p:nvPr/>
        </p:nvGraphicFramePr>
        <p:xfrm>
          <a:off x="6241501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57532EE-5B39-FD7E-9235-1C41C9385E13}"/>
              </a:ext>
            </a:extLst>
          </p:cNvPr>
          <p:cNvSpPr txBox="1"/>
          <p:nvPr/>
        </p:nvSpPr>
        <p:spPr>
          <a:xfrm>
            <a:off x="6393445" y="5773527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reweighted graph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03BE698-4BAE-E5FA-F50F-8C159BA4F149}"/>
              </a:ext>
            </a:extLst>
          </p:cNvPr>
          <p:cNvGraphicFramePr>
            <a:graphicFrameLocks noGrp="1"/>
          </p:cNvGraphicFramePr>
          <p:nvPr/>
        </p:nvGraphicFramePr>
        <p:xfrm>
          <a:off x="9139730" y="3929503"/>
          <a:ext cx="264390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1303">
                  <a:extLst>
                    <a:ext uri="{9D8B030D-6E8A-4147-A177-3AD203B41FA5}">
                      <a16:colId xmlns:a16="http://schemas.microsoft.com/office/drawing/2014/main" val="3113293538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4210074216"/>
                    </a:ext>
                  </a:extLst>
                </a:gridCol>
                <a:gridCol w="881303">
                  <a:extLst>
                    <a:ext uri="{9D8B030D-6E8A-4147-A177-3AD203B41FA5}">
                      <a16:colId xmlns:a16="http://schemas.microsoft.com/office/drawing/2014/main" val="3424504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Node 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SD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PN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89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1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0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/</a:t>
                      </a:r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07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2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5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3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27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4</a:t>
                      </a:r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25946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33C6FDF-7DE8-8C79-CD12-1CAE1E1F2968}"/>
              </a:ext>
            </a:extLst>
          </p:cNvPr>
          <p:cNvSpPr txBox="1"/>
          <p:nvPr/>
        </p:nvSpPr>
        <p:spPr>
          <a:xfrm>
            <a:off x="9396359" y="5802195"/>
            <a:ext cx="25588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Quattrocento Sans" panose="020B0502050000020003" pitchFamily="34" charset="0"/>
              </a:rPr>
              <a:t>Shortest paths starting from source node 1 in original graph</a:t>
            </a:r>
          </a:p>
        </p:txBody>
      </p:sp>
      <p:sp>
        <p:nvSpPr>
          <p:cNvPr id="50" name="Oval 5">
            <a:extLst>
              <a:ext uri="{FF2B5EF4-FFF2-40B4-BE49-F238E27FC236}">
                <a16:creationId xmlns:a16="http://schemas.microsoft.com/office/drawing/2014/main" id="{274267F4-CE3B-DC6E-004A-7E6DE509A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388" y="40643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12AFA5AC-BE19-9947-6225-79BB9B82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683" y="4064322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2" name="Oval 11">
            <a:extLst>
              <a:ext uri="{FF2B5EF4-FFF2-40B4-BE49-F238E27FC236}">
                <a16:creationId xmlns:a16="http://schemas.microsoft.com/office/drawing/2014/main" id="{E4FB63D7-0D98-F598-D4C0-F0C9D80C3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388" y="525178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3" name="Line 19">
            <a:extLst>
              <a:ext uri="{FF2B5EF4-FFF2-40B4-BE49-F238E27FC236}">
                <a16:creationId xmlns:a16="http://schemas.microsoft.com/office/drawing/2014/main" id="{C9E781ED-1913-07EF-BAAB-76E78E19A4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4788" y="4344837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Line 20">
            <a:extLst>
              <a:ext uri="{FF2B5EF4-FFF2-40B4-BE49-F238E27FC236}">
                <a16:creationId xmlns:a16="http://schemas.microsoft.com/office/drawing/2014/main" id="{12571EC7-DF0B-878F-6E2E-753C47C30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031" y="4591558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6" name="Oval 8">
            <a:extLst>
              <a:ext uri="{FF2B5EF4-FFF2-40B4-BE49-F238E27FC236}">
                <a16:creationId xmlns:a16="http://schemas.microsoft.com/office/drawing/2014/main" id="{A906DAA8-F7EA-CCF8-4235-826A95884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074" y="5251780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599C0751-E5E8-33BD-765C-6CDB99AA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9007" y="4470433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C91E7D7-2687-911A-C7A5-469C7BDEE6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4788" y="5532395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5DB786-501A-D4E3-95FB-DAE0CC3186D7}"/>
              </a:ext>
            </a:extLst>
          </p:cNvPr>
          <p:cNvSpPr txBox="1"/>
          <p:nvPr/>
        </p:nvSpPr>
        <p:spPr>
          <a:xfrm>
            <a:off x="3717843" y="5989731"/>
            <a:ext cx="208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Reweighted graph</a:t>
            </a:r>
            <a:endParaRPr lang="en-SE" sz="1800" dirty="0"/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D1A2DAEF-512A-B6C3-6A15-29C350E4A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61" y="405815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1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9ACE2CF2-F3C2-98BD-4065-C1217624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156" y="4058158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2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5" name="Oval 11">
            <a:extLst>
              <a:ext uri="{FF2B5EF4-FFF2-40B4-BE49-F238E27FC236}">
                <a16:creationId xmlns:a16="http://schemas.microsoft.com/office/drawing/2014/main" id="{06A2AAE6-4E60-F0BA-5584-858BB2458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61" y="524561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3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66" name="Line 19">
            <a:extLst>
              <a:ext uri="{FF2B5EF4-FFF2-40B4-BE49-F238E27FC236}">
                <a16:creationId xmlns:a16="http://schemas.microsoft.com/office/drawing/2014/main" id="{4F80CD8A-F785-F3EC-D99B-94268A887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261" y="4338673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7" name="Line 20">
            <a:extLst>
              <a:ext uri="{FF2B5EF4-FFF2-40B4-BE49-F238E27FC236}">
                <a16:creationId xmlns:a16="http://schemas.microsoft.com/office/drawing/2014/main" id="{F3A8BD28-B20E-72BD-A202-29CE687F4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0504" y="4585394"/>
            <a:ext cx="15586" cy="66022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E6EF2D24-FDA7-6508-DE12-E3733B9F8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216" y="4013620"/>
            <a:ext cx="5143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69" name="Oval 8">
            <a:extLst>
              <a:ext uri="{FF2B5EF4-FFF2-40B4-BE49-F238E27FC236}">
                <a16:creationId xmlns:a16="http://schemas.microsoft.com/office/drawing/2014/main" id="{F2D0D135-CC56-CCF4-B137-AE4FF12B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9547" y="5245616"/>
            <a:ext cx="533400" cy="533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GB" sz="2400" dirty="0">
                <a:latin typeface="Arial" panose="020B0604020202020204" pitchFamily="34" charset="0"/>
              </a:rPr>
              <a:t>4</a:t>
            </a:r>
            <a:endParaRPr lang="en-SE" sz="2400" dirty="0">
              <a:latin typeface="Arial" panose="020B0604020202020204" pitchFamily="34" charset="0"/>
            </a:endParaRPr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96737AF5-D8D3-2762-A29C-D067034260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4480" y="4464269"/>
            <a:ext cx="1009411" cy="86891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" name="Line 19">
            <a:extLst>
              <a:ext uri="{FF2B5EF4-FFF2-40B4-BE49-F238E27FC236}">
                <a16:creationId xmlns:a16="http://schemas.microsoft.com/office/drawing/2014/main" id="{412D8527-70C1-F799-F73D-2609F50054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0261" y="5526231"/>
            <a:ext cx="90413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2" name="Text Box 28">
            <a:extLst>
              <a:ext uri="{FF2B5EF4-FFF2-40B4-BE49-F238E27FC236}">
                <a16:creationId xmlns:a16="http://schemas.microsoft.com/office/drawing/2014/main" id="{DD11CE7F-D240-C611-1049-614FCDC7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7" y="5504952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73" name="Text Box 28">
            <a:extLst>
              <a:ext uri="{FF2B5EF4-FFF2-40B4-BE49-F238E27FC236}">
                <a16:creationId xmlns:a16="http://schemas.microsoft.com/office/drawing/2014/main" id="{CFBBB7BD-65BE-4DEB-0D41-55B1E6D7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938" y="468434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Text Box 28">
            <a:extLst>
              <a:ext uri="{FF2B5EF4-FFF2-40B4-BE49-F238E27FC236}">
                <a16:creationId xmlns:a16="http://schemas.microsoft.com/office/drawing/2014/main" id="{819899ED-FE25-05DB-C8CE-983E83450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444" y="4684348"/>
            <a:ext cx="39980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CDB4851-0CA3-BCED-8A25-7B06BB4E34C6}"/>
              </a:ext>
            </a:extLst>
          </p:cNvPr>
          <p:cNvSpPr txBox="1"/>
          <p:nvPr/>
        </p:nvSpPr>
        <p:spPr>
          <a:xfrm>
            <a:off x="1006548" y="5913250"/>
            <a:ext cx="1704266" cy="369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Quattrocento Sans" panose="020B0502050000020003" pitchFamily="34" charset="0"/>
              </a:rPr>
              <a:t>Original graph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269776279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625</Words>
  <Application>Microsoft Office PowerPoint</Application>
  <PresentationFormat>Widescreen</PresentationFormat>
  <Paragraphs>201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Twentieth Century</vt:lpstr>
      <vt:lpstr>Noto Sans Symbols</vt:lpstr>
      <vt:lpstr>Quattrocento Sans</vt:lpstr>
      <vt:lpstr>Wingdings</vt:lpstr>
      <vt:lpstr>Consolas</vt:lpstr>
      <vt:lpstr>Gill Sans Light</vt:lpstr>
      <vt:lpstr>Calibri</vt:lpstr>
      <vt:lpstr>Times New Roman</vt:lpstr>
      <vt:lpstr>Helvetica</vt:lpstr>
      <vt:lpstr>Integral</vt:lpstr>
      <vt:lpstr>PowerPoint Presentation</vt:lpstr>
      <vt:lpstr>Q. Dijkstra’s Algorithm</vt:lpstr>
      <vt:lpstr>Q. Dijkstra’s Algorithm (Source Node S)</vt:lpstr>
      <vt:lpstr>Q. Dijkstra’s Algorithm (Source Node A, Undirected Graph)</vt:lpstr>
      <vt:lpstr>Q. Dijkstra’s Algorithm (Source Node P, Directed Graph)</vt:lpstr>
      <vt:lpstr>Q. Topological Sort</vt:lpstr>
      <vt:lpstr>Q. Johnson’s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30</cp:revision>
  <dcterms:modified xsi:type="dcterms:W3CDTF">2025-04-20T19:13:55Z</dcterms:modified>
</cp:coreProperties>
</file>