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5"/>
  </p:notesMasterIdLst>
  <p:sldIdLst>
    <p:sldId id="296" r:id="rId2"/>
    <p:sldId id="298" r:id="rId3"/>
    <p:sldId id="302"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4A71E-2EC3-4D22-9284-7B01D5CB0B2A}">
  <a:tblStyle styleId="{C6F4A71E-2EC3-4D22-9284-7B01D5CB0B2A}" styleName="Table_0">
    <a:wholeTbl>
      <a:tcTxStyle b="off" i="off">
        <a:font>
          <a:latin typeface="Segoe UI Semilight"/>
          <a:ea typeface="Segoe UI Semilight"/>
          <a:cs typeface="Segoe UI Semi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Segoe UI Semilight"/>
          <a:ea typeface="Segoe UI Semilight"/>
          <a:cs typeface="Segoe UI Semilight"/>
        </a:font>
        <a:schemeClr val="lt1"/>
      </a:tcTxStyle>
      <a:tcStyle>
        <a:tcBdr/>
        <a:fill>
          <a:solidFill>
            <a:schemeClr val="accent1"/>
          </a:solidFill>
        </a:fill>
      </a:tcStyle>
    </a:lastCol>
    <a:firstCol>
      <a:tcTxStyle b="on" i="off">
        <a:font>
          <a:latin typeface="Segoe UI Semilight"/>
          <a:ea typeface="Segoe UI Semilight"/>
          <a:cs typeface="Segoe UI Semilight"/>
        </a:font>
        <a:schemeClr val="lt1"/>
      </a:tcTxStyle>
      <a:tcStyle>
        <a:tcBdr/>
        <a:fill>
          <a:solidFill>
            <a:schemeClr val="accent1"/>
          </a:solidFill>
        </a:fill>
      </a:tcStyle>
    </a:firstCol>
    <a:lastRow>
      <a:tcTxStyle b="on" i="off">
        <a:font>
          <a:latin typeface="Segoe UI Semilight"/>
          <a:ea typeface="Segoe UI Semilight"/>
          <a:cs typeface="Segoe UI Semi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Semilight"/>
          <a:ea typeface="Segoe UI Semilight"/>
          <a:cs typeface="Segoe UI Semi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9412" autoAdjust="0"/>
  </p:normalViewPr>
  <p:slideViewPr>
    <p:cSldViewPr snapToGrid="0">
      <p:cViewPr varScale="1">
        <p:scale>
          <a:sx n="74" d="100"/>
          <a:sy n="74" d="100"/>
        </p:scale>
        <p:origin x="1013" y="5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userDrawn="1">
  <p:cSld name="1_Custom Layout">
    <p:spTree>
      <p:nvGrpSpPr>
        <p:cNvPr id="1" name="Shape 24"/>
        <p:cNvGrpSpPr/>
        <p:nvPr/>
      </p:nvGrpSpPr>
      <p:grpSpPr>
        <a:xfrm>
          <a:off x="0" y="0"/>
          <a:ext cx="0" cy="0"/>
          <a:chOff x="0" y="0"/>
          <a:chExt cx="0" cy="0"/>
        </a:xfrm>
      </p:grpSpPr>
      <p:sp>
        <p:nvSpPr>
          <p:cNvPr id="25" name="Google Shape;25;p3"/>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 name="Google Shape;10;p1">
            <a:extLst>
              <a:ext uri="{FF2B5EF4-FFF2-40B4-BE49-F238E27FC236}">
                <a16:creationId xmlns:a16="http://schemas.microsoft.com/office/drawing/2014/main" id="{35EA3EC4-5CFC-3730-9A30-E00CD020B591}"/>
              </a:ext>
            </a:extLst>
          </p:cNvPr>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3" name="Google Shape;11;p1">
            <a:extLst>
              <a:ext uri="{FF2B5EF4-FFF2-40B4-BE49-F238E27FC236}">
                <a16:creationId xmlns:a16="http://schemas.microsoft.com/office/drawing/2014/main" id="{DF3A178F-FC4F-64BC-D36E-D44B4E6C13C6}"/>
              </a:ext>
            </a:extLst>
          </p:cNvPr>
          <p:cNvSpPr txBox="1">
            <a:spLocks noGrp="1"/>
          </p:cNvSpPr>
          <p:nvPr>
            <p:ph idx="1"/>
          </p:nvPr>
        </p:nvSpPr>
        <p:spPr>
          <a:xfrm>
            <a:off x="575240" y="1463857"/>
            <a:ext cx="11187000" cy="48456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44167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7"/>
          <p:cNvSpPr txBox="1">
            <a:spLocks noGrp="1"/>
          </p:cNvSpPr>
          <p:nvPr>
            <p:ph type="body" idx="1"/>
          </p:nvPr>
        </p:nvSpPr>
        <p:spPr>
          <a:xfrm>
            <a:off x="6364809"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2" name="Google Shape;62;p7"/>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body" idx="2"/>
          </p:nvPr>
        </p:nvSpPr>
        <p:spPr>
          <a:xfrm>
            <a:off x="575239"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
        <p:nvSpPr>
          <p:cNvPr id="64" name="Google Shape;64;p7"/>
          <p:cNvSpPr txBox="1">
            <a:spLocks noGrp="1"/>
          </p:cNvSpPr>
          <p:nvPr>
            <p:ph type="body" idx="3"/>
          </p:nvPr>
        </p:nvSpPr>
        <p:spPr>
          <a:xfrm>
            <a:off x="584218"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5" name="Google Shape;65;p7"/>
          <p:cNvSpPr txBox="1">
            <a:spLocks noGrp="1"/>
          </p:cNvSpPr>
          <p:nvPr>
            <p:ph type="body" idx="4"/>
          </p:nvPr>
        </p:nvSpPr>
        <p:spPr>
          <a:xfrm>
            <a:off x="6355830"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94"/>
        <p:cNvGrpSpPr/>
        <p:nvPr/>
      </p:nvGrpSpPr>
      <p:grpSpPr>
        <a:xfrm>
          <a:off x="0" y="0"/>
          <a:ext cx="0" cy="0"/>
          <a:chOff x="0" y="0"/>
          <a:chExt cx="0" cy="0"/>
        </a:xfrm>
      </p:grpSpPr>
      <p:sp>
        <p:nvSpPr>
          <p:cNvPr id="95" name="Google Shape;95;p11"/>
          <p:cNvSpPr/>
          <p:nvPr/>
        </p:nvSpPr>
        <p:spPr>
          <a:xfrm>
            <a:off x="0" y="0"/>
            <a:ext cx="12192000" cy="4572000"/>
          </a:xfrm>
          <a:prstGeom prst="rect">
            <a:avLst/>
          </a:prstGeom>
          <a:solidFill>
            <a:srgbClr val="1D9AA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1"/>
          <p:cNvSpPr txBox="1">
            <a:spLocks noGrp="1"/>
          </p:cNvSpPr>
          <p:nvPr>
            <p:ph type="title"/>
          </p:nvPr>
        </p:nvSpPr>
        <p:spPr>
          <a:xfrm>
            <a:off x="457200" y="4960137"/>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p11"/>
          <p:cNvSpPr txBox="1">
            <a:spLocks noGrp="1"/>
          </p:cNvSpPr>
          <p:nvPr>
            <p:ph type="body" idx="1"/>
          </p:nvPr>
        </p:nvSpPr>
        <p:spPr>
          <a:xfrm>
            <a:off x="8610600" y="4960137"/>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cxnSp>
        <p:nvCxnSpPr>
          <p:cNvPr id="99" name="Google Shape;99;p11"/>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pic>
        <p:nvPicPr>
          <p:cNvPr id="100" name="Google Shape;100;p11" descr="UW building"/>
          <p:cNvPicPr preferRelativeResize="0"/>
          <p:nvPr/>
        </p:nvPicPr>
        <p:blipFill rotWithShape="1">
          <a:blip r:embed="rId2">
            <a:alphaModFix/>
          </a:blip>
          <a:srcRect t="38182" b="5568"/>
          <a:stretch/>
        </p:blipFill>
        <p:spPr>
          <a:xfrm>
            <a:off x="3" y="0"/>
            <a:ext cx="12191993" cy="4572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12"/>
          <p:cNvSpPr txBox="1">
            <a:spLocks noGrp="1"/>
          </p:cNvSpPr>
          <p:nvPr>
            <p:ph type="body" idx="1"/>
          </p:nvPr>
        </p:nvSpPr>
        <p:spPr>
          <a:xfrm>
            <a:off x="634620" y="1512985"/>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3" name="Google Shape;103;p12"/>
          <p:cNvSpPr txBox="1">
            <a:spLocks noGrp="1"/>
          </p:cNvSpPr>
          <p:nvPr>
            <p:ph type="body" idx="2"/>
          </p:nvPr>
        </p:nvSpPr>
        <p:spPr>
          <a:xfrm>
            <a:off x="6364809" y="1512984"/>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4" name="Google Shape;104;p12"/>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7"/>
        <p:cNvGrpSpPr/>
        <p:nvPr/>
      </p:nvGrpSpPr>
      <p:grpSpPr>
        <a:xfrm>
          <a:off x="0" y="0"/>
          <a:ext cx="0" cy="0"/>
          <a:chOff x="0" y="0"/>
          <a:chExt cx="0" cy="0"/>
        </a:xfrm>
      </p:grpSpPr>
      <p:sp>
        <p:nvSpPr>
          <p:cNvPr id="108" name="Google Shape;108;p14"/>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
        <p:nvSpPr>
          <p:cNvPr id="109" name="Google Shape;109;p14"/>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457200" y="4960138"/>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2" name="Google Shape;112;p15"/>
          <p:cNvSpPr>
            <a:spLocks noGrp="1"/>
          </p:cNvSpPr>
          <p:nvPr>
            <p:ph type="pic" idx="2"/>
          </p:nvPr>
        </p:nvSpPr>
        <p:spPr>
          <a:xfrm>
            <a:off x="0" y="-1"/>
            <a:ext cx="12189300" cy="4572000"/>
          </a:xfrm>
          <a:prstGeom prst="rect">
            <a:avLst/>
          </a:prstGeom>
          <a:solidFill>
            <a:srgbClr val="76CEEF"/>
          </a:solidFill>
          <a:ln>
            <a:noFill/>
          </a:ln>
        </p:spPr>
      </p:sp>
      <p:sp>
        <p:nvSpPr>
          <p:cNvPr id="113" name="Google Shape;113;p15"/>
          <p:cNvSpPr txBox="1">
            <a:spLocks noGrp="1"/>
          </p:cNvSpPr>
          <p:nvPr>
            <p:ph type="body" idx="1"/>
          </p:nvPr>
        </p:nvSpPr>
        <p:spPr>
          <a:xfrm>
            <a:off x="8610600" y="4960138"/>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400"/>
              <a:buNone/>
              <a:defRPr sz="1400"/>
            </a:lvl2pPr>
            <a:lvl3pPr marL="1371600" lvl="2" indent="-228600" algn="l" rtl="0">
              <a:lnSpc>
                <a:spcPct val="90000"/>
              </a:lnSpc>
              <a:spcBef>
                <a:spcPts val="400"/>
              </a:spcBef>
              <a:spcAft>
                <a:spcPts val="0"/>
              </a:spcAft>
              <a:buSzPts val="1200"/>
              <a:buNone/>
              <a:defRPr sz="1200"/>
            </a:lvl3pPr>
            <a:lvl4pPr marL="1828800" lvl="3" indent="-228600" algn="l" rtl="0">
              <a:lnSpc>
                <a:spcPct val="90000"/>
              </a:lnSpc>
              <a:spcBef>
                <a:spcPts val="400"/>
              </a:spcBef>
              <a:spcAft>
                <a:spcPts val="0"/>
              </a:spcAft>
              <a:buSzPts val="1000"/>
              <a:buNone/>
              <a:defRPr sz="1000"/>
            </a:lvl4pPr>
            <a:lvl5pPr marL="2286000" lvl="4" indent="-228600" algn="l" rtl="0">
              <a:lnSpc>
                <a:spcPct val="90000"/>
              </a:lnSpc>
              <a:spcBef>
                <a:spcPts val="400"/>
              </a:spcBef>
              <a:spcAft>
                <a:spcPts val="0"/>
              </a:spcAft>
              <a:buSzPts val="1000"/>
              <a:buNone/>
              <a:defRPr sz="1000"/>
            </a:lvl5pPr>
            <a:lvl6pPr marL="2743200" lvl="5" indent="-228600" algn="l" rtl="0">
              <a:lnSpc>
                <a:spcPct val="90000"/>
              </a:lnSpc>
              <a:spcBef>
                <a:spcPts val="400"/>
              </a:spcBef>
              <a:spcAft>
                <a:spcPts val="0"/>
              </a:spcAft>
              <a:buSzPts val="1000"/>
              <a:buNone/>
              <a:defRPr sz="1000"/>
            </a:lvl6pPr>
            <a:lvl7pPr marL="3200400" lvl="6" indent="-228600" algn="l" rtl="0">
              <a:lnSpc>
                <a:spcPct val="90000"/>
              </a:lnSpc>
              <a:spcBef>
                <a:spcPts val="400"/>
              </a:spcBef>
              <a:spcAft>
                <a:spcPts val="0"/>
              </a:spcAft>
              <a:buSzPts val="1000"/>
              <a:buNone/>
              <a:defRPr sz="1000"/>
            </a:lvl7pPr>
            <a:lvl8pPr marL="3657600" lvl="7" indent="-228600" algn="l" rtl="0">
              <a:lnSpc>
                <a:spcPct val="90000"/>
              </a:lnSpc>
              <a:spcBef>
                <a:spcPts val="400"/>
              </a:spcBef>
              <a:spcAft>
                <a:spcPts val="0"/>
              </a:spcAft>
              <a:buSzPts val="1000"/>
              <a:buNone/>
              <a:defRPr sz="1000"/>
            </a:lvl8pPr>
            <a:lvl9pPr marL="4114800" lvl="8" indent="-228600" algn="l" rtl="0">
              <a:lnSpc>
                <a:spcPct val="90000"/>
              </a:lnSpc>
              <a:spcBef>
                <a:spcPts val="400"/>
              </a:spcBef>
              <a:spcAft>
                <a:spcPts val="400"/>
              </a:spcAft>
              <a:buSzPts val="1000"/>
              <a:buNone/>
              <a:defRPr sz="1000"/>
            </a:lvl9pPr>
          </a:lstStyle>
          <a:p>
            <a:endParaRPr/>
          </a:p>
        </p:txBody>
      </p:sp>
      <p:sp>
        <p:nvSpPr>
          <p:cNvPr id="114" name="Google Shape;114;p15"/>
          <p:cNvSpPr txBox="1">
            <a:spLocks noGrp="1"/>
          </p:cNvSpPr>
          <p:nvPr>
            <p:ph type="dt" idx="10"/>
          </p:nvPr>
        </p:nvSpPr>
        <p:spPr>
          <a:xfrm>
            <a:off x="6418815" y="6495352"/>
            <a:ext cx="2154000" cy="274200"/>
          </a:xfrm>
          <a:prstGeom prst="rect">
            <a:avLst/>
          </a:prstGeom>
          <a:noFill/>
          <a:ln>
            <a:noFill/>
          </a:ln>
        </p:spPr>
        <p:txBody>
          <a:bodyPr spcFirstLastPara="1" wrap="square" lIns="88375" tIns="44175" rIns="88375" bIns="44175" anchor="ctr" anchorCtr="0">
            <a:noAutofit/>
          </a:bodyPr>
          <a:lstStyle>
            <a:lvl1pPr lvl="0" algn="l"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sz="1400"/>
            </a:lvl2pPr>
            <a:lvl3pPr lvl="2" algn="l" rtl="0">
              <a:lnSpc>
                <a:spcPct val="100000"/>
              </a:lnSpc>
              <a:spcBef>
                <a:spcPts val="0"/>
              </a:spcBef>
              <a:spcAft>
                <a:spcPts val="0"/>
              </a:spcAft>
              <a:buSzPts val="1400"/>
              <a:buNone/>
              <a:defRPr sz="1400"/>
            </a:lvl3pPr>
            <a:lvl4pPr lvl="3" algn="l" rtl="0">
              <a:lnSpc>
                <a:spcPct val="100000"/>
              </a:lnSpc>
              <a:spcBef>
                <a:spcPts val="0"/>
              </a:spcBef>
              <a:spcAft>
                <a:spcPts val="0"/>
              </a:spcAft>
              <a:buSzPts val="1400"/>
              <a:buNone/>
              <a:defRPr sz="1400"/>
            </a:lvl4pPr>
            <a:lvl5pPr lvl="4" algn="l" rtl="0">
              <a:lnSpc>
                <a:spcPct val="100000"/>
              </a:lnSpc>
              <a:spcBef>
                <a:spcPts val="0"/>
              </a:spcBef>
              <a:spcAft>
                <a:spcPts val="0"/>
              </a:spcAft>
              <a:buSzPts val="1400"/>
              <a:buNone/>
              <a:defRPr sz="1400"/>
            </a:lvl5pPr>
            <a:lvl6pPr lvl="5" algn="l" rtl="0">
              <a:lnSpc>
                <a:spcPct val="100000"/>
              </a:lnSpc>
              <a:spcBef>
                <a:spcPts val="0"/>
              </a:spcBef>
              <a:spcAft>
                <a:spcPts val="0"/>
              </a:spcAft>
              <a:buSzPts val="1400"/>
              <a:buNone/>
              <a:defRPr sz="1400"/>
            </a:lvl6pPr>
            <a:lvl7pPr lvl="6" algn="l" rtl="0">
              <a:lnSpc>
                <a:spcPct val="100000"/>
              </a:lnSpc>
              <a:spcBef>
                <a:spcPts val="0"/>
              </a:spcBef>
              <a:spcAft>
                <a:spcPts val="0"/>
              </a:spcAft>
              <a:buSzPts val="1400"/>
              <a:buNone/>
              <a:defRPr sz="1400"/>
            </a:lvl7pPr>
            <a:lvl8pPr lvl="7" algn="l" rtl="0">
              <a:lnSpc>
                <a:spcPct val="100000"/>
              </a:lnSpc>
              <a:spcBef>
                <a:spcPts val="0"/>
              </a:spcBef>
              <a:spcAft>
                <a:spcPts val="0"/>
              </a:spcAft>
              <a:buSzPts val="1400"/>
              <a:buNone/>
              <a:defRPr sz="1400"/>
            </a:lvl8pPr>
            <a:lvl9pPr lvl="8" algn="l" rtl="0">
              <a:lnSpc>
                <a:spcPct val="100000"/>
              </a:lnSpc>
              <a:spcBef>
                <a:spcPts val="0"/>
              </a:spcBef>
              <a:spcAft>
                <a:spcPts val="0"/>
              </a:spcAft>
              <a:buSzPts val="1400"/>
              <a:buNone/>
              <a:defRPr sz="1400"/>
            </a:lvl9pPr>
          </a:lstStyle>
          <a:p>
            <a:endParaRPr/>
          </a:p>
        </p:txBody>
      </p:sp>
      <p:cxnSp>
        <p:nvCxnSpPr>
          <p:cNvPr id="115" name="Google Shape;115;p15"/>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16"/>
        <p:cNvGrpSpPr/>
        <p:nvPr/>
      </p:nvGrpSpPr>
      <p:grpSpPr>
        <a:xfrm>
          <a:off x="0" y="0"/>
          <a:ext cx="0" cy="0"/>
          <a:chOff x="0" y="0"/>
          <a:chExt cx="0" cy="0"/>
        </a:xfrm>
      </p:grpSpPr>
      <p:sp>
        <p:nvSpPr>
          <p:cNvPr id="117" name="Google Shape;117;p16"/>
          <p:cNvSpPr/>
          <p:nvPr/>
        </p:nvSpPr>
        <p:spPr>
          <a:xfrm>
            <a:off x="0" y="0"/>
            <a:ext cx="5735700" cy="6858000"/>
          </a:xfrm>
          <a:prstGeom prst="rect">
            <a:avLst/>
          </a:prstGeom>
          <a:solidFill>
            <a:srgbClr val="F2F2F2"/>
          </a:solidFill>
          <a:ln>
            <a:noFill/>
          </a:ln>
        </p:spPr>
        <p:txBody>
          <a:bodyPr spcFirstLastPara="1" wrap="square" lIns="88375" tIns="88375" rIns="88375" bIns="88375" anchor="ctr" anchorCtr="0">
            <a:noAutofit/>
          </a:bodyPr>
          <a:lstStyle/>
          <a:p>
            <a:pPr marL="0" lvl="0" indent="0" algn="l" rtl="0">
              <a:spcBef>
                <a:spcPts val="0"/>
              </a:spcBef>
              <a:spcAft>
                <a:spcPts val="0"/>
              </a:spcAft>
              <a:buNone/>
            </a:pPr>
            <a:endParaRPr/>
          </a:p>
        </p:txBody>
      </p:sp>
      <p:sp>
        <p:nvSpPr>
          <p:cNvPr id="118" name="Google Shape;118;p16"/>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
          <p:cNvSpPr txBox="1">
            <a:spLocks noGrp="1"/>
          </p:cNvSpPr>
          <p:nvPr>
            <p:ph type="body" idx="1"/>
          </p:nvPr>
        </p:nvSpPr>
        <p:spPr>
          <a:xfrm>
            <a:off x="575240" y="1463857"/>
            <a:ext cx="11187000" cy="48456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6" r:id="rId4"/>
    <p:sldLayoutId id="2147483657" r:id="rId5"/>
    <p:sldLayoutId id="2147483658" r:id="rId6"/>
    <p:sldLayoutId id="2147483660" r:id="rId7"/>
    <p:sldLayoutId id="2147483661" r:id="rId8"/>
    <p:sldLayoutId id="2147483662" r:id="rId9"/>
    <p:sldLayoutId id="214748366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14</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lang="en-US" altLang="zh-CN" dirty="0">
                <a:solidFill>
                  <a:srgbClr val="4F81BD"/>
                </a:solidFill>
                <a:ea typeface="宋体" panose="02010600030101010101" pitchFamily="2" charset="-122"/>
              </a:rPr>
              <a:t>M</a:t>
            </a:r>
            <a:r>
              <a:rPr kumimoji="0" lang="en-US" altLang="zh-CN" sz="3600" b="0" i="0" u="none" strike="noStrike" kern="1200" cap="none" spc="0" normalizeH="0" baseline="0" noProof="0" dirty="0" err="1">
                <a:ln>
                  <a:noFill/>
                </a:ln>
                <a:solidFill>
                  <a:srgbClr val="4F81BD"/>
                </a:solidFill>
                <a:effectLst/>
                <a:uLnTx/>
                <a:uFillTx/>
                <a:latin typeface="Helvetica"/>
                <a:ea typeface="宋体" panose="02010600030101010101" pitchFamily="2" charset="-122"/>
                <a:cs typeface="Helvetica"/>
              </a:rPr>
              <a:t>inimum</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Spanning Trees</a:t>
            </a:r>
            <a:endParaRPr kumimoji="0" lang="en-US" sz="3600" b="0" i="0" u="none" strike="noStrike" kern="1200" cap="none" spc="0" normalizeH="0" baseline="0" noProof="0" dirty="0">
              <a:ln>
                <a:noFill/>
              </a:ln>
              <a:solidFill>
                <a:srgbClr val="4F81BD"/>
              </a:solidFill>
              <a:effectLst/>
              <a:uLnTx/>
              <a:uFillTx/>
              <a:latin typeface="Helvetica"/>
              <a:ea typeface="+mj-ea"/>
              <a:cs typeface="Helvetica"/>
            </a:endParaRPr>
          </a:p>
          <a:p>
            <a:pPr marL="0" marR="0" lvl="0" indent="0" algn="ctr" defTabSz="457200" rtl="0" eaLnBrk="1" fontAlgn="auto" latinLnBrk="0" hangingPunct="1">
              <a:lnSpc>
                <a:spcPct val="130000"/>
              </a:lnSpc>
              <a:spcBef>
                <a:spcPct val="0"/>
              </a:spcBef>
              <a:spcAft>
                <a:spcPts val="0"/>
              </a:spcAft>
              <a:buClrTx/>
              <a:buSzTx/>
              <a:buFontTx/>
              <a:buNone/>
              <a:tabLst/>
              <a:defRPr/>
            </a:pPr>
            <a:r>
              <a:rPr lang="en-US" altLang="zh-CN" dirty="0">
                <a:solidFill>
                  <a:srgbClr val="4F81BD"/>
                </a:solidFill>
              </a:rPr>
              <a:t>Exercises ANS</a:t>
            </a:r>
            <a:endParaRPr kumimoji="0" lang="en-US" sz="3600" b="0" i="0" u="none" strike="noStrike" kern="1200" cap="none" spc="0" normalizeH="0" baseline="0" noProof="0" dirty="0">
              <a:ln>
                <a:noFill/>
              </a:ln>
              <a:solidFill>
                <a:srgbClr val="4F81BD"/>
              </a:solidFill>
              <a:effectLst/>
              <a:uLnTx/>
              <a:uFillTx/>
              <a:latin typeface="Helvetica"/>
              <a:ea typeface="+mj-ea"/>
              <a:cs typeface="Helvetica"/>
            </a:endParaRP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2" name="TextBox 1">
            <a:extLst>
              <a:ext uri="{FF2B5EF4-FFF2-40B4-BE49-F238E27FC236}">
                <a16:creationId xmlns:a16="http://schemas.microsoft.com/office/drawing/2014/main" id="{260853BE-133A-977A-76F6-3EBD56979FEE}"/>
              </a:ext>
            </a:extLst>
          </p:cNvPr>
          <p:cNvSpPr txBox="1"/>
          <p:nvPr/>
        </p:nvSpPr>
        <p:spPr>
          <a:xfrm>
            <a:off x="4358711"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8725-50A1-7A94-5990-73F8124B5666}"/>
              </a:ext>
            </a:extLst>
          </p:cNvPr>
          <p:cNvSpPr>
            <a:spLocks noGrp="1"/>
          </p:cNvSpPr>
          <p:nvPr>
            <p:ph type="title"/>
          </p:nvPr>
        </p:nvSpPr>
        <p:spPr/>
        <p:txBody>
          <a:bodyPr/>
          <a:lstStyle/>
          <a:p>
            <a:r>
              <a:rPr lang="en-GB" dirty="0"/>
              <a:t>Q. Prim’s Algorithm</a:t>
            </a:r>
            <a:endParaRPr lang="en-SE" dirty="0"/>
          </a:p>
        </p:txBody>
      </p:sp>
      <p:sp>
        <p:nvSpPr>
          <p:cNvPr id="3" name="Content Placeholder 2">
            <a:extLst>
              <a:ext uri="{FF2B5EF4-FFF2-40B4-BE49-F238E27FC236}">
                <a16:creationId xmlns:a16="http://schemas.microsoft.com/office/drawing/2014/main" id="{A75FC857-F1BC-127C-197F-DEEA45793B05}"/>
              </a:ext>
            </a:extLst>
          </p:cNvPr>
          <p:cNvSpPr>
            <a:spLocks noGrp="1"/>
          </p:cNvSpPr>
          <p:nvPr>
            <p:ph idx="1"/>
          </p:nvPr>
        </p:nvSpPr>
        <p:spPr>
          <a:xfrm>
            <a:off x="575239" y="1214314"/>
            <a:ext cx="11187000" cy="1323397"/>
          </a:xfrm>
        </p:spPr>
        <p:txBody>
          <a:bodyPr/>
          <a:lstStyle/>
          <a:p>
            <a:pPr marL="63500" indent="0">
              <a:buNone/>
            </a:pPr>
            <a:r>
              <a:rPr lang="en-GB" dirty="0"/>
              <a:t>Run Prim’s algorithm starting from node A. Fill in the table with the order in which each node is added, the best edge with minimum distance to the tree, and its distance to the current tree. Highlight the final MST in the graph.</a:t>
            </a:r>
            <a:endParaRPr lang="en-SE" dirty="0"/>
          </a:p>
        </p:txBody>
      </p:sp>
      <p:sp>
        <p:nvSpPr>
          <p:cNvPr id="4" name="Google Shape;1071;p47">
            <a:extLst>
              <a:ext uri="{FF2B5EF4-FFF2-40B4-BE49-F238E27FC236}">
                <a16:creationId xmlns:a16="http://schemas.microsoft.com/office/drawing/2014/main" id="{430F3302-CFBB-E530-0AC2-D2EA1A024F2D}"/>
              </a:ext>
            </a:extLst>
          </p:cNvPr>
          <p:cNvSpPr/>
          <p:nvPr/>
        </p:nvSpPr>
        <p:spPr>
          <a:xfrm>
            <a:off x="1728015" y="4777777"/>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5" name="Google Shape;1072;p47">
            <a:extLst>
              <a:ext uri="{FF2B5EF4-FFF2-40B4-BE49-F238E27FC236}">
                <a16:creationId xmlns:a16="http://schemas.microsoft.com/office/drawing/2014/main" id="{A90025BD-0CB5-D7FB-60A0-D774249323F0}"/>
              </a:ext>
            </a:extLst>
          </p:cNvPr>
          <p:cNvSpPr/>
          <p:nvPr/>
        </p:nvSpPr>
        <p:spPr>
          <a:xfrm>
            <a:off x="3638441" y="3722419"/>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 name="Google Shape;1073;p47">
            <a:extLst>
              <a:ext uri="{FF2B5EF4-FFF2-40B4-BE49-F238E27FC236}">
                <a16:creationId xmlns:a16="http://schemas.microsoft.com/office/drawing/2014/main" id="{EEEFE8FC-ADC8-8DD9-F8B3-E5F1CA0C314F}"/>
              </a:ext>
            </a:extLst>
          </p:cNvPr>
          <p:cNvSpPr/>
          <p:nvPr/>
        </p:nvSpPr>
        <p:spPr>
          <a:xfrm>
            <a:off x="3031018" y="5682363"/>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7" name="Google Shape;1074;p47">
            <a:extLst>
              <a:ext uri="{FF2B5EF4-FFF2-40B4-BE49-F238E27FC236}">
                <a16:creationId xmlns:a16="http://schemas.microsoft.com/office/drawing/2014/main" id="{07D072C8-CF10-4853-03D5-F29FD34AB85F}"/>
              </a:ext>
            </a:extLst>
          </p:cNvPr>
          <p:cNvSpPr/>
          <p:nvPr/>
        </p:nvSpPr>
        <p:spPr>
          <a:xfrm>
            <a:off x="5070761" y="5477288"/>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8" name="Google Shape;1075;p47">
            <a:extLst>
              <a:ext uri="{FF2B5EF4-FFF2-40B4-BE49-F238E27FC236}">
                <a16:creationId xmlns:a16="http://schemas.microsoft.com/office/drawing/2014/main" id="{A38DC1AD-446F-0DD1-E393-A549E2C3E424}"/>
              </a:ext>
            </a:extLst>
          </p:cNvPr>
          <p:cNvSpPr/>
          <p:nvPr/>
        </p:nvSpPr>
        <p:spPr>
          <a:xfrm>
            <a:off x="5358246" y="3971763"/>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9" name="Google Shape;1076;p47">
            <a:extLst>
              <a:ext uri="{FF2B5EF4-FFF2-40B4-BE49-F238E27FC236}">
                <a16:creationId xmlns:a16="http://schemas.microsoft.com/office/drawing/2014/main" id="{ACE9469F-55BE-B384-A78B-8691EAEDB54C}"/>
              </a:ext>
            </a:extLst>
          </p:cNvPr>
          <p:cNvSpPr/>
          <p:nvPr/>
        </p:nvSpPr>
        <p:spPr>
          <a:xfrm>
            <a:off x="3140507" y="459743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 name="Google Shape;1077;p47">
            <a:extLst>
              <a:ext uri="{FF2B5EF4-FFF2-40B4-BE49-F238E27FC236}">
                <a16:creationId xmlns:a16="http://schemas.microsoft.com/office/drawing/2014/main" id="{D4E3FA8A-C6A1-2320-9AF1-4F933D6AB987}"/>
              </a:ext>
            </a:extLst>
          </p:cNvPr>
          <p:cNvCxnSpPr/>
          <p:nvPr/>
        </p:nvCxnSpPr>
        <p:spPr>
          <a:xfrm flipH="1">
            <a:off x="1971941" y="3909378"/>
            <a:ext cx="1666500" cy="956400"/>
          </a:xfrm>
          <a:prstGeom prst="straightConnector1">
            <a:avLst/>
          </a:prstGeom>
          <a:noFill/>
          <a:ln w="28575" cap="flat" cmpd="sng">
            <a:solidFill>
              <a:schemeClr val="dk1"/>
            </a:solidFill>
            <a:prstDash val="solid"/>
            <a:round/>
            <a:headEnd type="none" w="sm" len="sm"/>
            <a:tailEnd type="none" w="sm" len="sm"/>
          </a:ln>
        </p:spPr>
      </p:cxnSp>
      <p:cxnSp>
        <p:nvCxnSpPr>
          <p:cNvPr id="11" name="Google Shape;1078;p47">
            <a:extLst>
              <a:ext uri="{FF2B5EF4-FFF2-40B4-BE49-F238E27FC236}">
                <a16:creationId xmlns:a16="http://schemas.microsoft.com/office/drawing/2014/main" id="{D274CF44-61E1-B5E4-A581-5664AEE46F11}"/>
              </a:ext>
            </a:extLst>
          </p:cNvPr>
          <p:cNvCxnSpPr>
            <a:stCxn id="4" idx="5"/>
            <a:endCxn id="6" idx="2"/>
          </p:cNvCxnSpPr>
          <p:nvPr/>
        </p:nvCxnSpPr>
        <p:spPr>
          <a:xfrm>
            <a:off x="1972046" y="5016431"/>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2" name="Google Shape;1079;p47">
            <a:extLst>
              <a:ext uri="{FF2B5EF4-FFF2-40B4-BE49-F238E27FC236}">
                <a16:creationId xmlns:a16="http://schemas.microsoft.com/office/drawing/2014/main" id="{DDA8942F-3859-605F-85FE-25F5F3036D21}"/>
              </a:ext>
            </a:extLst>
          </p:cNvPr>
          <p:cNvCxnSpPr>
            <a:stCxn id="6" idx="0"/>
            <a:endCxn id="9" idx="4"/>
          </p:cNvCxnSpPr>
          <p:nvPr/>
        </p:nvCxnSpPr>
        <p:spPr>
          <a:xfrm rot="10800000" flipH="1">
            <a:off x="3173968" y="4877163"/>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3" name="Google Shape;1080;p47">
            <a:extLst>
              <a:ext uri="{FF2B5EF4-FFF2-40B4-BE49-F238E27FC236}">
                <a16:creationId xmlns:a16="http://schemas.microsoft.com/office/drawing/2014/main" id="{A7C1997C-17E9-6354-F4EE-A43D41C70170}"/>
              </a:ext>
            </a:extLst>
          </p:cNvPr>
          <p:cNvCxnSpPr>
            <a:stCxn id="9" idx="2"/>
            <a:endCxn id="4" idx="6"/>
          </p:cNvCxnSpPr>
          <p:nvPr/>
        </p:nvCxnSpPr>
        <p:spPr>
          <a:xfrm flipH="1">
            <a:off x="2014007" y="4737238"/>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4" name="Google Shape;1081;p47">
            <a:extLst>
              <a:ext uri="{FF2B5EF4-FFF2-40B4-BE49-F238E27FC236}">
                <a16:creationId xmlns:a16="http://schemas.microsoft.com/office/drawing/2014/main" id="{A2CF86FD-27D0-974B-0611-590E986F7B99}"/>
              </a:ext>
            </a:extLst>
          </p:cNvPr>
          <p:cNvCxnSpPr>
            <a:stCxn id="9" idx="7"/>
            <a:endCxn id="8" idx="2"/>
          </p:cNvCxnSpPr>
          <p:nvPr/>
        </p:nvCxnSpPr>
        <p:spPr>
          <a:xfrm rot="10800000" flipH="1">
            <a:off x="3384538" y="4111584"/>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5" name="Google Shape;1082;p47">
            <a:extLst>
              <a:ext uri="{FF2B5EF4-FFF2-40B4-BE49-F238E27FC236}">
                <a16:creationId xmlns:a16="http://schemas.microsoft.com/office/drawing/2014/main" id="{D09111C0-72F6-54AC-25A1-2BA6D02BA7DC}"/>
              </a:ext>
            </a:extLst>
          </p:cNvPr>
          <p:cNvCxnSpPr>
            <a:stCxn id="8" idx="4"/>
            <a:endCxn id="7" idx="0"/>
          </p:cNvCxnSpPr>
          <p:nvPr/>
        </p:nvCxnSpPr>
        <p:spPr>
          <a:xfrm flipH="1">
            <a:off x="5265096" y="4251363"/>
            <a:ext cx="236100" cy="1225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1083;p47">
            <a:extLst>
              <a:ext uri="{FF2B5EF4-FFF2-40B4-BE49-F238E27FC236}">
                <a16:creationId xmlns:a16="http://schemas.microsoft.com/office/drawing/2014/main" id="{55EE8D27-DBC7-EDAE-EB28-D6A83D22A25E}"/>
              </a:ext>
            </a:extLst>
          </p:cNvPr>
          <p:cNvCxnSpPr>
            <a:stCxn id="7" idx="3"/>
            <a:endCxn id="6" idx="6"/>
          </p:cNvCxnSpPr>
          <p:nvPr/>
        </p:nvCxnSpPr>
        <p:spPr>
          <a:xfrm flipH="1">
            <a:off x="3316899" y="5801980"/>
            <a:ext cx="1810800" cy="20100"/>
          </a:xfrm>
          <a:prstGeom prst="straightConnector1">
            <a:avLst/>
          </a:prstGeom>
          <a:noFill/>
          <a:ln w="28575" cap="flat" cmpd="sng">
            <a:solidFill>
              <a:schemeClr val="dk1"/>
            </a:solidFill>
            <a:prstDash val="solid"/>
            <a:round/>
            <a:headEnd type="none" w="sm" len="sm"/>
            <a:tailEnd type="none" w="sm" len="sm"/>
          </a:ln>
        </p:spPr>
      </p:cxnSp>
      <p:cxnSp>
        <p:nvCxnSpPr>
          <p:cNvPr id="17" name="Google Shape;1084;p47">
            <a:extLst>
              <a:ext uri="{FF2B5EF4-FFF2-40B4-BE49-F238E27FC236}">
                <a16:creationId xmlns:a16="http://schemas.microsoft.com/office/drawing/2014/main" id="{47AA5C9F-816B-BB14-5407-3531F068E320}"/>
              </a:ext>
            </a:extLst>
          </p:cNvPr>
          <p:cNvCxnSpPr>
            <a:stCxn id="8" idx="2"/>
            <a:endCxn id="5" idx="6"/>
          </p:cNvCxnSpPr>
          <p:nvPr/>
        </p:nvCxnSpPr>
        <p:spPr>
          <a:xfrm rot="10800000">
            <a:off x="3924246" y="3862263"/>
            <a:ext cx="1434000" cy="249300"/>
          </a:xfrm>
          <a:prstGeom prst="straightConnector1">
            <a:avLst/>
          </a:prstGeom>
          <a:noFill/>
          <a:ln w="28575" cap="flat" cmpd="sng">
            <a:solidFill>
              <a:schemeClr val="dk1"/>
            </a:solidFill>
            <a:prstDash val="solid"/>
            <a:round/>
            <a:headEnd type="none" w="sm" len="sm"/>
            <a:tailEnd type="none" w="sm" len="sm"/>
          </a:ln>
        </p:spPr>
      </p:cxnSp>
      <p:cxnSp>
        <p:nvCxnSpPr>
          <p:cNvPr id="18" name="Google Shape;1085;p47">
            <a:extLst>
              <a:ext uri="{FF2B5EF4-FFF2-40B4-BE49-F238E27FC236}">
                <a16:creationId xmlns:a16="http://schemas.microsoft.com/office/drawing/2014/main" id="{7EA7A6B0-51E5-D08B-C514-13079E6415BD}"/>
              </a:ext>
            </a:extLst>
          </p:cNvPr>
          <p:cNvCxnSpPr>
            <a:stCxn id="8" idx="3"/>
            <a:endCxn id="6" idx="7"/>
          </p:cNvCxnSpPr>
          <p:nvPr/>
        </p:nvCxnSpPr>
        <p:spPr>
          <a:xfrm flipH="1">
            <a:off x="3274915" y="4210417"/>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19" name="Google Shape;1086;p47">
            <a:extLst>
              <a:ext uri="{FF2B5EF4-FFF2-40B4-BE49-F238E27FC236}">
                <a16:creationId xmlns:a16="http://schemas.microsoft.com/office/drawing/2014/main" id="{5ED3268F-AC59-298D-81B8-44052B546986}"/>
              </a:ext>
            </a:extLst>
          </p:cNvPr>
          <p:cNvCxnSpPr>
            <a:stCxn id="5" idx="4"/>
            <a:endCxn id="7" idx="2"/>
          </p:cNvCxnSpPr>
          <p:nvPr/>
        </p:nvCxnSpPr>
        <p:spPr>
          <a:xfrm>
            <a:off x="3781391" y="4002019"/>
            <a:ext cx="1289400" cy="1665600"/>
          </a:xfrm>
          <a:prstGeom prst="straightConnector1">
            <a:avLst/>
          </a:prstGeom>
          <a:noFill/>
          <a:ln w="28575" cap="flat" cmpd="sng">
            <a:solidFill>
              <a:schemeClr val="dk1"/>
            </a:solidFill>
            <a:prstDash val="solid"/>
            <a:round/>
            <a:headEnd type="none" w="sm" len="sm"/>
            <a:tailEnd type="none" w="sm" len="sm"/>
          </a:ln>
        </p:spPr>
      </p:cxnSp>
      <p:sp>
        <p:nvSpPr>
          <p:cNvPr id="20" name="Google Shape;1087;p47">
            <a:extLst>
              <a:ext uri="{FF2B5EF4-FFF2-40B4-BE49-F238E27FC236}">
                <a16:creationId xmlns:a16="http://schemas.microsoft.com/office/drawing/2014/main" id="{05EDE52C-B71E-D7C1-414F-09BC4BAFF5AC}"/>
              </a:ext>
            </a:extLst>
          </p:cNvPr>
          <p:cNvSpPr txBox="1"/>
          <p:nvPr/>
        </p:nvSpPr>
        <p:spPr>
          <a:xfrm>
            <a:off x="3022656" y="3102443"/>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21" name="Google Shape;1088;p47">
            <a:extLst>
              <a:ext uri="{FF2B5EF4-FFF2-40B4-BE49-F238E27FC236}">
                <a16:creationId xmlns:a16="http://schemas.microsoft.com/office/drawing/2014/main" id="{1CEEE51C-EA7B-66EC-43F1-395C3CC29D18}"/>
              </a:ext>
            </a:extLst>
          </p:cNvPr>
          <p:cNvSpPr txBox="1"/>
          <p:nvPr/>
        </p:nvSpPr>
        <p:spPr>
          <a:xfrm>
            <a:off x="4005568" y="348501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22" name="Google Shape;1089;p47">
            <a:extLst>
              <a:ext uri="{FF2B5EF4-FFF2-40B4-BE49-F238E27FC236}">
                <a16:creationId xmlns:a16="http://schemas.microsoft.com/office/drawing/2014/main" id="{73C53975-87F3-4CE6-16B8-8AC6D16974AB}"/>
              </a:ext>
            </a:extLst>
          </p:cNvPr>
          <p:cNvSpPr txBox="1"/>
          <p:nvPr/>
        </p:nvSpPr>
        <p:spPr>
          <a:xfrm>
            <a:off x="3866247" y="396006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3" name="Google Shape;1090;p47">
            <a:extLst>
              <a:ext uri="{FF2B5EF4-FFF2-40B4-BE49-F238E27FC236}">
                <a16:creationId xmlns:a16="http://schemas.microsoft.com/office/drawing/2014/main" id="{DB47F0B8-DE43-4356-F32E-175D4227A41B}"/>
              </a:ext>
            </a:extLst>
          </p:cNvPr>
          <p:cNvSpPr txBox="1"/>
          <p:nvPr/>
        </p:nvSpPr>
        <p:spPr>
          <a:xfrm>
            <a:off x="2520716" y="452537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4" name="Google Shape;1091;p47">
            <a:extLst>
              <a:ext uri="{FF2B5EF4-FFF2-40B4-BE49-F238E27FC236}">
                <a16:creationId xmlns:a16="http://schemas.microsoft.com/office/drawing/2014/main" id="{A466A5A7-F1CC-FA58-701A-5CAB95AB6EB0}"/>
              </a:ext>
            </a:extLst>
          </p:cNvPr>
          <p:cNvSpPr txBox="1"/>
          <p:nvPr/>
        </p:nvSpPr>
        <p:spPr>
          <a:xfrm>
            <a:off x="2273607" y="541933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25" name="Google Shape;1092;p47">
            <a:extLst>
              <a:ext uri="{FF2B5EF4-FFF2-40B4-BE49-F238E27FC236}">
                <a16:creationId xmlns:a16="http://schemas.microsoft.com/office/drawing/2014/main" id="{AE3431E7-E250-53D6-6683-F1CD09DB571A}"/>
              </a:ext>
            </a:extLst>
          </p:cNvPr>
          <p:cNvSpPr txBox="1"/>
          <p:nvPr/>
        </p:nvSpPr>
        <p:spPr>
          <a:xfrm>
            <a:off x="2960177" y="5020877"/>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6" name="Google Shape;1093;p47">
            <a:extLst>
              <a:ext uri="{FF2B5EF4-FFF2-40B4-BE49-F238E27FC236}">
                <a16:creationId xmlns:a16="http://schemas.microsoft.com/office/drawing/2014/main" id="{71922B9B-183C-8EA4-6FD7-A39254C102E8}"/>
              </a:ext>
            </a:extLst>
          </p:cNvPr>
          <p:cNvSpPr txBox="1"/>
          <p:nvPr/>
        </p:nvSpPr>
        <p:spPr>
          <a:xfrm>
            <a:off x="4048820" y="578863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8</a:t>
            </a:r>
            <a:endParaRPr dirty="0"/>
          </a:p>
        </p:txBody>
      </p:sp>
      <p:sp>
        <p:nvSpPr>
          <p:cNvPr id="27" name="Google Shape;1094;p47">
            <a:extLst>
              <a:ext uri="{FF2B5EF4-FFF2-40B4-BE49-F238E27FC236}">
                <a16:creationId xmlns:a16="http://schemas.microsoft.com/office/drawing/2014/main" id="{E0CD4116-45D6-5CA1-B24C-D45716F2B8A9}"/>
              </a:ext>
            </a:extLst>
          </p:cNvPr>
          <p:cNvSpPr txBox="1"/>
          <p:nvPr/>
        </p:nvSpPr>
        <p:spPr>
          <a:xfrm>
            <a:off x="5331214" y="476434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8" name="Google Shape;1095;p47">
            <a:extLst>
              <a:ext uri="{FF2B5EF4-FFF2-40B4-BE49-F238E27FC236}">
                <a16:creationId xmlns:a16="http://schemas.microsoft.com/office/drawing/2014/main" id="{E1B530A5-4623-DCB3-BD1A-CDDC0ED5DCC9}"/>
              </a:ext>
            </a:extLst>
          </p:cNvPr>
          <p:cNvSpPr txBox="1"/>
          <p:nvPr/>
        </p:nvSpPr>
        <p:spPr>
          <a:xfrm>
            <a:off x="3761232" y="4465519"/>
            <a:ext cx="40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5</a:t>
            </a:r>
            <a:endParaRPr dirty="0"/>
          </a:p>
        </p:txBody>
      </p:sp>
      <p:sp>
        <p:nvSpPr>
          <p:cNvPr id="29" name="Google Shape;1096;p47">
            <a:extLst>
              <a:ext uri="{FF2B5EF4-FFF2-40B4-BE49-F238E27FC236}">
                <a16:creationId xmlns:a16="http://schemas.microsoft.com/office/drawing/2014/main" id="{4CE0B42C-5F5C-2BFE-CCA2-63DF98EEFD69}"/>
              </a:ext>
            </a:extLst>
          </p:cNvPr>
          <p:cNvSpPr txBox="1"/>
          <p:nvPr/>
        </p:nvSpPr>
        <p:spPr>
          <a:xfrm>
            <a:off x="3340600" y="522457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30" name="Google Shape;1097;p47">
            <a:extLst>
              <a:ext uri="{FF2B5EF4-FFF2-40B4-BE49-F238E27FC236}">
                <a16:creationId xmlns:a16="http://schemas.microsoft.com/office/drawing/2014/main" id="{64797418-6334-4486-29E8-75B588D59072}"/>
              </a:ext>
            </a:extLst>
          </p:cNvPr>
          <p:cNvSpPr/>
          <p:nvPr/>
        </p:nvSpPr>
        <p:spPr>
          <a:xfrm>
            <a:off x="2423679" y="3064057"/>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31" name="Google Shape;1098;p47">
            <a:extLst>
              <a:ext uri="{FF2B5EF4-FFF2-40B4-BE49-F238E27FC236}">
                <a16:creationId xmlns:a16="http://schemas.microsoft.com/office/drawing/2014/main" id="{513521CB-8C8D-6673-717C-C3B054E76327}"/>
              </a:ext>
            </a:extLst>
          </p:cNvPr>
          <p:cNvCxnSpPr>
            <a:stCxn id="5" idx="1"/>
            <a:endCxn id="30" idx="5"/>
          </p:cNvCxnSpPr>
          <p:nvPr/>
        </p:nvCxnSpPr>
        <p:spPr>
          <a:xfrm rot="10800000">
            <a:off x="2667810" y="3302565"/>
            <a:ext cx="1012500" cy="460800"/>
          </a:xfrm>
          <a:prstGeom prst="straightConnector1">
            <a:avLst/>
          </a:prstGeom>
          <a:noFill/>
          <a:ln w="28575" cap="flat" cmpd="sng">
            <a:solidFill>
              <a:schemeClr val="dk1"/>
            </a:solidFill>
            <a:prstDash val="solid"/>
            <a:round/>
            <a:headEnd type="none" w="sm" len="sm"/>
            <a:tailEnd type="none" w="sm" len="sm"/>
          </a:ln>
        </p:spPr>
      </p:cxnSp>
      <p:sp>
        <p:nvSpPr>
          <p:cNvPr id="32" name="Google Shape;1099;p47">
            <a:extLst>
              <a:ext uri="{FF2B5EF4-FFF2-40B4-BE49-F238E27FC236}">
                <a16:creationId xmlns:a16="http://schemas.microsoft.com/office/drawing/2014/main" id="{9999BC17-25F4-830C-60BB-890657AFB621}"/>
              </a:ext>
            </a:extLst>
          </p:cNvPr>
          <p:cNvSpPr txBox="1"/>
          <p:nvPr/>
        </p:nvSpPr>
        <p:spPr>
          <a:xfrm>
            <a:off x="2605211" y="3917453"/>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graphicFrame>
        <p:nvGraphicFramePr>
          <p:cNvPr id="33" name="Google Shape;1044;p47">
            <a:extLst>
              <a:ext uri="{FF2B5EF4-FFF2-40B4-BE49-F238E27FC236}">
                <a16:creationId xmlns:a16="http://schemas.microsoft.com/office/drawing/2014/main" id="{E1EEF182-8C50-1A80-0915-DA1A2B755742}"/>
              </a:ext>
            </a:extLst>
          </p:cNvPr>
          <p:cNvGraphicFramePr/>
          <p:nvPr>
            <p:extLst>
              <p:ext uri="{D42A27DB-BD31-4B8C-83A1-F6EECF244321}">
                <p14:modId xmlns:p14="http://schemas.microsoft.com/office/powerpoint/2010/main" val="2402617982"/>
              </p:ext>
            </p:extLst>
          </p:nvPr>
        </p:nvGraphicFramePr>
        <p:xfrm>
          <a:off x="7066615" y="2531573"/>
          <a:ext cx="3989312" cy="3236040"/>
        </p:xfrm>
        <a:graphic>
          <a:graphicData uri="http://schemas.openxmlformats.org/drawingml/2006/table">
            <a:tbl>
              <a:tblPr firstRow="1" bandRow="1">
                <a:noFill/>
              </a:tblPr>
              <a:tblGrid>
                <a:gridCol w="727730">
                  <a:extLst>
                    <a:ext uri="{9D8B030D-6E8A-4147-A177-3AD203B41FA5}">
                      <a16:colId xmlns:a16="http://schemas.microsoft.com/office/drawing/2014/main" val="20000"/>
                    </a:ext>
                  </a:extLst>
                </a:gridCol>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l" rtl="0">
                        <a:spcBef>
                          <a:spcPts val="0"/>
                        </a:spcBef>
                        <a:spcAft>
                          <a:spcPts val="0"/>
                        </a:spcAft>
                        <a:buNone/>
                      </a:pPr>
                      <a:r>
                        <a:rPr lang="en-US" sz="1800" dirty="0">
                          <a:solidFill>
                            <a:schemeClr val="tx1"/>
                          </a:solidFill>
                          <a:latin typeface="Quattrocento Sans"/>
                          <a:ea typeface="Quattrocento Sans"/>
                          <a:cs typeface="Quattrocento Sans"/>
                          <a:sym typeface="Quattrocento Sans"/>
                        </a:rPr>
                        <a:t>Node</a:t>
                      </a:r>
                      <a:endParaRPr dirty="0">
                        <a:solidFill>
                          <a:schemeClr val="tx1"/>
                        </a:solidFill>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1800" dirty="0">
                          <a:latin typeface="Quattrocento Sans"/>
                          <a:ea typeface="Quattrocento Sans"/>
                          <a:cs typeface="Quattrocento Sans"/>
                          <a:sym typeface="Quattrocento Sans"/>
                        </a:rPr>
                        <a:t>Best 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1800" dirty="0">
                          <a:latin typeface="Quattrocento Sans"/>
                          <a:ea typeface="Quattrocento Sans"/>
                          <a:cs typeface="Quattrocento Sans"/>
                          <a:sym typeface="Quattrocento Sans"/>
                        </a:rPr>
                        <a:t>Edge Weight</a:t>
                      </a: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B</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C</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D</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G</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9549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41D6D-C94C-0F85-FB95-DD0A1B55E5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90E4D5-BF45-2507-89D9-805AF2B0800A}"/>
              </a:ext>
            </a:extLst>
          </p:cNvPr>
          <p:cNvSpPr>
            <a:spLocks noGrp="1"/>
          </p:cNvSpPr>
          <p:nvPr>
            <p:ph type="title"/>
          </p:nvPr>
        </p:nvSpPr>
        <p:spPr/>
        <p:txBody>
          <a:bodyPr/>
          <a:lstStyle/>
          <a:p>
            <a:r>
              <a:rPr lang="en-GB" dirty="0"/>
              <a:t>Q. Kruskal’s Algorithm</a:t>
            </a:r>
            <a:endParaRPr lang="en-SE" dirty="0"/>
          </a:p>
        </p:txBody>
      </p:sp>
      <p:sp>
        <p:nvSpPr>
          <p:cNvPr id="3" name="Content Placeholder 2">
            <a:extLst>
              <a:ext uri="{FF2B5EF4-FFF2-40B4-BE49-F238E27FC236}">
                <a16:creationId xmlns:a16="http://schemas.microsoft.com/office/drawing/2014/main" id="{3E48BD63-85BF-65AE-4DED-92EC9BA0BC64}"/>
              </a:ext>
            </a:extLst>
          </p:cNvPr>
          <p:cNvSpPr>
            <a:spLocks noGrp="1"/>
          </p:cNvSpPr>
          <p:nvPr>
            <p:ph idx="1"/>
          </p:nvPr>
        </p:nvSpPr>
        <p:spPr>
          <a:xfrm>
            <a:off x="575239" y="1214314"/>
            <a:ext cx="11187000" cy="1323397"/>
          </a:xfrm>
        </p:spPr>
        <p:txBody>
          <a:bodyPr/>
          <a:lstStyle/>
          <a:p>
            <a:pPr marL="63500" indent="0">
              <a:buNone/>
            </a:pPr>
            <a:r>
              <a:rPr lang="en-GB" dirty="0"/>
              <a:t>Run Kruskal’s algorithm starting from node A. Fill in the table with the order in which each node is added, the best edge with minimum distance to the tree, and its distance to the current tree. Highlight the final MST in the graph.</a:t>
            </a:r>
            <a:endParaRPr lang="en-SE" dirty="0"/>
          </a:p>
        </p:txBody>
      </p:sp>
      <p:sp>
        <p:nvSpPr>
          <p:cNvPr id="4" name="Google Shape;1071;p47">
            <a:extLst>
              <a:ext uri="{FF2B5EF4-FFF2-40B4-BE49-F238E27FC236}">
                <a16:creationId xmlns:a16="http://schemas.microsoft.com/office/drawing/2014/main" id="{F9DA065E-2628-67F8-98D7-C770123BBFCA}"/>
              </a:ext>
            </a:extLst>
          </p:cNvPr>
          <p:cNvSpPr/>
          <p:nvPr/>
        </p:nvSpPr>
        <p:spPr>
          <a:xfrm>
            <a:off x="1728015" y="4777777"/>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5" name="Google Shape;1072;p47">
            <a:extLst>
              <a:ext uri="{FF2B5EF4-FFF2-40B4-BE49-F238E27FC236}">
                <a16:creationId xmlns:a16="http://schemas.microsoft.com/office/drawing/2014/main" id="{5CCB0E90-F686-2A8B-32CD-D5A5697E3460}"/>
              </a:ext>
            </a:extLst>
          </p:cNvPr>
          <p:cNvSpPr/>
          <p:nvPr/>
        </p:nvSpPr>
        <p:spPr>
          <a:xfrm>
            <a:off x="3638441" y="3722419"/>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 name="Google Shape;1073;p47">
            <a:extLst>
              <a:ext uri="{FF2B5EF4-FFF2-40B4-BE49-F238E27FC236}">
                <a16:creationId xmlns:a16="http://schemas.microsoft.com/office/drawing/2014/main" id="{E6A4979E-4375-5C98-C2A0-2EBD8E6477CD}"/>
              </a:ext>
            </a:extLst>
          </p:cNvPr>
          <p:cNvSpPr/>
          <p:nvPr/>
        </p:nvSpPr>
        <p:spPr>
          <a:xfrm>
            <a:off x="3031018" y="5682363"/>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7" name="Google Shape;1074;p47">
            <a:extLst>
              <a:ext uri="{FF2B5EF4-FFF2-40B4-BE49-F238E27FC236}">
                <a16:creationId xmlns:a16="http://schemas.microsoft.com/office/drawing/2014/main" id="{20F088FA-3149-18FF-72C8-7C2AA8F70A0B}"/>
              </a:ext>
            </a:extLst>
          </p:cNvPr>
          <p:cNvSpPr/>
          <p:nvPr/>
        </p:nvSpPr>
        <p:spPr>
          <a:xfrm>
            <a:off x="5070761" y="5477288"/>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8" name="Google Shape;1075;p47">
            <a:extLst>
              <a:ext uri="{FF2B5EF4-FFF2-40B4-BE49-F238E27FC236}">
                <a16:creationId xmlns:a16="http://schemas.microsoft.com/office/drawing/2014/main" id="{7F67EF62-8ACE-7FDB-051D-DB935195521E}"/>
              </a:ext>
            </a:extLst>
          </p:cNvPr>
          <p:cNvSpPr/>
          <p:nvPr/>
        </p:nvSpPr>
        <p:spPr>
          <a:xfrm>
            <a:off x="5358246" y="3971763"/>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9" name="Google Shape;1076;p47">
            <a:extLst>
              <a:ext uri="{FF2B5EF4-FFF2-40B4-BE49-F238E27FC236}">
                <a16:creationId xmlns:a16="http://schemas.microsoft.com/office/drawing/2014/main" id="{0D5102B6-2719-0529-2E28-C6AB216B5DEA}"/>
              </a:ext>
            </a:extLst>
          </p:cNvPr>
          <p:cNvSpPr/>
          <p:nvPr/>
        </p:nvSpPr>
        <p:spPr>
          <a:xfrm>
            <a:off x="3140507" y="459743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 name="Google Shape;1077;p47">
            <a:extLst>
              <a:ext uri="{FF2B5EF4-FFF2-40B4-BE49-F238E27FC236}">
                <a16:creationId xmlns:a16="http://schemas.microsoft.com/office/drawing/2014/main" id="{67158B93-8016-9F89-D411-8C39A544C18B}"/>
              </a:ext>
            </a:extLst>
          </p:cNvPr>
          <p:cNvCxnSpPr/>
          <p:nvPr/>
        </p:nvCxnSpPr>
        <p:spPr>
          <a:xfrm flipH="1">
            <a:off x="1971941" y="3909378"/>
            <a:ext cx="1666500" cy="956400"/>
          </a:xfrm>
          <a:prstGeom prst="straightConnector1">
            <a:avLst/>
          </a:prstGeom>
          <a:noFill/>
          <a:ln w="28575" cap="flat" cmpd="sng">
            <a:solidFill>
              <a:schemeClr val="dk1"/>
            </a:solidFill>
            <a:prstDash val="solid"/>
            <a:round/>
            <a:headEnd type="none" w="sm" len="sm"/>
            <a:tailEnd type="none" w="sm" len="sm"/>
          </a:ln>
        </p:spPr>
      </p:cxnSp>
      <p:cxnSp>
        <p:nvCxnSpPr>
          <p:cNvPr id="11" name="Google Shape;1078;p47">
            <a:extLst>
              <a:ext uri="{FF2B5EF4-FFF2-40B4-BE49-F238E27FC236}">
                <a16:creationId xmlns:a16="http://schemas.microsoft.com/office/drawing/2014/main" id="{2FE4661D-8751-9845-224C-FFBBF3BF3AA5}"/>
              </a:ext>
            </a:extLst>
          </p:cNvPr>
          <p:cNvCxnSpPr>
            <a:stCxn id="4" idx="5"/>
            <a:endCxn id="6" idx="2"/>
          </p:cNvCxnSpPr>
          <p:nvPr/>
        </p:nvCxnSpPr>
        <p:spPr>
          <a:xfrm>
            <a:off x="1972046" y="5016431"/>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2" name="Google Shape;1079;p47">
            <a:extLst>
              <a:ext uri="{FF2B5EF4-FFF2-40B4-BE49-F238E27FC236}">
                <a16:creationId xmlns:a16="http://schemas.microsoft.com/office/drawing/2014/main" id="{CAB43F07-A672-293C-4ADA-E246447F3754}"/>
              </a:ext>
            </a:extLst>
          </p:cNvPr>
          <p:cNvCxnSpPr>
            <a:stCxn id="6" idx="0"/>
            <a:endCxn id="9" idx="4"/>
          </p:cNvCxnSpPr>
          <p:nvPr/>
        </p:nvCxnSpPr>
        <p:spPr>
          <a:xfrm rot="10800000" flipH="1">
            <a:off x="3173968" y="4877163"/>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3" name="Google Shape;1080;p47">
            <a:extLst>
              <a:ext uri="{FF2B5EF4-FFF2-40B4-BE49-F238E27FC236}">
                <a16:creationId xmlns:a16="http://schemas.microsoft.com/office/drawing/2014/main" id="{70312D98-EF45-82CE-EB09-449F1FBEF382}"/>
              </a:ext>
            </a:extLst>
          </p:cNvPr>
          <p:cNvCxnSpPr>
            <a:stCxn id="9" idx="2"/>
            <a:endCxn id="4" idx="6"/>
          </p:cNvCxnSpPr>
          <p:nvPr/>
        </p:nvCxnSpPr>
        <p:spPr>
          <a:xfrm flipH="1">
            <a:off x="2014007" y="4737238"/>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4" name="Google Shape;1081;p47">
            <a:extLst>
              <a:ext uri="{FF2B5EF4-FFF2-40B4-BE49-F238E27FC236}">
                <a16:creationId xmlns:a16="http://schemas.microsoft.com/office/drawing/2014/main" id="{BBDB4DBC-E339-4FB2-D0B5-0353937D13E7}"/>
              </a:ext>
            </a:extLst>
          </p:cNvPr>
          <p:cNvCxnSpPr>
            <a:stCxn id="9" idx="7"/>
            <a:endCxn id="8" idx="2"/>
          </p:cNvCxnSpPr>
          <p:nvPr/>
        </p:nvCxnSpPr>
        <p:spPr>
          <a:xfrm rot="10800000" flipH="1">
            <a:off x="3384538" y="4111584"/>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5" name="Google Shape;1082;p47">
            <a:extLst>
              <a:ext uri="{FF2B5EF4-FFF2-40B4-BE49-F238E27FC236}">
                <a16:creationId xmlns:a16="http://schemas.microsoft.com/office/drawing/2014/main" id="{32590059-9E02-CED3-C6B9-8DD0B877DD50}"/>
              </a:ext>
            </a:extLst>
          </p:cNvPr>
          <p:cNvCxnSpPr>
            <a:stCxn id="8" idx="4"/>
            <a:endCxn id="7" idx="0"/>
          </p:cNvCxnSpPr>
          <p:nvPr/>
        </p:nvCxnSpPr>
        <p:spPr>
          <a:xfrm flipH="1">
            <a:off x="5265096" y="4251363"/>
            <a:ext cx="236100" cy="1225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1083;p47">
            <a:extLst>
              <a:ext uri="{FF2B5EF4-FFF2-40B4-BE49-F238E27FC236}">
                <a16:creationId xmlns:a16="http://schemas.microsoft.com/office/drawing/2014/main" id="{46CDE057-147D-89C7-8352-BAE487472A43}"/>
              </a:ext>
            </a:extLst>
          </p:cNvPr>
          <p:cNvCxnSpPr>
            <a:stCxn id="7" idx="3"/>
            <a:endCxn id="6" idx="6"/>
          </p:cNvCxnSpPr>
          <p:nvPr/>
        </p:nvCxnSpPr>
        <p:spPr>
          <a:xfrm flipH="1">
            <a:off x="3316899" y="5801980"/>
            <a:ext cx="1810800" cy="20100"/>
          </a:xfrm>
          <a:prstGeom prst="straightConnector1">
            <a:avLst/>
          </a:prstGeom>
          <a:noFill/>
          <a:ln w="28575" cap="flat" cmpd="sng">
            <a:solidFill>
              <a:schemeClr val="dk1"/>
            </a:solidFill>
            <a:prstDash val="solid"/>
            <a:round/>
            <a:headEnd type="none" w="sm" len="sm"/>
            <a:tailEnd type="none" w="sm" len="sm"/>
          </a:ln>
        </p:spPr>
      </p:cxnSp>
      <p:cxnSp>
        <p:nvCxnSpPr>
          <p:cNvPr id="17" name="Google Shape;1084;p47">
            <a:extLst>
              <a:ext uri="{FF2B5EF4-FFF2-40B4-BE49-F238E27FC236}">
                <a16:creationId xmlns:a16="http://schemas.microsoft.com/office/drawing/2014/main" id="{EF4A7E95-C620-6208-B12D-D174820BAD86}"/>
              </a:ext>
            </a:extLst>
          </p:cNvPr>
          <p:cNvCxnSpPr>
            <a:stCxn id="8" idx="2"/>
            <a:endCxn id="5" idx="6"/>
          </p:cNvCxnSpPr>
          <p:nvPr/>
        </p:nvCxnSpPr>
        <p:spPr>
          <a:xfrm rot="10800000">
            <a:off x="3924246" y="3862263"/>
            <a:ext cx="1434000" cy="249300"/>
          </a:xfrm>
          <a:prstGeom prst="straightConnector1">
            <a:avLst/>
          </a:prstGeom>
          <a:noFill/>
          <a:ln w="28575" cap="flat" cmpd="sng">
            <a:solidFill>
              <a:schemeClr val="dk1"/>
            </a:solidFill>
            <a:prstDash val="solid"/>
            <a:round/>
            <a:headEnd type="none" w="sm" len="sm"/>
            <a:tailEnd type="none" w="sm" len="sm"/>
          </a:ln>
        </p:spPr>
      </p:cxnSp>
      <p:cxnSp>
        <p:nvCxnSpPr>
          <p:cNvPr id="18" name="Google Shape;1085;p47">
            <a:extLst>
              <a:ext uri="{FF2B5EF4-FFF2-40B4-BE49-F238E27FC236}">
                <a16:creationId xmlns:a16="http://schemas.microsoft.com/office/drawing/2014/main" id="{F0CDAA35-3DC6-EB20-87F0-51773D982772}"/>
              </a:ext>
            </a:extLst>
          </p:cNvPr>
          <p:cNvCxnSpPr>
            <a:stCxn id="8" idx="3"/>
            <a:endCxn id="6" idx="7"/>
          </p:cNvCxnSpPr>
          <p:nvPr/>
        </p:nvCxnSpPr>
        <p:spPr>
          <a:xfrm flipH="1">
            <a:off x="3274915" y="4210417"/>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19" name="Google Shape;1086;p47">
            <a:extLst>
              <a:ext uri="{FF2B5EF4-FFF2-40B4-BE49-F238E27FC236}">
                <a16:creationId xmlns:a16="http://schemas.microsoft.com/office/drawing/2014/main" id="{CE52980D-6FED-532C-F037-B3DB6FAE2667}"/>
              </a:ext>
            </a:extLst>
          </p:cNvPr>
          <p:cNvCxnSpPr>
            <a:stCxn id="5" idx="4"/>
            <a:endCxn id="7" idx="2"/>
          </p:cNvCxnSpPr>
          <p:nvPr/>
        </p:nvCxnSpPr>
        <p:spPr>
          <a:xfrm>
            <a:off x="3781391" y="4002019"/>
            <a:ext cx="1289400" cy="1665600"/>
          </a:xfrm>
          <a:prstGeom prst="straightConnector1">
            <a:avLst/>
          </a:prstGeom>
          <a:noFill/>
          <a:ln w="28575" cap="flat" cmpd="sng">
            <a:solidFill>
              <a:schemeClr val="dk1"/>
            </a:solidFill>
            <a:prstDash val="solid"/>
            <a:round/>
            <a:headEnd type="none" w="sm" len="sm"/>
            <a:tailEnd type="none" w="sm" len="sm"/>
          </a:ln>
        </p:spPr>
      </p:cxnSp>
      <p:sp>
        <p:nvSpPr>
          <p:cNvPr id="20" name="Google Shape;1087;p47">
            <a:extLst>
              <a:ext uri="{FF2B5EF4-FFF2-40B4-BE49-F238E27FC236}">
                <a16:creationId xmlns:a16="http://schemas.microsoft.com/office/drawing/2014/main" id="{E7FC4B26-1C91-596E-16D3-CC62BA4A2301}"/>
              </a:ext>
            </a:extLst>
          </p:cNvPr>
          <p:cNvSpPr txBox="1"/>
          <p:nvPr/>
        </p:nvSpPr>
        <p:spPr>
          <a:xfrm>
            <a:off x="3022656" y="3102443"/>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21" name="Google Shape;1088;p47">
            <a:extLst>
              <a:ext uri="{FF2B5EF4-FFF2-40B4-BE49-F238E27FC236}">
                <a16:creationId xmlns:a16="http://schemas.microsoft.com/office/drawing/2014/main" id="{8FB6888D-18CF-A968-7348-82F466166842}"/>
              </a:ext>
            </a:extLst>
          </p:cNvPr>
          <p:cNvSpPr txBox="1"/>
          <p:nvPr/>
        </p:nvSpPr>
        <p:spPr>
          <a:xfrm>
            <a:off x="4005568" y="348501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22" name="Google Shape;1089;p47">
            <a:extLst>
              <a:ext uri="{FF2B5EF4-FFF2-40B4-BE49-F238E27FC236}">
                <a16:creationId xmlns:a16="http://schemas.microsoft.com/office/drawing/2014/main" id="{9940620C-F351-605D-9A79-0993BB487A54}"/>
              </a:ext>
            </a:extLst>
          </p:cNvPr>
          <p:cNvSpPr txBox="1"/>
          <p:nvPr/>
        </p:nvSpPr>
        <p:spPr>
          <a:xfrm>
            <a:off x="3866247" y="396006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3" name="Google Shape;1090;p47">
            <a:extLst>
              <a:ext uri="{FF2B5EF4-FFF2-40B4-BE49-F238E27FC236}">
                <a16:creationId xmlns:a16="http://schemas.microsoft.com/office/drawing/2014/main" id="{DA513054-9B86-BE4B-B52B-75D250D6FD69}"/>
              </a:ext>
            </a:extLst>
          </p:cNvPr>
          <p:cNvSpPr txBox="1"/>
          <p:nvPr/>
        </p:nvSpPr>
        <p:spPr>
          <a:xfrm>
            <a:off x="2520716" y="452537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4" name="Google Shape;1091;p47">
            <a:extLst>
              <a:ext uri="{FF2B5EF4-FFF2-40B4-BE49-F238E27FC236}">
                <a16:creationId xmlns:a16="http://schemas.microsoft.com/office/drawing/2014/main" id="{A0C0C2F4-6E8C-0F27-F17D-5A658ABEC972}"/>
              </a:ext>
            </a:extLst>
          </p:cNvPr>
          <p:cNvSpPr txBox="1"/>
          <p:nvPr/>
        </p:nvSpPr>
        <p:spPr>
          <a:xfrm>
            <a:off x="2273607" y="541933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25" name="Google Shape;1092;p47">
            <a:extLst>
              <a:ext uri="{FF2B5EF4-FFF2-40B4-BE49-F238E27FC236}">
                <a16:creationId xmlns:a16="http://schemas.microsoft.com/office/drawing/2014/main" id="{8928EF9E-76F7-62CA-1406-F0CEF8217350}"/>
              </a:ext>
            </a:extLst>
          </p:cNvPr>
          <p:cNvSpPr txBox="1"/>
          <p:nvPr/>
        </p:nvSpPr>
        <p:spPr>
          <a:xfrm>
            <a:off x="2960177" y="5020877"/>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6" name="Google Shape;1093;p47">
            <a:extLst>
              <a:ext uri="{FF2B5EF4-FFF2-40B4-BE49-F238E27FC236}">
                <a16:creationId xmlns:a16="http://schemas.microsoft.com/office/drawing/2014/main" id="{3D8F8354-1981-0621-68BC-2F169DB94CA0}"/>
              </a:ext>
            </a:extLst>
          </p:cNvPr>
          <p:cNvSpPr txBox="1"/>
          <p:nvPr/>
        </p:nvSpPr>
        <p:spPr>
          <a:xfrm>
            <a:off x="4048820" y="578863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8</a:t>
            </a:r>
            <a:endParaRPr dirty="0"/>
          </a:p>
        </p:txBody>
      </p:sp>
      <p:sp>
        <p:nvSpPr>
          <p:cNvPr id="27" name="Google Shape;1094;p47">
            <a:extLst>
              <a:ext uri="{FF2B5EF4-FFF2-40B4-BE49-F238E27FC236}">
                <a16:creationId xmlns:a16="http://schemas.microsoft.com/office/drawing/2014/main" id="{1B56E13D-2426-446D-7F3D-732A064B68DD}"/>
              </a:ext>
            </a:extLst>
          </p:cNvPr>
          <p:cNvSpPr txBox="1"/>
          <p:nvPr/>
        </p:nvSpPr>
        <p:spPr>
          <a:xfrm>
            <a:off x="5331214" y="476434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8" name="Google Shape;1095;p47">
            <a:extLst>
              <a:ext uri="{FF2B5EF4-FFF2-40B4-BE49-F238E27FC236}">
                <a16:creationId xmlns:a16="http://schemas.microsoft.com/office/drawing/2014/main" id="{F217E300-FDAE-C2CA-8E32-98CB4508076C}"/>
              </a:ext>
            </a:extLst>
          </p:cNvPr>
          <p:cNvSpPr txBox="1"/>
          <p:nvPr/>
        </p:nvSpPr>
        <p:spPr>
          <a:xfrm>
            <a:off x="3761232" y="4465519"/>
            <a:ext cx="40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5</a:t>
            </a:r>
            <a:endParaRPr dirty="0"/>
          </a:p>
        </p:txBody>
      </p:sp>
      <p:sp>
        <p:nvSpPr>
          <p:cNvPr id="29" name="Google Shape;1096;p47">
            <a:extLst>
              <a:ext uri="{FF2B5EF4-FFF2-40B4-BE49-F238E27FC236}">
                <a16:creationId xmlns:a16="http://schemas.microsoft.com/office/drawing/2014/main" id="{79D2647B-8B25-AC6F-BC6C-51CC1BBDEB3A}"/>
              </a:ext>
            </a:extLst>
          </p:cNvPr>
          <p:cNvSpPr txBox="1"/>
          <p:nvPr/>
        </p:nvSpPr>
        <p:spPr>
          <a:xfrm>
            <a:off x="3340600" y="522457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30" name="Google Shape;1097;p47">
            <a:extLst>
              <a:ext uri="{FF2B5EF4-FFF2-40B4-BE49-F238E27FC236}">
                <a16:creationId xmlns:a16="http://schemas.microsoft.com/office/drawing/2014/main" id="{F983ECFA-724F-A061-E6FA-379BBCD31951}"/>
              </a:ext>
            </a:extLst>
          </p:cNvPr>
          <p:cNvSpPr/>
          <p:nvPr/>
        </p:nvSpPr>
        <p:spPr>
          <a:xfrm>
            <a:off x="2423679" y="3064057"/>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31" name="Google Shape;1098;p47">
            <a:extLst>
              <a:ext uri="{FF2B5EF4-FFF2-40B4-BE49-F238E27FC236}">
                <a16:creationId xmlns:a16="http://schemas.microsoft.com/office/drawing/2014/main" id="{A0B8A0FD-DFB5-8330-B71A-DA8B0CAD4FF6}"/>
              </a:ext>
            </a:extLst>
          </p:cNvPr>
          <p:cNvCxnSpPr>
            <a:stCxn id="5" idx="1"/>
            <a:endCxn id="30" idx="5"/>
          </p:cNvCxnSpPr>
          <p:nvPr/>
        </p:nvCxnSpPr>
        <p:spPr>
          <a:xfrm rot="10800000">
            <a:off x="2667810" y="3302565"/>
            <a:ext cx="1012500" cy="460800"/>
          </a:xfrm>
          <a:prstGeom prst="straightConnector1">
            <a:avLst/>
          </a:prstGeom>
          <a:noFill/>
          <a:ln w="28575" cap="flat" cmpd="sng">
            <a:solidFill>
              <a:schemeClr val="dk1"/>
            </a:solidFill>
            <a:prstDash val="solid"/>
            <a:round/>
            <a:headEnd type="none" w="sm" len="sm"/>
            <a:tailEnd type="none" w="sm" len="sm"/>
          </a:ln>
        </p:spPr>
      </p:cxnSp>
      <p:sp>
        <p:nvSpPr>
          <p:cNvPr id="32" name="Google Shape;1099;p47">
            <a:extLst>
              <a:ext uri="{FF2B5EF4-FFF2-40B4-BE49-F238E27FC236}">
                <a16:creationId xmlns:a16="http://schemas.microsoft.com/office/drawing/2014/main" id="{59099BE3-4098-3422-4528-485A49B069B1}"/>
              </a:ext>
            </a:extLst>
          </p:cNvPr>
          <p:cNvSpPr txBox="1"/>
          <p:nvPr/>
        </p:nvSpPr>
        <p:spPr>
          <a:xfrm>
            <a:off x="2605211" y="3917453"/>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graphicFrame>
        <p:nvGraphicFramePr>
          <p:cNvPr id="35" name="Google Shape;1044;p47">
            <a:extLst>
              <a:ext uri="{FF2B5EF4-FFF2-40B4-BE49-F238E27FC236}">
                <a16:creationId xmlns:a16="http://schemas.microsoft.com/office/drawing/2014/main" id="{499A897C-F63C-5322-7C74-3567E63B67EE}"/>
              </a:ext>
            </a:extLst>
          </p:cNvPr>
          <p:cNvGraphicFramePr/>
          <p:nvPr>
            <p:extLst>
              <p:ext uri="{D42A27DB-BD31-4B8C-83A1-F6EECF244321}">
                <p14:modId xmlns:p14="http://schemas.microsoft.com/office/powerpoint/2010/main" val="2349168991"/>
              </p:ext>
            </p:extLst>
          </p:nvPr>
        </p:nvGraphicFramePr>
        <p:xfrm>
          <a:off x="7045183" y="2711345"/>
          <a:ext cx="3989312" cy="3236040"/>
        </p:xfrm>
        <a:graphic>
          <a:graphicData uri="http://schemas.openxmlformats.org/drawingml/2006/table">
            <a:tbl>
              <a:tblPr firstRow="1" bandRow="1">
                <a:noFill/>
              </a:tblPr>
              <a:tblGrid>
                <a:gridCol w="727730">
                  <a:extLst>
                    <a:ext uri="{9D8B030D-6E8A-4147-A177-3AD203B41FA5}">
                      <a16:colId xmlns:a16="http://schemas.microsoft.com/office/drawing/2014/main" val="20000"/>
                    </a:ext>
                  </a:extLst>
                </a:gridCol>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l" rtl="0">
                        <a:spcBef>
                          <a:spcPts val="0"/>
                        </a:spcBef>
                        <a:spcAft>
                          <a:spcPts val="0"/>
                        </a:spcAft>
                        <a:buNone/>
                      </a:pPr>
                      <a:r>
                        <a:rPr lang="en-US" sz="1800" dirty="0">
                          <a:solidFill>
                            <a:schemeClr val="tx1"/>
                          </a:solidFill>
                          <a:latin typeface="Quattrocento Sans"/>
                          <a:ea typeface="Quattrocento Sans"/>
                          <a:cs typeface="Quattrocento Sans"/>
                          <a:sym typeface="Quattrocento Sans"/>
                        </a:rPr>
                        <a:t>Node</a:t>
                      </a:r>
                      <a:endParaRPr dirty="0">
                        <a:solidFill>
                          <a:schemeClr val="tx1"/>
                        </a:solidFill>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1800" dirty="0">
                          <a:latin typeface="Quattrocento Sans"/>
                          <a:ea typeface="Quattrocento Sans"/>
                          <a:cs typeface="Quattrocento Sans"/>
                          <a:sym typeface="Quattrocento Sans"/>
                        </a:rPr>
                        <a:t>Best 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B</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C</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D</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G</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68474090"/>
      </p:ext>
    </p:extLst>
  </p:cSld>
  <p:clrMapOvr>
    <a:masterClrMapping/>
  </p:clrMapOvr>
</p:sld>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1593</TotalTime>
  <Words>200</Words>
  <Application>Microsoft Office PowerPoint</Application>
  <PresentationFormat>Widescreen</PresentationFormat>
  <Paragraphs>74</Paragraphs>
  <Slides>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vt:i4>
      </vt:variant>
    </vt:vector>
  </HeadingPairs>
  <TitlesOfParts>
    <vt:vector size="14" baseType="lpstr">
      <vt:lpstr>Gill Sans Light</vt:lpstr>
      <vt:lpstr>Noto Sans Symbols</vt:lpstr>
      <vt:lpstr>SimSun</vt:lpstr>
      <vt:lpstr>Twentieth Century</vt:lpstr>
      <vt:lpstr>Arial</vt:lpstr>
      <vt:lpstr>Calibri</vt:lpstr>
      <vt:lpstr>Helvetica</vt:lpstr>
      <vt:lpstr>Quattrocento Sans</vt:lpstr>
      <vt:lpstr>Times New Roman</vt:lpstr>
      <vt:lpstr>Wingdings</vt:lpstr>
      <vt:lpstr>Integral</vt:lpstr>
      <vt:lpstr>PowerPoint Presentation</vt:lpstr>
      <vt:lpstr>Q. Prim’s Algorithm</vt:lpstr>
      <vt:lpstr>Q. Kruskal’s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Zonghua</dc:creator>
  <cp:lastModifiedBy>Zonghua Gu</cp:lastModifiedBy>
  <cp:revision>38</cp:revision>
  <dcterms:modified xsi:type="dcterms:W3CDTF">2025-04-20T19:23:32Z</dcterms:modified>
</cp:coreProperties>
</file>