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98" r:id="rId4"/>
    <p:sldId id="299" r:id="rId5"/>
    <p:sldId id="300" r:id="rId6"/>
    <p:sldId id="301" r:id="rId7"/>
    <p:sldId id="302" r:id="rId8"/>
    <p:sldId id="306" r:id="rId9"/>
    <p:sldId id="303" r:id="rId10"/>
    <p:sldId id="304" r:id="rId11"/>
    <p:sldId id="307" r:id="rId12"/>
    <p:sldId id="308" r:id="rId13"/>
    <p:sldId id="309" r:id="rId14"/>
    <p:sldId id="323" r:id="rId15"/>
    <p:sldId id="329" r:id="rId16"/>
    <p:sldId id="318" r:id="rId17"/>
    <p:sldId id="310" r:id="rId18"/>
    <p:sldId id="330" r:id="rId19"/>
    <p:sldId id="331" r:id="rId20"/>
    <p:sldId id="333" r:id="rId21"/>
    <p:sldId id="325" r:id="rId22"/>
    <p:sldId id="332" r:id="rId23"/>
    <p:sldId id="328" r:id="rId24"/>
    <p:sldId id="321" r:id="rId25"/>
    <p:sldId id="315" r:id="rId26"/>
    <p:sldId id="334" r:id="rId27"/>
    <p:sldId id="335" r:id="rId28"/>
    <p:sldId id="324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E1D"/>
    <a:srgbClr val="00C258"/>
    <a:srgbClr val="E6A20E"/>
    <a:srgbClr val="2000EA"/>
    <a:srgbClr val="FB0008"/>
    <a:srgbClr val="140087"/>
    <a:srgbClr val="1700AE"/>
    <a:srgbClr val="1123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05"/>
    <p:restoredTop sz="79477" autoAdjust="0"/>
  </p:normalViewPr>
  <p:slideViewPr>
    <p:cSldViewPr snapToGrid="0" snapToObjects="1">
      <p:cViewPr varScale="1">
        <p:scale>
          <a:sx n="65" d="100"/>
          <a:sy n="65" d="100"/>
        </p:scale>
        <p:origin x="2266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8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4:58:45.8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CF57B-C747-FC49-8C8F-81AE37C96CA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62E29-99FC-EB40-923F-D38E4FE7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6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fhjkfocRR0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What is a </a:t>
            </a:r>
            <a:r>
              <a:rPr lang="en-GB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HashTable</a:t>
            </a:r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Data Structure - Introduction to Hash Tables , Part 0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https://www.youtube.com/watch?v=MfhjkfocRR0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-- video about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12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31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00"/>
              </a:spcBef>
              <a:spcAft>
                <a:spcPts val="300"/>
              </a:spcAft>
              <a:buClr>
                <a:schemeClr val="accent6"/>
              </a:buClr>
              <a:buSzPct val="100000"/>
              <a:tabLst>
                <a:tab pos="2043430" algn="l"/>
              </a:tabLst>
            </a:pPr>
            <a:r>
              <a:rPr lang="en-US" altLang="zh-CN" b="1" spc="1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https://arpit.substack.com/p/double-hashing-for-conflict-resolution</a:t>
            </a:r>
          </a:p>
          <a:p>
            <a:pPr>
              <a:spcBef>
                <a:spcPts val="100"/>
              </a:spcBef>
              <a:spcAft>
                <a:spcPts val="300"/>
              </a:spcAft>
              <a:buClr>
                <a:schemeClr val="accent6"/>
              </a:buClr>
              <a:buSzPct val="100000"/>
              <a:tabLst>
                <a:tab pos="2043430" algn="l"/>
              </a:tabLst>
            </a:pPr>
            <a:r>
              <a:rPr lang="en-US" altLang="zh-CN" b="1" spc="1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zh-CN" altLang="en-US" b="1" spc="1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spc="1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addressing</a:t>
            </a: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SzPct val="100000"/>
              <a:buFont typeface="Wingdings" pitchFamily="2" charset="2"/>
              <a:buChar char="§"/>
              <a:tabLst>
                <a:tab pos="2043430" algn="l"/>
              </a:tabLst>
            </a:pPr>
            <a:r>
              <a:rPr lang="en-US" altLang="zh-CN" spc="1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zh-CN" altLang="en-US" spc="1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pc="1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probing</a:t>
            </a: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SzPct val="100000"/>
              <a:buFont typeface="Wingdings" pitchFamily="2" charset="2"/>
              <a:buChar char="§"/>
              <a:tabLst>
                <a:tab pos="2043430" algn="l"/>
              </a:tabLst>
            </a:pP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zh-CN" altLang="en-US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zh-CN" altLang="en-US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zh-CN" altLang="en-US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slot</a:t>
            </a: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SzPct val="100000"/>
              <a:buFont typeface="Wingdings" pitchFamily="2" charset="2"/>
              <a:buChar char="§"/>
              <a:tabLst>
                <a:tab pos="2043430" algn="l"/>
              </a:tabLst>
            </a:pPr>
            <a:r>
              <a:rPr lang="en-US" altLang="zh-CN" spc="1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Quadratic</a:t>
            </a:r>
            <a:r>
              <a:rPr lang="zh-CN" altLang="en-US" spc="1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pc="1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probing</a:t>
            </a:r>
            <a:r>
              <a:rPr lang="zh-CN" altLang="en-US" spc="1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pc="11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SzPct val="100000"/>
              <a:buFont typeface="Wingdings" pitchFamily="2" charset="2"/>
              <a:buChar char="§"/>
              <a:tabLst>
                <a:tab pos="2043430" algn="l"/>
              </a:tabLst>
            </a:pP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skip</a:t>
            </a:r>
            <a:r>
              <a:rPr lang="zh-CN" altLang="en-US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(failed</a:t>
            </a:r>
            <a:r>
              <a:rPr lang="zh-CN" altLang="en-US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attempts)</a:t>
            </a:r>
            <a:r>
              <a:rPr lang="en-US" altLang="zh-CN" spc="11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slots, </a:t>
            </a:r>
            <a:r>
              <a:rPr lang="en-US" altLang="zh-CN" spc="1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</a:t>
            </a:r>
            <a:r>
              <a:rPr lang="en-US" altLang="zh-CN" spc="11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</a:t>
            </a:r>
            <a:r>
              <a:rPr lang="en-US" altLang="zh-CN" spc="11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3</a:t>
            </a:r>
            <a:r>
              <a:rPr lang="en-US" altLang="zh-CN" spc="11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SzPct val="100000"/>
              <a:buFont typeface="Wingdings" pitchFamily="2" charset="2"/>
              <a:buChar char="§"/>
              <a:tabLst>
                <a:tab pos="2043430" algn="l"/>
              </a:tabLst>
            </a:pPr>
            <a:r>
              <a:rPr lang="en-US" spc="1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spc="3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9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hashing</a:t>
            </a: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SzPct val="100000"/>
              <a:buFont typeface="Wingdings" pitchFamily="2" charset="2"/>
              <a:buChar char="§"/>
              <a:tabLst>
                <a:tab pos="2043430" algn="l"/>
              </a:tabLs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second hash function to key when a collision occurs</a:t>
            </a: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SzPct val="100000"/>
              <a:buFont typeface="Wingdings" pitchFamily="2" charset="2"/>
              <a:buChar char="§"/>
              <a:tabLst>
                <a:tab pos="2043430" algn="l"/>
              </a:tabLst>
            </a:pPr>
            <a:endParaRPr lang="en-US" spc="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GB" dirty="0"/>
          </a:p>
          <a:p>
            <a:pPr lvl="1"/>
            <a:r>
              <a:rPr lang="en-GB" dirty="0"/>
              <a:t>by skipping 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(failed</a:t>
            </a:r>
            <a:r>
              <a:rPr lang="zh-CN" altLang="en-US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attempts)</a:t>
            </a:r>
            <a:r>
              <a:rPr lang="en-US" altLang="zh-CN" spc="11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slots, </a:t>
            </a:r>
            <a:r>
              <a:rPr lang="en-US" altLang="zh-CN" spc="1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</a:t>
            </a:r>
            <a:r>
              <a:rPr lang="en-US" altLang="zh-CN" spc="11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</a:t>
            </a:r>
            <a:r>
              <a:rPr lang="en-US" altLang="zh-CN" spc="11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3</a:t>
            </a:r>
            <a:r>
              <a:rPr lang="en-US" altLang="zh-CN" spc="11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SzPct val="100000"/>
              <a:buFont typeface="Wingdings" pitchFamily="2" charset="2"/>
              <a:buChar char="§"/>
              <a:tabLst>
                <a:tab pos="2043430" algn="l"/>
              </a:tabLst>
            </a:pPr>
            <a:endParaRPr lang="en-US" spc="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36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to two slots, insert key in shorter of the two chains.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Hashing | Set 2 (Separate Chaining) | </a:t>
            </a:r>
            <a:r>
              <a:rPr lang="en-GB" b="1" i="0" dirty="0" err="1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GeeksforGeeks</a:t>
            </a:r>
            <a:endParaRPr lang="en-GB" b="1" i="0" dirty="0">
              <a:solidFill>
                <a:srgbClr val="0F0F0F"/>
              </a:solidFill>
              <a:effectLst/>
              <a:latin typeface="Roboto" panose="02000000000000000000" pitchFamily="2" charset="0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23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KaTeX_Main"/>
              </a:rPr>
              <a:t>h1(16)=16mod  7=2</a:t>
            </a:r>
            <a:r>
              <a:rPr lang="en-GB" b="0" i="1" dirty="0">
                <a:effectLst/>
                <a:latin typeface="KaTeX_Math"/>
              </a:rPr>
              <a:t>h</a:t>
            </a:r>
            <a:r>
              <a:rPr lang="en-GB" b="0" i="0" dirty="0">
                <a:effectLst/>
                <a:latin typeface="KaTeX_Main"/>
              </a:rPr>
              <a:t>1(16)=16mod7=2</a:t>
            </a:r>
            <a:endParaRPr lang="en-GB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fkGroteskNeue"/>
              </a:rPr>
              <a:t>Slot 2 is empty → insert 16.</a:t>
            </a:r>
          </a:p>
          <a:p>
            <a:br>
              <a:rPr lang="en-GB" dirty="0"/>
            </a:b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90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52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dirty="0"/>
          </a:p>
          <a:p>
            <a:r>
              <a:rPr lang="en-GB" sz="1200" dirty="0"/>
              <a:t>1. Dynamic Storage: Each slot in the hash table points to a linked list (or another dynamic structure), so the table can handle an unlimited number of elements without resizing.</a:t>
            </a:r>
          </a:p>
          <a:p>
            <a:r>
              <a:rPr lang="en-GB" sz="1200" dirty="0"/>
              <a:t>2. Performance at High Load Factors: Performance degrades linearly with the load factor, even when it exceeds 1, making it more robust under heavy usage.</a:t>
            </a:r>
          </a:p>
          <a:p>
            <a:endParaRPr lang="en-GB" sz="1200" dirty="0"/>
          </a:p>
          <a:p>
            <a:r>
              <a:rPr lang="en-GB" sz="1200" dirty="0"/>
              <a:t>are often scattered in memory. With linear probing, an array occupies contiguous memory locations; with separate chaining, a linked list occupies non-contiguous memory locations</a:t>
            </a:r>
            <a:endParaRPr lang="en-GB" dirty="0"/>
          </a:p>
          <a:p>
            <a:r>
              <a:rPr lang="en-GB" dirty="0"/>
              <a:t>---</a:t>
            </a:r>
          </a:p>
          <a:p>
            <a:endParaRPr lang="en-GB" dirty="0"/>
          </a:p>
          <a:p>
            <a:r>
              <a:rPr lang="en-GB" dirty="0"/>
              <a:t>## **Comparison Table**</a:t>
            </a:r>
          </a:p>
          <a:p>
            <a:endParaRPr lang="en-GB" dirty="0"/>
          </a:p>
          <a:p>
            <a:r>
              <a:rPr lang="en-GB" dirty="0"/>
              <a:t>| Feature                     | Separate Chaining                     | Linear Probing                      |</a:t>
            </a:r>
          </a:p>
          <a:p>
            <a:r>
              <a:rPr lang="en-GB" dirty="0"/>
              <a:t>|-----------------------------|---------------------------------------|-------------------------------------|</a:t>
            </a:r>
          </a:p>
          <a:p>
            <a:r>
              <a:rPr lang="en-GB" dirty="0"/>
              <a:t>| Memory Usage               | Higher (linked lists add overhead)   | Lower (all data stored in array)   |</a:t>
            </a:r>
          </a:p>
          <a:p>
            <a:r>
              <a:rPr lang="en-GB" dirty="0"/>
              <a:t>| Cache Performance          | Poor                                 | Excellent                          |</a:t>
            </a:r>
          </a:p>
          <a:p>
            <a:r>
              <a:rPr lang="en-GB" dirty="0"/>
              <a:t>| Load Factor Handling       | Can exceed 1                         | Limited to &lt; 1                     |</a:t>
            </a:r>
          </a:p>
          <a:p>
            <a:r>
              <a:rPr lang="en-GB" dirty="0"/>
              <a:t>| Clustering                 | None                                 | Suffers from primary clustering    |</a:t>
            </a:r>
          </a:p>
          <a:p>
            <a:r>
              <a:rPr lang="en-GB" dirty="0"/>
              <a:t>| Deletion Complexity        | Simple                               | Complex (requires tombstones)      |</a:t>
            </a:r>
          </a:p>
          <a:p>
            <a:r>
              <a:rPr lang="en-GB" dirty="0"/>
              <a:t>| Sensitivity to Hash Function Quality | Less sensitive                   | More sensitive                     |</a:t>
            </a:r>
          </a:p>
          <a:p>
            <a:r>
              <a:rPr lang="en-GB" dirty="0"/>
              <a:t>| Resizing                   | Rarely needed                        | Often required                     |</a:t>
            </a:r>
          </a:p>
          <a:p>
            <a:endParaRPr lang="en-GB" dirty="0"/>
          </a:p>
          <a:p>
            <a:r>
              <a:rPr lang="en-GB" dirty="0"/>
              <a:t>---</a:t>
            </a:r>
          </a:p>
          <a:p>
            <a:endParaRPr lang="en-GB" dirty="0"/>
          </a:p>
          <a:p>
            <a:r>
              <a:rPr lang="en-GB" dirty="0"/>
              <a:t>### **When to Use Which?**</a:t>
            </a:r>
          </a:p>
          <a:p>
            <a:r>
              <a:rPr lang="en-GB" dirty="0"/>
              <a:t>- Use **Separate Chaining** when:</a:t>
            </a:r>
          </a:p>
          <a:p>
            <a:r>
              <a:rPr lang="en-GB" dirty="0"/>
              <a:t>  - The number of elements is unpredictable or may exceed the table size.</a:t>
            </a:r>
          </a:p>
          <a:p>
            <a:r>
              <a:rPr lang="en-GB" dirty="0"/>
              <a:t>  - Memory is less constrained.</a:t>
            </a:r>
          </a:p>
          <a:p>
            <a:r>
              <a:rPr lang="en-GB" dirty="0"/>
              <a:t>  - You prioritize robustness under high load factors.</a:t>
            </a:r>
          </a:p>
          <a:p>
            <a:r>
              <a:rPr lang="en-GB" dirty="0"/>
              <a:t>  </a:t>
            </a:r>
          </a:p>
          <a:p>
            <a:r>
              <a:rPr lang="en-GB" dirty="0"/>
              <a:t>- Use **Linear Probing** when:</a:t>
            </a:r>
          </a:p>
          <a:p>
            <a:r>
              <a:rPr lang="en-GB" dirty="0"/>
              <a:t>  - Memory efficiency and cache performance are critical.</a:t>
            </a:r>
          </a:p>
          <a:p>
            <a:r>
              <a:rPr lang="en-GB" dirty="0"/>
              <a:t>  - The load factor is expected to remain low (&lt;0.7).</a:t>
            </a:r>
          </a:p>
          <a:p>
            <a:r>
              <a:rPr lang="en-GB" dirty="0"/>
              <a:t>  - Simplicity and speed for smaller datasets are desired.</a:t>
            </a:r>
          </a:p>
          <a:p>
            <a:endParaRPr lang="en-GB" dirty="0"/>
          </a:p>
          <a:p>
            <a:r>
              <a:rPr lang="en-GB" dirty="0"/>
              <a:t>Each method has its strengths and weaknesses, and the choice depends on specific application requirements like memory constraints, expected load factors, and access patterns.</a:t>
            </a:r>
          </a:p>
          <a:p>
            <a:endParaRPr lang="en-GB" dirty="0"/>
          </a:p>
          <a:p>
            <a:r>
              <a:rPr lang="en-GB" dirty="0"/>
              <a:t>Citations:</a:t>
            </a:r>
          </a:p>
          <a:p>
            <a:r>
              <a:rPr lang="en-GB" dirty="0"/>
              <a:t>[1] https://chalmersgu-data-structure-courses.github.io/OpenDSA/Published/ChalmersGU-DSABook/html/OpenHash.html</a:t>
            </a:r>
          </a:p>
          <a:p>
            <a:r>
              <a:rPr lang="en-GB" dirty="0"/>
              <a:t>[2] https://www.tpointtech.com/separate-chaining-for-collision-handling</a:t>
            </a:r>
          </a:p>
          <a:p>
            <a:r>
              <a:rPr lang="en-GB" dirty="0"/>
              <a:t>[3] https://www.cs.cmu.edu/afs/cs/academic/class/15210-f13/www/lectures/lecture24.pdf</a:t>
            </a:r>
          </a:p>
          <a:p>
            <a:r>
              <a:rPr lang="en-GB" dirty="0"/>
              <a:t>[4] https://softwareengineering.stackexchange.com/questions/278459/what-are-the-advantages-of-linear-probing-over-separate-chaining-or-vice-versa-w</a:t>
            </a:r>
          </a:p>
          <a:p>
            <a:r>
              <a:rPr lang="en-GB" dirty="0"/>
              <a:t>[5] https://stackoverflow.com/questions/23821764/why-do-we-use-linear-probing-in-hash-tables-when-there-is-separate-chaining-link</a:t>
            </a:r>
          </a:p>
          <a:p>
            <a:r>
              <a:rPr lang="en-GB" dirty="0"/>
              <a:t>[6] https://stackoverflow.com/questions/2556142/chained-hash-tables-vs-open-addressed-hash-tables</a:t>
            </a:r>
          </a:p>
          <a:p>
            <a:r>
              <a:rPr lang="en-GB" dirty="0"/>
              <a:t>[7] https://carmencincotti.com/2022-10-10/linear-probing-open-addressing-hash-tables/</a:t>
            </a:r>
          </a:p>
          <a:p>
            <a:r>
              <a:rPr lang="en-GB" dirty="0"/>
              <a:t>[8] https://www.tutorialspoint.com/state-the-advantages-and-disadvantages-of-collision-resolution-strategies</a:t>
            </a:r>
          </a:p>
          <a:p>
            <a:r>
              <a:rPr lang="en-GB" dirty="0"/>
              <a:t>[9] https://eng.libretexts.org/Courses/Delta_College/C_-_Data_Structures/11:_Hashing/11.04:_Hashing-_Separate_Chaining</a:t>
            </a:r>
          </a:p>
          <a:p>
            <a:r>
              <a:rPr lang="en-GB" dirty="0"/>
              <a:t>[10] https://www.reddit.com/r/algorithms/comments/9bwzj5/hash_tables_open_addressing_vs_chaining/</a:t>
            </a:r>
          </a:p>
          <a:p>
            <a:r>
              <a:rPr lang="en-GB" dirty="0"/>
              <a:t>[11] https://www.reddit.com/r/cs2c/comments/1axrvj2/understanding_linear_probing_and_quadratic/</a:t>
            </a:r>
          </a:p>
          <a:p>
            <a:endParaRPr lang="en-GB" dirty="0"/>
          </a:p>
          <a:p>
            <a:r>
              <a:rPr lang="en-GB" dirty="0"/>
              <a:t>---</a:t>
            </a:r>
          </a:p>
          <a:p>
            <a:r>
              <a:rPr lang="en-GB" dirty="0"/>
              <a:t>Answer from Perplexity: pplx.ai/share</a:t>
            </a:r>
            <a:endParaRPr lang="en-SE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48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61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6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6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2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8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6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8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7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5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5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2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E2B7-23DB-644D-89A2-CA3C2E8FEF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ustomXml" Target="../ink/ink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VeYKEMY2F9k" TargetMode="External"/><Relationship Id="rId3" Type="http://schemas.openxmlformats.org/officeDocument/2006/relationships/hyperlink" Target="https://www.youtube.com/watch?v=t-vM3LJDfug&amp;list=PL60uk12YwbCYekcB_pvsT3EVdS-tJcQju&amp;index=4" TargetMode="External"/><Relationship Id="rId7" Type="http://schemas.openxmlformats.org/officeDocument/2006/relationships/hyperlink" Target="https://www.youtube.com/watch?v=Dk57JonwKNk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_xA8UvfOGgU" TargetMode="External"/><Relationship Id="rId11" Type="http://schemas.openxmlformats.org/officeDocument/2006/relationships/hyperlink" Target="https://www.youtube.com/watch?v=LRtKQdsJC3o" TargetMode="External"/><Relationship Id="rId5" Type="http://schemas.openxmlformats.org/officeDocument/2006/relationships/hyperlink" Target="https://www.youtube.com/watch?v=wWgIAphfn2U" TargetMode="External"/><Relationship Id="rId10" Type="http://schemas.openxmlformats.org/officeDocument/2006/relationships/hyperlink" Target="https://www.youtube.com/watch?v=0CFJAkpnhBg" TargetMode="External"/><Relationship Id="rId4" Type="http://schemas.openxmlformats.org/officeDocument/2006/relationships/hyperlink" Target="https://www.youtube.com/watch?v=knV86FlSXJ8" TargetMode="External"/><Relationship Id="rId9" Type="http://schemas.openxmlformats.org/officeDocument/2006/relationships/hyperlink" Target="https://www.youtube.com/watch?v=98Y0UDZ9vv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121" y="1146752"/>
            <a:ext cx="7952128" cy="2625208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Lecture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7</a:t>
            </a:r>
            <a:br>
              <a:rPr lang="en-US" altLang="zh-CN" dirty="0">
                <a:solidFill>
                  <a:schemeClr val="accent1"/>
                </a:solidFill>
              </a:rPr>
            </a:br>
            <a:r>
              <a:rPr lang="en-US" dirty="0"/>
              <a:t>Hash Table</a:t>
            </a:r>
            <a:r>
              <a:rPr lang="en-US" altLang="zh-CN" dirty="0"/>
              <a:t>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Department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of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Computer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Science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Hofstra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University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5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9AEA1CC9-9BEA-F84B-808D-76E5B339362F}"/>
              </a:ext>
            </a:extLst>
          </p:cNvPr>
          <p:cNvGrpSpPr/>
          <p:nvPr/>
        </p:nvGrpSpPr>
        <p:grpSpPr>
          <a:xfrm>
            <a:off x="809557" y="1522160"/>
            <a:ext cx="4898006" cy="2704792"/>
            <a:chOff x="809557" y="1329213"/>
            <a:chExt cx="4898006" cy="2704792"/>
          </a:xfrm>
        </p:grpSpPr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EDE91285-5DFC-E94A-8781-46EC9B38549E}"/>
                </a:ext>
              </a:extLst>
            </p:cNvPr>
            <p:cNvSpPr/>
            <p:nvPr/>
          </p:nvSpPr>
          <p:spPr>
            <a:xfrm>
              <a:off x="809557" y="1329213"/>
              <a:ext cx="4898006" cy="27047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F3F4A172-80B9-5E4E-92EE-14A90E284DE5}"/>
                </a:ext>
              </a:extLst>
            </p:cNvPr>
            <p:cNvSpPr/>
            <p:nvPr/>
          </p:nvSpPr>
          <p:spPr>
            <a:xfrm>
              <a:off x="879008" y="1396015"/>
              <a:ext cx="4694532" cy="2544653"/>
            </a:xfrm>
            <a:custGeom>
              <a:avLst/>
              <a:gdLst/>
              <a:ahLst/>
              <a:cxnLst/>
              <a:rect l="l" t="t" r="r" b="b"/>
              <a:pathLst>
                <a:path w="4893310" h="3309620">
                  <a:moveTo>
                    <a:pt x="0" y="0"/>
                  </a:moveTo>
                  <a:lnTo>
                    <a:pt x="4892692" y="0"/>
                  </a:lnTo>
                  <a:lnTo>
                    <a:pt x="4892692" y="3309480"/>
                  </a:lnTo>
                  <a:lnTo>
                    <a:pt x="0" y="3309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8A49ADFB-96CE-214B-81BC-C65CEF677439}"/>
                </a:ext>
              </a:extLst>
            </p:cNvPr>
            <p:cNvSpPr/>
            <p:nvPr/>
          </p:nvSpPr>
          <p:spPr>
            <a:xfrm>
              <a:off x="1347074" y="2271985"/>
              <a:ext cx="4081737" cy="1401485"/>
            </a:xfrm>
            <a:custGeom>
              <a:avLst/>
              <a:gdLst/>
              <a:ahLst/>
              <a:cxnLst/>
              <a:rect l="l" t="t" r="r" b="b"/>
              <a:pathLst>
                <a:path w="4587875" h="953770">
                  <a:moveTo>
                    <a:pt x="0" y="0"/>
                  </a:moveTo>
                  <a:lnTo>
                    <a:pt x="4587490" y="0"/>
                  </a:lnTo>
                  <a:lnTo>
                    <a:pt x="4587490" y="953731"/>
                  </a:lnTo>
                  <a:lnTo>
                    <a:pt x="0" y="953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0">
              <a:extLst>
                <a:ext uri="{FF2B5EF4-FFF2-40B4-BE49-F238E27FC236}">
                  <a16:creationId xmlns:a16="http://schemas.microsoft.com/office/drawing/2014/main" id="{FE71E569-CD34-EC4D-90D4-47CAECA6B6A6}"/>
                </a:ext>
              </a:extLst>
            </p:cNvPr>
            <p:cNvSpPr txBox="1"/>
            <p:nvPr/>
          </p:nvSpPr>
          <p:spPr>
            <a:xfrm>
              <a:off x="968608" y="1503896"/>
              <a:ext cx="4460203" cy="239809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R="1428115">
                <a:lnSpc>
                  <a:spcPct val="100000"/>
                </a:lnSpc>
              </a:pPr>
              <a:r>
                <a:rPr sz="1350" dirty="0">
                  <a:latin typeface="Courier" pitchFamily="2" charset="0"/>
                  <a:cs typeface="DejaVu Sans Mono"/>
                </a:rPr>
                <a:t>public final class</a:t>
              </a:r>
              <a:r>
                <a:rPr sz="1350" spc="-6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String</a:t>
              </a:r>
              <a:r>
                <a:rPr lang="zh-CN" altLang="en-US" sz="135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{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sz="1350" dirty="0">
                  <a:latin typeface="Courier" pitchFamily="2" charset="0"/>
                  <a:cs typeface="DejaVu Sans Mono"/>
                </a:rPr>
                <a:t>	</a:t>
              </a:r>
              <a:r>
                <a:rPr sz="1350" dirty="0">
                  <a:latin typeface="Courier" pitchFamily="2" charset="0"/>
                  <a:cs typeface="DejaVu Sans Mono"/>
                </a:rPr>
                <a:t>private final char[]</a:t>
              </a:r>
              <a:r>
                <a:rPr sz="1350" spc="-1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s;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sz="1350" dirty="0">
                  <a:latin typeface="Courier" pitchFamily="2" charset="0"/>
                  <a:cs typeface="DejaVu Sans Mono"/>
                </a:rPr>
                <a:t>	</a:t>
              </a:r>
              <a:r>
                <a:rPr sz="1350" dirty="0">
                  <a:latin typeface="Courier" pitchFamily="2" charset="0"/>
                  <a:cs typeface="DejaVu Sans Mono"/>
                </a:rPr>
                <a:t>...</a:t>
              </a:r>
              <a:endParaRPr lang="en-US" sz="1850" dirty="0">
                <a:latin typeface="Courier" pitchFamily="2" charset="0"/>
                <a:cs typeface="Times New Roman"/>
              </a:endParaRP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sz="1850" dirty="0">
                  <a:latin typeface="Courier" pitchFamily="2" charset="0"/>
                  <a:cs typeface="Times New Roman"/>
                </a:rPr>
                <a:t>	</a:t>
              </a:r>
              <a:r>
                <a:rPr sz="1350" dirty="0">
                  <a:latin typeface="Courier" pitchFamily="2" charset="0"/>
                  <a:cs typeface="DejaVu Sans Mono"/>
                </a:rPr>
                <a:t>public int</a:t>
              </a:r>
              <a:r>
                <a:rPr sz="1350" spc="-1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 err="1">
                  <a:latin typeface="Courier" pitchFamily="2" charset="0"/>
                  <a:cs typeface="DejaVu Sans Mono"/>
                </a:rPr>
                <a:t>hashCode</a:t>
              </a:r>
              <a:r>
                <a:rPr sz="1350" dirty="0">
                  <a:latin typeface="Courier" pitchFamily="2" charset="0"/>
                  <a:cs typeface="DejaVu Sans Mono"/>
                </a:rPr>
                <a:t>()</a:t>
              </a:r>
              <a:r>
                <a:rPr lang="zh-CN" altLang="en-US" sz="135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{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sz="1350" dirty="0">
                  <a:latin typeface="Courier" pitchFamily="2" charset="0"/>
                  <a:cs typeface="DejaVu Sans Mono"/>
                </a:rPr>
                <a:t>		</a:t>
              </a:r>
              <a:r>
                <a:rPr sz="1350" dirty="0" err="1">
                  <a:latin typeface="Courier" pitchFamily="2" charset="0"/>
                  <a:cs typeface="DejaVu Sans Mono"/>
                </a:rPr>
                <a:t>int</a:t>
              </a:r>
              <a:r>
                <a:rPr sz="1350" dirty="0">
                  <a:latin typeface="Courier" pitchFamily="2" charset="0"/>
                  <a:cs typeface="DejaVu Sans Mono"/>
                </a:rPr>
                <a:t> hash =</a:t>
              </a:r>
              <a:r>
                <a:rPr sz="1350" spc="-1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0</a:t>
              </a:r>
              <a:r>
                <a:rPr lang="en-US" altLang="zh-CN" sz="1350" dirty="0">
                  <a:latin typeface="Courier" pitchFamily="2" charset="0"/>
                  <a:cs typeface="DejaVu Sans Mono"/>
                </a:rPr>
                <a:t>;</a:t>
              </a: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sz="1350" dirty="0">
                  <a:latin typeface="Courier" pitchFamily="2" charset="0"/>
                  <a:cs typeface="DejaVu Sans Mono"/>
                </a:rPr>
                <a:t>		</a:t>
              </a:r>
              <a:r>
                <a:rPr sz="1350" dirty="0">
                  <a:latin typeface="Courier" pitchFamily="2" charset="0"/>
                  <a:cs typeface="DejaVu Sans Mono"/>
                </a:rPr>
                <a:t>for (int i = 0; i &lt; length();</a:t>
              </a:r>
              <a:r>
                <a:rPr sz="1350" spc="-7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i++) 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sz="1350" dirty="0">
                  <a:latin typeface="Courier" pitchFamily="2" charset="0"/>
                  <a:cs typeface="DejaVu Sans Mono"/>
                </a:rPr>
                <a:t>			</a:t>
              </a:r>
              <a:r>
                <a:rPr sz="1350" dirty="0">
                  <a:latin typeface="Courier" pitchFamily="2" charset="0"/>
                  <a:cs typeface="DejaVu Sans Mono"/>
                </a:rPr>
                <a:t>hash = s[i]</a:t>
              </a:r>
              <a:r>
                <a:rPr sz="1350" spc="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+</a:t>
              </a:r>
              <a:r>
                <a:rPr sz="1350" spc="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(31</a:t>
              </a:r>
              <a:r>
                <a:rPr lang="zh-CN" altLang="en-US" sz="1350" dirty="0">
                  <a:latin typeface="Courier" pitchFamily="2" charset="0"/>
                  <a:cs typeface="DejaVu Sans Mono"/>
                </a:rPr>
                <a:t> * </a:t>
              </a:r>
              <a:r>
                <a:rPr sz="1350" dirty="0">
                  <a:latin typeface="Courier" pitchFamily="2" charset="0"/>
                  <a:cs typeface="DejaVu Sans Mono"/>
                </a:rPr>
                <a:t>hash);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sz="1350" dirty="0">
                  <a:latin typeface="Courier" pitchFamily="2" charset="0"/>
                  <a:cs typeface="DejaVu Sans Mono"/>
                </a:rPr>
                <a:t>		</a:t>
              </a:r>
              <a:r>
                <a:rPr sz="1350" dirty="0">
                  <a:latin typeface="Courier" pitchFamily="2" charset="0"/>
                  <a:cs typeface="DejaVu Sans Mono"/>
                </a:rPr>
                <a:t>return</a:t>
              </a:r>
              <a:r>
                <a:rPr sz="1350" spc="-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hash;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altLang="zh-CN" sz="1350" dirty="0">
                  <a:latin typeface="Courier" pitchFamily="2" charset="0"/>
                  <a:cs typeface="DejaVu Sans Mono"/>
                </a:rPr>
                <a:t>	}</a:t>
              </a: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altLang="zh-CN" sz="1350" dirty="0">
                  <a:latin typeface="Courier" pitchFamily="2" charset="0"/>
                  <a:cs typeface="DejaVu Sans Mono"/>
                </a:rPr>
                <a:t>}</a:t>
              </a:r>
              <a:endParaRPr sz="1350" dirty="0">
                <a:latin typeface="Courier" pitchFamily="2" charset="0"/>
                <a:cs typeface="DejaVu Sans Mono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0908A0-2FD4-E64E-91B0-6F76C3A95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pc="10" dirty="0">
                <a:latin typeface="Arial"/>
                <a:cs typeface="Arial"/>
              </a:rPr>
              <a:t>Implementing</a:t>
            </a:r>
            <a:r>
              <a:rPr lang="en-US" spc="65" dirty="0">
                <a:latin typeface="Arial"/>
                <a:cs typeface="Arial"/>
              </a:rPr>
              <a:t> </a:t>
            </a:r>
            <a:r>
              <a:rPr lang="en-US" spc="-35" dirty="0">
                <a:latin typeface="Arial"/>
                <a:cs typeface="Arial"/>
              </a:rPr>
              <a:t>Hash</a:t>
            </a:r>
            <a:r>
              <a:rPr lang="en-US" spc="70" dirty="0">
                <a:latin typeface="Arial"/>
                <a:cs typeface="Arial"/>
              </a:rPr>
              <a:t> </a:t>
            </a:r>
            <a:r>
              <a:rPr lang="en-US" spc="40" dirty="0">
                <a:latin typeface="Arial"/>
                <a:cs typeface="Arial"/>
              </a:rPr>
              <a:t>Code: </a:t>
            </a:r>
            <a:r>
              <a:rPr lang="en-US" altLang="zh-CN" spc="15" dirty="0">
                <a:latin typeface="Arial"/>
                <a:cs typeface="Arial"/>
              </a:rPr>
              <a:t>Strings</a:t>
            </a:r>
            <a:endParaRPr lang="en-US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9BC6AC2D-5EFF-D640-A1C3-0AFDCD755837}"/>
              </a:ext>
            </a:extLst>
          </p:cNvPr>
          <p:cNvSpPr txBox="1"/>
          <p:nvPr/>
        </p:nvSpPr>
        <p:spPr>
          <a:xfrm>
            <a:off x="618930" y="4356297"/>
            <a:ext cx="8360409" cy="643766"/>
          </a:xfrm>
          <a:prstGeom prst="rect">
            <a:avLst/>
          </a:prstGeom>
          <a:solidFill>
            <a:srgbClr val="E6A20E"/>
          </a:solidFill>
        </p:spPr>
        <p:txBody>
          <a:bodyPr vert="horz" wrap="square" lIns="0" tIns="12700" rIns="0" bIns="0" rtlCol="0" anchor="ctr">
            <a:spAutoFit/>
          </a:bodyPr>
          <a:lstStyle/>
          <a:p>
            <a:pPr marL="298450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5362575" algn="l"/>
              </a:tabLst>
            </a:pPr>
            <a:r>
              <a:rPr spc="100" dirty="0">
                <a:latin typeface="Arial" panose="020B0604020202020204" pitchFamily="34" charset="0"/>
                <a:cs typeface="Arial" panose="020B0604020202020204" pitchFamily="34" charset="0"/>
              </a:rPr>
              <a:t>Horner's</a:t>
            </a:r>
            <a:r>
              <a:rPr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95" dirty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125" dirty="0">
                <a:latin typeface="Arial" panose="020B0604020202020204" pitchFamily="34" charset="0"/>
                <a:cs typeface="Arial" panose="020B0604020202020204" pitchFamily="34" charset="0"/>
              </a:rPr>
              <a:t>hash</a:t>
            </a:r>
            <a:r>
              <a:rPr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90" dirty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65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75" dirty="0"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i="1" spc="-4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pc="-45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CN" altLang="en-US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i="1" spc="-4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i="1" spc="1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60" dirty="0">
                <a:latin typeface="Arial" panose="020B0604020202020204" pitchFamily="34" charset="0"/>
                <a:cs typeface="Arial" panose="020B0604020202020204" pitchFamily="34" charset="0"/>
              </a:rPr>
              <a:t>multiplies/adds.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1991995" algn="l"/>
              </a:tabLst>
            </a:pPr>
            <a:r>
              <a:rPr spc="55" dirty="0">
                <a:latin typeface="Arial" panose="020B0604020202020204" pitchFamily="34" charset="0"/>
                <a:cs typeface="Arial" panose="020B0604020202020204" pitchFamily="34" charset="0"/>
              </a:rPr>
              <a:t>Equivalent</a:t>
            </a:r>
            <a:r>
              <a:rPr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i="1" dirty="0">
                <a:latin typeface="Arial" panose="020B0604020202020204" pitchFamily="34" charset="0"/>
                <a:cs typeface="Arial" panose="020B0604020202020204" pitchFamily="34" charset="0"/>
              </a:rPr>
              <a:t>h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spc="150" dirty="0">
                <a:latin typeface="Arial" panose="020B0604020202020204" pitchFamily="34" charset="0"/>
                <a:cs typeface="Arial" panose="020B0604020202020204" pitchFamily="34" charset="0"/>
              </a:rPr>
              <a:t>·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r>
              <a:rPr lang="en-US" altLang="zh-CN" i="1" baseline="25462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baseline="25462" dirty="0">
                <a:latin typeface="Arial" panose="020B0604020202020204" pitchFamily="34" charset="0"/>
                <a:cs typeface="Arial" panose="020B0604020202020204" pitchFamily="34" charset="0"/>
              </a:rPr>
              <a:t>–1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+ … + </a:t>
            </a:r>
            <a:r>
              <a:rPr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CN" sz="16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– 3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spc="150" dirty="0">
                <a:latin typeface="Arial" panose="020B0604020202020204" pitchFamily="34" charset="0"/>
                <a:cs typeface="Arial" panose="020B0604020202020204" pitchFamily="34" charset="0"/>
              </a:rPr>
              <a:t>·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r>
              <a:rPr baseline="25462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i="1" spc="-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CN" sz="1600" i="1" spc="-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600" i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– 2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spc="150" dirty="0">
                <a:latin typeface="Arial" panose="020B0604020202020204" pitchFamily="34" charset="0"/>
                <a:cs typeface="Arial" panose="020B0604020202020204" pitchFamily="34" charset="0"/>
              </a:rPr>
              <a:t>·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r>
              <a:rPr baseline="25462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CN" sz="16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– 1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spc="150" dirty="0">
                <a:latin typeface="Arial" panose="020B0604020202020204" pitchFamily="34" charset="0"/>
                <a:cs typeface="Arial" panose="020B0604020202020204" pitchFamily="34" charset="0"/>
              </a:rPr>
              <a:t>·</a:t>
            </a:r>
            <a:r>
              <a:rPr spc="-3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5"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r>
              <a:rPr spc="-37" baseline="25462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pc="-2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67E0D0B3-2CC3-8841-91A3-6A9051C5A3EF}"/>
              </a:ext>
            </a:extLst>
          </p:cNvPr>
          <p:cNvSpPr txBox="1"/>
          <p:nvPr/>
        </p:nvSpPr>
        <p:spPr>
          <a:xfrm>
            <a:off x="754696" y="5258774"/>
            <a:ext cx="42782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>
                <a:solidFill>
                  <a:srgbClr val="005493"/>
                </a:solidFill>
                <a:latin typeface="Trebuchet MS"/>
                <a:cs typeface="Trebuchet MS"/>
              </a:rPr>
              <a:t>Ex.</a:t>
            </a:r>
            <a:endParaRPr dirty="0">
              <a:latin typeface="Trebuchet MS"/>
              <a:cs typeface="Trebuchet MS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DA55FCFC-CDF7-7F42-A0F1-6F332742106B}"/>
              </a:ext>
            </a:extLst>
          </p:cNvPr>
          <p:cNvSpPr txBox="1"/>
          <p:nvPr/>
        </p:nvSpPr>
        <p:spPr>
          <a:xfrm>
            <a:off x="4501609" y="5255091"/>
            <a:ext cx="4440235" cy="849592"/>
          </a:xfrm>
          <a:prstGeom prst="rect">
            <a:avLst/>
          </a:prstGeom>
          <a:ln>
            <a:noFill/>
          </a:ln>
        </p:spPr>
        <p:txBody>
          <a:bodyPr vert="horz" wrap="square" lIns="0" tIns="48895" rIns="0" bIns="0" rtlCol="0" anchor="ctr">
            <a:spAutoFit/>
          </a:bodyPr>
          <a:lstStyle/>
          <a:p>
            <a:pPr marL="12700">
              <a:spcBef>
                <a:spcPts val="300"/>
              </a:spcBef>
              <a:spcAft>
                <a:spcPts val="300"/>
              </a:spcAft>
            </a:pPr>
            <a:r>
              <a:rPr sz="1400" spc="13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3045982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3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9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99·31</a:t>
            </a:r>
            <a:r>
              <a:rPr sz="1400" spc="135" baseline="20833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sz="1400" spc="15" baseline="20833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3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9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97·31</a:t>
            </a:r>
            <a:r>
              <a:rPr sz="1400" spc="135" baseline="20833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1400" spc="15" baseline="20833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3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9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108·31</a:t>
            </a:r>
            <a:r>
              <a:rPr sz="1400" spc="142" baseline="20833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1400" spc="15" baseline="20833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3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sz="1400" spc="1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9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108·31</a:t>
            </a:r>
            <a:r>
              <a:rPr sz="1400" spc="142" baseline="20833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sz="1400" baseline="2083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35965">
              <a:spcBef>
                <a:spcPts val="300"/>
              </a:spcBef>
              <a:spcAft>
                <a:spcPts val="300"/>
              </a:spcAft>
            </a:pPr>
            <a:r>
              <a:rPr lang="zh-CN" altLang="en-US" sz="1400" spc="13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400" spc="13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sz="1400" spc="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3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108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3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6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31·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8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(108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3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3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6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7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(97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3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3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6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(99)))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70585">
              <a:spcBef>
                <a:spcPts val="300"/>
              </a:spcBef>
              <a:spcAft>
                <a:spcPts val="300"/>
              </a:spcAft>
            </a:pPr>
            <a:r>
              <a:rPr sz="1400" spc="5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(Horner's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4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method)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79AA7AB1-28B3-1143-B356-B6936D0E6BD4}"/>
              </a:ext>
            </a:extLst>
          </p:cNvPr>
          <p:cNvSpPr txBox="1"/>
          <p:nvPr/>
        </p:nvSpPr>
        <p:spPr>
          <a:xfrm>
            <a:off x="3798975" y="3613212"/>
            <a:ext cx="140526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1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400" spc="22" baseline="20833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 </a:t>
            </a:r>
            <a:r>
              <a:rPr sz="1400" spc="2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 </a:t>
            </a:r>
            <a:r>
              <a:rPr sz="1400" spc="4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400" spc="-6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2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BF80A1D4-9CD7-204E-B527-36407E3A0142}"/>
              </a:ext>
            </a:extLst>
          </p:cNvPr>
          <p:cNvSpPr txBox="1"/>
          <p:nvPr/>
        </p:nvSpPr>
        <p:spPr>
          <a:xfrm>
            <a:off x="1287789" y="5306422"/>
            <a:ext cx="2957304" cy="553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600" dirty="0">
                <a:latin typeface="Courier" pitchFamily="2" charset="0"/>
                <a:cs typeface="DejaVu Sans Mono"/>
              </a:rPr>
              <a:t>String s =</a:t>
            </a:r>
            <a:r>
              <a:rPr sz="1600" spc="-30" dirty="0">
                <a:latin typeface="Courier" pitchFamily="2" charset="0"/>
                <a:cs typeface="DejaVu Sans Mono"/>
              </a:rPr>
              <a:t> </a:t>
            </a:r>
            <a:r>
              <a:rPr sz="1600" dirty="0">
                <a:latin typeface="Courier" pitchFamily="2" charset="0"/>
                <a:cs typeface="DejaVu Sans Mono"/>
              </a:rPr>
              <a:t>"call";</a:t>
            </a: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600" dirty="0">
                <a:latin typeface="Courier" pitchFamily="2" charset="0"/>
                <a:cs typeface="DejaVu Sans Mono"/>
              </a:rPr>
              <a:t>int code =</a:t>
            </a:r>
            <a:r>
              <a:rPr sz="1600" spc="-80" dirty="0">
                <a:latin typeface="Courier" pitchFamily="2" charset="0"/>
                <a:cs typeface="DejaVu Sans Mono"/>
              </a:rPr>
              <a:t> </a:t>
            </a:r>
            <a:r>
              <a:rPr sz="1600" dirty="0">
                <a:latin typeface="Courier" pitchFamily="2" charset="0"/>
                <a:cs typeface="DejaVu Sans Mono"/>
              </a:rPr>
              <a:t>s.hashCode();</a:t>
            </a: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EDCEC6F4-6551-E24F-B24E-0109D3244CAE}"/>
              </a:ext>
            </a:extLst>
          </p:cNvPr>
          <p:cNvSpPr txBox="1">
            <a:spLocks/>
          </p:cNvSpPr>
          <p:nvPr/>
        </p:nvSpPr>
        <p:spPr>
          <a:xfrm>
            <a:off x="9641044" y="7285299"/>
            <a:ext cx="196215" cy="16129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spcBef>
                <a:spcPts val="40"/>
              </a:spcBef>
            </a:pPr>
            <a:fld id="{81D60167-4931-47E6-BA6A-407CBD079E47}" type="slidenum">
              <a:rPr lang="en-US" spc="95" smtClean="0"/>
              <a:pPr marL="25400">
                <a:spcBef>
                  <a:spcPts val="40"/>
                </a:spcBef>
              </a:pPr>
              <a:t>10</a:t>
            </a:fld>
            <a:endParaRPr lang="en-US" spc="95" dirty="0"/>
          </a:p>
        </p:txBody>
      </p:sp>
      <p:sp>
        <p:nvSpPr>
          <p:cNvPr id="23" name="object 18">
            <a:extLst>
              <a:ext uri="{FF2B5EF4-FFF2-40B4-BE49-F238E27FC236}">
                <a16:creationId xmlns:a16="http://schemas.microsoft.com/office/drawing/2014/main" id="{0FBAE064-6A93-A241-8862-D55B79CF2D1D}"/>
              </a:ext>
            </a:extLst>
          </p:cNvPr>
          <p:cNvSpPr/>
          <p:nvPr/>
        </p:nvSpPr>
        <p:spPr>
          <a:xfrm>
            <a:off x="6494144" y="1834335"/>
            <a:ext cx="1590634" cy="226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4" name="object 19">
            <a:extLst>
              <a:ext uri="{FF2B5EF4-FFF2-40B4-BE49-F238E27FC236}">
                <a16:creationId xmlns:a16="http://schemas.microsoft.com/office/drawing/2014/main" id="{485DEB34-E0B1-CB4F-8567-FD203202C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212630"/>
              </p:ext>
            </p:extLst>
          </p:nvPr>
        </p:nvGraphicFramePr>
        <p:xfrm>
          <a:off x="6552360" y="1899346"/>
          <a:ext cx="1425853" cy="2040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4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50" spc="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char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47625" marB="0">
                    <a:lnR w="3175">
                      <a:solidFill>
                        <a:srgbClr val="E7EAEB"/>
                      </a:solidFill>
                      <a:prstDash val="solid"/>
                    </a:lnR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lang="en-US" sz="1350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Unicode</a:t>
                      </a:r>
                      <a:endParaRPr sz="1350" dirty="0">
                        <a:latin typeface="Trebuchet MS"/>
                        <a:cs typeface="Trebuchet MS"/>
                      </a:endParaRPr>
                    </a:p>
                  </a:txBody>
                  <a:tcPr marL="0" marR="0" marT="47625" marB="0">
                    <a:lnL w="3175">
                      <a:solidFill>
                        <a:srgbClr val="E7EAEB"/>
                      </a:solidFill>
                      <a:prstDash val="solid"/>
                    </a:lnL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dirty="0">
                          <a:latin typeface="Trebuchet MS"/>
                          <a:cs typeface="Trebuchet MS"/>
                        </a:rPr>
                        <a:t>…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48895" marB="0"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dirty="0">
                          <a:latin typeface="Trebuchet MS"/>
                          <a:cs typeface="Trebuchet MS"/>
                        </a:rPr>
                        <a:t>…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48895" marB="0">
                    <a:lnL w="3175">
                      <a:solidFill>
                        <a:srgbClr val="E7EAEB"/>
                      </a:solidFill>
                      <a:prstDash val="solid"/>
                    </a:lnL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dirty="0">
                          <a:latin typeface="DejaVu Sans Mono"/>
                          <a:cs typeface="DejaVu Sans Mono"/>
                        </a:rPr>
                        <a:t>'a'</a:t>
                      </a:r>
                      <a:endParaRPr sz="1350">
                        <a:latin typeface="DejaVu Sans Mono"/>
                        <a:cs typeface="DejaVu Sans Mono"/>
                      </a:endParaRPr>
                    </a:p>
                  </a:txBody>
                  <a:tcPr marL="0" marR="0" marT="48895" marB="0"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spc="145" dirty="0">
                          <a:latin typeface="Trebuchet MS"/>
                          <a:cs typeface="Trebuchet MS"/>
                        </a:rPr>
                        <a:t>97</a:t>
                      </a:r>
                      <a:endParaRPr sz="1350" dirty="0">
                        <a:latin typeface="Trebuchet MS"/>
                        <a:cs typeface="Trebuchet MS"/>
                      </a:endParaRPr>
                    </a:p>
                  </a:txBody>
                  <a:tcPr marL="0" marR="0" marT="48895" marB="0">
                    <a:lnL w="3175">
                      <a:solidFill>
                        <a:srgbClr val="E7EAEB"/>
                      </a:solidFill>
                      <a:prstDash val="solid"/>
                    </a:lnL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dirty="0">
                          <a:latin typeface="DejaVu Sans Mono"/>
                          <a:cs typeface="DejaVu Sans Mono"/>
                        </a:rPr>
                        <a:t>'b'</a:t>
                      </a:r>
                      <a:endParaRPr sz="1350">
                        <a:latin typeface="DejaVu Sans Mono"/>
                        <a:cs typeface="DejaVu Sans Mono"/>
                      </a:endParaRPr>
                    </a:p>
                  </a:txBody>
                  <a:tcPr marL="0" marR="0" marT="48895" marB="0"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spc="145" dirty="0">
                          <a:latin typeface="Trebuchet MS"/>
                          <a:cs typeface="Trebuchet MS"/>
                        </a:rPr>
                        <a:t>98</a:t>
                      </a:r>
                      <a:endParaRPr sz="1350" dirty="0">
                        <a:latin typeface="Trebuchet MS"/>
                        <a:cs typeface="Trebuchet MS"/>
                      </a:endParaRPr>
                    </a:p>
                  </a:txBody>
                  <a:tcPr marL="0" marR="0" marT="48895" marB="0">
                    <a:lnL w="3175">
                      <a:solidFill>
                        <a:srgbClr val="E7EAEB"/>
                      </a:solidFill>
                      <a:prstDash val="solid"/>
                    </a:lnL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dirty="0">
                          <a:latin typeface="DejaVu Sans Mono"/>
                          <a:cs typeface="DejaVu Sans Mono"/>
                        </a:rPr>
                        <a:t>'c'</a:t>
                      </a:r>
                      <a:endParaRPr sz="1350">
                        <a:latin typeface="DejaVu Sans Mono"/>
                        <a:cs typeface="DejaVu Sans Mono"/>
                      </a:endParaRPr>
                    </a:p>
                  </a:txBody>
                  <a:tcPr marL="0" marR="0" marT="48895" marB="0"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spc="145" dirty="0">
                          <a:latin typeface="Trebuchet MS"/>
                          <a:cs typeface="Trebuchet MS"/>
                        </a:rPr>
                        <a:t>99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48895" marB="0">
                    <a:lnL w="3175">
                      <a:solidFill>
                        <a:srgbClr val="E7EAEB"/>
                      </a:solidFill>
                      <a:prstDash val="solid"/>
                    </a:lnL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dirty="0">
                          <a:latin typeface="Trebuchet MS"/>
                          <a:cs typeface="Trebuchet MS"/>
                        </a:rPr>
                        <a:t>…</a:t>
                      </a:r>
                    </a:p>
                  </a:txBody>
                  <a:tcPr marL="0" marR="0" marT="48895" marB="0"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spc="-70" dirty="0">
                          <a:latin typeface="Trebuchet MS"/>
                          <a:cs typeface="Trebuchet MS"/>
                        </a:rPr>
                        <a:t>...</a:t>
                      </a:r>
                      <a:endParaRPr sz="1350" dirty="0">
                        <a:latin typeface="Trebuchet MS"/>
                        <a:cs typeface="Trebuchet MS"/>
                      </a:endParaRPr>
                    </a:p>
                  </a:txBody>
                  <a:tcPr marL="0" marR="0" marT="48895" marB="0">
                    <a:lnL w="3175">
                      <a:solidFill>
                        <a:srgbClr val="E7EAEB"/>
                      </a:solidFill>
                      <a:prstDash val="solid"/>
                    </a:lnL>
                    <a:lnT w="3175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376E2E40-55B9-6949-BC17-3EA346746158}"/>
              </a:ext>
            </a:extLst>
          </p:cNvPr>
          <p:cNvSpPr/>
          <p:nvPr/>
        </p:nvSpPr>
        <p:spPr>
          <a:xfrm>
            <a:off x="535323" y="5977536"/>
            <a:ext cx="7120556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3045982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involves all characters in the string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computing the hash code.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3282A3-BD41-E44C-B026-94C031796C49}"/>
              </a:ext>
            </a:extLst>
          </p:cNvPr>
          <p:cNvCxnSpPr>
            <a:cxnSpLocks/>
          </p:cNvCxnSpPr>
          <p:nvPr/>
        </p:nvCxnSpPr>
        <p:spPr>
          <a:xfrm flipH="1" flipV="1">
            <a:off x="3431117" y="3426562"/>
            <a:ext cx="528506" cy="18665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92B4CE-BFE1-2543-ACB1-2EAAA9284B28}"/>
              </a:ext>
            </a:extLst>
          </p:cNvPr>
          <p:cNvCxnSpPr>
            <a:cxnSpLocks/>
          </p:cNvCxnSpPr>
          <p:nvPr/>
        </p:nvCxnSpPr>
        <p:spPr>
          <a:xfrm flipH="1">
            <a:off x="4501609" y="5688376"/>
            <a:ext cx="256516" cy="116906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301E0E0-BD3B-EE4A-BA75-0C43B2C2D9D3}"/>
              </a:ext>
            </a:extLst>
          </p:cNvPr>
          <p:cNvSpPr/>
          <p:nvPr/>
        </p:nvSpPr>
        <p:spPr>
          <a:xfrm>
            <a:off x="825353" y="1247528"/>
            <a:ext cx="28196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55" dirty="0">
                <a:latin typeface="DejaVu Sans"/>
                <a:cs typeface="DejaVu Sans"/>
              </a:rPr>
              <a:t>Java library</a:t>
            </a:r>
            <a:r>
              <a:rPr lang="en-US" sz="1400" b="1" dirty="0">
                <a:latin typeface="DejaVu Sans"/>
                <a:cs typeface="DejaVu Sans"/>
              </a:rPr>
              <a:t> </a:t>
            </a:r>
            <a:r>
              <a:rPr lang="en-US" sz="1400" b="1" spc="-70" dirty="0">
                <a:latin typeface="DejaVu Sans"/>
                <a:cs typeface="DejaVu Sans"/>
              </a:rPr>
              <a:t>implementation</a:t>
            </a:r>
            <a:endParaRPr lang="en-US" sz="1400" dirty="0">
              <a:latin typeface="DejaVu Sans"/>
              <a:cs typeface="DejaVu Sans"/>
            </a:endParaRPr>
          </a:p>
        </p:txBody>
      </p:sp>
      <p:pic>
        <p:nvPicPr>
          <p:cNvPr id="144" name="Picture 143">
            <a:extLst>
              <a:ext uri="{FF2B5EF4-FFF2-40B4-BE49-F238E27FC236}">
                <a16:creationId xmlns:a16="http://schemas.microsoft.com/office/drawing/2014/main" id="{C268074A-1F91-4942-B35C-F9AC65ACB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1121" y="1175080"/>
            <a:ext cx="4877282" cy="1682694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B1B39D6-8F0E-082E-E94A-A37E3FF91E2A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3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animBg="1"/>
      <p:bldP spid="5" grpId="0"/>
      <p:bldP spid="12" grpId="0" animBg="1"/>
      <p:bldP spid="13" grpId="0"/>
      <p:bldP spid="16" grpId="0" animBg="1"/>
      <p:bldP spid="23" grpId="0" animBg="1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908A0-2FD4-E64E-91B0-6F76C3A95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10" dirty="0">
                <a:latin typeface="Arial"/>
                <a:cs typeface="Arial"/>
              </a:rPr>
              <a:t>Implementing</a:t>
            </a:r>
            <a:r>
              <a:rPr lang="en-US" spc="65" dirty="0">
                <a:latin typeface="Arial"/>
                <a:cs typeface="Arial"/>
              </a:rPr>
              <a:t> </a:t>
            </a:r>
            <a:r>
              <a:rPr lang="en-US" spc="-35" dirty="0">
                <a:latin typeface="Arial"/>
                <a:cs typeface="Arial"/>
              </a:rPr>
              <a:t>Hash</a:t>
            </a:r>
            <a:r>
              <a:rPr lang="en-US" spc="70" dirty="0">
                <a:latin typeface="Arial"/>
                <a:cs typeface="Arial"/>
              </a:rPr>
              <a:t> </a:t>
            </a:r>
            <a:r>
              <a:rPr lang="en-US" spc="40" dirty="0">
                <a:latin typeface="Arial"/>
                <a:cs typeface="Arial"/>
              </a:rPr>
              <a:t>Code: </a:t>
            </a:r>
            <a:r>
              <a:rPr lang="en-US" altLang="zh-CN" spc="15" dirty="0">
                <a:latin typeface="Arial"/>
                <a:cs typeface="Arial"/>
              </a:rPr>
              <a:t>Strings</a:t>
            </a:r>
            <a:r>
              <a:rPr lang="zh-CN" altLang="en-US" spc="15" dirty="0">
                <a:latin typeface="Arial"/>
                <a:cs typeface="Arial"/>
              </a:rPr>
              <a:t> </a:t>
            </a:r>
            <a:r>
              <a:rPr lang="en-US" altLang="zh-CN" spc="15" dirty="0">
                <a:latin typeface="Arial"/>
                <a:cs typeface="Arial"/>
              </a:rPr>
              <a:t>(Contd.)</a:t>
            </a:r>
            <a:endParaRPr lang="en-US" dirty="0"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EDCEC6F4-6551-E24F-B24E-0109D3244CAE}"/>
              </a:ext>
            </a:extLst>
          </p:cNvPr>
          <p:cNvSpPr txBox="1">
            <a:spLocks/>
          </p:cNvSpPr>
          <p:nvPr/>
        </p:nvSpPr>
        <p:spPr>
          <a:xfrm>
            <a:off x="9641044" y="7285299"/>
            <a:ext cx="196215" cy="16129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spcBef>
                <a:spcPts val="40"/>
              </a:spcBef>
            </a:pPr>
            <a:fld id="{81D60167-4931-47E6-BA6A-407CBD079E47}" type="slidenum">
              <a:rPr lang="en-US" spc="95" smtClean="0"/>
              <a:pPr marL="25400">
                <a:spcBef>
                  <a:spcPts val="40"/>
                </a:spcBef>
              </a:pPr>
              <a:t>11</a:t>
            </a:fld>
            <a:endParaRPr lang="en-US" spc="95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301E0E0-BD3B-EE4A-BA75-0C43B2C2D9D3}"/>
              </a:ext>
            </a:extLst>
          </p:cNvPr>
          <p:cNvSpPr/>
          <p:nvPr/>
        </p:nvSpPr>
        <p:spPr>
          <a:xfrm>
            <a:off x="707907" y="1342137"/>
            <a:ext cx="28196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55" dirty="0">
                <a:latin typeface="DejaVu Sans"/>
                <a:cs typeface="DejaVu Sans"/>
              </a:rPr>
              <a:t>Java library</a:t>
            </a:r>
            <a:r>
              <a:rPr lang="en-US" sz="1400" b="1" dirty="0">
                <a:latin typeface="DejaVu Sans"/>
                <a:cs typeface="DejaVu Sans"/>
              </a:rPr>
              <a:t> </a:t>
            </a:r>
            <a:r>
              <a:rPr lang="en-US" sz="1400" b="1" spc="-70" dirty="0">
                <a:latin typeface="DejaVu Sans"/>
                <a:cs typeface="DejaVu Sans"/>
              </a:rPr>
              <a:t>implementation</a:t>
            </a:r>
            <a:endParaRPr lang="en-US" sz="1400" dirty="0">
              <a:latin typeface="DejaVu Sans"/>
              <a:cs typeface="DejaVu San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8377AD-076C-E741-BE08-C6C26A6ECFA1}"/>
              </a:ext>
            </a:extLst>
          </p:cNvPr>
          <p:cNvGrpSpPr/>
          <p:nvPr/>
        </p:nvGrpSpPr>
        <p:grpSpPr>
          <a:xfrm>
            <a:off x="692111" y="1700659"/>
            <a:ext cx="4898006" cy="3486068"/>
            <a:chOff x="692111" y="1700659"/>
            <a:chExt cx="4898006" cy="3486068"/>
          </a:xfrm>
        </p:grpSpPr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EDE91285-5DFC-E94A-8781-46EC9B38549E}"/>
                </a:ext>
              </a:extLst>
            </p:cNvPr>
            <p:cNvSpPr/>
            <p:nvPr/>
          </p:nvSpPr>
          <p:spPr>
            <a:xfrm>
              <a:off x="692111" y="1700659"/>
              <a:ext cx="4898006" cy="34860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F3F4A172-80B9-5E4E-92EE-14A90E284DE5}"/>
                </a:ext>
              </a:extLst>
            </p:cNvPr>
            <p:cNvSpPr/>
            <p:nvPr/>
          </p:nvSpPr>
          <p:spPr>
            <a:xfrm>
              <a:off x="761562" y="1767461"/>
              <a:ext cx="4694532" cy="3279673"/>
            </a:xfrm>
            <a:custGeom>
              <a:avLst/>
              <a:gdLst/>
              <a:ahLst/>
              <a:cxnLst/>
              <a:rect l="l" t="t" r="r" b="b"/>
              <a:pathLst>
                <a:path w="4893310" h="3309620">
                  <a:moveTo>
                    <a:pt x="0" y="0"/>
                  </a:moveTo>
                  <a:lnTo>
                    <a:pt x="4892692" y="0"/>
                  </a:lnTo>
                  <a:lnTo>
                    <a:pt x="4892692" y="3309480"/>
                  </a:lnTo>
                  <a:lnTo>
                    <a:pt x="0" y="3309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8A49ADFB-96CE-214B-81BC-C65CEF677439}"/>
                </a:ext>
              </a:extLst>
            </p:cNvPr>
            <p:cNvSpPr/>
            <p:nvPr/>
          </p:nvSpPr>
          <p:spPr>
            <a:xfrm>
              <a:off x="1170906" y="2328855"/>
              <a:ext cx="2427972" cy="293615"/>
            </a:xfrm>
            <a:custGeom>
              <a:avLst/>
              <a:gdLst/>
              <a:ahLst/>
              <a:cxnLst/>
              <a:rect l="l" t="t" r="r" b="b"/>
              <a:pathLst>
                <a:path w="4587875" h="953770">
                  <a:moveTo>
                    <a:pt x="0" y="0"/>
                  </a:moveTo>
                  <a:lnTo>
                    <a:pt x="4587490" y="0"/>
                  </a:lnTo>
                  <a:lnTo>
                    <a:pt x="4587490" y="953731"/>
                  </a:lnTo>
                  <a:lnTo>
                    <a:pt x="0" y="953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6">
              <a:extLst>
                <a:ext uri="{FF2B5EF4-FFF2-40B4-BE49-F238E27FC236}">
                  <a16:creationId xmlns:a16="http://schemas.microsoft.com/office/drawing/2014/main" id="{F7729C3D-6B80-8248-8F1B-00BCE38B9E6E}"/>
                </a:ext>
              </a:extLst>
            </p:cNvPr>
            <p:cNvSpPr/>
            <p:nvPr/>
          </p:nvSpPr>
          <p:spPr>
            <a:xfrm>
              <a:off x="1736419" y="3349170"/>
              <a:ext cx="2315463" cy="293615"/>
            </a:xfrm>
            <a:custGeom>
              <a:avLst/>
              <a:gdLst/>
              <a:ahLst/>
              <a:cxnLst/>
              <a:rect l="l" t="t" r="r" b="b"/>
              <a:pathLst>
                <a:path w="4587875" h="953770">
                  <a:moveTo>
                    <a:pt x="0" y="0"/>
                  </a:moveTo>
                  <a:lnTo>
                    <a:pt x="4587490" y="0"/>
                  </a:lnTo>
                  <a:lnTo>
                    <a:pt x="4587490" y="953731"/>
                  </a:lnTo>
                  <a:lnTo>
                    <a:pt x="0" y="953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6">
              <a:extLst>
                <a:ext uri="{FF2B5EF4-FFF2-40B4-BE49-F238E27FC236}">
                  <a16:creationId xmlns:a16="http://schemas.microsoft.com/office/drawing/2014/main" id="{3DFA7AD4-5848-B04C-9EEA-1068C5150D23}"/>
                </a:ext>
              </a:extLst>
            </p:cNvPr>
            <p:cNvSpPr/>
            <p:nvPr/>
          </p:nvSpPr>
          <p:spPr>
            <a:xfrm>
              <a:off x="1736420" y="4033826"/>
              <a:ext cx="998392" cy="293615"/>
            </a:xfrm>
            <a:custGeom>
              <a:avLst/>
              <a:gdLst/>
              <a:ahLst/>
              <a:cxnLst/>
              <a:rect l="l" t="t" r="r" b="b"/>
              <a:pathLst>
                <a:path w="4587875" h="953770">
                  <a:moveTo>
                    <a:pt x="0" y="0"/>
                  </a:moveTo>
                  <a:lnTo>
                    <a:pt x="4587490" y="0"/>
                  </a:lnTo>
                  <a:lnTo>
                    <a:pt x="4587490" y="953731"/>
                  </a:lnTo>
                  <a:lnTo>
                    <a:pt x="0" y="953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0">
              <a:extLst>
                <a:ext uri="{FF2B5EF4-FFF2-40B4-BE49-F238E27FC236}">
                  <a16:creationId xmlns:a16="http://schemas.microsoft.com/office/drawing/2014/main" id="{FE71E569-CD34-EC4D-90D4-47CAECA6B6A6}"/>
                </a:ext>
              </a:extLst>
            </p:cNvPr>
            <p:cNvSpPr txBox="1"/>
            <p:nvPr/>
          </p:nvSpPr>
          <p:spPr>
            <a:xfrm>
              <a:off x="851162" y="1875342"/>
              <a:ext cx="4460203" cy="31367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R="1428115">
                <a:lnSpc>
                  <a:spcPct val="100000"/>
                </a:lnSpc>
              </a:pPr>
              <a:r>
                <a:rPr sz="1350" dirty="0">
                  <a:latin typeface="Courier" pitchFamily="2" charset="0"/>
                  <a:cs typeface="DejaVu Sans Mono"/>
                </a:rPr>
                <a:t>public final class</a:t>
              </a:r>
              <a:r>
                <a:rPr sz="1350" spc="-6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String</a:t>
              </a:r>
              <a:r>
                <a:rPr lang="zh-CN" altLang="en-US" sz="135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{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sz="1350" dirty="0">
                  <a:latin typeface="Courier" pitchFamily="2" charset="0"/>
                  <a:cs typeface="DejaVu Sans Mono"/>
                </a:rPr>
                <a:t>	</a:t>
              </a:r>
              <a:r>
                <a:rPr sz="1350" dirty="0">
                  <a:latin typeface="Courier" pitchFamily="2" charset="0"/>
                  <a:cs typeface="DejaVu Sans Mono"/>
                </a:rPr>
                <a:t>private final char[]</a:t>
              </a:r>
              <a:r>
                <a:rPr sz="1350" spc="-1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s;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 marL="126364">
                <a:spcBef>
                  <a:spcPts val="185"/>
                </a:spcBef>
              </a:pPr>
              <a:r>
                <a:rPr lang="en-US" sz="1350" dirty="0">
                  <a:latin typeface="Courier" pitchFamily="2" charset="0"/>
                  <a:cs typeface="DejaVu Sans Mono"/>
                </a:rPr>
                <a:t>	private </a:t>
              </a:r>
              <a:r>
                <a:rPr lang="en-US" sz="1350" dirty="0" err="1">
                  <a:latin typeface="Courier" pitchFamily="2" charset="0"/>
                  <a:cs typeface="DejaVu Sans Mono"/>
                </a:rPr>
                <a:t>int</a:t>
              </a:r>
              <a:r>
                <a:rPr lang="en-US" sz="1350" dirty="0">
                  <a:latin typeface="Courier" pitchFamily="2" charset="0"/>
                  <a:cs typeface="DejaVu Sans Mono"/>
                </a:rPr>
                <a:t> hash =</a:t>
              </a:r>
              <a:r>
                <a:rPr lang="en-US" sz="1350" spc="-85" dirty="0">
                  <a:latin typeface="Courier" pitchFamily="2" charset="0"/>
                  <a:cs typeface="DejaVu Sans Mono"/>
                </a:rPr>
                <a:t> </a:t>
              </a:r>
              <a:r>
                <a:rPr lang="en-US" sz="1350" dirty="0">
                  <a:latin typeface="Courier" pitchFamily="2" charset="0"/>
                  <a:cs typeface="DejaVu Sans Mono"/>
                </a:rPr>
                <a:t>0;</a:t>
              </a: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sz="1350" dirty="0">
                  <a:latin typeface="Courier" pitchFamily="2" charset="0"/>
                  <a:cs typeface="DejaVu Sans Mono"/>
                </a:rPr>
                <a:t>	</a:t>
              </a:r>
              <a:r>
                <a:rPr sz="1350" dirty="0">
                  <a:latin typeface="Courier" pitchFamily="2" charset="0"/>
                  <a:cs typeface="DejaVu Sans Mono"/>
                </a:rPr>
                <a:t>...</a:t>
              </a:r>
              <a:endParaRPr lang="en-US" sz="1850" dirty="0">
                <a:latin typeface="Courier" pitchFamily="2" charset="0"/>
                <a:cs typeface="Times New Roman"/>
              </a:endParaRP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sz="1850" dirty="0">
                  <a:latin typeface="Courier" pitchFamily="2" charset="0"/>
                  <a:cs typeface="Times New Roman"/>
                </a:rPr>
                <a:t>	</a:t>
              </a:r>
              <a:r>
                <a:rPr sz="1350" dirty="0">
                  <a:latin typeface="Courier" pitchFamily="2" charset="0"/>
                  <a:cs typeface="DejaVu Sans Mono"/>
                </a:rPr>
                <a:t>public int</a:t>
              </a:r>
              <a:r>
                <a:rPr sz="1350" spc="-1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 err="1">
                  <a:latin typeface="Courier" pitchFamily="2" charset="0"/>
                  <a:cs typeface="DejaVu Sans Mono"/>
                </a:rPr>
                <a:t>hashCode</a:t>
              </a:r>
              <a:r>
                <a:rPr sz="1350" dirty="0">
                  <a:latin typeface="Courier" pitchFamily="2" charset="0"/>
                  <a:cs typeface="DejaVu Sans Mono"/>
                </a:rPr>
                <a:t>()</a:t>
              </a:r>
              <a:r>
                <a:rPr lang="zh-CN" altLang="en-US" sz="135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{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 marL="12700">
                <a:lnSpc>
                  <a:spcPct val="100000"/>
                </a:lnSpc>
                <a:spcBef>
                  <a:spcPts val="355"/>
                </a:spcBef>
              </a:pPr>
              <a:r>
                <a:rPr lang="en-US" sz="1350" dirty="0">
                  <a:latin typeface="Courier" pitchFamily="2" charset="0"/>
                  <a:cs typeface="DejaVu Sans Mono"/>
                </a:rPr>
                <a:t>		</a:t>
              </a:r>
              <a:r>
                <a:rPr lang="en-US" sz="1350" dirty="0" err="1">
                  <a:latin typeface="Courier" pitchFamily="2" charset="0"/>
                  <a:cs typeface="DejaVu Sans Mono"/>
                </a:rPr>
                <a:t>int</a:t>
              </a:r>
              <a:r>
                <a:rPr lang="en-US" sz="1350" dirty="0">
                  <a:latin typeface="Courier" pitchFamily="2" charset="0"/>
                  <a:cs typeface="DejaVu Sans Mono"/>
                </a:rPr>
                <a:t> h =</a:t>
              </a:r>
              <a:r>
                <a:rPr lang="en-US" sz="1350" spc="-25" dirty="0">
                  <a:latin typeface="Courier" pitchFamily="2" charset="0"/>
                  <a:cs typeface="DejaVu Sans Mono"/>
                </a:rPr>
                <a:t> </a:t>
              </a:r>
              <a:r>
                <a:rPr lang="en-US" sz="1350" dirty="0">
                  <a:latin typeface="Courier" pitchFamily="2" charset="0"/>
                  <a:cs typeface="DejaVu Sans Mono"/>
                </a:rPr>
                <a:t>hash;</a:t>
              </a:r>
            </a:p>
            <a:p>
              <a:pPr marL="12700">
                <a:lnSpc>
                  <a:spcPct val="100000"/>
                </a:lnSpc>
                <a:spcBef>
                  <a:spcPts val="259"/>
                </a:spcBef>
              </a:pPr>
              <a:r>
                <a:rPr lang="en-US" sz="1350" dirty="0">
                  <a:latin typeface="Courier" pitchFamily="2" charset="0"/>
                  <a:cs typeface="DejaVu Sans Mono"/>
                </a:rPr>
                <a:t>		if (h != 0) return</a:t>
              </a:r>
              <a:r>
                <a:rPr lang="en-US" sz="1350" spc="-85" dirty="0">
                  <a:latin typeface="Courier" pitchFamily="2" charset="0"/>
                  <a:cs typeface="DejaVu Sans Mono"/>
                </a:rPr>
                <a:t> </a:t>
              </a:r>
              <a:r>
                <a:rPr lang="en-US" sz="1350" dirty="0">
                  <a:latin typeface="Courier" pitchFamily="2" charset="0"/>
                  <a:cs typeface="DejaVu Sans Mono"/>
                </a:rPr>
                <a:t>h;</a:t>
              </a: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sz="1350" dirty="0">
                  <a:latin typeface="Courier" pitchFamily="2" charset="0"/>
                  <a:cs typeface="DejaVu Sans Mono"/>
                </a:rPr>
                <a:t>		</a:t>
              </a:r>
              <a:r>
                <a:rPr sz="1350" dirty="0">
                  <a:latin typeface="Courier" pitchFamily="2" charset="0"/>
                  <a:cs typeface="DejaVu Sans Mono"/>
                </a:rPr>
                <a:t>for (int i = 0; i &lt; length();</a:t>
              </a:r>
              <a:r>
                <a:rPr sz="1350" spc="-7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i++) 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sz="1350" dirty="0">
                  <a:latin typeface="Courier" pitchFamily="2" charset="0"/>
                  <a:cs typeface="DejaVu Sans Mono"/>
                </a:rPr>
                <a:t>			</a:t>
              </a:r>
              <a:r>
                <a:rPr sz="1350" dirty="0">
                  <a:latin typeface="Courier" pitchFamily="2" charset="0"/>
                  <a:cs typeface="DejaVu Sans Mono"/>
                </a:rPr>
                <a:t>h = s[i]</a:t>
              </a:r>
              <a:r>
                <a:rPr sz="1350" spc="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+</a:t>
              </a:r>
              <a:r>
                <a:rPr sz="1350" spc="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(31</a:t>
              </a:r>
              <a:r>
                <a:rPr lang="zh-CN" altLang="en-US" sz="1350" dirty="0">
                  <a:latin typeface="Courier" pitchFamily="2" charset="0"/>
                  <a:cs typeface="DejaVu Sans Mono"/>
                </a:rPr>
                <a:t> * </a:t>
              </a:r>
              <a:r>
                <a:rPr lang="en-US" altLang="zh-CN" sz="1350" dirty="0">
                  <a:latin typeface="Courier" pitchFamily="2" charset="0"/>
                  <a:cs typeface="DejaVu Sans Mono"/>
                </a:rPr>
                <a:t>h</a:t>
              </a:r>
              <a:r>
                <a:rPr sz="1350" dirty="0">
                  <a:latin typeface="Courier" pitchFamily="2" charset="0"/>
                  <a:cs typeface="DejaVu Sans Mono"/>
                </a:rPr>
                <a:t>);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 marL="126364">
                <a:spcBef>
                  <a:spcPts val="185"/>
                </a:spcBef>
              </a:pPr>
              <a:r>
                <a:rPr lang="en-US" sz="1350" dirty="0">
                  <a:latin typeface="Courier" pitchFamily="2" charset="0"/>
                  <a:cs typeface="DejaVu Sans Mono"/>
                </a:rPr>
                <a:t>		hash =</a:t>
              </a:r>
              <a:r>
                <a:rPr lang="en-US" sz="1350" spc="-90" dirty="0">
                  <a:latin typeface="Courier" pitchFamily="2" charset="0"/>
                  <a:cs typeface="DejaVu Sans Mono"/>
                </a:rPr>
                <a:t> </a:t>
              </a:r>
              <a:r>
                <a:rPr lang="en-US" sz="1350" dirty="0">
                  <a:latin typeface="Courier" pitchFamily="2" charset="0"/>
                  <a:cs typeface="DejaVu Sans Mono"/>
                </a:rPr>
                <a:t>h;</a:t>
              </a: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sz="1350" dirty="0">
                  <a:latin typeface="Courier" pitchFamily="2" charset="0"/>
                  <a:cs typeface="DejaVu Sans Mono"/>
                </a:rPr>
                <a:t>		</a:t>
              </a:r>
              <a:r>
                <a:rPr sz="1350" dirty="0">
                  <a:latin typeface="Courier" pitchFamily="2" charset="0"/>
                  <a:cs typeface="DejaVu Sans Mono"/>
                </a:rPr>
                <a:t>return</a:t>
              </a:r>
              <a:r>
                <a:rPr sz="1350" spc="-5" dirty="0">
                  <a:latin typeface="Courier" pitchFamily="2" charset="0"/>
                  <a:cs typeface="DejaVu Sans Mono"/>
                </a:rPr>
                <a:t> </a:t>
              </a:r>
              <a:r>
                <a:rPr lang="en-US" altLang="zh-CN" sz="1350" dirty="0">
                  <a:latin typeface="Courier" pitchFamily="2" charset="0"/>
                  <a:cs typeface="DejaVu Sans Mono"/>
                </a:rPr>
                <a:t>h</a:t>
              </a:r>
              <a:r>
                <a:rPr sz="1350" dirty="0">
                  <a:latin typeface="Courier" pitchFamily="2" charset="0"/>
                  <a:cs typeface="DejaVu Sans Mono"/>
                </a:rPr>
                <a:t>;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altLang="zh-CN" sz="1350" dirty="0">
                  <a:latin typeface="Courier" pitchFamily="2" charset="0"/>
                  <a:cs typeface="DejaVu Sans Mono"/>
                </a:rPr>
                <a:t>	}</a:t>
              </a: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altLang="zh-CN" sz="1350" dirty="0">
                  <a:latin typeface="Courier" pitchFamily="2" charset="0"/>
                  <a:cs typeface="DejaVu Sans Mono"/>
                </a:rPr>
                <a:t>}</a:t>
              </a:r>
              <a:endParaRPr sz="1350" dirty="0">
                <a:latin typeface="Courier" pitchFamily="2" charset="0"/>
                <a:cs typeface="DejaVu Sans Mono"/>
              </a:endParaRPr>
            </a:p>
          </p:txBody>
        </p:sp>
      </p:grpSp>
      <p:sp>
        <p:nvSpPr>
          <p:cNvPr id="30" name="object 17">
            <a:extLst>
              <a:ext uri="{FF2B5EF4-FFF2-40B4-BE49-F238E27FC236}">
                <a16:creationId xmlns:a16="http://schemas.microsoft.com/office/drawing/2014/main" id="{27508764-D11F-254B-90DF-1413A9E0714C}"/>
              </a:ext>
            </a:extLst>
          </p:cNvPr>
          <p:cNvSpPr txBox="1"/>
          <p:nvPr/>
        </p:nvSpPr>
        <p:spPr>
          <a:xfrm>
            <a:off x="6037634" y="3380741"/>
            <a:ext cx="179388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sz="1400" spc="4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cached</a:t>
            </a:r>
            <a:r>
              <a:rPr sz="1400" spc="-6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4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bject 20">
            <a:extLst>
              <a:ext uri="{FF2B5EF4-FFF2-40B4-BE49-F238E27FC236}">
                <a16:creationId xmlns:a16="http://schemas.microsoft.com/office/drawing/2014/main" id="{D0858E5E-12C0-3D47-9946-6665254C0726}"/>
              </a:ext>
            </a:extLst>
          </p:cNvPr>
          <p:cNvSpPr txBox="1"/>
          <p:nvPr/>
        </p:nvSpPr>
        <p:spPr>
          <a:xfrm>
            <a:off x="5775838" y="2328855"/>
            <a:ext cx="1744142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 </a:t>
            </a:r>
            <a:r>
              <a:rPr sz="1400" spc="4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1400" spc="8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</a:t>
            </a:r>
            <a:r>
              <a:rPr sz="1400" spc="-9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5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bject 23">
            <a:extLst>
              <a:ext uri="{FF2B5EF4-FFF2-40B4-BE49-F238E27FC236}">
                <a16:creationId xmlns:a16="http://schemas.microsoft.com/office/drawing/2014/main" id="{ED746526-9907-6F45-A9F0-6B5730458DA7}"/>
              </a:ext>
            </a:extLst>
          </p:cNvPr>
          <p:cNvSpPr txBox="1"/>
          <p:nvPr/>
        </p:nvSpPr>
        <p:spPr>
          <a:xfrm>
            <a:off x="5618599" y="4044442"/>
            <a:ext cx="294628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ache </a:t>
            </a:r>
            <a:r>
              <a:rPr lang="en-GB" sz="1400" spc="4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400" spc="4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8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</a:t>
            </a:r>
            <a:r>
              <a:rPr sz="1400" spc="-10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5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en-GB" sz="1400" spc="5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future use</a:t>
            </a:r>
            <a:endParaRPr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9D62512-45FC-F04F-89B8-7291F18976E0}"/>
              </a:ext>
            </a:extLst>
          </p:cNvPr>
          <p:cNvCxnSpPr>
            <a:cxnSpLocks/>
          </p:cNvCxnSpPr>
          <p:nvPr/>
        </p:nvCxnSpPr>
        <p:spPr>
          <a:xfrm flipH="1">
            <a:off x="3825381" y="2475662"/>
            <a:ext cx="1764736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6046432-B9EF-1B4A-A82F-CD4C1074960C}"/>
              </a:ext>
            </a:extLst>
          </p:cNvPr>
          <p:cNvCxnSpPr>
            <a:cxnSpLocks/>
          </p:cNvCxnSpPr>
          <p:nvPr/>
        </p:nvCxnSpPr>
        <p:spPr>
          <a:xfrm flipH="1">
            <a:off x="4175437" y="3498285"/>
            <a:ext cx="1764736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44FCD66-F92A-754B-BABC-E084F17C5CDC}"/>
              </a:ext>
            </a:extLst>
          </p:cNvPr>
          <p:cNvCxnSpPr>
            <a:cxnSpLocks/>
          </p:cNvCxnSpPr>
          <p:nvPr/>
        </p:nvCxnSpPr>
        <p:spPr>
          <a:xfrm flipH="1">
            <a:off x="3141114" y="4217104"/>
            <a:ext cx="2151212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bject 2">
            <a:extLst>
              <a:ext uri="{FF2B5EF4-FFF2-40B4-BE49-F238E27FC236}">
                <a16:creationId xmlns:a16="http://schemas.microsoft.com/office/drawing/2014/main" id="{64559891-F80F-8E46-B032-F98086F004C9}"/>
              </a:ext>
            </a:extLst>
          </p:cNvPr>
          <p:cNvSpPr txBox="1"/>
          <p:nvPr/>
        </p:nvSpPr>
        <p:spPr>
          <a:xfrm>
            <a:off x="741318" y="5199397"/>
            <a:ext cx="5635948" cy="1274708"/>
          </a:xfrm>
          <a:prstGeom prst="rect">
            <a:avLst/>
          </a:prstGeom>
          <a:solidFill>
            <a:srgbClr val="E6A20E"/>
          </a:solidFill>
        </p:spPr>
        <p:txBody>
          <a:bodyPr vert="horz" wrap="square" lIns="0" tIns="12700" rIns="0" bIns="0" rtlCol="0" anchor="ctr">
            <a:spAutoFit/>
          </a:bodyPr>
          <a:lstStyle>
            <a:defPPr>
              <a:defRPr lang="en-US"/>
            </a:defPPr>
            <a:lvl1pPr marL="298450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5362575" algn="l"/>
              </a:tabLst>
              <a:defRPr spc="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dirty="0"/>
              <a:t>Performance optimization.</a:t>
            </a:r>
            <a:endParaRPr lang="en-US" dirty="0"/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itchFamily="2" charset="2"/>
              <a:buChar char="Ø"/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Cache the hash value in an instance variable.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itchFamily="2" charset="2"/>
              <a:buChar char="Ø"/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Return cached value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if already computed before, to avoid redundant computation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0C3AF4C-25BA-07CA-0DD2-BFC4ED3B6628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6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0" grpId="0"/>
      <p:bldP spid="31" grpId="0"/>
      <p:bldP spid="32" grpId="0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B25B3-CD28-F548-8CF0-AFB0F54A7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spc="10" dirty="0">
                <a:latin typeface="Arial"/>
                <a:cs typeface="Arial"/>
              </a:rPr>
              <a:t>Implementing</a:t>
            </a:r>
            <a:r>
              <a:rPr lang="en-US" sz="2800" spc="65" dirty="0">
                <a:latin typeface="Arial"/>
                <a:cs typeface="Arial"/>
              </a:rPr>
              <a:t> </a:t>
            </a:r>
            <a:r>
              <a:rPr lang="en-US" sz="2800" spc="-35" dirty="0">
                <a:latin typeface="Arial"/>
                <a:cs typeface="Arial"/>
              </a:rPr>
              <a:t>Hash</a:t>
            </a:r>
            <a:r>
              <a:rPr lang="en-US" sz="2800" spc="70" dirty="0">
                <a:latin typeface="Arial"/>
                <a:cs typeface="Arial"/>
              </a:rPr>
              <a:t> </a:t>
            </a:r>
            <a:r>
              <a:rPr lang="en-US" sz="2800" spc="40" dirty="0">
                <a:latin typeface="Arial"/>
                <a:cs typeface="Arial"/>
              </a:rPr>
              <a:t>Code:</a:t>
            </a:r>
            <a:r>
              <a:rPr lang="zh-CN" altLang="en-US" sz="2800" spc="40" dirty="0">
                <a:latin typeface="Arial"/>
                <a:cs typeface="Arial"/>
              </a:rPr>
              <a:t> </a:t>
            </a:r>
            <a:r>
              <a:rPr lang="en-US" sz="2800" spc="-15" dirty="0">
                <a:latin typeface="Arial"/>
                <a:cs typeface="Arial"/>
              </a:rPr>
              <a:t>User-defined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altLang="zh-CN" sz="2800" spc="-10" dirty="0">
                <a:latin typeface="Arial"/>
                <a:cs typeface="Arial"/>
              </a:rPr>
              <a:t>T</a:t>
            </a:r>
            <a:r>
              <a:rPr lang="en-US" sz="2800" spc="-10" dirty="0">
                <a:latin typeface="Arial"/>
                <a:cs typeface="Arial"/>
              </a:rPr>
              <a:t>ypes</a:t>
            </a:r>
            <a:endParaRPr lang="en-US" sz="2800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AD6C0D2-EF45-5843-A970-E37C055B4EE5}"/>
              </a:ext>
            </a:extLst>
          </p:cNvPr>
          <p:cNvSpPr/>
          <p:nvPr/>
        </p:nvSpPr>
        <p:spPr>
          <a:xfrm>
            <a:off x="490756" y="1660904"/>
            <a:ext cx="6403363" cy="30688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1EC9412F-6CFE-D743-8F56-6F7B98B1ADB0}"/>
              </a:ext>
            </a:extLst>
          </p:cNvPr>
          <p:cNvSpPr/>
          <p:nvPr/>
        </p:nvSpPr>
        <p:spPr>
          <a:xfrm>
            <a:off x="566036" y="1733979"/>
            <a:ext cx="6208139" cy="2955468"/>
          </a:xfrm>
          <a:custGeom>
            <a:avLst/>
            <a:gdLst/>
            <a:ahLst/>
            <a:cxnLst/>
            <a:rect l="l" t="t" r="r" b="b"/>
            <a:pathLst>
              <a:path w="7067550" h="5674995">
                <a:moveTo>
                  <a:pt x="0" y="0"/>
                </a:moveTo>
                <a:lnTo>
                  <a:pt x="7067212" y="0"/>
                </a:lnTo>
                <a:lnTo>
                  <a:pt x="7067212" y="5674754"/>
                </a:lnTo>
                <a:lnTo>
                  <a:pt x="0" y="5674754"/>
                </a:lnTo>
                <a:lnTo>
                  <a:pt x="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dirty="0">
              <a:latin typeface="Courier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F03F3-29AA-1B47-B3A1-A7D20DF16521}"/>
              </a:ext>
            </a:extLst>
          </p:cNvPr>
          <p:cNvSpPr/>
          <p:nvPr/>
        </p:nvSpPr>
        <p:spPr>
          <a:xfrm>
            <a:off x="490756" y="1335512"/>
            <a:ext cx="28196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55" dirty="0">
                <a:latin typeface="DejaVu Sans"/>
                <a:cs typeface="DejaVu Sans"/>
              </a:rPr>
              <a:t>Java library</a:t>
            </a:r>
            <a:r>
              <a:rPr lang="en-US" sz="1400" b="1" dirty="0">
                <a:latin typeface="DejaVu Sans"/>
                <a:cs typeface="DejaVu Sans"/>
              </a:rPr>
              <a:t> </a:t>
            </a:r>
            <a:r>
              <a:rPr lang="en-US" sz="1400" b="1" spc="-70" dirty="0">
                <a:latin typeface="DejaVu Sans"/>
                <a:cs typeface="DejaVu Sans"/>
              </a:rPr>
              <a:t>implementation</a:t>
            </a:r>
            <a:endParaRPr lang="en-US" sz="1400" dirty="0">
              <a:latin typeface="DejaVu Sans"/>
              <a:cs typeface="DejaVu Sans"/>
            </a:endParaRPr>
          </a:p>
        </p:txBody>
      </p:sp>
      <p:sp>
        <p:nvSpPr>
          <p:cNvPr id="35" name="object 5">
            <a:extLst>
              <a:ext uri="{FF2B5EF4-FFF2-40B4-BE49-F238E27FC236}">
                <a16:creationId xmlns:a16="http://schemas.microsoft.com/office/drawing/2014/main" id="{C0B796EB-95EA-AE42-A73C-01ECFE4B7F08}"/>
              </a:ext>
            </a:extLst>
          </p:cNvPr>
          <p:cNvSpPr/>
          <p:nvPr/>
        </p:nvSpPr>
        <p:spPr>
          <a:xfrm>
            <a:off x="1023456" y="2709644"/>
            <a:ext cx="5578681" cy="1719743"/>
          </a:xfrm>
          <a:custGeom>
            <a:avLst/>
            <a:gdLst/>
            <a:ahLst/>
            <a:cxnLst/>
            <a:rect l="l" t="t" r="r" b="b"/>
            <a:pathLst>
              <a:path w="6762115" h="1888490">
                <a:moveTo>
                  <a:pt x="0" y="0"/>
                </a:moveTo>
                <a:lnTo>
                  <a:pt x="6762023" y="0"/>
                </a:lnTo>
                <a:lnTo>
                  <a:pt x="6762023" y="1888401"/>
                </a:lnTo>
                <a:lnTo>
                  <a:pt x="0" y="188840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59791252-679A-5E4F-92B0-33DEDDB9BC5D}"/>
              </a:ext>
            </a:extLst>
          </p:cNvPr>
          <p:cNvSpPr txBox="1"/>
          <p:nvPr/>
        </p:nvSpPr>
        <p:spPr>
          <a:xfrm>
            <a:off x="654269" y="1733978"/>
            <a:ext cx="5947868" cy="287514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350" dirty="0">
                <a:latin typeface="Courier" pitchFamily="2" charset="0"/>
                <a:cs typeface="DejaVu Sans Mono"/>
              </a:rPr>
              <a:t>public final class Transaction {</a:t>
            </a:r>
            <a:endParaRPr lang="en-US" sz="1350" dirty="0">
              <a:latin typeface="Courier" pitchFamily="2" charset="0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en-US" sz="1350" dirty="0">
                <a:latin typeface="Courier" pitchFamily="2" charset="0"/>
                <a:cs typeface="DejaVu Sans Mono"/>
              </a:rPr>
              <a:t>	private</a:t>
            </a:r>
            <a:r>
              <a:rPr lang="zh-CN" altLang="en-US" sz="1350" dirty="0">
                <a:latin typeface="Courier" pitchFamily="2" charset="0"/>
                <a:cs typeface="DejaVu Sans Mono"/>
              </a:rPr>
              <a:t> </a:t>
            </a:r>
            <a:r>
              <a:rPr lang="en-US" sz="1350" dirty="0">
                <a:latin typeface="Courier" pitchFamily="2" charset="0"/>
                <a:cs typeface="DejaVu Sans Mono"/>
              </a:rPr>
              <a:t>final</a:t>
            </a:r>
            <a:r>
              <a:rPr lang="zh-CN" altLang="en-US" sz="1350" dirty="0">
                <a:latin typeface="Courier" pitchFamily="2" charset="0"/>
                <a:cs typeface="DejaVu Sans Mono"/>
              </a:rPr>
              <a:t> </a:t>
            </a:r>
            <a:r>
              <a:rPr lang="en-US" sz="1350" dirty="0">
                <a:latin typeface="Courier" pitchFamily="2" charset="0"/>
                <a:cs typeface="DejaVu Sans Mono"/>
              </a:rPr>
              <a:t>String</a:t>
            </a:r>
            <a:r>
              <a:rPr lang="zh-CN" altLang="en-US" sz="1350" dirty="0">
                <a:latin typeface="Courier" pitchFamily="2" charset="0"/>
                <a:cs typeface="DejaVu Sans Mono"/>
              </a:rPr>
              <a:t> </a:t>
            </a:r>
            <a:r>
              <a:rPr lang="en-US" sz="1350" dirty="0">
                <a:latin typeface="Courier" pitchFamily="2" charset="0"/>
                <a:cs typeface="DejaVu Sans Mono"/>
              </a:rPr>
              <a:t>who;</a:t>
            </a: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sz="1350" dirty="0">
                <a:latin typeface="Courier" pitchFamily="2" charset="0"/>
                <a:cs typeface="DejaVu Sans Mono"/>
              </a:rPr>
              <a:t>	private</a:t>
            </a:r>
            <a:r>
              <a:rPr lang="zh-CN" altLang="en-US" sz="1350" dirty="0">
                <a:latin typeface="Courier" pitchFamily="2" charset="0"/>
                <a:cs typeface="DejaVu Sans Mono"/>
              </a:rPr>
              <a:t> </a:t>
            </a:r>
            <a:r>
              <a:rPr lang="en-US" sz="1350" dirty="0">
                <a:latin typeface="Courier" pitchFamily="2" charset="0"/>
                <a:cs typeface="DejaVu Sans Mono"/>
              </a:rPr>
              <a:t>final</a:t>
            </a:r>
            <a:r>
              <a:rPr lang="zh-CN" altLang="en-US" sz="1350" dirty="0">
                <a:latin typeface="Courier" pitchFamily="2" charset="0"/>
                <a:cs typeface="DejaVu Sans Mono"/>
              </a:rPr>
              <a:t> </a:t>
            </a:r>
            <a:r>
              <a:rPr lang="en-US" sz="1350" dirty="0">
                <a:latin typeface="Courier" pitchFamily="2" charset="0"/>
                <a:cs typeface="DejaVu Sans Mono"/>
              </a:rPr>
              <a:t>Date</a:t>
            </a:r>
            <a:r>
              <a:rPr lang="zh-CN" altLang="en-US" sz="1350" dirty="0">
                <a:latin typeface="Courier" pitchFamily="2" charset="0"/>
                <a:cs typeface="DejaVu Sans Mono"/>
              </a:rPr>
              <a:t> </a:t>
            </a:r>
            <a:r>
              <a:rPr lang="en-US" sz="1350" dirty="0">
                <a:latin typeface="Courier" pitchFamily="2" charset="0"/>
                <a:cs typeface="DejaVu Sans Mono"/>
              </a:rPr>
              <a:t>when;</a:t>
            </a: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sz="1350" dirty="0">
                <a:latin typeface="Courier" pitchFamily="2" charset="0"/>
                <a:cs typeface="DejaVu Sans Mono"/>
              </a:rPr>
              <a:t>	private</a:t>
            </a:r>
            <a:r>
              <a:rPr lang="zh-CN" altLang="en-US" sz="1350" dirty="0">
                <a:latin typeface="Courier" pitchFamily="2" charset="0"/>
                <a:cs typeface="DejaVu Sans Mono"/>
              </a:rPr>
              <a:t> </a:t>
            </a:r>
            <a:r>
              <a:rPr lang="en-US" sz="1350" dirty="0">
                <a:latin typeface="Courier" pitchFamily="2" charset="0"/>
                <a:cs typeface="DejaVu Sans Mono"/>
              </a:rPr>
              <a:t>final</a:t>
            </a:r>
            <a:r>
              <a:rPr lang="zh-CN" altLang="en-US" sz="1350" dirty="0">
                <a:latin typeface="Courier" pitchFamily="2" charset="0"/>
                <a:cs typeface="DejaVu Sans Mono"/>
              </a:rPr>
              <a:t> </a:t>
            </a:r>
            <a:r>
              <a:rPr lang="en-US" sz="1350" dirty="0">
                <a:latin typeface="Courier" pitchFamily="2" charset="0"/>
                <a:cs typeface="DejaVu Sans Mono"/>
              </a:rPr>
              <a:t>double</a:t>
            </a:r>
            <a:r>
              <a:rPr lang="zh-CN" altLang="en-US" sz="1350" dirty="0">
                <a:latin typeface="Courier" pitchFamily="2" charset="0"/>
                <a:cs typeface="DejaVu Sans Mono"/>
              </a:rPr>
              <a:t> </a:t>
            </a:r>
            <a:r>
              <a:rPr lang="en-US" sz="1350" dirty="0">
                <a:latin typeface="Courier" pitchFamily="2" charset="0"/>
                <a:cs typeface="DejaVu Sans Mono"/>
              </a:rPr>
              <a:t>amount;</a:t>
            </a: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lang="en-US" sz="1350" dirty="0">
                <a:latin typeface="Courier" pitchFamily="2" charset="0"/>
                <a:cs typeface="DejaVu Sans Mono"/>
              </a:rPr>
              <a:t>	public </a:t>
            </a:r>
            <a:r>
              <a:rPr lang="en-US" sz="1350" dirty="0" err="1">
                <a:latin typeface="Courier" pitchFamily="2" charset="0"/>
                <a:cs typeface="DejaVu Sans Mono"/>
              </a:rPr>
              <a:t>int</a:t>
            </a:r>
            <a:r>
              <a:rPr lang="en-US" sz="1350" spc="-80" dirty="0">
                <a:latin typeface="Courier" pitchFamily="2" charset="0"/>
                <a:cs typeface="DejaVu Sans Mono"/>
              </a:rPr>
              <a:t> </a:t>
            </a:r>
            <a:r>
              <a:rPr lang="en-US" sz="1350" dirty="0" err="1">
                <a:latin typeface="Courier" pitchFamily="2" charset="0"/>
                <a:cs typeface="DejaVu Sans Mono"/>
              </a:rPr>
              <a:t>hashCode</a:t>
            </a:r>
            <a:r>
              <a:rPr lang="en-US" sz="1350" dirty="0">
                <a:latin typeface="Courier" pitchFamily="2" charset="0"/>
                <a:cs typeface="DejaVu Sans Mono"/>
              </a:rPr>
              <a:t>()</a:t>
            </a:r>
            <a:r>
              <a:rPr lang="zh-CN" altLang="en-US" sz="1350" dirty="0">
                <a:latin typeface="Courier" pitchFamily="2" charset="0"/>
                <a:cs typeface="DejaVu Sans Mono"/>
              </a:rPr>
              <a:t> </a:t>
            </a:r>
            <a:r>
              <a:rPr lang="en-US" sz="1350" dirty="0">
                <a:latin typeface="Courier" pitchFamily="2" charset="0"/>
                <a:cs typeface="DejaVu Sans Mono"/>
              </a:rPr>
              <a:t>{</a:t>
            </a: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lang="en-US" sz="1350" dirty="0">
                <a:latin typeface="Courier" pitchFamily="2" charset="0"/>
                <a:cs typeface="DejaVu Sans Mono"/>
              </a:rPr>
              <a:t>		</a:t>
            </a:r>
            <a:r>
              <a:rPr lang="en-US" sz="1350" dirty="0" err="1">
                <a:latin typeface="Courier" pitchFamily="2" charset="0"/>
                <a:cs typeface="DejaVu Sans Mono"/>
              </a:rPr>
              <a:t>int</a:t>
            </a:r>
            <a:r>
              <a:rPr lang="en-US" sz="1350" dirty="0">
                <a:latin typeface="Courier" pitchFamily="2" charset="0"/>
                <a:cs typeface="DejaVu Sans Mono"/>
              </a:rPr>
              <a:t> hash =</a:t>
            </a:r>
            <a:r>
              <a:rPr lang="en-US" sz="1350" spc="-45" dirty="0">
                <a:latin typeface="Courier" pitchFamily="2" charset="0"/>
                <a:cs typeface="DejaVu Sans Mono"/>
              </a:rPr>
              <a:t> </a:t>
            </a:r>
            <a:r>
              <a:rPr lang="en-US" sz="1350" dirty="0">
                <a:latin typeface="Courier" pitchFamily="2" charset="0"/>
                <a:cs typeface="DejaVu Sans Mono"/>
              </a:rPr>
              <a:t>17;</a:t>
            </a: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sz="1350" dirty="0">
                <a:latin typeface="Courier" pitchFamily="2" charset="0"/>
                <a:cs typeface="DejaVu Sans Mono"/>
              </a:rPr>
              <a:t>		hash = 31</a:t>
            </a:r>
            <a:r>
              <a:rPr lang="zh-CN" altLang="en-US" sz="1350" dirty="0">
                <a:latin typeface="Courier" pitchFamily="2" charset="0"/>
                <a:cs typeface="DejaVu Sans Mono"/>
              </a:rPr>
              <a:t> * </a:t>
            </a:r>
            <a:r>
              <a:rPr lang="en-US" sz="1350" dirty="0">
                <a:latin typeface="Courier" pitchFamily="2" charset="0"/>
                <a:cs typeface="DejaVu Sans Mono"/>
              </a:rPr>
              <a:t>hash + </a:t>
            </a:r>
            <a:r>
              <a:rPr lang="en-US" sz="1350" dirty="0" err="1">
                <a:latin typeface="Courier" pitchFamily="2" charset="0"/>
                <a:cs typeface="DejaVu Sans Mono"/>
              </a:rPr>
              <a:t>who.hashCode</a:t>
            </a:r>
            <a:r>
              <a:rPr lang="en-US" sz="1350" dirty="0">
                <a:latin typeface="Courier" pitchFamily="2" charset="0"/>
                <a:cs typeface="DejaVu Sans Mono"/>
              </a:rPr>
              <a:t>(); </a:t>
            </a: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sz="1350" dirty="0">
                <a:latin typeface="Courier" pitchFamily="2" charset="0"/>
                <a:cs typeface="DejaVu Sans Mono"/>
              </a:rPr>
              <a:t>		hash = 31 </a:t>
            </a:r>
            <a:r>
              <a:rPr lang="zh-CN" altLang="en-US" sz="1350" dirty="0">
                <a:latin typeface="Courier" pitchFamily="2" charset="0"/>
                <a:cs typeface="DejaVu Sans Mono"/>
              </a:rPr>
              <a:t>* </a:t>
            </a:r>
            <a:r>
              <a:rPr lang="en-US" sz="1350" dirty="0">
                <a:latin typeface="Courier" pitchFamily="2" charset="0"/>
                <a:cs typeface="DejaVu Sans Mono"/>
              </a:rPr>
              <a:t>hash + </a:t>
            </a:r>
            <a:r>
              <a:rPr lang="en-US" sz="1350" dirty="0" err="1">
                <a:latin typeface="Courier" pitchFamily="2" charset="0"/>
                <a:cs typeface="DejaVu Sans Mono"/>
              </a:rPr>
              <a:t>when.hashCode</a:t>
            </a:r>
            <a:r>
              <a:rPr lang="en-US" sz="1350" dirty="0">
                <a:latin typeface="Courier" pitchFamily="2" charset="0"/>
                <a:cs typeface="DejaVu Sans Mono"/>
              </a:rPr>
              <a:t>(); </a:t>
            </a: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sz="1350" dirty="0">
                <a:latin typeface="Courier" pitchFamily="2" charset="0"/>
                <a:cs typeface="DejaVu Sans Mono"/>
              </a:rPr>
              <a:t>		hash = 31 </a:t>
            </a:r>
            <a:r>
              <a:rPr lang="zh-CN" altLang="en-US" sz="1350" dirty="0">
                <a:latin typeface="Courier" pitchFamily="2" charset="0"/>
                <a:cs typeface="DejaVu Sans Mono"/>
              </a:rPr>
              <a:t>* </a:t>
            </a:r>
            <a:r>
              <a:rPr lang="en-US" sz="1350" dirty="0">
                <a:latin typeface="Courier" pitchFamily="2" charset="0"/>
                <a:cs typeface="DejaVu Sans Mono"/>
              </a:rPr>
              <a:t>hash + ((Double) amount).</a:t>
            </a:r>
            <a:r>
              <a:rPr lang="en-US" sz="1350" dirty="0" err="1">
                <a:latin typeface="Courier" pitchFamily="2" charset="0"/>
                <a:cs typeface="DejaVu Sans Mono"/>
              </a:rPr>
              <a:t>hashCode</a:t>
            </a:r>
            <a:r>
              <a:rPr lang="en-US" sz="1350" dirty="0">
                <a:latin typeface="Courier" pitchFamily="2" charset="0"/>
                <a:cs typeface="DejaVu Sans Mono"/>
              </a:rPr>
              <a:t>();</a:t>
            </a:r>
          </a:p>
          <a:p>
            <a:pPr marL="12700">
              <a:spcBef>
                <a:spcPts val="185"/>
              </a:spcBef>
            </a:pPr>
            <a:r>
              <a:rPr lang="en-US" sz="1350" dirty="0">
                <a:latin typeface="Courier" pitchFamily="2" charset="0"/>
                <a:cs typeface="DejaVu Sans Mono"/>
              </a:rPr>
              <a:t>		return</a:t>
            </a:r>
            <a:r>
              <a:rPr lang="en-US" sz="1350" spc="-80" dirty="0">
                <a:latin typeface="Courier" pitchFamily="2" charset="0"/>
                <a:cs typeface="DejaVu Sans Mono"/>
              </a:rPr>
              <a:t> </a:t>
            </a:r>
            <a:r>
              <a:rPr lang="en-US" sz="1350" dirty="0">
                <a:latin typeface="Courier" pitchFamily="2" charset="0"/>
                <a:cs typeface="DejaVu Sans Mono"/>
              </a:rPr>
              <a:t>hash;</a:t>
            </a:r>
          </a:p>
          <a:p>
            <a:pPr marL="12700">
              <a:spcBef>
                <a:spcPts val="185"/>
              </a:spcBef>
            </a:pPr>
            <a:r>
              <a:rPr lang="en-US" altLang="zh-CN" sz="1350" dirty="0">
                <a:latin typeface="Courier" pitchFamily="2" charset="0"/>
                <a:cs typeface="DejaVu Sans Mono"/>
              </a:rPr>
              <a:t>	}</a:t>
            </a:r>
          </a:p>
          <a:p>
            <a:pPr marL="12700">
              <a:spcBef>
                <a:spcPts val="185"/>
              </a:spcBef>
            </a:pPr>
            <a:r>
              <a:rPr lang="en-US" altLang="zh-CN" sz="1350" dirty="0">
                <a:latin typeface="Courier" pitchFamily="2" charset="0"/>
                <a:cs typeface="DejaVu Sans Mono"/>
              </a:rPr>
              <a:t>}</a:t>
            </a:r>
            <a:endParaRPr lang="en-US" sz="1350" dirty="0">
              <a:latin typeface="Courier" pitchFamily="2" charset="0"/>
              <a:cs typeface="DejaVu Sans Mono"/>
            </a:endParaRPr>
          </a:p>
        </p:txBody>
      </p:sp>
      <p:sp>
        <p:nvSpPr>
          <p:cNvPr id="39" name="object 21">
            <a:extLst>
              <a:ext uri="{FF2B5EF4-FFF2-40B4-BE49-F238E27FC236}">
                <a16:creationId xmlns:a16="http://schemas.microsoft.com/office/drawing/2014/main" id="{50F843EA-F498-EC4F-B871-5671A364CB24}"/>
              </a:ext>
            </a:extLst>
          </p:cNvPr>
          <p:cNvSpPr txBox="1"/>
          <p:nvPr/>
        </p:nvSpPr>
        <p:spPr>
          <a:xfrm>
            <a:off x="3544342" y="4166909"/>
            <a:ext cx="194361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typically a </a:t>
            </a:r>
            <a:r>
              <a:rPr sz="1400" spc="5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  <a:r>
              <a:rPr sz="1400" spc="-5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5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prime</a:t>
            </a:r>
            <a:endParaRPr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bject 24">
            <a:extLst>
              <a:ext uri="{FF2B5EF4-FFF2-40B4-BE49-F238E27FC236}">
                <a16:creationId xmlns:a16="http://schemas.microsoft.com/office/drawing/2014/main" id="{07128D7E-1220-264E-BCE6-48043FDCAA9C}"/>
              </a:ext>
            </a:extLst>
          </p:cNvPr>
          <p:cNvSpPr txBox="1"/>
          <p:nvPr/>
        </p:nvSpPr>
        <p:spPr>
          <a:xfrm>
            <a:off x="3911599" y="2782063"/>
            <a:ext cx="171741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7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nonzero</a:t>
            </a:r>
            <a:r>
              <a:rPr sz="1400" spc="-5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5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constant</a:t>
            </a:r>
            <a:endParaRPr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bject 27">
            <a:extLst>
              <a:ext uri="{FF2B5EF4-FFF2-40B4-BE49-F238E27FC236}">
                <a16:creationId xmlns:a16="http://schemas.microsoft.com/office/drawing/2014/main" id="{03EE2C6E-1173-9D4F-939B-B0EA2F255B4C}"/>
              </a:ext>
            </a:extLst>
          </p:cNvPr>
          <p:cNvSpPr txBox="1"/>
          <p:nvPr/>
        </p:nvSpPr>
        <p:spPr>
          <a:xfrm>
            <a:off x="6951287" y="3830616"/>
            <a:ext cx="1802483" cy="77732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22600"/>
              </a:lnSpc>
              <a:spcBef>
                <a:spcPts val="60"/>
              </a:spcBef>
            </a:pPr>
            <a:r>
              <a:rPr sz="1400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primitive</a:t>
            </a:r>
            <a:r>
              <a:rPr sz="1400" spc="-4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types,  </a:t>
            </a:r>
            <a:r>
              <a:rPr sz="1400" spc="7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hashCode()  </a:t>
            </a:r>
            <a:r>
              <a:rPr sz="1400" spc="4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1400" spc="5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wrapper</a:t>
            </a:r>
            <a:r>
              <a:rPr sz="1400" spc="-4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4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endParaRPr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bject 30">
            <a:extLst>
              <a:ext uri="{FF2B5EF4-FFF2-40B4-BE49-F238E27FC236}">
                <a16:creationId xmlns:a16="http://schemas.microsoft.com/office/drawing/2014/main" id="{06AC9D8E-9657-CD4F-ACC2-4B142AE87A1F}"/>
              </a:ext>
            </a:extLst>
          </p:cNvPr>
          <p:cNvSpPr txBox="1"/>
          <p:nvPr/>
        </p:nvSpPr>
        <p:spPr>
          <a:xfrm>
            <a:off x="6951287" y="3064417"/>
            <a:ext cx="1924265" cy="506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100"/>
              </a:spcBef>
            </a:pPr>
            <a:r>
              <a:rPr sz="1400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sz="1400" spc="1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r>
              <a:rPr sz="1400" spc="-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types,  </a:t>
            </a:r>
            <a:r>
              <a:rPr sz="1400" spc="7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hashCode()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381817D-19A2-C848-8FA6-4B8AA81EA4E7}"/>
              </a:ext>
            </a:extLst>
          </p:cNvPr>
          <p:cNvCxnSpPr>
            <a:cxnSpLocks/>
          </p:cNvCxnSpPr>
          <p:nvPr/>
        </p:nvCxnSpPr>
        <p:spPr>
          <a:xfrm flipH="1">
            <a:off x="3090011" y="2972354"/>
            <a:ext cx="722785" cy="107316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987E9CA-BA65-E441-88DB-3C35843D6748}"/>
              </a:ext>
            </a:extLst>
          </p:cNvPr>
          <p:cNvCxnSpPr>
            <a:cxnSpLocks/>
          </p:cNvCxnSpPr>
          <p:nvPr/>
        </p:nvCxnSpPr>
        <p:spPr>
          <a:xfrm flipH="1">
            <a:off x="5443289" y="3380840"/>
            <a:ext cx="1210345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70557FF-6EE7-B44B-A46F-B87AC0C8ED22}"/>
              </a:ext>
            </a:extLst>
          </p:cNvPr>
          <p:cNvCxnSpPr>
            <a:cxnSpLocks/>
          </p:cNvCxnSpPr>
          <p:nvPr/>
        </p:nvCxnSpPr>
        <p:spPr>
          <a:xfrm flipH="1" flipV="1">
            <a:off x="6048462" y="4001549"/>
            <a:ext cx="845657" cy="181999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8C526F3-8C82-DF47-B30B-039964C683F7}"/>
              </a:ext>
            </a:extLst>
          </p:cNvPr>
          <p:cNvCxnSpPr>
            <a:cxnSpLocks/>
          </p:cNvCxnSpPr>
          <p:nvPr/>
        </p:nvCxnSpPr>
        <p:spPr>
          <a:xfrm flipH="1" flipV="1">
            <a:off x="2567032" y="3880952"/>
            <a:ext cx="884371" cy="400091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BAF139E2-3B9A-B945-BD84-FFB4982FD6E0}"/>
              </a:ext>
            </a:extLst>
          </p:cNvPr>
          <p:cNvSpPr/>
          <p:nvPr/>
        </p:nvSpPr>
        <p:spPr>
          <a:xfrm>
            <a:off x="4197251" y="1240264"/>
            <a:ext cx="4809772" cy="1015663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prime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number.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he product of a prime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with any other number has the best chance of being unique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Arial"/>
                <a:cs typeface="Arial"/>
              </a:rPr>
              <a:t>The value was chosen </a:t>
            </a:r>
            <a:r>
              <a:rPr lang="en-US" altLang="zh-CN" sz="1100" dirty="0">
                <a:latin typeface="Arial"/>
                <a:cs typeface="Arial"/>
              </a:rPr>
              <a:t>for</a:t>
            </a:r>
            <a:r>
              <a:rPr lang="zh-CN" altLang="en-US" sz="1100" dirty="0">
                <a:latin typeface="Arial"/>
                <a:cs typeface="Arial"/>
              </a:rPr>
              <a:t> </a:t>
            </a:r>
            <a:r>
              <a:rPr lang="en-US" altLang="zh-CN" sz="1100" dirty="0">
                <a:latin typeface="Arial"/>
                <a:cs typeface="Arial"/>
              </a:rPr>
              <a:t>better</a:t>
            </a:r>
            <a:r>
              <a:rPr lang="zh-CN" altLang="en-US" sz="1100" dirty="0">
                <a:latin typeface="Arial"/>
                <a:cs typeface="Arial"/>
              </a:rPr>
              <a:t> </a:t>
            </a:r>
            <a:r>
              <a:rPr lang="en-US" altLang="zh-CN" sz="1100" dirty="0">
                <a:latin typeface="Arial"/>
                <a:cs typeface="Arial"/>
              </a:rPr>
              <a:t>distribution.</a:t>
            </a:r>
            <a:endParaRPr lang="en-US" sz="1100" dirty="0">
              <a:latin typeface="Arial"/>
              <a:cs typeface="Arial"/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100" dirty="0">
                <a:latin typeface="Arial"/>
                <a:cs typeface="Arial"/>
              </a:rPr>
              <a:t>Multiplication by 31 can be replaced by a shift and a subtraction for better performance: 31 * i == 2</a:t>
            </a:r>
            <a:r>
              <a:rPr lang="en-US" sz="1100" baseline="30000" dirty="0">
                <a:latin typeface="Arial"/>
                <a:cs typeface="Arial"/>
              </a:rPr>
              <a:t>5</a:t>
            </a:r>
            <a:r>
              <a:rPr lang="en-US" sz="1100" dirty="0">
                <a:latin typeface="Arial"/>
                <a:cs typeface="Arial"/>
              </a:rPr>
              <a:t> * i  - i = (i &lt;&lt; 5) - i. 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E87419EC-7863-2343-A2D3-E98321A2ED46}"/>
              </a:ext>
            </a:extLst>
          </p:cNvPr>
          <p:cNvSpPr/>
          <p:nvPr/>
        </p:nvSpPr>
        <p:spPr>
          <a:xfrm>
            <a:off x="2214692" y="3658085"/>
            <a:ext cx="327174" cy="243281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65" name="object 3">
            <a:extLst>
              <a:ext uri="{FF2B5EF4-FFF2-40B4-BE49-F238E27FC236}">
                <a16:creationId xmlns:a16="http://schemas.microsoft.com/office/drawing/2014/main" id="{EA986D30-8B80-9344-9D07-9E95BAFE8184}"/>
              </a:ext>
            </a:extLst>
          </p:cNvPr>
          <p:cNvSpPr txBox="1"/>
          <p:nvPr/>
        </p:nvSpPr>
        <p:spPr>
          <a:xfrm>
            <a:off x="767593" y="4799896"/>
            <a:ext cx="7802315" cy="18902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spcAft>
                <a:spcPts val="100"/>
              </a:spcAft>
            </a:pPr>
            <a:r>
              <a:rPr sz="1600" spc="7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"Standard" </a:t>
            </a:r>
            <a:r>
              <a:rPr sz="1600" spc="3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recipe </a:t>
            </a:r>
            <a:r>
              <a:rPr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sz="1600" spc="5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user-defined</a:t>
            </a:r>
            <a:r>
              <a:rPr sz="1600" spc="-6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types.</a:t>
            </a:r>
            <a:r>
              <a:rPr lang="zh-CN" altLang="en-US"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(works</a:t>
            </a:r>
            <a:r>
              <a:rPr lang="zh-CN" altLang="en-US"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well</a:t>
            </a:r>
            <a:r>
              <a:rPr lang="zh-CN" altLang="en-US"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zh-CN" altLang="en-US"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zh-CN" altLang="en-US"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zh-CN" altLang="en-US"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libraries)</a:t>
            </a:r>
            <a:endParaRPr 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sz="1600" spc="110" dirty="0">
                <a:latin typeface="Arial" panose="020B0604020202020204" pitchFamily="34" charset="0"/>
                <a:cs typeface="Arial" panose="020B0604020202020204" pitchFamily="34" charset="0"/>
              </a:rPr>
              <a:t>mbine</a:t>
            </a:r>
            <a:r>
              <a:rPr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60" dirty="0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sz="16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65" dirty="0">
                <a:latin typeface="Arial" panose="020B0604020202020204" pitchFamily="34" charset="0"/>
                <a:cs typeface="Arial" panose="020B0604020202020204" pitchFamily="34" charset="0"/>
              </a:rPr>
              <a:t>significant</a:t>
            </a:r>
            <a:r>
              <a:rPr sz="1600" spc="25" dirty="0">
                <a:latin typeface="Arial" panose="020B0604020202020204" pitchFamily="34" charset="0"/>
                <a:cs typeface="Arial" panose="020B0604020202020204" pitchFamily="34" charset="0"/>
              </a:rPr>
              <a:t> field</a:t>
            </a:r>
            <a:r>
              <a:rPr sz="16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135" dirty="0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35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6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r>
              <a:rPr sz="1600" i="1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sz="16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i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1600" i="1" spc="1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15" dirty="0">
                <a:latin typeface="Arial" panose="020B0604020202020204" pitchFamily="34" charset="0"/>
                <a:cs typeface="Arial" panose="020B0604020202020204" pitchFamily="34" charset="0"/>
              </a:rPr>
              <a:t>rule.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sz="1600" spc="5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sz="1600" spc="25" dirty="0">
                <a:latin typeface="Arial" panose="020B0604020202020204" pitchFamily="34" charset="0"/>
                <a:cs typeface="Arial" panose="020B0604020202020204" pitchFamily="34" charset="0"/>
              </a:rPr>
              <a:t> field</a:t>
            </a:r>
            <a:r>
              <a:rPr sz="16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95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16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4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6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55" dirty="0">
                <a:latin typeface="Arial" panose="020B0604020202020204" pitchFamily="34" charset="0"/>
                <a:cs typeface="Arial" panose="020B0604020202020204" pitchFamily="34" charset="0"/>
              </a:rPr>
              <a:t>primitive</a:t>
            </a:r>
            <a:r>
              <a:rPr sz="1600" spc="30" dirty="0">
                <a:latin typeface="Arial" panose="020B0604020202020204" pitchFamily="34" charset="0"/>
                <a:cs typeface="Arial" panose="020B0604020202020204" pitchFamily="34" charset="0"/>
              </a:rPr>
              <a:t> type, </a:t>
            </a:r>
            <a:r>
              <a:rPr sz="1600" spc="114" dirty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sz="16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80" dirty="0">
                <a:latin typeface="Arial" panose="020B0604020202020204" pitchFamily="34" charset="0"/>
                <a:cs typeface="Arial" panose="020B0604020202020204" pitchFamily="34" charset="0"/>
              </a:rPr>
              <a:t>wrapper</a:t>
            </a:r>
            <a:r>
              <a:rPr sz="16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60" dirty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sz="16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10" dirty="0" err="1">
                <a:latin typeface="Arial" panose="020B0604020202020204" pitchFamily="34" charset="0"/>
                <a:cs typeface="Arial" panose="020B0604020202020204" pitchFamily="34" charset="0"/>
              </a:rPr>
              <a:t>hashCode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sz="1600" spc="5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25" dirty="0">
                <a:latin typeface="Arial" panose="020B0604020202020204" pitchFamily="34" charset="0"/>
                <a:cs typeface="Arial" panose="020B0604020202020204" pitchFamily="34" charset="0"/>
              </a:rPr>
              <a:t>field </a:t>
            </a:r>
            <a:r>
              <a:rPr sz="1600" spc="95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30" dirty="0">
                <a:latin typeface="Arial" panose="020B0604020202020204" pitchFamily="34" charset="0"/>
                <a:cs typeface="Arial" panose="020B0604020202020204" pitchFamily="34" charset="0"/>
              </a:rPr>
              <a:t>null,</a:t>
            </a:r>
            <a:r>
              <a:rPr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45" dirty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0" dirty="0">
                <a:latin typeface="Arial" panose="020B0604020202020204" pitchFamily="34" charset="0"/>
                <a:cs typeface="Arial" panose="020B0604020202020204" pitchFamily="34" charset="0"/>
              </a:rPr>
              <a:t>0.</a:t>
            </a:r>
            <a:endParaRPr lang="en-US" sz="1600" spc="-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1600" spc="5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600" spc="25" dirty="0">
                <a:latin typeface="Arial" panose="020B0604020202020204" pitchFamily="34" charset="0"/>
                <a:cs typeface="Arial" panose="020B0604020202020204" pitchFamily="34" charset="0"/>
              </a:rPr>
              <a:t> field </a:t>
            </a:r>
            <a:r>
              <a:rPr lang="en-US" sz="1600" spc="95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16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4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spc="25" dirty="0">
                <a:latin typeface="Arial" panose="020B0604020202020204" pitchFamily="34" charset="0"/>
                <a:cs typeface="Arial" panose="020B0604020202020204" pitchFamily="34" charset="0"/>
              </a:rPr>
              <a:t> reference</a:t>
            </a:r>
            <a:r>
              <a:rPr lang="en-US" sz="1600" spc="30" dirty="0">
                <a:latin typeface="Arial" panose="020B0604020202020204" pitchFamily="34" charset="0"/>
                <a:cs typeface="Arial" panose="020B0604020202020204" pitchFamily="34" charset="0"/>
              </a:rPr>
              <a:t> type,</a:t>
            </a:r>
            <a:r>
              <a:rPr lang="en-US"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114" dirty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en-US" sz="16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10" dirty="0" err="1">
                <a:latin typeface="Arial" panose="020B0604020202020204" pitchFamily="34" charset="0"/>
                <a:cs typeface="Arial" panose="020B0604020202020204" pitchFamily="34" charset="0"/>
              </a:rPr>
              <a:t>hashCode</a:t>
            </a:r>
            <a:r>
              <a:rPr lang="en-US" sz="1600" spc="-10" dirty="0"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</a:p>
          <a:p>
            <a:pPr marL="298450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1600" spc="5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25" dirty="0">
                <a:latin typeface="Arial" panose="020B0604020202020204" pitchFamily="34" charset="0"/>
                <a:cs typeface="Arial" panose="020B0604020202020204" pitchFamily="34" charset="0"/>
              </a:rPr>
              <a:t>field </a:t>
            </a:r>
            <a:r>
              <a:rPr lang="en-US" sz="1600" spc="95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90" dirty="0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en-US"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5" dirty="0">
                <a:latin typeface="Arial" panose="020B0604020202020204" pitchFamily="34" charset="0"/>
                <a:cs typeface="Arial" panose="020B0604020202020204" pitchFamily="34" charset="0"/>
              </a:rPr>
              <a:t>array,</a:t>
            </a:r>
            <a:r>
              <a:rPr lang="en-US"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85" dirty="0">
                <a:latin typeface="Arial" panose="020B0604020202020204" pitchFamily="34" charset="0"/>
                <a:cs typeface="Arial" panose="020B0604020202020204" pitchFamily="34" charset="0"/>
              </a:rPr>
              <a:t>apply</a:t>
            </a:r>
            <a:r>
              <a:rPr lang="en-US"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5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60" dirty="0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en-US"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entry.</a:t>
            </a:r>
          </a:p>
          <a:p>
            <a:pPr marL="63500">
              <a:spcBef>
                <a:spcPts val="100"/>
              </a:spcBef>
              <a:spcAft>
                <a:spcPts val="100"/>
              </a:spcAft>
            </a:pPr>
            <a:r>
              <a:rPr lang="en-US" sz="1600" spc="6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  <a:r>
              <a:rPr lang="en-US" sz="1600" spc="3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1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rule.</a:t>
            </a:r>
            <a:r>
              <a:rPr lang="zh-CN" altLang="en-US" sz="1600" spc="1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90" dirty="0">
                <a:latin typeface="Arial" panose="020B0604020202020204" pitchFamily="34" charset="0"/>
                <a:cs typeface="Arial" panose="020B0604020202020204" pitchFamily="34" charset="0"/>
              </a:rPr>
              <a:t>Need</a:t>
            </a:r>
            <a:r>
              <a:rPr lang="en-US"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5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114" dirty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en-US"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35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90" dirty="0">
                <a:latin typeface="Arial" panose="020B0604020202020204" pitchFamily="34" charset="0"/>
                <a:cs typeface="Arial" panose="020B0604020202020204" pitchFamily="34" charset="0"/>
              </a:rPr>
              <a:t>whole</a:t>
            </a:r>
            <a:r>
              <a:rPr lang="en-US"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100" dirty="0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5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85" dirty="0">
                <a:latin typeface="Arial" panose="020B0604020202020204" pitchFamily="34" charset="0"/>
                <a:cs typeface="Arial" panose="020B0604020202020204" pitchFamily="34" charset="0"/>
              </a:rPr>
              <a:t>compute</a:t>
            </a:r>
            <a:r>
              <a:rPr lang="en-US"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125" dirty="0">
                <a:latin typeface="Arial" panose="020B0604020202020204" pitchFamily="34" charset="0"/>
                <a:cs typeface="Arial" panose="020B0604020202020204" pitchFamily="34" charset="0"/>
              </a:rPr>
              <a:t>hash</a:t>
            </a:r>
            <a:r>
              <a:rPr lang="en-US"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45" dirty="0">
                <a:latin typeface="Arial" panose="020B0604020202020204" pitchFamily="34" charset="0"/>
                <a:cs typeface="Arial" panose="020B0604020202020204" pitchFamily="34" charset="0"/>
              </a:rPr>
              <a:t>code; 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object 8">
            <a:extLst>
              <a:ext uri="{FF2B5EF4-FFF2-40B4-BE49-F238E27FC236}">
                <a16:creationId xmlns:a16="http://schemas.microsoft.com/office/drawing/2014/main" id="{E4A0B494-E9E3-A740-BE1A-99B15AEC8464}"/>
              </a:ext>
            </a:extLst>
          </p:cNvPr>
          <p:cNvSpPr txBox="1"/>
          <p:nvPr/>
        </p:nvSpPr>
        <p:spPr>
          <a:xfrm>
            <a:off x="5053854" y="6196808"/>
            <a:ext cx="24650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5" dirty="0">
                <a:solidFill>
                  <a:schemeClr val="accent6"/>
                </a:solidFill>
                <a:latin typeface="Trebuchet MS"/>
                <a:cs typeface="Trebuchet MS"/>
              </a:rPr>
              <a:t>or </a:t>
            </a:r>
            <a:r>
              <a:rPr sz="1200" spc="75" dirty="0">
                <a:solidFill>
                  <a:schemeClr val="accent6"/>
                </a:solidFill>
                <a:latin typeface="Trebuchet MS"/>
                <a:cs typeface="Trebuchet MS"/>
              </a:rPr>
              <a:t>use</a:t>
            </a:r>
            <a:r>
              <a:rPr sz="1200" spc="-85" dirty="0">
                <a:solidFill>
                  <a:schemeClr val="accent6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chemeClr val="accent6"/>
                </a:solidFill>
                <a:latin typeface="DejaVu Sans Mono"/>
                <a:cs typeface="DejaVu Sans Mono"/>
              </a:rPr>
              <a:t>Arrays.deepHashCode()</a:t>
            </a:r>
          </a:p>
        </p:txBody>
      </p:sp>
      <p:sp>
        <p:nvSpPr>
          <p:cNvPr id="67" name="object 9">
            <a:extLst>
              <a:ext uri="{FF2B5EF4-FFF2-40B4-BE49-F238E27FC236}">
                <a16:creationId xmlns:a16="http://schemas.microsoft.com/office/drawing/2014/main" id="{8EBDD33A-C8CA-3143-9807-9D6FE15EFB19}"/>
              </a:ext>
            </a:extLst>
          </p:cNvPr>
          <p:cNvSpPr txBox="1"/>
          <p:nvPr/>
        </p:nvSpPr>
        <p:spPr>
          <a:xfrm>
            <a:off x="5390637" y="5928788"/>
            <a:ext cx="17411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0" dirty="0">
                <a:solidFill>
                  <a:schemeClr val="accent6"/>
                </a:solidFill>
                <a:latin typeface="Trebuchet MS"/>
                <a:cs typeface="Trebuchet MS"/>
              </a:rPr>
              <a:t>applies </a:t>
            </a:r>
            <a:r>
              <a:rPr sz="1200" spc="30" dirty="0">
                <a:solidFill>
                  <a:schemeClr val="accent6"/>
                </a:solidFill>
                <a:latin typeface="Trebuchet MS"/>
                <a:cs typeface="Trebuchet MS"/>
              </a:rPr>
              <a:t>rule</a:t>
            </a:r>
            <a:r>
              <a:rPr sz="1200" spc="-65" dirty="0">
                <a:solidFill>
                  <a:schemeClr val="accent6"/>
                </a:solidFill>
                <a:latin typeface="Trebuchet MS"/>
                <a:cs typeface="Trebuchet MS"/>
              </a:rPr>
              <a:t> </a:t>
            </a:r>
            <a:r>
              <a:rPr sz="1200" spc="40" dirty="0">
                <a:solidFill>
                  <a:schemeClr val="accent6"/>
                </a:solidFill>
                <a:latin typeface="Trebuchet MS"/>
                <a:cs typeface="Trebuchet MS"/>
              </a:rPr>
              <a:t>recursively</a:t>
            </a:r>
            <a:endParaRPr sz="1200" dirty="0">
              <a:solidFill>
                <a:schemeClr val="accent6"/>
              </a:solidFill>
              <a:latin typeface="Trebuchet MS"/>
              <a:cs typeface="Trebuchet MS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AAD49628-3582-41E1-F379-CF9480E4BB96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9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4" grpId="0"/>
      <p:bldP spid="35" grpId="0" animBg="1"/>
      <p:bldP spid="7" grpId="0"/>
      <p:bldP spid="39" grpId="0"/>
      <p:bldP spid="42" grpId="0"/>
      <p:bldP spid="45" grpId="0"/>
      <p:bldP spid="48" grpId="0"/>
      <p:bldP spid="62" grpId="0" uiExpand="1" build="allAtOnce" animBg="1"/>
      <p:bldP spid="64" grpId="0" animBg="1"/>
      <p:bldP spid="66" grpId="0"/>
      <p:bldP spid="6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5D4ED-0ADF-3845-A6E5-553A8FC2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95" dirty="0">
                <a:latin typeface="Arial"/>
                <a:cs typeface="Arial"/>
              </a:rPr>
              <a:t>Modulo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altLang="zh-CN" spc="-5" dirty="0">
                <a:latin typeface="Arial"/>
                <a:cs typeface="Arial"/>
              </a:rPr>
              <a:t>H</a:t>
            </a:r>
            <a:r>
              <a:rPr lang="en-US" spc="-5" dirty="0">
                <a:latin typeface="Arial"/>
                <a:cs typeface="Arial"/>
              </a:rPr>
              <a:t>ashing</a:t>
            </a:r>
            <a:endParaRPr 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BE2D4C9-F03F-5A4A-A48F-E5E7D0EA57A5}"/>
              </a:ext>
            </a:extLst>
          </p:cNvPr>
          <p:cNvSpPr txBox="1"/>
          <p:nvPr/>
        </p:nvSpPr>
        <p:spPr>
          <a:xfrm>
            <a:off x="663517" y="1357754"/>
            <a:ext cx="4554435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>
                <a:latin typeface="Arial"/>
                <a:cs typeface="Arial"/>
              </a:defRPr>
            </a:lvl1pPr>
          </a:lstStyle>
          <a:p>
            <a:r>
              <a:rPr sz="1800" dirty="0">
                <a:solidFill>
                  <a:schemeClr val="accent1"/>
                </a:solidFill>
              </a:rPr>
              <a:t>Hash code</a:t>
            </a:r>
            <a:r>
              <a:rPr lang="en-US" altLang="zh-CN" sz="1800" dirty="0"/>
              <a:t>: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  <a:r>
              <a:rPr sz="1800" dirty="0"/>
              <a:t>n int between -2</a:t>
            </a:r>
            <a:r>
              <a:rPr sz="1800" baseline="30000" dirty="0"/>
              <a:t>31</a:t>
            </a:r>
            <a:r>
              <a:rPr sz="1800" dirty="0"/>
              <a:t> and 2</a:t>
            </a:r>
            <a:r>
              <a:rPr sz="1800" baseline="30000" dirty="0"/>
              <a:t>31</a:t>
            </a:r>
            <a:r>
              <a:rPr sz="1800" dirty="0"/>
              <a:t> - 1.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223035F-6F2E-7D45-AA86-63D053F9DBE0}"/>
              </a:ext>
            </a:extLst>
          </p:cNvPr>
          <p:cNvGrpSpPr/>
          <p:nvPr/>
        </p:nvGrpSpPr>
        <p:grpSpPr>
          <a:xfrm>
            <a:off x="320178" y="3603785"/>
            <a:ext cx="3433046" cy="1063747"/>
            <a:chOff x="940966" y="3570229"/>
            <a:chExt cx="3433046" cy="1063747"/>
          </a:xfrm>
        </p:grpSpPr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20568CE2-3F2F-C843-84DA-D6C9AA2A7931}"/>
                </a:ext>
              </a:extLst>
            </p:cNvPr>
            <p:cNvSpPr/>
            <p:nvPr/>
          </p:nvSpPr>
          <p:spPr>
            <a:xfrm>
              <a:off x="940966" y="3570229"/>
              <a:ext cx="3433046" cy="10637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 anchor="ctr"/>
            <a:lstStyle/>
            <a:p>
              <a:endParaRPr>
                <a:latin typeface="Courier" pitchFamily="2" charset="0"/>
              </a:endParaRPr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FC62C8B5-9625-5241-9E64-B5ED9EB524BC}"/>
                </a:ext>
              </a:extLst>
            </p:cNvPr>
            <p:cNvSpPr txBox="1"/>
            <p:nvPr/>
          </p:nvSpPr>
          <p:spPr>
            <a:xfrm>
              <a:off x="1005276" y="3644994"/>
              <a:ext cx="3247941" cy="841256"/>
            </a:xfrm>
            <a:prstGeom prst="rect">
              <a:avLst/>
            </a:prstGeom>
            <a:solidFill>
              <a:srgbClr val="CBCBCB"/>
            </a:solidFill>
          </p:spPr>
          <p:txBody>
            <a:bodyPr vert="horz" wrap="square" lIns="0" tIns="114300" rIns="0" bIns="0" rtlCol="0"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zh-CN" altLang="en-US" sz="1350" dirty="0">
                  <a:latin typeface="Courier" pitchFamily="2" charset="0"/>
                </a:rPr>
                <a:t> </a:t>
              </a:r>
              <a:r>
                <a:rPr sz="1350" dirty="0">
                  <a:latin typeface="Courier" pitchFamily="2" charset="0"/>
                </a:rPr>
                <a:t>private int hash(Key key)</a:t>
              </a:r>
              <a:r>
                <a:rPr lang="zh-CN" altLang="en-US" sz="1350" dirty="0">
                  <a:latin typeface="Courier" pitchFamily="2" charset="0"/>
                </a:rPr>
                <a:t> </a:t>
              </a:r>
              <a:r>
                <a:rPr sz="1350" dirty="0">
                  <a:latin typeface="Courier" pitchFamily="2" charset="0"/>
                </a:rPr>
                <a:t>{</a:t>
              </a:r>
              <a:endParaRPr lang="en-US" sz="1350" dirty="0">
                <a:latin typeface="Courier" pitchFamily="2" charset="0"/>
              </a:endParaRPr>
            </a:p>
            <a:p>
              <a:pPr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sz="1350" dirty="0">
                  <a:latin typeface="Courier" pitchFamily="2" charset="0"/>
                </a:rPr>
                <a:t>	</a:t>
              </a:r>
              <a:r>
                <a:rPr lang="zh-CN" altLang="en-US" sz="1350" dirty="0">
                  <a:latin typeface="Courier" pitchFamily="2" charset="0"/>
                </a:rPr>
                <a:t> </a:t>
              </a:r>
              <a:r>
                <a:rPr sz="1350" dirty="0">
                  <a:latin typeface="Courier" pitchFamily="2" charset="0"/>
                </a:rPr>
                <a:t>return key.hashCode() % M;</a:t>
              </a:r>
              <a:endParaRPr lang="en-US" sz="1350" dirty="0">
                <a:latin typeface="Courier" pitchFamily="2" charset="0"/>
              </a:endParaRPr>
            </a:p>
            <a:p>
              <a:pPr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zh-CN" altLang="en-US" sz="1350" dirty="0">
                  <a:latin typeface="Courier" pitchFamily="2" charset="0"/>
                </a:rPr>
                <a:t> </a:t>
              </a:r>
              <a:r>
                <a:rPr sz="1350" dirty="0">
                  <a:latin typeface="Courier" pitchFamily="2" charset="0"/>
                </a:rPr>
                <a:t>}</a:t>
              </a:r>
              <a:r>
                <a:rPr lang="zh-CN" altLang="en-US" sz="1350" dirty="0">
                  <a:latin typeface="Courier" pitchFamily="2" charset="0"/>
                </a:rPr>
                <a:t> </a:t>
              </a:r>
              <a:endParaRPr sz="1350" dirty="0">
                <a:latin typeface="Courier" pitchFamily="2" charset="0"/>
              </a:endParaRPr>
            </a:p>
          </p:txBody>
        </p:sp>
      </p:grpSp>
      <p:sp>
        <p:nvSpPr>
          <p:cNvPr id="9" name="object 8">
            <a:extLst>
              <a:ext uri="{FF2B5EF4-FFF2-40B4-BE49-F238E27FC236}">
                <a16:creationId xmlns:a16="http://schemas.microsoft.com/office/drawing/2014/main" id="{8FD6F547-C5FB-F349-B8A1-EB78E53B5991}"/>
              </a:ext>
            </a:extLst>
          </p:cNvPr>
          <p:cNvSpPr txBox="1"/>
          <p:nvPr/>
        </p:nvSpPr>
        <p:spPr>
          <a:xfrm>
            <a:off x="3985299" y="3815952"/>
            <a:ext cx="620785" cy="369332"/>
          </a:xfrm>
          <a:prstGeom prst="rect">
            <a:avLst/>
          </a:prstGeom>
          <a:solidFill>
            <a:srgbClr val="FF0000"/>
          </a:solidFill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algn="ctr"/>
            <a:r>
              <a:rPr dirty="0">
                <a:solidFill>
                  <a:schemeClr val="bg1"/>
                </a:solidFill>
              </a:rPr>
              <a:t>bug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482FF55-459E-3642-8E3A-D66A31B59F10}"/>
              </a:ext>
            </a:extLst>
          </p:cNvPr>
          <p:cNvGrpSpPr/>
          <p:nvPr/>
        </p:nvGrpSpPr>
        <p:grpSpPr>
          <a:xfrm>
            <a:off x="314222" y="4639930"/>
            <a:ext cx="4553825" cy="1076821"/>
            <a:chOff x="940964" y="4591970"/>
            <a:chExt cx="4553825" cy="1076821"/>
          </a:xfrm>
        </p:grpSpPr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CCED92DE-D939-CE48-9788-B599309ADE17}"/>
                </a:ext>
              </a:extLst>
            </p:cNvPr>
            <p:cNvSpPr/>
            <p:nvPr/>
          </p:nvSpPr>
          <p:spPr>
            <a:xfrm>
              <a:off x="940964" y="4591970"/>
              <a:ext cx="4553825" cy="107682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 anchor="ctr"/>
            <a:lstStyle/>
            <a:p>
              <a:endParaRPr>
                <a:latin typeface="Courier" pitchFamily="2" charset="0"/>
              </a:endParaRPr>
            </a:p>
          </p:txBody>
        </p:sp>
        <p:sp>
          <p:nvSpPr>
            <p:cNvPr id="11" name="object 10">
              <a:extLst>
                <a:ext uri="{FF2B5EF4-FFF2-40B4-BE49-F238E27FC236}">
                  <a16:creationId xmlns:a16="http://schemas.microsoft.com/office/drawing/2014/main" id="{26243785-D287-8941-900F-6FB58EFCB92E}"/>
                </a:ext>
              </a:extLst>
            </p:cNvPr>
            <p:cNvSpPr txBox="1"/>
            <p:nvPr/>
          </p:nvSpPr>
          <p:spPr>
            <a:xfrm>
              <a:off x="1005276" y="4671111"/>
              <a:ext cx="4361390" cy="841256"/>
            </a:xfrm>
            <a:prstGeom prst="rect">
              <a:avLst/>
            </a:prstGeom>
            <a:solidFill>
              <a:srgbClr val="CBCBCB"/>
            </a:solidFill>
          </p:spPr>
          <p:txBody>
            <a:bodyPr vert="horz" wrap="square" lIns="0" tIns="114300" rIns="0" bIns="0" rtlCol="0" anchor="ctr">
              <a:spAutoFit/>
            </a:bodyPr>
            <a:lstStyle/>
            <a:p>
              <a:pPr>
                <a:spcBef>
                  <a:spcPts val="200"/>
                </a:spcBef>
                <a:spcAft>
                  <a:spcPts val="200"/>
                </a:spcAft>
              </a:pPr>
              <a:r>
                <a:rPr lang="zh-CN" altLang="en-US" sz="135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private int hash(Key</a:t>
              </a:r>
              <a:r>
                <a:rPr sz="1350" spc="-1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key)</a:t>
              </a:r>
              <a:r>
                <a:rPr lang="zh-CN" altLang="en-US" sz="135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{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>
                <a:spcBef>
                  <a:spcPts val="200"/>
                </a:spcBef>
                <a:spcAft>
                  <a:spcPts val="200"/>
                </a:spcAft>
              </a:pPr>
              <a:r>
                <a:rPr lang="en-US" sz="1350" dirty="0">
                  <a:latin typeface="Courier" pitchFamily="2" charset="0"/>
                  <a:cs typeface="DejaVu Sans Mono"/>
                </a:rPr>
                <a:t>	</a:t>
              </a:r>
              <a:r>
                <a:rPr lang="zh-CN" altLang="en-US" sz="135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return Math.abs(key.hashCode())</a:t>
              </a:r>
              <a:r>
                <a:rPr sz="1350" spc="1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%</a:t>
              </a:r>
              <a:r>
                <a:rPr sz="1350" spc="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M;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>
                <a:spcBef>
                  <a:spcPts val="200"/>
                </a:spcBef>
                <a:spcAft>
                  <a:spcPts val="200"/>
                </a:spcAft>
              </a:pPr>
              <a:r>
                <a:rPr lang="zh-CN" altLang="en-US" sz="135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}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FF57022-9EB1-AD41-AB8E-4707D4FC83E3}"/>
              </a:ext>
            </a:extLst>
          </p:cNvPr>
          <p:cNvGrpSpPr/>
          <p:nvPr/>
        </p:nvGrpSpPr>
        <p:grpSpPr>
          <a:xfrm>
            <a:off x="277545" y="5757152"/>
            <a:ext cx="5023608" cy="971311"/>
            <a:chOff x="940964" y="5730300"/>
            <a:chExt cx="5023608" cy="971311"/>
          </a:xfrm>
        </p:grpSpPr>
        <p:sp>
          <p:nvSpPr>
            <p:cNvPr id="12" name="object 11">
              <a:extLst>
                <a:ext uri="{FF2B5EF4-FFF2-40B4-BE49-F238E27FC236}">
                  <a16:creationId xmlns:a16="http://schemas.microsoft.com/office/drawing/2014/main" id="{68A4F30E-8459-914C-8D69-456D62E63D07}"/>
                </a:ext>
              </a:extLst>
            </p:cNvPr>
            <p:cNvSpPr/>
            <p:nvPr/>
          </p:nvSpPr>
          <p:spPr>
            <a:xfrm>
              <a:off x="940964" y="5774511"/>
              <a:ext cx="5023608" cy="9271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 anchor="ctr"/>
            <a:lstStyle/>
            <a:p>
              <a:endParaRPr>
                <a:latin typeface="Courier" pitchFamily="2" charset="0"/>
              </a:endParaRPr>
            </a:p>
          </p:txBody>
        </p:sp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AD405877-27D3-BA47-B2BE-2F34EB21856E}"/>
                </a:ext>
              </a:extLst>
            </p:cNvPr>
            <p:cNvSpPr txBox="1"/>
            <p:nvPr/>
          </p:nvSpPr>
          <p:spPr>
            <a:xfrm>
              <a:off x="975041" y="5730300"/>
              <a:ext cx="4902213" cy="841256"/>
            </a:xfrm>
            <a:prstGeom prst="rect">
              <a:avLst/>
            </a:prstGeom>
            <a:solidFill>
              <a:srgbClr val="CBCBCB"/>
            </a:solidFill>
          </p:spPr>
          <p:txBody>
            <a:bodyPr vert="horz" wrap="square" lIns="0" tIns="114300" rIns="0" bIns="0" rtlCol="0"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zh-CN" altLang="en-US" sz="1350" dirty="0">
                  <a:latin typeface="Courier" pitchFamily="2" charset="0"/>
                </a:rPr>
                <a:t> </a:t>
              </a:r>
              <a:r>
                <a:rPr sz="1350" dirty="0">
                  <a:latin typeface="Courier" pitchFamily="2" charset="0"/>
                </a:rPr>
                <a:t>private int hash(Key key)</a:t>
              </a:r>
              <a:r>
                <a:rPr lang="zh-CN" altLang="en-US" sz="1350" dirty="0">
                  <a:latin typeface="Courier" pitchFamily="2" charset="0"/>
                </a:rPr>
                <a:t> </a:t>
              </a:r>
              <a:r>
                <a:rPr sz="1350" dirty="0">
                  <a:latin typeface="Courier" pitchFamily="2" charset="0"/>
                </a:rPr>
                <a:t>{</a:t>
              </a:r>
              <a:endParaRPr lang="en-US" sz="1350" dirty="0">
                <a:latin typeface="Courier" pitchFamily="2" charset="0"/>
              </a:endParaRPr>
            </a:p>
            <a:p>
              <a:pPr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sz="1350" dirty="0">
                  <a:latin typeface="Courier" pitchFamily="2" charset="0"/>
                </a:rPr>
                <a:t>	</a:t>
              </a:r>
              <a:r>
                <a:rPr lang="zh-CN" altLang="en-US" sz="1350" dirty="0">
                  <a:latin typeface="Courier" pitchFamily="2" charset="0"/>
                </a:rPr>
                <a:t> </a:t>
              </a:r>
              <a:r>
                <a:rPr sz="1350" dirty="0">
                  <a:latin typeface="Courier" pitchFamily="2" charset="0"/>
                </a:rPr>
                <a:t>return (key.hashCode() &amp; 0x7fffffff) % M;</a:t>
              </a:r>
              <a:endParaRPr lang="en-US" sz="1350" dirty="0">
                <a:latin typeface="Courier" pitchFamily="2" charset="0"/>
              </a:endParaRPr>
            </a:p>
            <a:p>
              <a:pPr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zh-CN" altLang="en-US" sz="1350" dirty="0">
                  <a:latin typeface="Courier" pitchFamily="2" charset="0"/>
                </a:rPr>
                <a:t> </a:t>
              </a:r>
              <a:r>
                <a:rPr sz="1350" dirty="0">
                  <a:latin typeface="Courier" pitchFamily="2" charset="0"/>
                </a:rPr>
                <a:t>}</a:t>
              </a:r>
            </a:p>
          </p:txBody>
        </p:sp>
      </p:grpSp>
      <p:sp>
        <p:nvSpPr>
          <p:cNvPr id="14" name="object 13">
            <a:extLst>
              <a:ext uri="{FF2B5EF4-FFF2-40B4-BE49-F238E27FC236}">
                <a16:creationId xmlns:a16="http://schemas.microsoft.com/office/drawing/2014/main" id="{28B84C96-AF8C-8248-9C3D-3877BFA52376}"/>
              </a:ext>
            </a:extLst>
          </p:cNvPr>
          <p:cNvSpPr txBox="1"/>
          <p:nvPr/>
        </p:nvSpPr>
        <p:spPr>
          <a:xfrm>
            <a:off x="5433610" y="5531846"/>
            <a:ext cx="980493" cy="369332"/>
          </a:xfrm>
          <a:prstGeom prst="rect">
            <a:avLst/>
          </a:prstGeom>
          <a:solidFill>
            <a:srgbClr val="1B8E1D"/>
          </a:solidFill>
        </p:spPr>
        <p:txBody>
          <a:bodyPr wrap="square" anchor="ctr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dirty="0"/>
              <a:t>correct</a:t>
            </a: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39F8A5AD-6139-A94B-8342-DA25960B84B0}"/>
              </a:ext>
            </a:extLst>
          </p:cNvPr>
          <p:cNvSpPr txBox="1"/>
          <p:nvPr/>
        </p:nvSpPr>
        <p:spPr>
          <a:xfrm>
            <a:off x="5024638" y="4478527"/>
            <a:ext cx="1916884" cy="369332"/>
          </a:xfrm>
          <a:prstGeom prst="rect">
            <a:avLst/>
          </a:prstGeom>
          <a:solidFill>
            <a:srgbClr val="FF0000"/>
          </a:solidFill>
        </p:spPr>
        <p:txBody>
          <a:bodyPr wrap="square" anchor="ctr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dirty="0"/>
              <a:t>1-in-a-billion bug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6BB11C-9A66-DE4F-8456-F3C1162DBFAD}"/>
              </a:ext>
            </a:extLst>
          </p:cNvPr>
          <p:cNvSpPr txBox="1"/>
          <p:nvPr/>
        </p:nvSpPr>
        <p:spPr>
          <a:xfrm>
            <a:off x="5877254" y="1279958"/>
            <a:ext cx="3000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zh-CN" altLang="en-US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zh-CN" altLang="en-US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array,</a:t>
            </a:r>
            <a:r>
              <a:rPr lang="zh-CN" altLang="en-US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zh-CN" altLang="en-US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typically a </a:t>
            </a:r>
            <a:r>
              <a:rPr lang="en-US" sz="1400" spc="5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prime </a:t>
            </a:r>
            <a:r>
              <a:rPr lang="en-US" sz="1400" spc="5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sz="1400" spc="6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</a:t>
            </a:r>
            <a:r>
              <a:rPr lang="en-US" sz="1400" spc="4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z="1400" spc="-16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1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07795E-EFD0-8F41-BCF4-B1B3DA048402}"/>
              </a:ext>
            </a:extLst>
          </p:cNvPr>
          <p:cNvSpPr/>
          <p:nvPr/>
        </p:nvSpPr>
        <p:spPr>
          <a:xfrm>
            <a:off x="663516" y="1918228"/>
            <a:ext cx="6920131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/>
                <a:cs typeface="Arial"/>
              </a:rPr>
              <a:t>Hash function</a:t>
            </a:r>
            <a:r>
              <a:rPr lang="en-US" altLang="zh-CN" dirty="0">
                <a:solidFill>
                  <a:schemeClr val="tx2"/>
                </a:solidFill>
                <a:latin typeface="Arial"/>
                <a:cs typeface="Arial"/>
              </a:rPr>
              <a:t>:</a:t>
            </a:r>
            <a:r>
              <a:rPr lang="zh-CN" altLang="en-US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a</a:t>
            </a:r>
            <a:r>
              <a:rPr lang="en-US" dirty="0">
                <a:latin typeface="Arial"/>
                <a:cs typeface="Arial"/>
              </a:rPr>
              <a:t>n </a:t>
            </a:r>
            <a:r>
              <a:rPr lang="en-US" dirty="0" err="1">
                <a:latin typeface="Arial"/>
                <a:cs typeface="Arial"/>
              </a:rPr>
              <a:t>int</a:t>
            </a:r>
            <a:r>
              <a:rPr lang="en-US" dirty="0">
                <a:latin typeface="Arial"/>
                <a:cs typeface="Arial"/>
              </a:rPr>
              <a:t> between 0 and M - 1 (for use as array index).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9F6E87-6391-044C-A889-87524591F10A}"/>
              </a:ext>
            </a:extLst>
          </p:cNvPr>
          <p:cNvCxnSpPr>
            <a:cxnSpLocks/>
          </p:cNvCxnSpPr>
          <p:nvPr/>
        </p:nvCxnSpPr>
        <p:spPr>
          <a:xfrm flipH="1">
            <a:off x="4983062" y="1661005"/>
            <a:ext cx="894192" cy="234031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4EABBE8-D226-DA44-AF74-1BA54996895E}"/>
              </a:ext>
            </a:extLst>
          </p:cNvPr>
          <p:cNvSpPr/>
          <p:nvPr/>
        </p:nvSpPr>
        <p:spPr>
          <a:xfrm>
            <a:off x="663516" y="2384297"/>
            <a:ext cx="5712117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 our goal is an array index, not a 32-bit integer, we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 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hashCode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 with the modulo M operator (% M) to produce an integer between 0 and M-1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array index into an array of size M. 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A189B63-B29A-2B49-8CEB-F6B0F795E3C0}"/>
              </a:ext>
            </a:extLst>
          </p:cNvPr>
          <p:cNvSpPr/>
          <p:nvPr/>
        </p:nvSpPr>
        <p:spPr>
          <a:xfrm>
            <a:off x="5028793" y="4960285"/>
            <a:ext cx="3768680" cy="4616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absolute value of </a:t>
            </a:r>
            <a:r>
              <a:rPr lang="en-US" sz="12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Integer.MIN_VALUE</a:t>
            </a:r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is itself!</a:t>
            </a:r>
            <a:r>
              <a:rPr lang="zh-CN" alt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Famously,</a:t>
            </a:r>
            <a:r>
              <a:rPr lang="zh-CN" alt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hashCode</a:t>
            </a:r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of "</a:t>
            </a:r>
            <a:r>
              <a:rPr lang="en-US" sz="12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polygenelubricants</a:t>
            </a:r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is -2</a:t>
            </a:r>
            <a:r>
              <a:rPr lang="en-US" sz="1200" baseline="30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68C73D-9D18-DE4E-99A1-D7908454AAD2}"/>
              </a:ext>
            </a:extLst>
          </p:cNvPr>
          <p:cNvSpPr/>
          <p:nvPr/>
        </p:nvSpPr>
        <p:spPr>
          <a:xfrm>
            <a:off x="4734441" y="3693427"/>
            <a:ext cx="3282384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% operator returns a non-positive integer if its first argument is negative, and this would create an array index </a:t>
            </a:r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out-of-bounds error</a:t>
            </a:r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FA48BD0-CFE6-154D-B876-EA4D60FB3C28}"/>
              </a:ext>
            </a:extLst>
          </p:cNvPr>
          <p:cNvSpPr/>
          <p:nvPr/>
        </p:nvSpPr>
        <p:spPr>
          <a:xfrm>
            <a:off x="5427509" y="5940312"/>
            <a:ext cx="3687259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code </a:t>
            </a:r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masks off the highest sign bit </a:t>
            </a:r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(to turn the 32-bit integer into a 31-bit nonnegative integer) and then computes the remainder when dividing by M. (7 in binary is 0111, and f in binary is 1111.)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4E86ABB-C08B-D045-BDB5-17A3D3116D63}"/>
              </a:ext>
            </a:extLst>
          </p:cNvPr>
          <p:cNvSpPr/>
          <p:nvPr/>
        </p:nvSpPr>
        <p:spPr>
          <a:xfrm>
            <a:off x="7273472" y="2322387"/>
            <a:ext cx="1769860" cy="128139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sz="1200" dirty="0">
                <a:solidFill>
                  <a:schemeClr val="accent6"/>
                </a:solidFill>
              </a:rPr>
              <a:t>Hash </a:t>
            </a:r>
          </a:p>
          <a:p>
            <a:pPr algn="r"/>
            <a:r>
              <a:rPr lang="en-US" sz="1200" dirty="0" err="1">
                <a:solidFill>
                  <a:schemeClr val="accent6"/>
                </a:solidFill>
              </a:rPr>
              <a:t>Funtion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D166460-1C2C-7745-A2BF-6EB44AE6FB8A}"/>
              </a:ext>
            </a:extLst>
          </p:cNvPr>
          <p:cNvSpPr/>
          <p:nvPr/>
        </p:nvSpPr>
        <p:spPr>
          <a:xfrm>
            <a:off x="7424195" y="3009686"/>
            <a:ext cx="744496" cy="513022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</a:t>
            </a:r>
            <a:r>
              <a:rPr lang="zh-CN" alt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sz="11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A38F643-18AC-7347-8000-9D5505B1C18A}"/>
              </a:ext>
            </a:extLst>
          </p:cNvPr>
          <p:cNvSpPr/>
          <p:nvPr/>
        </p:nvSpPr>
        <p:spPr>
          <a:xfrm>
            <a:off x="6520182" y="2435832"/>
            <a:ext cx="637564" cy="33442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1"/>
                </a:solidFill>
                <a:latin typeface="Arial"/>
                <a:cs typeface="Arial"/>
              </a:rPr>
              <a:t>Key</a:t>
            </a:r>
            <a:endParaRPr lang="en-US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C26CCBB-B531-5545-B62F-ECD61B9C20BD}"/>
              </a:ext>
            </a:extLst>
          </p:cNvPr>
          <p:cNvSpPr/>
          <p:nvPr/>
        </p:nvSpPr>
        <p:spPr>
          <a:xfrm>
            <a:off x="7366442" y="2401658"/>
            <a:ext cx="860002" cy="408898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1"/>
                </a:solidFill>
              </a:rPr>
              <a:t>Hash</a:t>
            </a:r>
            <a:r>
              <a:rPr lang="zh-CN" altLang="en-US" sz="1200" dirty="0">
                <a:solidFill>
                  <a:schemeClr val="accent1"/>
                </a:solidFill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</a:rPr>
              <a:t>Algorithm</a:t>
            </a:r>
            <a:endParaRPr lang="en-US" sz="1200" dirty="0">
              <a:solidFill>
                <a:schemeClr val="accent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0B0851A-04A8-0C46-B46F-694945D8DF94}"/>
              </a:ext>
            </a:extLst>
          </p:cNvPr>
          <p:cNvCxnSpPr>
            <a:cxnSpLocks/>
            <a:stCxn id="37" idx="6"/>
            <a:endCxn id="38" idx="1"/>
          </p:cNvCxnSpPr>
          <p:nvPr/>
        </p:nvCxnSpPr>
        <p:spPr>
          <a:xfrm>
            <a:off x="7157746" y="2603044"/>
            <a:ext cx="208696" cy="30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731B8C2-B2C3-374A-8AD3-47BFEE483623}"/>
              </a:ext>
            </a:extLst>
          </p:cNvPr>
          <p:cNvCxnSpPr>
            <a:cxnSpLocks/>
            <a:stCxn id="38" idx="2"/>
            <a:endCxn id="36" idx="0"/>
          </p:cNvCxnSpPr>
          <p:nvPr/>
        </p:nvCxnSpPr>
        <p:spPr>
          <a:xfrm>
            <a:off x="7796443" y="2810556"/>
            <a:ext cx="0" cy="19913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AF1800DD-9C2B-1D47-B22F-07B971CC5CD3}"/>
              </a:ext>
            </a:extLst>
          </p:cNvPr>
          <p:cNvSpPr/>
          <p:nvPr/>
        </p:nvSpPr>
        <p:spPr>
          <a:xfrm>
            <a:off x="8429093" y="3076187"/>
            <a:ext cx="515413" cy="381788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1"/>
                </a:solidFill>
              </a:rPr>
              <a:t>mod</a:t>
            </a:r>
            <a:endParaRPr lang="en-US" sz="1200" dirty="0">
              <a:solidFill>
                <a:schemeClr val="accent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B987CC8-557C-BB45-AEAF-0166B137FB38}"/>
              </a:ext>
            </a:extLst>
          </p:cNvPr>
          <p:cNvCxnSpPr>
            <a:cxnSpLocks/>
            <a:stCxn id="36" idx="6"/>
            <a:endCxn id="41" idx="1"/>
          </p:cNvCxnSpPr>
          <p:nvPr/>
        </p:nvCxnSpPr>
        <p:spPr>
          <a:xfrm>
            <a:off x="8168691" y="3266197"/>
            <a:ext cx="260402" cy="88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67DCB89C-26CA-DD43-ABF0-454F6FD5F09A}"/>
              </a:ext>
            </a:extLst>
          </p:cNvPr>
          <p:cNvSpPr/>
          <p:nvPr/>
        </p:nvSpPr>
        <p:spPr>
          <a:xfrm>
            <a:off x="8258831" y="3677452"/>
            <a:ext cx="855937" cy="55275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</a:p>
          <a:p>
            <a:pPr algn="ctr"/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endParaRPr lang="en-US" sz="1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88ED5BF-A540-9B4E-A0DE-EA4046765003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>
            <a:off x="8686800" y="3457975"/>
            <a:ext cx="0" cy="21947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1B583BA-53F6-DDB9-6112-6C1234D93688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2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4" grpId="0" animBg="1"/>
      <p:bldP spid="15" grpId="0" animBg="1"/>
      <p:bldP spid="19" grpId="0"/>
      <p:bldP spid="20" grpId="0" animBg="1"/>
      <p:bldP spid="25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1" grpId="0" animBg="1"/>
      <p:bldP spid="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DBE5C-AF37-3C50-D1C3-00C665487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Absolute value of </a:t>
            </a:r>
            <a:r>
              <a:rPr lang="en-GB" dirty="0" err="1"/>
              <a:t>Integer.MIN_VALUE</a:t>
            </a:r>
            <a:r>
              <a:rPr lang="en-GB" dirty="0"/>
              <a:t> is itself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3523D-A0F1-52E8-045F-495CF5EC8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Integer representation: In Java, integers are stored using 32 bits in two's complement format.</a:t>
            </a:r>
          </a:p>
          <a:p>
            <a:r>
              <a:rPr lang="en-GB" dirty="0"/>
              <a:t>Range of int: The range of int in Java is from -2^31 to 2^31 - 1, which is </a:t>
            </a:r>
            <a:r>
              <a:rPr lang="en-GB" dirty="0">
                <a:solidFill>
                  <a:srgbClr val="FF0000"/>
                </a:solidFill>
              </a:rPr>
              <a:t>-2,147,483,648 </a:t>
            </a:r>
            <a:r>
              <a:rPr lang="en-GB" dirty="0"/>
              <a:t>to </a:t>
            </a:r>
            <a:r>
              <a:rPr lang="en-GB" dirty="0">
                <a:solidFill>
                  <a:srgbClr val="FF0000"/>
                </a:solidFill>
              </a:rPr>
              <a:t>2,147,483,647</a:t>
            </a:r>
            <a:r>
              <a:rPr lang="en-GB" dirty="0"/>
              <a:t>.</a:t>
            </a:r>
          </a:p>
          <a:p>
            <a:r>
              <a:rPr lang="en-GB" dirty="0" err="1"/>
              <a:t>Integer.MIN_VALUE</a:t>
            </a:r>
            <a:r>
              <a:rPr lang="en-GB" dirty="0"/>
              <a:t>: This constant represents the minimum value an int can hold, which is -2,147,483,648.</a:t>
            </a:r>
          </a:p>
          <a:p>
            <a:r>
              <a:rPr lang="en-GB" dirty="0"/>
              <a:t>No positive counterpart: There is no positive 32-bit integer that can represent 2,147,483,648 (which would be the absolute value of -2,147,483,648).</a:t>
            </a:r>
          </a:p>
          <a:p>
            <a:r>
              <a:rPr lang="en-GB" dirty="0"/>
              <a:t>The </a:t>
            </a:r>
            <a:r>
              <a:rPr lang="en-GB" dirty="0" err="1"/>
              <a:t>Math.abs</a:t>
            </a:r>
            <a:r>
              <a:rPr lang="en-GB" dirty="0"/>
              <a:t>() Function</a:t>
            </a:r>
          </a:p>
          <a:p>
            <a:pPr lvl="1"/>
            <a:r>
              <a:rPr lang="en-GB" dirty="0"/>
              <a:t>When you try to get the absolute value of </a:t>
            </a:r>
            <a:r>
              <a:rPr lang="en-GB" dirty="0" err="1"/>
              <a:t>Integer.MIN_VALUE</a:t>
            </a:r>
            <a:r>
              <a:rPr lang="en-GB" dirty="0"/>
              <a:t> using </a:t>
            </a:r>
            <a:r>
              <a:rPr lang="en-GB" dirty="0" err="1"/>
              <a:t>Math.abs</a:t>
            </a:r>
            <a:r>
              <a:rPr lang="en-GB" dirty="0"/>
              <a:t>(), here's what happens:</a:t>
            </a:r>
          </a:p>
          <a:p>
            <a:pPr lvl="2"/>
            <a:r>
              <a:rPr lang="en-GB" dirty="0"/>
              <a:t>int </a:t>
            </a:r>
            <a:r>
              <a:rPr lang="en-GB" dirty="0" err="1"/>
              <a:t>minValue</a:t>
            </a:r>
            <a:r>
              <a:rPr lang="en-GB" dirty="0"/>
              <a:t> = </a:t>
            </a:r>
            <a:r>
              <a:rPr lang="en-GB" dirty="0" err="1"/>
              <a:t>Integer.MIN_VALUE</a:t>
            </a:r>
            <a:r>
              <a:rPr lang="en-GB" dirty="0"/>
              <a:t>;</a:t>
            </a:r>
          </a:p>
          <a:p>
            <a:pPr lvl="2"/>
            <a:r>
              <a:rPr lang="en-GB" dirty="0"/>
              <a:t>int </a:t>
            </a:r>
            <a:r>
              <a:rPr lang="en-GB" dirty="0" err="1"/>
              <a:t>absValue</a:t>
            </a:r>
            <a:r>
              <a:rPr lang="en-GB" dirty="0"/>
              <a:t> = </a:t>
            </a:r>
            <a:r>
              <a:rPr lang="en-GB" dirty="0" err="1"/>
              <a:t>Math.abs</a:t>
            </a:r>
            <a:r>
              <a:rPr lang="en-GB" dirty="0"/>
              <a:t>(</a:t>
            </a:r>
            <a:r>
              <a:rPr lang="en-GB" dirty="0" err="1"/>
              <a:t>minValue</a:t>
            </a:r>
            <a:r>
              <a:rPr lang="en-GB" dirty="0"/>
              <a:t>);</a:t>
            </a:r>
          </a:p>
          <a:p>
            <a:pPr lvl="2"/>
            <a:r>
              <a:rPr lang="en-GB" dirty="0" err="1"/>
              <a:t>System.out.println</a:t>
            </a:r>
            <a:r>
              <a:rPr lang="en-GB" dirty="0"/>
              <a:t>(</a:t>
            </a:r>
            <a:r>
              <a:rPr lang="en-GB" dirty="0" err="1"/>
              <a:t>minValue</a:t>
            </a:r>
            <a:r>
              <a:rPr lang="en-GB" dirty="0"/>
              <a:t> == </a:t>
            </a:r>
            <a:r>
              <a:rPr lang="en-GB" dirty="0" err="1"/>
              <a:t>absValue</a:t>
            </a:r>
            <a:r>
              <a:rPr lang="en-GB" dirty="0"/>
              <a:t>); // This prints true</a:t>
            </a:r>
            <a:endParaRPr lang="en-SE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ED74425-1137-47AB-6E9B-2A37B5292363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83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1DEDB-4CB1-9A9C-7AAA-69776D65D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Handling Hash Collisions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7CEB1-F010-DF7F-F702-71F069D63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2646"/>
            <a:ext cx="8229600" cy="5340716"/>
          </a:xfrm>
        </p:spPr>
        <p:txBody>
          <a:bodyPr>
            <a:normAutofit fontScale="92500" lnSpcReduction="10000"/>
          </a:bodyPr>
          <a:lstStyle/>
          <a:p>
            <a:r>
              <a:rPr lang="en-GB"/>
              <a:t>Two types </a:t>
            </a:r>
            <a:r>
              <a:rPr lang="en-GB" dirty="0"/>
              <a:t>of techniques for handling hash collisions:</a:t>
            </a:r>
          </a:p>
          <a:p>
            <a:r>
              <a:rPr lang="en-GB" dirty="0"/>
              <a:t>1. Separate Chaining (Closed Addressing):</a:t>
            </a:r>
          </a:p>
          <a:p>
            <a:pPr lvl="1"/>
            <a:r>
              <a:rPr lang="en-GB" dirty="0"/>
              <a:t>Each slot in the hash table holds a reference to a linked list that stores all elements hashing to the same index.</a:t>
            </a:r>
          </a:p>
          <a:p>
            <a:r>
              <a:rPr lang="en-GB" dirty="0"/>
              <a:t>2. Open Addressing: resolve collisions by finding another open slot within the hash table itself. It includes:</a:t>
            </a:r>
          </a:p>
          <a:p>
            <a:pPr lvl="1"/>
            <a:r>
              <a:rPr lang="en-GB" dirty="0"/>
              <a:t>Linear Probing: Sequentially checks the next available slots.</a:t>
            </a:r>
          </a:p>
          <a:p>
            <a:pPr lvl="1"/>
            <a:r>
              <a:rPr lang="en-GB" dirty="0"/>
              <a:t>Quadratic Probing: Uses a quadratic function to determine the next slot to check, i.e., if the primary hash index is x, probes slots x+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pc="11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dirty="0"/>
              <a:t>, x+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pc="11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dirty="0"/>
              <a:t>, x+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pc="11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dirty="0"/>
              <a:t>, x+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pc="11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GB" dirty="0"/>
              <a:t>and so on, until an empty slot is found.</a:t>
            </a:r>
          </a:p>
          <a:p>
            <a:pPr lvl="1"/>
            <a:r>
              <a:rPr lang="en-GB" dirty="0"/>
              <a:t>Double Hashing: First apply a primary hash function h1(k). If collision, then apply a second hash function h2(k) to calculate the probe sequence, e.g., </a:t>
            </a:r>
            <a:r>
              <a:rPr lang="en-GB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Probe(k, i)=(h1(k)+i⋅h2(k))%M, i=0, 1, 2…that is:</a:t>
            </a:r>
          </a:p>
          <a:p>
            <a:pPr lvl="2"/>
            <a:r>
              <a:rPr lang="en-GB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primary slot: h1(k), if it is occupied then</a:t>
            </a:r>
          </a:p>
          <a:p>
            <a:pPr lvl="2"/>
            <a:r>
              <a:rPr lang="en-GB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attempt 1: h1(k) + h2(k), if that is occupied then</a:t>
            </a:r>
          </a:p>
          <a:p>
            <a:pPr lvl="2"/>
            <a:r>
              <a:rPr lang="en-GB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attempt 2: h1(k) + 2</a:t>
            </a:r>
            <a:r>
              <a:rPr lang="en-GB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⋅</a:t>
            </a:r>
            <a:r>
              <a:rPr lang="en-GB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h2(k), if that is occupied then</a:t>
            </a:r>
          </a:p>
          <a:p>
            <a:pPr lvl="2"/>
            <a:r>
              <a:rPr lang="en-GB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attempt 3: h1(k) + 3</a:t>
            </a:r>
            <a:r>
              <a:rPr lang="en-GB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⋅</a:t>
            </a:r>
            <a:r>
              <a:rPr lang="en-GB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h2(k), and so on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469AFA8-276E-EF71-74E5-019DBF9B7342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30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96C7-FFE8-E047-8379-82B469101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Separate</a:t>
            </a:r>
            <a:r>
              <a:rPr lang="zh-CN" altLang="en-US" dirty="0"/>
              <a:t> </a:t>
            </a:r>
            <a:r>
              <a:rPr lang="en-US" altLang="zh-CN" dirty="0"/>
              <a:t>Chaining</a:t>
            </a:r>
            <a:endParaRPr lang="en-US" dirty="0"/>
          </a:p>
        </p:txBody>
      </p:sp>
      <p:sp>
        <p:nvSpPr>
          <p:cNvPr id="110" name="object 4">
            <a:extLst>
              <a:ext uri="{FF2B5EF4-FFF2-40B4-BE49-F238E27FC236}">
                <a16:creationId xmlns:a16="http://schemas.microsoft.com/office/drawing/2014/main" id="{823464C7-DE93-2143-A72B-5B616FB1085E}"/>
              </a:ext>
            </a:extLst>
          </p:cNvPr>
          <p:cNvSpPr txBox="1"/>
          <p:nvPr/>
        </p:nvSpPr>
        <p:spPr>
          <a:xfrm>
            <a:off x="533968" y="1946040"/>
            <a:ext cx="9575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1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endParaRPr sz="10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1" name="object 5">
            <a:extLst>
              <a:ext uri="{FF2B5EF4-FFF2-40B4-BE49-F238E27FC236}">
                <a16:creationId xmlns:a16="http://schemas.microsoft.com/office/drawing/2014/main" id="{6C9D86B0-7877-B944-83CF-C132A4BC0D5E}"/>
              </a:ext>
            </a:extLst>
          </p:cNvPr>
          <p:cNvSpPr txBox="1"/>
          <p:nvPr/>
        </p:nvSpPr>
        <p:spPr>
          <a:xfrm>
            <a:off x="533968" y="2332924"/>
            <a:ext cx="9575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1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1</a:t>
            </a:r>
            <a:endParaRPr sz="100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2" name="object 6">
            <a:extLst>
              <a:ext uri="{FF2B5EF4-FFF2-40B4-BE49-F238E27FC236}">
                <a16:creationId xmlns:a16="http://schemas.microsoft.com/office/drawing/2014/main" id="{1FA065F8-6789-5049-A9E4-0B78596A60BE}"/>
              </a:ext>
            </a:extLst>
          </p:cNvPr>
          <p:cNvSpPr txBox="1"/>
          <p:nvPr/>
        </p:nvSpPr>
        <p:spPr>
          <a:xfrm>
            <a:off x="533968" y="2712166"/>
            <a:ext cx="9575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1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2</a:t>
            </a:r>
            <a:endParaRPr sz="10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3" name="object 7">
            <a:extLst>
              <a:ext uri="{FF2B5EF4-FFF2-40B4-BE49-F238E27FC236}">
                <a16:creationId xmlns:a16="http://schemas.microsoft.com/office/drawing/2014/main" id="{DC3F91F5-3D54-514B-9AEF-59CD8D1455ED}"/>
              </a:ext>
            </a:extLst>
          </p:cNvPr>
          <p:cNvSpPr txBox="1"/>
          <p:nvPr/>
        </p:nvSpPr>
        <p:spPr>
          <a:xfrm>
            <a:off x="533968" y="3091411"/>
            <a:ext cx="9575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1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3</a:t>
            </a:r>
            <a:endParaRPr sz="100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4" name="object 8">
            <a:extLst>
              <a:ext uri="{FF2B5EF4-FFF2-40B4-BE49-F238E27FC236}">
                <a16:creationId xmlns:a16="http://schemas.microsoft.com/office/drawing/2014/main" id="{539B6308-350A-6440-8CC8-AA0349701B7A}"/>
              </a:ext>
            </a:extLst>
          </p:cNvPr>
          <p:cNvSpPr txBox="1"/>
          <p:nvPr/>
        </p:nvSpPr>
        <p:spPr>
          <a:xfrm>
            <a:off x="533968" y="3478285"/>
            <a:ext cx="9575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1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4</a:t>
            </a:r>
            <a:endParaRPr sz="100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5" name="object 9">
            <a:extLst>
              <a:ext uri="{FF2B5EF4-FFF2-40B4-BE49-F238E27FC236}">
                <a16:creationId xmlns:a16="http://schemas.microsoft.com/office/drawing/2014/main" id="{67FC4546-6C0C-0E4A-88A1-80FE30489A88}"/>
              </a:ext>
            </a:extLst>
          </p:cNvPr>
          <p:cNvSpPr txBox="1"/>
          <p:nvPr/>
        </p:nvSpPr>
        <p:spPr>
          <a:xfrm>
            <a:off x="533968" y="3857539"/>
            <a:ext cx="9575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1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5</a:t>
            </a:r>
            <a:endParaRPr sz="100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6" name="object 10">
            <a:extLst>
              <a:ext uri="{FF2B5EF4-FFF2-40B4-BE49-F238E27FC236}">
                <a16:creationId xmlns:a16="http://schemas.microsoft.com/office/drawing/2014/main" id="{B571F14E-8D8A-EE4D-97FC-1BD95E4DD8E0}"/>
              </a:ext>
            </a:extLst>
          </p:cNvPr>
          <p:cNvSpPr txBox="1"/>
          <p:nvPr/>
        </p:nvSpPr>
        <p:spPr>
          <a:xfrm>
            <a:off x="533968" y="4236784"/>
            <a:ext cx="9575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1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6</a:t>
            </a:r>
            <a:endParaRPr sz="100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7" name="object 11">
            <a:extLst>
              <a:ext uri="{FF2B5EF4-FFF2-40B4-BE49-F238E27FC236}">
                <a16:creationId xmlns:a16="http://schemas.microsoft.com/office/drawing/2014/main" id="{BCEF15AF-A3F8-FB4C-8998-EEF6588586A8}"/>
              </a:ext>
            </a:extLst>
          </p:cNvPr>
          <p:cNvSpPr txBox="1"/>
          <p:nvPr/>
        </p:nvSpPr>
        <p:spPr>
          <a:xfrm>
            <a:off x="533968" y="4616027"/>
            <a:ext cx="9575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1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7</a:t>
            </a:r>
            <a:endParaRPr sz="100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8" name="object 12">
            <a:extLst>
              <a:ext uri="{FF2B5EF4-FFF2-40B4-BE49-F238E27FC236}">
                <a16:creationId xmlns:a16="http://schemas.microsoft.com/office/drawing/2014/main" id="{A798B0D4-CA35-124A-8B58-8AAC4E08A5FE}"/>
              </a:ext>
            </a:extLst>
          </p:cNvPr>
          <p:cNvSpPr txBox="1"/>
          <p:nvPr/>
        </p:nvSpPr>
        <p:spPr>
          <a:xfrm>
            <a:off x="533968" y="5002900"/>
            <a:ext cx="9575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1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8</a:t>
            </a:r>
            <a:endParaRPr sz="100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9" name="object 13">
            <a:extLst>
              <a:ext uri="{FF2B5EF4-FFF2-40B4-BE49-F238E27FC236}">
                <a16:creationId xmlns:a16="http://schemas.microsoft.com/office/drawing/2014/main" id="{64396DB7-A6A2-5E4A-91A6-7D65784C2FCE}"/>
              </a:ext>
            </a:extLst>
          </p:cNvPr>
          <p:cNvSpPr txBox="1"/>
          <p:nvPr/>
        </p:nvSpPr>
        <p:spPr>
          <a:xfrm>
            <a:off x="533968" y="5382155"/>
            <a:ext cx="9575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1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9</a:t>
            </a:r>
            <a:endParaRPr sz="100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0" name="object 14">
            <a:extLst>
              <a:ext uri="{FF2B5EF4-FFF2-40B4-BE49-F238E27FC236}">
                <a16:creationId xmlns:a16="http://schemas.microsoft.com/office/drawing/2014/main" id="{40F714E6-0795-7542-96D3-EB9FDDD15258}"/>
              </a:ext>
            </a:extLst>
          </p:cNvPr>
          <p:cNvSpPr txBox="1"/>
          <p:nvPr/>
        </p:nvSpPr>
        <p:spPr>
          <a:xfrm>
            <a:off x="457200" y="5764193"/>
            <a:ext cx="264798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1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10</a:t>
            </a:r>
            <a:endParaRPr sz="10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1" name="object 15">
            <a:extLst>
              <a:ext uri="{FF2B5EF4-FFF2-40B4-BE49-F238E27FC236}">
                <a16:creationId xmlns:a16="http://schemas.microsoft.com/office/drawing/2014/main" id="{52727723-66C8-1449-BDA8-86B4D5BD4EEA}"/>
              </a:ext>
            </a:extLst>
          </p:cNvPr>
          <p:cNvSpPr txBox="1"/>
          <p:nvPr/>
        </p:nvSpPr>
        <p:spPr>
          <a:xfrm>
            <a:off x="461289" y="6151066"/>
            <a:ext cx="24393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1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11</a:t>
            </a:r>
            <a:endParaRPr sz="10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3" name="object 21">
            <a:extLst>
              <a:ext uri="{FF2B5EF4-FFF2-40B4-BE49-F238E27FC236}">
                <a16:creationId xmlns:a16="http://schemas.microsoft.com/office/drawing/2014/main" id="{7C2EE356-EE6E-434A-88AA-9A2BEE264B97}"/>
              </a:ext>
            </a:extLst>
          </p:cNvPr>
          <p:cNvSpPr txBox="1"/>
          <p:nvPr/>
        </p:nvSpPr>
        <p:spPr>
          <a:xfrm>
            <a:off x="4050382" y="3315064"/>
            <a:ext cx="650240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dirty="0">
                <a:latin typeface="Arial" charset="0"/>
                <a:ea typeface="Arial" charset="0"/>
                <a:cs typeface="Arial" charset="0"/>
              </a:rPr>
              <a:t>M </a:t>
            </a:r>
            <a:r>
              <a:rPr sz="1350">
                <a:latin typeface="Arial" charset="0"/>
                <a:ea typeface="Arial" charset="0"/>
                <a:cs typeface="Arial" charset="0"/>
              </a:rPr>
              <a:t>=</a:t>
            </a:r>
            <a:r>
              <a:rPr sz="1350" spc="-100">
                <a:latin typeface="Arial" charset="0"/>
                <a:ea typeface="Arial" charset="0"/>
                <a:cs typeface="Arial" charset="0"/>
              </a:rPr>
              <a:t> </a:t>
            </a:r>
            <a:r>
              <a:rPr sz="135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altLang="zh-CN" sz="1350">
                <a:latin typeface="Arial" charset="0"/>
                <a:ea typeface="Arial" charset="0"/>
                <a:cs typeface="Arial" charset="0"/>
              </a:rPr>
              <a:t>2</a:t>
            </a:r>
            <a:endParaRPr sz="135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8E8674B-D99D-FF4E-9705-C97132CB6F1B}"/>
              </a:ext>
            </a:extLst>
          </p:cNvPr>
          <p:cNvSpPr/>
          <p:nvPr/>
        </p:nvSpPr>
        <p:spPr>
          <a:xfrm>
            <a:off x="1596385" y="2240075"/>
            <a:ext cx="372638" cy="36933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I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E498187-6501-EC48-88F3-6123F93E851C}"/>
              </a:ext>
            </a:extLst>
          </p:cNvPr>
          <p:cNvSpPr/>
          <p:nvPr/>
        </p:nvSpPr>
        <p:spPr>
          <a:xfrm>
            <a:off x="1602757" y="3842285"/>
            <a:ext cx="385363" cy="36933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M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46EE0E0-1184-CE4B-B17B-12C168AF4AAB}"/>
              </a:ext>
            </a:extLst>
          </p:cNvPr>
          <p:cNvSpPr/>
          <p:nvPr/>
        </p:nvSpPr>
        <p:spPr>
          <a:xfrm>
            <a:off x="2365105" y="3368731"/>
            <a:ext cx="366126" cy="36933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X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34DECF34-33F2-DD40-B720-36853BD722E4}"/>
              </a:ext>
            </a:extLst>
          </p:cNvPr>
          <p:cNvSpPr/>
          <p:nvPr/>
        </p:nvSpPr>
        <p:spPr>
          <a:xfrm>
            <a:off x="1602757" y="5638562"/>
            <a:ext cx="346792" cy="36933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F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1B9FC48-5794-204B-84D6-7A79CA16EA94}"/>
              </a:ext>
            </a:extLst>
          </p:cNvPr>
          <p:cNvSpPr/>
          <p:nvPr/>
        </p:nvSpPr>
        <p:spPr>
          <a:xfrm>
            <a:off x="1602757" y="3370377"/>
            <a:ext cx="359715" cy="36933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L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EBBB4C2C-21D8-9345-B85D-B05208738A6D}"/>
              </a:ext>
            </a:extLst>
          </p:cNvPr>
          <p:cNvSpPr/>
          <p:nvPr/>
        </p:nvSpPr>
        <p:spPr>
          <a:xfrm>
            <a:off x="1617252" y="6139994"/>
            <a:ext cx="372539" cy="36933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G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C7AA186-682A-004F-BBEF-C28BFDBFDEE4}"/>
              </a:ext>
            </a:extLst>
          </p:cNvPr>
          <p:cNvSpPr/>
          <p:nvPr/>
        </p:nvSpPr>
        <p:spPr>
          <a:xfrm>
            <a:off x="2352271" y="5624575"/>
            <a:ext cx="359715" cy="36933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R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4CC75B7-03F0-A048-950D-B8651D1A97AA}"/>
              </a:ext>
            </a:extLst>
          </p:cNvPr>
          <p:cNvSpPr/>
          <p:nvPr/>
        </p:nvSpPr>
        <p:spPr>
          <a:xfrm>
            <a:off x="1602752" y="4934616"/>
            <a:ext cx="346891" cy="36933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>
                <a:latin typeface="Arial" charset="0"/>
                <a:ea typeface="Arial" charset="0"/>
                <a:cs typeface="Arial" charset="0"/>
              </a:rPr>
              <a:t>E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F5B1EAC-3184-BC42-8CD0-D748C692ACD6}"/>
              </a:ext>
            </a:extLst>
          </p:cNvPr>
          <p:cNvGraphicFramePr>
            <a:graphicFrameLocks noGrp="1"/>
          </p:cNvGraphicFramePr>
          <p:nvPr/>
        </p:nvGraphicFramePr>
        <p:xfrm>
          <a:off x="782049" y="1862089"/>
          <a:ext cx="418075" cy="4597440"/>
        </p:xfrm>
        <a:graphic>
          <a:graphicData uri="http://schemas.openxmlformats.org/drawingml/2006/table">
            <a:tbl>
              <a:tblPr/>
              <a:tblGrid>
                <a:gridCol w="418075">
                  <a:extLst>
                    <a:ext uri="{9D8B030D-6E8A-4147-A177-3AD203B41FA5}">
                      <a16:colId xmlns:a16="http://schemas.microsoft.com/office/drawing/2014/main" val="627234297"/>
                    </a:ext>
                  </a:extLst>
                </a:gridCol>
              </a:tblGrid>
              <a:tr h="383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142421"/>
                  </a:ext>
                </a:extLst>
              </a:tr>
              <a:tr h="383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01206"/>
                  </a:ext>
                </a:extLst>
              </a:tr>
              <a:tr h="383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115310"/>
                  </a:ext>
                </a:extLst>
              </a:tr>
              <a:tr h="383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692382"/>
                  </a:ext>
                </a:extLst>
              </a:tr>
              <a:tr h="383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970762"/>
                  </a:ext>
                </a:extLst>
              </a:tr>
              <a:tr h="383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706751"/>
                  </a:ext>
                </a:extLst>
              </a:tr>
              <a:tr h="383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015074"/>
                  </a:ext>
                </a:extLst>
              </a:tr>
              <a:tr h="383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410009"/>
                  </a:ext>
                </a:extLst>
              </a:tr>
              <a:tr h="383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435591"/>
                  </a:ext>
                </a:extLst>
              </a:tr>
              <a:tr h="383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299597"/>
                  </a:ext>
                </a:extLst>
              </a:tr>
              <a:tr h="383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374228"/>
                  </a:ext>
                </a:extLst>
              </a:tr>
              <a:tr h="383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606105"/>
                  </a:ext>
                </a:extLst>
              </a:tr>
            </a:tbl>
          </a:graphicData>
        </a:graphic>
      </p:graphicFrame>
      <p:sp>
        <p:nvSpPr>
          <p:cNvPr id="141" name="object 23">
            <a:extLst>
              <a:ext uri="{FF2B5EF4-FFF2-40B4-BE49-F238E27FC236}">
                <a16:creationId xmlns:a16="http://schemas.microsoft.com/office/drawing/2014/main" id="{765A47BC-A96E-3049-A9D8-0974CA3F512F}"/>
              </a:ext>
            </a:extLst>
          </p:cNvPr>
          <p:cNvSpPr txBox="1"/>
          <p:nvPr/>
        </p:nvSpPr>
        <p:spPr>
          <a:xfrm>
            <a:off x="3718662" y="3616454"/>
            <a:ext cx="1733930" cy="2510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L</a:t>
            </a:r>
            <a:r>
              <a:rPr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L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4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2" name="object 23">
            <a:extLst>
              <a:ext uri="{FF2B5EF4-FFF2-40B4-BE49-F238E27FC236}">
                <a16:creationId xmlns:a16="http://schemas.microsoft.com/office/drawing/2014/main" id="{BF8C3577-C829-E843-853D-C6FB4BF430D8}"/>
              </a:ext>
            </a:extLst>
          </p:cNvPr>
          <p:cNvSpPr txBox="1"/>
          <p:nvPr/>
        </p:nvSpPr>
        <p:spPr>
          <a:xfrm>
            <a:off x="3718662" y="3938124"/>
            <a:ext cx="1733931" cy="2510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 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1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3" name="object 23">
            <a:extLst>
              <a:ext uri="{FF2B5EF4-FFF2-40B4-BE49-F238E27FC236}">
                <a16:creationId xmlns:a16="http://schemas.microsoft.com/office/drawing/2014/main" id="{D9C9F6E1-9D43-DF4E-8991-ADA5A6480DB8}"/>
              </a:ext>
            </a:extLst>
          </p:cNvPr>
          <p:cNvSpPr txBox="1"/>
          <p:nvPr/>
        </p:nvSpPr>
        <p:spPr>
          <a:xfrm>
            <a:off x="3718662" y="4581464"/>
            <a:ext cx="1733930" cy="2510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M</a:t>
            </a:r>
            <a:r>
              <a:rPr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M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5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4" name="object 23">
            <a:extLst>
              <a:ext uri="{FF2B5EF4-FFF2-40B4-BE49-F238E27FC236}">
                <a16:creationId xmlns:a16="http://schemas.microsoft.com/office/drawing/2014/main" id="{9CBB70B3-CB24-1143-B011-EB6475C2B704}"/>
              </a:ext>
            </a:extLst>
          </p:cNvPr>
          <p:cNvSpPr txBox="1"/>
          <p:nvPr/>
        </p:nvSpPr>
        <p:spPr>
          <a:xfrm>
            <a:off x="3718662" y="4259794"/>
            <a:ext cx="1833716" cy="2510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E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E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8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5" name="object 23">
            <a:extLst>
              <a:ext uri="{FF2B5EF4-FFF2-40B4-BE49-F238E27FC236}">
                <a16:creationId xmlns:a16="http://schemas.microsoft.com/office/drawing/2014/main" id="{CC213206-1E06-1946-A583-4B5B54BE5341}"/>
              </a:ext>
            </a:extLst>
          </p:cNvPr>
          <p:cNvSpPr txBox="1"/>
          <p:nvPr/>
        </p:nvSpPr>
        <p:spPr>
          <a:xfrm>
            <a:off x="3718662" y="4903134"/>
            <a:ext cx="1983726" cy="22660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X</a:t>
            </a:r>
            <a:r>
              <a:rPr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</a:t>
            </a:r>
            <a:r>
              <a:rPr lang="en-GB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(k)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4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6" name="object 23">
            <a:extLst>
              <a:ext uri="{FF2B5EF4-FFF2-40B4-BE49-F238E27FC236}">
                <a16:creationId xmlns:a16="http://schemas.microsoft.com/office/drawing/2014/main" id="{905C24CD-82BA-F045-9B79-50A609C55974}"/>
              </a:ext>
            </a:extLst>
          </p:cNvPr>
          <p:cNvSpPr txBox="1"/>
          <p:nvPr/>
        </p:nvSpPr>
        <p:spPr>
          <a:xfrm>
            <a:off x="3718662" y="5224804"/>
            <a:ext cx="1983726" cy="2510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F</a:t>
            </a:r>
            <a:r>
              <a:rPr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F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10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7" name="object 23">
            <a:extLst>
              <a:ext uri="{FF2B5EF4-FFF2-40B4-BE49-F238E27FC236}">
                <a16:creationId xmlns:a16="http://schemas.microsoft.com/office/drawing/2014/main" id="{53D2E4B7-A4ED-6241-8862-9FAD7B41EC4D}"/>
              </a:ext>
            </a:extLst>
          </p:cNvPr>
          <p:cNvSpPr txBox="1"/>
          <p:nvPr/>
        </p:nvSpPr>
        <p:spPr>
          <a:xfrm>
            <a:off x="3718662" y="5546474"/>
            <a:ext cx="1864015" cy="2510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G</a:t>
            </a:r>
            <a:r>
              <a:rPr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G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11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8" name="object 23">
            <a:extLst>
              <a:ext uri="{FF2B5EF4-FFF2-40B4-BE49-F238E27FC236}">
                <a16:creationId xmlns:a16="http://schemas.microsoft.com/office/drawing/2014/main" id="{FD8521A4-C2D4-0544-8A6F-6614991565C0}"/>
              </a:ext>
            </a:extLst>
          </p:cNvPr>
          <p:cNvSpPr txBox="1"/>
          <p:nvPr/>
        </p:nvSpPr>
        <p:spPr>
          <a:xfrm>
            <a:off x="3718662" y="5868144"/>
            <a:ext cx="1891431" cy="2510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R</a:t>
            </a:r>
            <a:r>
              <a:rPr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R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63B9538-360B-294B-B970-1437324A96DD}"/>
              </a:ext>
            </a:extLst>
          </p:cNvPr>
          <p:cNvCxnSpPr>
            <a:stCxn id="130" idx="3"/>
          </p:cNvCxnSpPr>
          <p:nvPr/>
        </p:nvCxnSpPr>
        <p:spPr>
          <a:xfrm>
            <a:off x="2711986" y="5809241"/>
            <a:ext cx="396261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C9037E8E-D786-E54B-ADF3-781F058CBED9}"/>
              </a:ext>
            </a:extLst>
          </p:cNvPr>
          <p:cNvCxnSpPr/>
          <p:nvPr/>
        </p:nvCxnSpPr>
        <p:spPr>
          <a:xfrm>
            <a:off x="2743451" y="3553397"/>
            <a:ext cx="396261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D7FD7771-46DA-9F47-A1D7-D8BAACFF6995}"/>
              </a:ext>
            </a:extLst>
          </p:cNvPr>
          <p:cNvCxnSpPr/>
          <p:nvPr/>
        </p:nvCxnSpPr>
        <p:spPr>
          <a:xfrm>
            <a:off x="1983258" y="2412486"/>
            <a:ext cx="396261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7F491E9B-DD89-D843-A12B-508288C9A637}"/>
              </a:ext>
            </a:extLst>
          </p:cNvPr>
          <p:cNvCxnSpPr/>
          <p:nvPr/>
        </p:nvCxnSpPr>
        <p:spPr>
          <a:xfrm>
            <a:off x="1991700" y="4017651"/>
            <a:ext cx="396261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B5D4E97-3A52-3A43-8936-DDDAC9CF1102}"/>
              </a:ext>
            </a:extLst>
          </p:cNvPr>
          <p:cNvCxnSpPr/>
          <p:nvPr/>
        </p:nvCxnSpPr>
        <p:spPr>
          <a:xfrm>
            <a:off x="1968933" y="5809241"/>
            <a:ext cx="396261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5994F3FD-0D0C-9C42-8D7E-4774AC3F83ED}"/>
              </a:ext>
            </a:extLst>
          </p:cNvPr>
          <p:cNvCxnSpPr/>
          <p:nvPr/>
        </p:nvCxnSpPr>
        <p:spPr>
          <a:xfrm>
            <a:off x="1949643" y="5119282"/>
            <a:ext cx="396261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D3E5C1CC-B239-5B45-A9DB-46FE664FD9FC}"/>
              </a:ext>
            </a:extLst>
          </p:cNvPr>
          <p:cNvCxnSpPr>
            <a:cxnSpLocks/>
          </p:cNvCxnSpPr>
          <p:nvPr/>
        </p:nvCxnSpPr>
        <p:spPr>
          <a:xfrm>
            <a:off x="1989791" y="6336434"/>
            <a:ext cx="396261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921159BF-AC7C-F340-BC50-B5819E717EE7}"/>
              </a:ext>
            </a:extLst>
          </p:cNvPr>
          <p:cNvCxnSpPr>
            <a:cxnSpLocks/>
          </p:cNvCxnSpPr>
          <p:nvPr/>
        </p:nvCxnSpPr>
        <p:spPr>
          <a:xfrm>
            <a:off x="1957720" y="3558760"/>
            <a:ext cx="396261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3CD7EBF9-0C2B-354E-9532-68B673992CA9}"/>
              </a:ext>
            </a:extLst>
          </p:cNvPr>
          <p:cNvCxnSpPr>
            <a:cxnSpLocks/>
          </p:cNvCxnSpPr>
          <p:nvPr/>
        </p:nvCxnSpPr>
        <p:spPr>
          <a:xfrm>
            <a:off x="1200124" y="3555043"/>
            <a:ext cx="396261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4B94ECB1-9E23-D44A-8370-B5F403D94420}"/>
              </a:ext>
            </a:extLst>
          </p:cNvPr>
          <p:cNvCxnSpPr>
            <a:cxnSpLocks/>
          </p:cNvCxnSpPr>
          <p:nvPr/>
        </p:nvCxnSpPr>
        <p:spPr>
          <a:xfrm>
            <a:off x="1206496" y="2432490"/>
            <a:ext cx="396261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DC3E8ADD-29D6-8945-9604-89D57A7BFE78}"/>
              </a:ext>
            </a:extLst>
          </p:cNvPr>
          <p:cNvCxnSpPr>
            <a:cxnSpLocks/>
          </p:cNvCxnSpPr>
          <p:nvPr/>
        </p:nvCxnSpPr>
        <p:spPr>
          <a:xfrm>
            <a:off x="1206496" y="5112121"/>
            <a:ext cx="396261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37906459-160B-F347-BAEB-ACAD42A31F16}"/>
              </a:ext>
            </a:extLst>
          </p:cNvPr>
          <p:cNvCxnSpPr>
            <a:cxnSpLocks/>
          </p:cNvCxnSpPr>
          <p:nvPr/>
        </p:nvCxnSpPr>
        <p:spPr>
          <a:xfrm>
            <a:off x="1200124" y="3999617"/>
            <a:ext cx="396261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3B5F44ED-4096-7F41-A3CF-CF36A49EA0E1}"/>
              </a:ext>
            </a:extLst>
          </p:cNvPr>
          <p:cNvCxnSpPr>
            <a:cxnSpLocks/>
          </p:cNvCxnSpPr>
          <p:nvPr/>
        </p:nvCxnSpPr>
        <p:spPr>
          <a:xfrm>
            <a:off x="1206496" y="5829965"/>
            <a:ext cx="396261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FCA7119-3A2F-1548-88D6-AD9E33F8DB54}"/>
              </a:ext>
            </a:extLst>
          </p:cNvPr>
          <p:cNvCxnSpPr>
            <a:cxnSpLocks/>
          </p:cNvCxnSpPr>
          <p:nvPr/>
        </p:nvCxnSpPr>
        <p:spPr>
          <a:xfrm>
            <a:off x="1200124" y="6331823"/>
            <a:ext cx="396261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76512D51-77C8-2641-B197-2C6BF9D1D5BE}"/>
              </a:ext>
            </a:extLst>
          </p:cNvPr>
          <p:cNvSpPr/>
          <p:nvPr/>
        </p:nvSpPr>
        <p:spPr>
          <a:xfrm>
            <a:off x="3054660" y="1512562"/>
            <a:ext cx="3253015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Use an array of M linked lists.</a:t>
            </a:r>
          </a:p>
        </p:txBody>
      </p:sp>
      <p:sp>
        <p:nvSpPr>
          <p:cNvPr id="170" name="object 23">
            <a:extLst>
              <a:ext uri="{FF2B5EF4-FFF2-40B4-BE49-F238E27FC236}">
                <a16:creationId xmlns:a16="http://schemas.microsoft.com/office/drawing/2014/main" id="{AB9B98BC-E4C2-D14A-8CC7-D6A54A69A9FA}"/>
              </a:ext>
            </a:extLst>
          </p:cNvPr>
          <p:cNvSpPr txBox="1"/>
          <p:nvPr/>
        </p:nvSpPr>
        <p:spPr>
          <a:xfrm>
            <a:off x="6176458" y="5204735"/>
            <a:ext cx="1733930" cy="22653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Search</a:t>
            </a:r>
            <a:r>
              <a:rPr sz="1200" spc="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E</a:t>
            </a:r>
            <a:r>
              <a:rPr sz="1200" spc="114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E</a:t>
            </a:r>
            <a:r>
              <a:rPr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8</a:t>
            </a:r>
            <a:endParaRPr sz="1200" dirty="0">
              <a:solidFill>
                <a:schemeClr val="accent4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1" name="object 23">
            <a:extLst>
              <a:ext uri="{FF2B5EF4-FFF2-40B4-BE49-F238E27FC236}">
                <a16:creationId xmlns:a16="http://schemas.microsoft.com/office/drawing/2014/main" id="{FAEAF448-0DFC-334A-B5C1-00F553CF3DE1}"/>
              </a:ext>
            </a:extLst>
          </p:cNvPr>
          <p:cNvSpPr txBox="1"/>
          <p:nvPr/>
        </p:nvSpPr>
        <p:spPr>
          <a:xfrm>
            <a:off x="6176458" y="5526405"/>
            <a:ext cx="1733930" cy="22653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Search</a:t>
            </a:r>
            <a:r>
              <a:rPr sz="1200" spc="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X</a:t>
            </a:r>
            <a:r>
              <a:rPr sz="1200" spc="114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hash</a:t>
            </a:r>
            <a:r>
              <a:rPr lang="en-GB"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(k)</a:t>
            </a:r>
            <a:r>
              <a:rPr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sz="1200" spc="1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4</a:t>
            </a:r>
            <a:endParaRPr sz="1200" dirty="0">
              <a:solidFill>
                <a:schemeClr val="accent4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2" name="object 23">
            <a:extLst>
              <a:ext uri="{FF2B5EF4-FFF2-40B4-BE49-F238E27FC236}">
                <a16:creationId xmlns:a16="http://schemas.microsoft.com/office/drawing/2014/main" id="{A48D1C8D-F140-C84E-BA63-BC1B469D941A}"/>
              </a:ext>
            </a:extLst>
          </p:cNvPr>
          <p:cNvSpPr txBox="1"/>
          <p:nvPr/>
        </p:nvSpPr>
        <p:spPr>
          <a:xfrm>
            <a:off x="6171774" y="5848075"/>
            <a:ext cx="1733930" cy="22653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Search</a:t>
            </a:r>
            <a:r>
              <a:rPr sz="1200" spc="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Y</a:t>
            </a:r>
            <a:r>
              <a:rPr sz="1200" spc="114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altLang="zh-CN"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Y</a:t>
            </a:r>
            <a:r>
              <a:rPr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5</a:t>
            </a:r>
            <a:endParaRPr sz="1200" dirty="0">
              <a:solidFill>
                <a:schemeClr val="accent4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6D5C40FB-9443-F74A-B15A-74F9D21A7849}"/>
              </a:ext>
            </a:extLst>
          </p:cNvPr>
          <p:cNvSpPr/>
          <p:nvPr/>
        </p:nvSpPr>
        <p:spPr>
          <a:xfrm>
            <a:off x="3054660" y="2146216"/>
            <a:ext cx="5972109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/>
                <a:cs typeface="Arial"/>
              </a:rPr>
              <a:t>Insert</a:t>
            </a:r>
            <a:r>
              <a:rPr lang="en-US" dirty="0">
                <a:latin typeface="Arial"/>
                <a:cs typeface="Arial"/>
              </a:rPr>
              <a:t>: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put </a:t>
            </a:r>
            <a:r>
              <a:rPr lang="en-US" altLang="zh-CN" dirty="0">
                <a:latin typeface="Arial"/>
                <a:cs typeface="Arial"/>
              </a:rPr>
              <a:t>in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the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end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of </a:t>
            </a:r>
            <a:r>
              <a:rPr lang="en-US" altLang="zh-CN" dirty="0">
                <a:latin typeface="Arial"/>
                <a:cs typeface="Arial"/>
              </a:rPr>
              <a:t>hashed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chain (or in sorted order)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A00C9F2B-8F0C-E340-BF9D-C03E2FA19BD4}"/>
              </a:ext>
            </a:extLst>
          </p:cNvPr>
          <p:cNvSpPr/>
          <p:nvPr/>
        </p:nvSpPr>
        <p:spPr>
          <a:xfrm>
            <a:off x="3051877" y="2731731"/>
            <a:ext cx="4638915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/>
                <a:cs typeface="Arial"/>
              </a:rPr>
              <a:t>Search</a:t>
            </a:r>
            <a:r>
              <a:rPr lang="en-US" dirty="0">
                <a:latin typeface="Arial"/>
                <a:cs typeface="Arial"/>
              </a:rPr>
              <a:t>: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need to search only </a:t>
            </a:r>
            <a:r>
              <a:rPr lang="en-US" altLang="zh-CN" dirty="0">
                <a:latin typeface="Arial"/>
                <a:cs typeface="Arial"/>
              </a:rPr>
              <a:t>hashed</a:t>
            </a:r>
            <a:r>
              <a:rPr lang="en-US" dirty="0">
                <a:latin typeface="Arial"/>
                <a:cs typeface="Arial"/>
              </a:rPr>
              <a:t> chain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01E0BC7-13E1-CBEC-1D08-152C6FF83BD6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1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3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9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0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1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92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6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7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8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3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9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10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4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5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6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0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1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2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3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1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3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8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9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0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5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3" grpId="0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96C7-FFE8-E047-8379-82B46910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Open Addressing Example 1</a:t>
            </a:r>
            <a:r>
              <a:rPr lang="en-US" altLang="zh-CN" sz="3600" dirty="0"/>
              <a:t> : Linear Probing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E2CAF8-EE8B-9F49-A3B2-E1239578E36E}"/>
              </a:ext>
            </a:extLst>
          </p:cNvPr>
          <p:cNvSpPr/>
          <p:nvPr/>
        </p:nvSpPr>
        <p:spPr>
          <a:xfrm>
            <a:off x="643996" y="1453585"/>
            <a:ext cx="4690488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/>
                <a:cs typeface="Arial"/>
              </a:rPr>
              <a:t>Collision:</a:t>
            </a:r>
            <a:r>
              <a:rPr lang="en-US" sz="1600" dirty="0">
                <a:latin typeface="Arial"/>
                <a:cs typeface="Arial"/>
              </a:rPr>
              <a:t> two distinct keys hashing to same index.</a:t>
            </a:r>
          </a:p>
        </p:txBody>
      </p:sp>
      <p:sp>
        <p:nvSpPr>
          <p:cNvPr id="15" name="object 4"/>
          <p:cNvSpPr txBox="1"/>
          <p:nvPr/>
        </p:nvSpPr>
        <p:spPr>
          <a:xfrm>
            <a:off x="2317227" y="2406872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0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object 5"/>
          <p:cNvSpPr txBox="1"/>
          <p:nvPr/>
        </p:nvSpPr>
        <p:spPr>
          <a:xfrm>
            <a:off x="2800920" y="2406872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1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object 6"/>
          <p:cNvSpPr txBox="1"/>
          <p:nvPr/>
        </p:nvSpPr>
        <p:spPr>
          <a:xfrm>
            <a:off x="3275061" y="2406872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2</a:t>
            </a:r>
            <a:endParaRPr sz="11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object 7"/>
          <p:cNvSpPr txBox="1"/>
          <p:nvPr/>
        </p:nvSpPr>
        <p:spPr>
          <a:xfrm>
            <a:off x="3749203" y="2406872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3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object 8"/>
          <p:cNvSpPr txBox="1"/>
          <p:nvPr/>
        </p:nvSpPr>
        <p:spPr>
          <a:xfrm>
            <a:off x="4232883" y="2406872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4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object 9"/>
          <p:cNvSpPr txBox="1"/>
          <p:nvPr/>
        </p:nvSpPr>
        <p:spPr>
          <a:xfrm>
            <a:off x="4707037" y="2406872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5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object 10"/>
          <p:cNvSpPr txBox="1"/>
          <p:nvPr/>
        </p:nvSpPr>
        <p:spPr>
          <a:xfrm>
            <a:off x="5181179" y="2406872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6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object 11"/>
          <p:cNvSpPr txBox="1"/>
          <p:nvPr/>
        </p:nvSpPr>
        <p:spPr>
          <a:xfrm>
            <a:off x="5655321" y="2406872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7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object 12"/>
          <p:cNvSpPr txBox="1"/>
          <p:nvPr/>
        </p:nvSpPr>
        <p:spPr>
          <a:xfrm>
            <a:off x="6139000" y="2406872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8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object 13"/>
          <p:cNvSpPr txBox="1"/>
          <p:nvPr/>
        </p:nvSpPr>
        <p:spPr>
          <a:xfrm>
            <a:off x="6613155" y="2406872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9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object 14"/>
          <p:cNvSpPr txBox="1"/>
          <p:nvPr/>
        </p:nvSpPr>
        <p:spPr>
          <a:xfrm>
            <a:off x="7045036" y="2406872"/>
            <a:ext cx="211216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10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object 15"/>
          <p:cNvSpPr txBox="1"/>
          <p:nvPr/>
        </p:nvSpPr>
        <p:spPr>
          <a:xfrm>
            <a:off x="7528716" y="2406872"/>
            <a:ext cx="211216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11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32" name="object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833441"/>
              </p:ext>
            </p:extLst>
          </p:nvPr>
        </p:nvGraphicFramePr>
        <p:xfrm>
          <a:off x="2148304" y="2694360"/>
          <a:ext cx="5726423" cy="476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7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37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37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87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87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371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87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87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object 21"/>
          <p:cNvSpPr txBox="1"/>
          <p:nvPr/>
        </p:nvSpPr>
        <p:spPr>
          <a:xfrm>
            <a:off x="1311472" y="2822198"/>
            <a:ext cx="650240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dirty="0">
                <a:latin typeface="Arial" charset="0"/>
                <a:ea typeface="Arial" charset="0"/>
                <a:cs typeface="Arial" charset="0"/>
              </a:rPr>
              <a:t>M =</a:t>
            </a:r>
            <a:r>
              <a:rPr sz="1350" spc="-1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sz="1350" dirty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1350" dirty="0">
                <a:latin typeface="Arial" charset="0"/>
                <a:ea typeface="Arial" charset="0"/>
                <a:cs typeface="Arial" charset="0"/>
              </a:rPr>
              <a:t>2</a:t>
            </a:r>
            <a:endParaRPr sz="135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32214" y="3398258"/>
            <a:ext cx="257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I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574210" y="3398258"/>
            <a:ext cx="385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M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119292" y="3398258"/>
            <a:ext cx="346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X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983611" y="3398258"/>
            <a:ext cx="334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F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32117" y="3398258"/>
            <a:ext cx="321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L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448054" y="3398258"/>
            <a:ext cx="372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G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976797" y="3398258"/>
            <a:ext cx="359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R</a:t>
            </a:r>
          </a:p>
        </p:txBody>
      </p:sp>
      <p:sp>
        <p:nvSpPr>
          <p:cNvPr id="46" name="object 23"/>
          <p:cNvSpPr txBox="1"/>
          <p:nvPr/>
        </p:nvSpPr>
        <p:spPr>
          <a:xfrm>
            <a:off x="457200" y="3251776"/>
            <a:ext cx="1733930" cy="2510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L</a:t>
            </a:r>
            <a:r>
              <a:rPr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L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4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7" name="object 23"/>
          <p:cNvSpPr txBox="1"/>
          <p:nvPr/>
        </p:nvSpPr>
        <p:spPr>
          <a:xfrm>
            <a:off x="457200" y="3573446"/>
            <a:ext cx="1733931" cy="2510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 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1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9" name="object 23"/>
          <p:cNvSpPr txBox="1"/>
          <p:nvPr/>
        </p:nvSpPr>
        <p:spPr>
          <a:xfrm>
            <a:off x="457200" y="4216786"/>
            <a:ext cx="1733930" cy="2510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M</a:t>
            </a:r>
            <a:r>
              <a:rPr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M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5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0" name="object 23"/>
          <p:cNvSpPr txBox="1"/>
          <p:nvPr/>
        </p:nvSpPr>
        <p:spPr>
          <a:xfrm>
            <a:off x="457200" y="3895116"/>
            <a:ext cx="1833716" cy="2510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E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E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8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1" name="object 23"/>
          <p:cNvSpPr txBox="1"/>
          <p:nvPr/>
        </p:nvSpPr>
        <p:spPr>
          <a:xfrm>
            <a:off x="457200" y="4538456"/>
            <a:ext cx="1983726" cy="22660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X</a:t>
            </a:r>
            <a:r>
              <a:rPr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</a:t>
            </a:r>
            <a:r>
              <a:rPr lang="en-GB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(k)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4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2" name="object 23"/>
          <p:cNvSpPr txBox="1"/>
          <p:nvPr/>
        </p:nvSpPr>
        <p:spPr>
          <a:xfrm>
            <a:off x="457200" y="4860126"/>
            <a:ext cx="1983726" cy="2510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F</a:t>
            </a:r>
            <a:r>
              <a:rPr sz="1200" spc="114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F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10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3" name="object 23"/>
          <p:cNvSpPr txBox="1"/>
          <p:nvPr/>
        </p:nvSpPr>
        <p:spPr>
          <a:xfrm>
            <a:off x="457200" y="5181796"/>
            <a:ext cx="1864015" cy="2510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G</a:t>
            </a:r>
            <a:r>
              <a:rPr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G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11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4" name="object 23"/>
          <p:cNvSpPr txBox="1"/>
          <p:nvPr/>
        </p:nvSpPr>
        <p:spPr>
          <a:xfrm>
            <a:off x="457200" y="5503466"/>
            <a:ext cx="1891431" cy="2510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R</a:t>
            </a:r>
            <a:r>
              <a:rPr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R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025409" y="3398258"/>
            <a:ext cx="346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>
                <a:latin typeface="Arial" charset="0"/>
                <a:ea typeface="Arial" charset="0"/>
                <a:cs typeface="Arial" charset="0"/>
              </a:rPr>
              <a:t>E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0E2CAF8-EE8B-9F49-A3B2-E1239578E36E}"/>
              </a:ext>
            </a:extLst>
          </p:cNvPr>
          <p:cNvSpPr/>
          <p:nvPr/>
        </p:nvSpPr>
        <p:spPr>
          <a:xfrm>
            <a:off x="3625927" y="3858576"/>
            <a:ext cx="948283" cy="30777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Arial"/>
                <a:cs typeface="Arial"/>
              </a:rPr>
              <a:t>Collision!</a:t>
            </a:r>
            <a:endParaRPr lang="en-US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331256" y="2026205"/>
            <a:ext cx="3600666" cy="33855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Arial"/>
                <a:cs typeface="Arial"/>
              </a:rPr>
              <a:t>Idea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: Just put it in the next open slot 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43996" y="2029619"/>
            <a:ext cx="2369823" cy="338554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Arial"/>
                <a:cs typeface="Arial"/>
              </a:rPr>
              <a:t>Solution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: Linear probing</a:t>
            </a:r>
          </a:p>
        </p:txBody>
      </p:sp>
      <p:sp>
        <p:nvSpPr>
          <p:cNvPr id="69" name="object 23"/>
          <p:cNvSpPr txBox="1"/>
          <p:nvPr/>
        </p:nvSpPr>
        <p:spPr>
          <a:xfrm>
            <a:off x="2431437" y="4851680"/>
            <a:ext cx="1733930" cy="22653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Search</a:t>
            </a:r>
            <a:r>
              <a:rPr sz="1200" spc="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E</a:t>
            </a:r>
            <a:r>
              <a:rPr sz="1200" spc="114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E</a:t>
            </a:r>
            <a:r>
              <a:rPr sz="1200" spc="55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8</a:t>
            </a:r>
            <a:endParaRPr sz="1200" dirty="0">
              <a:solidFill>
                <a:schemeClr val="accent4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0" name="object 23"/>
          <p:cNvSpPr txBox="1"/>
          <p:nvPr/>
        </p:nvSpPr>
        <p:spPr>
          <a:xfrm>
            <a:off x="2431437" y="5173350"/>
            <a:ext cx="1733930" cy="22653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Search</a:t>
            </a:r>
            <a:r>
              <a:rPr sz="1200" spc="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X</a:t>
            </a:r>
            <a:r>
              <a:rPr sz="1200" spc="114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hash</a:t>
            </a:r>
            <a:r>
              <a:rPr lang="en-GB"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(k)</a:t>
            </a:r>
            <a:r>
              <a:rPr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sz="1200" spc="1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4</a:t>
            </a:r>
            <a:endParaRPr sz="1200" dirty="0">
              <a:solidFill>
                <a:schemeClr val="accent4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1" name="object 23"/>
          <p:cNvSpPr txBox="1"/>
          <p:nvPr/>
        </p:nvSpPr>
        <p:spPr>
          <a:xfrm>
            <a:off x="2426753" y="5495020"/>
            <a:ext cx="1733930" cy="22653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Search</a:t>
            </a:r>
            <a:r>
              <a:rPr sz="1200" spc="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Y</a:t>
            </a:r>
            <a:r>
              <a:rPr sz="1200" spc="114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altLang="zh-CN"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Y</a:t>
            </a:r>
            <a:r>
              <a:rPr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5</a:t>
            </a:r>
            <a:endParaRPr sz="1200" dirty="0">
              <a:solidFill>
                <a:schemeClr val="accent4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6222015" y="3293809"/>
            <a:ext cx="0" cy="69948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150301" y="4058405"/>
            <a:ext cx="1170513" cy="574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Search miss</a:t>
            </a: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(return null)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553138" y="4058405"/>
            <a:ext cx="2430473" cy="574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rgbClr val="1B8E1D"/>
                </a:solidFill>
                <a:latin typeface="Arial" charset="0"/>
                <a:ea typeface="Arial" charset="0"/>
                <a:cs typeface="Arial" charset="0"/>
              </a:rPr>
              <a:t>Search hit</a:t>
            </a: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rgbClr val="1B8E1D"/>
                </a:solidFill>
                <a:latin typeface="Arial" charset="0"/>
                <a:ea typeface="Arial" charset="0"/>
                <a:cs typeface="Arial" charset="0"/>
              </a:rPr>
              <a:t>(return corresponding value)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4276184" y="3293809"/>
            <a:ext cx="0" cy="69948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4762642" y="3293809"/>
            <a:ext cx="0" cy="69948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5249100" y="3293809"/>
            <a:ext cx="0" cy="69948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5735558" y="3293809"/>
            <a:ext cx="0" cy="69948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23138EC-BDB8-9747-BD99-46208BE41027}"/>
              </a:ext>
            </a:extLst>
          </p:cNvPr>
          <p:cNvSpPr/>
          <p:nvPr/>
        </p:nvSpPr>
        <p:spPr>
          <a:xfrm>
            <a:off x="4395806" y="4742304"/>
            <a:ext cx="4434698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probing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Check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ind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ex,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occupied but no match, try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slot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slot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hashed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(i.e.,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wrap around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full).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BA80E51-FBFD-1426-3653-0FFD43760C25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5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33333E-6 L 0.00018 -0.09584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33333E-6 L 0.00034 -0.09561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33333E-6 L -0.00035 -0.09537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33333E-6 L 0.00035 -0.09584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33333E-6 L 0.05191 3.33333E-6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191 3.33333E-6 L 0.10417 3.33333E-6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382 3.33333E-6 L 0.10382 -0.09422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33333E-6 L -4.44444E-6 -0.09653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4.16667E-6 -0.09607 " pathEditMode="relative" rAng="0" ptsTypes="AA">
                                      <p:cBhvr>
                                        <p:cTn id="17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0.05278 3.33333E-6 " pathEditMode="relative" rAng="0" ptsTypes="AA">
                                      <p:cBhvr>
                                        <p:cTn id="18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78 3.33333E-6 L -0.52205 -0.00533 " pathEditMode="relative" rAng="0" ptsTypes="AA">
                                      <p:cBhvr>
                                        <p:cTn id="19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750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2205 -0.00533 L -0.52205 -0.09676 " pathEditMode="relative" rAng="0" ptsTypes="AA">
                                      <p:cBhvr>
                                        <p:cTn id="19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/>
      <p:bldP spid="16" grpId="0"/>
      <p:bldP spid="18" grpId="0"/>
      <p:bldP spid="19" grpId="0"/>
      <p:bldP spid="21" grpId="0"/>
      <p:bldP spid="22" grpId="0"/>
      <p:bldP spid="23" grpId="0"/>
      <p:bldP spid="24" grpId="0"/>
      <p:bldP spid="25" grpId="0"/>
      <p:bldP spid="27" grpId="0"/>
      <p:bldP spid="28" grpId="0"/>
      <p:bldP spid="29" grpId="0"/>
      <p:bldP spid="35" grpId="0"/>
      <p:bldP spid="3" grpId="0"/>
      <p:bldP spid="3" grpId="1"/>
      <p:bldP spid="36" grpId="0"/>
      <p:bldP spid="36" grpId="1"/>
      <p:bldP spid="37" grpId="0"/>
      <p:bldP spid="37" grpId="1"/>
      <p:bldP spid="37" grpId="2"/>
      <p:bldP spid="37" grpId="3"/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  <p:bldP spid="41" grpId="2"/>
      <p:bldP spid="41" grpId="3"/>
      <p:bldP spid="46" grpId="0" animBg="1"/>
      <p:bldP spid="47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7" grpId="0"/>
      <p:bldP spid="57" grpId="1"/>
      <p:bldP spid="59" grpId="0" animBg="1"/>
      <p:bldP spid="60" grpId="0" animBg="1"/>
      <p:bldP spid="61" grpId="0" animBg="1"/>
      <p:bldP spid="69" grpId="0" animBg="1"/>
      <p:bldP spid="70" grpId="0" animBg="1"/>
      <p:bldP spid="71" grpId="0" animBg="1"/>
      <p:bldP spid="76" grpId="0"/>
      <p:bldP spid="77" grpId="0"/>
      <p:bldP spid="77" grpId="1"/>
      <p:bldP spid="77" grpId="2"/>
      <p:bldP spid="77" grpId="3"/>
      <p:bldP spid="4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6548-26E1-1238-F0B2-7AEC0ABAF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  <a:endParaRPr lang="en-SE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AE1764E-4249-9819-08CF-4B539CC0CB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1760503"/>
              </p:ext>
            </p:extLst>
          </p:nvPr>
        </p:nvGraphicFramePr>
        <p:xfrm>
          <a:off x="6216323" y="3706389"/>
          <a:ext cx="24531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630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883CE37-2AC8-831C-F177-E5A5E560FDE7}"/>
              </a:ext>
            </a:extLst>
          </p:cNvPr>
          <p:cNvSpPr txBox="1">
            <a:spLocks/>
          </p:cNvSpPr>
          <p:nvPr/>
        </p:nvSpPr>
        <p:spPr>
          <a:xfrm>
            <a:off x="474527" y="846138"/>
            <a:ext cx="4952400" cy="581086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Consider the “mod 5” hash function, and a sequence of keys (</a:t>
            </a:r>
            <a:r>
              <a:rPr lang="en-GB" dirty="0" err="1"/>
              <a:t>hashcodes</a:t>
            </a:r>
            <a:r>
              <a:rPr lang="en-GB" dirty="0"/>
              <a:t>) that are to be inserted in order: 50, 70, 76, 85, 93.</a:t>
            </a:r>
          </a:p>
          <a:p>
            <a:r>
              <a:rPr lang="en-GB" dirty="0"/>
              <a:t>Step 1. Start with an empty hash table of size 5.</a:t>
            </a:r>
          </a:p>
          <a:p>
            <a:r>
              <a:rPr lang="en-GB" dirty="0"/>
              <a:t>Step 2. The first key to be inserted is 50, which is mapped to slot 0 (50%5=0).</a:t>
            </a:r>
          </a:p>
          <a:p>
            <a:r>
              <a:rPr lang="en-GB" dirty="0"/>
              <a:t>Step 3. The next key is 70, which is mapped to slot 0 (70%5=0) but 50 is already at slot 0, so, search for the next empty slot and insert it into slot 1.</a:t>
            </a:r>
          </a:p>
          <a:p>
            <a:r>
              <a:rPr lang="en-GB" dirty="0"/>
              <a:t>Step 4. The next key is 76 which is mapped to slot 1 (76%5=1) but 70 is already at slot 1, so search for the next empty slot and insert it into slot 2.</a:t>
            </a:r>
          </a:p>
          <a:p>
            <a:r>
              <a:rPr lang="en-GB" dirty="0"/>
              <a:t>Step 5. The next key is 85 which is mapped to slot 0 (85%5=0), but 50 is already at slot number 0, so search for the next empty slot and insert it into slot 3.</a:t>
            </a:r>
          </a:p>
          <a:p>
            <a:r>
              <a:rPr lang="en-GB" dirty="0"/>
              <a:t>Step 6. The next key is 93, which is mapped to slot 3 (93%5=3), but 85 is already at slot 3, so search for the next empty slot and insert it into slot 4.</a:t>
            </a:r>
            <a:endParaRPr lang="en-SE" dirty="0"/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100A16DF-3BAC-3538-CF15-958109FD31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0999839"/>
              </p:ext>
            </p:extLst>
          </p:nvPr>
        </p:nvGraphicFramePr>
        <p:xfrm>
          <a:off x="6216323" y="2811251"/>
          <a:ext cx="24531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630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graphicFrame>
        <p:nvGraphicFramePr>
          <p:cNvPr id="11" name="Content Placeholder 5">
            <a:extLst>
              <a:ext uri="{FF2B5EF4-FFF2-40B4-BE49-F238E27FC236}">
                <a16:creationId xmlns:a16="http://schemas.microsoft.com/office/drawing/2014/main" id="{02935B3F-1567-CEA6-F688-BA51D988A0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3827076"/>
              </p:ext>
            </p:extLst>
          </p:nvPr>
        </p:nvGraphicFramePr>
        <p:xfrm>
          <a:off x="6216323" y="1916113"/>
          <a:ext cx="24531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630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graphicFrame>
        <p:nvGraphicFramePr>
          <p:cNvPr id="12" name="Content Placeholder 5">
            <a:extLst>
              <a:ext uri="{FF2B5EF4-FFF2-40B4-BE49-F238E27FC236}">
                <a16:creationId xmlns:a16="http://schemas.microsoft.com/office/drawing/2014/main" id="{806255E5-941D-16FB-7A1A-0E5A040ECB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8446621"/>
              </p:ext>
            </p:extLst>
          </p:nvPr>
        </p:nvGraphicFramePr>
        <p:xfrm>
          <a:off x="6216323" y="4601527"/>
          <a:ext cx="24531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630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graphicFrame>
        <p:nvGraphicFramePr>
          <p:cNvPr id="13" name="Content Placeholder 5">
            <a:extLst>
              <a:ext uri="{FF2B5EF4-FFF2-40B4-BE49-F238E27FC236}">
                <a16:creationId xmlns:a16="http://schemas.microsoft.com/office/drawing/2014/main" id="{A9C0157F-3268-B718-B32B-1B04385367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1850389"/>
              </p:ext>
            </p:extLst>
          </p:nvPr>
        </p:nvGraphicFramePr>
        <p:xfrm>
          <a:off x="6216323" y="5496666"/>
          <a:ext cx="24531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630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graphicFrame>
        <p:nvGraphicFramePr>
          <p:cNvPr id="14" name="Content Placeholder 5">
            <a:extLst>
              <a:ext uri="{FF2B5EF4-FFF2-40B4-BE49-F238E27FC236}">
                <a16:creationId xmlns:a16="http://schemas.microsoft.com/office/drawing/2014/main" id="{ACAABB4A-570B-C86E-14AF-285CD903A6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8262484"/>
              </p:ext>
            </p:extLst>
          </p:nvPr>
        </p:nvGraphicFramePr>
        <p:xfrm>
          <a:off x="6216323" y="1020975"/>
          <a:ext cx="24531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630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E7B8A3E7-760F-C0D6-BB84-6E5447EA37EB}"/>
              </a:ext>
            </a:extLst>
          </p:cNvPr>
          <p:cNvSpPr txBox="1">
            <a:spLocks/>
          </p:cNvSpPr>
          <p:nvPr/>
        </p:nvSpPr>
        <p:spPr>
          <a:xfrm>
            <a:off x="255638" y="-745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altLang="zh-CN" sz="3200" dirty="0"/>
              <a:t>Open Addressing Example 2: Linear Probing</a:t>
            </a:r>
            <a:endParaRPr lang="en-US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069BAA-5FFF-833D-7E33-525BEC877BF4}"/>
              </a:ext>
            </a:extLst>
          </p:cNvPr>
          <p:cNvSpPr txBox="1"/>
          <p:nvPr/>
        </p:nvSpPr>
        <p:spPr>
          <a:xfrm>
            <a:off x="5444254" y="1222491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1</a:t>
            </a:r>
            <a:endParaRPr lang="en-S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CB840F-E309-399E-7CEE-FA0CFBD03A4F}"/>
              </a:ext>
            </a:extLst>
          </p:cNvPr>
          <p:cNvSpPr txBox="1"/>
          <p:nvPr/>
        </p:nvSpPr>
        <p:spPr>
          <a:xfrm>
            <a:off x="5444254" y="2095108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2</a:t>
            </a:r>
            <a:endParaRPr lang="en-S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FE0CB0-751C-7EE3-BD6B-865B9964E486}"/>
              </a:ext>
            </a:extLst>
          </p:cNvPr>
          <p:cNvSpPr txBox="1"/>
          <p:nvPr/>
        </p:nvSpPr>
        <p:spPr>
          <a:xfrm>
            <a:off x="5444254" y="2962054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3</a:t>
            </a:r>
            <a:endParaRPr lang="en-S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9EF4DB-B153-6FC5-FDC1-7BDDBE1A96F7}"/>
              </a:ext>
            </a:extLst>
          </p:cNvPr>
          <p:cNvSpPr txBox="1"/>
          <p:nvPr/>
        </p:nvSpPr>
        <p:spPr>
          <a:xfrm>
            <a:off x="5444254" y="3892563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4</a:t>
            </a:r>
            <a:endParaRPr lang="en-S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82887E-BF10-FA4E-8216-CAD1FAEC255D}"/>
              </a:ext>
            </a:extLst>
          </p:cNvPr>
          <p:cNvSpPr txBox="1"/>
          <p:nvPr/>
        </p:nvSpPr>
        <p:spPr>
          <a:xfrm>
            <a:off x="5444254" y="4824580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5</a:t>
            </a:r>
            <a:endParaRPr lang="en-S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09125F-EB55-E947-832C-F6C589422830}"/>
              </a:ext>
            </a:extLst>
          </p:cNvPr>
          <p:cNvSpPr txBox="1"/>
          <p:nvPr/>
        </p:nvSpPr>
        <p:spPr>
          <a:xfrm>
            <a:off x="5444254" y="5631397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6</a:t>
            </a:r>
            <a:endParaRPr lang="en-SE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A8A71861-11EA-B93C-DDEF-C5D7FE2EEFB0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76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D297F-A8E0-E320-D78E-9AE62F1D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3" y="274638"/>
            <a:ext cx="8647611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Open Addressing Example 3: Quadratic Probing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2F65A-C27A-95BB-49BB-26677B82F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" y="1444153"/>
            <a:ext cx="5023442" cy="52578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Consider the “mod 7” hash function, and a sequence of keys (</a:t>
            </a:r>
            <a:r>
              <a:rPr lang="en-GB" dirty="0" err="1"/>
              <a:t>hashcodes</a:t>
            </a:r>
            <a:r>
              <a:rPr lang="en-GB" dirty="0"/>
              <a:t>) that are to be inserted in order: 22, 30, 50, 57.</a:t>
            </a:r>
          </a:p>
          <a:p>
            <a:r>
              <a:rPr lang="en-GB" dirty="0"/>
              <a:t>Step 1. Start with an empty hash table of size 7.</a:t>
            </a:r>
          </a:p>
          <a:p>
            <a:r>
              <a:rPr lang="en-GB" dirty="0"/>
              <a:t>Step 2. The first key to be inserted is 22 which is mapped to slot 1 (22%7=1)</a:t>
            </a:r>
          </a:p>
          <a:p>
            <a:r>
              <a:rPr lang="en-GB" dirty="0"/>
              <a:t>Step 3. The next key is 30 which is mapped to slot 2 (30%7=2)</a:t>
            </a:r>
          </a:p>
          <a:p>
            <a:r>
              <a:rPr lang="en-GB" dirty="0"/>
              <a:t>Step 4. The next key is 50, which is mapped to slot 1 (50%7=1), but slot 1 is already occupied. So, we will search slot 1+1^2=1+1 = 2. Again, slot 2 is occupied, so we will search slot 1+2^2=1+4 = 5, which is empty, so insert it into slot 5.</a:t>
            </a:r>
          </a:p>
          <a:p>
            <a:r>
              <a:rPr lang="en-GB" dirty="0"/>
              <a:t>Step 5. The next key is 57, which is mapped to slot 1 (57%7=1), but slot 1 is already occupied. So, we will search slot 1+1^2=1+1 = 2. Again, slot 2 is occupied, so we will search slot 1+2^2=1+4 = 5, but slot 5 is occupied. So, we will search slot 1+3^2=1+9 =10. But there are only 7 slots, so we  wrap around and search slot (1+3^2)%7=3, which is empty, so insert it into slot 3.</a:t>
            </a:r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55D45CDA-16CD-320D-72E0-F3D27C79CB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8836687"/>
              </p:ext>
            </p:extLst>
          </p:nvPr>
        </p:nvGraphicFramePr>
        <p:xfrm>
          <a:off x="5876793" y="4760580"/>
          <a:ext cx="296676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23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403059281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172773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9C8B72B-7BD5-59D3-6D45-AF1847F06752}"/>
              </a:ext>
            </a:extLst>
          </p:cNvPr>
          <p:cNvSpPr txBox="1"/>
          <p:nvPr/>
        </p:nvSpPr>
        <p:spPr>
          <a:xfrm>
            <a:off x="5104722" y="2851914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2</a:t>
            </a:r>
            <a:endParaRPr lang="en-SE" dirty="0"/>
          </a:p>
        </p:txBody>
      </p:sp>
      <p:graphicFrame>
        <p:nvGraphicFramePr>
          <p:cNvPr id="16" name="Content Placeholder 5">
            <a:extLst>
              <a:ext uri="{FF2B5EF4-FFF2-40B4-BE49-F238E27FC236}">
                <a16:creationId xmlns:a16="http://schemas.microsoft.com/office/drawing/2014/main" id="{72B78D15-6BD8-7259-A93D-C0B583459E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2107775"/>
              </p:ext>
            </p:extLst>
          </p:nvPr>
        </p:nvGraphicFramePr>
        <p:xfrm>
          <a:off x="5876793" y="3713160"/>
          <a:ext cx="296676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23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403059281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172773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74B9563-6569-E425-D9D4-EC7C0ACA2984}"/>
              </a:ext>
            </a:extLst>
          </p:cNvPr>
          <p:cNvSpPr txBox="1"/>
          <p:nvPr/>
        </p:nvSpPr>
        <p:spPr>
          <a:xfrm>
            <a:off x="5104722" y="1830689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1</a:t>
            </a:r>
            <a:endParaRPr lang="en-SE" dirty="0"/>
          </a:p>
        </p:txBody>
      </p:sp>
      <p:graphicFrame>
        <p:nvGraphicFramePr>
          <p:cNvPr id="18" name="Content Placeholder 5">
            <a:extLst>
              <a:ext uri="{FF2B5EF4-FFF2-40B4-BE49-F238E27FC236}">
                <a16:creationId xmlns:a16="http://schemas.microsoft.com/office/drawing/2014/main" id="{4E99602C-91EC-D040-71EF-8BA53F880D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1201010"/>
              </p:ext>
            </p:extLst>
          </p:nvPr>
        </p:nvGraphicFramePr>
        <p:xfrm>
          <a:off x="5876793" y="2665740"/>
          <a:ext cx="296676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23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403059281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172773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graphicFrame>
        <p:nvGraphicFramePr>
          <p:cNvPr id="19" name="Content Placeholder 5">
            <a:extLst>
              <a:ext uri="{FF2B5EF4-FFF2-40B4-BE49-F238E27FC236}">
                <a16:creationId xmlns:a16="http://schemas.microsoft.com/office/drawing/2014/main" id="{3DFC995E-80C6-6790-010A-5C0A1F1510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5309408"/>
              </p:ext>
            </p:extLst>
          </p:nvPr>
        </p:nvGraphicFramePr>
        <p:xfrm>
          <a:off x="5876793" y="1618320"/>
          <a:ext cx="296676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23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403059281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172773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8543A8B1-0EEC-E5A9-0C7D-B8365EAC0148}"/>
              </a:ext>
            </a:extLst>
          </p:cNvPr>
          <p:cNvSpPr txBox="1"/>
          <p:nvPr/>
        </p:nvSpPr>
        <p:spPr>
          <a:xfrm>
            <a:off x="5104722" y="3899334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3</a:t>
            </a:r>
            <a:endParaRPr lang="en-S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B8E240-F10E-801A-DB4C-86A59BFF3DA4}"/>
              </a:ext>
            </a:extLst>
          </p:cNvPr>
          <p:cNvSpPr txBox="1"/>
          <p:nvPr/>
        </p:nvSpPr>
        <p:spPr>
          <a:xfrm>
            <a:off x="5104721" y="4898106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4</a:t>
            </a:r>
            <a:endParaRPr lang="en-SE" dirty="0"/>
          </a:p>
        </p:txBody>
      </p:sp>
      <p:graphicFrame>
        <p:nvGraphicFramePr>
          <p:cNvPr id="22" name="Content Placeholder 5">
            <a:extLst>
              <a:ext uri="{FF2B5EF4-FFF2-40B4-BE49-F238E27FC236}">
                <a16:creationId xmlns:a16="http://schemas.microsoft.com/office/drawing/2014/main" id="{34C5A2F2-9F26-77F4-73C2-092E0CC2A6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7325094"/>
              </p:ext>
            </p:extLst>
          </p:nvPr>
        </p:nvGraphicFramePr>
        <p:xfrm>
          <a:off x="5876793" y="5808000"/>
          <a:ext cx="296676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23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403059281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172773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57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1AC9C941-24D2-238C-F37C-4568F01BE7AF}"/>
              </a:ext>
            </a:extLst>
          </p:cNvPr>
          <p:cNvSpPr txBox="1"/>
          <p:nvPr/>
        </p:nvSpPr>
        <p:spPr>
          <a:xfrm>
            <a:off x="5104721" y="5942713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5</a:t>
            </a:r>
            <a:endParaRPr lang="en-SE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CB9DE46-E1C6-CEE8-F0CC-102B4C087EE9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46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</a:t>
            </a:r>
            <a:r>
              <a:rPr lang="zh-CN" altLang="en-US"/>
              <a:t> </a:t>
            </a:r>
            <a:r>
              <a:rPr lang="en-US" altLang="zh-CN"/>
              <a:t>Goals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5149417"/>
          </a:xfrm>
        </p:spPr>
        <p:txBody>
          <a:bodyPr>
            <a:noAutofit/>
          </a:bodyPr>
          <a:lstStyle/>
          <a:p>
            <a:r>
              <a:rPr lang="en-US" dirty="0"/>
              <a:t>Describe why hash tables are valuable</a:t>
            </a:r>
          </a:p>
          <a:p>
            <a:r>
              <a:rPr lang="en-US" dirty="0"/>
              <a:t>Describe the role of a </a:t>
            </a:r>
            <a:r>
              <a:rPr lang="en-US" dirty="0">
                <a:solidFill>
                  <a:schemeClr val="accent1"/>
                </a:solidFill>
              </a:rPr>
              <a:t>hash function </a:t>
            </a:r>
            <a:r>
              <a:rPr lang="en-US" dirty="0"/>
              <a:t>and the </a:t>
            </a:r>
            <a:r>
              <a:rPr lang="en-US" dirty="0">
                <a:solidFill>
                  <a:schemeClr val="accent1"/>
                </a:solidFill>
              </a:rPr>
              <a:t>hash code</a:t>
            </a:r>
          </a:p>
          <a:p>
            <a:r>
              <a:rPr lang="en-US" dirty="0"/>
              <a:t>Describe Java’s Hash Code </a:t>
            </a:r>
            <a:r>
              <a:rPr lang="en-US" dirty="0">
                <a:solidFill>
                  <a:srgbClr val="1B8E1D"/>
                </a:solidFill>
              </a:rPr>
              <a:t>Conventions</a:t>
            </a:r>
          </a:p>
          <a:p>
            <a:r>
              <a:rPr lang="en-US" dirty="0"/>
              <a:t>Describe Java’s </a:t>
            </a:r>
            <a:r>
              <a:rPr lang="en-US" dirty="0">
                <a:solidFill>
                  <a:schemeClr val="accent6"/>
                </a:solidFill>
              </a:rPr>
              <a:t>implementations</a:t>
            </a:r>
            <a:r>
              <a:rPr lang="en-US" dirty="0"/>
              <a:t> of hash code</a:t>
            </a:r>
          </a:p>
          <a:p>
            <a:r>
              <a:rPr lang="en-US" dirty="0"/>
              <a:t>Describe alternative methods for </a:t>
            </a:r>
            <a:r>
              <a:rPr lang="en-US" dirty="0">
                <a:solidFill>
                  <a:schemeClr val="accent4"/>
                </a:solidFill>
              </a:rPr>
              <a:t>handling collisions </a:t>
            </a:r>
            <a:r>
              <a:rPr lang="en-US" dirty="0"/>
              <a:t>in a Hash Table</a:t>
            </a: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703B479-6B52-C4DA-4698-5E5ABD79881D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4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111AF-AFC3-D432-0470-1AAADA0DF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B0203-6BDF-63A1-FCAD-62DDD5637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3" y="-204054"/>
            <a:ext cx="7050431" cy="86590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Open Addressing Example 4: Double Hashing</a:t>
            </a:r>
            <a:endParaRPr lang="en-SE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3C091-0331-1FCF-E4DD-F2CCD363F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5" y="549907"/>
            <a:ext cx="5214375" cy="6385184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Double hashing with two hash functions: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h1(k)=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sz="1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%7 (primary hash)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h2(k)=1+(x%5) (secondary hash, ensuring steps ≠ 0)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Probing formula: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Probe(k, i)=(h1(k)+i⋅h2(k))%7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 sequence of keys (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hashcodes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that are to be inserted in order: 16, 23, 30, 9, 2, 37.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1. Start with an empty hash table of size 7.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2. The first key is 16. h1(16)=16%7=2. Slot 2 is empty → insert 16.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3. The next key is 23. </a:t>
            </a:r>
            <a:r>
              <a:rPr lang="en-GB" sz="16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h1(23)=23%7=2 (collision at slot 2). h2(23)=1+(23%5)=1+3=4. Probe 1: (2+1⋅4)%7=6. Slot 6 is empty → insert 23.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4. The next key is 30. </a:t>
            </a:r>
            <a:r>
              <a:rPr lang="en-GB" sz="16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h1(30)=30%7=2 (collision at slot 2). h2(30)=1+(30%5)=1+0=1. Probe 1: (2+1⋅1)%7=3. Slot 3 is empty → insert 30.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5. The next key is 9. </a:t>
            </a:r>
            <a:r>
              <a:rPr lang="en-GB" sz="16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h1(9)=9%7=2 (collision at slot 2). h2(9)=1+(9%5)=1+4=5. Probe 1: (2+1⋅5)%7=0. Slot 0 is empty → insert 9.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6.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key is 2. </a:t>
            </a:r>
            <a:r>
              <a:rPr lang="en-GB" sz="16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h1(2)=2%7=2 (collision at slot 2). h2(2)=1+(2%5)=1+2=3. Probe 1: (2+1⋅3)%7=5. Slot 5 is empty → insert 2.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6.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key is 37. </a:t>
            </a:r>
            <a:r>
              <a:rPr lang="en-GB" sz="16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h1(2)=37%7=2 (collision at slot 2). h2(37)=1+(37%5)=1+2=3. Probe 1: (2+1⋅3)%7=5. Slot 5 is occupied. Probe 2: (2+2⋅3)%7=1. Slot 1 is empty → insert 37.</a:t>
            </a:r>
          </a:p>
          <a:p>
            <a:r>
              <a:rPr lang="en-GB" sz="1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No Clustering? </a:t>
            </a:r>
            <a:r>
              <a:rPr lang="en-GB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 with collisions at slot 2, keys spread uniformly due to unique step sizes from the 2</a:t>
            </a:r>
            <a:r>
              <a:rPr lang="en-GB" sz="160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GB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hash function h2. </a:t>
            </a:r>
            <a:r>
              <a:rPr lang="en-GB" sz="1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Different probe sequences</a:t>
            </a:r>
            <a:r>
              <a:rPr lang="en-GB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for collisions: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23 used step size 4 → slots 2, 6.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30 used step size 1 → slots 2, 3.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 used step size 5 → slots 2, 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 used step size 3 → slots 2, 5.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37</a:t>
            </a:r>
            <a:r>
              <a:rPr lang="en-GB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used step size 3 → slots 2, 5, 1.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Content Placeholder 5">
            <a:extLst>
              <a:ext uri="{FF2B5EF4-FFF2-40B4-BE49-F238E27FC236}">
                <a16:creationId xmlns:a16="http://schemas.microsoft.com/office/drawing/2014/main" id="{481C2ABF-F34D-E82B-DF48-E08E3507A5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958472"/>
              </p:ext>
            </p:extLst>
          </p:nvPr>
        </p:nvGraphicFramePr>
        <p:xfrm>
          <a:off x="5765033" y="3615076"/>
          <a:ext cx="296676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23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403059281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172773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B3FCE4E-BB6C-6D8A-DD40-EF537771A69B}"/>
              </a:ext>
            </a:extLst>
          </p:cNvPr>
          <p:cNvSpPr txBox="1"/>
          <p:nvPr/>
        </p:nvSpPr>
        <p:spPr>
          <a:xfrm>
            <a:off x="5074198" y="2851914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3</a:t>
            </a:r>
            <a:endParaRPr lang="en-SE" dirty="0"/>
          </a:p>
        </p:txBody>
      </p:sp>
      <p:graphicFrame>
        <p:nvGraphicFramePr>
          <p:cNvPr id="14" name="Content Placeholder 5">
            <a:extLst>
              <a:ext uri="{FF2B5EF4-FFF2-40B4-BE49-F238E27FC236}">
                <a16:creationId xmlns:a16="http://schemas.microsoft.com/office/drawing/2014/main" id="{1612ACEE-1903-D317-FBAC-843D658F3F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8920951"/>
              </p:ext>
            </p:extLst>
          </p:nvPr>
        </p:nvGraphicFramePr>
        <p:xfrm>
          <a:off x="5765033" y="2567656"/>
          <a:ext cx="296676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23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403059281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172773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071D3C7-ABDE-CAF0-D169-0A8ED4347E21}"/>
              </a:ext>
            </a:extLst>
          </p:cNvPr>
          <p:cNvSpPr txBox="1"/>
          <p:nvPr/>
        </p:nvSpPr>
        <p:spPr>
          <a:xfrm>
            <a:off x="5074198" y="1698938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2</a:t>
            </a:r>
            <a:endParaRPr lang="en-SE" dirty="0"/>
          </a:p>
        </p:txBody>
      </p:sp>
      <p:graphicFrame>
        <p:nvGraphicFramePr>
          <p:cNvPr id="22" name="Content Placeholder 5">
            <a:extLst>
              <a:ext uri="{FF2B5EF4-FFF2-40B4-BE49-F238E27FC236}">
                <a16:creationId xmlns:a16="http://schemas.microsoft.com/office/drawing/2014/main" id="{76BEAD09-0CC6-B878-41C8-E96B35A3D8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5047729"/>
              </p:ext>
            </p:extLst>
          </p:nvPr>
        </p:nvGraphicFramePr>
        <p:xfrm>
          <a:off x="5765033" y="1520236"/>
          <a:ext cx="296676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23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403059281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172773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graphicFrame>
        <p:nvGraphicFramePr>
          <p:cNvPr id="23" name="Content Placeholder 5">
            <a:extLst>
              <a:ext uri="{FF2B5EF4-FFF2-40B4-BE49-F238E27FC236}">
                <a16:creationId xmlns:a16="http://schemas.microsoft.com/office/drawing/2014/main" id="{E73A8091-A158-0620-E66A-BECD15F3F8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14919"/>
              </p:ext>
            </p:extLst>
          </p:nvPr>
        </p:nvGraphicFramePr>
        <p:xfrm>
          <a:off x="5765033" y="472816"/>
          <a:ext cx="296676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23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403059281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172773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9EBF893-7483-6EAD-2B36-38C551BA6B74}"/>
              </a:ext>
            </a:extLst>
          </p:cNvPr>
          <p:cNvSpPr txBox="1"/>
          <p:nvPr/>
        </p:nvSpPr>
        <p:spPr>
          <a:xfrm>
            <a:off x="5074198" y="3899334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4</a:t>
            </a:r>
            <a:endParaRPr lang="en-S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C0B9CB-5050-AE08-4DB7-17A80FC3A047}"/>
              </a:ext>
            </a:extLst>
          </p:cNvPr>
          <p:cNvSpPr txBox="1"/>
          <p:nvPr/>
        </p:nvSpPr>
        <p:spPr>
          <a:xfrm>
            <a:off x="5074198" y="4898106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5</a:t>
            </a:r>
            <a:endParaRPr lang="en-SE" dirty="0"/>
          </a:p>
        </p:txBody>
      </p:sp>
      <p:graphicFrame>
        <p:nvGraphicFramePr>
          <p:cNvPr id="26" name="Content Placeholder 5">
            <a:extLst>
              <a:ext uri="{FF2B5EF4-FFF2-40B4-BE49-F238E27FC236}">
                <a16:creationId xmlns:a16="http://schemas.microsoft.com/office/drawing/2014/main" id="{BA22259D-0B97-176C-5B3E-9B80B63144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6271263"/>
              </p:ext>
            </p:extLst>
          </p:nvPr>
        </p:nvGraphicFramePr>
        <p:xfrm>
          <a:off x="5765033" y="4662496"/>
          <a:ext cx="296676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23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403059281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172773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8F87C166-DD18-06A4-5092-9DB9A7C22C91}"/>
              </a:ext>
            </a:extLst>
          </p:cNvPr>
          <p:cNvSpPr txBox="1"/>
          <p:nvPr/>
        </p:nvSpPr>
        <p:spPr>
          <a:xfrm>
            <a:off x="5074198" y="5942713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6</a:t>
            </a:r>
            <a:endParaRPr lang="en-SE" dirty="0"/>
          </a:p>
        </p:txBody>
      </p:sp>
      <p:graphicFrame>
        <p:nvGraphicFramePr>
          <p:cNvPr id="28" name="Content Placeholder 5">
            <a:extLst>
              <a:ext uri="{FF2B5EF4-FFF2-40B4-BE49-F238E27FC236}">
                <a16:creationId xmlns:a16="http://schemas.microsoft.com/office/drawing/2014/main" id="{365D2279-19E5-A00C-739D-D47093A109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3162575"/>
              </p:ext>
            </p:extLst>
          </p:nvPr>
        </p:nvGraphicFramePr>
        <p:xfrm>
          <a:off x="5765033" y="5756539"/>
          <a:ext cx="296676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23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403059281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172773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37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0105FF8-1726-660B-9CA8-5320A53CC6A1}"/>
              </a:ext>
            </a:extLst>
          </p:cNvPr>
          <p:cNvSpPr txBox="1"/>
          <p:nvPr/>
        </p:nvSpPr>
        <p:spPr>
          <a:xfrm>
            <a:off x="5074198" y="661846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1</a:t>
            </a:r>
            <a:endParaRPr lang="en-S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D710581-5CFF-55C9-1B72-EBA096722FEA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91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D0DE2-6126-FDEF-3B3B-B728CEB06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Primary Clustering and Secondary Clustering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763ED-B55E-25B0-C082-ACC19B22E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9"/>
            <a:ext cx="8229600" cy="2118041"/>
          </a:xfrm>
        </p:spPr>
        <p:txBody>
          <a:bodyPr>
            <a:normAutofit fontScale="70000" lnSpcReduction="20000"/>
          </a:bodyPr>
          <a:lstStyle/>
          <a:p>
            <a:r>
              <a:rPr lang="en-GB" sz="2600" dirty="0"/>
              <a:t>Primary clustering </a:t>
            </a:r>
            <a:r>
              <a:rPr lang="en-GB" dirty="0"/>
              <a:t>is the tendency for a collision resolution scheme such as linear probing to create long runs of filled slots clustered together.</a:t>
            </a:r>
          </a:p>
          <a:p>
            <a:pPr lvl="1"/>
            <a:r>
              <a:rPr lang="en-GB" dirty="0"/>
              <a:t>If the primary hash index is x, subsequent probes go to x+1, x+2, x+3 and so on, this results in Primary Clustering.</a:t>
            </a:r>
          </a:p>
          <a:p>
            <a:pPr lvl="1"/>
            <a:r>
              <a:rPr lang="en-GB" dirty="0"/>
              <a:t>Once the primary cluster forms, the bigger the cluster gets, the faster it grows. And it reduces the performance.</a:t>
            </a:r>
          </a:p>
          <a:p>
            <a:r>
              <a:rPr lang="en-GB" dirty="0"/>
              <a:t>Secondary clustering is the tendency for a collision resolution scheme such as quadratic probing to create long runs of filled slots away from the hash slot of keys.</a:t>
            </a:r>
          </a:p>
          <a:p>
            <a:pPr lvl="1"/>
            <a:r>
              <a:rPr lang="en-GB" dirty="0"/>
              <a:t>Less severe than primary clustering.</a:t>
            </a:r>
          </a:p>
        </p:txBody>
      </p:sp>
      <p:pic>
        <p:nvPicPr>
          <p:cNvPr id="1026" name="Picture 2" descr="enter image description here">
            <a:extLst>
              <a:ext uri="{FF2B5EF4-FFF2-40B4-BE49-F238E27FC236}">
                <a16:creationId xmlns:a16="http://schemas.microsoft.com/office/drawing/2014/main" id="{3F0E034A-D08E-C6AA-4F11-F947E59D3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773" y="3428072"/>
            <a:ext cx="1764150" cy="322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nter image description here">
            <a:extLst>
              <a:ext uri="{FF2B5EF4-FFF2-40B4-BE49-F238E27FC236}">
                <a16:creationId xmlns:a16="http://schemas.microsoft.com/office/drawing/2014/main" id="{F40CDB6D-0F16-2B21-A388-E173338A5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386" y="3323141"/>
            <a:ext cx="2249456" cy="342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D11593-4DB1-E22B-8279-18FE71BA9553}"/>
              </a:ext>
            </a:extLst>
          </p:cNvPr>
          <p:cNvSpPr txBox="1"/>
          <p:nvPr/>
        </p:nvSpPr>
        <p:spPr>
          <a:xfrm>
            <a:off x="839975" y="6319459"/>
            <a:ext cx="1692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Primary clustering</a:t>
            </a:r>
            <a:endParaRPr lang="en-SE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DB9D68-E852-EEE6-F12A-B0608924C5B2}"/>
              </a:ext>
            </a:extLst>
          </p:cNvPr>
          <p:cNvSpPr txBox="1"/>
          <p:nvPr/>
        </p:nvSpPr>
        <p:spPr>
          <a:xfrm>
            <a:off x="4550295" y="6362714"/>
            <a:ext cx="1910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Secondary clustering</a:t>
            </a:r>
            <a:endParaRPr lang="en-SE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159ED-3CEF-BE13-95F4-BA26DB85FB0D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983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F7A5D-6001-2E46-9869-B6C44F9D0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Probing:</a:t>
            </a:r>
            <a:r>
              <a:rPr lang="zh-CN" altLang="en-US" dirty="0"/>
              <a:t> </a:t>
            </a:r>
            <a:r>
              <a:rPr lang="en-US" altLang="zh-CN" dirty="0"/>
              <a:t>Primary</a:t>
            </a:r>
            <a:r>
              <a:rPr lang="zh-CN" altLang="en-US" dirty="0"/>
              <a:t> </a:t>
            </a:r>
            <a:r>
              <a:rPr lang="en-US" altLang="zh-CN" dirty="0"/>
              <a:t>Clustering</a:t>
            </a:r>
            <a:endParaRPr lang="en-US" dirty="0"/>
          </a:p>
        </p:txBody>
      </p:sp>
      <p:graphicFrame>
        <p:nvGraphicFramePr>
          <p:cNvPr id="16" name="object 18">
            <a:extLst>
              <a:ext uri="{FF2B5EF4-FFF2-40B4-BE49-F238E27FC236}">
                <a16:creationId xmlns:a16="http://schemas.microsoft.com/office/drawing/2014/main" id="{6382D58E-BDFA-D44A-BE10-1C7F330B1C7B}"/>
              </a:ext>
            </a:extLst>
          </p:cNvPr>
          <p:cNvGraphicFramePr>
            <a:graphicFrameLocks noGrp="1"/>
          </p:cNvGraphicFramePr>
          <p:nvPr/>
        </p:nvGraphicFramePr>
        <p:xfrm>
          <a:off x="333710" y="3678145"/>
          <a:ext cx="5304470" cy="882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28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0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0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28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28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827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EC4ADC37-4DAC-F74E-BC5C-542E61025531}"/>
              </a:ext>
            </a:extLst>
          </p:cNvPr>
          <p:cNvSpPr/>
          <p:nvPr/>
        </p:nvSpPr>
        <p:spPr>
          <a:xfrm>
            <a:off x="2822736" y="3795141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82B7734-A056-8046-8B98-27D7A3D28482}"/>
              </a:ext>
            </a:extLst>
          </p:cNvPr>
          <p:cNvSpPr/>
          <p:nvPr/>
        </p:nvSpPr>
        <p:spPr>
          <a:xfrm>
            <a:off x="333710" y="1264184"/>
            <a:ext cx="5596980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What is the probability of next key going in each slot?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51104E-0E69-284C-ACBA-1543CFC2090E}"/>
              </a:ext>
            </a:extLst>
          </p:cNvPr>
          <p:cNvSpPr/>
          <p:nvPr/>
        </p:nvSpPr>
        <p:spPr>
          <a:xfrm>
            <a:off x="369433" y="1796214"/>
            <a:ext cx="185210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/>
                <a:cs typeface="Arial"/>
              </a:rPr>
              <a:t>H</a:t>
            </a:r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ash</a:t>
            </a:r>
            <a:r>
              <a:rPr lang="en-US" sz="1600" dirty="0">
                <a:solidFill>
                  <a:schemeClr val="accent1"/>
                </a:solidFill>
                <a:latin typeface="Arial"/>
                <a:cs typeface="Arial"/>
              </a:rPr>
              <a:t>(k) = k mod 7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613F46-FA8D-0943-951C-9F99DCC08839}"/>
              </a:ext>
            </a:extLst>
          </p:cNvPr>
          <p:cNvSpPr/>
          <p:nvPr/>
        </p:nvSpPr>
        <p:spPr>
          <a:xfrm>
            <a:off x="2360396" y="1793271"/>
            <a:ext cx="212169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/>
                <a:cs typeface="Arial"/>
              </a:rPr>
              <a:t>All keys equally likely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077568B-B8A9-6546-905A-B78A3CBB3B7B}"/>
              </a:ext>
            </a:extLst>
          </p:cNvPr>
          <p:cNvSpPr/>
          <p:nvPr/>
        </p:nvSpPr>
        <p:spPr>
          <a:xfrm>
            <a:off x="5863423" y="2547566"/>
            <a:ext cx="3086193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Observation. New keys likely to hash into middle of big clusters.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2DEB67-C59C-804A-A40C-293563AC017D}"/>
              </a:ext>
            </a:extLst>
          </p:cNvPr>
          <p:cNvSpPr/>
          <p:nvPr/>
        </p:nvSpPr>
        <p:spPr>
          <a:xfrm>
            <a:off x="5761318" y="1970686"/>
            <a:ext cx="3188298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FF00"/>
                </a:solidFill>
                <a:latin typeface="Arial"/>
                <a:cs typeface="Arial"/>
              </a:rPr>
              <a:t>Cluster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is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 contiguous block of items.</a:t>
            </a:r>
          </a:p>
        </p:txBody>
      </p:sp>
      <p:sp>
        <p:nvSpPr>
          <p:cNvPr id="28" name="object 4">
            <a:extLst>
              <a:ext uri="{FF2B5EF4-FFF2-40B4-BE49-F238E27FC236}">
                <a16:creationId xmlns:a16="http://schemas.microsoft.com/office/drawing/2014/main" id="{2D987851-FE76-2546-920F-917B6B7EDD0E}"/>
              </a:ext>
            </a:extLst>
          </p:cNvPr>
          <p:cNvSpPr txBox="1"/>
          <p:nvPr/>
        </p:nvSpPr>
        <p:spPr>
          <a:xfrm>
            <a:off x="673610" y="4569462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0</a:t>
            </a:r>
            <a:endParaRPr sz="1600" dirty="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29" name="object 5">
            <a:extLst>
              <a:ext uri="{FF2B5EF4-FFF2-40B4-BE49-F238E27FC236}">
                <a16:creationId xmlns:a16="http://schemas.microsoft.com/office/drawing/2014/main" id="{63EA13AC-466C-AC4D-943E-1F32D7AE1C0A}"/>
              </a:ext>
            </a:extLst>
          </p:cNvPr>
          <p:cNvSpPr txBox="1"/>
          <p:nvPr/>
        </p:nvSpPr>
        <p:spPr>
          <a:xfrm>
            <a:off x="1436890" y="4569462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1</a:t>
            </a:r>
            <a:endParaRPr sz="160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30" name="object 6">
            <a:extLst>
              <a:ext uri="{FF2B5EF4-FFF2-40B4-BE49-F238E27FC236}">
                <a16:creationId xmlns:a16="http://schemas.microsoft.com/office/drawing/2014/main" id="{D54E1063-EF1E-A646-A6E5-000FD2E48A8C}"/>
              </a:ext>
            </a:extLst>
          </p:cNvPr>
          <p:cNvSpPr txBox="1"/>
          <p:nvPr/>
        </p:nvSpPr>
        <p:spPr>
          <a:xfrm>
            <a:off x="2200170" y="4569462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2</a:t>
            </a:r>
            <a:endParaRPr sz="160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31" name="object 7">
            <a:extLst>
              <a:ext uri="{FF2B5EF4-FFF2-40B4-BE49-F238E27FC236}">
                <a16:creationId xmlns:a16="http://schemas.microsoft.com/office/drawing/2014/main" id="{7B34258F-7161-4A48-B309-6397B5BFE175}"/>
              </a:ext>
            </a:extLst>
          </p:cNvPr>
          <p:cNvSpPr txBox="1"/>
          <p:nvPr/>
        </p:nvSpPr>
        <p:spPr>
          <a:xfrm>
            <a:off x="2963450" y="4569462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3</a:t>
            </a:r>
            <a:endParaRPr sz="160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32" name="object 8">
            <a:extLst>
              <a:ext uri="{FF2B5EF4-FFF2-40B4-BE49-F238E27FC236}">
                <a16:creationId xmlns:a16="http://schemas.microsoft.com/office/drawing/2014/main" id="{43E91AD2-1680-2C4D-974B-D3E88B2C4727}"/>
              </a:ext>
            </a:extLst>
          </p:cNvPr>
          <p:cNvSpPr txBox="1"/>
          <p:nvPr/>
        </p:nvSpPr>
        <p:spPr>
          <a:xfrm>
            <a:off x="3726730" y="4569462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4</a:t>
            </a:r>
            <a:endParaRPr sz="160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33" name="object 9">
            <a:extLst>
              <a:ext uri="{FF2B5EF4-FFF2-40B4-BE49-F238E27FC236}">
                <a16:creationId xmlns:a16="http://schemas.microsoft.com/office/drawing/2014/main" id="{1E81B65D-6AB3-B841-A58C-B4F74437F2F6}"/>
              </a:ext>
            </a:extLst>
          </p:cNvPr>
          <p:cNvSpPr txBox="1"/>
          <p:nvPr/>
        </p:nvSpPr>
        <p:spPr>
          <a:xfrm>
            <a:off x="4490010" y="4569462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5</a:t>
            </a:r>
            <a:endParaRPr sz="160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34" name="object 10">
            <a:extLst>
              <a:ext uri="{FF2B5EF4-FFF2-40B4-BE49-F238E27FC236}">
                <a16:creationId xmlns:a16="http://schemas.microsoft.com/office/drawing/2014/main" id="{CD956068-BB34-9846-B7A1-B5211EA07116}"/>
              </a:ext>
            </a:extLst>
          </p:cNvPr>
          <p:cNvSpPr txBox="1"/>
          <p:nvPr/>
        </p:nvSpPr>
        <p:spPr>
          <a:xfrm>
            <a:off x="5253290" y="4569462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6</a:t>
            </a:r>
            <a:endParaRPr sz="1600" dirty="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graphicFrame>
        <p:nvGraphicFramePr>
          <p:cNvPr id="35" name="object 18">
            <a:extLst>
              <a:ext uri="{FF2B5EF4-FFF2-40B4-BE49-F238E27FC236}">
                <a16:creationId xmlns:a16="http://schemas.microsoft.com/office/drawing/2014/main" id="{42433039-C67A-AB49-992B-15E71A0490F6}"/>
              </a:ext>
            </a:extLst>
          </p:cNvPr>
          <p:cNvGraphicFramePr>
            <a:graphicFrameLocks noGrp="1"/>
          </p:cNvGraphicFramePr>
          <p:nvPr/>
        </p:nvGraphicFramePr>
        <p:xfrm>
          <a:off x="334036" y="2219580"/>
          <a:ext cx="5353633" cy="875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0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9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0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0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9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9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7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Rectangle 35">
            <a:extLst>
              <a:ext uri="{FF2B5EF4-FFF2-40B4-BE49-F238E27FC236}">
                <a16:creationId xmlns:a16="http://schemas.microsoft.com/office/drawing/2014/main" id="{5E997A4F-E8E5-E740-9737-AEB76763CDB1}"/>
              </a:ext>
            </a:extLst>
          </p:cNvPr>
          <p:cNvSpPr/>
          <p:nvPr/>
        </p:nvSpPr>
        <p:spPr>
          <a:xfrm>
            <a:off x="1258720" y="2512506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2CBC772-2B98-364B-A56F-26D3F273D7CF}"/>
              </a:ext>
            </a:extLst>
          </p:cNvPr>
          <p:cNvSpPr/>
          <p:nvPr/>
        </p:nvSpPr>
        <p:spPr>
          <a:xfrm>
            <a:off x="2022669" y="2512506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26B0D97-4723-4041-AA4F-EFA570438804}"/>
              </a:ext>
            </a:extLst>
          </p:cNvPr>
          <p:cNvSpPr/>
          <p:nvPr/>
        </p:nvSpPr>
        <p:spPr>
          <a:xfrm>
            <a:off x="2786618" y="2512506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F187DC9-5D51-2349-AFF8-17E4AF1F2AB7}"/>
              </a:ext>
            </a:extLst>
          </p:cNvPr>
          <p:cNvSpPr/>
          <p:nvPr/>
        </p:nvSpPr>
        <p:spPr>
          <a:xfrm>
            <a:off x="3550567" y="2512506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97458D3-214A-3F45-A976-887413500E7F}"/>
              </a:ext>
            </a:extLst>
          </p:cNvPr>
          <p:cNvSpPr/>
          <p:nvPr/>
        </p:nvSpPr>
        <p:spPr>
          <a:xfrm>
            <a:off x="4314516" y="2512506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C4B25C0-D1CD-1641-BE5A-537B716066F6}"/>
              </a:ext>
            </a:extLst>
          </p:cNvPr>
          <p:cNvSpPr/>
          <p:nvPr/>
        </p:nvSpPr>
        <p:spPr>
          <a:xfrm>
            <a:off x="494771" y="2512506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BBE6FDB-D84F-464D-B40A-70E463CDB9F6}"/>
              </a:ext>
            </a:extLst>
          </p:cNvPr>
          <p:cNvSpPr/>
          <p:nvPr/>
        </p:nvSpPr>
        <p:spPr>
          <a:xfrm>
            <a:off x="5078465" y="2512506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bject 4">
            <a:extLst>
              <a:ext uri="{FF2B5EF4-FFF2-40B4-BE49-F238E27FC236}">
                <a16:creationId xmlns:a16="http://schemas.microsoft.com/office/drawing/2014/main" id="{257934AE-460B-5A4F-83AD-437F5398925E}"/>
              </a:ext>
            </a:extLst>
          </p:cNvPr>
          <p:cNvSpPr txBox="1"/>
          <p:nvPr/>
        </p:nvSpPr>
        <p:spPr>
          <a:xfrm>
            <a:off x="669917" y="3106643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0</a:t>
            </a:r>
            <a:endParaRPr sz="1600" dirty="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38" name="object 5">
            <a:extLst>
              <a:ext uri="{FF2B5EF4-FFF2-40B4-BE49-F238E27FC236}">
                <a16:creationId xmlns:a16="http://schemas.microsoft.com/office/drawing/2014/main" id="{9F99E616-4A2E-4C43-B5FA-7E441BD0F838}"/>
              </a:ext>
            </a:extLst>
          </p:cNvPr>
          <p:cNvSpPr txBox="1"/>
          <p:nvPr/>
        </p:nvSpPr>
        <p:spPr>
          <a:xfrm>
            <a:off x="1436706" y="3106643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1</a:t>
            </a:r>
            <a:endParaRPr sz="160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39" name="object 6">
            <a:extLst>
              <a:ext uri="{FF2B5EF4-FFF2-40B4-BE49-F238E27FC236}">
                <a16:creationId xmlns:a16="http://schemas.microsoft.com/office/drawing/2014/main" id="{617110E2-70F1-5248-B9E9-17A3D0D4421C}"/>
              </a:ext>
            </a:extLst>
          </p:cNvPr>
          <p:cNvSpPr txBox="1"/>
          <p:nvPr/>
        </p:nvSpPr>
        <p:spPr>
          <a:xfrm>
            <a:off x="2203495" y="3106643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2</a:t>
            </a:r>
            <a:endParaRPr sz="160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46" name="object 7">
            <a:extLst>
              <a:ext uri="{FF2B5EF4-FFF2-40B4-BE49-F238E27FC236}">
                <a16:creationId xmlns:a16="http://schemas.microsoft.com/office/drawing/2014/main" id="{E256DF5D-3C78-4045-8896-334267329660}"/>
              </a:ext>
            </a:extLst>
          </p:cNvPr>
          <p:cNvSpPr txBox="1"/>
          <p:nvPr/>
        </p:nvSpPr>
        <p:spPr>
          <a:xfrm>
            <a:off x="2970284" y="3106643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3</a:t>
            </a:r>
            <a:endParaRPr sz="160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47" name="object 8">
            <a:extLst>
              <a:ext uri="{FF2B5EF4-FFF2-40B4-BE49-F238E27FC236}">
                <a16:creationId xmlns:a16="http://schemas.microsoft.com/office/drawing/2014/main" id="{DB77EFAC-ED3B-9645-B8D6-6D465ADCC826}"/>
              </a:ext>
            </a:extLst>
          </p:cNvPr>
          <p:cNvSpPr txBox="1"/>
          <p:nvPr/>
        </p:nvSpPr>
        <p:spPr>
          <a:xfrm>
            <a:off x="3737073" y="3106643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4</a:t>
            </a:r>
            <a:endParaRPr sz="160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48" name="object 9">
            <a:extLst>
              <a:ext uri="{FF2B5EF4-FFF2-40B4-BE49-F238E27FC236}">
                <a16:creationId xmlns:a16="http://schemas.microsoft.com/office/drawing/2014/main" id="{35215FCB-8C02-9246-AA72-CD8A8AE9D69C}"/>
              </a:ext>
            </a:extLst>
          </p:cNvPr>
          <p:cNvSpPr txBox="1"/>
          <p:nvPr/>
        </p:nvSpPr>
        <p:spPr>
          <a:xfrm>
            <a:off x="4503862" y="3106643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5</a:t>
            </a:r>
            <a:endParaRPr sz="160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49" name="object 10">
            <a:extLst>
              <a:ext uri="{FF2B5EF4-FFF2-40B4-BE49-F238E27FC236}">
                <a16:creationId xmlns:a16="http://schemas.microsoft.com/office/drawing/2014/main" id="{B59BEA2D-B2F0-D74E-9297-13AABD439AFB}"/>
              </a:ext>
            </a:extLst>
          </p:cNvPr>
          <p:cNvSpPr txBox="1"/>
          <p:nvPr/>
        </p:nvSpPr>
        <p:spPr>
          <a:xfrm>
            <a:off x="5270649" y="3106643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6</a:t>
            </a:r>
            <a:endParaRPr sz="1600" dirty="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3" name="Curved Down Arrow 2">
            <a:extLst>
              <a:ext uri="{FF2B5EF4-FFF2-40B4-BE49-F238E27FC236}">
                <a16:creationId xmlns:a16="http://schemas.microsoft.com/office/drawing/2014/main" id="{00E5E127-0CD9-A743-8224-555CCEA11F69}"/>
              </a:ext>
            </a:extLst>
          </p:cNvPr>
          <p:cNvSpPr/>
          <p:nvPr/>
        </p:nvSpPr>
        <p:spPr>
          <a:xfrm>
            <a:off x="3058252" y="3456969"/>
            <a:ext cx="775624" cy="221144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0F7EAAF-B17E-BD4A-B909-69F1759B3B3B}"/>
              </a:ext>
            </a:extLst>
          </p:cNvPr>
          <p:cNvSpPr/>
          <p:nvPr/>
        </p:nvSpPr>
        <p:spPr>
          <a:xfrm>
            <a:off x="2883607" y="41336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F21B1A8-2DD2-9540-97A4-C8ED70CDCD6E}"/>
              </a:ext>
            </a:extLst>
          </p:cNvPr>
          <p:cNvSpPr/>
          <p:nvPr/>
        </p:nvSpPr>
        <p:spPr>
          <a:xfrm>
            <a:off x="3299802" y="4123610"/>
            <a:ext cx="8755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1/7+1/7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47FB78A-5828-484E-99C1-FB8D3100A5C4}"/>
              </a:ext>
            </a:extLst>
          </p:cNvPr>
          <p:cNvSpPr/>
          <p:nvPr/>
        </p:nvSpPr>
        <p:spPr>
          <a:xfrm>
            <a:off x="3519339" y="4115002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rgbClr val="00C2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2/7</a:t>
            </a:r>
            <a:endParaRPr lang="en-US" sz="1600" dirty="0">
              <a:solidFill>
                <a:srgbClr val="00C2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4" name="object 18">
            <a:extLst>
              <a:ext uri="{FF2B5EF4-FFF2-40B4-BE49-F238E27FC236}">
                <a16:creationId xmlns:a16="http://schemas.microsoft.com/office/drawing/2014/main" id="{FD7395A6-6D1A-DC4C-8741-467FEC30530C}"/>
              </a:ext>
            </a:extLst>
          </p:cNvPr>
          <p:cNvGraphicFramePr>
            <a:graphicFrameLocks noGrp="1"/>
          </p:cNvGraphicFramePr>
          <p:nvPr/>
        </p:nvGraphicFramePr>
        <p:xfrm>
          <a:off x="298283" y="5343478"/>
          <a:ext cx="5334347" cy="885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71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5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5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71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71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856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Rectangle 74">
            <a:extLst>
              <a:ext uri="{FF2B5EF4-FFF2-40B4-BE49-F238E27FC236}">
                <a16:creationId xmlns:a16="http://schemas.microsoft.com/office/drawing/2014/main" id="{D583A146-3A41-CB4B-AB7C-6FFD5F8E4301}"/>
              </a:ext>
            </a:extLst>
          </p:cNvPr>
          <p:cNvSpPr/>
          <p:nvPr/>
        </p:nvSpPr>
        <p:spPr>
          <a:xfrm>
            <a:off x="2786983" y="5452035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object 4">
            <a:extLst>
              <a:ext uri="{FF2B5EF4-FFF2-40B4-BE49-F238E27FC236}">
                <a16:creationId xmlns:a16="http://schemas.microsoft.com/office/drawing/2014/main" id="{7A32FF0D-B5FF-5742-A967-2FFAEFCBE561}"/>
              </a:ext>
            </a:extLst>
          </p:cNvPr>
          <p:cNvSpPr txBox="1"/>
          <p:nvPr/>
        </p:nvSpPr>
        <p:spPr>
          <a:xfrm>
            <a:off x="616805" y="6234827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0</a:t>
            </a:r>
            <a:endParaRPr sz="1600" dirty="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77" name="object 5">
            <a:extLst>
              <a:ext uri="{FF2B5EF4-FFF2-40B4-BE49-F238E27FC236}">
                <a16:creationId xmlns:a16="http://schemas.microsoft.com/office/drawing/2014/main" id="{66E397EA-04E0-FD40-82EC-3BAC03423BB2}"/>
              </a:ext>
            </a:extLst>
          </p:cNvPr>
          <p:cNvSpPr txBox="1"/>
          <p:nvPr/>
        </p:nvSpPr>
        <p:spPr>
          <a:xfrm>
            <a:off x="1383594" y="6234827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1</a:t>
            </a:r>
            <a:endParaRPr sz="160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78" name="object 6">
            <a:extLst>
              <a:ext uri="{FF2B5EF4-FFF2-40B4-BE49-F238E27FC236}">
                <a16:creationId xmlns:a16="http://schemas.microsoft.com/office/drawing/2014/main" id="{3CA356C6-ACC0-5545-9163-8F4F67504C50}"/>
              </a:ext>
            </a:extLst>
          </p:cNvPr>
          <p:cNvSpPr txBox="1"/>
          <p:nvPr/>
        </p:nvSpPr>
        <p:spPr>
          <a:xfrm>
            <a:off x="2150383" y="6234827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2</a:t>
            </a:r>
            <a:endParaRPr sz="160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79" name="object 7">
            <a:extLst>
              <a:ext uri="{FF2B5EF4-FFF2-40B4-BE49-F238E27FC236}">
                <a16:creationId xmlns:a16="http://schemas.microsoft.com/office/drawing/2014/main" id="{6413FBB4-CC78-2544-9BB9-6067C64836E4}"/>
              </a:ext>
            </a:extLst>
          </p:cNvPr>
          <p:cNvSpPr txBox="1"/>
          <p:nvPr/>
        </p:nvSpPr>
        <p:spPr>
          <a:xfrm>
            <a:off x="2917172" y="6234827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3</a:t>
            </a:r>
            <a:endParaRPr sz="160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80" name="object 8">
            <a:extLst>
              <a:ext uri="{FF2B5EF4-FFF2-40B4-BE49-F238E27FC236}">
                <a16:creationId xmlns:a16="http://schemas.microsoft.com/office/drawing/2014/main" id="{76F4285B-8C1A-0A4F-9B93-D7042EA0F940}"/>
              </a:ext>
            </a:extLst>
          </p:cNvPr>
          <p:cNvSpPr txBox="1"/>
          <p:nvPr/>
        </p:nvSpPr>
        <p:spPr>
          <a:xfrm>
            <a:off x="3683961" y="6234827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4</a:t>
            </a:r>
            <a:endParaRPr sz="160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81" name="object 9">
            <a:extLst>
              <a:ext uri="{FF2B5EF4-FFF2-40B4-BE49-F238E27FC236}">
                <a16:creationId xmlns:a16="http://schemas.microsoft.com/office/drawing/2014/main" id="{2576BA5F-C4E6-3F48-91B7-2F1C02B9A8A0}"/>
              </a:ext>
            </a:extLst>
          </p:cNvPr>
          <p:cNvSpPr txBox="1"/>
          <p:nvPr/>
        </p:nvSpPr>
        <p:spPr>
          <a:xfrm>
            <a:off x="4450750" y="6234827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5</a:t>
            </a:r>
            <a:endParaRPr sz="160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82" name="object 10">
            <a:extLst>
              <a:ext uri="{FF2B5EF4-FFF2-40B4-BE49-F238E27FC236}">
                <a16:creationId xmlns:a16="http://schemas.microsoft.com/office/drawing/2014/main" id="{738E4A52-A932-0843-8DBF-510328844D2F}"/>
              </a:ext>
            </a:extLst>
          </p:cNvPr>
          <p:cNvSpPr txBox="1"/>
          <p:nvPr/>
        </p:nvSpPr>
        <p:spPr>
          <a:xfrm>
            <a:off x="5217537" y="6234827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6</a:t>
            </a:r>
            <a:endParaRPr sz="1600" dirty="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90" name="Curved Down Arrow 89">
            <a:extLst>
              <a:ext uri="{FF2B5EF4-FFF2-40B4-BE49-F238E27FC236}">
                <a16:creationId xmlns:a16="http://schemas.microsoft.com/office/drawing/2014/main" id="{0A46B201-5DAC-474E-BE18-330826A3A6AB}"/>
              </a:ext>
            </a:extLst>
          </p:cNvPr>
          <p:cNvSpPr/>
          <p:nvPr/>
        </p:nvSpPr>
        <p:spPr>
          <a:xfrm>
            <a:off x="2963450" y="5048081"/>
            <a:ext cx="2132590" cy="295397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C26319A-FA01-9D4F-BFA7-4B307E01FC45}"/>
              </a:ext>
            </a:extLst>
          </p:cNvPr>
          <p:cNvSpPr/>
          <p:nvPr/>
        </p:nvSpPr>
        <p:spPr>
          <a:xfrm>
            <a:off x="2841208" y="5776080"/>
            <a:ext cx="2840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6AE5C82-6520-BB46-9689-99CE96A9269A}"/>
              </a:ext>
            </a:extLst>
          </p:cNvPr>
          <p:cNvSpPr/>
          <p:nvPr/>
        </p:nvSpPr>
        <p:spPr>
          <a:xfrm>
            <a:off x="4810233" y="5397229"/>
            <a:ext cx="8755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1/7+1/7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+1/7+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A19D3B2-5120-DE4E-A37B-DE9A661E3128}"/>
              </a:ext>
            </a:extLst>
          </p:cNvPr>
          <p:cNvSpPr/>
          <p:nvPr/>
        </p:nvSpPr>
        <p:spPr>
          <a:xfrm>
            <a:off x="5036595" y="5772196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4/7</a:t>
            </a:r>
            <a:endParaRPr lang="en-US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B047ECF-3631-5444-917C-83A7EC777272}"/>
              </a:ext>
            </a:extLst>
          </p:cNvPr>
          <p:cNvSpPr/>
          <p:nvPr/>
        </p:nvSpPr>
        <p:spPr>
          <a:xfrm>
            <a:off x="3569346" y="5452035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4F62577-90B6-534E-A118-80372BFC53EA}"/>
              </a:ext>
            </a:extLst>
          </p:cNvPr>
          <p:cNvSpPr/>
          <p:nvPr/>
        </p:nvSpPr>
        <p:spPr>
          <a:xfrm>
            <a:off x="4285822" y="5452035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Curved Down Arrow 101">
            <a:extLst>
              <a:ext uri="{FF2B5EF4-FFF2-40B4-BE49-F238E27FC236}">
                <a16:creationId xmlns:a16="http://schemas.microsoft.com/office/drawing/2014/main" id="{49F9863D-73E0-124B-B42D-6E88FD65252B}"/>
              </a:ext>
            </a:extLst>
          </p:cNvPr>
          <p:cNvSpPr/>
          <p:nvPr/>
        </p:nvSpPr>
        <p:spPr>
          <a:xfrm>
            <a:off x="3709685" y="5039573"/>
            <a:ext cx="1518768" cy="295397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3" name="Curved Down Arrow 102">
            <a:extLst>
              <a:ext uri="{FF2B5EF4-FFF2-40B4-BE49-F238E27FC236}">
                <a16:creationId xmlns:a16="http://schemas.microsoft.com/office/drawing/2014/main" id="{0E98C79C-9B9A-F948-9CFD-FC28A9F59636}"/>
              </a:ext>
            </a:extLst>
          </p:cNvPr>
          <p:cNvSpPr/>
          <p:nvPr/>
        </p:nvSpPr>
        <p:spPr>
          <a:xfrm>
            <a:off x="4577865" y="5039573"/>
            <a:ext cx="759383" cy="295397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F485575-BCC5-944B-A414-A860992E1DFD}"/>
              </a:ext>
            </a:extLst>
          </p:cNvPr>
          <p:cNvSpPr/>
          <p:nvPr/>
        </p:nvSpPr>
        <p:spPr>
          <a:xfrm>
            <a:off x="4370468" y="5771827"/>
            <a:ext cx="2840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A3794E7-AD66-B044-AD82-E4D1248A077B}"/>
              </a:ext>
            </a:extLst>
          </p:cNvPr>
          <p:cNvSpPr/>
          <p:nvPr/>
        </p:nvSpPr>
        <p:spPr>
          <a:xfrm>
            <a:off x="3611018" y="5771827"/>
            <a:ext cx="2840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60800D-F2AB-D14B-AC58-AAA9732FC991}"/>
              </a:ext>
            </a:extLst>
          </p:cNvPr>
          <p:cNvSpPr/>
          <p:nvPr/>
        </p:nvSpPr>
        <p:spPr>
          <a:xfrm>
            <a:off x="2360396" y="1793271"/>
            <a:ext cx="2121691" cy="338554"/>
          </a:xfrm>
          <a:prstGeom prst="rect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C10B216-2D14-7347-92F9-D84C479BAFC8}"/>
              </a:ext>
            </a:extLst>
          </p:cNvPr>
          <p:cNvSpPr/>
          <p:nvPr/>
        </p:nvSpPr>
        <p:spPr>
          <a:xfrm>
            <a:off x="1222884" y="5774079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C1809F4-D935-4B4D-9025-A2104EEA1EA8}"/>
              </a:ext>
            </a:extLst>
          </p:cNvPr>
          <p:cNvSpPr/>
          <p:nvPr/>
        </p:nvSpPr>
        <p:spPr>
          <a:xfrm>
            <a:off x="1986833" y="5774079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CA56E59-AF98-9F46-AA57-4E5522924302}"/>
              </a:ext>
            </a:extLst>
          </p:cNvPr>
          <p:cNvSpPr/>
          <p:nvPr/>
        </p:nvSpPr>
        <p:spPr>
          <a:xfrm>
            <a:off x="2750782" y="5774079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4CEE36A-70C0-754B-94FF-EE122751F868}"/>
              </a:ext>
            </a:extLst>
          </p:cNvPr>
          <p:cNvSpPr/>
          <p:nvPr/>
        </p:nvSpPr>
        <p:spPr>
          <a:xfrm>
            <a:off x="3514731" y="5774079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6EF6E34-0773-B34B-A9A5-BEFF0242D740}"/>
              </a:ext>
            </a:extLst>
          </p:cNvPr>
          <p:cNvSpPr/>
          <p:nvPr/>
        </p:nvSpPr>
        <p:spPr>
          <a:xfrm>
            <a:off x="4278680" y="5774079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7F61979-8949-AA4C-9164-AF3B574BA5CD}"/>
              </a:ext>
            </a:extLst>
          </p:cNvPr>
          <p:cNvSpPr/>
          <p:nvPr/>
        </p:nvSpPr>
        <p:spPr>
          <a:xfrm>
            <a:off x="458935" y="5774079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85BC7A9-0BFF-554E-B446-F8233382F23C}"/>
              </a:ext>
            </a:extLst>
          </p:cNvPr>
          <p:cNvSpPr/>
          <p:nvPr/>
        </p:nvSpPr>
        <p:spPr>
          <a:xfrm>
            <a:off x="5042629" y="5774079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84A0063-3269-D345-833B-B708F7304BC4}"/>
              </a:ext>
            </a:extLst>
          </p:cNvPr>
          <p:cNvSpPr/>
          <p:nvPr/>
        </p:nvSpPr>
        <p:spPr>
          <a:xfrm>
            <a:off x="1258637" y="4115002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C70A9CE-6B98-4F42-B2A3-BEECBC849F1C}"/>
              </a:ext>
            </a:extLst>
          </p:cNvPr>
          <p:cNvSpPr/>
          <p:nvPr/>
        </p:nvSpPr>
        <p:spPr>
          <a:xfrm>
            <a:off x="2022586" y="4115002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6C4C624-14D4-DF4D-A0BF-4862ABD62B22}"/>
              </a:ext>
            </a:extLst>
          </p:cNvPr>
          <p:cNvSpPr/>
          <p:nvPr/>
        </p:nvSpPr>
        <p:spPr>
          <a:xfrm>
            <a:off x="2786535" y="4115002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5ED723D-3D78-7048-845A-469E8035D090}"/>
              </a:ext>
            </a:extLst>
          </p:cNvPr>
          <p:cNvSpPr/>
          <p:nvPr/>
        </p:nvSpPr>
        <p:spPr>
          <a:xfrm>
            <a:off x="3550484" y="4115002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D2F0E78-C1CB-9842-BC9C-13F165482F67}"/>
              </a:ext>
            </a:extLst>
          </p:cNvPr>
          <p:cNvSpPr/>
          <p:nvPr/>
        </p:nvSpPr>
        <p:spPr>
          <a:xfrm>
            <a:off x="4314433" y="4115002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BC575DC-EC4C-424C-A82F-7097D6E56B5D}"/>
              </a:ext>
            </a:extLst>
          </p:cNvPr>
          <p:cNvSpPr/>
          <p:nvPr/>
        </p:nvSpPr>
        <p:spPr>
          <a:xfrm>
            <a:off x="494688" y="4115002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264F476-78E4-B140-BB82-EC27E2D37FE8}"/>
              </a:ext>
            </a:extLst>
          </p:cNvPr>
          <p:cNvSpPr/>
          <p:nvPr/>
        </p:nvSpPr>
        <p:spPr>
          <a:xfrm>
            <a:off x="5078382" y="4115002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D24F2C4-DD45-5640-988C-94939775F871}"/>
              </a:ext>
            </a:extLst>
          </p:cNvPr>
          <p:cNvSpPr/>
          <p:nvPr/>
        </p:nvSpPr>
        <p:spPr>
          <a:xfrm>
            <a:off x="4800380" y="5314947"/>
            <a:ext cx="901361" cy="919879"/>
          </a:xfrm>
          <a:prstGeom prst="rect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8909CD4-63D8-FF4B-B9A6-7BF6EE762A5C}"/>
              </a:ext>
            </a:extLst>
          </p:cNvPr>
          <p:cNvSpPr/>
          <p:nvPr/>
        </p:nvSpPr>
        <p:spPr>
          <a:xfrm>
            <a:off x="2572235" y="5316729"/>
            <a:ext cx="2212198" cy="919879"/>
          </a:xfrm>
          <a:prstGeom prst="rect">
            <a:avLst/>
          </a:prstGeom>
          <a:noFill/>
          <a:ln w="28575">
            <a:solidFill>
              <a:srgbClr val="1B8E1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906FC07E-CFE2-C44B-AAFF-EEEE9E74BBEF}"/>
              </a:ext>
            </a:extLst>
          </p:cNvPr>
          <p:cNvSpPr/>
          <p:nvPr/>
        </p:nvSpPr>
        <p:spPr>
          <a:xfrm>
            <a:off x="5839566" y="3304720"/>
            <a:ext cx="3110050" cy="30777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Higher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insert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and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search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costs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-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O(n)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30E307-5E1D-58E2-4292-A4662CB5DEE8}"/>
              </a:ext>
            </a:extLst>
          </p:cNvPr>
          <p:cNvSpPr txBox="1"/>
          <p:nvPr/>
        </p:nvSpPr>
        <p:spPr>
          <a:xfrm>
            <a:off x="2534186" y="6520903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SE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063D8-026F-D049-5651-9E9D170CC439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9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0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B87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2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B87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4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B87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B87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8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B87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0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B87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5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B97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7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B97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9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B97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1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B97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3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B97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5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B97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0" grpId="0"/>
      <p:bldP spid="31" grpId="0"/>
      <p:bldP spid="32" grpId="0"/>
      <p:bldP spid="33" grpId="0"/>
      <p:bldP spid="34" grpId="0"/>
      <p:bldP spid="36" grpId="0"/>
      <p:bldP spid="40" grpId="0"/>
      <p:bldP spid="41" grpId="0"/>
      <p:bldP spid="42" grpId="0"/>
      <p:bldP spid="43" grpId="0"/>
      <p:bldP spid="44" grpId="0"/>
      <p:bldP spid="45" grpId="0"/>
      <p:bldP spid="37" grpId="0"/>
      <p:bldP spid="38" grpId="0"/>
      <p:bldP spid="39" grpId="0"/>
      <p:bldP spid="46" grpId="0"/>
      <p:bldP spid="47" grpId="0"/>
      <p:bldP spid="48" grpId="0"/>
      <p:bldP spid="49" grpId="0"/>
      <p:bldP spid="3" grpId="0" animBg="1"/>
      <p:bldP spid="65" grpId="0"/>
      <p:bldP spid="65" grpId="1"/>
      <p:bldP spid="66" grpId="0"/>
      <p:bldP spid="66" grpId="1"/>
      <p:bldP spid="70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90" grpId="0" animBg="1"/>
      <p:bldP spid="91" grpId="0"/>
      <p:bldP spid="92" grpId="0"/>
      <p:bldP spid="92" grpId="1"/>
      <p:bldP spid="99" grpId="0"/>
      <p:bldP spid="100" grpId="0"/>
      <p:bldP spid="101" grpId="0"/>
      <p:bldP spid="102" grpId="0" animBg="1"/>
      <p:bldP spid="103" grpId="0" animBg="1"/>
      <p:bldP spid="105" grpId="0"/>
      <p:bldP spid="106" grpId="0"/>
      <p:bldP spid="11" grpId="0" animBg="1"/>
      <p:bldP spid="114" grpId="0"/>
      <p:bldP spid="114" grpId="1"/>
      <p:bldP spid="115" grpId="0"/>
      <p:bldP spid="115" grpId="1"/>
      <p:bldP spid="116" grpId="0"/>
      <p:bldP spid="116" grpId="1"/>
      <p:bldP spid="117" grpId="0"/>
      <p:bldP spid="117" grpId="1"/>
      <p:bldP spid="118" grpId="0"/>
      <p:bldP spid="118" grpId="1"/>
      <p:bldP spid="119" grpId="0"/>
      <p:bldP spid="119" grpId="1"/>
      <p:bldP spid="120" grpId="0"/>
      <p:bldP spid="120" grpId="1"/>
      <p:bldP spid="121" grpId="0"/>
      <p:bldP spid="121" grpId="1"/>
      <p:bldP spid="122" grpId="0"/>
      <p:bldP spid="122" grpId="1"/>
      <p:bldP spid="123" grpId="0"/>
      <p:bldP spid="123" grpId="1"/>
      <p:bldP spid="124" grpId="0"/>
      <p:bldP spid="124" grpId="1"/>
      <p:bldP spid="125" grpId="0"/>
      <p:bldP spid="125" grpId="1"/>
      <p:bldP spid="126" grpId="0"/>
      <p:bldP spid="126" grpId="1"/>
      <p:bldP spid="127" grpId="0"/>
      <p:bldP spid="127" grpId="1"/>
      <p:bldP spid="128" grpId="0" animBg="1"/>
      <p:bldP spid="129" grpId="0" animBg="1"/>
      <p:bldP spid="1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DD7E-4207-46BD-613C-65C6BBFCA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Probing:</a:t>
            </a:r>
            <a:r>
              <a:rPr lang="zh-CN" altLang="en-US" dirty="0"/>
              <a:t> </a:t>
            </a:r>
            <a:r>
              <a:rPr lang="en-US" altLang="zh-CN" dirty="0"/>
              <a:t>Primary</a:t>
            </a:r>
            <a:r>
              <a:rPr lang="zh-CN" altLang="en-US" dirty="0"/>
              <a:t> </a:t>
            </a:r>
            <a:r>
              <a:rPr lang="en-US" altLang="zh-CN" dirty="0"/>
              <a:t>Clustering Explanations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2C44-E3A8-5FDE-2919-8EDE10951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967" y="1600200"/>
            <a:ext cx="4340803" cy="4824046"/>
          </a:xfrm>
        </p:spPr>
        <p:txBody>
          <a:bodyPr>
            <a:normAutofit/>
          </a:bodyPr>
          <a:lstStyle/>
          <a:p>
            <a:r>
              <a:rPr lang="en-GB" dirty="0"/>
              <a:t>Case 1: Probability of placing into slot 4 = prob(hashing into 3) + prob(hashing into 4) = 1/7+1/7 = 2/7</a:t>
            </a:r>
          </a:p>
          <a:p>
            <a:endParaRPr lang="en-SE" dirty="0"/>
          </a:p>
          <a:p>
            <a:endParaRPr lang="en-GB" dirty="0"/>
          </a:p>
          <a:p>
            <a:r>
              <a:rPr lang="en-GB" dirty="0"/>
              <a:t>Case 2: Probability of placing into slot 6 = prob(hashing into 3) + prob(hashing into 4) + prob(hashing into 5) + prob(hashing into 6) = 1/7+1/7+1/7+1/7=4/7</a:t>
            </a:r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DDD6B-BA58-3AA0-F437-CC7F916FC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463" y="4280205"/>
            <a:ext cx="4178570" cy="19551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9D174A-0B96-9FF7-059F-2E322E498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536" y="1358671"/>
            <a:ext cx="2257740" cy="20576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7D77C5-C4F8-A284-795E-58C8FFB0C307}"/>
              </a:ext>
            </a:extLst>
          </p:cNvPr>
          <p:cNvSpPr txBox="1"/>
          <p:nvPr/>
        </p:nvSpPr>
        <p:spPr>
          <a:xfrm>
            <a:off x="6381136" y="3416358"/>
            <a:ext cx="11700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Case 1</a:t>
            </a:r>
            <a:endParaRPr lang="en-SE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E12567-9B7D-0B4F-6CCA-34066D1B1786}"/>
              </a:ext>
            </a:extLst>
          </p:cNvPr>
          <p:cNvSpPr txBox="1"/>
          <p:nvPr/>
        </p:nvSpPr>
        <p:spPr>
          <a:xfrm>
            <a:off x="6381136" y="6175912"/>
            <a:ext cx="11700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Case 2</a:t>
            </a:r>
            <a:endParaRPr lang="en-SE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BEC0019-32F2-49E5-BA17-5C8EA7A8C17A}"/>
                  </a:ext>
                </a:extLst>
              </p14:cNvPr>
              <p14:cNvContentPartPr/>
              <p14:nvPr/>
            </p14:nvContentPartPr>
            <p14:xfrm>
              <a:off x="2759893" y="1726773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BEC0019-32F2-49E5-BA17-5C8EA7A8C1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50893" y="1717773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1049A-DFC0-5079-4E05-CC04BBB52BAC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72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F7A5D-6001-2E46-9869-B6C44F9D0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Probing:</a:t>
            </a:r>
            <a:r>
              <a:rPr lang="zh-CN" altLang="en-US" dirty="0"/>
              <a:t> </a:t>
            </a:r>
            <a:r>
              <a:rPr lang="en-US" altLang="zh-CN" dirty="0"/>
              <a:t>Primary</a:t>
            </a:r>
            <a:r>
              <a:rPr lang="zh-CN" altLang="en-US" dirty="0"/>
              <a:t> </a:t>
            </a:r>
            <a:r>
              <a:rPr lang="en-US" altLang="zh-CN" dirty="0"/>
              <a:t>Clustering</a:t>
            </a:r>
            <a:r>
              <a:rPr lang="zh-CN" altLang="en-US" dirty="0"/>
              <a:t> </a:t>
            </a:r>
            <a:r>
              <a:rPr lang="en-US" altLang="zh-CN" dirty="0"/>
              <a:t>(Contd.)</a:t>
            </a:r>
            <a:endParaRPr lang="en-US" dirty="0"/>
          </a:p>
        </p:txBody>
      </p:sp>
      <p:sp>
        <p:nvSpPr>
          <p:cNvPr id="83" name="object 30">
            <a:extLst>
              <a:ext uri="{FF2B5EF4-FFF2-40B4-BE49-F238E27FC236}">
                <a16:creationId xmlns:a16="http://schemas.microsoft.com/office/drawing/2014/main" id="{63A17C0F-06CB-1447-A063-5C0E0CEF3CEB}"/>
              </a:ext>
            </a:extLst>
          </p:cNvPr>
          <p:cNvSpPr txBox="1"/>
          <p:nvPr/>
        </p:nvSpPr>
        <p:spPr>
          <a:xfrm>
            <a:off x="655525" y="1379998"/>
            <a:ext cx="4478892" cy="3146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100"/>
              </a:spcBef>
            </a:pP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mitigate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7CE6EA2-0CE9-2448-A53B-A02D4168519C}"/>
              </a:ext>
            </a:extLst>
          </p:cNvPr>
          <p:cNvSpPr/>
          <p:nvPr/>
        </p:nvSpPr>
        <p:spPr>
          <a:xfrm>
            <a:off x="655525" y="1905428"/>
            <a:ext cx="3645489" cy="369332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1.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Better-designed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hash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function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588DF94-6D0B-B240-9901-CBE0986AC393}"/>
              </a:ext>
            </a:extLst>
          </p:cNvPr>
          <p:cNvSpPr/>
          <p:nvPr/>
        </p:nvSpPr>
        <p:spPr>
          <a:xfrm>
            <a:off x="4690049" y="1904773"/>
            <a:ext cx="4117811" cy="369332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3.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Resize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hash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table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when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it’s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“full”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5736D1F-7725-794D-AB94-9858989AF90E}"/>
              </a:ext>
            </a:extLst>
          </p:cNvPr>
          <p:cNvSpPr txBox="1"/>
          <p:nvPr/>
        </p:nvSpPr>
        <p:spPr>
          <a:xfrm>
            <a:off x="4690049" y="2761606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82921A2-A8F6-6D4F-A06F-6EF0E0A0C80E}"/>
              </a:ext>
            </a:extLst>
          </p:cNvPr>
          <p:cNvSpPr txBox="1"/>
          <p:nvPr/>
        </p:nvSpPr>
        <p:spPr>
          <a:xfrm>
            <a:off x="6086418" y="2589551"/>
            <a:ext cx="2848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items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stored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B102313-8075-BE4B-A792-46EC4EE455C7}"/>
              </a:ext>
            </a:extLst>
          </p:cNvPr>
          <p:cNvSpPr txBox="1"/>
          <p:nvPr/>
        </p:nvSpPr>
        <p:spPr>
          <a:xfrm>
            <a:off x="6520727" y="2958829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B4DA564-912A-3845-9E97-626924D087D9}"/>
              </a:ext>
            </a:extLst>
          </p:cNvPr>
          <p:cNvCxnSpPr>
            <a:cxnSpLocks/>
          </p:cNvCxnSpPr>
          <p:nvPr/>
        </p:nvCxnSpPr>
        <p:spPr>
          <a:xfrm flipH="1" flipV="1">
            <a:off x="6105983" y="2958828"/>
            <a:ext cx="2701877" cy="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object 30">
            <a:extLst>
              <a:ext uri="{FF2B5EF4-FFF2-40B4-BE49-F238E27FC236}">
                <a16:creationId xmlns:a16="http://schemas.microsoft.com/office/drawing/2014/main" id="{40BA420A-B28B-C34B-ABD9-3A1B5ED499A3}"/>
              </a:ext>
            </a:extLst>
          </p:cNvPr>
          <p:cNvSpPr txBox="1"/>
          <p:nvPr/>
        </p:nvSpPr>
        <p:spPr>
          <a:xfrm>
            <a:off x="4931008" y="3618439"/>
            <a:ext cx="3876852" cy="647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100"/>
              </a:spcBef>
            </a:pP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Repopulate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larger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array,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70%</a:t>
            </a:r>
            <a:endParaRPr lang="en-US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24A4BD9-FF07-594A-A1E7-A4E3728B613D}"/>
              </a:ext>
            </a:extLst>
          </p:cNvPr>
          <p:cNvSpPr/>
          <p:nvPr/>
        </p:nvSpPr>
        <p:spPr>
          <a:xfrm>
            <a:off x="655525" y="2648382"/>
            <a:ext cx="3344995" cy="369332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2.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Alternative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probing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methods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6D7CBBD3-8D7E-C468-FAE7-34A46C817315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6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4" grpId="0" animBg="1"/>
      <p:bldP spid="85" grpId="0" animBg="1"/>
      <p:bldP spid="86" grpId="0"/>
      <p:bldP spid="87" grpId="0"/>
      <p:bldP spid="88" grpId="0"/>
      <p:bldP spid="93" grpId="0"/>
      <p:bldP spid="9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FD34A-0AAC-D949-8BE6-081A6928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Probing:</a:t>
            </a:r>
            <a:r>
              <a:rPr lang="zh-CN" altLang="en-US" dirty="0"/>
              <a:t> </a:t>
            </a:r>
            <a:r>
              <a:rPr lang="en-US" altLang="zh-CN" dirty="0"/>
              <a:t>Delete</a:t>
            </a:r>
            <a:endParaRPr lang="en-US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C9CA1DE4-D214-C447-8241-95E093AD90DB}"/>
              </a:ext>
            </a:extLst>
          </p:cNvPr>
          <p:cNvSpPr txBox="1"/>
          <p:nvPr/>
        </p:nvSpPr>
        <p:spPr>
          <a:xfrm>
            <a:off x="1771943" y="2273150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0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874A5F63-4094-8B45-A80D-1FD20B940E3B}"/>
              </a:ext>
            </a:extLst>
          </p:cNvPr>
          <p:cNvSpPr txBox="1"/>
          <p:nvPr/>
        </p:nvSpPr>
        <p:spPr>
          <a:xfrm>
            <a:off x="2255636" y="2273150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1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B3C77981-A719-FD48-B968-F5AF63B50A63}"/>
              </a:ext>
            </a:extLst>
          </p:cNvPr>
          <p:cNvSpPr txBox="1"/>
          <p:nvPr/>
        </p:nvSpPr>
        <p:spPr>
          <a:xfrm>
            <a:off x="2729777" y="2273150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2</a:t>
            </a:r>
            <a:endParaRPr sz="11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2F804B04-A853-A04E-8321-4D87619992B6}"/>
              </a:ext>
            </a:extLst>
          </p:cNvPr>
          <p:cNvSpPr txBox="1"/>
          <p:nvPr/>
        </p:nvSpPr>
        <p:spPr>
          <a:xfrm>
            <a:off x="3203919" y="2273150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3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349CF517-8F02-5E4C-9650-238F940BFA5C}"/>
              </a:ext>
            </a:extLst>
          </p:cNvPr>
          <p:cNvSpPr txBox="1"/>
          <p:nvPr/>
        </p:nvSpPr>
        <p:spPr>
          <a:xfrm>
            <a:off x="3687599" y="2273150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4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B8FF7354-129C-6349-9375-0EBBE6C27ECB}"/>
              </a:ext>
            </a:extLst>
          </p:cNvPr>
          <p:cNvSpPr txBox="1"/>
          <p:nvPr/>
        </p:nvSpPr>
        <p:spPr>
          <a:xfrm>
            <a:off x="4161753" y="2273150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5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4BEA122C-3DE0-A549-BF28-2C114122D5C6}"/>
              </a:ext>
            </a:extLst>
          </p:cNvPr>
          <p:cNvSpPr txBox="1"/>
          <p:nvPr/>
        </p:nvSpPr>
        <p:spPr>
          <a:xfrm>
            <a:off x="4635895" y="2273150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6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576F26BF-8036-6B4A-ABAF-1D7073AE6FE9}"/>
              </a:ext>
            </a:extLst>
          </p:cNvPr>
          <p:cNvSpPr txBox="1"/>
          <p:nvPr/>
        </p:nvSpPr>
        <p:spPr>
          <a:xfrm>
            <a:off x="5110037" y="2273150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7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F2A01205-3D04-384F-9093-F54DDE9AAF15}"/>
              </a:ext>
            </a:extLst>
          </p:cNvPr>
          <p:cNvSpPr txBox="1"/>
          <p:nvPr/>
        </p:nvSpPr>
        <p:spPr>
          <a:xfrm>
            <a:off x="5593716" y="2273150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8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7E686ABB-E458-D74E-A022-E0F77959044B}"/>
              </a:ext>
            </a:extLst>
          </p:cNvPr>
          <p:cNvSpPr txBox="1"/>
          <p:nvPr/>
        </p:nvSpPr>
        <p:spPr>
          <a:xfrm>
            <a:off x="6067871" y="2273150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9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EE79F3A9-8B58-B642-80EC-B76CD27BF454}"/>
              </a:ext>
            </a:extLst>
          </p:cNvPr>
          <p:cNvSpPr txBox="1"/>
          <p:nvPr/>
        </p:nvSpPr>
        <p:spPr>
          <a:xfrm>
            <a:off x="6499752" y="2273150"/>
            <a:ext cx="211216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10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018DD17C-1F56-7B43-9295-C69E6B4869D1}"/>
              </a:ext>
            </a:extLst>
          </p:cNvPr>
          <p:cNvSpPr txBox="1"/>
          <p:nvPr/>
        </p:nvSpPr>
        <p:spPr>
          <a:xfrm>
            <a:off x="6983432" y="2273150"/>
            <a:ext cx="211216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11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18" name="object 18">
            <a:extLst>
              <a:ext uri="{FF2B5EF4-FFF2-40B4-BE49-F238E27FC236}">
                <a16:creationId xmlns:a16="http://schemas.microsoft.com/office/drawing/2014/main" id="{4AA55AF1-95C2-AD44-A935-73FB80195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715662"/>
              </p:ext>
            </p:extLst>
          </p:nvPr>
        </p:nvGraphicFramePr>
        <p:xfrm>
          <a:off x="1603020" y="2560638"/>
          <a:ext cx="5726423" cy="476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7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37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37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87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87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371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87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87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object 21">
            <a:extLst>
              <a:ext uri="{FF2B5EF4-FFF2-40B4-BE49-F238E27FC236}">
                <a16:creationId xmlns:a16="http://schemas.microsoft.com/office/drawing/2014/main" id="{8E068D3C-5426-E245-9A77-F55853C1C06A}"/>
              </a:ext>
            </a:extLst>
          </p:cNvPr>
          <p:cNvSpPr txBox="1"/>
          <p:nvPr/>
        </p:nvSpPr>
        <p:spPr>
          <a:xfrm>
            <a:off x="766188" y="2688476"/>
            <a:ext cx="650240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dirty="0">
                <a:latin typeface="Arial" charset="0"/>
                <a:ea typeface="Arial" charset="0"/>
                <a:cs typeface="Arial" charset="0"/>
              </a:rPr>
              <a:t>M </a:t>
            </a:r>
            <a:r>
              <a:rPr sz="1350">
                <a:latin typeface="Arial" charset="0"/>
                <a:ea typeface="Arial" charset="0"/>
                <a:cs typeface="Arial" charset="0"/>
              </a:rPr>
              <a:t>=</a:t>
            </a:r>
            <a:r>
              <a:rPr sz="1350" spc="-100">
                <a:latin typeface="Arial" charset="0"/>
                <a:ea typeface="Arial" charset="0"/>
                <a:cs typeface="Arial" charset="0"/>
              </a:rPr>
              <a:t> </a:t>
            </a:r>
            <a:r>
              <a:rPr sz="135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altLang="zh-CN" sz="1350">
                <a:latin typeface="Arial" charset="0"/>
                <a:ea typeface="Arial" charset="0"/>
                <a:cs typeface="Arial" charset="0"/>
              </a:rPr>
              <a:t>2</a:t>
            </a:r>
            <a:endParaRPr sz="135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4CAD57-D14E-DD4B-B309-DB3FEC36C6C8}"/>
              </a:ext>
            </a:extLst>
          </p:cNvPr>
          <p:cNvSpPr/>
          <p:nvPr/>
        </p:nvSpPr>
        <p:spPr>
          <a:xfrm>
            <a:off x="2186930" y="2620534"/>
            <a:ext cx="257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911EFAA-CE3E-6147-9A5C-28C81FA55926}"/>
              </a:ext>
            </a:extLst>
          </p:cNvPr>
          <p:cNvSpPr/>
          <p:nvPr/>
        </p:nvSpPr>
        <p:spPr>
          <a:xfrm>
            <a:off x="4028926" y="2620534"/>
            <a:ext cx="385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E7ACB0-BCD8-D445-A7E3-5AF028265B12}"/>
              </a:ext>
            </a:extLst>
          </p:cNvPr>
          <p:cNvSpPr/>
          <p:nvPr/>
        </p:nvSpPr>
        <p:spPr>
          <a:xfrm>
            <a:off x="4522304" y="2620534"/>
            <a:ext cx="346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D6E644-9091-D845-9CC9-BC79C2859BA8}"/>
              </a:ext>
            </a:extLst>
          </p:cNvPr>
          <p:cNvSpPr/>
          <p:nvPr/>
        </p:nvSpPr>
        <p:spPr>
          <a:xfrm>
            <a:off x="6438327" y="2620534"/>
            <a:ext cx="334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F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F30018-2002-4848-96A9-F584A0E99E2B}"/>
              </a:ext>
            </a:extLst>
          </p:cNvPr>
          <p:cNvSpPr/>
          <p:nvPr/>
        </p:nvSpPr>
        <p:spPr>
          <a:xfrm>
            <a:off x="3562840" y="2620534"/>
            <a:ext cx="321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8F795E-72E7-1942-AC21-54D8845ACC14}"/>
              </a:ext>
            </a:extLst>
          </p:cNvPr>
          <p:cNvSpPr/>
          <p:nvPr/>
        </p:nvSpPr>
        <p:spPr>
          <a:xfrm>
            <a:off x="6902770" y="2620534"/>
            <a:ext cx="372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D3059AD-780C-2048-8661-230D76D20318}"/>
              </a:ext>
            </a:extLst>
          </p:cNvPr>
          <p:cNvSpPr/>
          <p:nvPr/>
        </p:nvSpPr>
        <p:spPr>
          <a:xfrm>
            <a:off x="1651940" y="2620534"/>
            <a:ext cx="359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9C9953-9855-1640-ABA6-F474761B808D}"/>
              </a:ext>
            </a:extLst>
          </p:cNvPr>
          <p:cNvSpPr/>
          <p:nvPr/>
        </p:nvSpPr>
        <p:spPr>
          <a:xfrm>
            <a:off x="5480125" y="2620534"/>
            <a:ext cx="346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>
                <a:latin typeface="Arial" charset="0"/>
                <a:ea typeface="Arial" charset="0"/>
                <a:cs typeface="Arial" charset="0"/>
              </a:rPr>
              <a:t>E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14DA5D7-A2C1-CB43-ABA9-1DF9208B2425}"/>
              </a:ext>
            </a:extLst>
          </p:cNvPr>
          <p:cNvSpPr/>
          <p:nvPr/>
        </p:nvSpPr>
        <p:spPr>
          <a:xfrm>
            <a:off x="539109" y="1417638"/>
            <a:ext cx="4096785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/>
                <a:cs typeface="Arial"/>
              </a:rPr>
              <a:t>How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to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delete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item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from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a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hash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table?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2" name="object 23">
            <a:extLst>
              <a:ext uri="{FF2B5EF4-FFF2-40B4-BE49-F238E27FC236}">
                <a16:creationId xmlns:a16="http://schemas.microsoft.com/office/drawing/2014/main" id="{50B0DC0C-B65E-8D4A-92C2-F633FC179225}"/>
              </a:ext>
            </a:extLst>
          </p:cNvPr>
          <p:cNvSpPr txBox="1"/>
          <p:nvPr/>
        </p:nvSpPr>
        <p:spPr>
          <a:xfrm>
            <a:off x="641417" y="3810555"/>
            <a:ext cx="1733930" cy="22653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Search</a:t>
            </a:r>
            <a:r>
              <a:rPr sz="1200" spc="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200" spc="114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X</a:t>
            </a:r>
            <a:r>
              <a:rPr sz="1200" spc="114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hash</a:t>
            </a:r>
            <a:r>
              <a:rPr lang="en-GB"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(k)</a:t>
            </a:r>
            <a:r>
              <a:rPr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sz="1200" spc="1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200" spc="1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4</a:t>
            </a:r>
            <a:endParaRPr sz="1200" dirty="0">
              <a:solidFill>
                <a:schemeClr val="accent4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CFFD60-F973-D540-BAC5-69E18F597C8A}"/>
              </a:ext>
            </a:extLst>
          </p:cNvPr>
          <p:cNvCxnSpPr/>
          <p:nvPr/>
        </p:nvCxnSpPr>
        <p:spPr>
          <a:xfrm flipV="1">
            <a:off x="4218171" y="3166053"/>
            <a:ext cx="0" cy="69948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bject 23">
            <a:extLst>
              <a:ext uri="{FF2B5EF4-FFF2-40B4-BE49-F238E27FC236}">
                <a16:creationId xmlns:a16="http://schemas.microsoft.com/office/drawing/2014/main" id="{CD9EACCA-8498-C148-B27D-A61CC4DB8611}"/>
              </a:ext>
            </a:extLst>
          </p:cNvPr>
          <p:cNvSpPr txBox="1"/>
          <p:nvPr/>
        </p:nvSpPr>
        <p:spPr>
          <a:xfrm>
            <a:off x="641417" y="3499894"/>
            <a:ext cx="1733930" cy="22653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altLang="zh-CN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Delete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M</a:t>
            </a:r>
            <a:r>
              <a:rPr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altLang="zh-CN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M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5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AC1D523-174D-FF49-BB44-4300758BF292}"/>
              </a:ext>
            </a:extLst>
          </p:cNvPr>
          <p:cNvCxnSpPr/>
          <p:nvPr/>
        </p:nvCxnSpPr>
        <p:spPr>
          <a:xfrm flipV="1">
            <a:off x="3746229" y="3177525"/>
            <a:ext cx="0" cy="69948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F13835F-3082-0840-9F26-CF4F06717C26}"/>
              </a:ext>
            </a:extLst>
          </p:cNvPr>
          <p:cNvSpPr/>
          <p:nvPr/>
        </p:nvSpPr>
        <p:spPr>
          <a:xfrm>
            <a:off x="3626315" y="3994704"/>
            <a:ext cx="1260296" cy="30777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Search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stops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BB75A08-F0A1-E449-8D84-9CEBD7983F43}"/>
              </a:ext>
            </a:extLst>
          </p:cNvPr>
          <p:cNvSpPr/>
          <p:nvPr/>
        </p:nvSpPr>
        <p:spPr>
          <a:xfrm>
            <a:off x="3918934" y="2673575"/>
            <a:ext cx="6033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altLang="zh-CN" sz="105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deleted</a:t>
            </a:r>
            <a:endParaRPr lang="en-US" sz="1050" b="1" dirty="0">
              <a:solidFill>
                <a:srgbClr val="FF0000"/>
              </a:solidFill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9FAC472-E95C-7347-84B1-4A32B60161CA}"/>
              </a:ext>
            </a:extLst>
          </p:cNvPr>
          <p:cNvCxnSpPr/>
          <p:nvPr/>
        </p:nvCxnSpPr>
        <p:spPr>
          <a:xfrm flipV="1">
            <a:off x="4695749" y="3150151"/>
            <a:ext cx="0" cy="69948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4330C91-BA09-3743-AFB4-06EF8D0369E8}"/>
              </a:ext>
            </a:extLst>
          </p:cNvPr>
          <p:cNvSpPr txBox="1"/>
          <p:nvPr/>
        </p:nvSpPr>
        <p:spPr>
          <a:xfrm>
            <a:off x="4844836" y="3810555"/>
            <a:ext cx="2430473" cy="574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rgbClr val="1B8E1D"/>
                </a:solidFill>
                <a:latin typeface="Arial" charset="0"/>
                <a:ea typeface="Arial" charset="0"/>
                <a:cs typeface="Arial" charset="0"/>
              </a:rPr>
              <a:t>Search hit</a:t>
            </a: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rgbClr val="1B8E1D"/>
                </a:solidFill>
                <a:latin typeface="Arial" charset="0"/>
                <a:ea typeface="Arial" charset="0"/>
                <a:cs typeface="Arial" charset="0"/>
              </a:rPr>
              <a:t>(return corresponding value)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B1A8DFD-4293-D745-B1FC-489D13B77938}"/>
              </a:ext>
            </a:extLst>
          </p:cNvPr>
          <p:cNvSpPr/>
          <p:nvPr/>
        </p:nvSpPr>
        <p:spPr>
          <a:xfrm>
            <a:off x="4491399" y="2566761"/>
            <a:ext cx="420380" cy="467243"/>
          </a:xfrm>
          <a:prstGeom prst="rect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A1EC7A0-14C6-F74E-9185-396D75DB1EC6}"/>
              </a:ext>
            </a:extLst>
          </p:cNvPr>
          <p:cNvSpPr/>
          <p:nvPr/>
        </p:nvSpPr>
        <p:spPr>
          <a:xfrm>
            <a:off x="4886611" y="2675762"/>
            <a:ext cx="6033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altLang="zh-CN" sz="105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deleted</a:t>
            </a:r>
            <a:endParaRPr lang="en-US" sz="1050" b="1" dirty="0">
              <a:solidFill>
                <a:srgbClr val="FF0000"/>
              </a:solidFill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36AEBFB-ED7A-F745-9DE9-3D3D39025088}"/>
              </a:ext>
            </a:extLst>
          </p:cNvPr>
          <p:cNvSpPr/>
          <p:nvPr/>
        </p:nvSpPr>
        <p:spPr>
          <a:xfrm>
            <a:off x="5840428" y="2683150"/>
            <a:ext cx="6033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altLang="zh-CN" sz="105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deleted</a:t>
            </a:r>
            <a:endParaRPr lang="en-US" sz="1050" b="1" dirty="0">
              <a:solidFill>
                <a:srgbClr val="FF0000"/>
              </a:solidFill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BE802A9-ECBB-5D48-A0CD-C215330BC272}"/>
              </a:ext>
            </a:extLst>
          </p:cNvPr>
          <p:cNvSpPr/>
          <p:nvPr/>
        </p:nvSpPr>
        <p:spPr>
          <a:xfrm>
            <a:off x="2972126" y="2683150"/>
            <a:ext cx="6033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altLang="zh-CN" sz="105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deleted</a:t>
            </a:r>
            <a:endParaRPr lang="en-US" sz="1050" b="1" dirty="0">
              <a:solidFill>
                <a:srgbClr val="FF0000"/>
              </a:solidFill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3C561BD-2684-CA41-BF74-263785FE075C}"/>
              </a:ext>
            </a:extLst>
          </p:cNvPr>
          <p:cNvSpPr/>
          <p:nvPr/>
        </p:nvSpPr>
        <p:spPr>
          <a:xfrm>
            <a:off x="2501923" y="2684445"/>
            <a:ext cx="6033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altLang="zh-CN" sz="105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deleted</a:t>
            </a:r>
            <a:endParaRPr lang="en-US" sz="1050" b="1" dirty="0">
              <a:solidFill>
                <a:srgbClr val="FF0000"/>
              </a:solidFill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9BB3734-37A8-A345-B74F-CD9784CBCF8D}"/>
              </a:ext>
            </a:extLst>
          </p:cNvPr>
          <p:cNvSpPr/>
          <p:nvPr/>
        </p:nvSpPr>
        <p:spPr>
          <a:xfrm>
            <a:off x="457200" y="4335577"/>
            <a:ext cx="3615077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Arial"/>
                <a:cs typeface="Arial"/>
              </a:rPr>
              <a:t>Method</a:t>
            </a:r>
            <a:r>
              <a:rPr lang="zh-CN" altLang="en-US" sz="1200" b="1" dirty="0">
                <a:latin typeface="Arial"/>
                <a:cs typeface="Arial"/>
              </a:rPr>
              <a:t> </a:t>
            </a:r>
            <a:r>
              <a:rPr lang="en-US" altLang="zh-CN" sz="1200" b="1" dirty="0">
                <a:latin typeface="Arial"/>
                <a:cs typeface="Arial"/>
              </a:rPr>
              <a:t>1</a:t>
            </a:r>
            <a:r>
              <a:rPr lang="en-US" altLang="zh-CN" sz="1200" dirty="0">
                <a:latin typeface="Arial"/>
                <a:cs typeface="Arial"/>
              </a:rPr>
              <a:t>:</a:t>
            </a:r>
            <a:r>
              <a:rPr lang="zh-CN" altLang="en-US" sz="1200" dirty="0">
                <a:latin typeface="Arial"/>
                <a:cs typeface="Arial"/>
              </a:rPr>
              <a:t> </a:t>
            </a:r>
            <a:r>
              <a:rPr lang="en-US" altLang="zh-CN" sz="1200" dirty="0">
                <a:latin typeface="Arial"/>
                <a:cs typeface="Arial"/>
              </a:rPr>
              <a:t>mark</a:t>
            </a:r>
            <a:r>
              <a:rPr lang="zh-CN" altLang="en-US" sz="1200" dirty="0">
                <a:latin typeface="Arial"/>
                <a:cs typeface="Arial"/>
              </a:rPr>
              <a:t> </a:t>
            </a:r>
            <a:r>
              <a:rPr lang="en-US" altLang="zh-CN" sz="1200" dirty="0">
                <a:latin typeface="Arial"/>
                <a:cs typeface="Arial"/>
              </a:rPr>
              <a:t>the</a:t>
            </a:r>
            <a:r>
              <a:rPr lang="zh-CN" altLang="en-US" sz="1200" dirty="0">
                <a:latin typeface="Arial"/>
                <a:cs typeface="Arial"/>
              </a:rPr>
              <a:t> </a:t>
            </a:r>
            <a:r>
              <a:rPr lang="en-US" altLang="zh-CN" sz="1200" dirty="0">
                <a:latin typeface="Arial"/>
                <a:cs typeface="Arial"/>
              </a:rPr>
              <a:t>slot</a:t>
            </a:r>
            <a:r>
              <a:rPr lang="zh-CN" altLang="en-US" sz="1200" dirty="0">
                <a:latin typeface="Arial"/>
                <a:cs typeface="Arial"/>
              </a:rPr>
              <a:t> </a:t>
            </a:r>
            <a:r>
              <a:rPr lang="en-US" altLang="zh-CN" sz="1200" dirty="0">
                <a:latin typeface="Arial"/>
                <a:cs typeface="Arial"/>
              </a:rPr>
              <a:t>as with a tombstone to indicate</a:t>
            </a:r>
            <a:r>
              <a:rPr lang="zh-CN" altLang="en-US" sz="1200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“empty but deleted”.</a:t>
            </a:r>
            <a:r>
              <a:rPr lang="zh-CN" altLang="en-US" sz="1200" dirty="0">
                <a:latin typeface="Arial"/>
                <a:cs typeface="Arial"/>
              </a:rPr>
              <a:t> </a:t>
            </a:r>
            <a:r>
              <a:rPr lang="en-US" altLang="zh-CN" sz="1200" dirty="0">
                <a:latin typeface="Arial"/>
                <a:cs typeface="Arial"/>
              </a:rPr>
              <a:t>Probing</a:t>
            </a:r>
            <a:r>
              <a:rPr lang="zh-CN" altLang="en-US" sz="1200" dirty="0">
                <a:latin typeface="Arial"/>
                <a:cs typeface="Arial"/>
              </a:rPr>
              <a:t> </a:t>
            </a:r>
            <a:r>
              <a:rPr lang="en-US" altLang="zh-CN" sz="1200" dirty="0">
                <a:latin typeface="Arial"/>
                <a:cs typeface="Arial"/>
              </a:rPr>
              <a:t>is</a:t>
            </a:r>
            <a:r>
              <a:rPr lang="zh-CN" altLang="en-US" sz="1200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continue</a:t>
            </a:r>
            <a:r>
              <a:rPr lang="en-US" altLang="zh-CN" sz="1200" dirty="0">
                <a:latin typeface="Arial"/>
                <a:cs typeface="Arial"/>
              </a:rPr>
              <a:t>d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altLang="zh-CN" sz="1200" dirty="0">
                <a:latin typeface="Arial"/>
                <a:cs typeface="Arial"/>
              </a:rPr>
              <a:t>when</a:t>
            </a:r>
            <a:r>
              <a:rPr lang="zh-CN" altLang="en-US" sz="1200" dirty="0">
                <a:latin typeface="Arial"/>
                <a:cs typeface="Arial"/>
              </a:rPr>
              <a:t> </a:t>
            </a:r>
            <a:r>
              <a:rPr lang="en-US" altLang="zh-CN" sz="1200" dirty="0">
                <a:latin typeface="Arial"/>
                <a:cs typeface="Arial"/>
              </a:rPr>
              <a:t>encountering</a:t>
            </a:r>
            <a:r>
              <a:rPr lang="zh-CN" altLang="en-US" sz="1200" dirty="0">
                <a:latin typeface="Arial"/>
                <a:cs typeface="Arial"/>
              </a:rPr>
              <a:t> </a:t>
            </a:r>
            <a:r>
              <a:rPr lang="en-US" altLang="zh-CN" sz="1200" dirty="0">
                <a:latin typeface="Arial"/>
                <a:cs typeface="Arial"/>
              </a:rPr>
              <a:t>such</a:t>
            </a:r>
            <a:r>
              <a:rPr lang="zh-CN" altLang="en-US" sz="1200" dirty="0">
                <a:latin typeface="Arial"/>
                <a:cs typeface="Arial"/>
              </a:rPr>
              <a:t> </a:t>
            </a:r>
            <a:r>
              <a:rPr lang="en-US" altLang="zh-CN" sz="1200" dirty="0">
                <a:latin typeface="Arial"/>
                <a:cs typeface="Arial"/>
              </a:rPr>
              <a:t>slot.</a:t>
            </a:r>
            <a:r>
              <a:rPr lang="zh-CN" altLang="en-US" sz="1200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An add operation can store data in </a:t>
            </a:r>
            <a:r>
              <a:rPr lang="en-US" altLang="zh-CN" sz="1200" dirty="0">
                <a:latin typeface="Arial"/>
                <a:cs typeface="Arial"/>
              </a:rPr>
              <a:t>such</a:t>
            </a:r>
            <a:r>
              <a:rPr lang="zh-CN" altLang="en-US" sz="1200" dirty="0">
                <a:latin typeface="Arial"/>
                <a:cs typeface="Arial"/>
              </a:rPr>
              <a:t> </a:t>
            </a:r>
            <a:r>
              <a:rPr lang="en-US" altLang="zh-CN" sz="1200" dirty="0">
                <a:latin typeface="Arial"/>
                <a:cs typeface="Arial"/>
              </a:rPr>
              <a:t>slot</a:t>
            </a:r>
            <a:r>
              <a:rPr lang="en-US" sz="1200" dirty="0">
                <a:latin typeface="Arial"/>
                <a:cs typeface="Arial"/>
              </a:rPr>
              <a:t>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939EB17-40E4-6B4D-9633-3F4072A633AC}"/>
              </a:ext>
            </a:extLst>
          </p:cNvPr>
          <p:cNvSpPr/>
          <p:nvPr/>
        </p:nvSpPr>
        <p:spPr>
          <a:xfrm>
            <a:off x="457201" y="5162212"/>
            <a:ext cx="3615076" cy="83099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lang="en-US" sz="1200" dirty="0">
                <a:solidFill>
                  <a:srgbClr val="FFFF00"/>
                </a:solidFill>
                <a:latin typeface="Arial"/>
                <a:cs typeface="Arial"/>
              </a:rPr>
              <a:t>able pollution issue</a:t>
            </a:r>
            <a:r>
              <a:rPr lang="en-US" altLang="zh-CN" sz="1200" dirty="0">
                <a:solidFill>
                  <a:srgbClr val="FFFF00"/>
                </a:solidFill>
                <a:latin typeface="Arial"/>
                <a:cs typeface="Arial"/>
              </a:rPr>
              <a:t>:</a:t>
            </a:r>
            <a:r>
              <a:rPr lang="zh-CN" altLang="en-US" sz="120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These tombstones may bridge together otherwise unrelated data (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different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  <a:latin typeface="Arial"/>
                <a:cs typeface="Arial"/>
              </a:rPr>
              <a:t>hashcodes</a:t>
            </a: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In the worst case,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search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is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linear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time</a:t>
            </a: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DB37751-6797-FF46-94C3-70507F735EB8}"/>
              </a:ext>
            </a:extLst>
          </p:cNvPr>
          <p:cNvSpPr/>
          <p:nvPr/>
        </p:nvSpPr>
        <p:spPr>
          <a:xfrm>
            <a:off x="457200" y="6082073"/>
            <a:ext cx="3615077" cy="461665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The only solution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is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repopulate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key-value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pairs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into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new table, and discard the old one.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8E08A7E-8CA8-F046-BCE9-15D2A7F148DB}"/>
              </a:ext>
            </a:extLst>
          </p:cNvPr>
          <p:cNvSpPr/>
          <p:nvPr/>
        </p:nvSpPr>
        <p:spPr>
          <a:xfrm>
            <a:off x="4407706" y="4427017"/>
            <a:ext cx="4441654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zh-CN" sz="1200" b="1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zh-CN" altLang="en-US" sz="1200" b="1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2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and remove the desired element (M at slot 5)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 to the next slot</a:t>
            </a:r>
            <a:r>
              <a:rPr lang="en-US" altLang="zh-CN" sz="12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(6)</a:t>
            </a:r>
            <a:endParaRPr lang="en-US" sz="1200" dirty="0">
              <a:solidFill>
                <a:srgbClr val="2427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slot is empty, quit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slot is full, delete the element (X) in that </a:t>
            </a:r>
            <a:r>
              <a:rPr lang="en-US" altLang="zh-CN" sz="12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slot (6)</a:t>
            </a:r>
            <a:r>
              <a:rPr lang="en-US" sz="12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re-add it to the hash table using the normal means (in slot 5). </a:t>
            </a:r>
            <a:r>
              <a:rPr lang="en-US" sz="120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(The </a:t>
            </a:r>
            <a:r>
              <a:rPr lang="en-US" sz="12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must be removed before re-adding, as it is likely that the item is added back into its original </a:t>
            </a:r>
            <a:r>
              <a:rPr lang="en-US" sz="120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slot.)</a:t>
            </a:r>
            <a:endParaRPr lang="en-US" sz="1200" dirty="0">
              <a:solidFill>
                <a:srgbClr val="2427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 at step 2.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241EF2D-C234-5949-B849-9C8214216775}"/>
              </a:ext>
            </a:extLst>
          </p:cNvPr>
          <p:cNvSpPr/>
          <p:nvPr/>
        </p:nvSpPr>
        <p:spPr>
          <a:xfrm>
            <a:off x="4044771" y="2621696"/>
            <a:ext cx="346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X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AE892EB-AE36-1249-961D-D032283E593B}"/>
              </a:ext>
            </a:extLst>
          </p:cNvPr>
          <p:cNvCxnSpPr/>
          <p:nvPr/>
        </p:nvCxnSpPr>
        <p:spPr>
          <a:xfrm flipV="1">
            <a:off x="5169892" y="3150151"/>
            <a:ext cx="0" cy="69948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739D4894-BF7A-3148-A152-418E0A5301DD}"/>
              </a:ext>
            </a:extLst>
          </p:cNvPr>
          <p:cNvSpPr/>
          <p:nvPr/>
        </p:nvSpPr>
        <p:spPr>
          <a:xfrm>
            <a:off x="4416892" y="6243820"/>
            <a:ext cx="4042871" cy="46166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This technique keeps your table tidy at the expense of slightly slower deletions.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9894439-50ED-8197-5A55-2C1821268D1B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5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9" grpId="0"/>
      <p:bldP spid="20" grpId="0"/>
      <p:bldP spid="21" grpId="0"/>
      <p:bldP spid="21" grpId="1"/>
      <p:bldP spid="22" grpId="0"/>
      <p:bldP spid="22" grpId="1"/>
      <p:bldP spid="23" grpId="0"/>
      <p:bldP spid="24" grpId="0"/>
      <p:bldP spid="25" grpId="0"/>
      <p:bldP spid="26" grpId="0"/>
      <p:bldP spid="27" grpId="0"/>
      <p:bldP spid="28" grpId="0" animBg="1"/>
      <p:bldP spid="32" grpId="0" animBg="1"/>
      <p:bldP spid="34" grpId="0" animBg="1"/>
      <p:bldP spid="36" grpId="0" animBg="1"/>
      <p:bldP spid="36" grpId="1" animBg="1"/>
      <p:bldP spid="37" grpId="0"/>
      <p:bldP spid="37" grpId="1"/>
      <p:bldP spid="39" grpId="0"/>
      <p:bldP spid="39" grpId="1"/>
      <p:bldP spid="40" grpId="0" animBg="1"/>
      <p:bldP spid="40" grpId="1" animBg="1"/>
      <p:bldP spid="40" grpId="2" animBg="1"/>
      <p:bldP spid="41" grpId="0"/>
      <p:bldP spid="41" grpId="1"/>
      <p:bldP spid="42" grpId="0"/>
      <p:bldP spid="42" grpId="1"/>
      <p:bldP spid="43" grpId="0"/>
      <p:bldP spid="43" grpId="1"/>
      <p:bldP spid="44" grpId="0"/>
      <p:bldP spid="44" grpId="1"/>
      <p:bldP spid="45" grpId="0" animBg="1"/>
      <p:bldP spid="50" grpId="0" animBg="1"/>
      <p:bldP spid="51" grpId="0" animBg="1"/>
      <p:bldP spid="52" grpId="0" animBg="1"/>
      <p:bldP spid="53" grpId="0"/>
      <p:bldP spid="6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A80FC-6B78-3C40-62CC-D5F9A76B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28485"/>
            <a:ext cx="8229600" cy="1033053"/>
          </a:xfrm>
        </p:spPr>
        <p:txBody>
          <a:bodyPr/>
          <a:lstStyle/>
          <a:p>
            <a:r>
              <a:rPr lang="en-US" altLang="zh-CN" dirty="0"/>
              <a:t>Separate Chaining vs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Probing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7B216-83C8-E384-618D-CBF074B2E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76" y="774838"/>
            <a:ext cx="8886093" cy="6223837"/>
          </a:xfrm>
        </p:spPr>
        <p:txBody>
          <a:bodyPr>
            <a:normAutofit/>
          </a:bodyPr>
          <a:lstStyle/>
          <a:p>
            <a:r>
              <a:rPr lang="en-GB" sz="1400" dirty="0"/>
              <a:t>Separate Chaining</a:t>
            </a:r>
          </a:p>
          <a:p>
            <a:r>
              <a:rPr lang="en-GB" sz="1400" dirty="0"/>
              <a:t>Pros:</a:t>
            </a:r>
          </a:p>
          <a:p>
            <a:r>
              <a:rPr lang="en-GB" sz="1400" dirty="0"/>
              <a:t>1. Simplicity of Deletion: Deleting an element involves simply removing it from the linked list, without affecting other elements.</a:t>
            </a:r>
          </a:p>
          <a:p>
            <a:r>
              <a:rPr lang="en-GB" sz="1400" dirty="0"/>
              <a:t>2. Less Sensitive to Hash Function Quality and Load Factor: Poor hash functions cause fewer performance issues compared to linear probing, as clustering is not a concern.</a:t>
            </a:r>
          </a:p>
          <a:p>
            <a:r>
              <a:rPr lang="en-GB" sz="1400" dirty="0"/>
              <a:t>Cons:</a:t>
            </a:r>
          </a:p>
          <a:p>
            <a:r>
              <a:rPr lang="en-GB" sz="1400" dirty="0"/>
              <a:t>1. Cache Performance: Poorer cache locality compared to linear probing because linked list nodes often occupy non-contiguous memory locations.</a:t>
            </a:r>
          </a:p>
          <a:p>
            <a:r>
              <a:rPr lang="en-GB" sz="1400" dirty="0"/>
              <a:t>2. Memory Overhead: Requires additional memory for pointers in linked lists, which can be significant if many collisions occur.</a:t>
            </a:r>
          </a:p>
          <a:p>
            <a:r>
              <a:rPr lang="en-GB" sz="1400" dirty="0"/>
              <a:t>Linear probing</a:t>
            </a:r>
          </a:p>
          <a:p>
            <a:r>
              <a:rPr lang="en-GB" sz="1400" dirty="0"/>
              <a:t>Pros:</a:t>
            </a:r>
          </a:p>
          <a:p>
            <a:r>
              <a:rPr lang="en-GB" sz="1400" dirty="0"/>
              <a:t>1. Cache Efficiency: Traverses the hash table array linearly, leading to better cache performance due to spatial locality, since an array occupies contiguous memory locations.</a:t>
            </a:r>
          </a:p>
          <a:p>
            <a:r>
              <a:rPr lang="en-GB" sz="1400" dirty="0"/>
              <a:t>2. Memory Efficiency: Does not require extra memory for pointers or external structures; all data resides within the array itself.</a:t>
            </a:r>
          </a:p>
          <a:p>
            <a:r>
              <a:rPr lang="en-GB" sz="1400" dirty="0"/>
              <a:t>Cons</a:t>
            </a:r>
          </a:p>
          <a:p>
            <a:r>
              <a:rPr lang="en-GB" sz="1400" dirty="0"/>
              <a:t>1. Deletion Complexity: Deletion requires marking slots as "tombstones" or rehashing, which complicates management and may degrade performance over time.</a:t>
            </a:r>
          </a:p>
          <a:p>
            <a:r>
              <a:rPr lang="en-GB" sz="1400"/>
              <a:t>2. </a:t>
            </a:r>
            <a:r>
              <a:rPr lang="en-GB" sz="1400" dirty="0"/>
              <a:t>Clustering Issues: Suffers from primary clustering, where groups of occupied slots grow, increasing probe lengths and degrading performance.  Performance worsens significantly as the load factor approaches 1.</a:t>
            </a:r>
          </a:p>
          <a:p>
            <a:r>
              <a:rPr lang="en-GB" sz="1400" dirty="0"/>
              <a:t>3. Load Factor Sensitivity: Performance is highly sensitive to load factor; tables must be resized when the load factor exceeds a certain threshold (commonly 0.7).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03A194A-7CAF-610C-DF92-EC373EABD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0453" y="151487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SE" altLang="en-S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SE" altLang="en-S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EEC2A79-FD2D-85EB-1212-AB98D79C2BC5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700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7F5E5-F813-9252-93E5-E9373B71B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Comparison of Techniques for Handling Hash Collisions</a:t>
            </a:r>
            <a:endParaRPr lang="en-S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C3694D5-8C22-8BA8-6E96-A4253806D4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3206867"/>
              </p:ext>
            </p:extLst>
          </p:nvPr>
        </p:nvGraphicFramePr>
        <p:xfrm>
          <a:off x="1348152" y="1547830"/>
          <a:ext cx="6447696" cy="4592449"/>
        </p:xfrm>
        <a:graphic>
          <a:graphicData uri="http://schemas.openxmlformats.org/drawingml/2006/table">
            <a:tbl>
              <a:tblPr/>
              <a:tblGrid>
                <a:gridCol w="1611924">
                  <a:extLst>
                    <a:ext uri="{9D8B030D-6E8A-4147-A177-3AD203B41FA5}">
                      <a16:colId xmlns:a16="http://schemas.microsoft.com/office/drawing/2014/main" val="1099463762"/>
                    </a:ext>
                  </a:extLst>
                </a:gridCol>
                <a:gridCol w="1611924">
                  <a:extLst>
                    <a:ext uri="{9D8B030D-6E8A-4147-A177-3AD203B41FA5}">
                      <a16:colId xmlns:a16="http://schemas.microsoft.com/office/drawing/2014/main" val="1851741858"/>
                    </a:ext>
                  </a:extLst>
                </a:gridCol>
                <a:gridCol w="1611924">
                  <a:extLst>
                    <a:ext uri="{9D8B030D-6E8A-4147-A177-3AD203B41FA5}">
                      <a16:colId xmlns:a16="http://schemas.microsoft.com/office/drawing/2014/main" val="4290906308"/>
                    </a:ext>
                  </a:extLst>
                </a:gridCol>
                <a:gridCol w="1611924">
                  <a:extLst>
                    <a:ext uri="{9D8B030D-6E8A-4147-A177-3AD203B41FA5}">
                      <a16:colId xmlns:a16="http://schemas.microsoft.com/office/drawing/2014/main" val="3111565045"/>
                    </a:ext>
                  </a:extLst>
                </a:gridCol>
              </a:tblGrid>
              <a:tr h="633635">
                <a:tc>
                  <a:txBody>
                    <a:bodyPr/>
                    <a:lstStyle/>
                    <a:p>
                      <a:pPr fontAlgn="t" latinLnBrk="0"/>
                      <a:r>
                        <a:rPr lang="en-GB" sz="2000" b="1">
                          <a:effectLst/>
                        </a:rPr>
                        <a:t>Method</a:t>
                      </a:r>
                    </a:p>
                  </a:txBody>
                  <a:tcPr marL="90519" marR="90519" marT="45260" marB="45260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B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GB" sz="2000" b="0">
                          <a:effectLst/>
                        </a:rPr>
                        <a:t>Key Distribution</a:t>
                      </a:r>
                    </a:p>
                  </a:txBody>
                  <a:tcPr marL="90519" marR="90519" marT="45260" marB="45260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B3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GB" sz="2000" b="0">
                          <a:effectLst/>
                        </a:rPr>
                        <a:t>Clustering Risk</a:t>
                      </a:r>
                    </a:p>
                  </a:txBody>
                  <a:tcPr marL="90519" marR="90519" marT="45260" marB="45260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A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GB" sz="2000" b="0">
                          <a:effectLst/>
                        </a:rPr>
                        <a:t>Space Efficiency</a:t>
                      </a:r>
                    </a:p>
                  </a:txBody>
                  <a:tcPr marL="90519" marR="90519" marT="45260" marB="45260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A5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576813"/>
                  </a:ext>
                </a:extLst>
              </a:tr>
              <a:tr h="905193"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 b="1">
                          <a:effectLst/>
                        </a:rPr>
                        <a:t>Separate Chaining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E0B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B3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B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B6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>
                          <a:effectLst/>
                        </a:rPr>
                        <a:t>Keys stored in linked lists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E0B3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A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B3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A1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>
                          <a:effectLst/>
                        </a:rPr>
                        <a:t>None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E0A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A5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A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A2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>
                          <a:effectLst/>
                        </a:rPr>
                        <a:t>Lower (uses pointers)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E0A5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A5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A5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A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524947"/>
                  </a:ext>
                </a:extLst>
              </a:tr>
              <a:tr h="905193"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 b="1">
                          <a:effectLst/>
                        </a:rPr>
                        <a:t>Linear Probing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E0B6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A1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B6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BA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>
                          <a:effectLst/>
                        </a:rPr>
                        <a:t>Sequential placement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60A1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A2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A1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A1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>
                          <a:effectLst/>
                        </a:rPr>
                        <a:t>High (primary clustering)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60A2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A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A2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A1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>
                          <a:effectLst/>
                        </a:rPr>
                        <a:t>Higher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60A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A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A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B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265345"/>
                  </a:ext>
                </a:extLst>
              </a:tr>
              <a:tr h="1176750"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 b="1">
                          <a:effectLst/>
                        </a:rPr>
                        <a:t>Quadratic Probing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60BA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A1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BA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BA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>
                          <a:effectLst/>
                        </a:rPr>
                        <a:t>Spreads keys quadratically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60A1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A1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A1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A9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>
                          <a:effectLst/>
                        </a:rPr>
                        <a:t>Reduced (secondary clustering)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60A1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B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A1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B5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>
                          <a:effectLst/>
                        </a:rPr>
                        <a:t>Higher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E0B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B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B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B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2426215"/>
                  </a:ext>
                </a:extLst>
              </a:tr>
              <a:tr h="905193"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 b="1" dirty="0">
                          <a:effectLst/>
                        </a:rPr>
                        <a:t>Double Hashing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E0BA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A9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BA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BA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>
                          <a:effectLst/>
                        </a:rPr>
                        <a:t>Spreads using a step size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E0A9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B5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A9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A9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>
                          <a:effectLst/>
                        </a:rPr>
                        <a:t>Minimal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E0B5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B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B5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B5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 dirty="0">
                          <a:effectLst/>
                        </a:rPr>
                        <a:t>Higher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60B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B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B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B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5469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29442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124BB-E725-D6FD-3C37-0A7963413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Hashing Tutorial Videos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D8033-2BB2-A083-CE83-0FE5ECEAD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795" y="1417638"/>
            <a:ext cx="8524566" cy="4708525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Introduction to Hash Maps, Tech With Nikola</a:t>
            </a:r>
          </a:p>
          <a:p>
            <a:pPr lvl="1"/>
            <a:r>
              <a:rPr lang="en-GB">
                <a:hlinkClick r:id="rId3"/>
              </a:rPr>
              <a:t>https://www.youtube.com/watch?v=t-vM3LJDfug&amp;list=PL60uk12YwbCYekcB_pvsT3EVdS-tJcQju&amp;index=4</a:t>
            </a:r>
            <a:r>
              <a:rPr lang="en-GB"/>
              <a:t> </a:t>
            </a:r>
            <a:endParaRPr lang="en-GB" dirty="0"/>
          </a:p>
          <a:p>
            <a:r>
              <a:rPr lang="en-GB" dirty="0"/>
              <a:t>Hash tables in 4 minutes</a:t>
            </a:r>
          </a:p>
          <a:p>
            <a:pPr lvl="1"/>
            <a:r>
              <a:rPr lang="en-GB" dirty="0">
                <a:hlinkClick r:id="rId4"/>
              </a:rPr>
              <a:t>https://www.youtube.com/watch?v=knV86FlSXJ8</a:t>
            </a:r>
            <a:r>
              <a:rPr lang="en-GB" dirty="0"/>
              <a:t> </a:t>
            </a:r>
          </a:p>
          <a:p>
            <a:r>
              <a:rPr lang="en-GB" dirty="0"/>
              <a:t>Hashing | Set 1 (Introduction) | </a:t>
            </a:r>
            <a:r>
              <a:rPr lang="en-GB" dirty="0" err="1"/>
              <a:t>GeeksforGeeks</a:t>
            </a:r>
            <a:endParaRPr lang="en-GB" dirty="0"/>
          </a:p>
          <a:p>
            <a:pPr lvl="1"/>
            <a:r>
              <a:rPr lang="en-GB" dirty="0">
                <a:hlinkClick r:id="rId5"/>
              </a:rPr>
              <a:t>https://www.youtube.com/watch?v=wWgIAphfn2U</a:t>
            </a:r>
            <a:r>
              <a:rPr lang="en-GB" dirty="0"/>
              <a:t> </a:t>
            </a:r>
          </a:p>
          <a:p>
            <a:r>
              <a:rPr lang="en-GB" dirty="0"/>
              <a:t>Hashing | Set 2 (Separate Chaining) | </a:t>
            </a:r>
            <a:r>
              <a:rPr lang="en-GB" dirty="0" err="1"/>
              <a:t>GeeksforGeeks</a:t>
            </a:r>
            <a:endParaRPr lang="en-GB" dirty="0"/>
          </a:p>
          <a:p>
            <a:pPr lvl="1"/>
            <a:r>
              <a:rPr lang="en-GB" dirty="0">
                <a:hlinkClick r:id="rId6"/>
              </a:rPr>
              <a:t>https://www.youtube.com/watch?v=_xA8UvfOGgU</a:t>
            </a:r>
            <a:r>
              <a:rPr lang="en-GB" dirty="0"/>
              <a:t> </a:t>
            </a:r>
          </a:p>
          <a:p>
            <a:r>
              <a:rPr lang="en-GB" sz="2400" dirty="0"/>
              <a:t>Hashing | Set 3 (Open Addressing) | </a:t>
            </a:r>
            <a:r>
              <a:rPr lang="en-GB" sz="2400" dirty="0" err="1"/>
              <a:t>GeeksforGeeks</a:t>
            </a:r>
            <a:endParaRPr lang="en-GB" sz="2400" dirty="0"/>
          </a:p>
          <a:p>
            <a:pPr lvl="1"/>
            <a:r>
              <a:rPr lang="en-GB" dirty="0">
                <a:hlinkClick r:id="rId7"/>
              </a:rPr>
              <a:t>https://www.youtube.com/watch?v=Dk57JonwKNk</a:t>
            </a:r>
            <a:endParaRPr lang="en-GB" dirty="0"/>
          </a:p>
          <a:p>
            <a:r>
              <a:rPr lang="en-GB" sz="2400" dirty="0"/>
              <a:t>Hashing Animations | Data Structure | Visual How</a:t>
            </a:r>
          </a:p>
          <a:p>
            <a:pPr lvl="1"/>
            <a:r>
              <a:rPr lang="en-GB" dirty="0">
                <a:hlinkClick r:id="rId8"/>
              </a:rPr>
              <a:t>https://www.youtube.com/watch?v=VeYKEMY2F9k</a:t>
            </a:r>
            <a:r>
              <a:rPr lang="en-GB" dirty="0"/>
              <a:t> </a:t>
            </a:r>
          </a:p>
          <a:p>
            <a:r>
              <a:rPr lang="en-GB" sz="2400" dirty="0"/>
              <a:t>Linear Probing in Hashing Animations </a:t>
            </a:r>
            <a:r>
              <a:rPr lang="en-GB" dirty="0"/>
              <a:t>| Data Structure | Visual How</a:t>
            </a:r>
            <a:endParaRPr lang="en-GB" sz="2400" dirty="0"/>
          </a:p>
          <a:p>
            <a:pPr lvl="1"/>
            <a:r>
              <a:rPr lang="en-GB" dirty="0">
                <a:hlinkClick r:id="rId9"/>
              </a:rPr>
              <a:t>https://www.youtube.com/watch?v=98Y0UDZ9vvs</a:t>
            </a:r>
            <a:endParaRPr lang="en-GB" dirty="0"/>
          </a:p>
          <a:p>
            <a:r>
              <a:rPr lang="en-GB" dirty="0"/>
              <a:t>Quadratic Probing Hashing Animations | Data Structure | Visual How</a:t>
            </a:r>
          </a:p>
          <a:p>
            <a:pPr lvl="1"/>
            <a:r>
              <a:rPr lang="en-GB" dirty="0">
                <a:hlinkClick r:id="rId10"/>
              </a:rPr>
              <a:t>https://www.youtube.com/watch?v=0CFJAkpnhBg</a:t>
            </a:r>
            <a:r>
              <a:rPr lang="en-GB" dirty="0"/>
              <a:t> </a:t>
            </a:r>
          </a:p>
          <a:p>
            <a:r>
              <a:rPr lang="en-GB" dirty="0"/>
              <a:t>Separate Chaining in Hashing Animations | Data Structure | Visual How</a:t>
            </a:r>
          </a:p>
          <a:p>
            <a:pPr lvl="1"/>
            <a:r>
              <a:rPr lang="en-GB" dirty="0">
                <a:hlinkClick r:id="rId11"/>
              </a:rPr>
              <a:t>https://www.youtube.com/watch?v=LRtKQdsJC3o</a:t>
            </a:r>
            <a:r>
              <a:rPr lang="en-GB" dirty="0"/>
              <a:t> </a:t>
            </a:r>
            <a:endParaRPr lang="en-SE" sz="2400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8683C43-7DFC-C0AD-2396-AEC88A7E1AE8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875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FDB1-42A6-9D45-9956-324E8389C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DF8F49-597F-6C45-B56F-B5EE02EA3762}"/>
              </a:ext>
            </a:extLst>
          </p:cNvPr>
          <p:cNvSpPr/>
          <p:nvPr/>
        </p:nvSpPr>
        <p:spPr>
          <a:xfrm>
            <a:off x="888110" y="3329942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Jan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E2F476-C67F-334E-A584-3D45DCB60774}"/>
              </a:ext>
            </a:extLst>
          </p:cNvPr>
          <p:cNvSpPr/>
          <p:nvPr/>
        </p:nvSpPr>
        <p:spPr>
          <a:xfrm>
            <a:off x="1543576" y="3329942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Tim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D8850A-0721-D74A-A536-B99447F1718C}"/>
              </a:ext>
            </a:extLst>
          </p:cNvPr>
          <p:cNvSpPr/>
          <p:nvPr/>
        </p:nvSpPr>
        <p:spPr>
          <a:xfrm>
            <a:off x="2199042" y="3329942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Mia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DFA7CC-6924-C243-AC0F-47DB8FCD854F}"/>
              </a:ext>
            </a:extLst>
          </p:cNvPr>
          <p:cNvSpPr/>
          <p:nvPr/>
        </p:nvSpPr>
        <p:spPr>
          <a:xfrm>
            <a:off x="2854508" y="3329942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Sam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161BB9-C53A-CB4B-A8DF-42BD2CF606D9}"/>
              </a:ext>
            </a:extLst>
          </p:cNvPr>
          <p:cNvSpPr/>
          <p:nvPr/>
        </p:nvSpPr>
        <p:spPr>
          <a:xfrm>
            <a:off x="3509974" y="3329942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Leo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BAD550-1F3A-B842-AC9B-B6E420659164}"/>
              </a:ext>
            </a:extLst>
          </p:cNvPr>
          <p:cNvSpPr/>
          <p:nvPr/>
        </p:nvSpPr>
        <p:spPr>
          <a:xfrm>
            <a:off x="4165440" y="3329942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Ted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B8D3F4-8DFC-D942-85E7-C51ED148072E}"/>
              </a:ext>
            </a:extLst>
          </p:cNvPr>
          <p:cNvSpPr/>
          <p:nvPr/>
        </p:nvSpPr>
        <p:spPr>
          <a:xfrm>
            <a:off x="4820906" y="3329942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Bea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38BAD5-DDC3-BD47-8001-7293BF21EDE7}"/>
              </a:ext>
            </a:extLst>
          </p:cNvPr>
          <p:cNvSpPr/>
          <p:nvPr/>
        </p:nvSpPr>
        <p:spPr>
          <a:xfrm>
            <a:off x="5476372" y="3329942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Lou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EDC999-557C-594D-B0C9-78CC09582340}"/>
              </a:ext>
            </a:extLst>
          </p:cNvPr>
          <p:cNvSpPr/>
          <p:nvPr/>
        </p:nvSpPr>
        <p:spPr>
          <a:xfrm>
            <a:off x="6131838" y="3329942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Ada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A1DF5B-9E61-7548-BE39-0983E2665378}"/>
              </a:ext>
            </a:extLst>
          </p:cNvPr>
          <p:cNvSpPr/>
          <p:nvPr/>
        </p:nvSpPr>
        <p:spPr>
          <a:xfrm>
            <a:off x="6787304" y="3329942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Max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B56A6E-D1B0-7340-AB48-A317ECE327CC}"/>
              </a:ext>
            </a:extLst>
          </p:cNvPr>
          <p:cNvSpPr/>
          <p:nvPr/>
        </p:nvSpPr>
        <p:spPr>
          <a:xfrm>
            <a:off x="7442770" y="3329942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Zoe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74309C-AB53-6B4C-B8D2-6015AECAAB77}"/>
              </a:ext>
            </a:extLst>
          </p:cNvPr>
          <p:cNvSpPr txBox="1"/>
          <p:nvPr/>
        </p:nvSpPr>
        <p:spPr>
          <a:xfrm>
            <a:off x="1059390" y="39171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667814-AE95-174B-A889-6FE54D29F671}"/>
              </a:ext>
            </a:extLst>
          </p:cNvPr>
          <p:cNvSpPr txBox="1"/>
          <p:nvPr/>
        </p:nvSpPr>
        <p:spPr>
          <a:xfrm>
            <a:off x="7555327" y="39171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3446B6-B892-AD46-87C2-ECCAA3BCD650}"/>
              </a:ext>
            </a:extLst>
          </p:cNvPr>
          <p:cNvSpPr txBox="1"/>
          <p:nvPr/>
        </p:nvSpPr>
        <p:spPr>
          <a:xfrm>
            <a:off x="6958584" y="39171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D80B2F-747C-9846-A2EE-96BAD7C4BD92}"/>
              </a:ext>
            </a:extLst>
          </p:cNvPr>
          <p:cNvSpPr txBox="1"/>
          <p:nvPr/>
        </p:nvSpPr>
        <p:spPr>
          <a:xfrm>
            <a:off x="1714856" y="39171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D9034D-4A00-9740-9B7C-E9D6E725346C}"/>
              </a:ext>
            </a:extLst>
          </p:cNvPr>
          <p:cNvSpPr txBox="1"/>
          <p:nvPr/>
        </p:nvSpPr>
        <p:spPr>
          <a:xfrm>
            <a:off x="2370322" y="39171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261857-A77B-F34E-BC63-76D3B41ECD64}"/>
              </a:ext>
            </a:extLst>
          </p:cNvPr>
          <p:cNvSpPr txBox="1"/>
          <p:nvPr/>
        </p:nvSpPr>
        <p:spPr>
          <a:xfrm>
            <a:off x="3025788" y="39171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8F58DE-29D6-9A4D-BB7D-AD0B0F15A538}"/>
              </a:ext>
            </a:extLst>
          </p:cNvPr>
          <p:cNvSpPr txBox="1"/>
          <p:nvPr/>
        </p:nvSpPr>
        <p:spPr>
          <a:xfrm>
            <a:off x="3681254" y="39171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E4073D-C733-AE4B-AE96-53D7382C6815}"/>
              </a:ext>
            </a:extLst>
          </p:cNvPr>
          <p:cNvSpPr txBox="1"/>
          <p:nvPr/>
        </p:nvSpPr>
        <p:spPr>
          <a:xfrm>
            <a:off x="4336720" y="39171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6F2741-9EA9-5C4F-B366-0C337CF42EC6}"/>
              </a:ext>
            </a:extLst>
          </p:cNvPr>
          <p:cNvSpPr txBox="1"/>
          <p:nvPr/>
        </p:nvSpPr>
        <p:spPr>
          <a:xfrm>
            <a:off x="4992186" y="39171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CCABC5-D790-5945-81CC-55BBFF3AC072}"/>
              </a:ext>
            </a:extLst>
          </p:cNvPr>
          <p:cNvSpPr txBox="1"/>
          <p:nvPr/>
        </p:nvSpPr>
        <p:spPr>
          <a:xfrm>
            <a:off x="5647652" y="39171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CC336F-FF82-0D4A-926C-53F00B8C60CE}"/>
              </a:ext>
            </a:extLst>
          </p:cNvPr>
          <p:cNvSpPr txBox="1"/>
          <p:nvPr/>
        </p:nvSpPr>
        <p:spPr>
          <a:xfrm>
            <a:off x="6303118" y="39171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DC309D-EDDF-F74C-9083-0A1112CCB0C9}"/>
              </a:ext>
            </a:extLst>
          </p:cNvPr>
          <p:cNvSpPr/>
          <p:nvPr/>
        </p:nvSpPr>
        <p:spPr>
          <a:xfrm>
            <a:off x="888110" y="1121008"/>
            <a:ext cx="1251083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041200-0E8B-414B-B704-B6DDC09656D9}"/>
              </a:ext>
            </a:extLst>
          </p:cNvPr>
          <p:cNvSpPr/>
          <p:nvPr/>
        </p:nvSpPr>
        <p:spPr>
          <a:xfrm>
            <a:off x="6131838" y="3329942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Ada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C4503BB-A520-F54F-A29A-E05B5A4341F0}"/>
              </a:ext>
            </a:extLst>
          </p:cNvPr>
          <p:cNvSpPr/>
          <p:nvPr/>
        </p:nvSpPr>
        <p:spPr>
          <a:xfrm>
            <a:off x="888110" y="1696325"/>
            <a:ext cx="3277331" cy="33855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Option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1: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brute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force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linear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search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5D53D21-835C-2E40-9ED9-8F98EF5B7858}"/>
              </a:ext>
            </a:extLst>
          </p:cNvPr>
          <p:cNvSpPr/>
          <p:nvPr/>
        </p:nvSpPr>
        <p:spPr>
          <a:xfrm>
            <a:off x="4264595" y="1696325"/>
            <a:ext cx="2693989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Take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long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time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for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big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array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7944FAE-C35A-2A4D-81E9-2CA4D7FEA9AA}"/>
              </a:ext>
            </a:extLst>
          </p:cNvPr>
          <p:cNvSpPr/>
          <p:nvPr/>
        </p:nvSpPr>
        <p:spPr>
          <a:xfrm>
            <a:off x="888110" y="2240864"/>
            <a:ext cx="4287897" cy="338554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happen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value?</a:t>
            </a:r>
            <a:endParaRPr lang="en-US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F9C648-2886-6349-8D2C-049A6806EC24}"/>
              </a:ext>
            </a:extLst>
          </p:cNvPr>
          <p:cNvSpPr txBox="1"/>
          <p:nvPr/>
        </p:nvSpPr>
        <p:spPr>
          <a:xfrm>
            <a:off x="888110" y="2774813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68C72A-5056-174C-9F60-99C9BA41BECF}"/>
              </a:ext>
            </a:extLst>
          </p:cNvPr>
          <p:cNvSpPr txBox="1"/>
          <p:nvPr/>
        </p:nvSpPr>
        <p:spPr>
          <a:xfrm>
            <a:off x="2184060" y="2774813"/>
            <a:ext cx="1893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myData</a:t>
            </a:r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Array[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9ACBDE-EFFE-9040-B171-BD5C11A18A07}"/>
              </a:ext>
            </a:extLst>
          </p:cNvPr>
          <p:cNvSpPr/>
          <p:nvPr/>
        </p:nvSpPr>
        <p:spPr>
          <a:xfrm>
            <a:off x="888111" y="4276878"/>
            <a:ext cx="1060326" cy="338554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Very fast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60B629C-EF8E-C946-9061-08916F3B5287}"/>
              </a:ext>
            </a:extLst>
          </p:cNvPr>
          <p:cNvSpPr/>
          <p:nvPr/>
        </p:nvSpPr>
        <p:spPr>
          <a:xfrm>
            <a:off x="2245167" y="4276878"/>
            <a:ext cx="5447538" cy="73866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If you know where in memory the array starts, you can easily determine the address of any element using the index.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Accessing an address is an O(1) operation, and independent of array size.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B244927-E59D-4A4B-8090-2157D8809F4B}"/>
              </a:ext>
            </a:extLst>
          </p:cNvPr>
          <p:cNvSpPr/>
          <p:nvPr/>
        </p:nvSpPr>
        <p:spPr>
          <a:xfrm>
            <a:off x="888111" y="5044776"/>
            <a:ext cx="4287897" cy="584775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can you know which elements of the array contains the value you are looking for?</a:t>
            </a:r>
            <a:endParaRPr lang="en-US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D58ED1-7E63-CD48-9981-EFF59F687E24}"/>
              </a:ext>
            </a:extLst>
          </p:cNvPr>
          <p:cNvSpPr/>
          <p:nvPr/>
        </p:nvSpPr>
        <p:spPr>
          <a:xfrm>
            <a:off x="6131838" y="3329942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Ada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94152DE-A797-6248-A4F7-443BA029C9FA}"/>
              </a:ext>
            </a:extLst>
          </p:cNvPr>
          <p:cNvSpPr txBox="1"/>
          <p:nvPr/>
        </p:nvSpPr>
        <p:spPr>
          <a:xfrm>
            <a:off x="1776235" y="268248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9ECD63B-BAF7-6E4F-9E56-29B01C275115}"/>
              </a:ext>
            </a:extLst>
          </p:cNvPr>
          <p:cNvSpPr/>
          <p:nvPr/>
        </p:nvSpPr>
        <p:spPr>
          <a:xfrm>
            <a:off x="887025" y="5648955"/>
            <a:ext cx="2071086" cy="33855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Option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2: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hash table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415076-AB54-9043-9BB7-7D9D2875F18E}"/>
              </a:ext>
            </a:extLst>
          </p:cNvPr>
          <p:cNvSpPr txBox="1"/>
          <p:nvPr/>
        </p:nvSpPr>
        <p:spPr>
          <a:xfrm>
            <a:off x="824120" y="6023678"/>
            <a:ext cx="4304855" cy="73866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r>
              <a:rPr lang="en-US" dirty="0"/>
              <a:t>Each index number can be calculated using the value itself. So the index number is in some way related to the data</a:t>
            </a:r>
          </a:p>
        </p:txBody>
      </p:sp>
    </p:spTree>
    <p:extLst>
      <p:ext uri="{BB962C8B-B14F-4D97-AF65-F5344CB8AC3E}">
        <p14:creationId xmlns:p14="http://schemas.microsoft.com/office/powerpoint/2010/main" val="157489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mph" presetSubtype="2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7379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mph" presetSubtype="2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7379"/>
                                      </p:to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mph" presetSubtype="2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7379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mph" presetSubtype="2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7379"/>
                                      </p:to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mph" presetSubtype="2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7379"/>
                                      </p:to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mph" presetSubtype="2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7379"/>
                                      </p:to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mph" presetSubtype="2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7379"/>
                                      </p:to>
                                    </p:animClr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mph" presetSubtype="2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7379"/>
                                      </p:to>
                                    </p:animClr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mph" presetSubtype="2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7379"/>
                                      </p:to>
                                    </p:animClr>
                                    <p:set>
                                      <p:cBhvr>
                                        <p:cTn id="1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07407E-6 L -0.41302 -0.34121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60" y="-1706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07407E-6 L -0.17916 -0.09653 " pathEditMode="relative" rAng="0" ptsTypes="AA">
                                      <p:cBhvr>
                                        <p:cTn id="17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58" y="-483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3" grpId="1" animBg="1"/>
      <p:bldP spid="14" grpId="0" animBg="1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 animBg="1"/>
      <p:bldP spid="27" grpId="0" animBg="1"/>
      <p:bldP spid="27" grpId="1" animBg="1"/>
      <p:bldP spid="28" grpId="0" animBg="1"/>
      <p:bldP spid="30" grpId="0" animBg="1"/>
      <p:bldP spid="31" grpId="0" animBg="1"/>
      <p:bldP spid="32" grpId="0"/>
      <p:bldP spid="33" grpId="0"/>
      <p:bldP spid="35" grpId="0" animBg="1"/>
      <p:bldP spid="37" grpId="0" animBg="1"/>
      <p:bldP spid="39" grpId="0" animBg="1"/>
      <p:bldP spid="34" grpId="0" animBg="1"/>
      <p:bldP spid="34" grpId="1" animBg="1"/>
      <p:bldP spid="40" grpId="0"/>
      <p:bldP spid="42" grpId="0" animBg="1"/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FDB1-42A6-9D45-9956-324E8389C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Hash Table</a:t>
            </a:r>
            <a:endParaRPr lang="en-US" dirty="0"/>
          </a:p>
        </p:txBody>
      </p:sp>
      <p:sp>
        <p:nvSpPr>
          <p:cNvPr id="38" name="object 3">
            <a:extLst>
              <a:ext uri="{FF2B5EF4-FFF2-40B4-BE49-F238E27FC236}">
                <a16:creationId xmlns:a16="http://schemas.microsoft.com/office/drawing/2014/main" id="{D7828534-3DB4-0B41-A782-CEAD52A684E8}"/>
              </a:ext>
            </a:extLst>
          </p:cNvPr>
          <p:cNvSpPr txBox="1"/>
          <p:nvPr/>
        </p:nvSpPr>
        <p:spPr>
          <a:xfrm>
            <a:off x="772573" y="1225043"/>
            <a:ext cx="6059589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>
                <a:latin typeface="Arial"/>
                <a:cs typeface="Arial"/>
              </a:defRPr>
            </a:lvl1pPr>
          </a:lstStyle>
          <a:p>
            <a:pPr algn="l"/>
            <a:r>
              <a:rPr sz="1600" dirty="0"/>
              <a:t>Save items in a </a:t>
            </a:r>
            <a:r>
              <a:rPr sz="1600" dirty="0">
                <a:solidFill>
                  <a:srgbClr val="1B8E1D"/>
                </a:solidFill>
              </a:rPr>
              <a:t>key-indexed table </a:t>
            </a:r>
            <a:r>
              <a:rPr sz="1600" dirty="0"/>
              <a:t>(index is a function of the key).</a:t>
            </a:r>
          </a:p>
        </p:txBody>
      </p:sp>
      <p:sp>
        <p:nvSpPr>
          <p:cNvPr id="41" name="object 4">
            <a:extLst>
              <a:ext uri="{FF2B5EF4-FFF2-40B4-BE49-F238E27FC236}">
                <a16:creationId xmlns:a16="http://schemas.microsoft.com/office/drawing/2014/main" id="{0E533E09-BD57-0749-BFAA-0F87BB533101}"/>
              </a:ext>
            </a:extLst>
          </p:cNvPr>
          <p:cNvSpPr txBox="1"/>
          <p:nvPr/>
        </p:nvSpPr>
        <p:spPr>
          <a:xfrm>
            <a:off x="772573" y="1686772"/>
            <a:ext cx="5972786" cy="33855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>
                <a:latin typeface="Arial"/>
                <a:cs typeface="Arial"/>
              </a:defRPr>
            </a:lvl1pPr>
          </a:lstStyle>
          <a:p>
            <a:pPr algn="l"/>
            <a:r>
              <a:rPr sz="1600" dirty="0">
                <a:solidFill>
                  <a:srgbClr val="FFFF00"/>
                </a:solidFill>
              </a:rPr>
              <a:t>Hash function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is the m</a:t>
            </a:r>
            <a:r>
              <a:rPr sz="1600" dirty="0">
                <a:solidFill>
                  <a:schemeClr val="bg1"/>
                </a:solidFill>
              </a:rPr>
              <a:t>ethod for computing array index from key.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E393561-0147-1542-A3D1-896DD3D08B8C}"/>
              </a:ext>
            </a:extLst>
          </p:cNvPr>
          <p:cNvSpPr/>
          <p:nvPr/>
        </p:nvSpPr>
        <p:spPr>
          <a:xfrm>
            <a:off x="846165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D8DE216-4520-4442-B02F-96DD17BF8ECC}"/>
              </a:ext>
            </a:extLst>
          </p:cNvPr>
          <p:cNvSpPr/>
          <p:nvPr/>
        </p:nvSpPr>
        <p:spPr>
          <a:xfrm>
            <a:off x="1501631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3456D75-C09A-AA47-B3C1-2A14E0FA98F7}"/>
              </a:ext>
            </a:extLst>
          </p:cNvPr>
          <p:cNvSpPr/>
          <p:nvPr/>
        </p:nvSpPr>
        <p:spPr>
          <a:xfrm>
            <a:off x="2157097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95CD4A6-C13A-914C-9306-39EDD3400EB0}"/>
              </a:ext>
            </a:extLst>
          </p:cNvPr>
          <p:cNvSpPr/>
          <p:nvPr/>
        </p:nvSpPr>
        <p:spPr>
          <a:xfrm>
            <a:off x="2812563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050B2DA-8F5B-4442-96E4-C672845508D4}"/>
              </a:ext>
            </a:extLst>
          </p:cNvPr>
          <p:cNvSpPr/>
          <p:nvPr/>
        </p:nvSpPr>
        <p:spPr>
          <a:xfrm>
            <a:off x="3468029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7B461F-59DC-4148-9F75-1A26FC739F87}"/>
              </a:ext>
            </a:extLst>
          </p:cNvPr>
          <p:cNvSpPr/>
          <p:nvPr/>
        </p:nvSpPr>
        <p:spPr>
          <a:xfrm>
            <a:off x="4123495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E1B4F68-0FD0-AB48-888A-3AD82906A3C5}"/>
              </a:ext>
            </a:extLst>
          </p:cNvPr>
          <p:cNvSpPr/>
          <p:nvPr/>
        </p:nvSpPr>
        <p:spPr>
          <a:xfrm>
            <a:off x="4778961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B998AF1-1489-A145-8FAE-B9D116586065}"/>
              </a:ext>
            </a:extLst>
          </p:cNvPr>
          <p:cNvSpPr/>
          <p:nvPr/>
        </p:nvSpPr>
        <p:spPr>
          <a:xfrm>
            <a:off x="5434427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53C8BC8-A9B6-4643-9237-BA463DCD816D}"/>
              </a:ext>
            </a:extLst>
          </p:cNvPr>
          <p:cNvSpPr/>
          <p:nvPr/>
        </p:nvSpPr>
        <p:spPr>
          <a:xfrm>
            <a:off x="6089893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Ada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B4676BB-66B5-9C42-BFE4-9F1CC17596B3}"/>
              </a:ext>
            </a:extLst>
          </p:cNvPr>
          <p:cNvSpPr/>
          <p:nvPr/>
        </p:nvSpPr>
        <p:spPr>
          <a:xfrm>
            <a:off x="6745359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0820678-DBEC-3047-970E-35872CA09DBF}"/>
              </a:ext>
            </a:extLst>
          </p:cNvPr>
          <p:cNvSpPr/>
          <p:nvPr/>
        </p:nvSpPr>
        <p:spPr>
          <a:xfrm>
            <a:off x="7400825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D1EB34-40AD-2D43-AF20-2AF6BB71951C}"/>
              </a:ext>
            </a:extLst>
          </p:cNvPr>
          <p:cNvSpPr txBox="1"/>
          <p:nvPr/>
        </p:nvSpPr>
        <p:spPr>
          <a:xfrm>
            <a:off x="1017445" y="64338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80D0806-D59B-E54B-A887-73446E9C46A7}"/>
              </a:ext>
            </a:extLst>
          </p:cNvPr>
          <p:cNvSpPr txBox="1"/>
          <p:nvPr/>
        </p:nvSpPr>
        <p:spPr>
          <a:xfrm>
            <a:off x="7513382" y="643386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F4F1E38-50CA-4F4A-AC85-49E2D3B5D892}"/>
              </a:ext>
            </a:extLst>
          </p:cNvPr>
          <p:cNvSpPr txBox="1"/>
          <p:nvPr/>
        </p:nvSpPr>
        <p:spPr>
          <a:xfrm>
            <a:off x="6916639" y="64338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C30389D-44BE-664F-95BB-57107E9B0A3E}"/>
              </a:ext>
            </a:extLst>
          </p:cNvPr>
          <p:cNvSpPr txBox="1"/>
          <p:nvPr/>
        </p:nvSpPr>
        <p:spPr>
          <a:xfrm>
            <a:off x="1672911" y="64338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98EF8A-D7AF-E14C-8A12-86A9E39BCC35}"/>
              </a:ext>
            </a:extLst>
          </p:cNvPr>
          <p:cNvSpPr txBox="1"/>
          <p:nvPr/>
        </p:nvSpPr>
        <p:spPr>
          <a:xfrm>
            <a:off x="2328377" y="64338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6149EC6-FE70-A842-98D0-B0920ECCAEB9}"/>
              </a:ext>
            </a:extLst>
          </p:cNvPr>
          <p:cNvSpPr txBox="1"/>
          <p:nvPr/>
        </p:nvSpPr>
        <p:spPr>
          <a:xfrm>
            <a:off x="2983843" y="64338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654F74-54C3-8040-B69F-CEFDA63CD1C9}"/>
              </a:ext>
            </a:extLst>
          </p:cNvPr>
          <p:cNvSpPr txBox="1"/>
          <p:nvPr/>
        </p:nvSpPr>
        <p:spPr>
          <a:xfrm>
            <a:off x="3639309" y="64338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9DDD673-27D9-EE4D-811E-AC2CA102EB60}"/>
              </a:ext>
            </a:extLst>
          </p:cNvPr>
          <p:cNvSpPr txBox="1"/>
          <p:nvPr/>
        </p:nvSpPr>
        <p:spPr>
          <a:xfrm>
            <a:off x="4294775" y="64338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96A826-2AA7-C945-9F76-C22EE8B4253D}"/>
              </a:ext>
            </a:extLst>
          </p:cNvPr>
          <p:cNvSpPr txBox="1"/>
          <p:nvPr/>
        </p:nvSpPr>
        <p:spPr>
          <a:xfrm>
            <a:off x="4950241" y="64338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9BA2F9A-C974-4A42-AE19-E2296C4DF692}"/>
              </a:ext>
            </a:extLst>
          </p:cNvPr>
          <p:cNvSpPr txBox="1"/>
          <p:nvPr/>
        </p:nvSpPr>
        <p:spPr>
          <a:xfrm>
            <a:off x="5605707" y="64338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73DF5C5-6C68-2241-B237-B9DEFEF5D6CA}"/>
              </a:ext>
            </a:extLst>
          </p:cNvPr>
          <p:cNvSpPr txBox="1"/>
          <p:nvPr/>
        </p:nvSpPr>
        <p:spPr>
          <a:xfrm>
            <a:off x="6261173" y="64338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9266EF0-06D5-2C4A-A980-6466310C6749}"/>
              </a:ext>
            </a:extLst>
          </p:cNvPr>
          <p:cNvSpPr/>
          <p:nvPr/>
        </p:nvSpPr>
        <p:spPr>
          <a:xfrm>
            <a:off x="6089893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Ada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06DDE00-3B29-9445-8E5E-426757C20C72}"/>
              </a:ext>
            </a:extLst>
          </p:cNvPr>
          <p:cNvSpPr/>
          <p:nvPr/>
        </p:nvSpPr>
        <p:spPr>
          <a:xfrm>
            <a:off x="6089893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67" name="object 18">
            <a:extLst>
              <a:ext uri="{FF2B5EF4-FFF2-40B4-BE49-F238E27FC236}">
                <a16:creationId xmlns:a16="http://schemas.microsoft.com/office/drawing/2014/main" id="{5E5F8A04-D8AF-EF44-8641-03EB6EF53F54}"/>
              </a:ext>
            </a:extLst>
          </p:cNvPr>
          <p:cNvSpPr/>
          <p:nvPr/>
        </p:nvSpPr>
        <p:spPr>
          <a:xfrm>
            <a:off x="7286593" y="1587994"/>
            <a:ext cx="1590634" cy="226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8" name="object 19">
            <a:extLst>
              <a:ext uri="{FF2B5EF4-FFF2-40B4-BE49-F238E27FC236}">
                <a16:creationId xmlns:a16="http://schemas.microsoft.com/office/drawing/2014/main" id="{3C71C817-AC6C-6543-A0AC-59785C97F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943741"/>
              </p:ext>
            </p:extLst>
          </p:nvPr>
        </p:nvGraphicFramePr>
        <p:xfrm>
          <a:off x="7344809" y="1653005"/>
          <a:ext cx="1425853" cy="2040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4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50" spc="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char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47625" marB="0">
                    <a:lnR w="3175">
                      <a:solidFill>
                        <a:srgbClr val="E7EAEB"/>
                      </a:solidFill>
                      <a:prstDash val="solid"/>
                    </a:lnR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lang="en-US" sz="1350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Unicode</a:t>
                      </a:r>
                      <a:endParaRPr sz="1350" dirty="0">
                        <a:latin typeface="Trebuchet MS"/>
                        <a:cs typeface="Trebuchet MS"/>
                      </a:endParaRPr>
                    </a:p>
                  </a:txBody>
                  <a:tcPr marL="0" marR="0" marT="47625" marB="0">
                    <a:lnL w="3175">
                      <a:solidFill>
                        <a:srgbClr val="E7EAEB"/>
                      </a:solidFill>
                      <a:prstDash val="solid"/>
                    </a:lnL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dirty="0">
                          <a:latin typeface="Trebuchet MS"/>
                          <a:cs typeface="Trebuchet MS"/>
                        </a:rPr>
                        <a:t>…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48895" marB="0"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dirty="0">
                          <a:latin typeface="Trebuchet MS"/>
                          <a:cs typeface="Trebuchet MS"/>
                        </a:rPr>
                        <a:t>…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48895" marB="0">
                    <a:lnL w="3175">
                      <a:solidFill>
                        <a:srgbClr val="E7EAEB"/>
                      </a:solidFill>
                      <a:prstDash val="solid"/>
                    </a:lnL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dirty="0">
                          <a:latin typeface="DejaVu Sans Mono"/>
                          <a:cs typeface="DejaVu Sans Mono"/>
                        </a:rPr>
                        <a:t>'a'</a:t>
                      </a:r>
                      <a:endParaRPr sz="1350">
                        <a:latin typeface="DejaVu Sans Mono"/>
                        <a:cs typeface="DejaVu Sans Mono"/>
                      </a:endParaRPr>
                    </a:p>
                  </a:txBody>
                  <a:tcPr marL="0" marR="0" marT="48895" marB="0"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spc="145" dirty="0">
                          <a:latin typeface="Trebuchet MS"/>
                          <a:cs typeface="Trebuchet MS"/>
                        </a:rPr>
                        <a:t>97</a:t>
                      </a:r>
                      <a:endParaRPr sz="1350" dirty="0">
                        <a:latin typeface="Trebuchet MS"/>
                        <a:cs typeface="Trebuchet MS"/>
                      </a:endParaRPr>
                    </a:p>
                  </a:txBody>
                  <a:tcPr marL="0" marR="0" marT="48895" marB="0">
                    <a:lnL w="3175">
                      <a:solidFill>
                        <a:srgbClr val="E7EAEB"/>
                      </a:solidFill>
                      <a:prstDash val="solid"/>
                    </a:lnL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dirty="0">
                          <a:latin typeface="DejaVu Sans Mono"/>
                          <a:cs typeface="DejaVu Sans Mono"/>
                        </a:rPr>
                        <a:t>'b'</a:t>
                      </a:r>
                      <a:endParaRPr sz="1350">
                        <a:latin typeface="DejaVu Sans Mono"/>
                        <a:cs typeface="DejaVu Sans Mono"/>
                      </a:endParaRPr>
                    </a:p>
                  </a:txBody>
                  <a:tcPr marL="0" marR="0" marT="48895" marB="0"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spc="145" dirty="0">
                          <a:latin typeface="Trebuchet MS"/>
                          <a:cs typeface="Trebuchet MS"/>
                        </a:rPr>
                        <a:t>98</a:t>
                      </a:r>
                      <a:endParaRPr sz="1350" dirty="0">
                        <a:latin typeface="Trebuchet MS"/>
                        <a:cs typeface="Trebuchet MS"/>
                      </a:endParaRPr>
                    </a:p>
                  </a:txBody>
                  <a:tcPr marL="0" marR="0" marT="48895" marB="0">
                    <a:lnL w="3175">
                      <a:solidFill>
                        <a:srgbClr val="E7EAEB"/>
                      </a:solidFill>
                      <a:prstDash val="solid"/>
                    </a:lnL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dirty="0">
                          <a:latin typeface="DejaVu Sans Mono"/>
                          <a:cs typeface="DejaVu Sans Mono"/>
                        </a:rPr>
                        <a:t>'c'</a:t>
                      </a:r>
                      <a:endParaRPr sz="1350">
                        <a:latin typeface="DejaVu Sans Mono"/>
                        <a:cs typeface="DejaVu Sans Mono"/>
                      </a:endParaRPr>
                    </a:p>
                  </a:txBody>
                  <a:tcPr marL="0" marR="0" marT="48895" marB="0"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spc="145" dirty="0">
                          <a:latin typeface="Trebuchet MS"/>
                          <a:cs typeface="Trebuchet MS"/>
                        </a:rPr>
                        <a:t>99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48895" marB="0">
                    <a:lnL w="3175">
                      <a:solidFill>
                        <a:srgbClr val="E7EAEB"/>
                      </a:solidFill>
                      <a:prstDash val="solid"/>
                    </a:lnL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dirty="0">
                          <a:latin typeface="Trebuchet MS"/>
                          <a:cs typeface="Trebuchet MS"/>
                        </a:rPr>
                        <a:t>…</a:t>
                      </a:r>
                    </a:p>
                  </a:txBody>
                  <a:tcPr marL="0" marR="0" marT="48895" marB="0"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spc="-70" dirty="0">
                          <a:latin typeface="Trebuchet MS"/>
                          <a:cs typeface="Trebuchet MS"/>
                        </a:rPr>
                        <a:t>...</a:t>
                      </a:r>
                      <a:endParaRPr sz="1350" dirty="0">
                        <a:latin typeface="Trebuchet MS"/>
                        <a:cs typeface="Trebuchet MS"/>
                      </a:endParaRPr>
                    </a:p>
                  </a:txBody>
                  <a:tcPr marL="0" marR="0" marT="48895" marB="0">
                    <a:lnL w="3175">
                      <a:solidFill>
                        <a:srgbClr val="E7EAEB"/>
                      </a:solidFill>
                      <a:prstDash val="solid"/>
                    </a:lnL>
                    <a:lnT w="3175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9" name="Rectangle 68">
            <a:extLst>
              <a:ext uri="{FF2B5EF4-FFF2-40B4-BE49-F238E27FC236}">
                <a16:creationId xmlns:a16="http://schemas.microsoft.com/office/drawing/2014/main" id="{6E8677F8-455A-CD4F-A1E5-7BD66E9B9858}"/>
              </a:ext>
            </a:extLst>
          </p:cNvPr>
          <p:cNvSpPr/>
          <p:nvPr/>
        </p:nvSpPr>
        <p:spPr>
          <a:xfrm>
            <a:off x="4778961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Jan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741C52A-6C55-014D-9A54-B7C0F5BABE30}"/>
              </a:ext>
            </a:extLst>
          </p:cNvPr>
          <p:cNvSpPr/>
          <p:nvPr/>
        </p:nvSpPr>
        <p:spPr>
          <a:xfrm>
            <a:off x="1501631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Tim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C35355D-B87B-CB40-8269-F992AEC6C2A3}"/>
              </a:ext>
            </a:extLst>
          </p:cNvPr>
          <p:cNvSpPr/>
          <p:nvPr/>
        </p:nvSpPr>
        <p:spPr>
          <a:xfrm>
            <a:off x="3468029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Mia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341885B-29F7-3C47-B304-404CE97C57AA}"/>
              </a:ext>
            </a:extLst>
          </p:cNvPr>
          <p:cNvSpPr/>
          <p:nvPr/>
        </p:nvSpPr>
        <p:spPr>
          <a:xfrm>
            <a:off x="2812563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Sam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95BE896-68D0-994E-89E0-A904499C50FE}"/>
              </a:ext>
            </a:extLst>
          </p:cNvPr>
          <p:cNvSpPr/>
          <p:nvPr/>
        </p:nvSpPr>
        <p:spPr>
          <a:xfrm>
            <a:off x="2157097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Leo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F9B4520-90B8-AA40-8039-F8244DBE31F6}"/>
              </a:ext>
            </a:extLst>
          </p:cNvPr>
          <p:cNvSpPr/>
          <p:nvPr/>
        </p:nvSpPr>
        <p:spPr>
          <a:xfrm>
            <a:off x="7400825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Ted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A8D055B-5096-6F46-892A-52688E20ED54}"/>
              </a:ext>
            </a:extLst>
          </p:cNvPr>
          <p:cNvSpPr/>
          <p:nvPr/>
        </p:nvSpPr>
        <p:spPr>
          <a:xfrm>
            <a:off x="846165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Bea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3EC79BE-1C55-ED4D-B203-6751A0F41BB4}"/>
              </a:ext>
            </a:extLst>
          </p:cNvPr>
          <p:cNvSpPr/>
          <p:nvPr/>
        </p:nvSpPr>
        <p:spPr>
          <a:xfrm>
            <a:off x="5434427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Lou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C4B41FD-2803-BD42-ABBE-BBE51B0B962C}"/>
              </a:ext>
            </a:extLst>
          </p:cNvPr>
          <p:cNvSpPr/>
          <p:nvPr/>
        </p:nvSpPr>
        <p:spPr>
          <a:xfrm>
            <a:off x="6089893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Max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F273015-6C49-5F4E-842B-A9D62FE207ED}"/>
              </a:ext>
            </a:extLst>
          </p:cNvPr>
          <p:cNvSpPr/>
          <p:nvPr/>
        </p:nvSpPr>
        <p:spPr>
          <a:xfrm>
            <a:off x="4123495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Zoe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168EEE2-BB54-8749-B621-C93EA5D6C2AB}"/>
              </a:ext>
            </a:extLst>
          </p:cNvPr>
          <p:cNvSpPr/>
          <p:nvPr/>
        </p:nvSpPr>
        <p:spPr>
          <a:xfrm>
            <a:off x="6745359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Ada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20C965-204C-504F-A4A2-16840A7F03DF}"/>
              </a:ext>
            </a:extLst>
          </p:cNvPr>
          <p:cNvSpPr/>
          <p:nvPr/>
        </p:nvSpPr>
        <p:spPr>
          <a:xfrm>
            <a:off x="772573" y="2110868"/>
            <a:ext cx="62574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Let’s repopulate the array to be a hash table with following hash function:</a:t>
            </a:r>
            <a:endParaRPr lang="en-US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77D601C-E2CD-F546-8E1E-E89185442197}"/>
              </a:ext>
            </a:extLst>
          </p:cNvPr>
          <p:cNvSpPr/>
          <p:nvPr/>
        </p:nvSpPr>
        <p:spPr>
          <a:xfrm>
            <a:off x="772572" y="2483222"/>
            <a:ext cx="5845000" cy="3385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anchor="ctr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 number </a:t>
            </a:r>
            <a:r>
              <a:rPr lang="en-US" altLang="zh-CN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(sum Unicode of each character) mod array size (11)</a:t>
            </a:r>
            <a:endParaRPr lang="en-US" sz="1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B73B0F-1ACE-BB4C-B2B7-FF28CD171F9A}"/>
              </a:ext>
            </a:extLst>
          </p:cNvPr>
          <p:cNvSpPr txBox="1"/>
          <p:nvPr/>
        </p:nvSpPr>
        <p:spPr>
          <a:xfrm>
            <a:off x="843251" y="2861922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D953DA1-77AD-314A-8C53-1086ADA01A88}"/>
              </a:ext>
            </a:extLst>
          </p:cNvPr>
          <p:cNvSpPr txBox="1"/>
          <p:nvPr/>
        </p:nvSpPr>
        <p:spPr>
          <a:xfrm>
            <a:off x="1899370" y="2861922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	77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6862C6A-4160-B94D-ACB0-554ABEE9B72A}"/>
              </a:ext>
            </a:extLst>
          </p:cNvPr>
          <p:cNvSpPr txBox="1"/>
          <p:nvPr/>
        </p:nvSpPr>
        <p:spPr>
          <a:xfrm>
            <a:off x="3139834" y="2861922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105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C78CD12-BFF3-FC4F-A2FD-C1A47A12402A}"/>
              </a:ext>
            </a:extLst>
          </p:cNvPr>
          <p:cNvSpPr txBox="1"/>
          <p:nvPr/>
        </p:nvSpPr>
        <p:spPr>
          <a:xfrm>
            <a:off x="4367474" y="2861922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	97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1EF645C-FA22-814C-832E-4B9F01C9A2FF}"/>
              </a:ext>
            </a:extLst>
          </p:cNvPr>
          <p:cNvSpPr txBox="1"/>
          <p:nvPr/>
        </p:nvSpPr>
        <p:spPr>
          <a:xfrm>
            <a:off x="5550230" y="2861922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279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1D7F69C-7F15-C246-9CF9-CD854140E42D}"/>
              </a:ext>
            </a:extLst>
          </p:cNvPr>
          <p:cNvSpPr txBox="1"/>
          <p:nvPr/>
        </p:nvSpPr>
        <p:spPr>
          <a:xfrm>
            <a:off x="6617572" y="286192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B446618-ACCA-FB43-81C8-9FD80226C157}"/>
              </a:ext>
            </a:extLst>
          </p:cNvPr>
          <p:cNvSpPr txBox="1"/>
          <p:nvPr/>
        </p:nvSpPr>
        <p:spPr>
          <a:xfrm>
            <a:off x="843251" y="3625704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180D222-DE70-4A49-B117-7BC11623524F}"/>
              </a:ext>
            </a:extLst>
          </p:cNvPr>
          <p:cNvSpPr txBox="1"/>
          <p:nvPr/>
        </p:nvSpPr>
        <p:spPr>
          <a:xfrm>
            <a:off x="1899370" y="3625704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	90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911CD1E-DA25-EA4F-AA53-513FDCB178D5}"/>
              </a:ext>
            </a:extLst>
          </p:cNvPr>
          <p:cNvSpPr txBox="1"/>
          <p:nvPr/>
        </p:nvSpPr>
        <p:spPr>
          <a:xfrm>
            <a:off x="3139834" y="3625704"/>
            <a:ext cx="957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	111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DCE5999-8845-4143-8FBC-D87B148A6C08}"/>
              </a:ext>
            </a:extLst>
          </p:cNvPr>
          <p:cNvSpPr txBox="1"/>
          <p:nvPr/>
        </p:nvSpPr>
        <p:spPr>
          <a:xfrm>
            <a:off x="4367474" y="3625704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	101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DA21E14-9B4A-1446-9717-08396A652ECB}"/>
              </a:ext>
            </a:extLst>
          </p:cNvPr>
          <p:cNvSpPr txBox="1"/>
          <p:nvPr/>
        </p:nvSpPr>
        <p:spPr>
          <a:xfrm>
            <a:off x="5550230" y="3625704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D3C8EC0-9BDE-B84E-A32D-3793AF699BD6}"/>
              </a:ext>
            </a:extLst>
          </p:cNvPr>
          <p:cNvSpPr txBox="1"/>
          <p:nvPr/>
        </p:nvSpPr>
        <p:spPr>
          <a:xfrm>
            <a:off x="6617572" y="3625704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9D50CAA-F825-2141-9D0F-2EB625D5073E}"/>
              </a:ext>
            </a:extLst>
          </p:cNvPr>
          <p:cNvSpPr txBox="1"/>
          <p:nvPr/>
        </p:nvSpPr>
        <p:spPr>
          <a:xfrm>
            <a:off x="843251" y="4389486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Leo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5507D71-775C-134E-9E9E-5A9A173974D2}"/>
              </a:ext>
            </a:extLst>
          </p:cNvPr>
          <p:cNvSpPr txBox="1"/>
          <p:nvPr/>
        </p:nvSpPr>
        <p:spPr>
          <a:xfrm>
            <a:off x="1899370" y="4389486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	76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78AFD2E-4A9B-1042-83E4-21718F070E4B}"/>
              </a:ext>
            </a:extLst>
          </p:cNvPr>
          <p:cNvSpPr txBox="1"/>
          <p:nvPr/>
        </p:nvSpPr>
        <p:spPr>
          <a:xfrm>
            <a:off x="3139834" y="4389486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	101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1FFC522-C53A-3E42-ADA1-9DE0B6E23E33}"/>
              </a:ext>
            </a:extLst>
          </p:cNvPr>
          <p:cNvSpPr txBox="1"/>
          <p:nvPr/>
        </p:nvSpPr>
        <p:spPr>
          <a:xfrm>
            <a:off x="4367474" y="4389486"/>
            <a:ext cx="957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	111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0C70BCD-C6B3-A340-A54B-923F94E22C33}"/>
              </a:ext>
            </a:extLst>
          </p:cNvPr>
          <p:cNvSpPr txBox="1"/>
          <p:nvPr/>
        </p:nvSpPr>
        <p:spPr>
          <a:xfrm>
            <a:off x="5550230" y="4389486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288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AC522F5-E497-2F4A-BFD9-AD89F3570933}"/>
              </a:ext>
            </a:extLst>
          </p:cNvPr>
          <p:cNvSpPr txBox="1"/>
          <p:nvPr/>
        </p:nvSpPr>
        <p:spPr>
          <a:xfrm>
            <a:off x="6617572" y="438948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537BF76-9DFA-5A4D-8696-9AD732120922}"/>
              </a:ext>
            </a:extLst>
          </p:cNvPr>
          <p:cNvSpPr txBox="1"/>
          <p:nvPr/>
        </p:nvSpPr>
        <p:spPr>
          <a:xfrm>
            <a:off x="843251" y="3116516"/>
            <a:ext cx="518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93955CB-6CAC-D24E-9E1D-CD091D23AA7A}"/>
              </a:ext>
            </a:extLst>
          </p:cNvPr>
          <p:cNvSpPr txBox="1"/>
          <p:nvPr/>
        </p:nvSpPr>
        <p:spPr>
          <a:xfrm>
            <a:off x="1899370" y="3116516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	84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AAF3338-EC5A-344C-B763-2DD494F2CC54}"/>
              </a:ext>
            </a:extLst>
          </p:cNvPr>
          <p:cNvSpPr txBox="1"/>
          <p:nvPr/>
        </p:nvSpPr>
        <p:spPr>
          <a:xfrm>
            <a:off x="3139834" y="3116516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105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997D510-9B8C-E647-88BA-682787E50F71}"/>
              </a:ext>
            </a:extLst>
          </p:cNvPr>
          <p:cNvSpPr txBox="1"/>
          <p:nvPr/>
        </p:nvSpPr>
        <p:spPr>
          <a:xfrm>
            <a:off x="4367474" y="3116516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	109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D6930EA-1A73-4842-A983-EB152D2A4457}"/>
              </a:ext>
            </a:extLst>
          </p:cNvPr>
          <p:cNvSpPr txBox="1"/>
          <p:nvPr/>
        </p:nvSpPr>
        <p:spPr>
          <a:xfrm>
            <a:off x="5550230" y="3116516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298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5896970-724E-9042-9FD3-07F8B41EDA4A}"/>
              </a:ext>
            </a:extLst>
          </p:cNvPr>
          <p:cNvSpPr txBox="1"/>
          <p:nvPr/>
        </p:nvSpPr>
        <p:spPr>
          <a:xfrm>
            <a:off x="6617572" y="311651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64AECBE-EEEC-5E48-9DAC-9485ECEA3A98}"/>
              </a:ext>
            </a:extLst>
          </p:cNvPr>
          <p:cNvSpPr txBox="1"/>
          <p:nvPr/>
        </p:nvSpPr>
        <p:spPr>
          <a:xfrm>
            <a:off x="843251" y="3371110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B6F0D5E-41A5-5741-AD1E-B219C42EBF0C}"/>
              </a:ext>
            </a:extLst>
          </p:cNvPr>
          <p:cNvSpPr txBox="1"/>
          <p:nvPr/>
        </p:nvSpPr>
        <p:spPr>
          <a:xfrm>
            <a:off x="1899370" y="3371110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	66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57E8B26-FD31-C74C-910D-E040773270F6}"/>
              </a:ext>
            </a:extLst>
          </p:cNvPr>
          <p:cNvSpPr txBox="1"/>
          <p:nvPr/>
        </p:nvSpPr>
        <p:spPr>
          <a:xfrm>
            <a:off x="3139834" y="3371110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	101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4B6492C-95E6-294B-8EB4-937BAA253DB9}"/>
              </a:ext>
            </a:extLst>
          </p:cNvPr>
          <p:cNvSpPr txBox="1"/>
          <p:nvPr/>
        </p:nvSpPr>
        <p:spPr>
          <a:xfrm>
            <a:off x="4367474" y="3371110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	97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C9D0EA0-9285-D442-A6A7-B65BE2224443}"/>
              </a:ext>
            </a:extLst>
          </p:cNvPr>
          <p:cNvSpPr txBox="1"/>
          <p:nvPr/>
        </p:nvSpPr>
        <p:spPr>
          <a:xfrm>
            <a:off x="5550230" y="3371110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264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9520B4D-7E0F-694E-A5DD-D2DE4888EB5B}"/>
              </a:ext>
            </a:extLst>
          </p:cNvPr>
          <p:cNvSpPr txBox="1"/>
          <p:nvPr/>
        </p:nvSpPr>
        <p:spPr>
          <a:xfrm>
            <a:off x="6617572" y="337111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B974FE2-271D-8B41-9DD4-75565B1EE813}"/>
              </a:ext>
            </a:extLst>
          </p:cNvPr>
          <p:cNvSpPr txBox="1"/>
          <p:nvPr/>
        </p:nvSpPr>
        <p:spPr>
          <a:xfrm>
            <a:off x="843251" y="3880298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6031F9F-3761-B74B-8A02-2F4E624F8F3E}"/>
              </a:ext>
            </a:extLst>
          </p:cNvPr>
          <p:cNvSpPr txBox="1"/>
          <p:nvPr/>
        </p:nvSpPr>
        <p:spPr>
          <a:xfrm>
            <a:off x="1899370" y="3880298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	74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5A1690A-433B-D94A-A836-8E9DF2864E81}"/>
              </a:ext>
            </a:extLst>
          </p:cNvPr>
          <p:cNvSpPr txBox="1"/>
          <p:nvPr/>
        </p:nvSpPr>
        <p:spPr>
          <a:xfrm>
            <a:off x="3139834" y="3880298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	97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2C880BE-1164-7743-BB21-929326296304}"/>
              </a:ext>
            </a:extLst>
          </p:cNvPr>
          <p:cNvSpPr txBox="1"/>
          <p:nvPr/>
        </p:nvSpPr>
        <p:spPr>
          <a:xfrm>
            <a:off x="4367474" y="3880298"/>
            <a:ext cx="972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	110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4E890C7-EFAB-954A-9A22-DC38753EC62C}"/>
              </a:ext>
            </a:extLst>
          </p:cNvPr>
          <p:cNvSpPr txBox="1"/>
          <p:nvPr/>
        </p:nvSpPr>
        <p:spPr>
          <a:xfrm>
            <a:off x="5550230" y="3880298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C89F0FB-9EA6-EC4C-9591-04CA69A428F8}"/>
              </a:ext>
            </a:extLst>
          </p:cNvPr>
          <p:cNvSpPr txBox="1"/>
          <p:nvPr/>
        </p:nvSpPr>
        <p:spPr>
          <a:xfrm>
            <a:off x="6617572" y="388029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7769CF8-2694-0F47-900E-0A9A1E60B0DD}"/>
              </a:ext>
            </a:extLst>
          </p:cNvPr>
          <p:cNvSpPr txBox="1"/>
          <p:nvPr/>
        </p:nvSpPr>
        <p:spPr>
          <a:xfrm>
            <a:off x="843251" y="4134892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14C8603-2E1D-2D4F-AC8D-6191FC9812D4}"/>
              </a:ext>
            </a:extLst>
          </p:cNvPr>
          <p:cNvSpPr txBox="1"/>
          <p:nvPr/>
        </p:nvSpPr>
        <p:spPr>
          <a:xfrm>
            <a:off x="1899370" y="4134892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	65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1716FB5-365C-4144-B651-219C606E6471}"/>
              </a:ext>
            </a:extLst>
          </p:cNvPr>
          <p:cNvSpPr txBox="1"/>
          <p:nvPr/>
        </p:nvSpPr>
        <p:spPr>
          <a:xfrm>
            <a:off x="3139834" y="4134892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	100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A5E8765-B86A-4047-AD17-70AF93D4AA85}"/>
              </a:ext>
            </a:extLst>
          </p:cNvPr>
          <p:cNvSpPr txBox="1"/>
          <p:nvPr/>
        </p:nvSpPr>
        <p:spPr>
          <a:xfrm>
            <a:off x="4367474" y="4134892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	97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C6D9F23-9E9B-CF49-9B59-F452E5D663E9}"/>
              </a:ext>
            </a:extLst>
          </p:cNvPr>
          <p:cNvSpPr txBox="1"/>
          <p:nvPr/>
        </p:nvSpPr>
        <p:spPr>
          <a:xfrm>
            <a:off x="5550230" y="4134892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262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0C13589-810A-F548-B684-48A7781C9C54}"/>
              </a:ext>
            </a:extLst>
          </p:cNvPr>
          <p:cNvSpPr txBox="1"/>
          <p:nvPr/>
        </p:nvSpPr>
        <p:spPr>
          <a:xfrm>
            <a:off x="6617572" y="413489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6ED960C4-CCD3-6443-B342-BA36BF700EED}"/>
              </a:ext>
            </a:extLst>
          </p:cNvPr>
          <p:cNvSpPr txBox="1"/>
          <p:nvPr/>
        </p:nvSpPr>
        <p:spPr>
          <a:xfrm>
            <a:off x="843251" y="4644080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D07AA90-2190-7840-8ED4-757136B552C7}"/>
              </a:ext>
            </a:extLst>
          </p:cNvPr>
          <p:cNvSpPr txBox="1"/>
          <p:nvPr/>
        </p:nvSpPr>
        <p:spPr>
          <a:xfrm>
            <a:off x="1899370" y="4644080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	83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9928BB1-A8EC-7743-BACF-0ACC9FD05C42}"/>
              </a:ext>
            </a:extLst>
          </p:cNvPr>
          <p:cNvSpPr txBox="1"/>
          <p:nvPr/>
        </p:nvSpPr>
        <p:spPr>
          <a:xfrm>
            <a:off x="3139834" y="4644080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	97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3F59AD7-8938-FD48-9AED-C1B2C4B29721}"/>
              </a:ext>
            </a:extLst>
          </p:cNvPr>
          <p:cNvSpPr txBox="1"/>
          <p:nvPr/>
        </p:nvSpPr>
        <p:spPr>
          <a:xfrm>
            <a:off x="4367474" y="4644080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	109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6C2143F-5C7A-4D44-A993-0F9578B05258}"/>
              </a:ext>
            </a:extLst>
          </p:cNvPr>
          <p:cNvSpPr txBox="1"/>
          <p:nvPr/>
        </p:nvSpPr>
        <p:spPr>
          <a:xfrm>
            <a:off x="5550230" y="4644080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289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AA99DC68-80AE-A34E-9779-36A08430E470}"/>
              </a:ext>
            </a:extLst>
          </p:cNvPr>
          <p:cNvSpPr txBox="1"/>
          <p:nvPr/>
        </p:nvSpPr>
        <p:spPr>
          <a:xfrm>
            <a:off x="6617572" y="464408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E5BB297-F776-814E-A12A-9B0C54B05B86}"/>
              </a:ext>
            </a:extLst>
          </p:cNvPr>
          <p:cNvSpPr txBox="1"/>
          <p:nvPr/>
        </p:nvSpPr>
        <p:spPr>
          <a:xfrm>
            <a:off x="843251" y="4898674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Lou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AC8B8E8-B040-BB40-9ADA-7F0F713E039D}"/>
              </a:ext>
            </a:extLst>
          </p:cNvPr>
          <p:cNvSpPr txBox="1"/>
          <p:nvPr/>
        </p:nvSpPr>
        <p:spPr>
          <a:xfrm>
            <a:off x="1899370" y="4898674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	76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00D63A5-CF79-9F43-AB09-11BB1C87D681}"/>
              </a:ext>
            </a:extLst>
          </p:cNvPr>
          <p:cNvSpPr txBox="1"/>
          <p:nvPr/>
        </p:nvSpPr>
        <p:spPr>
          <a:xfrm>
            <a:off x="3139834" y="4898674"/>
            <a:ext cx="957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	111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0D03FAA-51A2-7B49-9F4B-88DB493AC36A}"/>
              </a:ext>
            </a:extLst>
          </p:cNvPr>
          <p:cNvSpPr txBox="1"/>
          <p:nvPr/>
        </p:nvSpPr>
        <p:spPr>
          <a:xfrm>
            <a:off x="4367474" y="4898674"/>
            <a:ext cx="972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	117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A76342F-59BA-344C-A599-3D553CAC074A}"/>
              </a:ext>
            </a:extLst>
          </p:cNvPr>
          <p:cNvSpPr txBox="1"/>
          <p:nvPr/>
        </p:nvSpPr>
        <p:spPr>
          <a:xfrm>
            <a:off x="5550230" y="4898674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304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5E2A872-76DA-BB49-A4E4-8D5F1F3A4528}"/>
              </a:ext>
            </a:extLst>
          </p:cNvPr>
          <p:cNvSpPr txBox="1"/>
          <p:nvPr/>
        </p:nvSpPr>
        <p:spPr>
          <a:xfrm>
            <a:off x="6617572" y="4898674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3D26388-0223-F840-BA79-38347EACB3D4}"/>
              </a:ext>
            </a:extLst>
          </p:cNvPr>
          <p:cNvSpPr txBox="1"/>
          <p:nvPr/>
        </p:nvSpPr>
        <p:spPr>
          <a:xfrm>
            <a:off x="843251" y="5153268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8057C5F-7F13-C54E-937D-A3192BA77179}"/>
              </a:ext>
            </a:extLst>
          </p:cNvPr>
          <p:cNvSpPr txBox="1"/>
          <p:nvPr/>
        </p:nvSpPr>
        <p:spPr>
          <a:xfrm>
            <a:off x="1899370" y="5153268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	77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F7B06AE-4E6D-2640-B8C0-8E54FB058AAD}"/>
              </a:ext>
            </a:extLst>
          </p:cNvPr>
          <p:cNvSpPr txBox="1"/>
          <p:nvPr/>
        </p:nvSpPr>
        <p:spPr>
          <a:xfrm>
            <a:off x="3139834" y="5153268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	97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A3C3004-B869-814D-B5E6-A6F3FFBA5C69}"/>
              </a:ext>
            </a:extLst>
          </p:cNvPr>
          <p:cNvSpPr txBox="1"/>
          <p:nvPr/>
        </p:nvSpPr>
        <p:spPr>
          <a:xfrm>
            <a:off x="4367474" y="5153268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	120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58D200E-D8C5-BD44-AF9C-56127922737A}"/>
              </a:ext>
            </a:extLst>
          </p:cNvPr>
          <p:cNvSpPr txBox="1"/>
          <p:nvPr/>
        </p:nvSpPr>
        <p:spPr>
          <a:xfrm>
            <a:off x="5550230" y="5153268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294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542BBBC-5781-6E47-ABF6-57E48EED0E0C}"/>
              </a:ext>
            </a:extLst>
          </p:cNvPr>
          <p:cNvSpPr txBox="1"/>
          <p:nvPr/>
        </p:nvSpPr>
        <p:spPr>
          <a:xfrm>
            <a:off x="6617572" y="515326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61169270-A304-374E-B497-D7DBB3A1440F}"/>
              </a:ext>
            </a:extLst>
          </p:cNvPr>
          <p:cNvSpPr txBox="1"/>
          <p:nvPr/>
        </p:nvSpPr>
        <p:spPr>
          <a:xfrm>
            <a:off x="843251" y="5407864"/>
            <a:ext cx="5145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Ted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9D85A9EF-47FC-4249-8789-597DC17C3964}"/>
              </a:ext>
            </a:extLst>
          </p:cNvPr>
          <p:cNvSpPr txBox="1"/>
          <p:nvPr/>
        </p:nvSpPr>
        <p:spPr>
          <a:xfrm>
            <a:off x="1899370" y="5407864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	84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3E1EBE8-A256-9A49-B681-8FA9E278E2D6}"/>
              </a:ext>
            </a:extLst>
          </p:cNvPr>
          <p:cNvSpPr txBox="1"/>
          <p:nvPr/>
        </p:nvSpPr>
        <p:spPr>
          <a:xfrm>
            <a:off x="3139834" y="5407864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	101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BB82490-33B9-6B45-BFFC-0F66F60FAC34}"/>
              </a:ext>
            </a:extLst>
          </p:cNvPr>
          <p:cNvSpPr txBox="1"/>
          <p:nvPr/>
        </p:nvSpPr>
        <p:spPr>
          <a:xfrm>
            <a:off x="4367474" y="5407864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	100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D0BB4FB-51D7-CA47-8796-F7211CF71B00}"/>
              </a:ext>
            </a:extLst>
          </p:cNvPr>
          <p:cNvSpPr txBox="1"/>
          <p:nvPr/>
        </p:nvSpPr>
        <p:spPr>
          <a:xfrm>
            <a:off x="5550230" y="5407864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285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99050DB-0F8A-EF45-8179-635E0B772CCF}"/>
              </a:ext>
            </a:extLst>
          </p:cNvPr>
          <p:cNvSpPr txBox="1"/>
          <p:nvPr/>
        </p:nvSpPr>
        <p:spPr>
          <a:xfrm>
            <a:off x="6520538" y="5423559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D88F5E63-6C36-F84C-BF2C-5F3FDF83689D}"/>
              </a:ext>
            </a:extLst>
          </p:cNvPr>
          <p:cNvSpPr/>
          <p:nvPr/>
        </p:nvSpPr>
        <p:spPr>
          <a:xfrm>
            <a:off x="7190733" y="4520969"/>
            <a:ext cx="1782353" cy="461665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/>
                <a:cs typeface="Arial"/>
              </a:rPr>
              <a:t>K mod N is a common hash function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68229D6-3522-D442-8094-B26D5FB10A56}"/>
              </a:ext>
            </a:extLst>
          </p:cNvPr>
          <p:cNvSpPr txBox="1"/>
          <p:nvPr/>
        </p:nvSpPr>
        <p:spPr>
          <a:xfrm>
            <a:off x="7153090" y="4199358"/>
            <a:ext cx="383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accent1"/>
                </a:solidFill>
              </a:rPr>
              <a:t>key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18A4109E-12DB-BA4A-BA31-589711168FF2}"/>
              </a:ext>
            </a:extLst>
          </p:cNvPr>
          <p:cNvSpPr txBox="1"/>
          <p:nvPr/>
        </p:nvSpPr>
        <p:spPr>
          <a:xfrm>
            <a:off x="7549778" y="4199766"/>
            <a:ext cx="1435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accent1"/>
                </a:solidFill>
              </a:rPr>
              <a:t>#</a:t>
            </a:r>
            <a:r>
              <a:rPr lang="zh-CN" altLang="en-US" sz="1100" dirty="0">
                <a:solidFill>
                  <a:schemeClr val="accent1"/>
                </a:solidFill>
              </a:rPr>
              <a:t> </a:t>
            </a:r>
            <a:r>
              <a:rPr lang="en-US" altLang="zh-CN" sz="1100" dirty="0">
                <a:solidFill>
                  <a:schemeClr val="accent1"/>
                </a:solidFill>
              </a:rPr>
              <a:t>of</a:t>
            </a:r>
            <a:r>
              <a:rPr lang="zh-CN" altLang="en-US" sz="1100" dirty="0">
                <a:solidFill>
                  <a:schemeClr val="accent1"/>
                </a:solidFill>
              </a:rPr>
              <a:t> </a:t>
            </a:r>
            <a:r>
              <a:rPr lang="en-US" altLang="zh-CN" sz="1100" dirty="0">
                <a:solidFill>
                  <a:schemeClr val="accent1"/>
                </a:solidFill>
              </a:rPr>
              <a:t>elements</a:t>
            </a:r>
            <a:r>
              <a:rPr lang="zh-CN" altLang="en-US" sz="1100" dirty="0">
                <a:solidFill>
                  <a:schemeClr val="accent1"/>
                </a:solidFill>
              </a:rPr>
              <a:t> </a:t>
            </a:r>
            <a:r>
              <a:rPr lang="en-US" altLang="zh-CN" sz="1100" dirty="0">
                <a:solidFill>
                  <a:schemeClr val="accent1"/>
                </a:solidFill>
              </a:rPr>
              <a:t>in</a:t>
            </a:r>
            <a:r>
              <a:rPr lang="zh-CN" altLang="en-US" sz="1100" dirty="0">
                <a:solidFill>
                  <a:schemeClr val="accent1"/>
                </a:solidFill>
              </a:rPr>
              <a:t> </a:t>
            </a:r>
            <a:r>
              <a:rPr lang="en-US" altLang="zh-CN" sz="1100" dirty="0">
                <a:solidFill>
                  <a:schemeClr val="accent1"/>
                </a:solidFill>
              </a:rPr>
              <a:t>array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6D7AE7C-711B-2057-7F22-A1764DB74EAF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3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 animBg="1"/>
      <p:bldP spid="66" grpId="0" animBg="1"/>
      <p:bldP spid="67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8" grpId="0" animBg="1"/>
      <p:bldP spid="79" grpId="0" animBg="1"/>
      <p:bldP spid="81" grpId="0" animBg="1"/>
      <p:bldP spid="3" grpId="0"/>
      <p:bldP spid="82" grpId="0" animBg="1"/>
      <p:bldP spid="29" grpId="0"/>
      <p:bldP spid="83" grpId="0"/>
      <p:bldP spid="84" grpId="0"/>
      <p:bldP spid="85" grpId="0"/>
      <p:bldP spid="86" grpId="0"/>
      <p:bldP spid="87" grpId="0"/>
      <p:bldP spid="95" grpId="0"/>
      <p:bldP spid="96" grpId="0"/>
      <p:bldP spid="97" grpId="0"/>
      <p:bldP spid="98" grpId="0"/>
      <p:bldP spid="99" grpId="0"/>
      <p:bldP spid="100" grpId="0"/>
      <p:bldP spid="102" grpId="0"/>
      <p:bldP spid="103" grpId="0"/>
      <p:bldP spid="104" grpId="0"/>
      <p:bldP spid="105" grpId="0"/>
      <p:bldP spid="106" grpId="0"/>
      <p:bldP spid="107" grpId="0"/>
      <p:bldP spid="109" grpId="0"/>
      <p:bldP spid="110" grpId="0"/>
      <p:bldP spid="111" grpId="0"/>
      <p:bldP spid="112" grpId="0"/>
      <p:bldP spid="113" grpId="0"/>
      <p:bldP spid="114" grpId="0"/>
      <p:bldP spid="116" grpId="0"/>
      <p:bldP spid="117" grpId="0"/>
      <p:bldP spid="118" grpId="0"/>
      <p:bldP spid="119" grpId="0"/>
      <p:bldP spid="120" grpId="0"/>
      <p:bldP spid="121" grpId="0"/>
      <p:bldP spid="123" grpId="0"/>
      <p:bldP spid="124" grpId="0"/>
      <p:bldP spid="125" grpId="0"/>
      <p:bldP spid="126" grpId="0"/>
      <p:bldP spid="127" grpId="0"/>
      <p:bldP spid="128" grpId="0"/>
      <p:bldP spid="130" grpId="0"/>
      <p:bldP spid="131" grpId="0"/>
      <p:bldP spid="132" grpId="0"/>
      <p:bldP spid="133" grpId="0"/>
      <p:bldP spid="134" grpId="0"/>
      <p:bldP spid="135" grpId="0"/>
      <p:bldP spid="137" grpId="0"/>
      <p:bldP spid="138" grpId="0"/>
      <p:bldP spid="139" grpId="0"/>
      <p:bldP spid="140" grpId="0"/>
      <p:bldP spid="141" grpId="0"/>
      <p:bldP spid="142" grpId="0"/>
      <p:bldP spid="144" grpId="0"/>
      <p:bldP spid="145" grpId="0"/>
      <p:bldP spid="146" grpId="0"/>
      <p:bldP spid="147" grpId="0"/>
      <p:bldP spid="148" grpId="0"/>
      <p:bldP spid="149" grpId="0"/>
      <p:bldP spid="151" grpId="0"/>
      <p:bldP spid="152" grpId="0"/>
      <p:bldP spid="153" grpId="0"/>
      <p:bldP spid="154" grpId="0"/>
      <p:bldP spid="155" grpId="0"/>
      <p:bldP spid="156" grpId="0"/>
      <p:bldP spid="158" grpId="0"/>
      <p:bldP spid="159" grpId="0"/>
      <p:bldP spid="160" grpId="0"/>
      <p:bldP spid="161" grpId="0"/>
      <p:bldP spid="162" grpId="0"/>
      <p:bldP spid="163" grpId="0"/>
      <p:bldP spid="164" grpId="0" animBg="1"/>
      <p:bldP spid="165" grpId="0"/>
      <p:bldP spid="1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D9225589-3E05-C249-90E9-BFAC42C12AD5}"/>
              </a:ext>
            </a:extLst>
          </p:cNvPr>
          <p:cNvSpPr/>
          <p:nvPr/>
        </p:nvSpPr>
        <p:spPr>
          <a:xfrm>
            <a:off x="2171362" y="5199000"/>
            <a:ext cx="4099401" cy="135280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1600" dirty="0">
                <a:solidFill>
                  <a:schemeClr val="accent6"/>
                </a:solidFill>
              </a:rPr>
              <a:t>Hash </a:t>
            </a:r>
            <a:r>
              <a:rPr lang="en-US" sz="1600" dirty="0" err="1">
                <a:solidFill>
                  <a:schemeClr val="accent6"/>
                </a:solidFill>
              </a:rPr>
              <a:t>Funtion</a:t>
            </a:r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BFDB1-42A6-9D45-9956-324E8389C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Hash Table (Contd.)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E393561-0147-1542-A3D1-896DD3D08B8C}"/>
              </a:ext>
            </a:extLst>
          </p:cNvPr>
          <p:cNvSpPr/>
          <p:nvPr/>
        </p:nvSpPr>
        <p:spPr>
          <a:xfrm>
            <a:off x="861380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D8DE216-4520-4442-B02F-96DD17BF8ECC}"/>
              </a:ext>
            </a:extLst>
          </p:cNvPr>
          <p:cNvSpPr/>
          <p:nvPr/>
        </p:nvSpPr>
        <p:spPr>
          <a:xfrm>
            <a:off x="1516846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3456D75-C09A-AA47-B3C1-2A14E0FA98F7}"/>
              </a:ext>
            </a:extLst>
          </p:cNvPr>
          <p:cNvSpPr/>
          <p:nvPr/>
        </p:nvSpPr>
        <p:spPr>
          <a:xfrm>
            <a:off x="2172312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95CD4A6-C13A-914C-9306-39EDD3400EB0}"/>
              </a:ext>
            </a:extLst>
          </p:cNvPr>
          <p:cNvSpPr/>
          <p:nvPr/>
        </p:nvSpPr>
        <p:spPr>
          <a:xfrm>
            <a:off x="2827778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050B2DA-8F5B-4442-96E4-C672845508D4}"/>
              </a:ext>
            </a:extLst>
          </p:cNvPr>
          <p:cNvSpPr/>
          <p:nvPr/>
        </p:nvSpPr>
        <p:spPr>
          <a:xfrm>
            <a:off x="3483244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7B461F-59DC-4148-9F75-1A26FC739F87}"/>
              </a:ext>
            </a:extLst>
          </p:cNvPr>
          <p:cNvSpPr/>
          <p:nvPr/>
        </p:nvSpPr>
        <p:spPr>
          <a:xfrm>
            <a:off x="4138710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E1B4F68-0FD0-AB48-888A-3AD82906A3C5}"/>
              </a:ext>
            </a:extLst>
          </p:cNvPr>
          <p:cNvSpPr/>
          <p:nvPr/>
        </p:nvSpPr>
        <p:spPr>
          <a:xfrm>
            <a:off x="4794176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B998AF1-1489-A145-8FAE-B9D116586065}"/>
              </a:ext>
            </a:extLst>
          </p:cNvPr>
          <p:cNvSpPr/>
          <p:nvPr/>
        </p:nvSpPr>
        <p:spPr>
          <a:xfrm>
            <a:off x="5449642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53C8BC8-A9B6-4643-9237-BA463DCD816D}"/>
              </a:ext>
            </a:extLst>
          </p:cNvPr>
          <p:cNvSpPr/>
          <p:nvPr/>
        </p:nvSpPr>
        <p:spPr>
          <a:xfrm>
            <a:off x="6105108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Ada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B4676BB-66B5-9C42-BFE4-9F1CC17596B3}"/>
              </a:ext>
            </a:extLst>
          </p:cNvPr>
          <p:cNvSpPr/>
          <p:nvPr/>
        </p:nvSpPr>
        <p:spPr>
          <a:xfrm>
            <a:off x="6760574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0820678-DBEC-3047-970E-35872CA09DBF}"/>
              </a:ext>
            </a:extLst>
          </p:cNvPr>
          <p:cNvSpPr/>
          <p:nvPr/>
        </p:nvSpPr>
        <p:spPr>
          <a:xfrm>
            <a:off x="7416040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D1EB34-40AD-2D43-AF20-2AF6BB71951C}"/>
              </a:ext>
            </a:extLst>
          </p:cNvPr>
          <p:cNvSpPr txBox="1"/>
          <p:nvPr/>
        </p:nvSpPr>
        <p:spPr>
          <a:xfrm>
            <a:off x="1032660" y="46786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80D0806-D59B-E54B-A887-73446E9C46A7}"/>
              </a:ext>
            </a:extLst>
          </p:cNvPr>
          <p:cNvSpPr txBox="1"/>
          <p:nvPr/>
        </p:nvSpPr>
        <p:spPr>
          <a:xfrm>
            <a:off x="7528597" y="467861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F4F1E38-50CA-4F4A-AC85-49E2D3B5D892}"/>
              </a:ext>
            </a:extLst>
          </p:cNvPr>
          <p:cNvSpPr txBox="1"/>
          <p:nvPr/>
        </p:nvSpPr>
        <p:spPr>
          <a:xfrm>
            <a:off x="6931854" y="46786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C30389D-44BE-664F-95BB-57107E9B0A3E}"/>
              </a:ext>
            </a:extLst>
          </p:cNvPr>
          <p:cNvSpPr txBox="1"/>
          <p:nvPr/>
        </p:nvSpPr>
        <p:spPr>
          <a:xfrm>
            <a:off x="1688126" y="46786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98EF8A-D7AF-E14C-8A12-86A9E39BCC35}"/>
              </a:ext>
            </a:extLst>
          </p:cNvPr>
          <p:cNvSpPr txBox="1"/>
          <p:nvPr/>
        </p:nvSpPr>
        <p:spPr>
          <a:xfrm>
            <a:off x="2343592" y="46786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6149EC6-FE70-A842-98D0-B0920ECCAEB9}"/>
              </a:ext>
            </a:extLst>
          </p:cNvPr>
          <p:cNvSpPr txBox="1"/>
          <p:nvPr/>
        </p:nvSpPr>
        <p:spPr>
          <a:xfrm>
            <a:off x="2999058" y="46786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654F74-54C3-8040-B69F-CEFDA63CD1C9}"/>
              </a:ext>
            </a:extLst>
          </p:cNvPr>
          <p:cNvSpPr txBox="1"/>
          <p:nvPr/>
        </p:nvSpPr>
        <p:spPr>
          <a:xfrm>
            <a:off x="3654524" y="46786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9DDD673-27D9-EE4D-811E-AC2CA102EB60}"/>
              </a:ext>
            </a:extLst>
          </p:cNvPr>
          <p:cNvSpPr txBox="1"/>
          <p:nvPr/>
        </p:nvSpPr>
        <p:spPr>
          <a:xfrm>
            <a:off x="4309990" y="46786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96A826-2AA7-C945-9F76-C22EE8B4253D}"/>
              </a:ext>
            </a:extLst>
          </p:cNvPr>
          <p:cNvSpPr txBox="1"/>
          <p:nvPr/>
        </p:nvSpPr>
        <p:spPr>
          <a:xfrm>
            <a:off x="4965456" y="46786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9BA2F9A-C974-4A42-AE19-E2296C4DF692}"/>
              </a:ext>
            </a:extLst>
          </p:cNvPr>
          <p:cNvSpPr txBox="1"/>
          <p:nvPr/>
        </p:nvSpPr>
        <p:spPr>
          <a:xfrm>
            <a:off x="5620922" y="46786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73DF5C5-6C68-2241-B237-B9DEFEF5D6CA}"/>
              </a:ext>
            </a:extLst>
          </p:cNvPr>
          <p:cNvSpPr txBox="1"/>
          <p:nvPr/>
        </p:nvSpPr>
        <p:spPr>
          <a:xfrm>
            <a:off x="6276388" y="46786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9266EF0-06D5-2C4A-A980-6466310C6749}"/>
              </a:ext>
            </a:extLst>
          </p:cNvPr>
          <p:cNvSpPr/>
          <p:nvPr/>
        </p:nvSpPr>
        <p:spPr>
          <a:xfrm>
            <a:off x="6105108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Ada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06DDE00-3B29-9445-8E5E-426757C20C72}"/>
              </a:ext>
            </a:extLst>
          </p:cNvPr>
          <p:cNvSpPr/>
          <p:nvPr/>
        </p:nvSpPr>
        <p:spPr>
          <a:xfrm>
            <a:off x="6105108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E8677F8-455A-CD4F-A1E5-7BD66E9B9858}"/>
              </a:ext>
            </a:extLst>
          </p:cNvPr>
          <p:cNvSpPr/>
          <p:nvPr/>
        </p:nvSpPr>
        <p:spPr>
          <a:xfrm>
            <a:off x="4794176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Jan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741C52A-6C55-014D-9A54-B7C0F5BABE30}"/>
              </a:ext>
            </a:extLst>
          </p:cNvPr>
          <p:cNvSpPr/>
          <p:nvPr/>
        </p:nvSpPr>
        <p:spPr>
          <a:xfrm>
            <a:off x="1516846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Tim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C35355D-B87B-CB40-8269-F992AEC6C2A3}"/>
              </a:ext>
            </a:extLst>
          </p:cNvPr>
          <p:cNvSpPr/>
          <p:nvPr/>
        </p:nvSpPr>
        <p:spPr>
          <a:xfrm>
            <a:off x="3483244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Mia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341885B-29F7-3C47-B304-404CE97C57AA}"/>
              </a:ext>
            </a:extLst>
          </p:cNvPr>
          <p:cNvSpPr/>
          <p:nvPr/>
        </p:nvSpPr>
        <p:spPr>
          <a:xfrm>
            <a:off x="2827778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Sam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95BE896-68D0-994E-89E0-A904499C50FE}"/>
              </a:ext>
            </a:extLst>
          </p:cNvPr>
          <p:cNvSpPr/>
          <p:nvPr/>
        </p:nvSpPr>
        <p:spPr>
          <a:xfrm>
            <a:off x="2172312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Leo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F9B4520-90B8-AA40-8039-F8244DBE31F6}"/>
              </a:ext>
            </a:extLst>
          </p:cNvPr>
          <p:cNvSpPr/>
          <p:nvPr/>
        </p:nvSpPr>
        <p:spPr>
          <a:xfrm>
            <a:off x="7416040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Ted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A8D055B-5096-6F46-892A-52688E20ED54}"/>
              </a:ext>
            </a:extLst>
          </p:cNvPr>
          <p:cNvSpPr/>
          <p:nvPr/>
        </p:nvSpPr>
        <p:spPr>
          <a:xfrm>
            <a:off x="861380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Bea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3EC79BE-1C55-ED4D-B203-6751A0F41BB4}"/>
              </a:ext>
            </a:extLst>
          </p:cNvPr>
          <p:cNvSpPr/>
          <p:nvPr/>
        </p:nvSpPr>
        <p:spPr>
          <a:xfrm>
            <a:off x="5449642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Lou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C4B41FD-2803-BD42-ABBE-BBE51B0B962C}"/>
              </a:ext>
            </a:extLst>
          </p:cNvPr>
          <p:cNvSpPr/>
          <p:nvPr/>
        </p:nvSpPr>
        <p:spPr>
          <a:xfrm>
            <a:off x="6105108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Max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F273015-6C49-5F4E-842B-A9D62FE207ED}"/>
              </a:ext>
            </a:extLst>
          </p:cNvPr>
          <p:cNvSpPr/>
          <p:nvPr/>
        </p:nvSpPr>
        <p:spPr>
          <a:xfrm>
            <a:off x="4138710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Zoe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168EEE2-BB54-8749-B621-C93EA5D6C2AB}"/>
              </a:ext>
            </a:extLst>
          </p:cNvPr>
          <p:cNvSpPr/>
          <p:nvPr/>
        </p:nvSpPr>
        <p:spPr>
          <a:xfrm>
            <a:off x="6760574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Ada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77D601C-E2CD-F546-8E1E-E89185442197}"/>
              </a:ext>
            </a:extLst>
          </p:cNvPr>
          <p:cNvSpPr/>
          <p:nvPr/>
        </p:nvSpPr>
        <p:spPr>
          <a:xfrm>
            <a:off x="861380" y="1427689"/>
            <a:ext cx="4006388" cy="3385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anchor="ctr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 number </a:t>
            </a:r>
            <a:r>
              <a:rPr lang="en-US" altLang="zh-CN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sum </a:t>
            </a:r>
            <a:r>
              <a:rPr lang="en-US" altLang="zh-CN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Unicodes</a:t>
            </a:r>
            <a:r>
              <a:rPr lang="en-US" altLang="zh-CN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 array size</a:t>
            </a:r>
            <a:endParaRPr lang="en-US" sz="1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3E7561C-3213-BF41-B287-B1F0FAABD209}"/>
              </a:ext>
            </a:extLst>
          </p:cNvPr>
          <p:cNvSpPr/>
          <p:nvPr/>
        </p:nvSpPr>
        <p:spPr>
          <a:xfrm>
            <a:off x="861380" y="2027019"/>
            <a:ext cx="1251083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Find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Arial"/>
                <a:cs typeface="Arial"/>
              </a:rPr>
              <a:t>Ada</a:t>
            </a:r>
            <a:endParaRPr lang="en-US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1902BC6-EB3B-0B4D-B328-A03E3B93D6F8}"/>
              </a:ext>
            </a:extLst>
          </p:cNvPr>
          <p:cNvSpPr txBox="1"/>
          <p:nvPr/>
        </p:nvSpPr>
        <p:spPr>
          <a:xfrm>
            <a:off x="846165" y="2657127"/>
            <a:ext cx="2767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(65 + 100 + 97) =</a:t>
            </a:r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262</a:t>
            </a:r>
            <a:endParaRPr 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46DE6AE-D596-5243-B12F-2F5B71533434}"/>
              </a:ext>
            </a:extLst>
          </p:cNvPr>
          <p:cNvSpPr txBox="1"/>
          <p:nvPr/>
        </p:nvSpPr>
        <p:spPr>
          <a:xfrm>
            <a:off x="846165" y="3171850"/>
            <a:ext cx="1835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myData</a:t>
            </a:r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Array[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2D4FED3-46C0-C04C-A6AA-AE2340272CE3}"/>
              </a:ext>
            </a:extLst>
          </p:cNvPr>
          <p:cNvSpPr txBox="1"/>
          <p:nvPr/>
        </p:nvSpPr>
        <p:spPr>
          <a:xfrm>
            <a:off x="3613269" y="2657127"/>
            <a:ext cx="1602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262 mod 11 =</a:t>
            </a:r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5A656E33-0902-BB40-826C-75C3195A9CEC}"/>
              </a:ext>
            </a:extLst>
          </p:cNvPr>
          <p:cNvSpPr/>
          <p:nvPr/>
        </p:nvSpPr>
        <p:spPr>
          <a:xfrm>
            <a:off x="3963556" y="5295308"/>
            <a:ext cx="947956" cy="947956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</a:t>
            </a:r>
            <a:r>
              <a:rPr lang="zh-CN" altLang="en-US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sz="1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65982804-38E6-554C-BB90-8553FBF9465C}"/>
              </a:ext>
            </a:extLst>
          </p:cNvPr>
          <p:cNvSpPr/>
          <p:nvPr/>
        </p:nvSpPr>
        <p:spPr>
          <a:xfrm>
            <a:off x="890999" y="5519291"/>
            <a:ext cx="947956" cy="49999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  <a:latin typeface="Arial"/>
                <a:cs typeface="Arial"/>
              </a:rPr>
              <a:t>Key</a:t>
            </a:r>
            <a:endParaRPr lang="en-US" sz="14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F883A586-C938-564F-9FA2-E7F3D7E4DD6C}"/>
              </a:ext>
            </a:extLst>
          </p:cNvPr>
          <p:cNvSpPr/>
          <p:nvPr/>
        </p:nvSpPr>
        <p:spPr>
          <a:xfrm>
            <a:off x="2327815" y="5498768"/>
            <a:ext cx="1082180" cy="541036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</a:rPr>
              <a:t>Hash</a:t>
            </a:r>
            <a:r>
              <a:rPr lang="zh-CN" altLang="en-US" sz="1600" dirty="0">
                <a:solidFill>
                  <a:schemeClr val="accent1"/>
                </a:solidFill>
              </a:rPr>
              <a:t> </a:t>
            </a:r>
            <a:r>
              <a:rPr lang="en-US" altLang="zh-CN" sz="1600" dirty="0">
                <a:solidFill>
                  <a:schemeClr val="accent1"/>
                </a:solidFill>
              </a:rPr>
              <a:t>Algorithm</a:t>
            </a:r>
            <a:endParaRPr lang="en-US" sz="1600" dirty="0">
              <a:solidFill>
                <a:schemeClr val="accent1"/>
              </a:solidFill>
            </a:endParaRP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9A564A75-983A-874E-9699-2F2D7B38480C}"/>
              </a:ext>
            </a:extLst>
          </p:cNvPr>
          <p:cNvCxnSpPr>
            <a:cxnSpLocks/>
          </p:cNvCxnSpPr>
          <p:nvPr/>
        </p:nvCxnSpPr>
        <p:spPr>
          <a:xfrm flipV="1">
            <a:off x="1838955" y="5769286"/>
            <a:ext cx="488860" cy="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00ECFE2-85FC-514A-8AAB-4C3B72A5B019}"/>
              </a:ext>
            </a:extLst>
          </p:cNvPr>
          <p:cNvCxnSpPr>
            <a:cxnSpLocks/>
          </p:cNvCxnSpPr>
          <p:nvPr/>
        </p:nvCxnSpPr>
        <p:spPr>
          <a:xfrm>
            <a:off x="3409995" y="5769286"/>
            <a:ext cx="553561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CF6FFA86-BDF6-C14C-816E-6C231BF517B1}"/>
              </a:ext>
            </a:extLst>
          </p:cNvPr>
          <p:cNvSpPr/>
          <p:nvPr/>
        </p:nvSpPr>
        <p:spPr>
          <a:xfrm>
            <a:off x="6758170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Ada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FE46D0BA-35D5-DC44-9EC2-95B5F1EB1E3C}"/>
              </a:ext>
            </a:extLst>
          </p:cNvPr>
          <p:cNvSpPr/>
          <p:nvPr/>
        </p:nvSpPr>
        <p:spPr>
          <a:xfrm>
            <a:off x="861380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0DA28E78-D214-2842-A653-C7AC34BCD5B3}"/>
              </a:ext>
            </a:extLst>
          </p:cNvPr>
          <p:cNvSpPr/>
          <p:nvPr/>
        </p:nvSpPr>
        <p:spPr>
          <a:xfrm>
            <a:off x="1516846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93BCCA4A-1D78-E145-B2AD-B631CCB98410}"/>
              </a:ext>
            </a:extLst>
          </p:cNvPr>
          <p:cNvSpPr/>
          <p:nvPr/>
        </p:nvSpPr>
        <p:spPr>
          <a:xfrm>
            <a:off x="2172312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756E3CAD-6B5D-6642-B1D6-17879B9AA41F}"/>
              </a:ext>
            </a:extLst>
          </p:cNvPr>
          <p:cNvSpPr/>
          <p:nvPr/>
        </p:nvSpPr>
        <p:spPr>
          <a:xfrm>
            <a:off x="2827778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4C5A6E6-A064-2844-86B6-1941D28A87A0}"/>
              </a:ext>
            </a:extLst>
          </p:cNvPr>
          <p:cNvSpPr/>
          <p:nvPr/>
        </p:nvSpPr>
        <p:spPr>
          <a:xfrm>
            <a:off x="3483244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83A2FA9B-DC97-274F-B70C-23D408C395C0}"/>
              </a:ext>
            </a:extLst>
          </p:cNvPr>
          <p:cNvSpPr/>
          <p:nvPr/>
        </p:nvSpPr>
        <p:spPr>
          <a:xfrm>
            <a:off x="4138710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D08F12DB-3978-0546-A300-F6A107715B2A}"/>
              </a:ext>
            </a:extLst>
          </p:cNvPr>
          <p:cNvSpPr/>
          <p:nvPr/>
        </p:nvSpPr>
        <p:spPr>
          <a:xfrm>
            <a:off x="4794176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B3AD9872-BB45-2740-B5B5-7FD4681CA528}"/>
              </a:ext>
            </a:extLst>
          </p:cNvPr>
          <p:cNvSpPr/>
          <p:nvPr/>
        </p:nvSpPr>
        <p:spPr>
          <a:xfrm>
            <a:off x="5449642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A4153610-C72B-E948-8D12-A91C8A09D34A}"/>
              </a:ext>
            </a:extLst>
          </p:cNvPr>
          <p:cNvSpPr/>
          <p:nvPr/>
        </p:nvSpPr>
        <p:spPr>
          <a:xfrm>
            <a:off x="6105108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Ada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CEA42F2E-F6F0-3C47-87F4-CBA8C44FADDD}"/>
              </a:ext>
            </a:extLst>
          </p:cNvPr>
          <p:cNvSpPr/>
          <p:nvPr/>
        </p:nvSpPr>
        <p:spPr>
          <a:xfrm>
            <a:off x="7416040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0507857-2BAE-9B48-B14C-5A8E113D471D}"/>
              </a:ext>
            </a:extLst>
          </p:cNvPr>
          <p:cNvSpPr/>
          <p:nvPr/>
        </p:nvSpPr>
        <p:spPr>
          <a:xfrm>
            <a:off x="6105108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Ada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BC509A3D-A33A-9641-9EA6-819578C7F759}"/>
              </a:ext>
            </a:extLst>
          </p:cNvPr>
          <p:cNvSpPr/>
          <p:nvPr/>
        </p:nvSpPr>
        <p:spPr>
          <a:xfrm>
            <a:off x="6105108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10EE123A-87C6-C54F-B1FF-182C3E5CE099}"/>
              </a:ext>
            </a:extLst>
          </p:cNvPr>
          <p:cNvSpPr/>
          <p:nvPr/>
        </p:nvSpPr>
        <p:spPr>
          <a:xfrm>
            <a:off x="4794176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Jan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10/12/1990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Philosopher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F5FBF999-411E-5F40-B1D9-0737B0D8712F}"/>
              </a:ext>
            </a:extLst>
          </p:cNvPr>
          <p:cNvSpPr/>
          <p:nvPr/>
        </p:nvSpPr>
        <p:spPr>
          <a:xfrm>
            <a:off x="1516846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Tim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11/02/1986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Inventor</a:t>
            </a:r>
          </a:p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C05458BD-0565-5846-8A20-E747C75451C3}"/>
              </a:ext>
            </a:extLst>
          </p:cNvPr>
          <p:cNvSpPr/>
          <p:nvPr/>
        </p:nvSpPr>
        <p:spPr>
          <a:xfrm>
            <a:off x="3483244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Mia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04/09/1977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Physicist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D5DE0AFF-3ACF-CE43-B26B-F46178BFD50A}"/>
              </a:ext>
            </a:extLst>
          </p:cNvPr>
          <p:cNvSpPr/>
          <p:nvPr/>
        </p:nvSpPr>
        <p:spPr>
          <a:xfrm>
            <a:off x="2827778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Sam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10/12/1951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Biologist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7FD54007-3E63-1C4D-81C1-9EA3F8D0AFFB}"/>
              </a:ext>
            </a:extLst>
          </p:cNvPr>
          <p:cNvSpPr/>
          <p:nvPr/>
        </p:nvSpPr>
        <p:spPr>
          <a:xfrm>
            <a:off x="2172312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Leo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05/12/1966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Philosopher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F794E9E4-BB0D-9B42-9ECA-C5387B52674A}"/>
              </a:ext>
            </a:extLst>
          </p:cNvPr>
          <p:cNvSpPr/>
          <p:nvPr/>
        </p:nvSpPr>
        <p:spPr>
          <a:xfrm>
            <a:off x="7416040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Ted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12/06/1998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Actress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ECB747F9-BBAB-FE4F-89D2-DF943F1CBCD5}"/>
              </a:ext>
            </a:extLst>
          </p:cNvPr>
          <p:cNvSpPr/>
          <p:nvPr/>
        </p:nvSpPr>
        <p:spPr>
          <a:xfrm>
            <a:off x="861380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Bea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10/12/1955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Astronomer</a:t>
            </a:r>
          </a:p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C554A04B-99DE-1846-85B9-0DDF47ADC20C}"/>
              </a:ext>
            </a:extLst>
          </p:cNvPr>
          <p:cNvSpPr/>
          <p:nvPr/>
        </p:nvSpPr>
        <p:spPr>
          <a:xfrm>
            <a:off x="5449642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Lou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02/13/1943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Biologist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C0D816AA-5195-F546-9DF4-B208630E9F87}"/>
              </a:ext>
            </a:extLst>
          </p:cNvPr>
          <p:cNvSpPr/>
          <p:nvPr/>
        </p:nvSpPr>
        <p:spPr>
          <a:xfrm>
            <a:off x="6105108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Max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06/24/1971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Scientist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8587B990-E064-324E-B4C3-10D2FB0C0772}"/>
              </a:ext>
            </a:extLst>
          </p:cNvPr>
          <p:cNvSpPr/>
          <p:nvPr/>
        </p:nvSpPr>
        <p:spPr>
          <a:xfrm>
            <a:off x="4138710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Zoe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10/12/1965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Inventor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7B6FB34A-C0FF-B74C-A5FC-54B87CD6FDB6}"/>
              </a:ext>
            </a:extLst>
          </p:cNvPr>
          <p:cNvSpPr/>
          <p:nvPr/>
        </p:nvSpPr>
        <p:spPr>
          <a:xfrm>
            <a:off x="6764155" y="409065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Ada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03/27/1969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Inventor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1EFB4A79-D9CE-A940-B412-6EC84EE1DC85}"/>
              </a:ext>
            </a:extLst>
          </p:cNvPr>
          <p:cNvSpPr/>
          <p:nvPr/>
        </p:nvSpPr>
        <p:spPr>
          <a:xfrm>
            <a:off x="6764155" y="4094101"/>
            <a:ext cx="655466" cy="5536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500"/>
              </a:spcBef>
              <a:spcAft>
                <a:spcPts val="500"/>
              </a:spcAft>
            </a:pPr>
            <a:r>
              <a:rPr lang="en-US" sz="1400" dirty="0">
                <a:solidFill>
                  <a:schemeClr val="accent1"/>
                </a:solidFill>
                <a:latin typeface="Arial"/>
                <a:cs typeface="Arial"/>
              </a:rPr>
              <a:t>Key Value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0D8F52F6-9DAB-FA45-A2DD-43C60AC5C5E9}"/>
              </a:ext>
            </a:extLst>
          </p:cNvPr>
          <p:cNvSpPr/>
          <p:nvPr/>
        </p:nvSpPr>
        <p:spPr>
          <a:xfrm>
            <a:off x="6000029" y="291981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Ada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03/27/1969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Inventor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2519BCE-B261-9441-8021-AC4D5C12BEB2}"/>
              </a:ext>
            </a:extLst>
          </p:cNvPr>
          <p:cNvSpPr/>
          <p:nvPr/>
        </p:nvSpPr>
        <p:spPr>
          <a:xfrm>
            <a:off x="3654524" y="1968503"/>
            <a:ext cx="5296529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Hash tables are often used to store </a:t>
            </a:r>
            <a:r>
              <a:rPr lang="en-US" altLang="zh-CN" sz="1400" dirty="0">
                <a:solidFill>
                  <a:schemeClr val="accent1"/>
                </a:solidFill>
                <a:latin typeface="Arial"/>
                <a:cs typeface="Arial"/>
              </a:rPr>
              <a:t>&lt;key, value&gt; </a:t>
            </a:r>
            <a:r>
              <a:rPr lang="en-US" altLang="zh-CN" sz="1400" dirty="0">
                <a:latin typeface="Arial"/>
                <a:cs typeface="Arial"/>
              </a:rPr>
              <a:t>pairs, which can be the objects in java. Key is just one of the object’s property</a:t>
            </a:r>
            <a:endParaRPr lang="en-US" sz="14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96" name="Rounded Rectangle 195">
            <a:extLst>
              <a:ext uri="{FF2B5EF4-FFF2-40B4-BE49-F238E27FC236}">
                <a16:creationId xmlns:a16="http://schemas.microsoft.com/office/drawing/2014/main" id="{3F853600-D0AA-E548-BD9F-E8C8F1114285}"/>
              </a:ext>
            </a:extLst>
          </p:cNvPr>
          <p:cNvSpPr/>
          <p:nvPr/>
        </p:nvSpPr>
        <p:spPr>
          <a:xfrm>
            <a:off x="5293577" y="5498768"/>
            <a:ext cx="735188" cy="541036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</a:rPr>
              <a:t>mod</a:t>
            </a:r>
            <a:endParaRPr lang="en-US" sz="1600" dirty="0">
              <a:solidFill>
                <a:schemeClr val="accent1"/>
              </a:solidFill>
            </a:endParaRP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A33F06FB-213B-8744-91B3-422AD0D994B2}"/>
              </a:ext>
            </a:extLst>
          </p:cNvPr>
          <p:cNvCxnSpPr>
            <a:cxnSpLocks/>
          </p:cNvCxnSpPr>
          <p:nvPr/>
        </p:nvCxnSpPr>
        <p:spPr>
          <a:xfrm>
            <a:off x="4911512" y="5769286"/>
            <a:ext cx="382065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Oval 197">
            <a:extLst>
              <a:ext uri="{FF2B5EF4-FFF2-40B4-BE49-F238E27FC236}">
                <a16:creationId xmlns:a16="http://schemas.microsoft.com/office/drawing/2014/main" id="{50E6258D-3FE5-EB43-92F6-3D69445787C7}"/>
              </a:ext>
            </a:extLst>
          </p:cNvPr>
          <p:cNvSpPr/>
          <p:nvPr/>
        </p:nvSpPr>
        <p:spPr>
          <a:xfrm>
            <a:off x="6614329" y="5295308"/>
            <a:ext cx="947956" cy="947956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</a:p>
          <a:p>
            <a:pPr algn="ctr"/>
            <a:r>
              <a:rPr lang="en-US" altLang="zh-CN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endParaRPr lang="en-US" sz="1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A5BE8E35-F536-B94C-B3A6-7F8F5723E674}"/>
              </a:ext>
            </a:extLst>
          </p:cNvPr>
          <p:cNvCxnSpPr>
            <a:cxnSpLocks/>
          </p:cNvCxnSpPr>
          <p:nvPr/>
        </p:nvCxnSpPr>
        <p:spPr>
          <a:xfrm>
            <a:off x="6028765" y="5769286"/>
            <a:ext cx="585564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EB815D5F-CBC9-5B4D-86D7-4EE8FFF1F49D}"/>
              </a:ext>
            </a:extLst>
          </p:cNvPr>
          <p:cNvCxnSpPr>
            <a:cxnSpLocks/>
            <a:stCxn id="198" idx="0"/>
            <a:endCxn id="56" idx="0"/>
          </p:cNvCxnSpPr>
          <p:nvPr/>
        </p:nvCxnSpPr>
        <p:spPr>
          <a:xfrm flipV="1">
            <a:off x="7088307" y="4678615"/>
            <a:ext cx="0" cy="61669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838F475-74DD-0245-A690-89A59F7C254E}"/>
              </a:ext>
            </a:extLst>
          </p:cNvPr>
          <p:cNvCxnSpPr>
            <a:cxnSpLocks/>
            <a:stCxn id="143" idx="0"/>
          </p:cNvCxnSpPr>
          <p:nvPr/>
        </p:nvCxnSpPr>
        <p:spPr>
          <a:xfrm flipH="1" flipV="1">
            <a:off x="3409995" y="2995681"/>
            <a:ext cx="1027539" cy="2299627"/>
          </a:xfrm>
          <a:prstGeom prst="straightConnector1">
            <a:avLst/>
          </a:prstGeom>
          <a:ln w="31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8F15A06F-5599-545A-232F-C47BD16F0C15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9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7 0.00023 L -0.44723 -0.31019 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92" y="-1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 animBg="1"/>
      <p:bldP spid="66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8" grpId="0" animBg="1"/>
      <p:bldP spid="79" grpId="0" animBg="1"/>
      <p:bldP spid="81" grpId="0" animBg="1"/>
      <p:bldP spid="82" grpId="0" animBg="1"/>
      <p:bldP spid="115" grpId="0" animBg="1"/>
      <p:bldP spid="122" grpId="0"/>
      <p:bldP spid="129" grpId="0"/>
      <p:bldP spid="136" grpId="0"/>
      <p:bldP spid="143" grpId="0" animBg="1"/>
      <p:bldP spid="150" grpId="0" animBg="1"/>
      <p:bldP spid="157" grpId="0" animBg="1"/>
      <p:bldP spid="167" grpId="0" animBg="1"/>
      <p:bldP spid="167" grpId="1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FDB1-42A6-9D45-9956-324E8389C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Hash Function</a:t>
            </a:r>
            <a:endParaRPr lang="en-US" dirty="0"/>
          </a:p>
        </p:txBody>
      </p:sp>
      <p:sp>
        <p:nvSpPr>
          <p:cNvPr id="83" name="object 3">
            <a:extLst>
              <a:ext uri="{FF2B5EF4-FFF2-40B4-BE49-F238E27FC236}">
                <a16:creationId xmlns:a16="http://schemas.microsoft.com/office/drawing/2014/main" id="{E992D063-AB49-794D-917B-BAB0DBC5D620}"/>
              </a:ext>
            </a:extLst>
          </p:cNvPr>
          <p:cNvSpPr txBox="1"/>
          <p:nvPr/>
        </p:nvSpPr>
        <p:spPr>
          <a:xfrm>
            <a:off x="496693" y="1885800"/>
            <a:ext cx="7154067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>
                <a:latin typeface="Arial"/>
                <a:cs typeface="Arial"/>
              </a:defRPr>
            </a:lvl1pPr>
          </a:lstStyle>
          <a:p>
            <a:pPr algn="l"/>
            <a:r>
              <a:rPr dirty="0"/>
              <a:t>Ideal goal</a:t>
            </a:r>
            <a:r>
              <a:rPr lang="en-US" dirty="0"/>
              <a:t>: </a:t>
            </a:r>
            <a:r>
              <a:rPr dirty="0"/>
              <a:t>Scramble the keys uniformly to produce a table index.</a:t>
            </a:r>
          </a:p>
        </p:txBody>
      </p:sp>
      <p:sp>
        <p:nvSpPr>
          <p:cNvPr id="90" name="object 10">
            <a:extLst>
              <a:ext uri="{FF2B5EF4-FFF2-40B4-BE49-F238E27FC236}">
                <a16:creationId xmlns:a16="http://schemas.microsoft.com/office/drawing/2014/main" id="{EE013913-E75C-594F-A146-98FCBD3AE74F}"/>
              </a:ext>
            </a:extLst>
          </p:cNvPr>
          <p:cNvSpPr txBox="1"/>
          <p:nvPr/>
        </p:nvSpPr>
        <p:spPr>
          <a:xfrm>
            <a:off x="2597354" y="3602326"/>
            <a:ext cx="5875527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z="1600" dirty="0"/>
              <a:t>Practical challenge: n</a:t>
            </a:r>
            <a:r>
              <a:rPr sz="1600" dirty="0"/>
              <a:t>eed different approach for each key type.</a:t>
            </a:r>
          </a:p>
        </p:txBody>
      </p:sp>
      <p:sp>
        <p:nvSpPr>
          <p:cNvPr id="91" name="object 11">
            <a:extLst>
              <a:ext uri="{FF2B5EF4-FFF2-40B4-BE49-F238E27FC236}">
                <a16:creationId xmlns:a16="http://schemas.microsoft.com/office/drawing/2014/main" id="{B6578C48-7135-B745-AA71-97A98CE8000C}"/>
              </a:ext>
            </a:extLst>
          </p:cNvPr>
          <p:cNvSpPr txBox="1"/>
          <p:nvPr/>
        </p:nvSpPr>
        <p:spPr>
          <a:xfrm>
            <a:off x="2914617" y="2498553"/>
            <a:ext cx="4134843" cy="338554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dirty="0"/>
              <a:t>Each table index equally likely for each key.</a:t>
            </a:r>
          </a:p>
        </p:txBody>
      </p:sp>
      <p:sp>
        <p:nvSpPr>
          <p:cNvPr id="97" name="object 17">
            <a:extLst>
              <a:ext uri="{FF2B5EF4-FFF2-40B4-BE49-F238E27FC236}">
                <a16:creationId xmlns:a16="http://schemas.microsoft.com/office/drawing/2014/main" id="{B0FB0A13-2A9E-0F4E-8992-C1446E444E3A}"/>
              </a:ext>
            </a:extLst>
          </p:cNvPr>
          <p:cNvSpPr/>
          <p:nvPr/>
        </p:nvSpPr>
        <p:spPr>
          <a:xfrm>
            <a:off x="7778142" y="2288151"/>
            <a:ext cx="904463" cy="757218"/>
          </a:xfrm>
          <a:custGeom>
            <a:avLst/>
            <a:gdLst/>
            <a:ahLst/>
            <a:cxnLst/>
            <a:rect l="l" t="t" r="r" b="b"/>
            <a:pathLst>
              <a:path w="953770" h="953770">
                <a:moveTo>
                  <a:pt x="0" y="0"/>
                </a:moveTo>
                <a:lnTo>
                  <a:pt x="953731" y="0"/>
                </a:lnTo>
                <a:lnTo>
                  <a:pt x="953731" y="953731"/>
                </a:lnTo>
                <a:lnTo>
                  <a:pt x="0" y="95373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object 18">
            <a:extLst>
              <a:ext uri="{FF2B5EF4-FFF2-40B4-BE49-F238E27FC236}">
                <a16:creationId xmlns:a16="http://schemas.microsoft.com/office/drawing/2014/main" id="{569B00D2-732C-CB4A-955B-EAF469A7C9DF}"/>
              </a:ext>
            </a:extLst>
          </p:cNvPr>
          <p:cNvSpPr txBox="1"/>
          <p:nvPr/>
        </p:nvSpPr>
        <p:spPr>
          <a:xfrm>
            <a:off x="8107086" y="1800610"/>
            <a:ext cx="286385" cy="19749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object 21">
            <a:extLst>
              <a:ext uri="{FF2B5EF4-FFF2-40B4-BE49-F238E27FC236}">
                <a16:creationId xmlns:a16="http://schemas.microsoft.com/office/drawing/2014/main" id="{DFAF2A08-504A-AC43-868C-FB185F7FD355}"/>
              </a:ext>
            </a:extLst>
          </p:cNvPr>
          <p:cNvSpPr txBox="1"/>
          <p:nvPr/>
        </p:nvSpPr>
        <p:spPr>
          <a:xfrm>
            <a:off x="7778142" y="3337647"/>
            <a:ext cx="951386" cy="21403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marR="5080" indent="22860" algn="ctr">
              <a:lnSpc>
                <a:spcPct val="119900"/>
              </a:lnSpc>
              <a:spcBef>
                <a:spcPts val="100"/>
              </a:spcBef>
            </a:pPr>
            <a:r>
              <a:rPr sz="1200" spc="20" dirty="0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en-US" sz="12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65" dirty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object 24">
            <a:extLst>
              <a:ext uri="{FF2B5EF4-FFF2-40B4-BE49-F238E27FC236}">
                <a16:creationId xmlns:a16="http://schemas.microsoft.com/office/drawing/2014/main" id="{EF1FF75E-A892-E142-AED5-74468A5F63F9}"/>
              </a:ext>
            </a:extLst>
          </p:cNvPr>
          <p:cNvSpPr txBox="1">
            <a:spLocks/>
          </p:cNvSpPr>
          <p:nvPr/>
        </p:nvSpPr>
        <p:spPr>
          <a:xfrm>
            <a:off x="9196428" y="7268521"/>
            <a:ext cx="196215" cy="16129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spcBef>
                <a:spcPts val="40"/>
              </a:spcBef>
            </a:pPr>
            <a:fld id="{81D60167-4931-47E6-BA6A-407CBD079E47}" type="slidenum">
              <a:rPr lang="en-US" spc="95" smtClean="0"/>
              <a:pPr marL="25400">
                <a:spcBef>
                  <a:spcPts val="40"/>
                </a:spcBef>
              </a:pPr>
              <a:t>6</a:t>
            </a:fld>
            <a:endParaRPr lang="en-US" spc="95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9E4D0B-C1F4-F548-BF64-C1B58A98FC8E}"/>
              </a:ext>
            </a:extLst>
          </p:cNvPr>
          <p:cNvSpPr/>
          <p:nvPr/>
        </p:nvSpPr>
        <p:spPr>
          <a:xfrm>
            <a:off x="496693" y="2498553"/>
            <a:ext cx="2232791" cy="33855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Efficiently computable.</a:t>
            </a:r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886F2CEB-955B-3240-82FE-FE1C579DF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693" y="1287387"/>
            <a:ext cx="8229600" cy="422104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Calculation applied to a key to transform it into an address (array/table index).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06AB5D6-0EB1-B440-9924-53A820666547}"/>
              </a:ext>
            </a:extLst>
          </p:cNvPr>
          <p:cNvCxnSpPr>
            <a:cxnSpLocks/>
          </p:cNvCxnSpPr>
          <p:nvPr/>
        </p:nvCxnSpPr>
        <p:spPr>
          <a:xfrm>
            <a:off x="8250279" y="2070466"/>
            <a:ext cx="0" cy="21768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DC2AD9C-99B6-3E48-A6F9-FDB37C8DE64D}"/>
              </a:ext>
            </a:extLst>
          </p:cNvPr>
          <p:cNvCxnSpPr>
            <a:cxnSpLocks/>
          </p:cNvCxnSpPr>
          <p:nvPr/>
        </p:nvCxnSpPr>
        <p:spPr>
          <a:xfrm>
            <a:off x="8250279" y="3027716"/>
            <a:ext cx="0" cy="30271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Content Placeholder 2">
            <a:extLst>
              <a:ext uri="{FF2B5EF4-FFF2-40B4-BE49-F238E27FC236}">
                <a16:creationId xmlns:a16="http://schemas.microsoft.com/office/drawing/2014/main" id="{610D7C7E-B337-4140-80D6-E58CDC8B90BC}"/>
              </a:ext>
            </a:extLst>
          </p:cNvPr>
          <p:cNvSpPr txBox="1">
            <a:spLocks/>
          </p:cNvSpPr>
          <p:nvPr/>
        </p:nvSpPr>
        <p:spPr>
          <a:xfrm>
            <a:off x="362469" y="4068532"/>
            <a:ext cx="8229600" cy="270977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800" dirty="0"/>
              <a:t>For </a:t>
            </a:r>
            <a:r>
              <a:rPr lang="en-US" sz="1800" dirty="0">
                <a:solidFill>
                  <a:schemeClr val="accent1"/>
                </a:solidFill>
              </a:rPr>
              <a:t>numeric keys</a:t>
            </a:r>
            <a:r>
              <a:rPr lang="en-US" sz="1800" dirty="0"/>
              <a:t>, divide the key by the number of available addresses, n, and take the remainder.</a:t>
            </a:r>
          </a:p>
          <a:p>
            <a:pPr marL="0" indent="0" algn="ctr">
              <a:spcBef>
                <a:spcPts val="0"/>
              </a:spcBef>
              <a:spcAft>
                <a:spcPts val="300"/>
              </a:spcAft>
              <a:buFont typeface="Wingdings" charset="2"/>
              <a:buNone/>
            </a:pPr>
            <a:r>
              <a:rPr lang="en-US" sz="1800" i="1" dirty="0">
                <a:solidFill>
                  <a:srgbClr val="FF0000"/>
                </a:solidFill>
              </a:rPr>
              <a:t>address = key mod 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/>
              <a:t>For </a:t>
            </a:r>
            <a:r>
              <a:rPr lang="en-US" sz="1800" dirty="0">
                <a:solidFill>
                  <a:schemeClr val="accent1"/>
                </a:solidFill>
              </a:rPr>
              <a:t>alphanumeric keys</a:t>
            </a:r>
            <a:r>
              <a:rPr lang="en-US" sz="1800" dirty="0"/>
              <a:t>, divide the sum of </a:t>
            </a:r>
            <a:r>
              <a:rPr lang="en-US" sz="1800" dirty="0" err="1"/>
              <a:t>Unicodes</a:t>
            </a:r>
            <a:r>
              <a:rPr lang="en-US" sz="1800" dirty="0"/>
              <a:t> in a key by the number of available addresses, n, and take the remainder.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solidFill>
                  <a:schemeClr val="accent1"/>
                </a:solidFill>
              </a:rPr>
              <a:t>Folding method </a:t>
            </a:r>
            <a:r>
              <a:rPr lang="en-US" sz="1800" dirty="0"/>
              <a:t>divides key into equal parts then adds the parts together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400" dirty="0"/>
              <a:t>The telephone number 5164635712 becomes </a:t>
            </a:r>
            <a:r>
              <a:rPr lang="en-US" sz="1400" dirty="0">
                <a:solidFill>
                  <a:srgbClr val="FF0000"/>
                </a:solidFill>
              </a:rPr>
              <a:t>51+64+63+57+12 = 247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400" dirty="0"/>
              <a:t>Depending on size of table, may then divide by some constant and take remainder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500" dirty="0">
                <a:solidFill>
                  <a:schemeClr val="accent1"/>
                </a:solidFill>
              </a:rPr>
              <a:t>Ensures that all the digits contribute to the hash code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9053049-C98F-E441-BD5A-1903E3074D8B}"/>
              </a:ext>
            </a:extLst>
          </p:cNvPr>
          <p:cNvSpPr txBox="1"/>
          <p:nvPr/>
        </p:nvSpPr>
        <p:spPr>
          <a:xfrm>
            <a:off x="494157" y="2924138"/>
            <a:ext cx="2045753" cy="889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Ex. Phone numbers.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Bad: first three digits.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Better: last three digits.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B0F5A0-B0C6-7446-9AF5-B6BC8CE23D7E}"/>
              </a:ext>
            </a:extLst>
          </p:cNvPr>
          <p:cNvSpPr/>
          <p:nvPr/>
        </p:nvSpPr>
        <p:spPr>
          <a:xfrm>
            <a:off x="2571861" y="2917747"/>
            <a:ext cx="2485096" cy="568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Preferably, you want to use all the data for computing the hash code</a:t>
            </a:r>
            <a:endParaRPr lang="en-US" sz="1100" b="0" i="0" dirty="0"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A597242-8AB6-306F-F716-B0D3C1FD6D46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4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90" grpId="0" animBg="1"/>
      <p:bldP spid="91" grpId="0" animBg="1"/>
      <p:bldP spid="97" grpId="0" animBg="1"/>
      <p:bldP spid="98" grpId="0"/>
      <p:bldP spid="101" grpId="0"/>
      <p:bldP spid="3" grpId="0" animBg="1"/>
      <p:bldP spid="105" grpId="0" build="p" animBg="1"/>
      <p:bldP spid="116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02977-5883-8A4A-870B-656FCCBBB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Java’s </a:t>
            </a:r>
            <a:r>
              <a:rPr lang="en-US" spc="-35" dirty="0">
                <a:latin typeface="Arial"/>
                <a:cs typeface="Arial"/>
              </a:rPr>
              <a:t>Hash </a:t>
            </a:r>
            <a:r>
              <a:rPr lang="en-US" spc="30" dirty="0">
                <a:latin typeface="Arial"/>
                <a:cs typeface="Arial"/>
              </a:rPr>
              <a:t>Code</a:t>
            </a:r>
            <a:r>
              <a:rPr lang="en-US" spc="204" dirty="0">
                <a:latin typeface="Arial"/>
                <a:cs typeface="Arial"/>
              </a:rPr>
              <a:t> </a:t>
            </a:r>
            <a:r>
              <a:rPr lang="en-US" spc="-15" dirty="0">
                <a:latin typeface="Arial"/>
                <a:cs typeface="Arial"/>
              </a:rPr>
              <a:t>Conventions</a:t>
            </a:r>
            <a:endParaRPr lang="en-US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CF43350B-266F-8E46-9286-6ECBC90C3E1C}"/>
              </a:ext>
            </a:extLst>
          </p:cNvPr>
          <p:cNvSpPr txBox="1"/>
          <p:nvPr/>
        </p:nvSpPr>
        <p:spPr>
          <a:xfrm>
            <a:off x="789351" y="1316970"/>
            <a:ext cx="7498972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dirty="0"/>
              <a:t>All Java classes inherit a method hashCode(), which returns a 32-bit int.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E6916326-551D-744E-8C96-ADF0D7CE5173}"/>
              </a:ext>
            </a:extLst>
          </p:cNvPr>
          <p:cNvSpPr txBox="1"/>
          <p:nvPr/>
        </p:nvSpPr>
        <p:spPr>
          <a:xfrm>
            <a:off x="789351" y="1907701"/>
            <a:ext cx="6274179" cy="338554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dirty="0"/>
              <a:t>Requirement.	If x.equals(y), then (x.hashCode() == y.hashCode()).</a:t>
            </a: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B5B5F584-DE51-5243-BF7D-CC1D8BAB726C}"/>
              </a:ext>
            </a:extLst>
          </p:cNvPr>
          <p:cNvSpPr txBox="1"/>
          <p:nvPr/>
        </p:nvSpPr>
        <p:spPr>
          <a:xfrm>
            <a:off x="708870" y="5197414"/>
            <a:ext cx="7997293" cy="13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2305050" indent="-285750">
              <a:lnSpc>
                <a:spcPct val="135600"/>
              </a:lnSpc>
              <a:spcBef>
                <a:spcPts val="100"/>
              </a:spcBef>
              <a:buClr>
                <a:schemeClr val="accent6"/>
              </a:buClr>
              <a:buFont typeface="Wingdings" pitchFamily="2" charset="2"/>
              <a:buChar char="§"/>
              <a:tabLst>
                <a:tab pos="2851785" algn="l"/>
                <a:tab pos="3817620" algn="l"/>
              </a:tabLst>
            </a:pPr>
            <a:r>
              <a:rPr sz="1600" spc="55" dirty="0">
                <a:solidFill>
                  <a:srgbClr val="005493"/>
                </a:solidFill>
                <a:latin typeface="Trebuchet MS"/>
                <a:cs typeface="Trebuchet MS"/>
              </a:rPr>
              <a:t>Default</a:t>
            </a:r>
            <a:r>
              <a:rPr sz="1600" spc="35" dirty="0">
                <a:solidFill>
                  <a:srgbClr val="005493"/>
                </a:solidFill>
                <a:latin typeface="Trebuchet MS"/>
                <a:cs typeface="Trebuchet MS"/>
              </a:rPr>
              <a:t> </a:t>
            </a:r>
            <a:r>
              <a:rPr sz="1600" spc="55" dirty="0">
                <a:solidFill>
                  <a:srgbClr val="005493"/>
                </a:solidFill>
                <a:latin typeface="Trebuchet MS"/>
                <a:cs typeface="Trebuchet MS"/>
              </a:rPr>
              <a:t>implementation.</a:t>
            </a:r>
            <a:r>
              <a:rPr lang="en-US" sz="1600" spc="55" dirty="0">
                <a:solidFill>
                  <a:srgbClr val="005493"/>
                </a:solidFill>
                <a:latin typeface="Trebuchet MS"/>
                <a:cs typeface="Trebuchet MS"/>
              </a:rPr>
              <a:t>  </a:t>
            </a:r>
            <a:r>
              <a:rPr sz="1600" spc="130" dirty="0">
                <a:latin typeface="Trebuchet MS"/>
                <a:cs typeface="Trebuchet MS"/>
              </a:rPr>
              <a:t>Memory </a:t>
            </a:r>
            <a:r>
              <a:rPr sz="1600" spc="100" dirty="0">
                <a:latin typeface="Trebuchet MS"/>
                <a:cs typeface="Trebuchet MS"/>
              </a:rPr>
              <a:t>address </a:t>
            </a:r>
            <a:r>
              <a:rPr sz="1600" spc="65" dirty="0">
                <a:latin typeface="Trebuchet MS"/>
                <a:cs typeface="Trebuchet MS"/>
              </a:rPr>
              <a:t>of </a:t>
            </a:r>
            <a:r>
              <a:rPr sz="1600" spc="-50" dirty="0">
                <a:latin typeface="DejaVu Sans Mono"/>
                <a:cs typeface="DejaVu Sans Mono"/>
              </a:rPr>
              <a:t>x</a:t>
            </a:r>
            <a:r>
              <a:rPr sz="1600" spc="-50" dirty="0">
                <a:latin typeface="Trebuchet MS"/>
                <a:cs typeface="Trebuchet MS"/>
              </a:rPr>
              <a:t>.  </a:t>
            </a:r>
            <a:endParaRPr lang="en-US" sz="1600" spc="-50" dirty="0">
              <a:latin typeface="Trebuchet MS"/>
              <a:cs typeface="Trebuchet MS"/>
            </a:endParaRPr>
          </a:p>
          <a:p>
            <a:pPr marL="298450" marR="2305050" indent="-285750">
              <a:lnSpc>
                <a:spcPct val="135600"/>
              </a:lnSpc>
              <a:spcBef>
                <a:spcPts val="100"/>
              </a:spcBef>
              <a:buClr>
                <a:schemeClr val="accent6"/>
              </a:buClr>
              <a:buFont typeface="Wingdings" pitchFamily="2" charset="2"/>
              <a:buChar char="§"/>
              <a:tabLst>
                <a:tab pos="2851785" algn="l"/>
                <a:tab pos="3817620" algn="l"/>
              </a:tabLst>
            </a:pPr>
            <a:r>
              <a:rPr sz="1600" spc="65" dirty="0">
                <a:solidFill>
                  <a:srgbClr val="005493"/>
                </a:solidFill>
                <a:latin typeface="Trebuchet MS"/>
                <a:cs typeface="Trebuchet MS"/>
              </a:rPr>
              <a:t>Legal </a:t>
            </a:r>
            <a:r>
              <a:rPr sz="1600" spc="35" dirty="0">
                <a:solidFill>
                  <a:srgbClr val="005493"/>
                </a:solidFill>
                <a:latin typeface="Trebuchet MS"/>
                <a:cs typeface="Trebuchet MS"/>
              </a:rPr>
              <a:t>(but</a:t>
            </a:r>
            <a:r>
              <a:rPr sz="1600" spc="10" dirty="0">
                <a:solidFill>
                  <a:srgbClr val="005493"/>
                </a:solidFill>
                <a:latin typeface="Trebuchet MS"/>
                <a:cs typeface="Trebuchet MS"/>
              </a:rPr>
              <a:t> </a:t>
            </a:r>
            <a:r>
              <a:rPr sz="1600" spc="75" dirty="0">
                <a:solidFill>
                  <a:srgbClr val="005493"/>
                </a:solidFill>
                <a:latin typeface="Trebuchet MS"/>
                <a:cs typeface="Trebuchet MS"/>
              </a:rPr>
              <a:t>poor)</a:t>
            </a:r>
            <a:r>
              <a:rPr sz="1600" spc="40" dirty="0">
                <a:solidFill>
                  <a:srgbClr val="005493"/>
                </a:solidFill>
                <a:latin typeface="Trebuchet MS"/>
                <a:cs typeface="Trebuchet MS"/>
              </a:rPr>
              <a:t> </a:t>
            </a:r>
            <a:r>
              <a:rPr sz="1600" spc="55" dirty="0">
                <a:solidFill>
                  <a:srgbClr val="005493"/>
                </a:solidFill>
                <a:latin typeface="Trebuchet MS"/>
                <a:cs typeface="Trebuchet MS"/>
              </a:rPr>
              <a:t>implementation.</a:t>
            </a:r>
            <a:r>
              <a:rPr lang="en-US" sz="1600" spc="55" dirty="0">
                <a:solidFill>
                  <a:srgbClr val="005493"/>
                </a:solidFill>
                <a:latin typeface="Trebuchet MS"/>
                <a:cs typeface="Trebuchet MS"/>
              </a:rPr>
              <a:t>  </a:t>
            </a:r>
            <a:r>
              <a:rPr sz="1600" spc="120" dirty="0">
                <a:latin typeface="Trebuchet MS"/>
                <a:cs typeface="Trebuchet MS"/>
              </a:rPr>
              <a:t>Always </a:t>
            </a:r>
            <a:r>
              <a:rPr sz="1600" spc="45" dirty="0">
                <a:latin typeface="Trebuchet MS"/>
                <a:cs typeface="Trebuchet MS"/>
              </a:rPr>
              <a:t>return</a:t>
            </a:r>
            <a:r>
              <a:rPr sz="1600" spc="-150" dirty="0">
                <a:latin typeface="Trebuchet MS"/>
                <a:cs typeface="Trebuchet MS"/>
              </a:rPr>
              <a:t> </a:t>
            </a:r>
            <a:r>
              <a:rPr sz="1600" spc="-30" dirty="0">
                <a:latin typeface="DejaVu Sans Mono"/>
                <a:cs typeface="DejaVu Sans Mono"/>
              </a:rPr>
              <a:t>17</a:t>
            </a:r>
            <a:r>
              <a:rPr sz="1600" spc="-30" dirty="0">
                <a:latin typeface="Trebuchet MS"/>
                <a:cs typeface="Trebuchet MS"/>
              </a:rPr>
              <a:t>.</a:t>
            </a:r>
            <a:endParaRPr sz="1600" dirty="0">
              <a:latin typeface="Trebuchet MS"/>
              <a:cs typeface="Trebuchet MS"/>
            </a:endParaRPr>
          </a:p>
          <a:p>
            <a:pPr marL="298450" marR="5080" indent="-285750">
              <a:lnSpc>
                <a:spcPct val="135600"/>
              </a:lnSpc>
              <a:buClr>
                <a:schemeClr val="accent6"/>
              </a:buClr>
              <a:buFont typeface="Wingdings" pitchFamily="2" charset="2"/>
              <a:buChar char="§"/>
              <a:tabLst>
                <a:tab pos="2298065" algn="l"/>
                <a:tab pos="3491865" algn="l"/>
              </a:tabLst>
            </a:pPr>
            <a:r>
              <a:rPr sz="1600" spc="110" dirty="0">
                <a:solidFill>
                  <a:srgbClr val="005493"/>
                </a:solidFill>
                <a:latin typeface="Trebuchet MS"/>
                <a:cs typeface="Trebuchet MS"/>
              </a:rPr>
              <a:t>Customized</a:t>
            </a:r>
            <a:r>
              <a:rPr sz="1600" spc="125" dirty="0">
                <a:solidFill>
                  <a:srgbClr val="005493"/>
                </a:solidFill>
                <a:latin typeface="Trebuchet MS"/>
                <a:cs typeface="Trebuchet MS"/>
              </a:rPr>
              <a:t> </a:t>
            </a:r>
            <a:r>
              <a:rPr sz="1600" spc="60" dirty="0">
                <a:solidFill>
                  <a:srgbClr val="005493"/>
                </a:solidFill>
                <a:latin typeface="Trebuchet MS"/>
                <a:cs typeface="Trebuchet MS"/>
              </a:rPr>
              <a:t>implementations.</a:t>
            </a:r>
            <a:r>
              <a:rPr lang="en-US" sz="1600" spc="60" dirty="0">
                <a:solidFill>
                  <a:srgbClr val="005493"/>
                </a:solidFill>
                <a:latin typeface="Trebuchet MS"/>
                <a:cs typeface="Trebuchet MS"/>
              </a:rPr>
              <a:t>  </a:t>
            </a:r>
            <a:r>
              <a:rPr sz="1600" spc="-15" dirty="0">
                <a:latin typeface="DejaVu Sans Mono"/>
                <a:cs typeface="DejaVu Sans Mono"/>
              </a:rPr>
              <a:t>Integer</a:t>
            </a:r>
            <a:r>
              <a:rPr sz="1600" spc="-15" dirty="0">
                <a:latin typeface="Trebuchet MS"/>
                <a:cs typeface="Trebuchet MS"/>
              </a:rPr>
              <a:t>, </a:t>
            </a:r>
            <a:r>
              <a:rPr sz="1600" spc="-15" dirty="0">
                <a:latin typeface="DejaVu Sans Mono"/>
                <a:cs typeface="DejaVu Sans Mono"/>
              </a:rPr>
              <a:t>Double</a:t>
            </a:r>
            <a:r>
              <a:rPr sz="1600" spc="-15" dirty="0">
                <a:latin typeface="Trebuchet MS"/>
                <a:cs typeface="Trebuchet MS"/>
              </a:rPr>
              <a:t>, </a:t>
            </a:r>
            <a:r>
              <a:rPr sz="1600" spc="-15" dirty="0">
                <a:latin typeface="DejaVu Sans Mono"/>
                <a:cs typeface="DejaVu Sans Mono"/>
              </a:rPr>
              <a:t>String</a:t>
            </a:r>
            <a:r>
              <a:rPr sz="1600" spc="-15" dirty="0">
                <a:latin typeface="Trebuchet MS"/>
                <a:cs typeface="Trebuchet MS"/>
              </a:rPr>
              <a:t>, </a:t>
            </a:r>
            <a:r>
              <a:rPr sz="1600" spc="-20" dirty="0">
                <a:latin typeface="DejaVu Sans Mono"/>
                <a:cs typeface="DejaVu Sans Mono"/>
              </a:rPr>
              <a:t>File</a:t>
            </a:r>
            <a:r>
              <a:rPr sz="1600" spc="-20" dirty="0">
                <a:latin typeface="Trebuchet MS"/>
                <a:cs typeface="Trebuchet MS"/>
              </a:rPr>
              <a:t>, </a:t>
            </a:r>
            <a:r>
              <a:rPr sz="1600" spc="-25" dirty="0">
                <a:latin typeface="DejaVu Sans Mono"/>
                <a:cs typeface="DejaVu Sans Mono"/>
              </a:rPr>
              <a:t>URL</a:t>
            </a:r>
            <a:r>
              <a:rPr sz="1600" spc="-25" dirty="0">
                <a:latin typeface="Trebuchet MS"/>
                <a:cs typeface="Trebuchet MS"/>
              </a:rPr>
              <a:t>, </a:t>
            </a:r>
            <a:r>
              <a:rPr sz="1600" spc="-20" dirty="0">
                <a:latin typeface="DejaVu Sans Mono"/>
                <a:cs typeface="DejaVu Sans Mono"/>
              </a:rPr>
              <a:t>Date</a:t>
            </a:r>
            <a:r>
              <a:rPr sz="1600" spc="-20" dirty="0">
                <a:latin typeface="Trebuchet MS"/>
                <a:cs typeface="Trebuchet MS"/>
              </a:rPr>
              <a:t>, </a:t>
            </a:r>
            <a:r>
              <a:rPr lang="en-US" sz="1600" spc="480" dirty="0">
                <a:latin typeface="Trebuchet MS"/>
                <a:cs typeface="Trebuchet MS"/>
              </a:rPr>
              <a:t>…  </a:t>
            </a:r>
          </a:p>
          <a:p>
            <a:pPr marL="298450" marR="5080" indent="-285750">
              <a:lnSpc>
                <a:spcPct val="135600"/>
              </a:lnSpc>
              <a:buClr>
                <a:schemeClr val="accent6"/>
              </a:buClr>
              <a:buFont typeface="Wingdings" pitchFamily="2" charset="2"/>
              <a:buChar char="§"/>
              <a:tabLst>
                <a:tab pos="2298065" algn="l"/>
                <a:tab pos="3491865" algn="l"/>
              </a:tabLst>
            </a:pPr>
            <a:r>
              <a:rPr sz="1600" spc="45" dirty="0">
                <a:solidFill>
                  <a:srgbClr val="005493"/>
                </a:solidFill>
                <a:latin typeface="Trebuchet MS"/>
                <a:cs typeface="Trebuchet MS"/>
              </a:rPr>
              <a:t>User-defined</a:t>
            </a:r>
            <a:r>
              <a:rPr sz="1600" spc="50" dirty="0">
                <a:solidFill>
                  <a:srgbClr val="005493"/>
                </a:solidFill>
                <a:latin typeface="Trebuchet MS"/>
                <a:cs typeface="Trebuchet MS"/>
              </a:rPr>
              <a:t> </a:t>
            </a:r>
            <a:r>
              <a:rPr sz="1600" spc="55" dirty="0">
                <a:solidFill>
                  <a:srgbClr val="005493"/>
                </a:solidFill>
                <a:latin typeface="Trebuchet MS"/>
                <a:cs typeface="Trebuchet MS"/>
              </a:rPr>
              <a:t>types.</a:t>
            </a:r>
            <a:r>
              <a:rPr lang="en-US" sz="1600" spc="55" dirty="0">
                <a:solidFill>
                  <a:srgbClr val="005493"/>
                </a:solidFill>
                <a:latin typeface="Trebuchet MS"/>
                <a:cs typeface="Trebuchet MS"/>
              </a:rPr>
              <a:t>  </a:t>
            </a:r>
            <a:r>
              <a:rPr sz="1600" spc="100" dirty="0">
                <a:latin typeface="Trebuchet MS"/>
                <a:cs typeface="Trebuchet MS"/>
              </a:rPr>
              <a:t>Users </a:t>
            </a:r>
            <a:r>
              <a:rPr sz="1600" spc="20" dirty="0">
                <a:latin typeface="Trebuchet MS"/>
                <a:cs typeface="Trebuchet MS"/>
              </a:rPr>
              <a:t>are </a:t>
            </a:r>
            <a:r>
              <a:rPr sz="1600" spc="135" dirty="0">
                <a:latin typeface="Trebuchet MS"/>
                <a:cs typeface="Trebuchet MS"/>
              </a:rPr>
              <a:t>on </a:t>
            </a:r>
            <a:r>
              <a:rPr sz="1600" spc="30" dirty="0">
                <a:latin typeface="Trebuchet MS"/>
                <a:cs typeface="Trebuchet MS"/>
              </a:rPr>
              <a:t>their</a:t>
            </a:r>
            <a:r>
              <a:rPr sz="1600" spc="-160" dirty="0">
                <a:latin typeface="Trebuchet MS"/>
                <a:cs typeface="Trebuchet MS"/>
              </a:rPr>
              <a:t> </a:t>
            </a:r>
            <a:r>
              <a:rPr sz="1600" spc="85" dirty="0">
                <a:latin typeface="Trebuchet MS"/>
                <a:cs typeface="Trebuchet MS"/>
              </a:rPr>
              <a:t>own.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21" name="object 18">
            <a:extLst>
              <a:ext uri="{FF2B5EF4-FFF2-40B4-BE49-F238E27FC236}">
                <a16:creationId xmlns:a16="http://schemas.microsoft.com/office/drawing/2014/main" id="{AA7749F9-721C-D44D-B339-F4BAF1397BC1}"/>
              </a:ext>
            </a:extLst>
          </p:cNvPr>
          <p:cNvSpPr txBox="1">
            <a:spLocks/>
          </p:cNvSpPr>
          <p:nvPr/>
        </p:nvSpPr>
        <p:spPr>
          <a:xfrm>
            <a:off x="9641044" y="7285299"/>
            <a:ext cx="196215" cy="16129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spcBef>
                <a:spcPts val="40"/>
              </a:spcBef>
            </a:pPr>
            <a:fld id="{81D60167-4931-47E6-BA6A-407CBD079E47}" type="slidenum">
              <a:rPr lang="en-US" spc="95" smtClean="0"/>
              <a:pPr marL="25400">
                <a:spcBef>
                  <a:spcPts val="40"/>
                </a:spcBef>
              </a:pPr>
              <a:t>7</a:t>
            </a:fld>
            <a:endParaRPr lang="en-US" spc="95" dirty="0"/>
          </a:p>
        </p:txBody>
      </p:sp>
      <p:sp>
        <p:nvSpPr>
          <p:cNvPr id="22" name="object 17">
            <a:extLst>
              <a:ext uri="{FF2B5EF4-FFF2-40B4-BE49-F238E27FC236}">
                <a16:creationId xmlns:a16="http://schemas.microsoft.com/office/drawing/2014/main" id="{FD886564-07F9-6047-994F-92B491E559D4}"/>
              </a:ext>
            </a:extLst>
          </p:cNvPr>
          <p:cNvSpPr/>
          <p:nvPr/>
        </p:nvSpPr>
        <p:spPr>
          <a:xfrm>
            <a:off x="853154" y="3821151"/>
            <a:ext cx="615329" cy="528485"/>
          </a:xfrm>
          <a:custGeom>
            <a:avLst/>
            <a:gdLst/>
            <a:ahLst/>
            <a:cxnLst/>
            <a:rect l="l" t="t" r="r" b="b"/>
            <a:pathLst>
              <a:path w="953770" h="953770">
                <a:moveTo>
                  <a:pt x="0" y="0"/>
                </a:moveTo>
                <a:lnTo>
                  <a:pt x="953731" y="0"/>
                </a:lnTo>
                <a:lnTo>
                  <a:pt x="953731" y="953731"/>
                </a:lnTo>
                <a:lnTo>
                  <a:pt x="0" y="95373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 anchor="ctr"/>
          <a:lstStyle/>
          <a:p>
            <a:pPr algn="ctr"/>
            <a:endParaRPr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bject 18">
            <a:extLst>
              <a:ext uri="{FF2B5EF4-FFF2-40B4-BE49-F238E27FC236}">
                <a16:creationId xmlns:a16="http://schemas.microsoft.com/office/drawing/2014/main" id="{5692E877-0A35-9444-BFB7-DD72A49CCF84}"/>
              </a:ext>
            </a:extLst>
          </p:cNvPr>
          <p:cNvSpPr txBox="1"/>
          <p:nvPr/>
        </p:nvSpPr>
        <p:spPr>
          <a:xfrm>
            <a:off x="1017627" y="3326392"/>
            <a:ext cx="286385" cy="19749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200" spc="65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bject 21">
            <a:extLst>
              <a:ext uri="{FF2B5EF4-FFF2-40B4-BE49-F238E27FC236}">
                <a16:creationId xmlns:a16="http://schemas.microsoft.com/office/drawing/2014/main" id="{F29F4313-CE31-134A-8D13-2A08B91F6C9C}"/>
              </a:ext>
            </a:extLst>
          </p:cNvPr>
          <p:cNvSpPr txBox="1"/>
          <p:nvPr/>
        </p:nvSpPr>
        <p:spPr>
          <a:xfrm>
            <a:off x="688683" y="4653704"/>
            <a:ext cx="1058804" cy="21403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marR="5080" indent="22860" algn="ctr">
              <a:lnSpc>
                <a:spcPct val="119900"/>
              </a:lnSpc>
              <a:spcBef>
                <a:spcPts val="100"/>
              </a:spcBef>
            </a:pPr>
            <a:r>
              <a:rPr lang="en-US" sz="1200" spc="20" dirty="0" err="1">
                <a:latin typeface="Arial" panose="020B0604020202020204" pitchFamily="34" charset="0"/>
                <a:cs typeface="Arial" panose="020B0604020202020204" pitchFamily="34" charset="0"/>
              </a:rPr>
              <a:t>x.hashCode</a:t>
            </a:r>
            <a:r>
              <a:rPr lang="en-US" sz="1200" spc="2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E1C4BA9-F80F-8649-BDBE-EF68071B3083}"/>
              </a:ext>
            </a:extLst>
          </p:cNvPr>
          <p:cNvCxnSpPr>
            <a:cxnSpLocks/>
          </p:cNvCxnSpPr>
          <p:nvPr/>
        </p:nvCxnSpPr>
        <p:spPr>
          <a:xfrm>
            <a:off x="1160820" y="3596248"/>
            <a:ext cx="0" cy="21768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12FB9FE-E752-2844-AE33-A0E647292B1A}"/>
              </a:ext>
            </a:extLst>
          </p:cNvPr>
          <p:cNvCxnSpPr>
            <a:cxnSpLocks/>
          </p:cNvCxnSpPr>
          <p:nvPr/>
        </p:nvCxnSpPr>
        <p:spPr>
          <a:xfrm>
            <a:off x="1160820" y="4343773"/>
            <a:ext cx="0" cy="30271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bject 18">
            <a:extLst>
              <a:ext uri="{FF2B5EF4-FFF2-40B4-BE49-F238E27FC236}">
                <a16:creationId xmlns:a16="http://schemas.microsoft.com/office/drawing/2014/main" id="{8F33B6A7-F360-0243-A809-414C925782E5}"/>
              </a:ext>
            </a:extLst>
          </p:cNvPr>
          <p:cNvSpPr txBox="1"/>
          <p:nvPr/>
        </p:nvSpPr>
        <p:spPr>
          <a:xfrm>
            <a:off x="2167724" y="3326392"/>
            <a:ext cx="286385" cy="19749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200" spc="65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bject 21">
            <a:extLst>
              <a:ext uri="{FF2B5EF4-FFF2-40B4-BE49-F238E27FC236}">
                <a16:creationId xmlns:a16="http://schemas.microsoft.com/office/drawing/2014/main" id="{6860EEC8-3C5F-0948-A8B6-CF5EB8B27BC8}"/>
              </a:ext>
            </a:extLst>
          </p:cNvPr>
          <p:cNvSpPr txBox="1"/>
          <p:nvPr/>
        </p:nvSpPr>
        <p:spPr>
          <a:xfrm>
            <a:off x="1838780" y="4653704"/>
            <a:ext cx="1058804" cy="21403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marR="5080" indent="22860" algn="ctr">
              <a:lnSpc>
                <a:spcPct val="119900"/>
              </a:lnSpc>
              <a:spcBef>
                <a:spcPts val="100"/>
              </a:spcBef>
            </a:pPr>
            <a:r>
              <a:rPr lang="en-US" sz="1200" spc="20" dirty="0" err="1">
                <a:latin typeface="Arial" panose="020B0604020202020204" pitchFamily="34" charset="0"/>
                <a:cs typeface="Arial" panose="020B0604020202020204" pitchFamily="34" charset="0"/>
              </a:rPr>
              <a:t>y.hashCode</a:t>
            </a:r>
            <a:r>
              <a:rPr lang="en-US" sz="1200" spc="2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F99D5FC-2153-1043-9DDC-2F251DE1ED17}"/>
              </a:ext>
            </a:extLst>
          </p:cNvPr>
          <p:cNvCxnSpPr>
            <a:cxnSpLocks/>
          </p:cNvCxnSpPr>
          <p:nvPr/>
        </p:nvCxnSpPr>
        <p:spPr>
          <a:xfrm>
            <a:off x="2310917" y="3596248"/>
            <a:ext cx="0" cy="21768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232F2F-203E-6246-A9D6-CE481881AF13}"/>
              </a:ext>
            </a:extLst>
          </p:cNvPr>
          <p:cNvCxnSpPr>
            <a:cxnSpLocks/>
          </p:cNvCxnSpPr>
          <p:nvPr/>
        </p:nvCxnSpPr>
        <p:spPr>
          <a:xfrm>
            <a:off x="2310917" y="4343773"/>
            <a:ext cx="0" cy="30271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4CE64F66-489A-1C4B-8385-047D653B7FE5}"/>
              </a:ext>
            </a:extLst>
          </p:cNvPr>
          <p:cNvSpPr/>
          <p:nvPr/>
        </p:nvSpPr>
        <p:spPr>
          <a:xfrm>
            <a:off x="3882493" y="4470582"/>
            <a:ext cx="4572000" cy="7386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Meets the two requirements for Java. But it doesn’t meet the idea that every table slot should be 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equally likely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mapped from the keys.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D9D163-A213-7C47-938D-C8F68C9F2154}"/>
              </a:ext>
            </a:extLst>
          </p:cNvPr>
          <p:cNvSpPr/>
          <p:nvPr/>
        </p:nvSpPr>
        <p:spPr>
          <a:xfrm>
            <a:off x="7467975" y="2902219"/>
            <a:ext cx="9865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collision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70F52C1-4E70-2444-B9A0-ABC4155CEC57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3253391" y="4839914"/>
            <a:ext cx="629102" cy="420634"/>
          </a:xfrm>
          <a:prstGeom prst="straightConnector1">
            <a:avLst/>
          </a:prstGeom>
          <a:ln w="31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41055DA-4A30-B147-9418-13F272B61D7F}"/>
              </a:ext>
            </a:extLst>
          </p:cNvPr>
          <p:cNvSpPr/>
          <p:nvPr/>
        </p:nvSpPr>
        <p:spPr>
          <a:xfrm>
            <a:off x="6248594" y="5566746"/>
            <a:ext cx="9865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collision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9C01BF8-88CE-0A45-8992-26D40473D261}"/>
              </a:ext>
            </a:extLst>
          </p:cNvPr>
          <p:cNvSpPr/>
          <p:nvPr/>
        </p:nvSpPr>
        <p:spPr>
          <a:xfrm>
            <a:off x="2390862" y="1840850"/>
            <a:ext cx="1090570" cy="470502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48A20DB-A0A4-214D-B2E8-D7437DE645F8}"/>
              </a:ext>
            </a:extLst>
          </p:cNvPr>
          <p:cNvSpPr/>
          <p:nvPr/>
        </p:nvSpPr>
        <p:spPr>
          <a:xfrm>
            <a:off x="2982679" y="3395529"/>
            <a:ext cx="4572000" cy="9541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it is generally necessary to 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override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 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hashCode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method whenever this method is overridden, so as to maintain the general contract for the 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hashCode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method, which states that equal objects must have equal hash codes.</a:t>
            </a:r>
            <a:endParaRPr lang="en-US" sz="12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3238EAB-003D-0A4E-848D-3C1E8E351294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2936147" y="2311352"/>
            <a:ext cx="1179209" cy="1071721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bject 17">
            <a:extLst>
              <a:ext uri="{FF2B5EF4-FFF2-40B4-BE49-F238E27FC236}">
                <a16:creationId xmlns:a16="http://schemas.microsoft.com/office/drawing/2014/main" id="{9FB31089-E9ED-D441-B5AB-73F2634C2F82}"/>
              </a:ext>
            </a:extLst>
          </p:cNvPr>
          <p:cNvSpPr/>
          <p:nvPr/>
        </p:nvSpPr>
        <p:spPr>
          <a:xfrm>
            <a:off x="2003253" y="3813933"/>
            <a:ext cx="615329" cy="528485"/>
          </a:xfrm>
          <a:custGeom>
            <a:avLst/>
            <a:gdLst/>
            <a:ahLst/>
            <a:cxnLst/>
            <a:rect l="l" t="t" r="r" b="b"/>
            <a:pathLst>
              <a:path w="953770" h="953770">
                <a:moveTo>
                  <a:pt x="0" y="0"/>
                </a:moveTo>
                <a:lnTo>
                  <a:pt x="953731" y="0"/>
                </a:lnTo>
                <a:lnTo>
                  <a:pt x="953731" y="953731"/>
                </a:lnTo>
                <a:lnTo>
                  <a:pt x="0" y="95373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 anchor="ctr"/>
          <a:lstStyle/>
          <a:p>
            <a:pPr algn="ctr"/>
            <a:endParaRPr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F7AA983-0E4B-6F48-BDDC-C438DDCA207D}"/>
              </a:ext>
            </a:extLst>
          </p:cNvPr>
          <p:cNvSpPr/>
          <p:nvPr/>
        </p:nvSpPr>
        <p:spPr>
          <a:xfrm>
            <a:off x="789351" y="2332321"/>
            <a:ext cx="438665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300"/>
              </a:spcBef>
              <a:spcAft>
                <a:spcPts val="300"/>
              </a:spcAft>
            </a:pPr>
            <a:r>
              <a:rPr lang="en-US" sz="1100" dirty="0">
                <a:solidFill>
                  <a:schemeClr val="accent6"/>
                </a:solidFill>
                <a:latin typeface="Arial" panose="020B0604020202020204" pitchFamily="34" charset="0"/>
              </a:rPr>
              <a:t>== tests for reference equality (whether they are the same object).</a:t>
            </a:r>
          </a:p>
          <a:p>
            <a:pPr fontAlgn="base">
              <a:spcBef>
                <a:spcPts val="300"/>
              </a:spcBef>
              <a:spcAft>
                <a:spcPts val="300"/>
              </a:spcAft>
            </a:pPr>
            <a:r>
              <a:rPr lang="en-US" sz="1100" dirty="0">
                <a:solidFill>
                  <a:schemeClr val="accent6"/>
                </a:solidFill>
                <a:latin typeface="Arial" panose="020B0604020202020204" pitchFamily="34" charset="0"/>
              </a:rPr>
              <a:t>.equals() tests for value equality (whether they are logically "equal").</a:t>
            </a:r>
            <a:endParaRPr lang="en-US" sz="1100" b="0" i="0" dirty="0">
              <a:solidFill>
                <a:schemeClr val="accent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A6A672E2-DB90-5F40-BE4B-6DAFFC622263}"/>
              </a:ext>
            </a:extLst>
          </p:cNvPr>
          <p:cNvSpPr txBox="1"/>
          <p:nvPr/>
        </p:nvSpPr>
        <p:spPr>
          <a:xfrm>
            <a:off x="784764" y="2909165"/>
            <a:ext cx="6450348" cy="33855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dirty="0"/>
              <a:t>Highly desirable.</a:t>
            </a:r>
            <a:r>
              <a:rPr lang="en-US" dirty="0"/>
              <a:t> If !</a:t>
            </a:r>
            <a:r>
              <a:rPr lang="en-US" dirty="0" err="1"/>
              <a:t>x.equals</a:t>
            </a:r>
            <a:r>
              <a:rPr lang="en-US" dirty="0"/>
              <a:t>(y), then (</a:t>
            </a:r>
            <a:r>
              <a:rPr lang="en-US" dirty="0" err="1"/>
              <a:t>x.hashCode</a:t>
            </a:r>
            <a:r>
              <a:rPr lang="en-US" dirty="0"/>
              <a:t>() != </a:t>
            </a:r>
            <a:r>
              <a:rPr lang="en-US" dirty="0" err="1"/>
              <a:t>y.hashCode</a:t>
            </a:r>
            <a:r>
              <a:rPr lang="en-US" dirty="0"/>
              <a:t>()).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17052FA-B633-8B2E-37DC-BF829E8D3225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2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2" grpId="0" animBg="1"/>
      <p:bldP spid="23" grpId="0"/>
      <p:bldP spid="24" grpId="0"/>
      <p:bldP spid="28" grpId="0"/>
      <p:bldP spid="29" grpId="0"/>
      <p:bldP spid="32" grpId="0" animBg="1"/>
      <p:bldP spid="33" grpId="0"/>
      <p:bldP spid="37" grpId="0"/>
      <p:bldP spid="39" grpId="0" animBg="1"/>
      <p:bldP spid="43" grpId="0" animBg="1"/>
      <p:bldP spid="55" grpId="0" animBg="1"/>
      <p:bldP spid="57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DE7C5-8842-A540-89A1-CB49D8DB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740" y="194538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spc="10" dirty="0">
                <a:latin typeface="Arial"/>
                <a:cs typeface="Arial"/>
              </a:rPr>
              <a:t>Implementing</a:t>
            </a:r>
            <a:r>
              <a:rPr lang="en-US" sz="2800" spc="65" dirty="0">
                <a:latin typeface="Arial"/>
                <a:cs typeface="Arial"/>
              </a:rPr>
              <a:t> </a:t>
            </a:r>
            <a:r>
              <a:rPr lang="en-US" sz="2800" spc="-35" dirty="0">
                <a:latin typeface="Arial"/>
                <a:cs typeface="Arial"/>
              </a:rPr>
              <a:t>Hash</a:t>
            </a:r>
            <a:r>
              <a:rPr lang="en-US" sz="2800" spc="70" dirty="0">
                <a:latin typeface="Arial"/>
                <a:cs typeface="Arial"/>
              </a:rPr>
              <a:t> </a:t>
            </a:r>
            <a:r>
              <a:rPr lang="en-US" sz="2800" spc="40" dirty="0">
                <a:latin typeface="Arial"/>
                <a:cs typeface="Arial"/>
              </a:rPr>
              <a:t>Code: </a:t>
            </a:r>
            <a:r>
              <a:rPr lang="en-US" sz="2800" spc="5" dirty="0">
                <a:latin typeface="Arial"/>
                <a:cs typeface="Arial"/>
              </a:rPr>
              <a:t>Integers, </a:t>
            </a:r>
            <a:r>
              <a:rPr lang="en-US" sz="2800" spc="30" dirty="0">
                <a:latin typeface="Arial"/>
                <a:cs typeface="Arial"/>
              </a:rPr>
              <a:t>Booleans</a:t>
            </a:r>
            <a:endParaRPr lang="en-US" sz="2800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300933EB-91D6-304D-AB1F-33EE366D072F}"/>
              </a:ext>
            </a:extLst>
          </p:cNvPr>
          <p:cNvSpPr/>
          <p:nvPr/>
        </p:nvSpPr>
        <p:spPr>
          <a:xfrm>
            <a:off x="843895" y="1524559"/>
            <a:ext cx="3415735" cy="21024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Courier" pitchFamily="2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7DABC4A-1A4C-2E49-8427-15045D13A3FE}"/>
              </a:ext>
            </a:extLst>
          </p:cNvPr>
          <p:cNvGrpSpPr/>
          <p:nvPr/>
        </p:nvGrpSpPr>
        <p:grpSpPr>
          <a:xfrm>
            <a:off x="4797640" y="1514282"/>
            <a:ext cx="3652073" cy="2427215"/>
            <a:chOff x="4891388" y="1178561"/>
            <a:chExt cx="3652073" cy="2427215"/>
          </a:xfrm>
        </p:grpSpPr>
        <p:sp>
          <p:nvSpPr>
            <p:cNvPr id="17" name="object 18">
              <a:extLst>
                <a:ext uri="{FF2B5EF4-FFF2-40B4-BE49-F238E27FC236}">
                  <a16:creationId xmlns:a16="http://schemas.microsoft.com/office/drawing/2014/main" id="{E891F651-7EEA-8C4F-875F-69A91D8D0577}"/>
                </a:ext>
              </a:extLst>
            </p:cNvPr>
            <p:cNvSpPr/>
            <p:nvPr/>
          </p:nvSpPr>
          <p:spPr>
            <a:xfrm>
              <a:off x="4891388" y="1178561"/>
              <a:ext cx="3652073" cy="24272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Courier" pitchFamily="2" charset="0"/>
              </a:endParaRPr>
            </a:p>
          </p:txBody>
        </p:sp>
        <p:sp>
          <p:nvSpPr>
            <p:cNvPr id="18" name="object 19">
              <a:extLst>
                <a:ext uri="{FF2B5EF4-FFF2-40B4-BE49-F238E27FC236}">
                  <a16:creationId xmlns:a16="http://schemas.microsoft.com/office/drawing/2014/main" id="{3693E2F6-C37B-F240-AB8A-20E48E73E669}"/>
                </a:ext>
              </a:extLst>
            </p:cNvPr>
            <p:cNvSpPr/>
            <p:nvPr/>
          </p:nvSpPr>
          <p:spPr>
            <a:xfrm>
              <a:off x="4956982" y="1252247"/>
              <a:ext cx="3465589" cy="2236084"/>
            </a:xfrm>
            <a:custGeom>
              <a:avLst/>
              <a:gdLst/>
              <a:ahLst/>
              <a:cxnLst/>
              <a:rect l="l" t="t" r="r" b="b"/>
              <a:pathLst>
                <a:path w="3586479" h="2832734">
                  <a:moveTo>
                    <a:pt x="0" y="0"/>
                  </a:moveTo>
                  <a:lnTo>
                    <a:pt x="3586062" y="0"/>
                  </a:lnTo>
                  <a:lnTo>
                    <a:pt x="3586062" y="2832606"/>
                  </a:lnTo>
                  <a:lnTo>
                    <a:pt x="0" y="28326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>
                <a:latin typeface="Courier" pitchFamily="2" charset="0"/>
              </a:endParaRPr>
            </a:p>
          </p:txBody>
        </p:sp>
        <p:sp>
          <p:nvSpPr>
            <p:cNvPr id="19" name="object 20">
              <a:extLst>
                <a:ext uri="{FF2B5EF4-FFF2-40B4-BE49-F238E27FC236}">
                  <a16:creationId xmlns:a16="http://schemas.microsoft.com/office/drawing/2014/main" id="{E4B165CE-CCDD-114E-BAAE-7CA9AB1C9618}"/>
                </a:ext>
              </a:extLst>
            </p:cNvPr>
            <p:cNvSpPr/>
            <p:nvPr/>
          </p:nvSpPr>
          <p:spPr>
            <a:xfrm>
              <a:off x="5315838" y="2077110"/>
              <a:ext cx="2871842" cy="1092439"/>
            </a:xfrm>
            <a:custGeom>
              <a:avLst/>
              <a:gdLst/>
              <a:ahLst/>
              <a:cxnLst/>
              <a:rect l="l" t="t" r="r" b="b"/>
              <a:pathLst>
                <a:path w="3281045" h="1183004">
                  <a:moveTo>
                    <a:pt x="0" y="0"/>
                  </a:moveTo>
                  <a:lnTo>
                    <a:pt x="3280860" y="0"/>
                  </a:lnTo>
                  <a:lnTo>
                    <a:pt x="3280860" y="1182634"/>
                  </a:lnTo>
                  <a:lnTo>
                    <a:pt x="0" y="11826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Courier" pitchFamily="2" charset="0"/>
              </a:endParaRPr>
            </a:p>
          </p:txBody>
        </p:sp>
        <p:sp>
          <p:nvSpPr>
            <p:cNvPr id="20" name="object 21">
              <a:extLst>
                <a:ext uri="{FF2B5EF4-FFF2-40B4-BE49-F238E27FC236}">
                  <a16:creationId xmlns:a16="http://schemas.microsoft.com/office/drawing/2014/main" id="{585F1E0C-51D1-1F45-B639-94DB94F10779}"/>
                </a:ext>
              </a:extLst>
            </p:cNvPr>
            <p:cNvSpPr txBox="1"/>
            <p:nvPr/>
          </p:nvSpPr>
          <p:spPr>
            <a:xfrm>
              <a:off x="4956982" y="1331105"/>
              <a:ext cx="3586479" cy="2072106"/>
            </a:xfrm>
            <a:prstGeom prst="rect">
              <a:avLst/>
            </a:prstGeom>
          </p:spPr>
          <p:txBody>
            <a:bodyPr vert="horz" wrap="square" lIns="0" tIns="35560" rIns="0" bIns="0" rtlCol="0">
              <a:spAutoFit/>
            </a:bodyPr>
            <a:lstStyle/>
            <a:p>
              <a:pPr marL="157480"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sz="1350" dirty="0">
                  <a:latin typeface="Courier" pitchFamily="2" charset="0"/>
                  <a:cs typeface="DejaVu Sans Mono"/>
                </a:rPr>
                <a:t>public final class</a:t>
              </a:r>
              <a:r>
                <a:rPr sz="1350" spc="-2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Boolean</a:t>
              </a:r>
              <a:r>
                <a:rPr lang="en-US" sz="135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{</a:t>
              </a:r>
            </a:p>
            <a:p>
              <a:pPr marL="467995"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sz="1350" dirty="0">
                  <a:latin typeface="Courier" pitchFamily="2" charset="0"/>
                  <a:cs typeface="DejaVu Sans Mono"/>
                </a:rPr>
                <a:t>private final boolean</a:t>
              </a:r>
              <a:r>
                <a:rPr sz="1350" spc="-4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value;</a:t>
              </a:r>
            </a:p>
            <a:p>
              <a:pPr marL="467995"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sz="1350" dirty="0">
                  <a:latin typeface="Courier" pitchFamily="2" charset="0"/>
                  <a:cs typeface="DejaVu Sans Mono"/>
                </a:rPr>
                <a:t>...</a:t>
              </a:r>
              <a:endParaRPr sz="1850" dirty="0">
                <a:latin typeface="Courier" pitchFamily="2" charset="0"/>
                <a:cs typeface="Times New Roman"/>
              </a:endParaRPr>
            </a:p>
            <a:p>
              <a:pPr marL="467995"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sz="1350" dirty="0">
                  <a:latin typeface="Courier" pitchFamily="2" charset="0"/>
                  <a:cs typeface="DejaVu Sans Mono"/>
                </a:rPr>
                <a:t>public int</a:t>
              </a:r>
              <a:r>
                <a:rPr sz="1350" spc="-1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 err="1">
                  <a:latin typeface="Courier" pitchFamily="2" charset="0"/>
                  <a:cs typeface="DejaVu Sans Mono"/>
                </a:rPr>
                <a:t>hashCode</a:t>
              </a:r>
              <a:r>
                <a:rPr sz="1350" dirty="0">
                  <a:latin typeface="Courier" pitchFamily="2" charset="0"/>
                  <a:cs typeface="DejaVu Sans Mono"/>
                </a:rPr>
                <a:t>()</a:t>
              </a:r>
              <a:r>
                <a:rPr lang="en-US" sz="135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{</a:t>
              </a:r>
            </a:p>
            <a:p>
              <a:pPr marL="777875" marR="422909" algn="ctr">
                <a:lnSpc>
                  <a:spcPct val="115900"/>
                </a:lnSpc>
                <a:spcBef>
                  <a:spcPts val="200"/>
                </a:spcBef>
                <a:spcAft>
                  <a:spcPts val="200"/>
                </a:spcAft>
                <a:tabLst>
                  <a:tab pos="1914525" algn="l"/>
                </a:tabLst>
              </a:pPr>
              <a:r>
                <a:rPr sz="1350" dirty="0">
                  <a:latin typeface="Courier" pitchFamily="2" charset="0"/>
                  <a:cs typeface="DejaVu Sans Mono"/>
                </a:rPr>
                <a:t>if (value) return</a:t>
              </a:r>
              <a:r>
                <a:rPr sz="1350" spc="-8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1231;  else	return</a:t>
              </a:r>
              <a:r>
                <a:rPr sz="1350" spc="-9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1237;</a:t>
              </a:r>
            </a:p>
            <a:p>
              <a:pPr marL="467995"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sz="1350" dirty="0">
                  <a:latin typeface="Courier" pitchFamily="2" charset="0"/>
                  <a:cs typeface="DejaVu Sans Mono"/>
                </a:rPr>
                <a:t>}</a:t>
              </a:r>
            </a:p>
            <a:p>
              <a:pPr marL="157480"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sz="1350" dirty="0">
                  <a:latin typeface="Courier" pitchFamily="2" charset="0"/>
                  <a:cs typeface="DejaVu Sans Mono"/>
                </a:rPr>
                <a:t>}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0A41A7E-341F-A64E-93BD-308D1AB67A9C}"/>
              </a:ext>
            </a:extLst>
          </p:cNvPr>
          <p:cNvGrpSpPr/>
          <p:nvPr/>
        </p:nvGrpSpPr>
        <p:grpSpPr>
          <a:xfrm>
            <a:off x="909370" y="1594916"/>
            <a:ext cx="3241420" cy="1889522"/>
            <a:chOff x="919228" y="1397616"/>
            <a:chExt cx="3241420" cy="1889522"/>
          </a:xfrm>
        </p:grpSpPr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431F304F-3049-1048-BB21-F90ACE04DC4F}"/>
                </a:ext>
              </a:extLst>
            </p:cNvPr>
            <p:cNvSpPr/>
            <p:nvPr/>
          </p:nvSpPr>
          <p:spPr>
            <a:xfrm>
              <a:off x="919348" y="1397616"/>
              <a:ext cx="3241300" cy="1889522"/>
            </a:xfrm>
            <a:custGeom>
              <a:avLst/>
              <a:gdLst/>
              <a:ahLst/>
              <a:cxnLst/>
              <a:rect l="l" t="t" r="r" b="b"/>
              <a:pathLst>
                <a:path w="3586479" h="2127250">
                  <a:moveTo>
                    <a:pt x="0" y="0"/>
                  </a:moveTo>
                  <a:lnTo>
                    <a:pt x="3586062" y="0"/>
                  </a:lnTo>
                  <a:lnTo>
                    <a:pt x="3586062" y="2126843"/>
                  </a:lnTo>
                  <a:lnTo>
                    <a:pt x="0" y="21268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>
                <a:latin typeface="Courier" pitchFamily="2" charset="0"/>
              </a:endParaRPr>
            </a:p>
          </p:txBody>
        </p:sp>
        <p:sp>
          <p:nvSpPr>
            <p:cNvPr id="6" name="object 7">
              <a:extLst>
                <a:ext uri="{FF2B5EF4-FFF2-40B4-BE49-F238E27FC236}">
                  <a16:creationId xmlns:a16="http://schemas.microsoft.com/office/drawing/2014/main" id="{39EABCAB-770A-2B48-8A54-5BD4AACBB2A8}"/>
                </a:ext>
              </a:extLst>
            </p:cNvPr>
            <p:cNvSpPr/>
            <p:nvPr/>
          </p:nvSpPr>
          <p:spPr>
            <a:xfrm>
              <a:off x="1264411" y="2204959"/>
              <a:ext cx="2583632" cy="741314"/>
            </a:xfrm>
            <a:custGeom>
              <a:avLst/>
              <a:gdLst/>
              <a:ahLst/>
              <a:cxnLst/>
              <a:rect l="l" t="t" r="r" b="b"/>
              <a:pathLst>
                <a:path w="3281045" h="467360">
                  <a:moveTo>
                    <a:pt x="0" y="0"/>
                  </a:moveTo>
                  <a:lnTo>
                    <a:pt x="3280860" y="0"/>
                  </a:lnTo>
                  <a:lnTo>
                    <a:pt x="3280860" y="467334"/>
                  </a:lnTo>
                  <a:lnTo>
                    <a:pt x="0" y="467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Courier" pitchFamily="2" charset="0"/>
              </a:endParaRPr>
            </a:p>
          </p:txBody>
        </p:sp>
        <p:sp>
          <p:nvSpPr>
            <p:cNvPr id="22" name="object 22">
              <a:extLst>
                <a:ext uri="{FF2B5EF4-FFF2-40B4-BE49-F238E27FC236}">
                  <a16:creationId xmlns:a16="http://schemas.microsoft.com/office/drawing/2014/main" id="{D0C8EB3F-AEA5-534C-8DBB-D8294D766C76}"/>
                </a:ext>
              </a:extLst>
            </p:cNvPr>
            <p:cNvSpPr txBox="1"/>
            <p:nvPr/>
          </p:nvSpPr>
          <p:spPr>
            <a:xfrm>
              <a:off x="919228" y="1436947"/>
              <a:ext cx="3123975" cy="17748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57480">
                <a:spcBef>
                  <a:spcPts val="200"/>
                </a:spcBef>
                <a:spcAft>
                  <a:spcPts val="200"/>
                </a:spcAft>
              </a:pPr>
              <a:r>
                <a:rPr sz="1350" dirty="0">
                  <a:latin typeface="Courier" pitchFamily="2" charset="0"/>
                  <a:cs typeface="DejaVu Sans Mono"/>
                </a:rPr>
                <a:t>public final class</a:t>
              </a:r>
              <a:r>
                <a:rPr sz="1350" spc="-2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Integer</a:t>
              </a:r>
              <a:r>
                <a:rPr lang="en-US" sz="135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{</a:t>
              </a:r>
            </a:p>
            <a:p>
              <a:pPr marL="467995">
                <a:spcBef>
                  <a:spcPts val="200"/>
                </a:spcBef>
                <a:spcAft>
                  <a:spcPts val="200"/>
                </a:spcAft>
              </a:pPr>
              <a:r>
                <a:rPr sz="1350" dirty="0">
                  <a:latin typeface="Courier" pitchFamily="2" charset="0"/>
                  <a:cs typeface="DejaVu Sans Mono"/>
                </a:rPr>
                <a:t>private final </a:t>
              </a:r>
              <a:r>
                <a:rPr sz="1350" dirty="0" err="1">
                  <a:latin typeface="Courier" pitchFamily="2" charset="0"/>
                  <a:cs typeface="DejaVu Sans Mono"/>
                </a:rPr>
                <a:t>int</a:t>
              </a:r>
              <a:r>
                <a:rPr sz="1350" spc="-3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value;</a:t>
              </a:r>
            </a:p>
            <a:p>
              <a:pPr marL="467995">
                <a:spcBef>
                  <a:spcPts val="200"/>
                </a:spcBef>
                <a:spcAft>
                  <a:spcPts val="200"/>
                </a:spcAft>
              </a:pPr>
              <a:r>
                <a:rPr sz="1350" dirty="0">
                  <a:latin typeface="Courier" pitchFamily="2" charset="0"/>
                  <a:cs typeface="DejaVu Sans Mono"/>
                </a:rPr>
                <a:t>...</a:t>
              </a:r>
              <a:endParaRPr lang="en-US" sz="1850" dirty="0">
                <a:latin typeface="Courier" pitchFamily="2" charset="0"/>
                <a:cs typeface="Times New Roman"/>
              </a:endParaRPr>
            </a:p>
            <a:p>
              <a:pPr marL="467995">
                <a:spcBef>
                  <a:spcPts val="200"/>
                </a:spcBef>
                <a:spcAft>
                  <a:spcPts val="200"/>
                </a:spcAft>
              </a:pPr>
              <a:r>
                <a:rPr sz="1350" dirty="0">
                  <a:latin typeface="Courier" pitchFamily="2" charset="0"/>
                  <a:cs typeface="DejaVu Sans Mono"/>
                </a:rPr>
                <a:t>public </a:t>
              </a:r>
              <a:r>
                <a:rPr sz="1350" dirty="0" err="1">
                  <a:latin typeface="Courier" pitchFamily="2" charset="0"/>
                  <a:cs typeface="DejaVu Sans Mono"/>
                </a:rPr>
                <a:t>int</a:t>
              </a:r>
              <a:r>
                <a:rPr sz="1350" spc="-1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 err="1">
                  <a:latin typeface="Courier" pitchFamily="2" charset="0"/>
                  <a:cs typeface="DejaVu Sans Mono"/>
                </a:rPr>
                <a:t>hashCode</a:t>
              </a:r>
              <a:r>
                <a:rPr sz="1350" dirty="0">
                  <a:latin typeface="Courier" pitchFamily="2" charset="0"/>
                  <a:cs typeface="DejaVu Sans Mono"/>
                </a:rPr>
                <a:t>(){	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 marL="467995">
                <a:spcBef>
                  <a:spcPts val="200"/>
                </a:spcBef>
                <a:spcAft>
                  <a:spcPts val="200"/>
                </a:spcAft>
              </a:pPr>
              <a:r>
                <a:rPr lang="en-US" sz="1350" dirty="0">
                  <a:latin typeface="Courier" pitchFamily="2" charset="0"/>
                  <a:cs typeface="DejaVu Sans Mono"/>
                </a:rPr>
                <a:t>	</a:t>
              </a:r>
              <a:r>
                <a:rPr sz="1350" dirty="0">
                  <a:latin typeface="Courier" pitchFamily="2" charset="0"/>
                  <a:cs typeface="DejaVu Sans Mono"/>
                </a:rPr>
                <a:t>return</a:t>
              </a:r>
              <a:r>
                <a:rPr sz="1350" spc="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value;	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 marL="467995">
                <a:spcBef>
                  <a:spcPts val="200"/>
                </a:spcBef>
                <a:spcAft>
                  <a:spcPts val="200"/>
                </a:spcAft>
              </a:pPr>
              <a:r>
                <a:rPr sz="1350" dirty="0">
                  <a:latin typeface="Courier" pitchFamily="2" charset="0"/>
                  <a:cs typeface="DejaVu Sans Mono"/>
                </a:rPr>
                <a:t>}</a:t>
              </a:r>
            </a:p>
            <a:p>
              <a:pPr marL="157480">
                <a:spcBef>
                  <a:spcPts val="200"/>
                </a:spcBef>
                <a:spcAft>
                  <a:spcPts val="200"/>
                </a:spcAft>
              </a:pPr>
              <a:r>
                <a:rPr sz="1350" dirty="0">
                  <a:latin typeface="Courier" pitchFamily="2" charset="0"/>
                  <a:cs typeface="DejaVu Sans Mono"/>
                </a:rPr>
                <a:t>}</a:t>
              </a:r>
            </a:p>
          </p:txBody>
        </p:sp>
      </p:grp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A0D2819-9D36-BB4B-BE17-1B4E1AD45F46}"/>
              </a:ext>
            </a:extLst>
          </p:cNvPr>
          <p:cNvSpPr/>
          <p:nvPr/>
        </p:nvSpPr>
        <p:spPr>
          <a:xfrm>
            <a:off x="7414399" y="2727889"/>
            <a:ext cx="679533" cy="476867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30" name="object 10">
            <a:extLst>
              <a:ext uri="{FF2B5EF4-FFF2-40B4-BE49-F238E27FC236}">
                <a16:creationId xmlns:a16="http://schemas.microsoft.com/office/drawing/2014/main" id="{CF02CF2A-E5F4-9647-9CFB-9B8A2D1C275D}"/>
              </a:ext>
            </a:extLst>
          </p:cNvPr>
          <p:cNvSpPr txBox="1"/>
          <p:nvPr/>
        </p:nvSpPr>
        <p:spPr>
          <a:xfrm>
            <a:off x="345441" y="3604541"/>
            <a:ext cx="4775566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latin typeface="Arial"/>
                <a:cs typeface="Arial"/>
              </a:defRPr>
            </a:lvl1pPr>
          </a:lstStyle>
          <a:p>
            <a:r>
              <a:rPr lang="en-US" altLang="zh-CN" sz="1400" dirty="0"/>
              <a:t>Two</a:t>
            </a:r>
            <a:r>
              <a:rPr lang="zh-CN" altLang="en-US" sz="1400" dirty="0"/>
              <a:t> </a:t>
            </a:r>
            <a:r>
              <a:rPr lang="en-US" altLang="zh-CN" sz="1400" dirty="0"/>
              <a:t>large</a:t>
            </a:r>
            <a:r>
              <a:rPr lang="zh-CN" altLang="en-US" sz="1400" dirty="0"/>
              <a:t> </a:t>
            </a:r>
            <a:r>
              <a:rPr lang="en-US" altLang="zh-CN" sz="1400" dirty="0"/>
              <a:t>prime</a:t>
            </a:r>
            <a:r>
              <a:rPr lang="zh-CN" altLang="en-US" sz="1400" dirty="0"/>
              <a:t> </a:t>
            </a:r>
            <a:r>
              <a:rPr lang="en-US" altLang="zh-CN" sz="1400" dirty="0"/>
              <a:t>numbers 1231 and 1237 are used as </a:t>
            </a:r>
            <a:r>
              <a:rPr lang="en-US" altLang="zh-CN" sz="1400" dirty="0" err="1"/>
              <a:t>hashCode</a:t>
            </a:r>
            <a:r>
              <a:rPr lang="en-US" altLang="zh-CN" sz="1400" dirty="0"/>
              <a:t> of a Boolean value of true or false, respectively</a:t>
            </a:r>
            <a:endParaRPr sz="1400" dirty="0"/>
          </a:p>
        </p:txBody>
      </p:sp>
      <p:sp>
        <p:nvSpPr>
          <p:cNvPr id="31" name="object 8">
            <a:extLst>
              <a:ext uri="{FF2B5EF4-FFF2-40B4-BE49-F238E27FC236}">
                <a16:creationId xmlns:a16="http://schemas.microsoft.com/office/drawing/2014/main" id="{1DD6C340-5147-A84C-8A2F-726C3E0BAC4C}"/>
              </a:ext>
            </a:extLst>
          </p:cNvPr>
          <p:cNvSpPr txBox="1"/>
          <p:nvPr/>
        </p:nvSpPr>
        <p:spPr>
          <a:xfrm>
            <a:off x="942972" y="4228382"/>
            <a:ext cx="4279117" cy="523220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altLang="zh-CN" sz="1400" dirty="0">
                <a:solidFill>
                  <a:srgbClr val="FFFF00"/>
                </a:solidFill>
              </a:rPr>
              <a:t>1.</a:t>
            </a:r>
            <a:r>
              <a:rPr lang="zh-CN" altLang="en-US" sz="1400" dirty="0">
                <a:solidFill>
                  <a:srgbClr val="FFFF00"/>
                </a:solidFill>
              </a:rPr>
              <a:t> </a:t>
            </a:r>
            <a:r>
              <a:rPr lang="en-US" altLang="zh-CN" sz="1400" dirty="0">
                <a:solidFill>
                  <a:srgbClr val="FFFF00"/>
                </a:solidFill>
              </a:rPr>
              <a:t>avoid</a:t>
            </a:r>
            <a:r>
              <a:rPr lang="zh-CN" altLang="en-US" sz="1400" dirty="0">
                <a:solidFill>
                  <a:srgbClr val="FFFF00"/>
                </a:solidFill>
              </a:rPr>
              <a:t> </a:t>
            </a:r>
            <a:r>
              <a:rPr lang="en-US" altLang="zh-CN" sz="1400" dirty="0">
                <a:solidFill>
                  <a:srgbClr val="FFFF00"/>
                </a:solidFill>
              </a:rPr>
              <a:t>collision</a:t>
            </a:r>
          </a:p>
          <a:p>
            <a:r>
              <a:rPr lang="en-US" altLang="zh-CN" sz="1400" dirty="0"/>
              <a:t>(e.g.,</a:t>
            </a:r>
            <a:r>
              <a:rPr lang="zh-CN" altLang="en-US" sz="1400" dirty="0"/>
              <a:t> </a:t>
            </a:r>
            <a:r>
              <a:rPr lang="en-US" altLang="zh-CN" sz="1400" dirty="0"/>
              <a:t>better</a:t>
            </a:r>
            <a:r>
              <a:rPr lang="zh-CN" altLang="en-US" sz="1400" dirty="0"/>
              <a:t> </a:t>
            </a:r>
            <a:r>
              <a:rPr lang="en-US" altLang="zh-CN" sz="1400" dirty="0"/>
              <a:t>than even numbers like</a:t>
            </a:r>
            <a:r>
              <a:rPr lang="zh-CN" altLang="en-US" sz="1400" dirty="0"/>
              <a:t> </a:t>
            </a:r>
            <a:r>
              <a:rPr lang="en-US" altLang="zh-CN" sz="1400" dirty="0"/>
              <a:t>1000</a:t>
            </a:r>
            <a:r>
              <a:rPr lang="zh-CN" altLang="en-US" sz="1400" dirty="0"/>
              <a:t> </a:t>
            </a:r>
            <a:r>
              <a:rPr lang="en-US" altLang="zh-CN" sz="1400" dirty="0"/>
              <a:t>and</a:t>
            </a:r>
            <a:r>
              <a:rPr lang="zh-CN" altLang="en-US" sz="1400" dirty="0"/>
              <a:t> </a:t>
            </a:r>
            <a:r>
              <a:rPr lang="en-US" altLang="zh-CN" sz="1400" dirty="0"/>
              <a:t>2000.)</a:t>
            </a:r>
            <a:endParaRPr 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E964F6-F410-304E-9F3D-106F103E3D53}"/>
              </a:ext>
            </a:extLst>
          </p:cNvPr>
          <p:cNvSpPr txBox="1"/>
          <p:nvPr/>
        </p:nvSpPr>
        <p:spPr>
          <a:xfrm>
            <a:off x="5338709" y="4127761"/>
            <a:ext cx="2569934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  <a:p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n-US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923B041-4BDF-054C-8043-7684DE4442E7}"/>
              </a:ext>
            </a:extLst>
          </p:cNvPr>
          <p:cNvSpPr/>
          <p:nvPr/>
        </p:nvSpPr>
        <p:spPr>
          <a:xfrm>
            <a:off x="942973" y="5648901"/>
            <a:ext cx="2681071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200" dirty="0">
                <a:solidFill>
                  <a:srgbClr val="333333"/>
                </a:solidFill>
                <a:latin typeface="Courier" pitchFamily="2" charset="0"/>
              </a:rPr>
              <a:t>class </a:t>
            </a:r>
            <a:r>
              <a:rPr lang="en-US" sz="1200" dirty="0" err="1">
                <a:solidFill>
                  <a:srgbClr val="333333"/>
                </a:solidFill>
                <a:latin typeface="Courier" pitchFamily="2" charset="0"/>
              </a:rPr>
              <a:t>InterviewCandidate</a:t>
            </a:r>
            <a:r>
              <a:rPr lang="en-US" sz="1200" dirty="0">
                <a:solidFill>
                  <a:srgbClr val="333333"/>
                </a:solidFill>
                <a:latin typeface="Courier" pitchFamily="2" charset="0"/>
              </a:rPr>
              <a:t> {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solidFill>
                  <a:srgbClr val="333333"/>
                </a:solidFill>
                <a:latin typeface="Courier" pitchFamily="2" charset="0"/>
              </a:rPr>
              <a:t>     String </a:t>
            </a:r>
            <a:r>
              <a:rPr lang="en-US" sz="1200" dirty="0" err="1">
                <a:solidFill>
                  <a:srgbClr val="333333"/>
                </a:solidFill>
                <a:latin typeface="Courier" pitchFamily="2" charset="0"/>
              </a:rPr>
              <a:t>candidateName</a:t>
            </a:r>
            <a:r>
              <a:rPr lang="en-US" sz="1200" dirty="0">
                <a:solidFill>
                  <a:srgbClr val="333333"/>
                </a:solidFill>
                <a:latin typeface="Courier" pitchFamily="2" charset="0"/>
              </a:rPr>
              <a:t>;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solidFill>
                  <a:srgbClr val="333333"/>
                </a:solidFill>
                <a:latin typeface="Courier" pitchFamily="2" charset="0"/>
              </a:rPr>
              <a:t>     </a:t>
            </a:r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Boolean </a:t>
            </a:r>
            <a:r>
              <a:rPr lang="en-US" sz="1200" dirty="0" err="1">
                <a:solidFill>
                  <a:srgbClr val="FF0000"/>
                </a:solidFill>
                <a:latin typeface="Courier" pitchFamily="2" charset="0"/>
              </a:rPr>
              <a:t>isSelected</a:t>
            </a:r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;</a:t>
            </a:r>
            <a:br>
              <a:rPr lang="en-US" sz="1200" dirty="0">
                <a:solidFill>
                  <a:srgbClr val="FF0000"/>
                </a:solidFill>
                <a:latin typeface="Courier" pitchFamily="2" charset="0"/>
              </a:rPr>
            </a:br>
            <a:r>
              <a:rPr lang="en-US" sz="1200" dirty="0">
                <a:solidFill>
                  <a:srgbClr val="333333"/>
                </a:solidFill>
                <a:latin typeface="Courier" pitchFamily="2" charset="0"/>
              </a:rPr>
              <a:t>}</a:t>
            </a:r>
            <a:endParaRPr lang="en-US" sz="1200" dirty="0">
              <a:latin typeface="Courier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2DB225-43CE-B443-8FD1-5C81C66B16F5}"/>
              </a:ext>
            </a:extLst>
          </p:cNvPr>
          <p:cNvSpPr/>
          <p:nvPr/>
        </p:nvSpPr>
        <p:spPr>
          <a:xfrm>
            <a:off x="4436016" y="5587345"/>
            <a:ext cx="4178033" cy="95410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To write the </a:t>
            </a:r>
            <a:r>
              <a:rPr lang="en-US" sz="1400" dirty="0" err="1">
                <a:solidFill>
                  <a:schemeClr val="bg1"/>
                </a:solidFill>
                <a:latin typeface="Arial"/>
                <a:cs typeface="Arial"/>
              </a:rPr>
              <a:t>hashcode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 for this class, typically you will find </a:t>
            </a:r>
            <a:r>
              <a:rPr lang="en-US" sz="1400" dirty="0" err="1">
                <a:solidFill>
                  <a:schemeClr val="bg1"/>
                </a:solidFill>
                <a:latin typeface="Arial"/>
                <a:cs typeface="Arial"/>
              </a:rPr>
              <a:t>hashcode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 for </a:t>
            </a:r>
            <a:r>
              <a:rPr lang="en-US" sz="1400" dirty="0" err="1">
                <a:solidFill>
                  <a:schemeClr val="bg1"/>
                </a:solidFill>
                <a:latin typeface="Arial"/>
                <a:cs typeface="Arial"/>
              </a:rPr>
              <a:t>candidateName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Arial"/>
                <a:cs typeface="Arial"/>
              </a:rPr>
              <a:t>hashcode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 for </a:t>
            </a:r>
            <a:r>
              <a:rPr lang="en-US" sz="1400" dirty="0" err="1">
                <a:solidFill>
                  <a:schemeClr val="bg1"/>
                </a:solidFill>
                <a:latin typeface="Arial"/>
                <a:cs typeface="Arial"/>
              </a:rPr>
              <a:t>isSelected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, multiply them with some prime number and then add them up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4FD7E0-51B7-C94A-AF4D-3B372CD8CB06}"/>
              </a:ext>
            </a:extLst>
          </p:cNvPr>
          <p:cNvSpPr/>
          <p:nvPr/>
        </p:nvSpPr>
        <p:spPr>
          <a:xfrm>
            <a:off x="942973" y="4930232"/>
            <a:ext cx="4279116" cy="523220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FF00"/>
                </a:solidFill>
                <a:latin typeface="Arial"/>
                <a:cs typeface="Arial"/>
              </a:rPr>
              <a:t>2.</a:t>
            </a:r>
            <a:r>
              <a:rPr lang="zh-CN" altLang="en-US" sz="140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FF00"/>
                </a:solidFill>
                <a:latin typeface="Arial"/>
                <a:cs typeface="Arial"/>
              </a:rPr>
              <a:t>larger impact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on the hash code of a composite object (e.g., better than directly returning 0 or 1)</a:t>
            </a:r>
            <a:endParaRPr lang="en-US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272605-7F6F-384A-9652-E1A105EAC9A4}"/>
              </a:ext>
            </a:extLst>
          </p:cNvPr>
          <p:cNvSpPr/>
          <p:nvPr/>
        </p:nvSpPr>
        <p:spPr>
          <a:xfrm>
            <a:off x="804361" y="1156238"/>
            <a:ext cx="28196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55" dirty="0">
                <a:latin typeface="DejaVu Sans"/>
                <a:cs typeface="DejaVu Sans"/>
              </a:rPr>
              <a:t>Java library</a:t>
            </a:r>
            <a:r>
              <a:rPr lang="en-US" sz="1400" b="1" dirty="0">
                <a:latin typeface="DejaVu Sans"/>
                <a:cs typeface="DejaVu Sans"/>
              </a:rPr>
              <a:t> </a:t>
            </a:r>
            <a:r>
              <a:rPr lang="en-US" sz="1400" b="1" spc="-70" dirty="0">
                <a:latin typeface="DejaVu Sans"/>
                <a:cs typeface="DejaVu Sans"/>
              </a:rPr>
              <a:t>implementation</a:t>
            </a:r>
            <a:endParaRPr lang="en-US" sz="1400" dirty="0">
              <a:latin typeface="DejaVu Sans"/>
              <a:cs typeface="DejaVu San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8FDF0B-B275-111A-C0F3-CB5A608DAA36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0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9" grpId="0" animBg="1"/>
      <p:bldP spid="30" grpId="0" animBg="1"/>
      <p:bldP spid="31" grpId="0" animBg="1"/>
      <p:bldP spid="35" grpId="0" animBg="1"/>
      <p:bldP spid="36" grpId="0" animBg="1"/>
      <p:bldP spid="3" grpId="0" animBg="1"/>
      <p:bldP spid="12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DE7C5-8842-A540-89A1-CB49D8DB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740" y="194538"/>
            <a:ext cx="8229600" cy="1143000"/>
          </a:xfrm>
        </p:spPr>
        <p:txBody>
          <a:bodyPr>
            <a:normAutofit/>
          </a:bodyPr>
          <a:lstStyle/>
          <a:p>
            <a:r>
              <a:rPr lang="en-US" spc="10" dirty="0">
                <a:latin typeface="Arial"/>
                <a:cs typeface="Arial"/>
              </a:rPr>
              <a:t>Implementing</a:t>
            </a:r>
            <a:r>
              <a:rPr lang="en-US" spc="65" dirty="0">
                <a:latin typeface="Arial"/>
                <a:cs typeface="Arial"/>
              </a:rPr>
              <a:t> </a:t>
            </a:r>
            <a:r>
              <a:rPr lang="en-US" spc="-35" dirty="0">
                <a:latin typeface="Arial"/>
                <a:cs typeface="Arial"/>
              </a:rPr>
              <a:t>Hash</a:t>
            </a:r>
            <a:r>
              <a:rPr lang="en-US" spc="70" dirty="0">
                <a:latin typeface="Arial"/>
                <a:cs typeface="Arial"/>
              </a:rPr>
              <a:t> </a:t>
            </a:r>
            <a:r>
              <a:rPr lang="en-US" spc="40" dirty="0">
                <a:latin typeface="Arial"/>
                <a:cs typeface="Arial"/>
              </a:rPr>
              <a:t>Code: </a:t>
            </a:r>
            <a:r>
              <a:rPr lang="en-US" spc="15" dirty="0">
                <a:latin typeface="Arial"/>
                <a:cs typeface="Arial"/>
              </a:rPr>
              <a:t>Doubles</a:t>
            </a:r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775D0DD-0EDE-0C42-A737-91B8E4883FCA}"/>
              </a:ext>
            </a:extLst>
          </p:cNvPr>
          <p:cNvGrpSpPr/>
          <p:nvPr/>
        </p:nvGrpSpPr>
        <p:grpSpPr>
          <a:xfrm>
            <a:off x="259801" y="1463373"/>
            <a:ext cx="5081177" cy="2261947"/>
            <a:chOff x="88986" y="3543872"/>
            <a:chExt cx="5081177" cy="2261947"/>
          </a:xfrm>
        </p:grpSpPr>
        <p:sp>
          <p:nvSpPr>
            <p:cNvPr id="8" name="object 9">
              <a:extLst>
                <a:ext uri="{FF2B5EF4-FFF2-40B4-BE49-F238E27FC236}">
                  <a16:creationId xmlns:a16="http://schemas.microsoft.com/office/drawing/2014/main" id="{DC395E23-94F1-D845-A783-F88727719B58}"/>
                </a:ext>
              </a:extLst>
            </p:cNvPr>
            <p:cNvSpPr/>
            <p:nvPr/>
          </p:nvSpPr>
          <p:spPr>
            <a:xfrm>
              <a:off x="88986" y="3543872"/>
              <a:ext cx="5081177" cy="22619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Courier" pitchFamily="2" charset="0"/>
              </a:endParaRPr>
            </a:p>
          </p:txBody>
        </p:sp>
        <p:sp>
          <p:nvSpPr>
            <p:cNvPr id="9" name="object 10">
              <a:extLst>
                <a:ext uri="{FF2B5EF4-FFF2-40B4-BE49-F238E27FC236}">
                  <a16:creationId xmlns:a16="http://schemas.microsoft.com/office/drawing/2014/main" id="{9F9C84B4-D98D-AD47-BD65-13E23CD4BFA6}"/>
                </a:ext>
              </a:extLst>
            </p:cNvPr>
            <p:cNvSpPr/>
            <p:nvPr/>
          </p:nvSpPr>
          <p:spPr>
            <a:xfrm>
              <a:off x="156626" y="3614230"/>
              <a:ext cx="4893310" cy="2095762"/>
            </a:xfrm>
            <a:custGeom>
              <a:avLst/>
              <a:gdLst/>
              <a:ahLst/>
              <a:cxnLst/>
              <a:rect l="l" t="t" r="r" b="b"/>
              <a:pathLst>
                <a:path w="4893309" h="2832735">
                  <a:moveTo>
                    <a:pt x="0" y="0"/>
                  </a:moveTo>
                  <a:lnTo>
                    <a:pt x="4892687" y="0"/>
                  </a:lnTo>
                  <a:lnTo>
                    <a:pt x="4892687" y="2832608"/>
                  </a:lnTo>
                  <a:lnTo>
                    <a:pt x="0" y="28326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>
                <a:latin typeface="Courier" pitchFamily="2" charset="0"/>
              </a:endParaRPr>
            </a:p>
          </p:txBody>
        </p:sp>
        <p:sp>
          <p:nvSpPr>
            <p:cNvPr id="10" name="object 11">
              <a:extLst>
                <a:ext uri="{FF2B5EF4-FFF2-40B4-BE49-F238E27FC236}">
                  <a16:creationId xmlns:a16="http://schemas.microsoft.com/office/drawing/2014/main" id="{24379137-ED7F-D44A-A14C-11A94192E201}"/>
                </a:ext>
              </a:extLst>
            </p:cNvPr>
            <p:cNvSpPr/>
            <p:nvPr/>
          </p:nvSpPr>
          <p:spPr>
            <a:xfrm>
              <a:off x="512980" y="4315638"/>
              <a:ext cx="4379054" cy="1130087"/>
            </a:xfrm>
            <a:custGeom>
              <a:avLst/>
              <a:gdLst/>
              <a:ahLst/>
              <a:cxnLst/>
              <a:rect l="l" t="t" r="r" b="b"/>
              <a:pathLst>
                <a:path w="4587875" h="1183004">
                  <a:moveTo>
                    <a:pt x="0" y="0"/>
                  </a:moveTo>
                  <a:lnTo>
                    <a:pt x="4587481" y="0"/>
                  </a:lnTo>
                  <a:lnTo>
                    <a:pt x="4587481" y="1182636"/>
                  </a:lnTo>
                  <a:lnTo>
                    <a:pt x="0" y="11826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Courier" pitchFamily="2" charset="0"/>
              </a:endParaRPr>
            </a:p>
          </p:txBody>
        </p:sp>
        <p:sp>
          <p:nvSpPr>
            <p:cNvPr id="11" name="object 12">
              <a:extLst>
                <a:ext uri="{FF2B5EF4-FFF2-40B4-BE49-F238E27FC236}">
                  <a16:creationId xmlns:a16="http://schemas.microsoft.com/office/drawing/2014/main" id="{96A61A73-2DAE-934C-95CB-C74CECA018C0}"/>
                </a:ext>
              </a:extLst>
            </p:cNvPr>
            <p:cNvSpPr txBox="1"/>
            <p:nvPr/>
          </p:nvSpPr>
          <p:spPr>
            <a:xfrm>
              <a:off x="156626" y="3614229"/>
              <a:ext cx="4893310" cy="20338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57480">
                <a:spcBef>
                  <a:spcPts val="200"/>
                </a:spcBef>
                <a:spcAft>
                  <a:spcPts val="200"/>
                </a:spcAft>
                <a:defRPr sz="1350">
                  <a:latin typeface="Courier" pitchFamily="2" charset="0"/>
                  <a:cs typeface="DejaVu Sans Mono"/>
                </a:defRPr>
              </a:lvl1pPr>
            </a:lstStyle>
            <a:p>
              <a:r>
                <a:rPr dirty="0"/>
                <a:t>public final class Double</a:t>
              </a:r>
              <a:r>
                <a:rPr lang="en-US" dirty="0"/>
                <a:t> </a:t>
              </a:r>
              <a:r>
                <a:rPr dirty="0"/>
                <a:t>{</a:t>
              </a:r>
              <a:endParaRPr lang="en-US" dirty="0"/>
            </a:p>
            <a:p>
              <a:r>
                <a:rPr lang="en-US" dirty="0"/>
                <a:t>	</a:t>
              </a:r>
              <a:r>
                <a:rPr dirty="0"/>
                <a:t>private final double value;</a:t>
              </a:r>
              <a:endParaRPr lang="en-US" dirty="0"/>
            </a:p>
            <a:p>
              <a:r>
                <a:rPr lang="en-US" dirty="0"/>
                <a:t>	</a:t>
              </a:r>
              <a:r>
                <a:rPr dirty="0"/>
                <a:t>...</a:t>
              </a:r>
              <a:endParaRPr lang="en-US" dirty="0"/>
            </a:p>
            <a:p>
              <a:r>
                <a:rPr lang="en-US" dirty="0"/>
                <a:t>	public </a:t>
              </a:r>
              <a:r>
                <a:rPr lang="en-US" dirty="0" err="1"/>
                <a:t>int</a:t>
              </a:r>
              <a:r>
                <a:rPr lang="en-US" dirty="0"/>
                <a:t> </a:t>
              </a:r>
              <a:r>
                <a:rPr lang="en-US" dirty="0" err="1"/>
                <a:t>hashCode</a:t>
              </a:r>
              <a:r>
                <a:rPr lang="en-US" dirty="0"/>
                <a:t>() {</a:t>
              </a:r>
            </a:p>
            <a:p>
              <a:r>
                <a:rPr lang="en-US" dirty="0"/>
                <a:t>		long bits = </a:t>
              </a:r>
              <a:r>
                <a:rPr lang="en-US" dirty="0" err="1"/>
                <a:t>doubleToLongBits</a:t>
              </a:r>
              <a:r>
                <a:rPr lang="en-US" dirty="0"/>
                <a:t>(value);</a:t>
              </a:r>
            </a:p>
            <a:p>
              <a:r>
                <a:rPr lang="en-US" dirty="0"/>
                <a:t>		return (</a:t>
              </a:r>
              <a:r>
                <a:rPr lang="en-US" dirty="0" err="1"/>
                <a:t>int</a:t>
              </a:r>
              <a:r>
                <a:rPr lang="en-US" dirty="0"/>
                <a:t>) (bits ^ (bits &gt;&gt;&gt; 32));</a:t>
              </a:r>
            </a:p>
            <a:p>
              <a:r>
                <a:rPr lang="en-US" dirty="0"/>
                <a:t>	}</a:t>
              </a:r>
            </a:p>
            <a:p>
              <a:r>
                <a:rPr lang="en-US" dirty="0"/>
                <a:t>}</a:t>
              </a:r>
              <a:endParaRPr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522AB53E-804B-6042-9ACA-F638DF7D38FA}"/>
              </a:ext>
            </a:extLst>
          </p:cNvPr>
          <p:cNvSpPr/>
          <p:nvPr/>
        </p:nvSpPr>
        <p:spPr>
          <a:xfrm>
            <a:off x="520969" y="3886465"/>
            <a:ext cx="4558839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 is a binary operation, it stands for "exclusive or", that is to say the resulting bit evaluates to one if only exactly </a:t>
            </a:r>
            <a:r>
              <a:rPr lang="en-US" sz="1600" i="1" dirty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sz="1600" dirty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of the bits is set.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552E574A-8E30-614D-A2A5-D10FF632D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819447"/>
              </p:ext>
            </p:extLst>
          </p:nvPr>
        </p:nvGraphicFramePr>
        <p:xfrm>
          <a:off x="5700161" y="3411969"/>
          <a:ext cx="2092558" cy="152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5806">
                  <a:extLst>
                    <a:ext uri="{9D8B030D-6E8A-4147-A177-3AD203B41FA5}">
                      <a16:colId xmlns:a16="http://schemas.microsoft.com/office/drawing/2014/main" val="4130506719"/>
                    </a:ext>
                  </a:extLst>
                </a:gridCol>
                <a:gridCol w="648673">
                  <a:extLst>
                    <a:ext uri="{9D8B030D-6E8A-4147-A177-3AD203B41FA5}">
                      <a16:colId xmlns:a16="http://schemas.microsoft.com/office/drawing/2014/main" val="2597220815"/>
                    </a:ext>
                  </a:extLst>
                </a:gridCol>
                <a:gridCol w="888079">
                  <a:extLst>
                    <a:ext uri="{9D8B030D-6E8A-4147-A177-3AD203B41FA5}">
                      <a16:colId xmlns:a16="http://schemas.microsoft.com/office/drawing/2014/main" val="3670829217"/>
                    </a:ext>
                  </a:extLst>
                </a:gridCol>
              </a:tblGrid>
              <a:tr h="1296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XOR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2575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42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627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669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052660"/>
                  </a:ext>
                </a:extLst>
              </a:tr>
            </a:tbl>
          </a:graphicData>
        </a:graphic>
      </p:graphicFrame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40120E7-8B2D-C44A-84DA-D61D2F254302}"/>
              </a:ext>
            </a:extLst>
          </p:cNvPr>
          <p:cNvSpPr/>
          <p:nvPr/>
        </p:nvSpPr>
        <p:spPr>
          <a:xfrm>
            <a:off x="1167388" y="2551891"/>
            <a:ext cx="3808603" cy="243281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13F8F08-2D16-CE4A-9F94-3B7B8575702F}"/>
              </a:ext>
            </a:extLst>
          </p:cNvPr>
          <p:cNvSpPr/>
          <p:nvPr/>
        </p:nvSpPr>
        <p:spPr>
          <a:xfrm>
            <a:off x="1167388" y="2795172"/>
            <a:ext cx="3808603" cy="243281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37" name="object 8">
            <a:extLst>
              <a:ext uri="{FF2B5EF4-FFF2-40B4-BE49-F238E27FC236}">
                <a16:creationId xmlns:a16="http://schemas.microsoft.com/office/drawing/2014/main" id="{5058F4BB-4876-2146-AEFC-2BA8391090CF}"/>
              </a:ext>
            </a:extLst>
          </p:cNvPr>
          <p:cNvSpPr txBox="1"/>
          <p:nvPr/>
        </p:nvSpPr>
        <p:spPr>
          <a:xfrm>
            <a:off x="5459583" y="1769778"/>
            <a:ext cx="3525657" cy="584775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 marR="5080"/>
            <a:r>
              <a:rPr lang="en-US" altLang="zh-CN" spc="45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zh-CN" altLang="en-US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45" dirty="0">
                <a:latin typeface="Arial" panose="020B0604020202020204" pitchFamily="34" charset="0"/>
                <a:cs typeface="Arial" panose="020B0604020202020204" pitchFamily="34" charset="0"/>
              </a:rPr>
              <a:t>convert </a:t>
            </a:r>
            <a:r>
              <a:rPr lang="en-US" spc="3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pc="5" dirty="0">
                <a:latin typeface="Arial" panose="020B0604020202020204" pitchFamily="34" charset="0"/>
                <a:cs typeface="Arial" panose="020B0604020202020204" pitchFamily="34" charset="0"/>
              </a:rPr>
              <a:t>IEEE </a:t>
            </a:r>
            <a:r>
              <a:rPr lang="en-US" spc="45" dirty="0">
                <a:latin typeface="Arial" panose="020B0604020202020204" pitchFamily="34" charset="0"/>
                <a:cs typeface="Arial" panose="020B0604020202020204" pitchFamily="34" charset="0"/>
              </a:rPr>
              <a:t>64-bit </a:t>
            </a:r>
            <a:r>
              <a:rPr lang="en-US" spc="30" dirty="0">
                <a:latin typeface="Arial" panose="020B0604020202020204" pitchFamily="34" charset="0"/>
                <a:cs typeface="Arial" panose="020B0604020202020204" pitchFamily="34" charset="0"/>
              </a:rPr>
              <a:t>representation</a:t>
            </a:r>
            <a:r>
              <a:rPr lang="en-US" altLang="zh-CN" spc="3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pc="3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object 8">
            <a:extLst>
              <a:ext uri="{FF2B5EF4-FFF2-40B4-BE49-F238E27FC236}">
                <a16:creationId xmlns:a16="http://schemas.microsoft.com/office/drawing/2014/main" id="{A7F8715E-1644-D542-8BCB-B17AC0EF0A92}"/>
              </a:ext>
            </a:extLst>
          </p:cNvPr>
          <p:cNvSpPr txBox="1"/>
          <p:nvPr/>
        </p:nvSpPr>
        <p:spPr>
          <a:xfrm>
            <a:off x="5459584" y="2590647"/>
            <a:ext cx="3525657" cy="584775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 marR="5080"/>
            <a:r>
              <a:rPr lang="en-US" altLang="zh-CN" spc="80" dirty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zh-CN" altLang="en-US" spc="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80" dirty="0">
                <a:latin typeface="Arial" panose="020B0604020202020204" pitchFamily="34" charset="0"/>
                <a:cs typeface="Arial" panose="020B0604020202020204" pitchFamily="34" charset="0"/>
              </a:rPr>
              <a:t>XOR</a:t>
            </a:r>
            <a:r>
              <a:rPr lang="en-US" spc="80" dirty="0">
                <a:latin typeface="Arial" panose="020B0604020202020204" pitchFamily="34" charset="0"/>
                <a:cs typeface="Arial" panose="020B0604020202020204" pitchFamily="34" charset="0"/>
              </a:rPr>
              <a:t> most </a:t>
            </a:r>
            <a:r>
              <a:rPr lang="en-US" spc="45" dirty="0">
                <a:latin typeface="Arial" panose="020B0604020202020204" pitchFamily="34" charset="0"/>
                <a:cs typeface="Arial" panose="020B0604020202020204" pitchFamily="34" charset="0"/>
              </a:rPr>
              <a:t>significant</a:t>
            </a:r>
            <a:r>
              <a:rPr lang="en-US" spc="-1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55" dirty="0">
                <a:latin typeface="Arial" panose="020B0604020202020204" pitchFamily="34" charset="0"/>
                <a:cs typeface="Arial" panose="020B0604020202020204" pitchFamily="34" charset="0"/>
              </a:rPr>
              <a:t>32-bits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45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pc="25" dirty="0">
                <a:latin typeface="Arial" panose="020B0604020202020204" pitchFamily="34" charset="0"/>
                <a:cs typeface="Arial" panose="020B0604020202020204" pitchFamily="34" charset="0"/>
              </a:rPr>
              <a:t>least </a:t>
            </a:r>
            <a:r>
              <a:rPr lang="en-US" spc="45" dirty="0">
                <a:latin typeface="Arial" panose="020B0604020202020204" pitchFamily="34" charset="0"/>
                <a:cs typeface="Arial" panose="020B0604020202020204" pitchFamily="34" charset="0"/>
              </a:rPr>
              <a:t>significant</a:t>
            </a:r>
            <a:r>
              <a:rPr lang="en-US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55" dirty="0">
                <a:latin typeface="Arial" panose="020B0604020202020204" pitchFamily="34" charset="0"/>
                <a:cs typeface="Arial" panose="020B0604020202020204" pitchFamily="34" charset="0"/>
              </a:rPr>
              <a:t>32-bits</a:t>
            </a:r>
            <a:r>
              <a:rPr lang="en-US" altLang="zh-CN" spc="5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42FB60-C922-0B40-B22F-A84BFD69922A}"/>
              </a:ext>
            </a:extLst>
          </p:cNvPr>
          <p:cNvSpPr/>
          <p:nvPr/>
        </p:nvSpPr>
        <p:spPr>
          <a:xfrm>
            <a:off x="327441" y="5018518"/>
            <a:ext cx="76174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10.24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87455DB-20F0-1245-B24D-7767149B9130}"/>
              </a:ext>
            </a:extLst>
          </p:cNvPr>
          <p:cNvSpPr/>
          <p:nvPr/>
        </p:nvSpPr>
        <p:spPr>
          <a:xfrm>
            <a:off x="1123325" y="5033907"/>
            <a:ext cx="392176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01000000 00100100 01111010 11100001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89DF675-A44B-2547-9704-8FD4837445D1}"/>
              </a:ext>
            </a:extLst>
          </p:cNvPr>
          <p:cNvSpPr/>
          <p:nvPr/>
        </p:nvSpPr>
        <p:spPr>
          <a:xfrm>
            <a:off x="5036696" y="5033907"/>
            <a:ext cx="3880801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01000111 10101110 00010100 01111011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DED041B-4556-6B40-B23F-16F5CCD199CD}"/>
              </a:ext>
            </a:extLst>
          </p:cNvPr>
          <p:cNvSpPr/>
          <p:nvPr/>
        </p:nvSpPr>
        <p:spPr>
          <a:xfrm>
            <a:off x="1250055" y="5519629"/>
            <a:ext cx="397069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01000000 00100100 01111010 11100001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9727BCF-2CF5-324F-8541-1E9390E344D1}"/>
              </a:ext>
            </a:extLst>
          </p:cNvPr>
          <p:cNvSpPr/>
          <p:nvPr/>
        </p:nvSpPr>
        <p:spPr>
          <a:xfrm>
            <a:off x="1250056" y="5862298"/>
            <a:ext cx="3970695" cy="33855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01000111 10101110 00010100 01111011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958406A-6D84-9146-9862-D920AC7A16FF}"/>
              </a:ext>
            </a:extLst>
          </p:cNvPr>
          <p:cNvSpPr txBox="1"/>
          <p:nvPr/>
        </p:nvSpPr>
        <p:spPr>
          <a:xfrm>
            <a:off x="548083" y="5858183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4D5B974-A53B-A646-A949-39097271F933}"/>
              </a:ext>
            </a:extLst>
          </p:cNvPr>
          <p:cNvCxnSpPr/>
          <p:nvPr/>
        </p:nvCxnSpPr>
        <p:spPr>
          <a:xfrm>
            <a:off x="464193" y="6319111"/>
            <a:ext cx="5070321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E2CC838F-9328-2B43-B0A5-BE4A72E915A8}"/>
              </a:ext>
            </a:extLst>
          </p:cNvPr>
          <p:cNvSpPr/>
          <p:nvPr/>
        </p:nvSpPr>
        <p:spPr>
          <a:xfrm>
            <a:off x="1250055" y="6402319"/>
            <a:ext cx="3970696" cy="338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111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101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0 0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11011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10011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A84F02E-079C-6543-B4E3-AF49395D7FE0}"/>
              </a:ext>
            </a:extLst>
          </p:cNvPr>
          <p:cNvSpPr/>
          <p:nvPr/>
        </p:nvSpPr>
        <p:spPr>
          <a:xfrm>
            <a:off x="5620611" y="5596573"/>
            <a:ext cx="329688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126512794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involves all digits in the number for computing the hash code.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75245F3-CEAA-7145-8FAA-8357533D77BF}"/>
              </a:ext>
            </a:extLst>
          </p:cNvPr>
          <p:cNvSpPr/>
          <p:nvPr/>
        </p:nvSpPr>
        <p:spPr>
          <a:xfrm>
            <a:off x="259801" y="1112968"/>
            <a:ext cx="28196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55" dirty="0">
                <a:latin typeface="DejaVu Sans"/>
                <a:cs typeface="DejaVu Sans"/>
              </a:rPr>
              <a:t>Java library</a:t>
            </a:r>
            <a:r>
              <a:rPr lang="en-US" sz="1400" b="1" dirty="0">
                <a:latin typeface="DejaVu Sans"/>
                <a:cs typeface="DejaVu Sans"/>
              </a:rPr>
              <a:t> </a:t>
            </a:r>
            <a:r>
              <a:rPr lang="en-US" sz="1400" b="1" spc="-70" dirty="0">
                <a:latin typeface="DejaVu Sans"/>
                <a:cs typeface="DejaVu Sans"/>
              </a:rPr>
              <a:t>implementation</a:t>
            </a:r>
            <a:endParaRPr lang="en-US" sz="1400" dirty="0">
              <a:latin typeface="DejaVu Sans"/>
              <a:cs typeface="DejaVu Sans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4D13A56-7BC8-A3BD-BB37-75A788E75C91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3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 animBg="1"/>
      <p:bldP spid="28" grpId="0" animBg="1"/>
      <p:bldP spid="37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9" grpId="0" animBg="1"/>
      <p:bldP spid="5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41980</TotalTime>
  <Words>6019</Words>
  <Application>Microsoft Office PowerPoint</Application>
  <PresentationFormat>On-screen Show (4:3)</PresentationFormat>
  <Paragraphs>1041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2" baseType="lpstr">
      <vt:lpstr>Courier</vt:lpstr>
      <vt:lpstr>DejaVu Sans</vt:lpstr>
      <vt:lpstr>DejaVu Sans Mono</vt:lpstr>
      <vt:lpstr>fkGroteskNeue</vt:lpstr>
      <vt:lpstr>KaTeX_Main</vt:lpstr>
      <vt:lpstr>KaTeX_Math</vt:lpstr>
      <vt:lpstr>Arial</vt:lpstr>
      <vt:lpstr>Calibri</vt:lpstr>
      <vt:lpstr>Helvetica</vt:lpstr>
      <vt:lpstr>Roboto</vt:lpstr>
      <vt:lpstr>Times New Roman</vt:lpstr>
      <vt:lpstr>Trebuchet MS</vt:lpstr>
      <vt:lpstr>Wingdings</vt:lpstr>
      <vt:lpstr>Office Theme</vt:lpstr>
      <vt:lpstr>Lecture 7 Hash Tables</vt:lpstr>
      <vt:lpstr>Lecture Goals</vt:lpstr>
      <vt:lpstr>Motivation</vt:lpstr>
      <vt:lpstr>Hash Table</vt:lpstr>
      <vt:lpstr>Hash Table (Contd.)</vt:lpstr>
      <vt:lpstr>Hash Function</vt:lpstr>
      <vt:lpstr>Java’s Hash Code Conventions</vt:lpstr>
      <vt:lpstr>Implementing Hash Code: Integers, Booleans</vt:lpstr>
      <vt:lpstr>Implementing Hash Code: Doubles</vt:lpstr>
      <vt:lpstr>Implementing Hash Code: Strings</vt:lpstr>
      <vt:lpstr>Implementing Hash Code: Strings (Contd.)</vt:lpstr>
      <vt:lpstr>Implementing Hash Code: User-defined Types</vt:lpstr>
      <vt:lpstr>Modulo Hashing</vt:lpstr>
      <vt:lpstr>Absolute value of Integer.MIN_VALUE is itself</vt:lpstr>
      <vt:lpstr>Handling Hash Collisions</vt:lpstr>
      <vt:lpstr>Separate Chaining</vt:lpstr>
      <vt:lpstr>Open Addressing Example 1 : Linear Probing</vt:lpstr>
      <vt:lpstr> </vt:lpstr>
      <vt:lpstr>Open Addressing Example 3: Quadratic Probing</vt:lpstr>
      <vt:lpstr>Open Addressing Example 4: Double Hashing</vt:lpstr>
      <vt:lpstr>Primary Clustering and Secondary Clustering</vt:lpstr>
      <vt:lpstr>Linear Probing: Primary Clustering</vt:lpstr>
      <vt:lpstr>Linear Probing: Primary Clustering Explanations</vt:lpstr>
      <vt:lpstr>Linear Probing: Primary Clustering (Contd.)</vt:lpstr>
      <vt:lpstr>Linear Probing: Delete</vt:lpstr>
      <vt:lpstr>Separate Chaining vs Linear Probing</vt:lpstr>
      <vt:lpstr>Comparison of Techniques for Handling Hash Collisions</vt:lpstr>
      <vt:lpstr>Hashing Tutorial Videos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 in Java</dc:title>
  <dc:creator>Jianchen Shan</dc:creator>
  <cp:lastModifiedBy>Zonghua Gu</cp:lastModifiedBy>
  <cp:revision>1273</cp:revision>
  <dcterms:created xsi:type="dcterms:W3CDTF">2018-08-13T22:58:39Z</dcterms:created>
  <dcterms:modified xsi:type="dcterms:W3CDTF">2025-04-17T02:12:20Z</dcterms:modified>
</cp:coreProperties>
</file>