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67"/>
  </p:notesMasterIdLst>
  <p:handoutMasterIdLst>
    <p:handoutMasterId r:id="rId68"/>
  </p:handoutMasterIdLst>
  <p:sldIdLst>
    <p:sldId id="385" r:id="rId2"/>
    <p:sldId id="484" r:id="rId3"/>
    <p:sldId id="471" r:id="rId4"/>
    <p:sldId id="474" r:id="rId5"/>
    <p:sldId id="472" r:id="rId6"/>
    <p:sldId id="504" r:id="rId7"/>
    <p:sldId id="506" r:id="rId8"/>
    <p:sldId id="505" r:id="rId9"/>
    <p:sldId id="521" r:id="rId10"/>
    <p:sldId id="476" r:id="rId11"/>
    <p:sldId id="499" r:id="rId12"/>
    <p:sldId id="501" r:id="rId13"/>
    <p:sldId id="790" r:id="rId14"/>
    <p:sldId id="478" r:id="rId15"/>
    <p:sldId id="479" r:id="rId16"/>
    <p:sldId id="774" r:id="rId17"/>
    <p:sldId id="463" r:id="rId18"/>
    <p:sldId id="526" r:id="rId19"/>
    <p:sldId id="454" r:id="rId20"/>
    <p:sldId id="453" r:id="rId21"/>
    <p:sldId id="360" r:id="rId22"/>
    <p:sldId id="455" r:id="rId23"/>
    <p:sldId id="456" r:id="rId24"/>
    <p:sldId id="528" r:id="rId25"/>
    <p:sldId id="529" r:id="rId26"/>
    <p:sldId id="511" r:id="rId27"/>
    <p:sldId id="509" r:id="rId28"/>
    <p:sldId id="508" r:id="rId29"/>
    <p:sldId id="507" r:id="rId30"/>
    <p:sldId id="510" r:id="rId31"/>
    <p:sldId id="522" r:id="rId32"/>
    <p:sldId id="512" r:id="rId33"/>
    <p:sldId id="514" r:id="rId34"/>
    <p:sldId id="513" r:id="rId35"/>
    <p:sldId id="515" r:id="rId36"/>
    <p:sldId id="516" r:id="rId37"/>
    <p:sldId id="519" r:id="rId38"/>
    <p:sldId id="520" r:id="rId39"/>
    <p:sldId id="406" r:id="rId40"/>
    <p:sldId id="408" r:id="rId41"/>
    <p:sldId id="794" r:id="rId42"/>
    <p:sldId id="409" r:id="rId43"/>
    <p:sldId id="795" r:id="rId44"/>
    <p:sldId id="411" r:id="rId45"/>
    <p:sldId id="410" r:id="rId46"/>
    <p:sldId id="412" r:id="rId47"/>
    <p:sldId id="413" r:id="rId48"/>
    <p:sldId id="414" r:id="rId49"/>
    <p:sldId id="415" r:id="rId50"/>
    <p:sldId id="417" r:id="rId51"/>
    <p:sldId id="796" r:id="rId52"/>
    <p:sldId id="492" r:id="rId53"/>
    <p:sldId id="493" r:id="rId54"/>
    <p:sldId id="494" r:id="rId55"/>
    <p:sldId id="495" r:id="rId56"/>
    <p:sldId id="489" r:id="rId57"/>
    <p:sldId id="490" r:id="rId58"/>
    <p:sldId id="496" r:id="rId59"/>
    <p:sldId id="523" r:id="rId60"/>
    <p:sldId id="524" r:id="rId61"/>
    <p:sldId id="527" r:id="rId62"/>
    <p:sldId id="525" r:id="rId63"/>
    <p:sldId id="797" r:id="rId64"/>
    <p:sldId id="469" r:id="rId65"/>
    <p:sldId id="793" r:id="rId66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F58B2-CB8E-40EA-ACA9-4EF82261E9BE}" v="43" dt="2025-09-18T02:56:12.9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40963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18T02:57:10.872" v="221" actId="403"/>
      <pc:docMkLst>
        <pc:docMk/>
      </pc:docMkLst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52:08.826" v="187" actId="20577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25.759" v="171"/>
          <ac:spMkLst>
            <pc:docMk/>
            <pc:sldMk cId="0" sldId="385"/>
            <ac:spMk id="2" creationId="{D198F4AB-CEF7-ACAD-F3D3-118E3067030E}"/>
          </ac:spMkLst>
        </pc:spChg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2:08.826" v="187" actId="20577"/>
          <ac:spMkLst>
            <pc:docMk/>
            <pc:sldMk cId="0" sldId="385"/>
            <ac:spMk id="1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1:07:09.235" v="114"/>
        <pc:sldMkLst>
          <pc:docMk/>
          <pc:sldMk cId="0" sldId="408"/>
        </pc:sldMkLst>
        <pc:spChg chg="del mod">
          <ac:chgData name="Zonghua Gu" userId="9a7e1853e1951ef5" providerId="LiveId" clId="{CF1FAA12-072C-4ED5-BA76-0FFFAEFDB88A}" dt="2025-09-17T21:07:09.235" v="114"/>
          <ac:spMkLst>
            <pc:docMk/>
            <pc:sldMk cId="0" sldId="408"/>
            <ac:spMk id="15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1:10:48.595" v="118"/>
        <pc:sldMkLst>
          <pc:docMk/>
          <pc:sldMk cId="0" sldId="409"/>
        </pc:sldMkLst>
        <pc:spChg chg="del mod">
          <ac:chgData name="Zonghua Gu" userId="9a7e1853e1951ef5" providerId="LiveId" clId="{CF1FAA12-072C-4ED5-BA76-0FFFAEFDB88A}" dt="2025-09-17T21:10:48.595" v="118"/>
          <ac:spMkLst>
            <pc:docMk/>
            <pc:sldMk cId="0" sldId="409"/>
            <ac:spMk id="15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13:15.534" v="140" actId="1076"/>
        <pc:sldMkLst>
          <pc:docMk/>
          <pc:sldMk cId="0" sldId="410"/>
        </pc:sldMkLst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2" creationId="{D65A0FAD-E3AA-A938-F20F-CC4B1F8D872D}"/>
          </ac:spMkLst>
        </pc:spChg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3" creationId="{CB3B72A9-303D-D50B-25E7-3E677207AD4E}"/>
          </ac:spMkLst>
        </pc:spChg>
      </pc:sldChg>
      <pc:sldChg chg="addSp delSp modSp mod">
        <pc:chgData name="Zonghua Gu" userId="9a7e1853e1951ef5" providerId="LiveId" clId="{CF1FAA12-072C-4ED5-BA76-0FFFAEFDB88A}" dt="2025-09-17T21:13:00.957" v="138" actId="1076"/>
        <pc:sldMkLst>
          <pc:docMk/>
          <pc:sldMk cId="0" sldId="411"/>
        </pc:sldMkLst>
        <pc:spChg chg="add mod">
          <ac:chgData name="Zonghua Gu" userId="9a7e1853e1951ef5" providerId="LiveId" clId="{CF1FAA12-072C-4ED5-BA76-0FFFAEFDB88A}" dt="2025-09-17T21:13:00.957" v="138" actId="1076"/>
          <ac:spMkLst>
            <pc:docMk/>
            <pc:sldMk cId="0" sldId="411"/>
            <ac:spMk id="3" creationId="{2D05958B-75D7-890D-54A0-4B5A1928BF6F}"/>
          </ac:spMkLst>
        </pc:spChg>
        <pc:spChg chg="add mod">
          <ac:chgData name="Zonghua Gu" userId="9a7e1853e1951ef5" providerId="LiveId" clId="{CF1FAA12-072C-4ED5-BA76-0FFFAEFDB88A}" dt="2025-09-17T21:12:56.725" v="137" actId="1076"/>
          <ac:spMkLst>
            <pc:docMk/>
            <pc:sldMk cId="0" sldId="411"/>
            <ac:spMk id="4" creationId="{1A224E80-6B84-5F3A-BFFF-579A4902CC7D}"/>
          </ac:spMkLst>
        </pc:spChg>
        <pc:graphicFrameChg chg="add mod">
          <ac:chgData name="Zonghua Gu" userId="9a7e1853e1951ef5" providerId="LiveId" clId="{CF1FAA12-072C-4ED5-BA76-0FFFAEFDB88A}" dt="2025-09-17T21:11:54.267" v="120"/>
          <ac:graphicFrameMkLst>
            <pc:docMk/>
            <pc:sldMk cId="0" sldId="411"/>
            <ac:graphicFrameMk id="2" creationId="{1467E92A-DF1E-B68A-6AD6-3061D02A55F8}"/>
          </ac:graphicFrameMkLst>
        </pc:graphicFrameChg>
        <pc:graphicFrameChg chg="del mod">
          <ac:chgData name="Zonghua Gu" userId="9a7e1853e1951ef5" providerId="LiveId" clId="{CF1FAA12-072C-4ED5-BA76-0FFFAEFDB88A}" dt="2025-09-17T21:12:01.391" v="121" actId="478"/>
          <ac:graphicFrameMkLst>
            <pc:docMk/>
            <pc:sldMk cId="0" sldId="411"/>
            <ac:graphicFrameMk id="9" creationId="{00000000-0000-0000-0000-000000000000}"/>
          </ac:graphicFrameMkLst>
        </pc:graphicFrameChg>
      </pc:sldChg>
      <pc:sldChg chg="addSp modSp">
        <pc:chgData name="Zonghua Gu" userId="9a7e1853e1951ef5" providerId="LiveId" clId="{CF1FAA12-072C-4ED5-BA76-0FFFAEFDB88A}" dt="2025-09-17T21:13:23.958" v="141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</pc:sldChg>
      <pc:sldChg chg="addSp modSp">
        <pc:chgData name="Zonghua Gu" userId="9a7e1853e1951ef5" providerId="LiveId" clId="{CF1FAA12-072C-4ED5-BA76-0FFFAEFDB88A}" dt="2025-09-17T21:13:32.569" v="142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</pc:sldChg>
      <pc:sldChg chg="addSp modSp">
        <pc:chgData name="Zonghua Gu" userId="9a7e1853e1951ef5" providerId="LiveId" clId="{CF1FAA12-072C-4ED5-BA76-0FFFAEFDB88A}" dt="2025-09-17T21:13:42.988" v="143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">
        <pc:chgData name="Zonghua Gu" userId="9a7e1853e1951ef5" providerId="LiveId" clId="{CF1FAA12-072C-4ED5-BA76-0FFFAEFDB88A}" dt="2025-09-17T21:14:02.737" v="144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delSp modSp mod delAnim modAnim">
        <pc:chgData name="Zonghua Gu" userId="9a7e1853e1951ef5" providerId="LiveId" clId="{CF1FAA12-072C-4ED5-BA76-0FFFAEFDB88A}" dt="2025-09-17T21:14:23.254" v="148"/>
        <pc:sldMkLst>
          <pc:docMk/>
          <pc:sldMk cId="0" sldId="417"/>
        </pc:sldMkLst>
        <pc:spChg chg="del mod">
          <ac:chgData name="Zonghua Gu" userId="9a7e1853e1951ef5" providerId="LiveId" clId="{CF1FAA12-072C-4ED5-BA76-0FFFAEFDB88A}" dt="2025-09-17T21:14:23.254" v="148"/>
          <ac:spMkLst>
            <pc:docMk/>
            <pc:sldMk cId="0" sldId="417"/>
            <ac:spMk id="15" creationId="{00000000-0000-0000-0000-000000000000}"/>
          </ac:spMkLst>
        </pc:spChg>
      </pc:sldChg>
      <pc:sldChg chg="addSp modSp mod modNotesTx">
        <pc:chgData name="Zonghua Gu" userId="9a7e1853e1951ef5" providerId="LiveId" clId="{CF1FAA12-072C-4ED5-BA76-0FFFAEFDB88A}" dt="2025-09-17T20:52:07.646" v="110" actId="2057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54:59.068" v="201" actId="2696"/>
        <pc:sldMkLst>
          <pc:docMk/>
          <pc:sldMk cId="2963767799" sldId="473"/>
        </pc:sldMkLst>
      </pc:sldChg>
      <pc:sldChg chg="addSp modSp mod">
        <pc:chgData name="Zonghua Gu" userId="9a7e1853e1951ef5" providerId="LiveId" clId="{CF1FAA12-072C-4ED5-BA76-0FFFAEFDB88A}" dt="2025-09-18T02:52:53.680" v="198" actId="20577"/>
        <pc:sldMkLst>
          <pc:docMk/>
          <pc:sldMk cId="3751033725" sldId="474"/>
        </pc:sldMkLst>
        <pc:spChg chg="mod">
          <ac:chgData name="Zonghua Gu" userId="9a7e1853e1951ef5" providerId="LiveId" clId="{CF1FAA12-072C-4ED5-BA76-0FFFAEFDB88A}" dt="2025-09-18T02:52:53.680" v="198" actId="20577"/>
          <ac:spMkLst>
            <pc:docMk/>
            <pc:sldMk cId="3751033725" sldId="474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15:50.736" v="13" actId="27636"/>
          <ac:spMkLst>
            <pc:docMk/>
            <pc:sldMk cId="3751033725" sldId="474"/>
            <ac:spMk id="19" creationId="{6A637D1B-2C89-7A0F-6879-71E1623A912E}"/>
          </ac:spMkLst>
        </pc:spChg>
      </pc:sldChg>
      <pc:sldChg chg="del">
        <pc:chgData name="Zonghua Gu" userId="9a7e1853e1951ef5" providerId="LiveId" clId="{CF1FAA12-072C-4ED5-BA76-0FFFAEFDB88A}" dt="2025-09-18T02:53:46.357" v="200" actId="2696"/>
        <pc:sldMkLst>
          <pc:docMk/>
          <pc:sldMk cId="2700446461" sldId="475"/>
        </pc:sldMkLst>
      </pc:sldChg>
      <pc:sldChg chg="modSp mod">
        <pc:chgData name="Zonghua Gu" userId="9a7e1853e1951ef5" providerId="LiveId" clId="{CF1FAA12-072C-4ED5-BA76-0FFFAEFDB88A}" dt="2025-09-16T21:26:28.806" v="86" actId="20577"/>
        <pc:sldMkLst>
          <pc:docMk/>
          <pc:sldMk cId="4040755182" sldId="478"/>
        </pc:sldMkLst>
        <pc:spChg chg="mod">
          <ac:chgData name="Zonghua Gu" userId="9a7e1853e1951ef5" providerId="LiveId" clId="{CF1FAA12-072C-4ED5-BA76-0FFFAEFDB88A}" dt="2025-09-16T21:26:28.806" v="86" actId="20577"/>
          <ac:spMkLst>
            <pc:docMk/>
            <pc:sldMk cId="4040755182" sldId="478"/>
            <ac:spMk id="16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16T21:26:38.876" v="91" actId="20577"/>
        <pc:sldMkLst>
          <pc:docMk/>
          <pc:sldMk cId="3783602394" sldId="479"/>
        </pc:sldMkLst>
        <pc:spChg chg="mod">
          <ac:chgData name="Zonghua Gu" userId="9a7e1853e1951ef5" providerId="LiveId" clId="{CF1FAA12-072C-4ED5-BA76-0FFFAEFDB88A}" dt="2025-09-16T21:26:38.876" v="91" actId="20577"/>
          <ac:spMkLst>
            <pc:docMk/>
            <pc:sldMk cId="3783602394" sldId="479"/>
            <ac:spMk id="16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02:52:30.316" v="188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53:21.069" v="199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mod">
        <pc:chgData name="Zonghua Gu" userId="9a7e1853e1951ef5" providerId="LiveId" clId="{CF1FAA12-072C-4ED5-BA76-0FFFAEFDB88A}" dt="2025-09-16T21:20:48.009" v="76" actId="20577"/>
        <pc:sldMkLst>
          <pc:docMk/>
          <pc:sldMk cId="794990730" sldId="501"/>
        </pc:sldMkLst>
        <pc:spChg chg="mod">
          <ac:chgData name="Zonghua Gu" userId="9a7e1853e1951ef5" providerId="LiveId" clId="{CF1FAA12-072C-4ED5-BA76-0FFFAEFDB88A}" dt="2025-09-16T21:20:48.009" v="76" actId="20577"/>
          <ac:spMkLst>
            <pc:docMk/>
            <pc:sldMk cId="794990730" sldId="501"/>
            <ac:spMk id="6" creationId="{764781B3-1E19-401F-93EB-A108C4962498}"/>
          </ac:spMkLst>
        </pc:spChg>
      </pc:sldChg>
      <pc:sldChg chg="del">
        <pc:chgData name="Zonghua Gu" userId="9a7e1853e1951ef5" providerId="LiveId" clId="{CF1FAA12-072C-4ED5-BA76-0FFFAEFDB88A}" dt="2025-09-18T02:56:53.708" v="219" actId="47"/>
        <pc:sldMkLst>
          <pc:docMk/>
          <pc:sldMk cId="3476175039" sldId="503"/>
        </pc:sldMkLst>
      </pc:sldChg>
      <pc:sldChg chg="modSp mod">
        <pc:chgData name="Zonghua Gu" userId="9a7e1853e1951ef5" providerId="LiveId" clId="{CF1FAA12-072C-4ED5-BA76-0FFFAEFDB88A}" dt="2025-09-18T02:55:33.214" v="203" actId="20577"/>
        <pc:sldMkLst>
          <pc:docMk/>
          <pc:sldMk cId="213693986" sldId="504"/>
        </pc:sldMkLst>
        <pc:spChg chg="mod">
          <ac:chgData name="Zonghua Gu" userId="9a7e1853e1951ef5" providerId="LiveId" clId="{CF1FAA12-072C-4ED5-BA76-0FFFAEFDB88A}" dt="2025-09-18T02:55:33.214" v="203" actId="20577"/>
          <ac:spMkLst>
            <pc:docMk/>
            <pc:sldMk cId="213693986" sldId="504"/>
            <ac:spMk id="2" creationId="{A024A743-C767-A942-B673-E2C97C81A1E4}"/>
          </ac:spMkLst>
        </pc:spChg>
      </pc:sldChg>
      <pc:sldChg chg="modSp">
        <pc:chgData name="Zonghua Gu" userId="9a7e1853e1951ef5" providerId="LiveId" clId="{CF1FAA12-072C-4ED5-BA76-0FFFAEFDB88A}" dt="2025-09-18T02:55:57.824" v="208" actId="20577"/>
        <pc:sldMkLst>
          <pc:docMk/>
          <pc:sldMk cId="709916207" sldId="505"/>
        </pc:sldMkLst>
        <pc:spChg chg="mod">
          <ac:chgData name="Zonghua Gu" userId="9a7e1853e1951ef5" providerId="LiveId" clId="{CF1FAA12-072C-4ED5-BA76-0FFFAEFDB88A}" dt="2025-09-18T02:55:57.824" v="208" actId="20577"/>
          <ac:spMkLst>
            <pc:docMk/>
            <pc:sldMk cId="709916207" sldId="505"/>
            <ac:spMk id="88" creationId="{5F5DA7B0-21DD-C54D-8CDD-88D0B473B3FC}"/>
          </ac:spMkLst>
        </pc:spChg>
      </pc:sldChg>
      <pc:sldChg chg="addSp modSp mod">
        <pc:chgData name="Zonghua Gu" userId="9a7e1853e1951ef5" providerId="LiveId" clId="{CF1FAA12-072C-4ED5-BA76-0FFFAEFDB88A}" dt="2025-09-18T02:56:47.996" v="218" actId="1076"/>
        <pc:sldMkLst>
          <pc:docMk/>
          <pc:sldMk cId="1106957169" sldId="506"/>
        </pc:sldMkLst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" creationId="{84A9A475-8420-AC47-85FF-1D45FD6D4078}"/>
          </ac:spMkLst>
        </pc:spChg>
        <pc:spChg chg="mod">
          <ac:chgData name="Zonghua Gu" userId="9a7e1853e1951ef5" providerId="LiveId" clId="{CF1FAA12-072C-4ED5-BA76-0FFFAEFDB88A}" dt="2025-09-18T02:56:33.974" v="216" actId="1076"/>
          <ac:spMkLst>
            <pc:docMk/>
            <pc:sldMk cId="1106957169" sldId="506"/>
            <ac:spMk id="8" creationId="{934D9195-09C5-8277-1AD0-5D3E04DFC29B}"/>
          </ac:spMkLst>
        </pc:spChg>
        <pc:spChg chg="mod">
          <ac:chgData name="Zonghua Gu" userId="9a7e1853e1951ef5" providerId="LiveId" clId="{CF1FAA12-072C-4ED5-BA76-0FFFAEFDB88A}" dt="2025-09-18T02:56:26.219" v="213" actId="1076"/>
          <ac:spMkLst>
            <pc:docMk/>
            <pc:sldMk cId="1106957169" sldId="506"/>
            <ac:spMk id="17" creationId="{4193CA6C-4F51-CD3F-1D81-9A2546C7C7EB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67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74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1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3" creationId="{00000000-0000-0000-0000-000000000000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99" creationId="{E0C9BAFE-CCB2-9F44-AF58-E8F507A71743}"/>
          </ac:spMkLst>
        </pc:spChg>
        <pc:spChg chg="mod">
          <ac:chgData name="Zonghua Gu" userId="9a7e1853e1951ef5" providerId="LiveId" clId="{CF1FAA12-072C-4ED5-BA76-0FFFAEFDB88A}" dt="2025-09-18T02:56:41.964" v="217" actId="1076"/>
          <ac:spMkLst>
            <pc:docMk/>
            <pc:sldMk cId="1106957169" sldId="506"/>
            <ac:spMk id="100" creationId="{50E36268-14EB-3240-8A69-792AE8BCE146}"/>
          </ac:spMkLst>
        </pc:spChg>
        <pc:grpChg chg="add mod">
          <ac:chgData name="Zonghua Gu" userId="9a7e1853e1951ef5" providerId="LiveId" clId="{CF1FAA12-072C-4ED5-BA76-0FFFAEFDB88A}" dt="2025-09-18T02:56:47.996" v="218" actId="1076"/>
          <ac:grpSpMkLst>
            <pc:docMk/>
            <pc:sldMk cId="1106957169" sldId="506"/>
            <ac:grpSpMk id="3" creationId="{C43CAB0A-16CF-5B1C-24E0-49107BDE0AB8}"/>
          </ac:grpSpMkLst>
        </pc:grpChg>
        <pc:cxnChg chg="mod">
          <ac:chgData name="Zonghua Gu" userId="9a7e1853e1951ef5" providerId="LiveId" clId="{CF1FAA12-072C-4ED5-BA76-0FFFAEFDB88A}" dt="2025-09-18T02:56:12.947" v="209"/>
          <ac:cxnSpMkLst>
            <pc:docMk/>
            <pc:sldMk cId="1106957169" sldId="506"/>
            <ac:cxnSpMk id="5" creationId="{0F436E82-6992-F8F9-458F-B0CF25D10429}"/>
          </ac:cxnSpMkLst>
        </pc:cxnChg>
        <pc:cxnChg chg="add mod">
          <ac:chgData name="Zonghua Gu" userId="9a7e1853e1951ef5" providerId="LiveId" clId="{CF1FAA12-072C-4ED5-BA76-0FFFAEFDB88A}" dt="2025-09-18T02:56:47.996" v="218" actId="1076"/>
          <ac:cxnSpMkLst>
            <pc:docMk/>
            <pc:sldMk cId="1106957169" sldId="506"/>
            <ac:cxnSpMk id="18" creationId="{35466160-FF8C-27EF-EA3A-EA2019A26116}"/>
          </ac:cxnSpMkLst>
        </pc:cxnChg>
      </pc:sldChg>
      <pc:sldChg chg="modSp mod">
        <pc:chgData name="Zonghua Gu" userId="9a7e1853e1951ef5" providerId="LiveId" clId="{CF1FAA12-072C-4ED5-BA76-0FFFAEFDB88A}" dt="2025-09-18T02:57:10.872" v="221" actId="403"/>
        <pc:sldMkLst>
          <pc:docMk/>
          <pc:sldMk cId="2243932543" sldId="521"/>
        </pc:sldMkLst>
        <pc:spChg chg="mod">
          <ac:chgData name="Zonghua Gu" userId="9a7e1853e1951ef5" providerId="LiveId" clId="{CF1FAA12-072C-4ED5-BA76-0FFFAEFDB88A}" dt="2025-09-18T02:57:10.872" v="221" actId="403"/>
          <ac:spMkLst>
            <pc:docMk/>
            <pc:sldMk cId="2243932543" sldId="521"/>
            <ac:spMk id="2" creationId="{00000000-0000-0000-0000-000000000000}"/>
          </ac:spMkLst>
        </pc:spChg>
      </pc:sldChg>
      <pc:sldChg chg="add del modTransition">
        <pc:chgData name="Zonghua Gu" userId="9a7e1853e1951ef5" providerId="LiveId" clId="{CF1FAA12-072C-4ED5-BA76-0FFFAEFDB88A}" dt="2025-09-16T21:26:02.237" v="78" actId="2696"/>
        <pc:sldMkLst>
          <pc:docMk/>
          <pc:sldMk cId="1864663475" sldId="774"/>
        </pc:sldMkLst>
      </pc:sldChg>
      <pc:sldChg chg="add">
        <pc:chgData name="Zonghua Gu" userId="9a7e1853e1951ef5" providerId="LiveId" clId="{CF1FAA12-072C-4ED5-BA76-0FFFAEFDB88A}" dt="2025-09-16T21:26:15.069" v="79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">
        <pc:chgData name="Zonghua Gu" userId="9a7e1853e1951ef5" providerId="LiveId" clId="{CF1FAA12-072C-4ED5-BA76-0FFFAEFDB88A}" dt="2025-09-16T21:18:40.981" v="46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mod">
        <pc:chgData name="Zonghua Gu" userId="9a7e1853e1951ef5" providerId="LiveId" clId="{CF1FAA12-072C-4ED5-BA76-0FFFAEFDB88A}" dt="2025-09-17T21:18:47.147" v="170" actId="20577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17T21:18:47.147" v="170" actId="20577"/>
          <ac:spMkLst>
            <pc:docMk/>
            <pc:sldMk cId="3190402835" sldId="793"/>
            <ac:spMk id="4" creationId="{C353435D-8784-9922-ACB7-60CAF0F56F84}"/>
          </ac:spMkLst>
        </pc:spChg>
      </pc:sldChg>
      <pc:sldChg chg="add">
        <pc:chgData name="Zonghua Gu" userId="9a7e1853e1951ef5" providerId="LiveId" clId="{CF1FAA12-072C-4ED5-BA76-0FFFAEFDB88A}" dt="2025-09-17T21:06:59.680" v="111"/>
        <pc:sldMkLst>
          <pc:docMk/>
          <pc:sldMk cId="2753210025" sldId="794"/>
        </pc:sldMkLst>
      </pc:sldChg>
      <pc:sldChg chg="add">
        <pc:chgData name="Zonghua Gu" userId="9a7e1853e1951ef5" providerId="LiveId" clId="{CF1FAA12-072C-4ED5-BA76-0FFFAEFDB88A}" dt="2025-09-17T21:10:43.711" v="115"/>
        <pc:sldMkLst>
          <pc:docMk/>
          <pc:sldMk cId="1493324092" sldId="795"/>
        </pc:sldMkLst>
      </pc:sldChg>
      <pc:sldChg chg="modSp add mod">
        <pc:chgData name="Zonghua Gu" userId="9a7e1853e1951ef5" providerId="LiveId" clId="{CF1FAA12-072C-4ED5-BA76-0FFFAEFDB88A}" dt="2025-09-17T21:14:41.532" v="154" actId="20577"/>
        <pc:sldMkLst>
          <pc:docMk/>
          <pc:sldMk cId="3491198584" sldId="796"/>
        </pc:sldMkLst>
        <pc:spChg chg="mod">
          <ac:chgData name="Zonghua Gu" userId="9a7e1853e1951ef5" providerId="LiveId" clId="{CF1FAA12-072C-4ED5-BA76-0FFFAEFDB88A}" dt="2025-09-17T21:14:41.532" v="154" actId="20577"/>
          <ac:spMkLst>
            <pc:docMk/>
            <pc:sldMk cId="3491198584" sldId="796"/>
            <ac:spMk id="16" creationId="{32B8227F-6E18-543E-4869-0593AC795F6E}"/>
          </ac:spMkLst>
        </pc:spChg>
      </pc:sldChg>
      <pc:sldChg chg="delSp modSp add mod modTransition">
        <pc:chgData name="Zonghua Gu" userId="9a7e1853e1951ef5" providerId="LiveId" clId="{CF1FAA12-072C-4ED5-BA76-0FFFAEFDB88A}" dt="2025-09-18T02:51:53.895" v="185" actId="20577"/>
        <pc:sldMkLst>
          <pc:docMk/>
          <pc:sldMk cId="1864663475" sldId="797"/>
        </pc:sldMkLst>
        <pc:spChg chg="mod">
          <ac:chgData name="Zonghua Gu" userId="9a7e1853e1951ef5" providerId="LiveId" clId="{CF1FAA12-072C-4ED5-BA76-0FFFAEFDB88A}" dt="2025-09-18T02:51:27.704" v="181" actId="404"/>
          <ac:spMkLst>
            <pc:docMk/>
            <pc:sldMk cId="1864663475" sldId="797"/>
            <ac:spMk id="4" creationId="{00000000-0000-0000-0000-000000000000}"/>
          </ac:spMkLst>
        </pc:spChg>
        <pc:spChg chg="del">
          <ac:chgData name="Zonghua Gu" userId="9a7e1853e1951ef5" providerId="LiveId" clId="{CF1FAA12-072C-4ED5-BA76-0FFFAEFDB88A}" dt="2025-09-18T02:51:13.920" v="175" actId="478"/>
          <ac:spMkLst>
            <pc:docMk/>
            <pc:sldMk cId="1864663475" sldId="797"/>
            <ac:spMk id="6" creationId="{9847AA0A-7964-4433-C181-1EB7B5E48F3F}"/>
          </ac:spMkLst>
        </pc:spChg>
        <pc:spChg chg="mod">
          <ac:chgData name="Zonghua Gu" userId="9a7e1853e1951ef5" providerId="LiveId" clId="{CF1FAA12-072C-4ED5-BA76-0FFFAEFDB88A}" dt="2025-09-18T02:51:53.895" v="185" actId="20577"/>
          <ac:spMkLst>
            <pc:docMk/>
            <pc:sldMk cId="1864663475" sldId="797"/>
            <ac:spMk id="1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9290456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19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x is a</a:t>
            </a:r>
            <a:r>
              <a:rPr lang="en-US" baseline="0" dirty="0"/>
              <a:t> 32-bit integer stored in the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10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08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916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41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438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665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891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810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By grouping bits together we can store more values</a:t>
            </a:r>
          </a:p>
          <a:p>
            <a:pPr lvl="1"/>
            <a:r>
              <a:rPr lang="en-US" sz="1500" dirty="0"/>
              <a:t>8 bits = 1 </a:t>
            </a:r>
            <a:r>
              <a:rPr lang="en-US" sz="1500" b="1" dirty="0"/>
              <a:t>byte</a:t>
            </a:r>
          </a:p>
          <a:p>
            <a:pPr lvl="1"/>
            <a:r>
              <a:rPr lang="en-US" sz="1500" dirty="0"/>
              <a:t>16 bits = 2 bytes = 1 </a:t>
            </a:r>
            <a:r>
              <a:rPr lang="en-US" sz="1500" b="1" dirty="0">
                <a:solidFill>
                  <a:srgbClr val="1F497D"/>
                </a:solidFill>
              </a:rPr>
              <a:t>halfword</a:t>
            </a:r>
          </a:p>
          <a:p>
            <a:pPr lvl="1"/>
            <a:r>
              <a:rPr lang="en-US" sz="1500" dirty="0"/>
              <a:t>32 bits = 4 bytes = 1 </a:t>
            </a:r>
            <a:r>
              <a:rPr lang="en-US" sz="1500" b="1" dirty="0">
                <a:solidFill>
                  <a:srgbClr val="1F497D"/>
                </a:solidFill>
              </a:rPr>
              <a:t>word</a:t>
            </a:r>
            <a:endParaRPr lang="en-US" sz="1500" dirty="0">
              <a:solidFill>
                <a:srgbClr val="1F497D"/>
              </a:solidFill>
            </a:endParaRPr>
          </a:p>
          <a:p>
            <a:r>
              <a:rPr lang="en-US" sz="1800" dirty="0"/>
              <a:t>From software perspective, </a:t>
            </a:r>
            <a:r>
              <a:rPr lang="en-US" sz="1800" dirty="0">
                <a:solidFill>
                  <a:srgbClr val="800000"/>
                </a:solidFill>
              </a:rPr>
              <a:t>memory is an addressable array of </a:t>
            </a:r>
            <a:r>
              <a:rPr lang="en-US" sz="1800" b="1" u="sng" dirty="0">
                <a:solidFill>
                  <a:srgbClr val="800000"/>
                </a:solidFill>
              </a:rPr>
              <a:t>bytes</a:t>
            </a:r>
            <a:r>
              <a:rPr lang="en-US" sz="1800" dirty="0"/>
              <a:t>.</a:t>
            </a:r>
            <a:endParaRPr lang="en-US" sz="1200" dirty="0"/>
          </a:p>
          <a:p>
            <a:pPr lvl="1"/>
            <a:r>
              <a:rPr lang="en-US" sz="1500" dirty="0"/>
              <a:t>The byte stored at the memory address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500" dirty="0"/>
              <a:t> is </a:t>
            </a:r>
            <a:r>
              <a:rPr lang="en-US" sz="15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1500" dirty="0"/>
              <a:t>A word can only be stored at an address that‘s divisible by 4 </a:t>
            </a:r>
            <a:r>
              <a:rPr lang="zh-CN" altLang="en-US" sz="1500" dirty="0"/>
              <a:t>（</a:t>
            </a:r>
            <a:r>
              <a:rPr lang="en-US" sz="1500" dirty="0"/>
              <a:t>Word-address mod 4 = 0, binary address ends with 00</a:t>
            </a:r>
            <a:r>
              <a:rPr lang="zh-CN" altLang="en-US" sz="1500" dirty="0"/>
              <a:t>）</a:t>
            </a:r>
            <a:endParaRPr lang="en-US" sz="1500" dirty="0"/>
          </a:p>
          <a:p>
            <a:pPr lvl="1"/>
            <a:r>
              <a:rPr lang="en-US" sz="1500" dirty="0"/>
              <a:t>Memory address of a word is the lowest address of all 4 bytes in that word.</a:t>
            </a:r>
          </a:p>
          <a:p>
            <a:pPr lvl="1"/>
            <a:r>
              <a:rPr lang="en-US" sz="1500" dirty="0"/>
              <a:t>A halfword can only be stored at an address that‘s divisible by 2 </a:t>
            </a:r>
            <a:r>
              <a:rPr lang="zh-CN" altLang="en-US" sz="1500" dirty="0"/>
              <a:t>（</a:t>
            </a:r>
            <a:r>
              <a:rPr lang="en-US" sz="1500" dirty="0"/>
              <a:t>Halfword-address mod 2 = 0, binary address ends with 0</a:t>
            </a:r>
            <a:r>
              <a:rPr lang="zh-CN" altLang="en-US" sz="1500" dirty="0"/>
              <a:t>）</a:t>
            </a:r>
            <a:endParaRPr lang="en-US" sz="1500" dirty="0"/>
          </a:p>
          <a:p>
            <a:pPr lvl="1"/>
            <a:r>
              <a:rPr lang="en-US" sz="1500" dirty="0"/>
              <a:t>Memory address of a halfword is the lowest address of all 2 bytes in that word.</a:t>
            </a:r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84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634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634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30523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748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2191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13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0929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177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73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pPr rtl="0"/>
            <a:endParaRPr lang="pt-BR" sz="1200" b="1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0298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00889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</a:pPr>
            <a:r>
              <a:rPr lang="en-US" sz="1800" b="0" dirty="0"/>
              <a:t>By grouping bits together we can store more values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8 bits = 1 </a:t>
            </a:r>
            <a:r>
              <a:rPr lang="en-US" sz="1500" b="1" dirty="0"/>
              <a:t>byte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16 bits = 2 bytes = 1 </a:t>
            </a:r>
            <a:r>
              <a:rPr lang="en-US" sz="1500" b="1" dirty="0">
                <a:solidFill>
                  <a:srgbClr val="1F497D"/>
                </a:solidFill>
              </a:rPr>
              <a:t>halfword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32 bits = 4 bytes = 1 </a:t>
            </a:r>
            <a:r>
              <a:rPr lang="en-US" sz="1500" b="1" dirty="0">
                <a:solidFill>
                  <a:srgbClr val="1F497D"/>
                </a:solidFill>
              </a:rPr>
              <a:t>word</a:t>
            </a:r>
            <a:endParaRPr lang="en-US" sz="1500" b="0" dirty="0">
              <a:solidFill>
                <a:srgbClr val="1F497D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1800" b="0" dirty="0"/>
              <a:t>From software perspective, </a:t>
            </a:r>
            <a:r>
              <a:rPr lang="en-US" sz="1800" b="0" dirty="0">
                <a:solidFill>
                  <a:srgbClr val="800000"/>
                </a:solidFill>
              </a:rPr>
              <a:t>memory is an addressable array of </a:t>
            </a:r>
            <a:r>
              <a:rPr lang="en-US" sz="1800" b="1" u="sng" dirty="0">
                <a:solidFill>
                  <a:srgbClr val="800000"/>
                </a:solidFill>
              </a:rPr>
              <a:t>bytes</a:t>
            </a:r>
            <a:r>
              <a:rPr lang="en-US" sz="1800" b="0" dirty="0"/>
              <a:t>.</a:t>
            </a:r>
            <a:endParaRPr lang="en-US" sz="12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The byte stored at the memory address </a:t>
            </a:r>
            <a:r>
              <a:rPr lang="en-US" sz="1500" b="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1500" b="0" dirty="0"/>
              <a:t> is </a:t>
            </a:r>
            <a:r>
              <a:rPr lang="en-US" sz="1500" b="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A word can only be stored at an address that‘s divisible by 4 </a:t>
            </a:r>
            <a:r>
              <a:rPr lang="zh-CN" altLang="en-US" sz="1500" b="0" dirty="0"/>
              <a:t>（</a:t>
            </a:r>
            <a:r>
              <a:rPr lang="en-US" sz="1500" b="0" dirty="0"/>
              <a:t>Word-address mod 4 = 0, binary address ends with 00</a:t>
            </a:r>
            <a:r>
              <a:rPr lang="zh-CN" altLang="en-US" sz="1500" b="0" dirty="0"/>
              <a:t>）</a:t>
            </a:r>
            <a:endParaRPr lang="en-US" sz="15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Memory address of a word is the lowest address of all 4 bytes in that word.</a:t>
            </a:r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A halfword can only be stored at an address that‘s divisible by 2 </a:t>
            </a:r>
            <a:r>
              <a:rPr lang="zh-CN" altLang="en-US" sz="1500" b="0" dirty="0"/>
              <a:t>（</a:t>
            </a:r>
            <a:r>
              <a:rPr lang="en-US" sz="1500" b="0" dirty="0"/>
              <a:t>Halfword-address mod 2 = 0, binary address ends with 0</a:t>
            </a:r>
            <a:r>
              <a:rPr lang="zh-CN" altLang="en-US" sz="1500" b="0" dirty="0"/>
              <a:t>）</a:t>
            </a:r>
            <a:endParaRPr lang="en-US" sz="1500" b="0" dirty="0"/>
          </a:p>
          <a:p>
            <a:pPr lvl="1" fontAlgn="auto">
              <a:spcAft>
                <a:spcPts val="0"/>
              </a:spcAft>
            </a:pPr>
            <a:r>
              <a:rPr lang="en-US" sz="1500" b="0" dirty="0"/>
              <a:t>Memory address of a halfword is the lowest address of all 2 bytes in that word.</a:t>
            </a:r>
          </a:p>
          <a:p>
            <a:pPr lvl="1" fontAlgn="auto">
              <a:spcAft>
                <a:spcPts val="0"/>
              </a:spcAft>
            </a:pPr>
            <a:endParaRPr lang="en-US" sz="1500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897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418781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93F7-C173-46C7-A815-DDB03EE6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6FFA5BEF-3A4C-73D2-CFCB-D574BFC6DB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F1A67BAA-589A-FFFE-1488-BBB54EA3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397906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481836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983A4-0E2B-F429-EA6A-A242CEAF9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875EEEB-58F2-E76F-478B-24395664E0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72B913FC-4082-36FE-8301-84ECFAB6E1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7192844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890109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136193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553936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1274030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7184722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252502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4930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F679-073A-DE11-C2B5-230981E2C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95A9B10D-8D8A-DAB1-4F40-CE56D653D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715AC98E-356A-EF44-A177-4C6BFE5A8E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7579" y="3488351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6035797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7FDFF-7B9F-7D4D-BFC0-AAD1F3D3D3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9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195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Two possible byte orderings:</a:t>
            </a:r>
          </a:p>
          <a:p>
            <a:pPr lvl="1"/>
            <a:r>
              <a:rPr lang="en-US" sz="1500" dirty="0">
                <a:solidFill>
                  <a:srgbClr val="FF0000"/>
                </a:solidFill>
              </a:rPr>
              <a:t>Little-endian</a:t>
            </a:r>
            <a:r>
              <a:rPr lang="en-US" sz="1500" dirty="0"/>
              <a:t>: the LSB (Least Significant Byte) is stored at the lowest address.</a:t>
            </a:r>
          </a:p>
          <a:p>
            <a:pPr lvl="1"/>
            <a:r>
              <a:rPr lang="en-US" sz="1500" dirty="0">
                <a:solidFill>
                  <a:srgbClr val="FF0000"/>
                </a:solidFill>
              </a:rPr>
              <a:t>Big-endian</a:t>
            </a:r>
            <a:r>
              <a:rPr lang="en-US" sz="1500" dirty="0"/>
              <a:t>: the LSB (Least Significant Byte) is stored at the highest address.</a:t>
            </a:r>
          </a:p>
          <a:p>
            <a:pPr lvl="1"/>
            <a:r>
              <a:rPr lang="en-US" sz="1500" dirty="0"/>
              <a:t>Intel processors use Little-Endian; ARM processors can be configured as either Little- or Big-endian; </a:t>
            </a:r>
            <a:r>
              <a:rPr lang="en-GB" sz="1500" dirty="0"/>
              <a:t>STM32 microcontrollers based on ARM Cortex-M3 use little-endian</a:t>
            </a:r>
          </a:p>
          <a:p>
            <a:endParaRPr lang="en-GB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827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4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the LSB (Least Significant Byte) is stored at the lowest address.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Big-endian</a:t>
            </a:r>
            <a:r>
              <a:rPr lang="en-US" sz="2000" dirty="0"/>
              <a:t>: the LSB (Least Significant Byte) is stored at the highest address.</a:t>
            </a:r>
          </a:p>
          <a:p>
            <a:pPr lvl="1"/>
            <a:r>
              <a:rPr lang="en-US" sz="2000" dirty="0"/>
              <a:t>Intel processors use Little-Endian; ARM processors can be configured as either Little- or Big-endian; </a:t>
            </a:r>
            <a:r>
              <a:rPr lang="en-GB" sz="2000" dirty="0"/>
              <a:t>STM32 microcontrollers based on ARM Cortex-M3 use little-endian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68351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tfV3HsHwk4&amp;list=PLRJhV4hUhIymmp5CCeIFPyxbknsdcXCc8&amp;index=23" TargetMode="External"/><Relationship Id="rId2" Type="http://schemas.openxmlformats.org/officeDocument/2006/relationships/hyperlink" Target="https://www.youtube.com/watch?v=T1C9Kj_78ek&amp;list=PLRJhV4hUhIymmp5CCeIFPyxbknsdcXCc8&amp;index=2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gkxPdPkxa8&amp;list=PLRJhV4hUhIymmp5CCeIFPyxbknsdcXCc8&amp;index=2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63343" y="1828800"/>
            <a:ext cx="26060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10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75898" y="4216050"/>
            <a:ext cx="3097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uint32_t a = 0x87654321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638582" y="5294531"/>
            <a:ext cx="3111500" cy="457200"/>
            <a:chOff x="2638582" y="5294531"/>
            <a:chExt cx="3111500" cy="45720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2638582" y="5300881"/>
              <a:ext cx="3111500" cy="4445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>
                <a:solidFill>
                  <a:srgbClr val="C00000"/>
                </a:solidFill>
              </a:endParaRPr>
            </a:p>
          </p:txBody>
        </p:sp>
        <p:sp>
          <p:nvSpPr>
            <p:cNvPr id="30727" name="Line 5"/>
            <p:cNvSpPr>
              <a:spLocks noChangeShapeType="1"/>
            </p:cNvSpPr>
            <p:nvPr/>
          </p:nvSpPr>
          <p:spPr bwMode="auto">
            <a:xfrm>
              <a:off x="4156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8" name="Line 6"/>
            <p:cNvSpPr>
              <a:spLocks noChangeShapeType="1"/>
            </p:cNvSpPr>
            <p:nvPr/>
          </p:nvSpPr>
          <p:spPr bwMode="auto">
            <a:xfrm>
              <a:off x="3394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729" name="Line 7"/>
            <p:cNvSpPr>
              <a:spLocks noChangeShapeType="1"/>
            </p:cNvSpPr>
            <p:nvPr/>
          </p:nvSpPr>
          <p:spPr bwMode="auto">
            <a:xfrm>
              <a:off x="4918232" y="5294531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2661232" y="5324468"/>
              <a:ext cx="3060507" cy="389736"/>
              <a:chOff x="2661232" y="5162239"/>
              <a:chExt cx="3060507" cy="38973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661232" y="5182643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0x87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3410281" y="5179215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0x65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203950" y="5169041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0x43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4985640" y="516223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/>
                  <a:t>0x21</a:t>
                </a:r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94308" y="4319037"/>
            <a:ext cx="5329582" cy="2284821"/>
            <a:chOff x="594308" y="4319037"/>
            <a:chExt cx="5329582" cy="2284821"/>
          </a:xfrm>
        </p:grpSpPr>
        <p:sp>
          <p:nvSpPr>
            <p:cNvPr id="30732" name="Rectangle 10"/>
            <p:cNvSpPr>
              <a:spLocks noChangeArrowheads="1"/>
            </p:cNvSpPr>
            <p:nvPr/>
          </p:nvSpPr>
          <p:spPr bwMode="auto">
            <a:xfrm>
              <a:off x="2631322" y="5000383"/>
              <a:ext cx="3292568" cy="2867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dirty="0">
                  <a:solidFill>
                    <a:srgbClr val="FF0000"/>
                  </a:solidFill>
                  <a:latin typeface="Arial" pitchFamily="34" charset="0"/>
                </a:rPr>
                <a:t>byte 3   byte 2   byte 1  byte 0</a:t>
              </a:r>
            </a:p>
          </p:txBody>
        </p:sp>
        <p:sp>
          <p:nvSpPr>
            <p:cNvPr id="30733" name="Rectangle 11"/>
            <p:cNvSpPr>
              <a:spLocks noChangeArrowheads="1"/>
            </p:cNvSpPr>
            <p:nvPr/>
          </p:nvSpPr>
          <p:spPr bwMode="auto">
            <a:xfrm>
              <a:off x="594308" y="4319037"/>
              <a:ext cx="1788459" cy="2936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 lIns="63500" tIns="25400" rIns="63500" bIns="2540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altLang="zh-TW" sz="1800" i="1" dirty="0">
                  <a:solidFill>
                    <a:srgbClr val="FF0000"/>
                  </a:solidFill>
                  <a:latin typeface="Arial" pitchFamily="34" charset="0"/>
                </a:rPr>
                <a:t>Little-Endian</a:t>
              </a:r>
              <a:endParaRPr lang="en-US" altLang="zh-TW" sz="1800" i="1" u="sng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94456" y="4597599"/>
              <a:ext cx="1533038" cy="2006259"/>
              <a:chOff x="794456" y="4597599"/>
              <a:chExt cx="1533038" cy="2006259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94456" y="4934809"/>
                <a:ext cx="839228" cy="1232068"/>
                <a:chOff x="-5746041" y="2592963"/>
                <a:chExt cx="839228" cy="1232068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-5739716" y="3517254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0x21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-5744813" y="3211710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0x43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-5746041" y="2904171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0x65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-5746041" y="2592963"/>
                  <a:ext cx="832903" cy="30777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FF0000"/>
                      </a:solidFill>
                    </a:rPr>
                    <a:t>0x87</a:t>
                  </a:r>
                </a:p>
              </p:txBody>
            </p:sp>
          </p:grpSp>
          <p:cxnSp>
            <p:nvCxnSpPr>
              <p:cNvPr id="56" name="Straight Arrow Connector 55"/>
              <p:cNvCxnSpPr/>
              <p:nvPr/>
            </p:nvCxnSpPr>
            <p:spPr>
              <a:xfrm flipV="1">
                <a:off x="1754260" y="4830975"/>
                <a:ext cx="11080" cy="146757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1181026" y="4597599"/>
                <a:ext cx="114646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High address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81026" y="6349942"/>
                <a:ext cx="1066318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>
                    <a:solidFill>
                      <a:srgbClr val="FF0000"/>
                    </a:solidFill>
                  </a:rPr>
                  <a:t>Low address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2631322" y="4258745"/>
            <a:ext cx="4862848" cy="2270234"/>
            <a:chOff x="2631322" y="4258745"/>
            <a:chExt cx="4862848" cy="2270234"/>
          </a:xfrm>
        </p:grpSpPr>
        <p:grpSp>
          <p:nvGrpSpPr>
            <p:cNvPr id="14" name="Group 13"/>
            <p:cNvGrpSpPr/>
            <p:nvPr/>
          </p:nvGrpSpPr>
          <p:grpSpPr>
            <a:xfrm>
              <a:off x="2631322" y="4258745"/>
              <a:ext cx="4862848" cy="1853475"/>
              <a:chOff x="2631322" y="4258745"/>
              <a:chExt cx="4862848" cy="1853475"/>
            </a:xfrm>
          </p:grpSpPr>
          <p:sp>
            <p:nvSpPr>
              <p:cNvPr id="30734" name="Rectangle 12"/>
              <p:cNvSpPr>
                <a:spLocks noChangeArrowheads="1"/>
              </p:cNvSpPr>
              <p:nvPr/>
            </p:nvSpPr>
            <p:spPr bwMode="auto">
              <a:xfrm>
                <a:off x="2631322" y="5825475"/>
                <a:ext cx="3372718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dirty="0">
                    <a:solidFill>
                      <a:srgbClr val="0041FF"/>
                    </a:solidFill>
                    <a:latin typeface="Arial" pitchFamily="34" charset="0"/>
                  </a:rPr>
                  <a:t>byte 0   byte 1   byte 2   byte 3</a:t>
                </a:r>
              </a:p>
            </p:txBody>
          </p:sp>
          <p:sp>
            <p:nvSpPr>
              <p:cNvPr id="30735" name="Rectangle 13"/>
              <p:cNvSpPr>
                <a:spLocks noChangeArrowheads="1"/>
              </p:cNvSpPr>
              <p:nvPr/>
            </p:nvSpPr>
            <p:spPr bwMode="auto">
              <a:xfrm>
                <a:off x="6147648" y="4258745"/>
                <a:ext cx="1346522" cy="28674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altLang="zh-TW" sz="1800" i="1" dirty="0">
                    <a:solidFill>
                      <a:srgbClr val="0041FF"/>
                    </a:solidFill>
                    <a:latin typeface="Arial" pitchFamily="34" charset="0"/>
                  </a:rPr>
                  <a:t>Big-Endian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30089" y="4936356"/>
              <a:ext cx="839228" cy="1232068"/>
              <a:chOff x="7244808" y="2062252"/>
              <a:chExt cx="839228" cy="1232068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7251133" y="2986543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0x87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7246036" y="2680999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0x65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244808" y="2373460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0x43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7244808" y="2062252"/>
                <a:ext cx="832903" cy="307777"/>
              </a:xfrm>
              <a:prstGeom prst="rect">
                <a:avLst/>
              </a:prstGeom>
              <a:noFill/>
              <a:ln w="19050">
                <a:solidFill>
                  <a:srgbClr val="0041FF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41FF"/>
                    </a:solidFill>
                  </a:rPr>
                  <a:t>0x21</a:t>
                </a:r>
              </a:p>
            </p:txBody>
          </p:sp>
        </p:grpSp>
        <p:cxnSp>
          <p:nvCxnSpPr>
            <p:cNvPr id="54" name="Straight Arrow Connector 53"/>
            <p:cNvCxnSpPr/>
            <p:nvPr/>
          </p:nvCxnSpPr>
          <p:spPr>
            <a:xfrm flipV="1">
              <a:off x="6418432" y="4819685"/>
              <a:ext cx="11080" cy="1467577"/>
            </a:xfrm>
            <a:prstGeom prst="straightConnector1">
              <a:avLst/>
            </a:prstGeom>
            <a:ln w="19050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6196153" y="4522720"/>
              <a:ext cx="114646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High address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196153" y="6275063"/>
              <a:ext cx="1066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>
                  <a:solidFill>
                    <a:srgbClr val="0041FF"/>
                  </a:solidFill>
                </a:rPr>
                <a:t>Low address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238551" y="586943"/>
            <a:ext cx="40689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/>
              <a:t>Endian: byte order, not bit order!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719059" y="4712860"/>
            <a:ext cx="281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 the top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0159" y="6100231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41FF"/>
                </a:solidFill>
              </a:rPr>
              <a:t>Reading from the bottom</a:t>
            </a:r>
          </a:p>
        </p:txBody>
      </p:sp>
    </p:spTree>
    <p:extLst>
      <p:ext uri="{BB962C8B-B14F-4D97-AF65-F5344CB8AC3E}">
        <p14:creationId xmlns:p14="http://schemas.microsoft.com/office/powerpoint/2010/main" val="351771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2" grpId="0" animBg="1"/>
      <p:bldP spid="61" grpId="0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11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464858" cy="49674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00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dirty="0"/>
              <a:t>Least significant byte (LSB) is stored at least address of a word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TW" sz="2400" dirty="0"/>
          </a:p>
          <a:p>
            <a:pPr eaLnBrk="1" hangingPunct="1">
              <a:lnSpc>
                <a:spcPct val="90000"/>
              </a:lnSpc>
            </a:pPr>
            <a:endParaRPr lang="zh-TW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591" y="3893764"/>
            <a:ext cx="5038725" cy="23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</p:spTree>
    <p:extLst>
      <p:ext uri="{BB962C8B-B14F-4D97-AF65-F5344CB8AC3E}">
        <p14:creationId xmlns:p14="http://schemas.microsoft.com/office/powerpoint/2010/main" val="69281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12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4781B3-1E19-401F-93EB-A108C496249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19200"/>
            <a:ext cx="8464858" cy="496741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C00000"/>
                </a:solidFill>
              </a:rPr>
              <a:t>Little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Least significant byte (LSB)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>
                <a:solidFill>
                  <a:srgbClr val="0041FF"/>
                </a:solidFill>
              </a:rPr>
              <a:t>Big Endian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Most significant byte (MSB) is stored at lowest (least) address of a word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Regardless of endianness, the address of a word is defined as the lowest address of all bytes it occupies.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2000" b="0" dirty="0"/>
              <a:t>ARM is </a:t>
            </a:r>
            <a:r>
              <a:rPr lang="en-US" altLang="zh-TW" sz="2000" b="0" i="1" dirty="0">
                <a:solidFill>
                  <a:srgbClr val="C00000"/>
                </a:solidFill>
              </a:rPr>
              <a:t>Little Endian by default</a:t>
            </a:r>
            <a:r>
              <a:rPr lang="en-US" altLang="zh-TW" sz="2000" b="0" dirty="0"/>
              <a:t>. 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</a:pPr>
            <a:r>
              <a:rPr lang="en-US" altLang="zh-TW" sz="1700" b="0" dirty="0"/>
              <a:t>It can be made Big Endian by configuration.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en-US" altLang="zh-TW" sz="2400" b="0" dirty="0"/>
          </a:p>
          <a:p>
            <a:pPr fontAlgn="auto">
              <a:lnSpc>
                <a:spcPct val="90000"/>
              </a:lnSpc>
              <a:spcAft>
                <a:spcPts val="0"/>
              </a:spcAft>
            </a:pPr>
            <a:endParaRPr lang="zh-TW" altLang="en-US" sz="2000" b="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266" y="3893764"/>
            <a:ext cx="6415159" cy="232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313590" y="4397828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the top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46655" y="5863065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Reading from</a:t>
            </a:r>
          </a:p>
          <a:p>
            <a:pPr algn="ctr"/>
            <a:r>
              <a:rPr lang="en-US" dirty="0">
                <a:solidFill>
                  <a:srgbClr val="0000FF"/>
                </a:solidFill>
              </a:rPr>
              <a:t>the bottom</a:t>
            </a:r>
          </a:p>
        </p:txBody>
      </p:sp>
    </p:spTree>
    <p:extLst>
      <p:ext uri="{BB962C8B-B14F-4D97-AF65-F5344CB8AC3E}">
        <p14:creationId xmlns:p14="http://schemas.microsoft.com/office/powerpoint/2010/main" val="79499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DD9DD-57FD-25FA-A5FC-A91B15121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5F284A-63C8-E718-3662-CA2713F5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D3D12-2DFF-695D-CF13-F6D90052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14501"/>
            <a:ext cx="3301604" cy="199191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70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B3336A80-AD5F-233D-C88B-06FEB143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49674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>
                <a:latin typeface="Consolas" panose="020B0609020204030204" pitchFamily="49" charset="0"/>
              </a:rPr>
              <a:t>               0x0000  </a:t>
            </a:r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FF 00</a:t>
            </a:r>
          </a:p>
          <a:p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>
                <a:latin typeface="Consolas" panose="020B0609020204030204" pitchFamily="49" charset="0"/>
              </a:rPr>
              <a:t>      0x0004  </a:t>
            </a:r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78 56 34 12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D97DCAA-7B22-7D1D-DC62-7B3DD7450387}"/>
              </a:ext>
            </a:extLst>
          </p:cNvPr>
          <p:cNvSpPr txBox="1">
            <a:spLocks/>
          </p:cNvSpPr>
          <p:nvPr/>
        </p:nvSpPr>
        <p:spPr>
          <a:xfrm>
            <a:off x="457200" y="1820465"/>
            <a:ext cx="3200400" cy="74295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950"/>
              <a:t>Little-Endian</a:t>
            </a:r>
          </a:p>
          <a:p>
            <a:pPr lvl="1"/>
            <a:r>
              <a:rPr lang="en-US" altLang="en-US" sz="1725"/>
              <a:t>LSB is at lower address</a:t>
            </a:r>
            <a:endParaRPr lang="en-US" altLang="en-US" sz="1725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6DC6AB8-4346-7881-19B3-F249E4C4AD0B}"/>
              </a:ext>
            </a:extLst>
          </p:cNvPr>
          <p:cNvSpPr txBox="1">
            <a:spLocks/>
          </p:cNvSpPr>
          <p:nvPr/>
        </p:nvSpPr>
        <p:spPr bwMode="auto">
          <a:xfrm>
            <a:off x="457200" y="3820715"/>
            <a:ext cx="3200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175" indent="-257175">
              <a:spcBef>
                <a:spcPct val="20000"/>
              </a:spcBef>
              <a:buFontTx/>
              <a:buChar char="•"/>
              <a:defRPr/>
            </a:pPr>
            <a:r>
              <a:rPr lang="en-US" sz="21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Big-</a:t>
            </a:r>
            <a:r>
              <a:rPr lang="en-US" sz="2100" kern="0" dirty="0" err="1">
                <a:latin typeface="+mn-lt"/>
                <a:ea typeface="ＭＳ Ｐゴシック" pitchFamily="-107" charset="-128"/>
                <a:cs typeface="ＭＳ Ｐゴシック" pitchFamily="-107" charset="-128"/>
              </a:rPr>
              <a:t>Endian</a:t>
            </a:r>
            <a:endParaRPr lang="en-US" sz="2100" kern="0" dirty="0">
              <a:latin typeface="+mn-lt"/>
              <a:ea typeface="ＭＳ Ｐゴシック" pitchFamily="-107" charset="-128"/>
              <a:cs typeface="ＭＳ Ｐゴシック" pitchFamily="-107" charset="-128"/>
            </a:endParaRPr>
          </a:p>
          <a:p>
            <a:pPr marL="557213" lvl="1" indent="-214313">
              <a:spcBef>
                <a:spcPct val="20000"/>
              </a:spcBef>
              <a:buFontTx/>
              <a:buChar char="–"/>
              <a:defRPr/>
            </a:pPr>
            <a:r>
              <a:rPr lang="en-US" sz="1800" kern="0" dirty="0">
                <a:latin typeface="+mn-lt"/>
                <a:ea typeface="ＭＳ Ｐゴシック" pitchFamily="-107" charset="-128"/>
                <a:cs typeface="ＭＳ Ｐゴシック" pitchFamily="-107" charset="-128"/>
              </a:rPr>
              <a:t>MSB is at lower address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826439B-04E7-B2F9-3FFF-7C7DCEBF6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6991"/>
            <a:ext cx="330160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49400" algn="l"/>
              </a:tabLs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900">
                <a:latin typeface="Consolas" panose="020B0609020204030204" pitchFamily="49" charset="0"/>
              </a:rPr>
              <a:t>                              Memory     Value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Offset  (LSB) (MSB)</a:t>
            </a:r>
          </a:p>
          <a:p>
            <a:r>
              <a:rPr lang="en-US" altLang="en-US" sz="900">
                <a:latin typeface="Consolas" panose="020B0609020204030204" pitchFamily="49" charset="0"/>
              </a:rPr>
              <a:t>                              ======  ===========</a:t>
            </a:r>
          </a:p>
          <a:p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uint8_t a  = 1;</a:t>
            </a:r>
            <a:r>
              <a:rPr lang="en-US" altLang="en-US" sz="900">
                <a:latin typeface="Consolas" panose="020B0609020204030204" pitchFamily="49" charset="0"/>
              </a:rPr>
              <a:t>               0x0000  </a:t>
            </a:r>
            <a:r>
              <a:rPr lang="en-US" altLang="en-US" sz="900">
                <a:solidFill>
                  <a:srgbClr val="C00000"/>
                </a:solidFill>
                <a:latin typeface="Consolas" panose="020B0609020204030204" pitchFamily="49" charset="0"/>
              </a:rPr>
              <a:t>01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02</a:t>
            </a:r>
            <a:r>
              <a:rPr lang="en-US" altLang="en-US" sz="900">
                <a:latin typeface="Consolas" panose="020B0609020204030204" pitchFamily="49" charset="0"/>
              </a:rPr>
              <a:t> </a:t>
            </a:r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00 FF</a:t>
            </a:r>
          </a:p>
          <a:p>
            <a:r>
              <a:rPr lang="en-US" altLang="en-US" sz="900">
                <a:solidFill>
                  <a:srgbClr val="00CC00"/>
                </a:solidFill>
                <a:latin typeface="Consolas" panose="020B0609020204030204" pitchFamily="49" charset="0"/>
              </a:rPr>
              <a:t>uint8_t b  = 2;</a:t>
            </a:r>
          </a:p>
          <a:p>
            <a:r>
              <a:rPr lang="en-US" altLang="en-US" sz="900">
                <a:solidFill>
                  <a:srgbClr val="0000FF"/>
                </a:solidFill>
                <a:latin typeface="Consolas" panose="020B0609020204030204" pitchFamily="49" charset="0"/>
              </a:rPr>
              <a:t>uint16_t c = 255; // 0x00FF</a:t>
            </a:r>
          </a:p>
          <a:p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uint32_t d = 0x12345678;</a:t>
            </a:r>
            <a:r>
              <a:rPr lang="en-US" altLang="en-US" sz="900">
                <a:latin typeface="Consolas" panose="020B0609020204030204" pitchFamily="49" charset="0"/>
              </a:rPr>
              <a:t>      0x0004  </a:t>
            </a:r>
            <a:r>
              <a:rPr lang="en-US" altLang="en-US" sz="900">
                <a:solidFill>
                  <a:srgbClr val="7030A0"/>
                </a:solidFill>
                <a:latin typeface="Consolas" panose="020B0609020204030204" pitchFamily="49" charset="0"/>
              </a:rPr>
              <a:t>12 34 56 78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B8BD3D6-531D-3875-8CD3-DD211D1E0EAA}"/>
              </a:ext>
            </a:extLst>
          </p:cNvPr>
          <p:cNvSpPr txBox="1">
            <a:spLocks noChangeArrowheads="1"/>
          </p:cNvSpPr>
          <p:nvPr/>
        </p:nvSpPr>
        <p:spPr>
          <a:xfrm>
            <a:off x="4057650" y="1805225"/>
            <a:ext cx="4761808" cy="35097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For uint8_t a and b, each with size of 1 Byte: No difference</a:t>
            </a:r>
          </a:p>
          <a:p>
            <a:r>
              <a:rPr lang="en-US" sz="1800" dirty="0">
                <a:solidFill>
                  <a:srgbClr val="FF0000"/>
                </a:solidFill>
              </a:rPr>
              <a:t>Little-endian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lower address and MSB 00 is at higher address</a:t>
            </a:r>
          </a:p>
          <a:p>
            <a:pPr lvl="1"/>
            <a:r>
              <a:rPr lang="en-US" sz="1500" dirty="0"/>
              <a:t>For uint32_t d with size of 4 Bytes: LSB 78 is at lower address and MSB 12 is at higher address.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Big-endian</a:t>
            </a:r>
            <a:r>
              <a:rPr lang="en-US" sz="1800" dirty="0"/>
              <a:t>: </a:t>
            </a:r>
          </a:p>
          <a:p>
            <a:pPr lvl="1"/>
            <a:r>
              <a:rPr lang="en-US" sz="1500" dirty="0"/>
              <a:t>For uint16_t c with size of 2 Bytes: LSB FF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00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</a:t>
            </a:r>
          </a:p>
          <a:p>
            <a:pPr lvl="1"/>
            <a:r>
              <a:rPr lang="en-US" sz="1500" dirty="0"/>
              <a:t>For uint32_t d with size of 4 Bytes: LSB 78 is at </a:t>
            </a:r>
            <a:r>
              <a:rPr lang="en-US" sz="1500" dirty="0">
                <a:solidFill>
                  <a:srgbClr val="FF0000"/>
                </a:solidFill>
              </a:rPr>
              <a:t>higher</a:t>
            </a:r>
            <a:r>
              <a:rPr lang="en-US" sz="1500" dirty="0"/>
              <a:t> address and MSB 12 is at </a:t>
            </a:r>
            <a:r>
              <a:rPr lang="en-US" sz="1500" dirty="0">
                <a:solidFill>
                  <a:srgbClr val="FF0000"/>
                </a:solidFill>
              </a:rPr>
              <a:t>lower</a:t>
            </a:r>
            <a:r>
              <a:rPr lang="en-US" sz="1500" dirty="0"/>
              <a:t> address.</a:t>
            </a:r>
          </a:p>
          <a:p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49374474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build="p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0170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400723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96701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5389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Big-Endian 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4800" y="2667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</p:spTree>
    <p:extLst>
      <p:ext uri="{BB962C8B-B14F-4D97-AF65-F5344CB8AC3E}">
        <p14:creationId xmlns:p14="http://schemas.microsoft.com/office/powerpoint/2010/main" val="404075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10584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55739" y="4065633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677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</a:rPr>
              <a:t>If Little-Endian </a:t>
            </a:r>
            <a:r>
              <a:rPr lang="en-US" sz="2800" dirty="0">
                <a:solidFill>
                  <a:srgbClr val="FF0000"/>
                </a:solidFill>
              </a:rPr>
              <a:t>is used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1000" y="2667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word stored at address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sz="2400" dirty="0"/>
              <a:t> is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1292" y="4733364"/>
            <a:ext cx="43207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41FF"/>
                </a:solidFill>
              </a:rPr>
              <a:t>Endian only specifies byte order, not bit order in a byte!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EDEDAD-4F73-CC47-ADBE-1916FE408E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847038"/>
              </p:ext>
            </p:extLst>
          </p:nvPr>
        </p:nvGraphicFramePr>
        <p:xfrm>
          <a:off x="4888627" y="2689090"/>
          <a:ext cx="379817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60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1"/>
            <a:ext cx="35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Well-aligned</a:t>
            </a:r>
            <a:r>
              <a:rPr lang="en-US" sz="10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1"/>
            <a:ext cx="35814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Ill-aligned</a:t>
            </a:r>
            <a:r>
              <a:rPr lang="en-US" sz="1050" dirty="0"/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009673"/>
            <a:ext cx="8686053" cy="2308324"/>
            <a:chOff x="-314426" y="4497972"/>
            <a:chExt cx="11581404" cy="3077764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691975" cy="307776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The first read cycle would retrieve 4 bytes from addresses 4 through 7; of these, the bytes from addresses 4 and 5</a:t>
              </a:r>
            </a:p>
            <a:p>
              <a:r>
                <a:rPr lang="en-US" sz="1200" dirty="0"/>
                <a:t>are discarded, and those from addresses 6 and 7 are moved to the far right;</a:t>
              </a:r>
            </a:p>
            <a:p>
              <a:r>
                <a:rPr lang="en-US" sz="1200" dirty="0"/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r>
                <a:rPr lang="en-US" sz="1200" dirty="0"/>
                <a:t>Finally, the two halves are combined to form the desired 32-bit operand: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511821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57579553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Load-Modify-Store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27847" y="3935505"/>
            <a:ext cx="7306235" cy="204395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Assume the memory address of x is stored in r1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value of x from memory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r0, r0, #1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x = x + 1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r0, [r1] 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x into memory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64752" y="1860209"/>
            <a:ext cx="2873837" cy="646331"/>
          </a:xfrm>
          <a:prstGeom prst="rect">
            <a:avLst/>
          </a:prstGeom>
          <a:ln>
            <a:solidFill>
              <a:srgbClr val="00618C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 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Down Arrow 5"/>
          <p:cNvSpPr/>
          <p:nvPr/>
        </p:nvSpPr>
        <p:spPr>
          <a:xfrm>
            <a:off x="4222377" y="2743199"/>
            <a:ext cx="358588" cy="8516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65929" y="1323797"/>
            <a:ext cx="2753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92CBE-0919-674D-B868-A0FA0261DE88}"/>
              </a:ext>
            </a:extLst>
          </p:cNvPr>
          <p:cNvSpPr txBox="1"/>
          <p:nvPr/>
        </p:nvSpPr>
        <p:spPr>
          <a:xfrm>
            <a:off x="4580964" y="2847199"/>
            <a:ext cx="3953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Assume variable X resides in memory and is a 32-bit integer</a:t>
            </a:r>
          </a:p>
        </p:txBody>
      </p:sp>
    </p:spTree>
    <p:extLst>
      <p:ext uri="{BB962C8B-B14F-4D97-AF65-F5344CB8AC3E}">
        <p14:creationId xmlns:p14="http://schemas.microsoft.com/office/powerpoint/2010/main" val="224045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53689-4077-DD41-84D7-94D2A56F9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Steps: Load, Modify, Store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8D52A9-ACBD-AA45-8416-2E844AF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4C0AE0-3F6D-9446-98BC-2177D8F5ED78}"/>
              </a:ext>
            </a:extLst>
          </p:cNvPr>
          <p:cNvSpPr/>
          <p:nvPr/>
        </p:nvSpPr>
        <p:spPr>
          <a:xfrm>
            <a:off x="4978400" y="1554162"/>
            <a:ext cx="1843774" cy="20828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129DF62-7B61-414C-9B84-F7D2EE4EAC47}"/>
              </a:ext>
            </a:extLst>
          </p:cNvPr>
          <p:cNvSpPr/>
          <p:nvPr/>
        </p:nvSpPr>
        <p:spPr>
          <a:xfrm rot="16200000">
            <a:off x="1552448" y="2032000"/>
            <a:ext cx="2082800" cy="1127125"/>
          </a:xfrm>
          <a:prstGeom prst="trapezoid">
            <a:avLst>
              <a:gd name="adj" fmla="val 57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959C8-27E8-E645-AB23-AAE9B2C143F5}"/>
              </a:ext>
            </a:extLst>
          </p:cNvPr>
          <p:cNvSpPr txBox="1"/>
          <p:nvPr/>
        </p:nvSpPr>
        <p:spPr>
          <a:xfrm>
            <a:off x="2224997" y="2287736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12917-8596-C84F-824B-BF1F2D9B7F91}"/>
              </a:ext>
            </a:extLst>
          </p:cNvPr>
          <p:cNvSpPr txBox="1"/>
          <p:nvPr/>
        </p:nvSpPr>
        <p:spPr>
          <a:xfrm>
            <a:off x="4978400" y="1554162"/>
            <a:ext cx="18437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Registers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3C77F8-AB0D-2640-8841-1E6361EF0C53}"/>
              </a:ext>
            </a:extLst>
          </p:cNvPr>
          <p:cNvCxnSpPr/>
          <p:nvPr/>
        </p:nvCxnSpPr>
        <p:spPr>
          <a:xfrm flipH="1">
            <a:off x="3157411" y="2015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C9D51C-6D90-2F4D-898A-60EBB51B59E8}"/>
              </a:ext>
            </a:extLst>
          </p:cNvPr>
          <p:cNvCxnSpPr/>
          <p:nvPr/>
        </p:nvCxnSpPr>
        <p:spPr>
          <a:xfrm flipH="1">
            <a:off x="3157410" y="3031827"/>
            <a:ext cx="182098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8FA2F9-ED65-A740-B4B1-EF045FEDC4B2}"/>
              </a:ext>
            </a:extLst>
          </p:cNvPr>
          <p:cNvCxnSpPr>
            <a:cxnSpLocks/>
          </p:cNvCxnSpPr>
          <p:nvPr/>
        </p:nvCxnSpPr>
        <p:spPr>
          <a:xfrm flipH="1">
            <a:off x="1282700" y="2595562"/>
            <a:ext cx="7475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0476C-8AC9-8B45-B377-5E906BDE27CC}"/>
              </a:ext>
            </a:extLst>
          </p:cNvPr>
          <p:cNvCxnSpPr>
            <a:cxnSpLocks/>
          </p:cNvCxnSpPr>
          <p:nvPr/>
        </p:nvCxnSpPr>
        <p:spPr>
          <a:xfrm>
            <a:off x="1282700" y="1274762"/>
            <a:ext cx="7095544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782C21-F9BF-1546-8183-E6B9775BE1B5}"/>
              </a:ext>
            </a:extLst>
          </p:cNvPr>
          <p:cNvCxnSpPr>
            <a:cxnSpLocks/>
          </p:cNvCxnSpPr>
          <p:nvPr/>
        </p:nvCxnSpPr>
        <p:spPr>
          <a:xfrm flipV="1">
            <a:off x="1313636" y="1274762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02EBE0-54A4-AB45-BC19-776F881E4274}"/>
              </a:ext>
            </a:extLst>
          </p:cNvPr>
          <p:cNvCxnSpPr>
            <a:cxnSpLocks/>
          </p:cNvCxnSpPr>
          <p:nvPr/>
        </p:nvCxnSpPr>
        <p:spPr>
          <a:xfrm flipV="1">
            <a:off x="8378244" y="1276299"/>
            <a:ext cx="1" cy="134590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5E5C9FE-5D5A-1149-A6AB-F1FD44773D8C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6822174" y="2595563"/>
            <a:ext cx="1556070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EE6215-EE03-7443-9D43-B3FD6D1C29AC}"/>
              </a:ext>
            </a:extLst>
          </p:cNvPr>
          <p:cNvSpPr/>
          <p:nvPr/>
        </p:nvSpPr>
        <p:spPr>
          <a:xfrm>
            <a:off x="3099937" y="4517596"/>
            <a:ext cx="5600700" cy="17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15E63-ECA0-6C4A-9918-61EC01B176B7}"/>
              </a:ext>
            </a:extLst>
          </p:cNvPr>
          <p:cNvSpPr txBox="1"/>
          <p:nvPr/>
        </p:nvSpPr>
        <p:spPr>
          <a:xfrm>
            <a:off x="5293487" y="532816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Memory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A5EF4B-6DD3-034E-B46F-A9409DA64FA8}"/>
              </a:ext>
            </a:extLst>
          </p:cNvPr>
          <p:cNvSpPr txBox="1"/>
          <p:nvPr/>
        </p:nvSpPr>
        <p:spPr>
          <a:xfrm>
            <a:off x="7134480" y="266976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Modify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67FFD1D-89E6-F444-8211-CA84EE6BA5CF}"/>
              </a:ext>
            </a:extLst>
          </p:cNvPr>
          <p:cNvGrpSpPr/>
          <p:nvPr/>
        </p:nvGrpSpPr>
        <p:grpSpPr>
          <a:xfrm>
            <a:off x="4701202" y="3636963"/>
            <a:ext cx="1198283" cy="872529"/>
            <a:chOff x="4701202" y="3636963"/>
            <a:chExt cx="1198283" cy="872529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C9B2AD7-52EB-6B41-BE9F-64D268C4607F}"/>
                </a:ext>
              </a:extLst>
            </p:cNvPr>
            <p:cNvCxnSpPr>
              <a:cxnSpLocks/>
            </p:cNvCxnSpPr>
            <p:nvPr/>
          </p:nvCxnSpPr>
          <p:spPr>
            <a:xfrm>
              <a:off x="5164635" y="3636963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2D9C4A1-C00A-7448-9459-5DA9589CAD57}"/>
                </a:ext>
              </a:extLst>
            </p:cNvPr>
            <p:cNvSpPr txBox="1"/>
            <p:nvPr/>
          </p:nvSpPr>
          <p:spPr>
            <a:xfrm>
              <a:off x="5163386" y="3895834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Load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4EA1C85B-A0D0-1442-A9F6-FE7131180567}"/>
                </a:ext>
              </a:extLst>
            </p:cNvPr>
            <p:cNvSpPr/>
            <p:nvPr/>
          </p:nvSpPr>
          <p:spPr>
            <a:xfrm>
              <a:off x="4701202" y="3918545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1</a:t>
              </a:r>
            </a:p>
          </p:txBody>
        </p:sp>
      </p:grpSp>
      <p:sp>
        <p:nvSpPr>
          <p:cNvPr id="36" name="Heptagon 35">
            <a:extLst>
              <a:ext uri="{FF2B5EF4-FFF2-40B4-BE49-F238E27FC236}">
                <a16:creationId xmlns:a16="http://schemas.microsoft.com/office/drawing/2014/main" id="{61F8CEE9-2F52-7A4F-8B35-0CC205F43AF7}"/>
              </a:ext>
            </a:extLst>
          </p:cNvPr>
          <p:cNvSpPr/>
          <p:nvPr/>
        </p:nvSpPr>
        <p:spPr>
          <a:xfrm>
            <a:off x="7468960" y="2156817"/>
            <a:ext cx="342857" cy="325570"/>
          </a:xfrm>
          <a:prstGeom prst="heptagon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A12AD8-D265-3A4E-89EA-9B382597EBD1}"/>
              </a:ext>
            </a:extLst>
          </p:cNvPr>
          <p:cNvGrpSpPr/>
          <p:nvPr/>
        </p:nvGrpSpPr>
        <p:grpSpPr>
          <a:xfrm>
            <a:off x="6081499" y="3645066"/>
            <a:ext cx="1376683" cy="872529"/>
            <a:chOff x="6081499" y="3645066"/>
            <a:chExt cx="1376683" cy="872529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CD1F14E-1A4A-2445-976C-E8F4092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521790" y="3645066"/>
              <a:ext cx="1" cy="872529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F86D59-47C2-7545-A61F-2191C2AC9D65}"/>
                </a:ext>
              </a:extLst>
            </p:cNvPr>
            <p:cNvSpPr txBox="1"/>
            <p:nvPr/>
          </p:nvSpPr>
          <p:spPr>
            <a:xfrm>
              <a:off x="6584225" y="3889393"/>
              <a:ext cx="8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rgbClr val="C00000"/>
                  </a:solidFill>
                </a:rPr>
                <a:t>Store</a:t>
              </a:r>
            </a:p>
          </p:txBody>
        </p:sp>
        <p:sp>
          <p:nvSpPr>
            <p:cNvPr id="37" name="Heptagon 36">
              <a:extLst>
                <a:ext uri="{FF2B5EF4-FFF2-40B4-BE49-F238E27FC236}">
                  <a16:creationId xmlns:a16="http://schemas.microsoft.com/office/drawing/2014/main" id="{C1E0AF44-20B7-E841-AEE8-AF2EA828EB92}"/>
                </a:ext>
              </a:extLst>
            </p:cNvPr>
            <p:cNvSpPr/>
            <p:nvPr/>
          </p:nvSpPr>
          <p:spPr>
            <a:xfrm>
              <a:off x="6081499" y="3910442"/>
              <a:ext cx="342857" cy="325570"/>
            </a:xfrm>
            <a:prstGeom prst="heptago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DD5B263-8011-8D43-9B8B-257940F38D61}"/>
              </a:ext>
            </a:extLst>
          </p:cNvPr>
          <p:cNvSpPr txBox="1"/>
          <p:nvPr/>
        </p:nvSpPr>
        <p:spPr>
          <a:xfrm>
            <a:off x="389136" y="3765400"/>
            <a:ext cx="289326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= x + 1;</a:t>
            </a:r>
            <a:endParaRPr lang="en-US" sz="3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A62E033-66B6-3746-AF04-A42D4CE97AE8}"/>
              </a:ext>
            </a:extLst>
          </p:cNvPr>
          <p:cNvSpPr/>
          <p:nvPr/>
        </p:nvSpPr>
        <p:spPr>
          <a:xfrm>
            <a:off x="3099937" y="4661064"/>
            <a:ext cx="55868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 x resides in memory!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C1A63-FB20-2845-8C98-6362E8CCEAE0}"/>
              </a:ext>
            </a:extLst>
          </p:cNvPr>
          <p:cNvSpPr txBox="1"/>
          <p:nvPr/>
        </p:nvSpPr>
        <p:spPr>
          <a:xfrm>
            <a:off x="101600" y="5079413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ALU cannot directly operate memory data!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32C09A9-F1AF-9D4D-8EDD-1825C4428C6A}"/>
              </a:ext>
            </a:extLst>
          </p:cNvPr>
          <p:cNvCxnSpPr>
            <a:cxnSpLocks/>
          </p:cNvCxnSpPr>
          <p:nvPr/>
        </p:nvCxnSpPr>
        <p:spPr>
          <a:xfrm flipH="1" flipV="1">
            <a:off x="3157410" y="3039101"/>
            <a:ext cx="1211390" cy="1478494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F02824-736B-2B42-9739-768D8A8E7351}"/>
              </a:ext>
            </a:extLst>
          </p:cNvPr>
          <p:cNvCxnSpPr>
            <a:cxnSpLocks/>
          </p:cNvCxnSpPr>
          <p:nvPr/>
        </p:nvCxnSpPr>
        <p:spPr>
          <a:xfrm flipH="1" flipV="1">
            <a:off x="3536099" y="3778348"/>
            <a:ext cx="549996" cy="84416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C5BC18-FE05-2E40-82C1-1402E009EA71}"/>
              </a:ext>
            </a:extLst>
          </p:cNvPr>
          <p:cNvCxnSpPr>
            <a:cxnSpLocks/>
          </p:cNvCxnSpPr>
          <p:nvPr/>
        </p:nvCxnSpPr>
        <p:spPr>
          <a:xfrm flipH="1">
            <a:off x="3690844" y="3636963"/>
            <a:ext cx="194561" cy="436264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442587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endParaRPr lang="en-US" sz="2000" b="1" dirty="0">
              <a:latin typeface="Courier New" pitchFamily="49" charset="0"/>
            </a:endParaRPr>
          </a:p>
          <a:p>
            <a:pPr lvl="1"/>
            <a:r>
              <a:rPr lang="en-US" sz="1800" b="1" dirty="0">
                <a:latin typeface="Courier New" pitchFamily="49" charset="0"/>
              </a:rPr>
              <a:t>Read from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L</a:t>
            </a:r>
            <a:r>
              <a:rPr lang="en-US" sz="1800" dirty="0" err="1">
                <a:latin typeface="Courier New" pitchFamily="49" charset="0"/>
              </a:rPr>
              <a:t>oa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D</a:t>
            </a:r>
            <a:r>
              <a:rPr lang="en-US" sz="1800" dirty="0">
                <a:latin typeface="Courier New" pitchFamily="49" charset="0"/>
              </a:rPr>
              <a:t> to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LDR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the memory address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holds the 32-bit value fetched from memory</a:t>
            </a:r>
          </a:p>
          <a:p>
            <a:pPr lvl="1"/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latin typeface="Courier New" pitchFamily="49" charset="0"/>
            </a:endParaRPr>
          </a:p>
          <a:p>
            <a:pPr marL="274320" lvl="1" indent="0"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73628" y="3993710"/>
            <a:ext cx="71192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Load a word: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LDR r1, [r0]		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r1 =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</a:t>
            </a:r>
          </a:p>
        </p:txBody>
      </p:sp>
    </p:spTree>
    <p:extLst>
      <p:ext uri="{BB962C8B-B14F-4D97-AF65-F5344CB8AC3E}">
        <p14:creationId xmlns:p14="http://schemas.microsoft.com/office/powerpoint/2010/main" val="263063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How data is organized in memory?</a:t>
            </a:r>
          </a:p>
          <a:p>
            <a:pPr lvl="1"/>
            <a:r>
              <a:rPr lang="en-US" dirty="0"/>
              <a:t>Big Endian vs Little Endian</a:t>
            </a:r>
          </a:p>
          <a:p>
            <a:pPr lvl="1"/>
            <a:endParaRPr lang="en-US" dirty="0"/>
          </a:p>
          <a:p>
            <a:r>
              <a:rPr lang="en-US" dirty="0"/>
              <a:t>How data is addressed?</a:t>
            </a:r>
          </a:p>
          <a:p>
            <a:pPr lvl="1"/>
            <a:r>
              <a:rPr lang="en-US" dirty="0"/>
              <a:t>Register offset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r3]  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r3, LSL #2]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offset = r3 * 4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/>
              <a:t>Immediate offset</a:t>
            </a:r>
          </a:p>
          <a:p>
            <a:pPr lvl="2"/>
            <a:r>
              <a:rPr lang="en-US" dirty="0"/>
              <a:t>Pre-index: 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  <a:endParaRPr lang="en-US" dirty="0"/>
          </a:p>
          <a:p>
            <a:pPr lvl="2"/>
            <a:r>
              <a:rPr lang="en-US" dirty="0"/>
              <a:t>Post-index: 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  <a:endParaRPr lang="en-US" dirty="0"/>
          </a:p>
          <a:p>
            <a:pPr lvl="2"/>
            <a:r>
              <a:rPr lang="en-US" dirty="0"/>
              <a:t>Pre-index with update: </a:t>
            </a:r>
            <a:r>
              <a:rPr lang="en-US" sz="21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  <a:endParaRPr lang="en-US" sz="2900" b="1" dirty="0">
              <a:solidFill>
                <a:srgbClr val="FF0000"/>
              </a:solidFill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Instructions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STR 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rt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, [</a:t>
            </a:r>
            <a:r>
              <a:rPr lang="en-US" sz="2000" b="1" dirty="0" err="1">
                <a:solidFill>
                  <a:schemeClr val="bg2"/>
                </a:solidFill>
                <a:latin typeface="Courier New" pitchFamily="49" charset="0"/>
              </a:rPr>
              <a:t>rs</a:t>
            </a: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]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1800" b="1" dirty="0">
                <a:latin typeface="Courier New" pitchFamily="49" charset="0"/>
              </a:rPr>
              <a:t>Write into memory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Mnemonic: </a:t>
            </a:r>
            <a:r>
              <a:rPr lang="en-US" sz="1800" b="1" u="sng" dirty="0" err="1">
                <a:solidFill>
                  <a:srgbClr val="C00000"/>
                </a:solidFill>
                <a:latin typeface="Courier New" pitchFamily="49" charset="0"/>
              </a:rPr>
              <a:t>ST</a:t>
            </a:r>
            <a:r>
              <a:rPr lang="en-US" sz="1800" dirty="0" err="1">
                <a:latin typeface="Courier New" pitchFamily="49" charset="0"/>
              </a:rPr>
              <a:t>ore</a:t>
            </a:r>
            <a:r>
              <a:rPr lang="en-US" sz="1800" dirty="0">
                <a:latin typeface="Courier New" pitchFamily="49" charset="0"/>
              </a:rPr>
              <a:t> from </a:t>
            </a:r>
            <a:r>
              <a:rPr lang="en-US" sz="1800" b="1" u="sng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800" dirty="0">
                <a:latin typeface="Courier New" pitchFamily="49" charset="0"/>
              </a:rPr>
              <a:t>egister (</a:t>
            </a:r>
            <a:r>
              <a:rPr lang="en-US" sz="1800" b="1" dirty="0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 lvl="1"/>
            <a:r>
              <a:rPr lang="en-US" sz="1800" dirty="0" err="1">
                <a:latin typeface="Courier New" pitchFamily="49" charset="0"/>
              </a:rPr>
              <a:t>rs</a:t>
            </a:r>
            <a:r>
              <a:rPr lang="en-US" sz="1800" dirty="0">
                <a:latin typeface="Courier New" pitchFamily="49" charset="0"/>
              </a:rPr>
              <a:t> specifies memory address</a:t>
            </a:r>
          </a:p>
          <a:p>
            <a:pPr lvl="1"/>
            <a:r>
              <a:rPr lang="en-US" sz="1800" dirty="0">
                <a:latin typeface="Courier New" pitchFamily="49" charset="0"/>
              </a:rPr>
              <a:t>Save the content of </a:t>
            </a:r>
            <a:r>
              <a:rPr lang="en-US" sz="1800" dirty="0" err="1">
                <a:latin typeface="Courier New" pitchFamily="49" charset="0"/>
              </a:rPr>
              <a:t>rt</a:t>
            </a:r>
            <a:r>
              <a:rPr lang="en-US" sz="1800" dirty="0">
                <a:latin typeface="Courier New" pitchFamily="49" charset="0"/>
              </a:rPr>
              <a:t> into memory</a:t>
            </a:r>
          </a:p>
          <a:p>
            <a:pPr marL="274320" lvl="1" indent="0">
              <a:buNone/>
            </a:pPr>
            <a:endParaRPr lang="en-US" sz="1800" dirty="0">
              <a:latin typeface="Courier New" pitchFamily="49" charset="0"/>
            </a:endParaRPr>
          </a:p>
          <a:p>
            <a:pPr lvl="1"/>
            <a:r>
              <a:rPr lang="en-US" sz="1800" dirty="0">
                <a:latin typeface="Courier New" pitchFamily="49" charset="0"/>
              </a:rPr>
              <a:t>For Example:</a:t>
            </a:r>
          </a:p>
          <a:p>
            <a:pPr lvl="1"/>
            <a:endParaRPr lang="en-US" sz="1800" b="1" dirty="0">
              <a:latin typeface="Courier New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73627" y="4018416"/>
            <a:ext cx="751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Assume r0 = 0x08200004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Store a word	</a:t>
            </a: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STR r1, [r0]	 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; </a:t>
            </a:r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Memory.word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[0x08200004] = r1</a:t>
            </a:r>
          </a:p>
        </p:txBody>
      </p:sp>
    </p:spTree>
    <p:extLst>
      <p:ext uri="{BB962C8B-B14F-4D97-AF65-F5344CB8AC3E}">
        <p14:creationId xmlns:p14="http://schemas.microsoft.com/office/powerpoint/2010/main" val="3923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a Byte, Halfword, Word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028074"/>
              </p:ext>
            </p:extLst>
          </p:nvPr>
        </p:nvGraphicFramePr>
        <p:xfrm>
          <a:off x="192796" y="2064830"/>
          <a:ext cx="8758408" cy="148795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13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984">
                  <a:extLst>
                    <a:ext uri="{9D8B030D-6E8A-4147-A177-3AD203B41FA5}">
                      <a16:colId xmlns:a16="http://schemas.microsoft.com/office/drawing/2014/main" val="3112911379"/>
                    </a:ext>
                  </a:extLst>
                </a:gridCol>
                <a:gridCol w="3139806">
                  <a:extLst>
                    <a:ext uri="{9D8B030D-6E8A-4147-A177-3AD203B41FA5}">
                      <a16:colId xmlns:a16="http://schemas.microsoft.com/office/drawing/2014/main" val="3591246109"/>
                    </a:ext>
                  </a:extLst>
                </a:gridCol>
              </a:tblGrid>
              <a:tr h="11156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15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int8_t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char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82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LDR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SH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Load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S</a:t>
                      </a:r>
                      <a:r>
                        <a:rPr lang="en-US" sz="1800" dirty="0">
                          <a:effectLst/>
                        </a:rPr>
                        <a:t>igned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signed short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48415"/>
              </p:ext>
            </p:extLst>
          </p:nvPr>
        </p:nvGraphicFramePr>
        <p:xfrm>
          <a:off x="156742" y="4723537"/>
          <a:ext cx="8794461" cy="822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88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2357">
                  <a:extLst>
                    <a:ext uri="{9D8B030D-6E8A-4147-A177-3AD203B41FA5}">
                      <a16:colId xmlns:a16="http://schemas.microsoft.com/office/drawing/2014/main" val="2807805557"/>
                    </a:ext>
                  </a:extLst>
                </a:gridCol>
                <a:gridCol w="3222432">
                  <a:extLst>
                    <a:ext uri="{9D8B030D-6E8A-4147-A177-3AD203B41FA5}">
                      <a16:colId xmlns:a16="http://schemas.microsoft.com/office/drawing/2014/main" val="20872929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uint32_t/int32_t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</a:t>
                      </a:r>
                      <a:r>
                        <a:rPr lang="en-US" sz="1800" dirty="0" err="1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B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B</a:t>
                      </a:r>
                      <a:r>
                        <a:rPr lang="en-US" sz="1800" dirty="0">
                          <a:effectLst/>
                        </a:rPr>
                        <a:t>yte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uint8_t/int8_t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char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</a:t>
                      </a:r>
                      <a:r>
                        <a:rPr lang="en-US" sz="1800" dirty="0">
                          <a:solidFill>
                            <a:srgbClr val="FFFF00"/>
                          </a:solidFill>
                          <a:effectLst/>
                        </a:rPr>
                        <a:t>H</a:t>
                      </a:r>
                      <a:endParaRPr lang="en-US" sz="1800" dirty="0">
                        <a:solidFill>
                          <a:srgbClr val="FFFF00"/>
                        </a:solidFill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Store Lower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effectLst/>
                        </a:rPr>
                        <a:t>H</a:t>
                      </a:r>
                      <a:r>
                        <a:rPr lang="en-US" sz="1800" dirty="0">
                          <a:effectLst/>
                        </a:rPr>
                        <a:t>alfword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uint16_t</a:t>
                      </a:r>
                      <a:r>
                        <a:rPr lang="en-US" sz="1800" dirty="0">
                          <a:effectLst/>
                          <a:latin typeface="Palatino Linotype"/>
                          <a:ea typeface="宋体"/>
                          <a:cs typeface="Times New Roman"/>
                        </a:rPr>
                        <a:t>/</a:t>
                      </a: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int16_t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Consolas" panose="020B0609020204030204" pitchFamily="49" charset="0"/>
                          <a:ea typeface="宋体"/>
                          <a:cs typeface="Consolas" panose="020B0609020204030204" pitchFamily="49" charset="0"/>
                        </a:rPr>
                        <a:t>unsigned or signed short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547D04B-9259-4E4E-B6C0-4E3D5E1C4E80}"/>
              </a:ext>
            </a:extLst>
          </p:cNvPr>
          <p:cNvSpPr txBox="1"/>
          <p:nvPr/>
        </p:nvSpPr>
        <p:spPr>
          <a:xfrm>
            <a:off x="192796" y="1268055"/>
            <a:ext cx="70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Load data from memory into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90C54C-D608-044B-AB47-2987A51F328C}"/>
              </a:ext>
            </a:extLst>
          </p:cNvPr>
          <p:cNvSpPr txBox="1"/>
          <p:nvPr/>
        </p:nvSpPr>
        <p:spPr>
          <a:xfrm>
            <a:off x="156742" y="3926762"/>
            <a:ext cx="7510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STRxxx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R0, [R1]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Store data extracted from a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32-bit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register into memory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 Byte, Half-word, Word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86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0x02000000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19960" y="1488118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19960" y="1494630"/>
              <a:ext cx="147668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</a:t>
              </a:r>
              <a:r>
                <a:rPr lang="en-US" dirty="0" err="1">
                  <a:solidFill>
                    <a:srgbClr val="C00000"/>
                  </a:solidFill>
                </a:rPr>
                <a:t>Halfword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0x00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38" name="Straight Connector 37"/>
          <p:cNvCxnSpPr/>
          <p:nvPr/>
        </p:nvCxnSpPr>
        <p:spPr>
          <a:xfrm>
            <a:off x="188258" y="4405234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563466" y="4614199"/>
            <a:ext cx="3156064" cy="1315496"/>
            <a:chOff x="519960" y="1152041"/>
            <a:chExt cx="3156064" cy="1315496"/>
          </a:xfrm>
        </p:grpSpPr>
        <p:sp>
          <p:nvSpPr>
            <p:cNvPr id="41" name="Rectangle 40"/>
            <p:cNvSpPr/>
            <p:nvPr/>
          </p:nvSpPr>
          <p:spPr>
            <a:xfrm>
              <a:off x="534658" y="1499844"/>
              <a:ext cx="137730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19960" y="1152041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Word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0x87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0x65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58045" y="3909322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39" name="Elbow Connector 38"/>
          <p:cNvCxnSpPr>
            <a:endCxn id="8" idx="3"/>
          </p:cNvCxnSpPr>
          <p:nvPr/>
        </p:nvCxnSpPr>
        <p:spPr>
          <a:xfrm rot="16200000" flipV="1">
            <a:off x="7930807" y="3119807"/>
            <a:ext cx="1109650" cy="395858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57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gray">
          <a:xfrm>
            <a:off x="7409815" y="1802473"/>
            <a:ext cx="884238" cy="31273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0x87</a:t>
            </a:r>
          </a:p>
        </p:txBody>
      </p:sp>
      <p:sp>
        <p:nvSpPr>
          <p:cNvPr id="6" name="Rectangle 1034"/>
          <p:cNvSpPr>
            <a:spLocks noChangeArrowheads="1"/>
          </p:cNvSpPr>
          <p:nvPr/>
        </p:nvSpPr>
        <p:spPr bwMode="gray">
          <a:xfrm>
            <a:off x="7406640" y="2083461"/>
            <a:ext cx="881063" cy="271462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1035"/>
          <p:cNvSpPr>
            <a:spLocks noChangeArrowheads="1"/>
          </p:cNvSpPr>
          <p:nvPr/>
        </p:nvSpPr>
        <p:spPr bwMode="gray">
          <a:xfrm>
            <a:off x="7406640" y="1808823"/>
            <a:ext cx="881063" cy="2762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1036"/>
          <p:cNvSpPr>
            <a:spLocks noChangeArrowheads="1"/>
          </p:cNvSpPr>
          <p:nvPr/>
        </p:nvSpPr>
        <p:spPr bwMode="gray">
          <a:xfrm>
            <a:off x="7406640" y="2626386"/>
            <a:ext cx="881063" cy="27305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037"/>
          <p:cNvSpPr>
            <a:spLocks noChangeArrowheads="1"/>
          </p:cNvSpPr>
          <p:nvPr/>
        </p:nvSpPr>
        <p:spPr bwMode="gray">
          <a:xfrm>
            <a:off x="7406640" y="2353336"/>
            <a:ext cx="881063" cy="276225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48"/>
          <p:cNvSpPr>
            <a:spLocks noChangeArrowheads="1"/>
          </p:cNvSpPr>
          <p:nvPr/>
        </p:nvSpPr>
        <p:spPr bwMode="gray">
          <a:xfrm>
            <a:off x="6211879" y="1823111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0x20000003</a:t>
            </a:r>
          </a:p>
        </p:txBody>
      </p:sp>
      <p:sp>
        <p:nvSpPr>
          <p:cNvPr id="12" name="Rectangle 1048"/>
          <p:cNvSpPr>
            <a:spLocks noChangeArrowheads="1"/>
          </p:cNvSpPr>
          <p:nvPr/>
        </p:nvSpPr>
        <p:spPr bwMode="gray">
          <a:xfrm>
            <a:off x="6195951" y="208504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0x20000002</a:t>
            </a:r>
          </a:p>
        </p:txBody>
      </p:sp>
      <p:sp>
        <p:nvSpPr>
          <p:cNvPr id="13" name="Rectangle 1048"/>
          <p:cNvSpPr>
            <a:spLocks noChangeArrowheads="1"/>
          </p:cNvSpPr>
          <p:nvPr/>
        </p:nvSpPr>
        <p:spPr bwMode="gray">
          <a:xfrm>
            <a:off x="6204292" y="2353318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0x20000001</a:t>
            </a:r>
          </a:p>
        </p:txBody>
      </p:sp>
      <p:sp>
        <p:nvSpPr>
          <p:cNvPr id="14" name="Rectangle 1048"/>
          <p:cNvSpPr>
            <a:spLocks noChangeArrowheads="1"/>
          </p:cNvSpPr>
          <p:nvPr/>
        </p:nvSpPr>
        <p:spPr bwMode="gray">
          <a:xfrm>
            <a:off x="6196380" y="2640192"/>
            <a:ext cx="1205523" cy="290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en-US" b="0" dirty="0">
                <a:latin typeface="Consolas" pitchFamily="49" charset="0"/>
                <a:cs typeface="Consolas" pitchFamily="49" charset="0"/>
              </a:rPr>
              <a:t>0x20000000</a:t>
            </a:r>
          </a:p>
        </p:txBody>
      </p:sp>
      <p:sp>
        <p:nvSpPr>
          <p:cNvPr id="15" name="Rectangle 1026"/>
          <p:cNvSpPr>
            <a:spLocks noChangeArrowheads="1"/>
          </p:cNvSpPr>
          <p:nvPr/>
        </p:nvSpPr>
        <p:spPr bwMode="gray">
          <a:xfrm>
            <a:off x="7481190" y="2605624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0xE1</a:t>
            </a:r>
          </a:p>
        </p:txBody>
      </p:sp>
      <p:sp>
        <p:nvSpPr>
          <p:cNvPr id="16" name="Rectangle 1026"/>
          <p:cNvSpPr>
            <a:spLocks noChangeArrowheads="1"/>
          </p:cNvSpPr>
          <p:nvPr/>
        </p:nvSpPr>
        <p:spPr bwMode="gray">
          <a:xfrm>
            <a:off x="7485953" y="2339468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0xE3</a:t>
            </a:r>
          </a:p>
        </p:txBody>
      </p:sp>
      <p:sp>
        <p:nvSpPr>
          <p:cNvPr id="17" name="Rectangle 1026"/>
          <p:cNvSpPr>
            <a:spLocks noChangeArrowheads="1"/>
          </p:cNvSpPr>
          <p:nvPr/>
        </p:nvSpPr>
        <p:spPr bwMode="gray">
          <a:xfrm>
            <a:off x="7495738" y="2061905"/>
            <a:ext cx="731961" cy="314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2075" tIns="46038" rIns="92075" bIns="46038">
            <a:spAutoFit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0x65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19960" y="1152041"/>
            <a:ext cx="3156064" cy="1315496"/>
            <a:chOff x="519960" y="1152041"/>
            <a:chExt cx="3156064" cy="1315496"/>
          </a:xfrm>
        </p:grpSpPr>
        <p:sp>
          <p:nvSpPr>
            <p:cNvPr id="18" name="Rectangle 17"/>
            <p:cNvSpPr/>
            <p:nvPr/>
          </p:nvSpPr>
          <p:spPr>
            <a:xfrm>
              <a:off x="521689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B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9960" y="1152041"/>
              <a:ext cx="21178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Byte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179294" y="2603328"/>
            <a:ext cx="503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8768" y="2821258"/>
            <a:ext cx="3156064" cy="1315496"/>
            <a:chOff x="519960" y="1152041"/>
            <a:chExt cx="3156064" cy="1315496"/>
          </a:xfrm>
        </p:grpSpPr>
        <p:sp>
          <p:nvSpPr>
            <p:cNvPr id="30" name="Rectangle 29"/>
            <p:cNvSpPr/>
            <p:nvPr/>
          </p:nvSpPr>
          <p:spPr>
            <a:xfrm>
              <a:off x="523471" y="1459818"/>
              <a:ext cx="157607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dirty="0">
                  <a:latin typeface="Consolas" pitchFamily="49" charset="0"/>
                  <a:cs typeface="Consolas" pitchFamily="49" charset="0"/>
                </a:rPr>
                <a:t>LDR</a:t>
              </a:r>
              <a:r>
                <a:rPr lang="pt-BR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S</a:t>
              </a:r>
              <a:r>
                <a:rPr lang="pt-BR" dirty="0">
                  <a:latin typeface="Consolas" pitchFamily="49" charset="0"/>
                  <a:cs typeface="Consolas" pitchFamily="49" charset="0"/>
                </a:rPr>
                <a:t>H r1, [r0]</a:t>
              </a:r>
              <a:endParaRPr lang="en-US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9960" y="1152041"/>
              <a:ext cx="25474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a Signed Halfword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09234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566657" y="1937290"/>
              <a:ext cx="661925" cy="26863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</a:t>
              </a:r>
              <a:r>
                <a:rPr lang="en-US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FF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28582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0xE3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890507" y="1934707"/>
              <a:ext cx="661925" cy="2686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0xE1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06398" y="2205927"/>
              <a:ext cx="2696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1942" y="2205927"/>
              <a:ext cx="3385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Consolas" pitchFamily="49" charset="0"/>
                  <a:cs typeface="Consolas" pitchFamily="49" charset="0"/>
                </a:rPr>
                <a:t>31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1566658" y="5214192"/>
            <a:ext cx="61788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Facilitate subsequent 32-bit signed arithmetic!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90749" y="3043204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 Endian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58045" y="3909322"/>
            <a:ext cx="179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Assume </a:t>
            </a:r>
          </a:p>
          <a:p>
            <a:pPr algn="r"/>
            <a:r>
              <a:rPr lang="en-US" dirty="0">
                <a:solidFill>
                  <a:srgbClr val="C00000"/>
                </a:solidFill>
              </a:rPr>
              <a:t>r0 = 0x02000000</a:t>
            </a:r>
          </a:p>
        </p:txBody>
      </p:sp>
      <p:cxnSp>
        <p:nvCxnSpPr>
          <p:cNvPr id="56" name="Elbow Connector 55"/>
          <p:cNvCxnSpPr/>
          <p:nvPr/>
        </p:nvCxnSpPr>
        <p:spPr>
          <a:xfrm rot="16200000" flipV="1">
            <a:off x="7930807" y="3119807"/>
            <a:ext cx="1109650" cy="395858"/>
          </a:xfrm>
          <a:prstGeom prst="bentConnector2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90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 Address Modes: Offset in Register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</a:t>
            </a:r>
            <a:r>
              <a:rPr lang="zh-CN" altLang="en-US" sz="2400" dirty="0"/>
              <a:t> </a:t>
            </a:r>
            <a:r>
              <a:rPr lang="en-US" altLang="zh-CN" sz="2400" dirty="0"/>
              <a:t>hold in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register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r0,[r1,r2]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hold r2 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</a:t>
            </a:r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274320" lvl="1" indent="0" defTabSz="938213"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bg2"/>
                </a:solidFill>
                <a:latin typeface="Courier New" pitchFamily="49" charset="0"/>
              </a:rPr>
              <a:t>LDR r0,[r1,r2,LSL #2]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= r2, LSL #2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r2 * 4</a:t>
            </a:r>
            <a:endParaRPr lang="en-US" sz="2000" dirty="0">
              <a:solidFill>
                <a:schemeClr val="bg2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normAutofit/>
          </a:bodyPr>
          <a:lstStyle/>
          <a:p>
            <a:pPr defTabSz="938213"/>
            <a:r>
              <a:rPr lang="en-US" dirty="0"/>
              <a:t> Address Modes: Immediate Offset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4964113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</a:pPr>
            <a:r>
              <a:rPr lang="en-US" sz="2400" dirty="0"/>
              <a:t>Address accessed by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2400" dirty="0"/>
              <a:t>/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400" dirty="0"/>
              <a:t> is specified by a base register </a:t>
            </a:r>
            <a:r>
              <a:rPr lang="en-US" sz="2400" dirty="0">
                <a:solidFill>
                  <a:srgbClr val="C00000"/>
                </a:solidFill>
              </a:rPr>
              <a:t>plus an offset</a:t>
            </a:r>
          </a:p>
          <a:p>
            <a:pPr defTabSz="938213">
              <a:lnSpc>
                <a:spcPct val="90000"/>
              </a:lnSpc>
            </a:pPr>
            <a:r>
              <a:rPr lang="en-US" sz="2400" dirty="0"/>
              <a:t>Offset can be </a:t>
            </a:r>
            <a:r>
              <a:rPr lang="en-US" sz="2400" b="1" dirty="0">
                <a:solidFill>
                  <a:srgbClr val="0000FF"/>
                </a:solidFill>
              </a:rPr>
              <a:t>an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00FF"/>
                </a:solidFill>
              </a:rPr>
              <a:t>immediate value</a:t>
            </a: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LDR r0,[r1,#8]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Base memory address hold in register r1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Offset is an immediate value</a:t>
            </a:r>
          </a:p>
          <a:p>
            <a:pPr lvl="1" defTabSz="938213">
              <a:lnSpc>
                <a:spcPct val="90000"/>
              </a:lnSpc>
              <a:buClr>
                <a:schemeClr val="tx1"/>
              </a:buClr>
            </a:pPr>
            <a:r>
              <a:rPr lang="en-US" sz="2000" dirty="0">
                <a:solidFill>
                  <a:schemeClr val="tx1"/>
                </a:solidFill>
                <a:latin typeface="Courier New" pitchFamily="49" charset="0"/>
              </a:rPr>
              <a:t>Target address = r1 + </a:t>
            </a:r>
            <a:r>
              <a:rPr lang="en-US" altLang="zh-CN" sz="2000" dirty="0">
                <a:solidFill>
                  <a:schemeClr val="tx1"/>
                </a:solidFill>
                <a:latin typeface="Courier New" pitchFamily="49" charset="0"/>
              </a:rPr>
              <a:t>8</a:t>
            </a: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endParaRPr lang="en-US" sz="2400" b="1" dirty="0">
              <a:solidFill>
                <a:schemeClr val="bg2"/>
              </a:solidFill>
              <a:latin typeface="Courier New" pitchFamily="49" charset="0"/>
            </a:endParaRPr>
          </a:p>
          <a:p>
            <a:pPr marL="0" indent="0" defTabSz="938213"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  </a:t>
            </a:r>
            <a:endParaRPr lang="en-US" sz="2400" dirty="0">
              <a:solidFill>
                <a:schemeClr val="bg2"/>
              </a:solidFill>
            </a:endParaRPr>
          </a:p>
          <a:p>
            <a:pPr defTabSz="938213">
              <a:lnSpc>
                <a:spcPct val="90000"/>
              </a:lnSpc>
            </a:pPr>
            <a:endParaRPr lang="en-US" sz="2400" dirty="0"/>
          </a:p>
          <a:p>
            <a:pPr marL="274320" lvl="1" indent="0" defTabSz="938213">
              <a:lnSpc>
                <a:spcPct val="90000"/>
              </a:lnSpc>
              <a:buNone/>
            </a:pPr>
            <a:endParaRPr lang="en-US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E4789-1E63-2543-ADED-B198DC3303E8}"/>
              </a:ext>
            </a:extLst>
          </p:cNvPr>
          <p:cNvSpPr txBox="1"/>
          <p:nvPr/>
        </p:nvSpPr>
        <p:spPr>
          <a:xfrm>
            <a:off x="2201267" y="4520557"/>
            <a:ext cx="4741466" cy="156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0" dirty="0">
                <a:latin typeface="+mn-lt"/>
              </a:rPr>
              <a:t>Three modes for immediate offset: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Post-index,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</a:rPr>
              <a:t>Pre-index with Update</a:t>
            </a:r>
          </a:p>
        </p:txBody>
      </p:sp>
    </p:spTree>
    <p:extLst>
      <p:ext uri="{BB962C8B-B14F-4D97-AF65-F5344CB8AC3E}">
        <p14:creationId xmlns:p14="http://schemas.microsoft.com/office/powerpoint/2010/main" val="3797967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272C-CF30-7844-A880-9D52DEEDB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Mode: </a:t>
            </a:r>
            <a:br>
              <a:rPr lang="en-US" dirty="0"/>
            </a:br>
            <a:r>
              <a:rPr lang="en-US" dirty="0"/>
              <a:t>Pre-index </a:t>
            </a:r>
            <a:r>
              <a:rPr lang="en-US" i="1" dirty="0"/>
              <a:t>vs</a:t>
            </a:r>
            <a:r>
              <a:rPr lang="en-US" dirty="0"/>
              <a:t> Post-index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EB047-453C-894C-8F74-C8CE6F812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1E14D-2A86-A34B-A842-A0D4686EFB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Pre-index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#4]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Post-index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[r0], #4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dirty="0"/>
              <a:t>Pre-index with Update</a:t>
            </a:r>
          </a:p>
          <a:p>
            <a:pPr marL="0" indent="0">
              <a:buNone/>
            </a:pP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	LDR r1,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[r0, #4]!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894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54240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420346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15375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9595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</p:spTree>
    <p:extLst>
      <p:ext uri="{BB962C8B-B14F-4D97-AF65-F5344CB8AC3E}">
        <p14:creationId xmlns:p14="http://schemas.microsoft.com/office/powerpoint/2010/main" val="39874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byte</a:t>
            </a:r>
          </a:p>
          <a:p>
            <a:pPr lvl="1"/>
            <a:r>
              <a:rPr lang="en-US" sz="2000" dirty="0"/>
              <a:t>16 bits = 2 bytes =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1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halfword</a:t>
            </a:r>
          </a:p>
          <a:p>
            <a:pPr lvl="1"/>
            <a:r>
              <a:rPr lang="en-US" sz="2000" dirty="0"/>
              <a:t>32 bits = 4 bytes = </a:t>
            </a:r>
            <a:r>
              <a:rPr lang="en-US" sz="2000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bg2">
                    <a:lumMod val="75000"/>
                  </a:schemeClr>
                </a:solidFill>
              </a:rPr>
              <a:t>word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2400" dirty="0"/>
              <a:t>From software perspective, memory is an addressable array of bytes.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8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8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Group 75"/>
          <p:cNvGrpSpPr/>
          <p:nvPr/>
        </p:nvGrpSpPr>
        <p:grpSpPr>
          <a:xfrm>
            <a:off x="1259857" y="5005752"/>
            <a:ext cx="4402109" cy="719554"/>
            <a:chOff x="815014" y="5117068"/>
            <a:chExt cx="4402109" cy="719554"/>
          </a:xfrm>
        </p:grpSpPr>
        <p:sp>
          <p:nvSpPr>
            <p:cNvPr id="65" name="Rectangle 64"/>
            <p:cNvSpPr/>
            <p:nvPr/>
          </p:nvSpPr>
          <p:spPr>
            <a:xfrm>
              <a:off x="815014" y="5117068"/>
              <a:ext cx="130676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0b10000100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675645" y="5117068"/>
              <a:ext cx="63350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0x84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68" name="Straight Arrow Connector 67"/>
            <p:cNvCxnSpPr>
              <a:stCxn id="65" idx="3"/>
              <a:endCxn id="66" idx="1"/>
            </p:cNvCxnSpPr>
            <p:nvPr/>
          </p:nvCxnSpPr>
          <p:spPr>
            <a:xfrm>
              <a:off x="2121782" y="5286345"/>
              <a:ext cx="5538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4119608" y="5117068"/>
              <a:ext cx="52129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132</a:t>
              </a:r>
              <a:endParaRPr lang="pl-PL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71" name="Straight Arrow Connector 70"/>
            <p:cNvCxnSpPr>
              <a:stCxn id="66" idx="3"/>
              <a:endCxn id="69" idx="1"/>
            </p:cNvCxnSpPr>
            <p:nvPr/>
          </p:nvCxnSpPr>
          <p:spPr>
            <a:xfrm>
              <a:off x="3309152" y="5286345"/>
              <a:ext cx="81045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/>
            <p:cNvSpPr/>
            <p:nvPr/>
          </p:nvSpPr>
          <p:spPr>
            <a:xfrm>
              <a:off x="1066800" y="5498068"/>
              <a:ext cx="9701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286000" y="5498068"/>
              <a:ext cx="141897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134775" y="5498068"/>
              <a:ext cx="1082348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52592" y="5830074"/>
            <a:ext cx="4468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Computer memory is </a:t>
            </a:r>
            <a:r>
              <a:rPr lang="en-US" sz="1800" i="1" dirty="0"/>
              <a:t>byte-addressable</a:t>
            </a:r>
            <a:r>
              <a:rPr lang="en-US" sz="1800" dirty="0"/>
              <a:t>!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B12D34-EF4B-E116-A957-5FEA992F4778}"/>
              </a:ext>
            </a:extLst>
          </p:cNvPr>
          <p:cNvSpPr txBox="1">
            <a:spLocks/>
          </p:cNvSpPr>
          <p:nvPr/>
        </p:nvSpPr>
        <p:spPr>
          <a:xfrm>
            <a:off x="3294844" y="249451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28292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661087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FB4200-41E4-9747-8A75-A69BC19C4E53}"/>
              </a:ext>
            </a:extLst>
          </p:cNvPr>
          <p:cNvSpPr/>
          <p:nvPr/>
        </p:nvSpPr>
        <p:spPr>
          <a:xfrm>
            <a:off x="1568614" y="4947542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offset=4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274689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an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23850" y="3025574"/>
            <a:ext cx="8229600" cy="2499360"/>
          </a:xfrm>
        </p:spPr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0292" y="1738992"/>
            <a:ext cx="2590774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uint32_t array[10];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array[0] += 5;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array[1] += 5;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23850" y="1238250"/>
            <a:ext cx="8229600" cy="24993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C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292" y="3622868"/>
            <a:ext cx="5167994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array[0]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[r0]    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array[0]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  <a:p>
            <a:r>
              <a:rPr lang="en-US" sz="1800" b="0" dirty="0">
                <a:latin typeface="Consolas" panose="020B0609020204030204" pitchFamily="49" charset="0"/>
              </a:rPr>
              <a:t>LDR r1, [r0, </a:t>
            </a: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Read array[1]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ADD r1, r1, #5   </a:t>
            </a:r>
          </a:p>
          <a:p>
            <a:r>
              <a:rPr lang="en-US" sz="1800" b="0" dirty="0">
                <a:latin typeface="Consolas" panose="020B0609020204030204" pitchFamily="49" charset="0"/>
              </a:rPr>
              <a:t>STR r1, [r0,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#4</a:t>
            </a:r>
            <a:r>
              <a:rPr lang="en-US" sz="1800" b="0" dirty="0"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Write to array[1]</a:t>
            </a:r>
          </a:p>
          <a:p>
            <a:endParaRPr lang="en-US" sz="1800" b="0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8907" y="1677437"/>
            <a:ext cx="3981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the memory address of the array starts at </a:t>
            </a:r>
            <a:r>
              <a:rPr lang="en-US" dirty="0">
                <a:latin typeface="Consolas" panose="020B0609020204030204" pitchFamily="49" charset="0"/>
              </a:rPr>
              <a:t>0x20008000</a:t>
            </a:r>
            <a:r>
              <a:rPr lang="en-US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32339" y="3119017"/>
            <a:ext cx="3981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Assume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r0</a:t>
            </a:r>
            <a:r>
              <a:rPr lang="en-US" sz="1600" dirty="0">
                <a:solidFill>
                  <a:srgbClr val="FF0000"/>
                </a:solidFill>
              </a:rPr>
              <a:t> =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0x20008000</a:t>
            </a:r>
            <a:r>
              <a:rPr lang="en-US" sz="16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9747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128998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3185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4275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Post-Index: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[r0], #4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74C4070-041B-1B43-BB2B-2C2696952970}"/>
              </a:ext>
            </a:extLst>
          </p:cNvPr>
          <p:cNvGrpSpPr/>
          <p:nvPr/>
        </p:nvGrpSpPr>
        <p:grpSpPr>
          <a:xfrm>
            <a:off x="4290164" y="1508792"/>
            <a:ext cx="4066900" cy="644251"/>
            <a:chOff x="3995803" y="1508792"/>
            <a:chExt cx="4066900" cy="64425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8727F-2918-0542-9446-93E1F8754E2E}"/>
                </a:ext>
              </a:extLst>
            </p:cNvPr>
            <p:cNvSpPr/>
            <p:nvPr/>
          </p:nvSpPr>
          <p:spPr>
            <a:xfrm>
              <a:off x="4763402" y="1845266"/>
              <a:ext cx="329930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i="1" dirty="0">
                  <a:solidFill>
                    <a:srgbClr val="0041FF"/>
                  </a:solidFill>
                </a:rPr>
                <a:t>Offset:</a:t>
              </a:r>
              <a:r>
                <a:rPr lang="en-US" dirty="0"/>
                <a:t> range is -255 to +255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21AF47E-D628-9F45-9EC5-532F46ACB153}"/>
                </a:ext>
              </a:extLst>
            </p:cNvPr>
            <p:cNvSpPr/>
            <p:nvPr/>
          </p:nvSpPr>
          <p:spPr>
            <a:xfrm>
              <a:off x="3995803" y="1508792"/>
              <a:ext cx="338202" cy="301220"/>
            </a:xfrm>
            <a:prstGeom prst="rect">
              <a:avLst/>
            </a:prstGeom>
            <a:noFill/>
            <a:ln w="28575">
              <a:solidFill>
                <a:srgbClr val="0041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41FF"/>
                </a:solidFill>
              </a:endParaRPr>
            </a:p>
          </p:txBody>
        </p:sp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74E9F7E5-7DE7-B34B-84F8-753F416D7A5B}"/>
                </a:ext>
              </a:extLst>
            </p:cNvPr>
            <p:cNvCxnSpPr>
              <a:stCxn id="3" idx="2"/>
              <a:endCxn id="8" idx="1"/>
            </p:cNvCxnSpPr>
            <p:nvPr/>
          </p:nvCxnSpPr>
          <p:spPr>
            <a:xfrm rot="16200000" flipH="1">
              <a:off x="4369582" y="1605334"/>
              <a:ext cx="189143" cy="598498"/>
            </a:xfrm>
            <a:prstGeom prst="bentConnector2">
              <a:avLst/>
            </a:prstGeom>
            <a:ln w="28575">
              <a:solidFill>
                <a:srgbClr val="0041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285623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8040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</p:spTree>
    <p:extLst>
      <p:ext uri="{BB962C8B-B14F-4D97-AF65-F5344CB8AC3E}">
        <p14:creationId xmlns:p14="http://schemas.microsoft.com/office/powerpoint/2010/main" val="98395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21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39934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Pre-Index: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6375"/>
              </p:ext>
            </p:extLst>
          </p:nvPr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4763402" y="1845266"/>
            <a:ext cx="32993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3995803" y="1508792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stCxn id="3" idx="2"/>
            <a:endCxn id="8" idx="1"/>
          </p:cNvCxnSpPr>
          <p:nvPr/>
        </p:nvCxnSpPr>
        <p:spPr>
          <a:xfrm rot="16200000" flipH="1">
            <a:off x="4369582" y="1605334"/>
            <a:ext cx="189143" cy="598498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2294133" y="4490582"/>
            <a:ext cx="1012738" cy="14449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37512" y="467347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0133" y="540440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3003" y="520721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0x4C3D2E1F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69552" y="483788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46597" y="562153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A805BB-E388-2C4A-9DFD-BA2847C485BF}"/>
              </a:ext>
            </a:extLst>
          </p:cNvPr>
          <p:cNvSpPr/>
          <p:nvPr/>
        </p:nvSpPr>
        <p:spPr>
          <a:xfrm>
            <a:off x="843095" y="4288736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r0 + offset</a:t>
            </a:r>
            <a:endParaRPr lang="en-US" sz="1800" b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B8C58A-AD73-D643-BAF7-B91F99A9F3D9}"/>
              </a:ext>
            </a:extLst>
          </p:cNvPr>
          <p:cNvSpPr txBox="1"/>
          <p:nvPr/>
        </p:nvSpPr>
        <p:spPr>
          <a:xfrm>
            <a:off x="122996" y="3659584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420713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 with Update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338727F-2918-0542-9446-93E1F8754E2E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1AF47E-D628-9F45-9EC5-532F46ACB153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74E9F7E5-7DE7-B34B-84F8-753F416D7A5B}"/>
              </a:ext>
            </a:extLst>
          </p:cNvPr>
          <p:cNvCxnSpPr>
            <a:cxnSpLocks/>
            <a:stCxn id="3" idx="2"/>
            <a:endCxn id="8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778EF76-2A5F-D447-8089-47D1CDD3C8EE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348935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stCxn id="10" idx="3"/>
          </p:cNvCxnSpPr>
          <p:nvPr/>
        </p:nvCxnSpPr>
        <p:spPr>
          <a:xfrm>
            <a:off x="2294133" y="5935560"/>
            <a:ext cx="93630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3B136-FFCD-CF49-92A1-E8AC027BF447}"/>
              </a:ext>
            </a:extLst>
          </p:cNvPr>
          <p:cNvCxnSpPr>
            <a:cxnSpLocks/>
          </p:cNvCxnSpPr>
          <p:nvPr/>
        </p:nvCxnSpPr>
        <p:spPr>
          <a:xfrm flipV="1">
            <a:off x="2762284" y="4459577"/>
            <a:ext cx="0" cy="14759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1C1302-A4C2-A64B-B005-B1AC33AA938A}"/>
              </a:ext>
            </a:extLst>
          </p:cNvPr>
          <p:cNvCxnSpPr>
            <a:cxnSpLocks/>
          </p:cNvCxnSpPr>
          <p:nvPr/>
        </p:nvCxnSpPr>
        <p:spPr>
          <a:xfrm>
            <a:off x="2749758" y="4459577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</p:spTree>
    <p:extLst>
      <p:ext uri="{BB962C8B-B14F-4D97-AF65-F5344CB8AC3E}">
        <p14:creationId xmlns:p14="http://schemas.microsoft.com/office/powerpoint/2010/main" val="68803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80" name="Rectangle 108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Pre-index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AF6F45-740C-794A-BDDB-984BEB454614}"/>
              </a:ext>
            </a:extLst>
          </p:cNvPr>
          <p:cNvGraphicFramePr>
            <a:graphicFrameLocks noGrp="1"/>
          </p:cNvGraphicFramePr>
          <p:nvPr/>
        </p:nvGraphicFramePr>
        <p:xfrm>
          <a:off x="3230436" y="2531363"/>
          <a:ext cx="283563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3DEEA26-5EB9-F847-B237-930B4EDB431D}"/>
              </a:ext>
            </a:extLst>
          </p:cNvPr>
          <p:cNvSpPr txBox="1"/>
          <p:nvPr/>
        </p:nvSpPr>
        <p:spPr>
          <a:xfrm>
            <a:off x="843095" y="5750894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02911A-6065-EB48-B25B-538A015EA9B9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 flipV="1">
            <a:off x="2294133" y="4472738"/>
            <a:ext cx="963624" cy="1462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>
            <a:extLst>
              <a:ext uri="{FF2B5EF4-FFF2-40B4-BE49-F238E27FC236}">
                <a16:creationId xmlns:a16="http://schemas.microsoft.com/office/drawing/2014/main" id="{D1DABC5A-6359-7041-BE48-A6DD55284C97}"/>
              </a:ext>
            </a:extLst>
          </p:cNvPr>
          <p:cNvSpPr/>
          <p:nvPr/>
        </p:nvSpPr>
        <p:spPr>
          <a:xfrm>
            <a:off x="6141605" y="3192110"/>
            <a:ext cx="392621" cy="1446756"/>
          </a:xfrm>
          <a:prstGeom prst="rightBrace">
            <a:avLst>
              <a:gd name="adj1" fmla="val 33856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E3151C-526D-504F-931F-1159C83A3E15}"/>
              </a:ext>
            </a:extLst>
          </p:cNvPr>
          <p:cNvCxnSpPr>
            <a:cxnSpLocks/>
          </p:cNvCxnSpPr>
          <p:nvPr/>
        </p:nvCxnSpPr>
        <p:spPr>
          <a:xfrm>
            <a:off x="6534226" y="3923045"/>
            <a:ext cx="53287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A1AC55-1EE6-B04D-8CC4-1F6B232E4940}"/>
              </a:ext>
            </a:extLst>
          </p:cNvPr>
          <p:cNvSpPr txBox="1"/>
          <p:nvPr/>
        </p:nvSpPr>
        <p:spPr>
          <a:xfrm>
            <a:off x="7067096" y="3725853"/>
            <a:ext cx="14510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0x88796A5B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11918A-F54C-C846-B82F-0B15075C3E82}"/>
              </a:ext>
            </a:extLst>
          </p:cNvPr>
          <p:cNvSpPr/>
          <p:nvPr/>
        </p:nvSpPr>
        <p:spPr>
          <a:xfrm>
            <a:off x="7573645" y="335652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800" b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E9A8021-E266-8844-B172-4646A0E29425}"/>
              </a:ext>
            </a:extLst>
          </p:cNvPr>
          <p:cNvSpPr/>
          <p:nvPr/>
        </p:nvSpPr>
        <p:spPr>
          <a:xfrm>
            <a:off x="383786" y="575089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sz="1800" b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85274B-8AA8-8E45-9261-93E08764DE5D}"/>
              </a:ext>
            </a:extLst>
          </p:cNvPr>
          <p:cNvSpPr/>
          <p:nvPr/>
        </p:nvSpPr>
        <p:spPr>
          <a:xfrm>
            <a:off x="1172082" y="4270979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+ offset</a:t>
            </a:r>
            <a:endParaRPr lang="en-US" sz="1800" b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8B28-76A5-E646-9DF4-F2F7BCD050FC}"/>
              </a:ext>
            </a:extLst>
          </p:cNvPr>
          <p:cNvSpPr/>
          <p:nvPr/>
        </p:nvSpPr>
        <p:spPr>
          <a:xfrm>
            <a:off x="3257757" y="4288072"/>
            <a:ext cx="145103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4ADF4-9080-0C42-B7F4-4A6038AB8E20}"/>
              </a:ext>
            </a:extLst>
          </p:cNvPr>
          <p:cNvSpPr txBox="1"/>
          <p:nvPr/>
        </p:nvSpPr>
        <p:spPr>
          <a:xfrm>
            <a:off x="6850690" y="4140174"/>
            <a:ext cx="18838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dirty="0"/>
              <a:t>Assume Little Endian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A1E071-C691-C147-8AC0-066920073DA1}"/>
              </a:ext>
            </a:extLst>
          </p:cNvPr>
          <p:cNvSpPr/>
          <p:nvPr/>
        </p:nvSpPr>
        <p:spPr>
          <a:xfrm>
            <a:off x="604751" y="1464242"/>
            <a:ext cx="58272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-Index </a:t>
            </a:r>
            <a:r>
              <a:rPr lang="pt-B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Update: </a:t>
            </a:r>
            <a:r>
              <a:rPr lang="pt-BR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r1, [r0, #4]!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DFEE11-524E-004B-A43F-1FBBE0102679}"/>
              </a:ext>
            </a:extLst>
          </p:cNvPr>
          <p:cNvSpPr/>
          <p:nvPr/>
        </p:nvSpPr>
        <p:spPr>
          <a:xfrm>
            <a:off x="6448150" y="1857792"/>
            <a:ext cx="188792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41FF"/>
                </a:solidFill>
              </a:rPr>
              <a:t>Offset:</a:t>
            </a:r>
            <a:r>
              <a:rPr lang="en-US" dirty="0"/>
              <a:t> range is -255 to +255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25B777-4BD4-EC4A-BFF2-4C428C6320E2}"/>
              </a:ext>
            </a:extLst>
          </p:cNvPr>
          <p:cNvSpPr/>
          <p:nvPr/>
        </p:nvSpPr>
        <p:spPr>
          <a:xfrm>
            <a:off x="5680550" y="1521318"/>
            <a:ext cx="338202" cy="301220"/>
          </a:xfrm>
          <a:prstGeom prst="rect">
            <a:avLst/>
          </a:prstGeom>
          <a:noFill/>
          <a:ln w="28575">
            <a:solidFill>
              <a:srgbClr val="004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41FF"/>
              </a:solidFill>
            </a:endParaRP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44743DF1-4F0F-C64D-ABE7-FCB380612C4C}"/>
              </a:ext>
            </a:extLst>
          </p:cNvPr>
          <p:cNvCxnSpPr>
            <a:cxnSpLocks/>
            <a:stCxn id="30" idx="2"/>
            <a:endCxn id="26" idx="1"/>
          </p:cNvCxnSpPr>
          <p:nvPr/>
        </p:nvCxnSpPr>
        <p:spPr>
          <a:xfrm rot="16200000" flipH="1">
            <a:off x="6000468" y="1671720"/>
            <a:ext cx="296864" cy="598499"/>
          </a:xfrm>
          <a:prstGeom prst="bentConnector2">
            <a:avLst/>
          </a:prstGeom>
          <a:ln w="28575">
            <a:solidFill>
              <a:srgbClr val="0041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E764B86-B462-AB4D-908C-DFC0E66A9474}"/>
              </a:ext>
            </a:extLst>
          </p:cNvPr>
          <p:cNvSpPr txBox="1"/>
          <p:nvPr/>
        </p:nvSpPr>
        <p:spPr>
          <a:xfrm>
            <a:off x="596671" y="1941022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0x20008000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AE52D9-8FAF-2A49-A2C4-29772B44CC40}"/>
              </a:ext>
            </a:extLst>
          </p:cNvPr>
          <p:cNvSpPr txBox="1"/>
          <p:nvPr/>
        </p:nvSpPr>
        <p:spPr>
          <a:xfrm>
            <a:off x="153989" y="5043281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41FF"/>
                </a:solidFill>
              </a:rPr>
              <a:t>Update </a:t>
            </a:r>
            <a:r>
              <a:rPr lang="en-US" sz="1800" b="0" dirty="0">
                <a:solidFill>
                  <a:srgbClr val="0041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800" b="0" dirty="0">
                <a:solidFill>
                  <a:srgbClr val="0041FF"/>
                </a:solidFill>
              </a:rPr>
              <a:t> after </a:t>
            </a:r>
          </a:p>
          <a:p>
            <a:r>
              <a:rPr lang="en-US" sz="1800" b="0" dirty="0">
                <a:solidFill>
                  <a:srgbClr val="0041FF"/>
                </a:solidFill>
              </a:rPr>
              <a:t>reading memory</a:t>
            </a:r>
          </a:p>
        </p:txBody>
      </p:sp>
    </p:spTree>
    <p:extLst>
      <p:ext uri="{BB962C8B-B14F-4D97-AF65-F5344CB8AC3E}">
        <p14:creationId xmlns:p14="http://schemas.microsoft.com/office/powerpoint/2010/main" val="31564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Summary of Pre-index and Post-index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98722"/>
              </p:ext>
            </p:extLst>
          </p:nvPr>
        </p:nvGraphicFramePr>
        <p:xfrm>
          <a:off x="319441" y="1864099"/>
          <a:ext cx="8331499" cy="213360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957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3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 Format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Example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Equivalent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Pre-index with update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Post-index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+ 4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976050" y="4659003"/>
            <a:ext cx="3191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Offset range is -255 to +255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199"/>
            <a:ext cx="5486400" cy="5225143"/>
          </a:xfrm>
        </p:spPr>
        <p:txBody>
          <a:bodyPr>
            <a:normAutofit/>
          </a:bodyPr>
          <a:lstStyle/>
          <a:p>
            <a:r>
              <a:rPr lang="en-US" sz="1800" dirty="0"/>
              <a:t>When we refer to memory locations by address, we can only do so in units of bytes, halfwords or words</a:t>
            </a:r>
          </a:p>
          <a:p>
            <a:r>
              <a:rPr lang="en-US" sz="2000" dirty="0"/>
              <a:t>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r>
              <a:rPr lang="en-US" sz="2000" dirty="0"/>
              <a:t> bits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1F497D"/>
                </a:solidFill>
              </a:rPr>
              <a:t>word = </a:t>
            </a:r>
            <a:r>
              <a:rPr lang="en-US" sz="2000" b="1" dirty="0">
                <a:solidFill>
                  <a:srgbClr val="1F497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1F497D"/>
                </a:solidFill>
              </a:rPr>
              <a:t> halfwords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word can only be stored at an address that‘s divisible by 4 </a:t>
            </a:r>
            <a:r>
              <a:rPr lang="en-US" altLang="zh-CN" sz="2000" dirty="0"/>
              <a:t>(</a:t>
            </a:r>
            <a:r>
              <a:rPr lang="en-US" sz="2000" dirty="0"/>
              <a:t>Word-address mod 4 = 0, binary address ends with 00)</a:t>
            </a:r>
          </a:p>
          <a:p>
            <a:pPr lvl="2"/>
            <a:r>
              <a:rPr lang="en-US" sz="1700" dirty="0"/>
              <a:t>Memory address of a word is the lowest address of all four bytes in that word.</a:t>
            </a:r>
          </a:p>
          <a:p>
            <a:pPr lvl="2"/>
            <a:r>
              <a:rPr lang="en-US" sz="1700" dirty="0"/>
              <a:t>Two words at addresses: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0x20000000 and 0x20000004</a:t>
            </a:r>
          </a:p>
          <a:p>
            <a:pPr lvl="1" fontAlgn="auto">
              <a:spcAft>
                <a:spcPts val="0"/>
              </a:spcAft>
            </a:pPr>
            <a:r>
              <a:rPr lang="en-US" sz="2000" dirty="0"/>
              <a:t>A halfword can only be stored at an address that‘s divisible by 2 (Halfword-address mod 2 = 0, binary address ends with 0)</a:t>
            </a:r>
          </a:p>
          <a:p>
            <a:pPr lvl="2"/>
            <a:r>
              <a:rPr lang="en-US" sz="1700" dirty="0"/>
              <a:t>Memory address of a halfword is the lowest address of all 2 bytes in that word.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174737"/>
            <a:ext cx="1447800" cy="1400563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2743200"/>
            <a:ext cx="1447800" cy="13716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637D1B-2C89-7A0F-6879-71E1623A912E}"/>
              </a:ext>
            </a:extLst>
          </p:cNvPr>
          <p:cNvSpPr txBox="1">
            <a:spLocks/>
          </p:cNvSpPr>
          <p:nvPr/>
        </p:nvSpPr>
        <p:spPr>
          <a:xfrm>
            <a:off x="4628056" y="-9917"/>
            <a:ext cx="5285387" cy="37033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75103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68618"/>
              </p:ext>
            </p:extLst>
          </p:nvPr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CB63C-AD5B-8200-015A-B31F9356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D25CEDC2-85C4-CD3E-6BA5-F656075E7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8952FD62-2CA3-A23A-B6D9-3F634C50C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97320F45-098A-B9C6-3D29-873E5DD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170212B5-0484-BA23-4B63-0B6A062B6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A6C5FA54-A801-E14B-BA89-1A194FEF3A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A2C07A49-7EF2-452A-1594-D8D4392BE2D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LDRH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21AD6D-1F71-8FD1-E85E-EE7DE6CE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31F49-E919-45A1-275F-E2B60E53B632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185F9-A0BE-C2D0-E801-989541045B76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376965-3BE5-4A51-6235-0A30A0344F5F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234CB-86CB-9184-AB51-5B9A2ED6C8AF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C51A2-3398-8284-C2B9-66C75F98FB7D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0x0000CDEF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767BB28-20AE-72E0-1042-AFBA623671B4}"/>
              </a:ext>
            </a:extLst>
          </p:cNvPr>
          <p:cNvGraphicFramePr>
            <a:graphicFrameLocks noGrp="1"/>
          </p:cNvGraphicFramePr>
          <p:nvPr/>
        </p:nvGraphicFramePr>
        <p:xfrm>
          <a:off x="4312023" y="2716135"/>
          <a:ext cx="4352293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8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21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608077"/>
              </p:ext>
            </p:extLst>
          </p:nvPr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97F0-BDDE-ACA6-A223-E9780E01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AC6D21EA-CED8-637A-B404-3919E7A6A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16453204-714E-11D8-B6C9-5F22C7F7A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AC2D77F1-56DE-D4CC-5E2A-D959CEE6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>
            <a:extLst>
              <a:ext uri="{FF2B5EF4-FFF2-40B4-BE49-F238E27FC236}">
                <a16:creationId xmlns:a16="http://schemas.microsoft.com/office/drawing/2014/main" id="{8D88FE4F-BE8C-30AC-C76E-BA69D34C6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F33DF8F0-4249-B241-9820-49BCFCE54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156CF208-7644-6987-B782-EDF33A27C45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LDSB r1,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22776F-DB99-DE04-67C7-F577B519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265464-D323-322A-C33F-0B0140D89F9A}"/>
              </a:ext>
            </a:extLst>
          </p:cNvPr>
          <p:cNvSpPr txBox="1"/>
          <p:nvPr/>
        </p:nvSpPr>
        <p:spPr>
          <a:xfrm>
            <a:off x="599606" y="295306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F6FE11-7596-2319-6186-DA38E19E4DCB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344E2C-2992-E49C-EFB3-646D9C311EA3}"/>
              </a:ext>
            </a:extLst>
          </p:cNvPr>
          <p:cNvSpPr txBox="1"/>
          <p:nvPr/>
        </p:nvSpPr>
        <p:spPr>
          <a:xfrm>
            <a:off x="662065" y="418475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9D88E9-D350-FD50-ECE0-D7BB504B8732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0EC65-CD28-147D-A3B9-5FE49E468CFA}"/>
              </a:ext>
            </a:extLst>
          </p:cNvPr>
          <p:cNvSpPr/>
          <p:nvPr/>
        </p:nvSpPr>
        <p:spPr>
          <a:xfrm>
            <a:off x="1334372" y="4654208"/>
            <a:ext cx="20708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0xFFFFFFEF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17A3F8B-30C1-A036-87C1-983E84F978A3}"/>
              </a:ext>
            </a:extLst>
          </p:cNvPr>
          <p:cNvGraphicFramePr>
            <a:graphicFrameLocks noGrp="1"/>
          </p:cNvGraphicFramePr>
          <p:nvPr/>
        </p:nvGraphicFramePr>
        <p:xfrm>
          <a:off x="4312025" y="2675995"/>
          <a:ext cx="44060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0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Memory</a:t>
                      </a:r>
                      <a:r>
                        <a:rPr lang="en-US" sz="2800" baseline="0" dirty="0"/>
                        <a:t> Data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324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67E92A-DF1E-B68A-6AD6-3061D02A5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35154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05958B-75D7-890D-54A0-4B5A1928BF6F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A224E80-6B84-5F3A-BFFF-579A4902CC7D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[r0], #4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2997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65A0FAD-E3AA-A938-F20F-CC4B1F8D872D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B3B72A9-303D-D50B-25E7-3E677207AD4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the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the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794915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D397F0C-4C64-1F6A-D46A-26EA88B5C932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6484451-F613-3532-AF2C-37FF9AEE5333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032102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21C6433-8A5E-6111-3019-734CF8159B4A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293A117F-CC64-E207-1E19-830F41725002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0x20008000,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244436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EAB25C1-5845-095C-7E9B-658A4D96CF71}"/>
              </a:ext>
            </a:extLst>
          </p:cNvPr>
          <p:cNvSpPr txBox="1"/>
          <p:nvPr/>
        </p:nvSpPr>
        <p:spPr>
          <a:xfrm>
            <a:off x="4041325" y="5685361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4E4D481-6118-DBB3-B7BD-CF69AEB59AB6}"/>
              </a:ext>
            </a:extLst>
          </p:cNvPr>
          <p:cNvSpPr/>
          <p:nvPr/>
        </p:nvSpPr>
        <p:spPr>
          <a:xfrm>
            <a:off x="4533900" y="5809522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81000" y="1295400"/>
            <a:ext cx="8305800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 r1, [r0, #4]!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 r1=0x76543210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9606" y="2953063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before store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after store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0x20008004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402198"/>
              </p:ext>
            </p:extLst>
          </p:nvPr>
        </p:nvGraphicFramePr>
        <p:xfrm>
          <a:off x="4631961" y="2491282"/>
          <a:ext cx="362762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0x20008007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0x20008006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0x20008005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0x20008004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343C39C-E288-864E-D8D6-DF08FF0B9A32}"/>
              </a:ext>
            </a:extLst>
          </p:cNvPr>
          <p:cNvSpPr txBox="1"/>
          <p:nvPr/>
        </p:nvSpPr>
        <p:spPr>
          <a:xfrm>
            <a:off x="3982895" y="4192543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r0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A34E1B0-8891-7883-4DD3-98F15DB0DDAE}"/>
              </a:ext>
            </a:extLst>
          </p:cNvPr>
          <p:cNvSpPr/>
          <p:nvPr/>
        </p:nvSpPr>
        <p:spPr>
          <a:xfrm>
            <a:off x="4475470" y="4316704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r>
              <a:rPr lang="en-US" sz="2000" dirty="0"/>
              <a:t>Halfwords</a:t>
            </a:r>
          </a:p>
          <a:p>
            <a:pPr lvl="1"/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000" dirty="0"/>
              <a:t> bits = </a:t>
            </a:r>
            <a:r>
              <a:rPr lang="en-US" sz="2000" b="1" dirty="0"/>
              <a:t>2</a:t>
            </a:r>
            <a:r>
              <a:rPr lang="en-US" sz="2000" dirty="0"/>
              <a:t> bytes =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1F497D"/>
                </a:solidFill>
              </a:rPr>
              <a:t>halfword</a:t>
            </a:r>
            <a:endParaRPr lang="en-US" sz="2000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The right diagram has four halfwords at addresses of:</a:t>
            </a: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0x20000006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3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930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264400" y="34290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267575" y="4168775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1225" y="269240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27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50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33446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9606" y="2953063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2065" y="418475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after load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784" y="1394085"/>
            <a:ext cx="3837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41FF"/>
                </a:solidFill>
              </a:rPr>
              <a:t>If big </a:t>
            </a:r>
            <a:r>
              <a:rPr lang="en-US" sz="2800" dirty="0" err="1">
                <a:solidFill>
                  <a:srgbClr val="0041FF"/>
                </a:solidFill>
              </a:rPr>
              <a:t>endianess</a:t>
            </a:r>
            <a:r>
              <a:rPr lang="en-US" sz="2800" dirty="0">
                <a:solidFill>
                  <a:srgbClr val="0041FF"/>
                </a:solidFill>
              </a:rPr>
              <a:t> is used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082B-63CB-629F-008B-86BCA58E8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7EBE6B54-EDA6-D2B5-1153-E5E777E04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B2109B01-BB06-7203-4AEA-4C256C6F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548D0854-DD03-F92B-88E3-81DDC57B4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489FC277-AD40-04D7-7703-F2161858D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Example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B6D992AE-E6B1-5B72-1638-241848E0FEC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8E3689-DE4D-E95B-3065-06823CD1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E69E4E5-A121-33E9-6F31-64ACC1645D39}"/>
              </a:ext>
            </a:extLst>
          </p:cNvPr>
          <p:cNvGraphicFramePr>
            <a:graphicFrameLocks noGrp="1"/>
          </p:cNvGraphicFramePr>
          <p:nvPr/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A54F95F-A64A-ADEB-244F-C07C57FFC5CE}"/>
              </a:ext>
            </a:extLst>
          </p:cNvPr>
          <p:cNvSpPr txBox="1"/>
          <p:nvPr/>
        </p:nvSpPr>
        <p:spPr>
          <a:xfrm>
            <a:off x="599606" y="2953063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EBBF7E-80D6-5D07-0FE0-41CCCCF9A157}"/>
              </a:ext>
            </a:extLst>
          </p:cNvPr>
          <p:cNvSpPr/>
          <p:nvPr/>
        </p:nvSpPr>
        <p:spPr>
          <a:xfrm>
            <a:off x="1259174" y="3462728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F1BEEB-6A98-724B-15AB-D2C996C23CFF}"/>
              </a:ext>
            </a:extLst>
          </p:cNvPr>
          <p:cNvSpPr txBox="1"/>
          <p:nvPr/>
        </p:nvSpPr>
        <p:spPr>
          <a:xfrm>
            <a:off x="662065" y="4184755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after load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9E57D1-3A18-D4E7-69CF-2B77B2A8DBBD}"/>
              </a:ext>
            </a:extLst>
          </p:cNvPr>
          <p:cNvSpPr/>
          <p:nvPr/>
        </p:nvSpPr>
        <p:spPr>
          <a:xfrm>
            <a:off x="1321633" y="4694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B255DA-0942-8A03-3001-EEE7A93577D5}"/>
              </a:ext>
            </a:extLst>
          </p:cNvPr>
          <p:cNvSpPr/>
          <p:nvPr/>
        </p:nvSpPr>
        <p:spPr>
          <a:xfrm>
            <a:off x="1334372" y="4654208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B8227F-6E18-543E-4869-0593AC795F6E}"/>
              </a:ext>
            </a:extLst>
          </p:cNvPr>
          <p:cNvSpPr txBox="1"/>
          <p:nvPr/>
        </p:nvSpPr>
        <p:spPr>
          <a:xfrm>
            <a:off x="329784" y="1394085"/>
            <a:ext cx="383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41FF"/>
                </a:solidFill>
              </a:rPr>
              <a:t>If Big-Endian</a:t>
            </a:r>
          </a:p>
        </p:txBody>
      </p:sp>
    </p:spTree>
    <p:extLst>
      <p:ext uri="{BB962C8B-B14F-4D97-AF65-F5344CB8AC3E}">
        <p14:creationId xmlns:p14="http://schemas.microsoft.com/office/powerpoint/2010/main" val="349119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Addressing Modes for</a:t>
            </a:r>
            <a:br>
              <a:rPr lang="en-US" dirty="0"/>
            </a:br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LDMxx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{!}, {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register_list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/>
              <a:t>xx = IA, IB, DA, or DB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048697"/>
              </p:ext>
            </p:extLst>
          </p:nvPr>
        </p:nvGraphicFramePr>
        <p:xfrm>
          <a:off x="612648" y="2517843"/>
          <a:ext cx="7931912" cy="1931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8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9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6324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Addressing Modes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Description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Instructions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STMIA, LDMIA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IB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STMIB, LDMIB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</a:t>
                      </a:r>
                      <a:endParaRPr lang="en-US" sz="2000" b="1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fter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STMDA, LDMDA</a:t>
                      </a:r>
                      <a:endParaRPr lang="en-US" sz="200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632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DB</a:t>
                      </a:r>
                      <a:endParaRPr lang="en-US" sz="20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ecrement </a:t>
                      </a:r>
                      <a:r>
                        <a:rPr lang="en-US" sz="2000" b="1" dirty="0">
                          <a:solidFill>
                            <a:srgbClr val="0041FF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efore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STMDB, LDMDB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宋体" panose="02010600030101010101" pitchFamily="2" charset="-122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12648" y="4648855"/>
            <a:ext cx="8244114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after a word is loaded or stored. 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incremented by 4 before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DA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after a word is loaded or stored.</a:t>
            </a: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Font typeface="Symbol" panose="05050102010706020507" pitchFamily="18" charset="2"/>
              <a:buChar char=""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DB</a:t>
            </a:r>
            <a:r>
              <a:rPr lang="en-US" sz="2000" b="0" dirty="0"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address is decremented by 4 before a word is loaded or stored.</a:t>
            </a:r>
            <a:endParaRPr lang="en-US" sz="2000" b="0" dirty="0">
              <a:effectLst/>
              <a:latin typeface="Palatino Linotype" panose="0204050205050503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86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following are synonyms.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STM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</a:t>
            </a:r>
            <a:r>
              <a:rPr lang="en-US" dirty="0"/>
              <a:t> (Empty Ascending)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dirty="0"/>
              <a:t>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IA</a:t>
            </a:r>
            <a:r>
              <a:rPr lang="en-US" dirty="0"/>
              <a:t> (Increment After) =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LDM</a:t>
            </a:r>
            <a:r>
              <a:rPr lang="en-US" b="1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dirty="0"/>
              <a:t> (Full Descending)</a:t>
            </a:r>
          </a:p>
          <a:p>
            <a:pPr lvl="1"/>
            <a:endParaRPr lang="en-US" dirty="0"/>
          </a:p>
          <a:p>
            <a:r>
              <a:rPr lang="en-US" dirty="0"/>
              <a:t>The order in which registers are listed does not matter</a:t>
            </a:r>
          </a:p>
          <a:p>
            <a:pPr lvl="1"/>
            <a:r>
              <a:rPr lang="en-US" dirty="0"/>
              <a:t>For STM/LDM, the lowest-numbered register is stored/loaded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417505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49" y="1340459"/>
            <a:ext cx="8932501" cy="46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364088" y="2196763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Cortex-M3 &amp; Cortex-M4 Memory Map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32-bit Memory Address </a:t>
            </a:r>
          </a:p>
          <a:p>
            <a:r>
              <a:rPr lang="en-GB" sz="2400" dirty="0"/>
              <a:t>2</a:t>
            </a:r>
            <a:r>
              <a:rPr lang="en-GB" sz="2400" baseline="30000" dirty="0"/>
              <a:t>32</a:t>
            </a:r>
            <a:r>
              <a:rPr lang="en-GB" sz="2400" dirty="0"/>
              <a:t> bytes of memory space (4 GB)</a:t>
            </a:r>
          </a:p>
          <a:p>
            <a:r>
              <a:rPr lang="en-GB" sz="2400" dirty="0"/>
              <a:t>Harvard architecture: physically separated instruction memory and data memory</a:t>
            </a:r>
          </a:p>
          <a:p>
            <a:endParaRPr lang="en-GB" sz="2400" dirty="0"/>
          </a:p>
        </p:txBody>
      </p:sp>
      <p:sp>
        <p:nvSpPr>
          <p:cNvPr id="7" name="Rectangle 6"/>
          <p:cNvSpPr/>
          <p:nvPr/>
        </p:nvSpPr>
        <p:spPr>
          <a:xfrm>
            <a:off x="5364088" y="5653147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5940152" y="5742797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Code</a:t>
            </a:r>
          </a:p>
        </p:txBody>
      </p:sp>
      <p:sp>
        <p:nvSpPr>
          <p:cNvPr id="9" name="Rectangle 8"/>
          <p:cNvSpPr/>
          <p:nvPr/>
        </p:nvSpPr>
        <p:spPr>
          <a:xfrm>
            <a:off x="5364088" y="5077083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5940152" y="5148803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SRAM</a:t>
            </a:r>
            <a:endParaRPr lang="en-GB" sz="2400" dirty="0"/>
          </a:p>
        </p:txBody>
      </p:sp>
      <p:sp>
        <p:nvSpPr>
          <p:cNvPr id="11" name="Rectangle 10"/>
          <p:cNvSpPr/>
          <p:nvPr/>
        </p:nvSpPr>
        <p:spPr>
          <a:xfrm>
            <a:off x="5364088" y="4501019"/>
            <a:ext cx="2304256" cy="576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5364088" y="4545844"/>
            <a:ext cx="2232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Peripheral</a:t>
            </a:r>
            <a:endParaRPr lang="en-GB" sz="2400" dirty="0"/>
          </a:p>
        </p:txBody>
      </p:sp>
      <p:sp>
        <p:nvSpPr>
          <p:cNvPr id="13" name="Rectangle 12"/>
          <p:cNvSpPr/>
          <p:nvPr/>
        </p:nvSpPr>
        <p:spPr>
          <a:xfrm>
            <a:off x="5364088" y="3348891"/>
            <a:ext cx="2304256" cy="115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436096" y="3610028"/>
            <a:ext cx="2160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RAM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36096" y="241278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External Device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364088" y="1908731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/>
        </p:nvSpPr>
        <p:spPr>
          <a:xfrm>
            <a:off x="5364088" y="1332667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5364088" y="1620699"/>
            <a:ext cx="230425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/>
          <p:cNvSpPr txBox="1"/>
          <p:nvPr/>
        </p:nvSpPr>
        <p:spPr>
          <a:xfrm>
            <a:off x="5436096" y="1318331"/>
            <a:ext cx="2160240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GB" dirty="0"/>
              <a:t>Vendor Specific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64088" y="1620411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External Peripheral Bus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64088" y="1899478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Internal Peripheral Bus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68344" y="6057724"/>
            <a:ext cx="1475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0x00000000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668344" y="549091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0x20000000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668344" y="491484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lang="en-GB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68344" y="441079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0x60000000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668344" y="318665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0xA0000000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68344" y="181850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0xE0040000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68344" y="2106537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0xE0000000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68344" y="153047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0xE0100000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668344" y="117043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220072" y="1332667"/>
            <a:ext cx="72008" cy="7920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4355976" y="1620699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4" name="Left Brace 53"/>
          <p:cNvSpPr/>
          <p:nvPr/>
        </p:nvSpPr>
        <p:spPr>
          <a:xfrm>
            <a:off x="5220072" y="2196763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4499992" y="248479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6" name="Left Brace 55"/>
          <p:cNvSpPr/>
          <p:nvPr/>
        </p:nvSpPr>
        <p:spPr>
          <a:xfrm>
            <a:off x="5220072" y="3348891"/>
            <a:ext cx="45719" cy="10801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/>
          <p:cNvSpPr txBox="1"/>
          <p:nvPr/>
        </p:nvSpPr>
        <p:spPr>
          <a:xfrm>
            <a:off x="4499992" y="370893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1GB</a:t>
            </a:r>
          </a:p>
        </p:txBody>
      </p:sp>
      <p:sp>
        <p:nvSpPr>
          <p:cNvPr id="58" name="Left Brace 57"/>
          <p:cNvSpPr/>
          <p:nvPr/>
        </p:nvSpPr>
        <p:spPr>
          <a:xfrm>
            <a:off x="5220072" y="4573027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Left Brace 58"/>
          <p:cNvSpPr/>
          <p:nvPr/>
        </p:nvSpPr>
        <p:spPr>
          <a:xfrm>
            <a:off x="5220072" y="5149091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Left Brace 59"/>
          <p:cNvSpPr/>
          <p:nvPr/>
        </p:nvSpPr>
        <p:spPr>
          <a:xfrm>
            <a:off x="5220072" y="5725155"/>
            <a:ext cx="45719" cy="43204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/>
          <p:cNvSpPr txBox="1"/>
          <p:nvPr/>
        </p:nvSpPr>
        <p:spPr>
          <a:xfrm>
            <a:off x="4427984" y="464503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427984" y="5149091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27984" y="5725155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0.5GB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0226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37" y="104209"/>
            <a:ext cx="6979967" cy="6753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13552" y="2259106"/>
            <a:ext cx="12383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Cortex-M3 Fixed Memory Map</a:t>
            </a:r>
          </a:p>
        </p:txBody>
      </p:sp>
    </p:spTree>
    <p:extLst>
      <p:ext uri="{BB962C8B-B14F-4D97-AF65-F5344CB8AC3E}">
        <p14:creationId xmlns:p14="http://schemas.microsoft.com/office/powerpoint/2010/main" val="3886267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885568" y="2259106"/>
            <a:ext cx="125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Cortex-M4 Fixed Memory Map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79" y="155643"/>
            <a:ext cx="7539337" cy="6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8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Pseudo-instructions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Pseudo instruction</a:t>
            </a:r>
            <a:r>
              <a:rPr lang="en-US" dirty="0"/>
              <a:t>: available to use in an assembly program, but not directly supported by hardware. </a:t>
            </a:r>
          </a:p>
          <a:p>
            <a:r>
              <a:rPr lang="en-US" dirty="0"/>
              <a:t>Pseudo → not real</a:t>
            </a:r>
          </a:p>
          <a:p>
            <a:r>
              <a:rPr lang="en-US" dirty="0"/>
              <a:t>Compilers translate it to one or multiple actual machine instructions </a:t>
            </a:r>
          </a:p>
          <a:p>
            <a:r>
              <a:rPr lang="en-US" dirty="0"/>
              <a:t>Pseudo instructions are provided for the convenience of programmers.</a:t>
            </a:r>
          </a:p>
        </p:txBody>
      </p:sp>
    </p:spTree>
    <p:extLst>
      <p:ext uri="{BB962C8B-B14F-4D97-AF65-F5344CB8AC3E}">
        <p14:creationId xmlns:p14="http://schemas.microsoft.com/office/powerpoint/2010/main" val="308885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2E21AF3-5CD8-9747-9428-9BA0CBCBE3F2}"/>
              </a:ext>
            </a:extLst>
          </p:cNvPr>
          <p:cNvCxnSpPr/>
          <p:nvPr/>
        </p:nvCxnSpPr>
        <p:spPr>
          <a:xfrm>
            <a:off x="75205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7849C5F-C333-EC41-B2EA-A211031B2F51}"/>
              </a:ext>
            </a:extLst>
          </p:cNvPr>
          <p:cNvGrpSpPr/>
          <p:nvPr/>
        </p:nvGrpSpPr>
        <p:grpSpPr>
          <a:xfrm>
            <a:off x="7566880" y="1404654"/>
            <a:ext cx="1533757" cy="4940033"/>
            <a:chOff x="7566880" y="1404654"/>
            <a:chExt cx="1533757" cy="494003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A949BA-B6AA-A648-9EAB-EB906CCFC1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A9C222-75E9-3242-B788-0C4A6C66CF81}"/>
                </a:ext>
              </a:extLst>
            </p:cNvPr>
            <p:cNvSpPr txBox="1"/>
            <p:nvPr/>
          </p:nvSpPr>
          <p:spPr>
            <a:xfrm>
              <a:off x="7566880" y="6036910"/>
              <a:ext cx="13660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 Address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B3AB812-1011-A84C-94E0-7BF447A5994C}"/>
                </a:ext>
              </a:extLst>
            </p:cNvPr>
            <p:cNvSpPr txBox="1"/>
            <p:nvPr/>
          </p:nvSpPr>
          <p:spPr>
            <a:xfrm>
              <a:off x="7627157" y="1404654"/>
              <a:ext cx="14734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69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LDR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206432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=expr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LDR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, =label</a:t>
            </a:r>
          </a:p>
          <a:p>
            <a:r>
              <a:rPr lang="en-US" sz="1800" dirty="0"/>
              <a:t>If the value of expr can be loaded with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</a:t>
            </a:r>
            <a:r>
              <a:rPr lang="en-US" sz="1800" dirty="0"/>
              <a:t>,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MVN</a:t>
            </a:r>
            <a:r>
              <a:rPr lang="en-US" sz="1800" dirty="0"/>
              <a:t> (16-bit instruction) or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MOVW</a:t>
            </a:r>
            <a:r>
              <a:rPr lang="en-US" sz="1800" dirty="0"/>
              <a:t> (32-bit instruction), the assembler uses that instruction.</a:t>
            </a:r>
          </a:p>
          <a:p>
            <a:r>
              <a:rPr lang="en-US" sz="1800" dirty="0"/>
              <a:t>If a valid MOV, MVN, MOVW instruction cannot be used, or if the </a:t>
            </a:r>
            <a:r>
              <a:rPr lang="en-US" sz="1800" dirty="0" err="1"/>
              <a:t>label_expr</a:t>
            </a:r>
            <a:r>
              <a:rPr lang="en-US" sz="1800" dirty="0"/>
              <a:t> syntax is used, the assembler places the constant in a literal pool and generates a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PC-relative LDR </a:t>
            </a:r>
            <a:r>
              <a:rPr lang="en-US" sz="1800" dirty="0"/>
              <a:t>instruction that reads the constant from the literal pool.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595705"/>
            <a:ext cx="7620000" cy="18158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r1,=0xFF0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0xFF0 into R1                             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 r1,#0xFF0        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r2,=0xFFF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0xFFF into R2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MOVW r2, #0xFFF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LDR r3,=array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loads the address of array into R3 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=&gt; 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LDR r3,[pc, </a:t>
            </a:r>
            <a:r>
              <a:rPr lang="en-US" dirty="0" err="1">
                <a:solidFill>
                  <a:srgbClr val="0041FF"/>
                </a:solidFill>
                <a:latin typeface="Consolas" panose="020B0609020204030204" pitchFamily="49" charset="0"/>
              </a:rPr>
              <a:t>offset_to_litpool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]                          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...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              ;   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litpool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DCD array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23407" y="5615493"/>
            <a:ext cx="509718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Software uses this pseudo instruction to set a register to some value without worrying about the size of the value.</a:t>
            </a:r>
          </a:p>
        </p:txBody>
      </p:sp>
    </p:spTree>
    <p:extLst>
      <p:ext uri="{BB962C8B-B14F-4D97-AF65-F5344CB8AC3E}">
        <p14:creationId xmlns:p14="http://schemas.microsoft.com/office/powerpoint/2010/main" val="420241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2BDD5-29A1-D14A-8954-C63CAC345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00" y="76742"/>
            <a:ext cx="4330700" cy="990600"/>
          </a:xfrm>
        </p:spPr>
        <p:txBody>
          <a:bodyPr>
            <a:normAutofit/>
          </a:bodyPr>
          <a:lstStyle/>
          <a:p>
            <a:r>
              <a:rPr lang="en-US" sz="2400" dirty="0"/>
              <a:t>12-bit Encoding of Immediate Numbers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C529F-04E3-1F4C-A816-F10F0B7D3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717F-AC29-C54E-8CF3-3F1415C7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1358"/>
            <a:ext cx="4888080" cy="401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8D0088-AC7F-6547-8DB2-C296BE477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76742"/>
            <a:ext cx="4572952" cy="6781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47F2B6-B32C-C741-89E1-8EB9695AC198}"/>
              </a:ext>
            </a:extLst>
          </p:cNvPr>
          <p:cNvSpPr/>
          <p:nvPr/>
        </p:nvSpPr>
        <p:spPr>
          <a:xfrm>
            <a:off x="1603248" y="6401796"/>
            <a:ext cx="324319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ARM v7-M Architecture Reference Manu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56E59A-FDDD-BA41-8394-9D67ECF9340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86258" y="2056393"/>
            <a:ext cx="3962400" cy="3876510"/>
          </a:xfrm>
        </p:spPr>
        <p:txBody>
          <a:bodyPr>
            <a:normAutofit/>
          </a:bodyPr>
          <a:lstStyle/>
          <a:p>
            <a:r>
              <a:rPr lang="en-US" sz="1800" dirty="0"/>
              <a:t>MOV supports all 8-bit immediate numbers</a:t>
            </a:r>
          </a:p>
          <a:p>
            <a:r>
              <a:rPr lang="en-US" sz="1800" dirty="0"/>
              <a:t>Range of 8-bit immediate number: 0 – 255</a:t>
            </a:r>
          </a:p>
          <a:p>
            <a:r>
              <a:rPr lang="en-US" sz="1800" dirty="0"/>
              <a:t>Numbers out of this range but with some patterns can be encoded.</a:t>
            </a:r>
          </a:p>
        </p:txBody>
      </p:sp>
    </p:spTree>
    <p:extLst>
      <p:ext uri="{BB962C8B-B14F-4D97-AF65-F5344CB8AC3E}">
        <p14:creationId xmlns:p14="http://schemas.microsoft.com/office/powerpoint/2010/main" val="2434851217"/>
      </p:ext>
    </p:extLst>
  </p:cSld>
  <p:clrMapOvr>
    <a:masterClrMapping/>
  </p:clrMapOvr>
  <p:transition>
    <p:pull dir="r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: loads a program-relative or register-relative address into a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5715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  MOV r0,#10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ADR r4,start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SUB r4,pc,#0xc</a:t>
            </a:r>
          </a:p>
        </p:txBody>
      </p:sp>
    </p:spTree>
    <p:extLst>
      <p:ext uri="{BB962C8B-B14F-4D97-AF65-F5344CB8AC3E}">
        <p14:creationId xmlns:p14="http://schemas.microsoft.com/office/powerpoint/2010/main" val="36869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2544" y="1171208"/>
            <a:ext cx="8308689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a byte-addressable memory with a data bus that is 32 bits (4 bytes) wide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Ill-aligned</a:t>
            </a: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09436" y="4128493"/>
            <a:ext cx="8686053" cy="2246769"/>
            <a:chOff x="-314426" y="4497972"/>
            <a:chExt cx="11581404" cy="299569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-314426" y="4497972"/>
              <a:ext cx="5822605" cy="29956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first read cycle would retrieve 4 bytes from addresses 4 through 7; of these, the bytes from addresses 4 and 5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are discarded, and those from addresses 6 and 7 are moved to the far right;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Finally, the two halves are combined to form the desired 32-bit operand.</a:t>
              </a:r>
            </a:p>
          </p:txBody>
        </p: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Memory address is always in terms of bytes.</a:t>
            </a:r>
          </a:p>
          <a:p>
            <a:r>
              <a:rPr lang="en-US" sz="2000" dirty="0"/>
              <a:t>How data is organized in memory?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How data is addressed?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309" y="1942381"/>
            <a:ext cx="6445904" cy="233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979696"/>
              </p:ext>
            </p:extLst>
          </p:nvPr>
        </p:nvGraphicFramePr>
        <p:xfrm>
          <a:off x="713891" y="4616824"/>
          <a:ext cx="8161167" cy="1611640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2807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8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5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48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Addressing Format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Example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Equivalent</a:t>
                      </a:r>
                      <a:endParaRPr lang="en-US" sz="1800" dirty="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+ 4], 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is unchanged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Pre-index with update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[r0, #4]!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 + 4]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Post-Index</a:t>
                      </a:r>
                      <a:endParaRPr lang="en-US" sz="1800">
                        <a:effectLst/>
                        <a:latin typeface="Palatino Linotype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 r1, [r0], #4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r1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memory[r0]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r0 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 + 4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04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3656-E8EC-60C6-8A41-C8788AB8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5EEAA-903B-34CA-32C2-20D7D024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3435D-8784-9922-ACB7-60CAF0F56F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22. Big Endian and Little Endian</a:t>
            </a:r>
          </a:p>
          <a:p>
            <a:pPr lvl="1"/>
            <a:r>
              <a:rPr lang="en-US" dirty="0">
                <a:hlinkClick r:id="rId2"/>
              </a:rPr>
              <a:t>https://www.youtube.com/watch?v=T1C9Kj_78ek&amp;list=PLRJhV4hUhIymmp5CCeIFPyxbknsdcXCc8&amp;index=22</a:t>
            </a:r>
            <a:endParaRPr lang="en-US" dirty="0"/>
          </a:p>
          <a:p>
            <a:r>
              <a:rPr lang="en-US" dirty="0"/>
              <a:t>Lecture 23. Load and Store Instructions</a:t>
            </a:r>
          </a:p>
          <a:p>
            <a:pPr lvl="1"/>
            <a:r>
              <a:rPr lang="en-US" dirty="0">
                <a:hlinkClick r:id="rId3"/>
              </a:rPr>
              <a:t>https://www.youtube.com/watch?v=CtfV3HsHwk4&amp;list=PLRJhV4hUhIymmp5CCeIFPyxbknsdcXCc8&amp;index=23</a:t>
            </a:r>
            <a:r>
              <a:rPr lang="en-US" dirty="0"/>
              <a:t> </a:t>
            </a:r>
          </a:p>
          <a:p>
            <a:r>
              <a:rPr lang="en-US" dirty="0"/>
              <a:t>Lecture 24. Addressing mode: pre-index, post-index, and pre-index with update</a:t>
            </a:r>
          </a:p>
          <a:p>
            <a:pPr lvl="1"/>
            <a:r>
              <a:rPr lang="en-US" dirty="0">
                <a:hlinkClick r:id="rId4"/>
              </a:rPr>
              <a:t>https://www.youtube.com/watch?v=zgkxPdPkxa8&amp;list=PLRJhV4hUhIymmp5CCeIFPyxbknsdcXCc8&amp;index=24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40283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687973" y="1243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687973" y="1548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687973" y="1852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687973" y="2157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687973" y="2462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687973" y="2767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687973" y="3072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687973" y="3376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687973" y="3681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687973" y="3986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687973" y="4291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687973" y="45961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475353" y="709902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687973" y="49009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687973" y="52057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687973" y="55105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687973" y="5815302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6925491" y="1895498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681299" y="1243035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677925" y="2462235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669626" y="3681435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676971" y="4900635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687973" y="6205293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297573" y="1188017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687973" y="6282229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575060" y="6375631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413534" y="6119835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9BAFE-CCB2-9F44-AF58-E8F507A71743}"/>
              </a:ext>
            </a:extLst>
          </p:cNvPr>
          <p:cNvSpPr txBox="1"/>
          <p:nvPr/>
        </p:nvSpPr>
        <p:spPr>
          <a:xfrm>
            <a:off x="4916081" y="176097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0E36268-14EB-3240-8A69-792AE8BCE146}"/>
              </a:ext>
            </a:extLst>
          </p:cNvPr>
          <p:cNvSpPr txBox="1"/>
          <p:nvPr/>
        </p:nvSpPr>
        <p:spPr>
          <a:xfrm>
            <a:off x="4916081" y="29725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A696AA5-B4FF-0242-A53D-09FC0DBEA2EE}"/>
              </a:ext>
            </a:extLst>
          </p:cNvPr>
          <p:cNvSpPr txBox="1"/>
          <p:nvPr/>
        </p:nvSpPr>
        <p:spPr>
          <a:xfrm>
            <a:off x="4920965" y="4161466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B481D7F-2F55-664D-B5DF-225B77C5D698}"/>
              </a:ext>
            </a:extLst>
          </p:cNvPr>
          <p:cNvSpPr txBox="1"/>
          <p:nvPr/>
        </p:nvSpPr>
        <p:spPr>
          <a:xfrm>
            <a:off x="4916081" y="528049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???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43CAB0A-16CF-5B1C-24E0-49107BDE0AB8}"/>
              </a:ext>
            </a:extLst>
          </p:cNvPr>
          <p:cNvGrpSpPr/>
          <p:nvPr/>
        </p:nvGrpSpPr>
        <p:grpSpPr>
          <a:xfrm>
            <a:off x="8069600" y="1225729"/>
            <a:ext cx="1015775" cy="5235986"/>
            <a:chOff x="7870367" y="1225929"/>
            <a:chExt cx="1015775" cy="52359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F436E82-6992-F8F9-458F-B0CF25D10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9920" y="1722278"/>
              <a:ext cx="0" cy="422560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4D9195-09C5-8277-1AD0-5D3E04DFC29B}"/>
                </a:ext>
              </a:extLst>
            </p:cNvPr>
            <p:cNvSpPr txBox="1"/>
            <p:nvPr/>
          </p:nvSpPr>
          <p:spPr>
            <a:xfrm>
              <a:off x="7949667" y="5938695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193CA6C-4F51-CD3F-1D81-9A2546C7C7EB}"/>
                </a:ext>
              </a:extLst>
            </p:cNvPr>
            <p:cNvSpPr txBox="1"/>
            <p:nvPr/>
          </p:nvSpPr>
          <p:spPr>
            <a:xfrm>
              <a:off x="7870367" y="1225929"/>
              <a:ext cx="9364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High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Address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466160-FF8C-27EF-EA3A-EA2019A26116}"/>
              </a:ext>
            </a:extLst>
          </p:cNvPr>
          <p:cNvCxnSpPr/>
          <p:nvPr/>
        </p:nvCxnSpPr>
        <p:spPr>
          <a:xfrm>
            <a:off x="7719830" y="63376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5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marL="119063" indent="-119063" eaLnBrk="1" hangingPunct="1"/>
            <a:r>
              <a:rPr lang="en-US" dirty="0"/>
              <a:t>Quiz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6910997" y="1375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4" name="Rectangle 7"/>
          <p:cNvSpPr>
            <a:spLocks/>
          </p:cNvSpPr>
          <p:nvPr/>
        </p:nvSpPr>
        <p:spPr bwMode="auto">
          <a:xfrm>
            <a:off x="6910997" y="1680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5" name="Rectangle 8"/>
          <p:cNvSpPr>
            <a:spLocks/>
          </p:cNvSpPr>
          <p:nvPr/>
        </p:nvSpPr>
        <p:spPr bwMode="auto">
          <a:xfrm>
            <a:off x="6910997" y="1985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6" name="Rectangle 9"/>
          <p:cNvSpPr>
            <a:spLocks/>
          </p:cNvSpPr>
          <p:nvPr/>
        </p:nvSpPr>
        <p:spPr bwMode="auto">
          <a:xfrm>
            <a:off x="6910997" y="2290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7" name="Rectangle 10"/>
          <p:cNvSpPr>
            <a:spLocks/>
          </p:cNvSpPr>
          <p:nvPr/>
        </p:nvSpPr>
        <p:spPr bwMode="auto">
          <a:xfrm>
            <a:off x="6910997" y="2595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8" name="Rectangle 11"/>
          <p:cNvSpPr>
            <a:spLocks/>
          </p:cNvSpPr>
          <p:nvPr/>
        </p:nvSpPr>
        <p:spPr bwMode="auto">
          <a:xfrm>
            <a:off x="6910997" y="2899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69" name="Rectangle 12"/>
          <p:cNvSpPr>
            <a:spLocks/>
          </p:cNvSpPr>
          <p:nvPr/>
        </p:nvSpPr>
        <p:spPr bwMode="auto">
          <a:xfrm>
            <a:off x="6910997" y="3204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0" name="Rectangle 13"/>
          <p:cNvSpPr>
            <a:spLocks/>
          </p:cNvSpPr>
          <p:nvPr/>
        </p:nvSpPr>
        <p:spPr bwMode="auto">
          <a:xfrm>
            <a:off x="6910997" y="3509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1" name="Rectangle 14"/>
          <p:cNvSpPr>
            <a:spLocks/>
          </p:cNvSpPr>
          <p:nvPr/>
        </p:nvSpPr>
        <p:spPr bwMode="auto">
          <a:xfrm>
            <a:off x="6910997" y="3814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2" name="Rectangle 15"/>
          <p:cNvSpPr>
            <a:spLocks/>
          </p:cNvSpPr>
          <p:nvPr/>
        </p:nvSpPr>
        <p:spPr bwMode="auto">
          <a:xfrm>
            <a:off x="6910997" y="4119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3" name="Rectangle 16"/>
          <p:cNvSpPr>
            <a:spLocks/>
          </p:cNvSpPr>
          <p:nvPr/>
        </p:nvSpPr>
        <p:spPr bwMode="auto">
          <a:xfrm>
            <a:off x="6910997" y="4423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74" name="Rectangle 17"/>
          <p:cNvSpPr>
            <a:spLocks/>
          </p:cNvSpPr>
          <p:nvPr/>
        </p:nvSpPr>
        <p:spPr bwMode="auto">
          <a:xfrm>
            <a:off x="6910997" y="47286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89" name="Rectangle 39"/>
          <p:cNvSpPr>
            <a:spLocks/>
          </p:cNvSpPr>
          <p:nvPr/>
        </p:nvSpPr>
        <p:spPr bwMode="auto">
          <a:xfrm>
            <a:off x="6698377" y="842487"/>
            <a:ext cx="1028488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latin typeface="Helvetica" charset="0"/>
                <a:ea typeface="Helvetica" charset="0"/>
                <a:cs typeface="Helvetica" charset="0"/>
                <a:sym typeface="Helvetica" charset="0"/>
              </a:rPr>
              <a:t>Memory</a:t>
            </a:r>
          </a:p>
        </p:txBody>
      </p:sp>
      <p:sp>
        <p:nvSpPr>
          <p:cNvPr id="91" name="Rectangle 41"/>
          <p:cNvSpPr>
            <a:spLocks/>
          </p:cNvSpPr>
          <p:nvPr/>
        </p:nvSpPr>
        <p:spPr bwMode="auto">
          <a:xfrm>
            <a:off x="6910997" y="50334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3" name="Rectangle 43"/>
          <p:cNvSpPr>
            <a:spLocks/>
          </p:cNvSpPr>
          <p:nvPr/>
        </p:nvSpPr>
        <p:spPr bwMode="auto">
          <a:xfrm>
            <a:off x="6910997" y="53382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5" name="Rectangle 45"/>
          <p:cNvSpPr>
            <a:spLocks/>
          </p:cNvSpPr>
          <p:nvPr/>
        </p:nvSpPr>
        <p:spPr bwMode="auto">
          <a:xfrm>
            <a:off x="6910997" y="56430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97" name="Rectangle 47"/>
          <p:cNvSpPr>
            <a:spLocks/>
          </p:cNvSpPr>
          <p:nvPr/>
        </p:nvSpPr>
        <p:spPr bwMode="auto">
          <a:xfrm>
            <a:off x="6910997" y="5947887"/>
            <a:ext cx="609600" cy="3048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7675" y="3043885"/>
            <a:ext cx="332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C00000"/>
                </a:solidFill>
                <a:latin typeface="+mn-lt"/>
              </a:rPr>
              <a:t>What are their memory address offsets?</a:t>
            </a:r>
          </a:p>
        </p:txBody>
      </p:sp>
      <p:grpSp>
        <p:nvGrpSpPr>
          <p:cNvPr id="103" name="Group 56"/>
          <p:cNvGrpSpPr>
            <a:grpSpLocks/>
          </p:cNvGrpSpPr>
          <p:nvPr/>
        </p:nvGrpSpPr>
        <p:grpSpPr bwMode="auto">
          <a:xfrm>
            <a:off x="7148515" y="2028083"/>
            <a:ext cx="96838" cy="3954463"/>
            <a:chOff x="139" y="3"/>
            <a:chExt cx="61" cy="2491"/>
          </a:xfrm>
        </p:grpSpPr>
        <p:sp>
          <p:nvSpPr>
            <p:cNvPr id="104" name="Rectangle 59"/>
            <p:cNvSpPr>
              <a:spLocks/>
            </p:cNvSpPr>
            <p:nvPr/>
          </p:nvSpPr>
          <p:spPr bwMode="auto">
            <a:xfrm>
              <a:off x="139" y="3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5" name="Rectangle 62"/>
            <p:cNvSpPr>
              <a:spLocks/>
            </p:cNvSpPr>
            <p:nvPr/>
          </p:nvSpPr>
          <p:spPr bwMode="auto">
            <a:xfrm>
              <a:off x="139" y="771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6" name="Rectangle 65"/>
            <p:cNvSpPr>
              <a:spLocks/>
            </p:cNvSpPr>
            <p:nvPr/>
          </p:nvSpPr>
          <p:spPr bwMode="auto">
            <a:xfrm>
              <a:off x="139" y="1539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  <p:sp>
          <p:nvSpPr>
            <p:cNvPr id="107" name="Rectangle 68"/>
            <p:cNvSpPr>
              <a:spLocks/>
            </p:cNvSpPr>
            <p:nvPr/>
          </p:nvSpPr>
          <p:spPr bwMode="auto">
            <a:xfrm>
              <a:off x="139" y="2307"/>
              <a:ext cx="61" cy="187"/>
            </a:xfrm>
            <a:prstGeom prst="rect">
              <a:avLst/>
            </a:prstGeom>
            <a:noFill/>
            <a:ln>
              <a:noFill/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50800" tIns="50800" rIns="4572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endParaRPr lang="en-US" sz="1400" dirty="0">
                <a:solidFill>
                  <a:schemeClr val="tx1"/>
                </a:solidFill>
                <a:latin typeface="Consolas" panose="020B0609020204030204" pitchFamily="49" charset="0"/>
                <a:ea typeface="Courier New" charset="0"/>
                <a:cs typeface="Consolas" panose="020B0609020204030204" pitchFamily="49" charset="0"/>
                <a:sym typeface="Courier New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4C4963-E62D-894E-902A-FCC7AAB27749}"/>
              </a:ext>
            </a:extLst>
          </p:cNvPr>
          <p:cNvGrpSpPr/>
          <p:nvPr/>
        </p:nvGrpSpPr>
        <p:grpSpPr>
          <a:xfrm>
            <a:off x="6904323" y="1375620"/>
            <a:ext cx="691215" cy="1219200"/>
            <a:chOff x="5750528" y="1721428"/>
            <a:chExt cx="691215" cy="1219200"/>
          </a:xfrm>
        </p:grpSpPr>
        <p:sp>
          <p:nvSpPr>
            <p:cNvPr id="108" name="Rectangle 34"/>
            <p:cNvSpPr>
              <a:spLocks/>
            </p:cNvSpPr>
            <p:nvPr/>
          </p:nvSpPr>
          <p:spPr bwMode="auto">
            <a:xfrm>
              <a:off x="5759451" y="17214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dirty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50528" y="219158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X[3]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30FEAA-9918-E148-844D-3F4212C5BE37}"/>
              </a:ext>
            </a:extLst>
          </p:cNvPr>
          <p:cNvGrpSpPr/>
          <p:nvPr/>
        </p:nvGrpSpPr>
        <p:grpSpPr>
          <a:xfrm>
            <a:off x="6900949" y="2594820"/>
            <a:ext cx="691215" cy="1219200"/>
            <a:chOff x="5747154" y="2940628"/>
            <a:chExt cx="691215" cy="1219200"/>
          </a:xfrm>
        </p:grpSpPr>
        <p:sp>
          <p:nvSpPr>
            <p:cNvPr id="109" name="Rectangle 35"/>
            <p:cNvSpPr>
              <a:spLocks/>
            </p:cNvSpPr>
            <p:nvPr/>
          </p:nvSpPr>
          <p:spPr bwMode="auto">
            <a:xfrm>
              <a:off x="5759451" y="29406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5747154" y="34202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X[2]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76E154-4885-3047-BE8A-5BDAE9F552A4}"/>
              </a:ext>
            </a:extLst>
          </p:cNvPr>
          <p:cNvGrpSpPr/>
          <p:nvPr/>
        </p:nvGrpSpPr>
        <p:grpSpPr>
          <a:xfrm>
            <a:off x="6892650" y="3814020"/>
            <a:ext cx="691215" cy="1219200"/>
            <a:chOff x="5738855" y="4159828"/>
            <a:chExt cx="691215" cy="1219200"/>
          </a:xfrm>
        </p:grpSpPr>
        <p:sp>
          <p:nvSpPr>
            <p:cNvPr id="110" name="Rectangle 36"/>
            <p:cNvSpPr>
              <a:spLocks/>
            </p:cNvSpPr>
            <p:nvPr/>
          </p:nvSpPr>
          <p:spPr bwMode="auto">
            <a:xfrm>
              <a:off x="5759451" y="4159828"/>
              <a:ext cx="609600" cy="1219200"/>
            </a:xfrm>
            <a:prstGeom prst="rect">
              <a:avLst/>
            </a:prstGeom>
            <a:solidFill>
              <a:schemeClr val="tx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Consolas" panose="020B0609020204030204" pitchFamily="49" charset="0"/>
                <a:ea typeface="ヒラギノ角ゴ ProN W3" charset="-128"/>
                <a:cs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5738855" y="45938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X[1]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E740D9-0008-804D-968C-57B62285A086}"/>
              </a:ext>
            </a:extLst>
          </p:cNvPr>
          <p:cNvGrpSpPr/>
          <p:nvPr/>
        </p:nvGrpSpPr>
        <p:grpSpPr>
          <a:xfrm>
            <a:off x="6899995" y="5033220"/>
            <a:ext cx="691215" cy="1219200"/>
            <a:chOff x="5746200" y="5379028"/>
            <a:chExt cx="691215" cy="1219200"/>
          </a:xfrm>
        </p:grpSpPr>
        <p:sp>
          <p:nvSpPr>
            <p:cNvPr id="111" name="Rectangle 37"/>
            <p:cNvSpPr>
              <a:spLocks/>
            </p:cNvSpPr>
            <p:nvPr/>
          </p:nvSpPr>
          <p:spPr bwMode="auto">
            <a:xfrm>
              <a:off x="5759451" y="5379028"/>
              <a:ext cx="609600" cy="12192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746200" y="582382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X[0]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024A743-C767-A942-B673-E2C97C81A1E4}"/>
              </a:ext>
            </a:extLst>
          </p:cNvPr>
          <p:cNvSpPr txBox="1"/>
          <p:nvPr/>
        </p:nvSpPr>
        <p:spPr>
          <a:xfrm>
            <a:off x="737675" y="2238692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uint32_t X[4]; </a:t>
            </a:r>
          </a:p>
        </p:txBody>
      </p:sp>
      <p:sp>
        <p:nvSpPr>
          <p:cNvPr id="60" name="Slide Number Placeholder 3">
            <a:extLst>
              <a:ext uri="{FF2B5EF4-FFF2-40B4-BE49-F238E27FC236}">
                <a16:creationId xmlns:a16="http://schemas.microsoft.com/office/drawing/2014/main" id="{279A0FB8-EBF4-814F-8D32-99E85EEC5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1981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4E6BE9-B1D5-1843-8D68-9B9E3253021A}"/>
              </a:ext>
            </a:extLst>
          </p:cNvPr>
          <p:cNvCxnSpPr/>
          <p:nvPr/>
        </p:nvCxnSpPr>
        <p:spPr>
          <a:xfrm>
            <a:off x="6910997" y="6337878"/>
            <a:ext cx="0" cy="151057"/>
          </a:xfrm>
          <a:prstGeom prst="line">
            <a:avLst/>
          </a:prstGeom>
          <a:ln w="28575">
            <a:solidFill>
              <a:srgbClr val="00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4767A3-2EE7-2348-824C-E6A6718C0417}"/>
              </a:ext>
            </a:extLst>
          </p:cNvPr>
          <p:cNvGrpSpPr/>
          <p:nvPr/>
        </p:nvGrpSpPr>
        <p:grpSpPr>
          <a:xfrm>
            <a:off x="7520597" y="1320602"/>
            <a:ext cx="802578" cy="5168333"/>
            <a:chOff x="7520597" y="1320602"/>
            <a:chExt cx="802578" cy="5168333"/>
          </a:xfrm>
        </p:grpSpPr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72997" y="132060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72997" y="1697122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72997" y="2010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72997" y="2315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72997" y="2620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72997" y="2925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72997" y="3230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72997" y="3534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72997" y="3839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72997" y="4144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72997" y="4423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72997" y="47286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72997" y="50334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72997" y="53382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72997" y="56430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72997" y="5947887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21AF3-5CD8-9747-9428-9BA0CBCBE3F2}"/>
                </a:ext>
              </a:extLst>
            </p:cNvPr>
            <p:cNvCxnSpPr/>
            <p:nvPr/>
          </p:nvCxnSpPr>
          <p:spPr>
            <a:xfrm>
              <a:off x="7520597" y="6337878"/>
              <a:ext cx="0" cy="151057"/>
            </a:xfrm>
            <a:prstGeom prst="line">
              <a:avLst/>
            </a:prstGeom>
            <a:ln w="28575">
              <a:solidFill>
                <a:srgbClr val="0041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27F032-519B-794C-851C-2026DD784CCA}"/>
              </a:ext>
            </a:extLst>
          </p:cNvPr>
          <p:cNvCxnSpPr/>
          <p:nvPr/>
        </p:nvCxnSpPr>
        <p:spPr>
          <a:xfrm flipH="1">
            <a:off x="6910997" y="6414814"/>
            <a:ext cx="609600" cy="0"/>
          </a:xfrm>
          <a:prstGeom prst="straightConnector1">
            <a:avLst/>
          </a:prstGeom>
          <a:ln w="19050">
            <a:solidFill>
              <a:srgbClr val="0041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4A9A475-8420-AC47-85FF-1D45FD6D4078}"/>
              </a:ext>
            </a:extLst>
          </p:cNvPr>
          <p:cNvSpPr txBox="1"/>
          <p:nvPr/>
        </p:nvSpPr>
        <p:spPr>
          <a:xfrm>
            <a:off x="6798084" y="6508216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1 byte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4719159-840E-A14E-B3C2-3E671A69AC83}"/>
              </a:ext>
            </a:extLst>
          </p:cNvPr>
          <p:cNvSpPr txBox="1"/>
          <p:nvPr/>
        </p:nvSpPr>
        <p:spPr>
          <a:xfrm>
            <a:off x="5139105" y="189356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55F749-0A77-634D-9FD2-C4BCA7C7891F}"/>
              </a:ext>
            </a:extLst>
          </p:cNvPr>
          <p:cNvSpPr txBox="1"/>
          <p:nvPr/>
        </p:nvSpPr>
        <p:spPr>
          <a:xfrm>
            <a:off x="5139105" y="31051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AFEE8CF-F071-BB48-B5DD-58677A1D420D}"/>
              </a:ext>
            </a:extLst>
          </p:cNvPr>
          <p:cNvSpPr txBox="1"/>
          <p:nvPr/>
        </p:nvSpPr>
        <p:spPr>
          <a:xfrm>
            <a:off x="5143989" y="4294051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6D0FB29-793B-6744-9A04-A2036634E3D1}"/>
              </a:ext>
            </a:extLst>
          </p:cNvPr>
          <p:cNvSpPr txBox="1"/>
          <p:nvPr/>
        </p:nvSpPr>
        <p:spPr>
          <a:xfrm>
            <a:off x="5139105" y="541307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Offset = 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66EB3-D746-A841-97EE-98375E55A28E}"/>
              </a:ext>
            </a:extLst>
          </p:cNvPr>
          <p:cNvSpPr txBox="1"/>
          <p:nvPr/>
        </p:nvSpPr>
        <p:spPr>
          <a:xfrm>
            <a:off x="7636558" y="6252420"/>
            <a:ext cx="1050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Offset of bytes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EE5DCF-3F89-0149-83E9-474A2E21C5F3}"/>
              </a:ext>
            </a:extLst>
          </p:cNvPr>
          <p:cNvSpPr txBox="1"/>
          <p:nvPr/>
        </p:nvSpPr>
        <p:spPr>
          <a:xfrm>
            <a:off x="221028" y="4336139"/>
            <a:ext cx="433965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array starts at address </a:t>
            </a:r>
            <a:r>
              <a:rPr lang="en-US" dirty="0" err="1"/>
              <a:t>pAddr</a:t>
            </a:r>
            <a:r>
              <a:rPr lang="en-US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X[0] is </a:t>
            </a:r>
            <a:r>
              <a:rPr lang="en-US" dirty="0" err="1"/>
              <a:t>pAddr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X[1] is </a:t>
            </a:r>
            <a:r>
              <a:rPr lang="en-US" dirty="0" err="1"/>
              <a:t>pAddr</a:t>
            </a:r>
            <a:r>
              <a:rPr lang="en-US" dirty="0"/>
              <a:t> + 4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X[2] is </a:t>
            </a:r>
            <a:r>
              <a:rPr lang="en-US" dirty="0" err="1"/>
              <a:t>pAddr</a:t>
            </a:r>
            <a:r>
              <a:rPr lang="en-US" dirty="0"/>
              <a:t> + 8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address of X[3] is </a:t>
            </a:r>
            <a:r>
              <a:rPr lang="en-US" dirty="0" err="1"/>
              <a:t>pAddr</a:t>
            </a:r>
            <a:r>
              <a:rPr lang="en-US" dirty="0"/>
              <a:t> + 12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F5DA7B0-21DD-C54D-8CDD-88D0B473B3FC}"/>
              </a:ext>
            </a:extLst>
          </p:cNvPr>
          <p:cNvSpPr/>
          <p:nvPr/>
        </p:nvSpPr>
        <p:spPr>
          <a:xfrm>
            <a:off x="172881" y="5615832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Sequential words are at addresses incrementing by 4, not by 1!</a:t>
            </a:r>
          </a:p>
        </p:txBody>
      </p:sp>
    </p:spTree>
    <p:extLst>
      <p:ext uri="{BB962C8B-B14F-4D97-AF65-F5344CB8AC3E}">
        <p14:creationId xmlns:p14="http://schemas.microsoft.com/office/powerpoint/2010/main" val="7099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91A08E28-A3F8-4D29-AE8D-4F5B8A5E8B73}" type="slidenum">
              <a:rPr lang="en-US" altLang="zh-TW" smtClean="0">
                <a:solidFill>
                  <a:srgbClr val="C00000"/>
                </a:solidFill>
              </a:rPr>
              <a:pPr/>
              <a:t>9</a:t>
            </a:fld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PMingLiU" pitchFamily="18" charset="-120"/>
              </a:rPr>
              <a:t>Endianess</a:t>
            </a:r>
            <a:endParaRPr lang="zh-TW" altLang="en-US">
              <a:ea typeface="PMingLiU" pitchFamily="18" charset="-12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935275" y="1717830"/>
            <a:ext cx="0" cy="209212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233" y="1325416"/>
            <a:ext cx="1895077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 address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7400" y="3816813"/>
            <a:ext cx="1856910" cy="49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 address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887108" y="1312224"/>
            <a:ext cx="1523784" cy="1974442"/>
            <a:chOff x="2042699" y="4330762"/>
            <a:chExt cx="1113536" cy="1472105"/>
          </a:xfrm>
        </p:grpSpPr>
        <p:pic>
          <p:nvPicPr>
            <p:cNvPr id="26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 flipH="1">
              <a:off x="1863414" y="4510047"/>
              <a:ext cx="1472105" cy="1113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/>
            <p:cNvSpPr txBox="1"/>
            <p:nvPr/>
          </p:nvSpPr>
          <p:spPr>
            <a:xfrm>
              <a:off x="2115894" y="4743425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Little Endian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392009" y="4367817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348129" y="5421460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86974" y="1325416"/>
            <a:ext cx="1486230" cy="1925780"/>
            <a:chOff x="3818752" y="4334996"/>
            <a:chExt cx="1086093" cy="1435824"/>
          </a:xfrm>
        </p:grpSpPr>
        <p:pic>
          <p:nvPicPr>
            <p:cNvPr id="22" name="Picture 2" descr="http://pngimg.com/upload/egg_PNG1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3643887" y="4509861"/>
              <a:ext cx="1435824" cy="108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3904599" y="4774427"/>
              <a:ext cx="914400" cy="527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41FF"/>
                  </a:solidFill>
                </a:rPr>
                <a:t>Big Endian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159281" y="4404871"/>
              <a:ext cx="495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LSB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165615" y="5397049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MSB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0360" y="3327230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LSB is at lower address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4639" y="3320743"/>
            <a:ext cx="1599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41FF"/>
                </a:solidFill>
              </a:rPr>
              <a:t>MSB is at lower address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52750" y="2119886"/>
            <a:ext cx="862242" cy="1232068"/>
            <a:chOff x="1005186" y="2119886"/>
            <a:chExt cx="835970" cy="1232068"/>
          </a:xfrm>
        </p:grpSpPr>
        <p:sp>
          <p:nvSpPr>
            <p:cNvPr id="8" name="TextBox 7"/>
            <p:cNvSpPr txBox="1"/>
            <p:nvPr/>
          </p:nvSpPr>
          <p:spPr>
            <a:xfrm>
              <a:off x="1005186" y="3044177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0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8252" y="2738633"/>
              <a:ext cx="832904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07025" y="2431094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007025" y="2119886"/>
              <a:ext cx="832903" cy="30777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byte 3</a:t>
              </a:r>
            </a:p>
          </p:txBody>
        </p:sp>
      </p:grpSp>
      <p:cxnSp>
        <p:nvCxnSpPr>
          <p:cNvPr id="6" name="Straight Connector 5"/>
          <p:cNvCxnSpPr/>
          <p:nvPr/>
        </p:nvCxnSpPr>
        <p:spPr>
          <a:xfrm>
            <a:off x="87400" y="4137972"/>
            <a:ext cx="90566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944310" y="4721898"/>
            <a:ext cx="5589825" cy="1077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0" dirty="0">
                <a:latin typeface="Gill Sans MT (Body)"/>
              </a:rPr>
              <a:t>Gulliver’s Travels (by Jonathan Swift, published in 1726):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Two religious sects of Lilliputians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Little-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crack open their eggs from the little 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latin typeface="Gill Sans MT (Body)"/>
              </a:rPr>
              <a:t>The Big-</a:t>
            </a:r>
            <a:r>
              <a:rPr lang="en-US" sz="1600" b="0" dirty="0" err="1">
                <a:latin typeface="Gill Sans MT (Body)"/>
              </a:rPr>
              <a:t>Endians</a:t>
            </a:r>
            <a:r>
              <a:rPr lang="en-US" sz="1600" b="0" dirty="0">
                <a:latin typeface="Gill Sans MT (Body)"/>
              </a:rPr>
              <a:t> break their on the big end</a:t>
            </a:r>
          </a:p>
        </p:txBody>
      </p:sp>
    </p:spTree>
    <p:extLst>
      <p:ext uri="{BB962C8B-B14F-4D97-AF65-F5344CB8AC3E}">
        <p14:creationId xmlns:p14="http://schemas.microsoft.com/office/powerpoint/2010/main" val="224393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14609</TotalTime>
  <Pages>1</Pages>
  <Words>5496</Words>
  <Application>Microsoft Office PowerPoint</Application>
  <PresentationFormat>On-screen Show (4:3)</PresentationFormat>
  <Paragraphs>1377</Paragraphs>
  <Slides>65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84" baseType="lpstr">
      <vt:lpstr>Bookman Old Style (Headings)</vt:lpstr>
      <vt:lpstr>Gill Sans</vt:lpstr>
      <vt:lpstr>Gill Sans Light</vt:lpstr>
      <vt:lpstr>Gill Sans MT (Body)</vt:lpstr>
      <vt:lpstr>PMingLiU</vt:lpstr>
      <vt:lpstr>Arial</vt:lpstr>
      <vt:lpstr>Bookman Old Style</vt:lpstr>
      <vt:lpstr>Calibri</vt:lpstr>
      <vt:lpstr>Consolas</vt:lpstr>
      <vt:lpstr>Courier New</vt:lpstr>
      <vt:lpstr>Ebrima</vt:lpstr>
      <vt:lpstr>Gill Sans MT</vt:lpstr>
      <vt:lpstr>Helvetica</vt:lpstr>
      <vt:lpstr>Palatino Linotype</vt:lpstr>
      <vt:lpstr>Symbol</vt:lpstr>
      <vt:lpstr>Times New Roman</vt:lpstr>
      <vt:lpstr>Wingdings</vt:lpstr>
      <vt:lpstr>Wingdings 3</vt:lpstr>
      <vt:lpstr>Origin</vt:lpstr>
      <vt:lpstr>Z. Gu</vt:lpstr>
      <vt:lpstr>Overview</vt:lpstr>
      <vt:lpstr>Logic View of Memory</vt:lpstr>
      <vt:lpstr>Logic View of Memory</vt:lpstr>
      <vt:lpstr>Logic View of Memory</vt:lpstr>
      <vt:lpstr>Quiz</vt:lpstr>
      <vt:lpstr>Quiz</vt:lpstr>
      <vt:lpstr>Quiz</vt:lpstr>
      <vt:lpstr>Endianess</vt:lpstr>
      <vt:lpstr>Endianess</vt:lpstr>
      <vt:lpstr>Endianess</vt:lpstr>
      <vt:lpstr>Endianess</vt:lpstr>
      <vt:lpstr>Endianness Example</vt:lpstr>
      <vt:lpstr>Example</vt:lpstr>
      <vt:lpstr>Example</vt:lpstr>
      <vt:lpstr>Data Alignment</vt:lpstr>
      <vt:lpstr>Load-Modify-Store</vt:lpstr>
      <vt:lpstr>3 Steps: Load, Modify, Store</vt:lpstr>
      <vt:lpstr>Load Instructions</vt:lpstr>
      <vt:lpstr>Store Instructions</vt:lpstr>
      <vt:lpstr>Load/Store a Byte, Halfword, Word</vt:lpstr>
      <vt:lpstr>Load a Byte, Half-word, Word</vt:lpstr>
      <vt:lpstr>Sign Extension</vt:lpstr>
      <vt:lpstr> Address Modes: Offset in Register</vt:lpstr>
      <vt:lpstr> Address Modes: Immediate Offset</vt:lpstr>
      <vt:lpstr>Addressing Mode:  Pre-index vs Post-index</vt:lpstr>
      <vt:lpstr>Pre-index</vt:lpstr>
      <vt:lpstr>Pre-index</vt:lpstr>
      <vt:lpstr>Pre-index</vt:lpstr>
      <vt:lpstr>Pre-index</vt:lpstr>
      <vt:lpstr>Accessing an Array</vt:lpstr>
      <vt:lpstr>Post-index</vt:lpstr>
      <vt:lpstr>Post-index</vt:lpstr>
      <vt:lpstr>Pre-index</vt:lpstr>
      <vt:lpstr>Pre-index</vt:lpstr>
      <vt:lpstr>Pre-index with Update</vt:lpstr>
      <vt:lpstr>Pre-index</vt:lpstr>
      <vt:lpstr>Pre-index</vt:lpstr>
      <vt:lpstr>Summary of Pre-index and Post-index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Addressing Modes for Load/Store Multiple Registers</vt:lpstr>
      <vt:lpstr>Load/Store Multiple Registers</vt:lpstr>
      <vt:lpstr>Store Multiple Registers</vt:lpstr>
      <vt:lpstr>Load Multiple Registers</vt:lpstr>
      <vt:lpstr>Cortex-M3 &amp; Cortex-M4 Memory Map</vt:lpstr>
      <vt:lpstr>PowerPoint Presentation</vt:lpstr>
      <vt:lpstr>PowerPoint Presentation</vt:lpstr>
      <vt:lpstr>Pseudo-instructions</vt:lpstr>
      <vt:lpstr>LDR Pseudo-instruction</vt:lpstr>
      <vt:lpstr>12-bit Encoding of Immediate Numbers</vt:lpstr>
      <vt:lpstr>ADR Pseudo-instruction</vt:lpstr>
      <vt:lpstr>Data Alignment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2002-11-19T17:09:26Z</cp:lastPrinted>
  <dcterms:created xsi:type="dcterms:W3CDTF">2014-02-12T15:59:14Z</dcterms:created>
  <dcterms:modified xsi:type="dcterms:W3CDTF">2025-09-18T02:57:19Z</dcterms:modified>
</cp:coreProperties>
</file>