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4"/>
  </p:notesMasterIdLst>
  <p:handoutMasterIdLst>
    <p:handoutMasterId r:id="rId45"/>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55" r:id="rId17"/>
    <p:sldId id="557" r:id="rId18"/>
    <p:sldId id="521" r:id="rId19"/>
    <p:sldId id="551" r:id="rId20"/>
    <p:sldId id="556" r:id="rId21"/>
    <p:sldId id="547" r:id="rId22"/>
    <p:sldId id="548" r:id="rId23"/>
    <p:sldId id="522" r:id="rId24"/>
    <p:sldId id="552" r:id="rId25"/>
    <p:sldId id="523" r:id="rId26"/>
    <p:sldId id="524" r:id="rId27"/>
    <p:sldId id="535" r:id="rId28"/>
    <p:sldId id="553" r:id="rId29"/>
    <p:sldId id="526" r:id="rId30"/>
    <p:sldId id="549" r:id="rId31"/>
    <p:sldId id="525" r:id="rId32"/>
    <p:sldId id="531" r:id="rId33"/>
    <p:sldId id="532" r:id="rId34"/>
    <p:sldId id="533" r:id="rId35"/>
    <p:sldId id="534" r:id="rId36"/>
    <p:sldId id="538" r:id="rId37"/>
    <p:sldId id="539" r:id="rId38"/>
    <p:sldId id="540" r:id="rId39"/>
    <p:sldId id="541" r:id="rId40"/>
    <p:sldId id="542" r:id="rId41"/>
    <p:sldId id="550" r:id="rId42"/>
    <p:sldId id="554" r:id="rId4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1FE00-A25A-4CCD-A2AE-188A7E3056EF}" v="165" dt="2025-09-18T01:25:28.5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70" d="100"/>
          <a:sy n="70" d="100"/>
        </p:scale>
        <p:origin x="178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92"/>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18T01:25:28.565" v="471" actId="20577"/>
      <pc:docMkLst>
        <pc:docMk/>
      </pc:docMkLst>
      <pc:sldChg chg="modSp mod">
        <pc:chgData name="Zonghua Gu" userId="9a7e1853e1951ef5" providerId="LiveId" clId="{CF1FAA12-072C-4ED5-BA76-0FFFAEFDB88A}" dt="2025-09-11T23:38:57.317" v="7" actId="207"/>
        <pc:sldMkLst>
          <pc:docMk/>
          <pc:sldMk cId="1202265337" sldId="553"/>
        </pc:sldMkLst>
        <pc:graphicFrameChg chg="mod modGraphic">
          <ac:chgData name="Zonghua Gu" userId="9a7e1853e1951ef5" providerId="LiveId" clId="{CF1FAA12-072C-4ED5-BA76-0FFFAEFDB88A}" dt="2025-09-11T23:38:57.317" v="7" actId="207"/>
          <ac:graphicFrameMkLst>
            <pc:docMk/>
            <pc:sldMk cId="1202265337" sldId="553"/>
            <ac:graphicFrameMk id="2" creationId="{00000000-0000-0000-0000-000000000000}"/>
          </ac:graphicFrameMkLst>
        </pc:graphicFrameChg>
      </pc:sldChg>
      <pc:sldChg chg="modSp mod">
        <pc:chgData name="Zonghua Gu" userId="9a7e1853e1951ef5" providerId="LiveId" clId="{CF1FAA12-072C-4ED5-BA76-0FFFAEFDB88A}" dt="2025-09-18T01:25:28.565" v="471" actId="20577"/>
        <pc:sldMkLst>
          <pc:docMk/>
          <pc:sldMk cId="3150338549" sldId="556"/>
        </pc:sldMkLst>
        <pc:spChg chg="mod">
          <ac:chgData name="Zonghua Gu" userId="9a7e1853e1951ef5" providerId="LiveId" clId="{CF1FAA12-072C-4ED5-BA76-0FFFAEFDB88A}" dt="2025-09-18T01:25:28.565" v="471" actId="20577"/>
          <ac:spMkLst>
            <pc:docMk/>
            <pc:sldMk cId="3150338549" sldId="556"/>
            <ac:spMk id="3" creationId="{4E059009-6D02-98F8-E261-D490B4CD59CA}"/>
          </ac:spMkLst>
        </pc:spChg>
        <pc:graphicFrameChg chg="mod">
          <ac:chgData name="Zonghua Gu" userId="9a7e1853e1951ef5" providerId="LiveId" clId="{CF1FAA12-072C-4ED5-BA76-0FFFAEFDB88A}" dt="2025-09-18T01:16:01.505" v="8" actId="1076"/>
          <ac:graphicFrameMkLst>
            <pc:docMk/>
            <pc:sldMk cId="3150338549" sldId="556"/>
            <ac:graphicFrameMk id="4" creationId="{60E50A76-3E26-7AA6-DD27-20E721DD68C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9/17/2025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0.55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1.33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9/17/2025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8C674-7B50-7AE4-A5CD-F98AB88C6344}"/>
            </a:ext>
          </a:extLst>
        </p:cNvPr>
        <p:cNvGrpSpPr/>
        <p:nvPr/>
      </p:nvGrpSpPr>
      <p:grpSpPr>
        <a:xfrm>
          <a:off x="0" y="0"/>
          <a:ext cx="0" cy="0"/>
          <a:chOff x="0" y="0"/>
          <a:chExt cx="0" cy="0"/>
        </a:xfrm>
      </p:grpSpPr>
      <p:sp>
        <p:nvSpPr>
          <p:cNvPr id="1324034" name="Rectangle 2">
            <a:extLst>
              <a:ext uri="{FF2B5EF4-FFF2-40B4-BE49-F238E27FC236}">
                <a16:creationId xmlns:a16="http://schemas.microsoft.com/office/drawing/2014/main" id="{87588E4E-45E9-EA0A-BA85-1E5080D077B8}"/>
              </a:ext>
            </a:extLst>
          </p:cNvPr>
          <p:cNvSpPr>
            <a:spLocks noGrp="1" noRot="1" noChangeAspect="1" noChangeArrowheads="1" noTextEdit="1"/>
          </p:cNvSpPr>
          <p:nvPr>
            <p:ph type="sldImg"/>
          </p:nvPr>
        </p:nvSpPr>
        <p:spPr/>
      </p:sp>
      <p:sp>
        <p:nvSpPr>
          <p:cNvPr id="1324035" name="Rectangle 3">
            <a:extLst>
              <a:ext uri="{FF2B5EF4-FFF2-40B4-BE49-F238E27FC236}">
                <a16:creationId xmlns:a16="http://schemas.microsoft.com/office/drawing/2014/main" id="{35AF9DD0-4629-A162-3F6B-6C6FDC7B7315}"/>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45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32</m:t>
                    </m:r>
                  </m:oMath>
                </a14:m>
                <a:r>
                  <a:rPr lang="en-US" sz="1200" b="0" i="0" kern="1200" dirty="0">
                    <a:solidFill>
                      <a:schemeClr val="tx1"/>
                    </a:solidFill>
                    <a:effectLst/>
                    <a:latin typeface="+mn-lt"/>
                    <a:ea typeface="+mn-ea"/>
                    <a:cs typeface="+mn-cs"/>
                  </a:rPr>
                  <a:t> to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31</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a:t>
                </a:r>
                <a14:m>
                  <m:oMath xmlns:m="http://schemas.openxmlformats.org/officeDocument/2006/math">
                    <m:r>
                      <a:rPr lang="en-US" sz="1200" kern="1200">
                        <a:solidFill>
                          <a:schemeClr val="tx1"/>
                        </a:solidFill>
                        <a:latin typeface="Cambria Math" panose="02040503050406030204" pitchFamily="18" charset="0"/>
                        <a:ea typeface="+mn-ea"/>
                        <a:cs typeface="+mn-cs"/>
                      </a:rPr>
                      <m:t>010000</m:t>
                    </m:r>
                  </m:oMath>
                </a14:m>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oMath>
                </a14:m>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r>
                      <a:rPr lang="en-US" sz="1200" i="0" kern="1200">
                        <a:solidFill>
                          <a:schemeClr val="tx1"/>
                        </a:solidFill>
                        <a:latin typeface="Cambria Math" panose="02040503050406030204" pitchFamily="18" charset="0"/>
                        <a:ea typeface="+mn-ea"/>
                        <a:cs typeface="+mn-cs"/>
                      </a:rPr>
                      <m:t>+1=110000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6-bit two's complement is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r>
                      <a:rPr lang="en-US" sz="1200" i="0" kern="1200">
                        <a:solidFill>
                          <a:schemeClr val="tx1"/>
                        </a:solidFill>
                        <a:latin typeface="Cambria Math" panose="02040503050406030204" pitchFamily="18" charset="0"/>
                        <a:ea typeface="+mn-ea"/>
                        <a:cs typeface="+mn-cs"/>
                      </a:rPr>
                      <m:t>+1=010000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so the negation of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the minimum and its negation wraps onto itself, in 6 bits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behaves normally with correct negation.</a:t>
                </a:r>
              </a:p>
              <a:p>
                <a:endParaRPr lang="en-US" dirty="0"/>
              </a:p>
            </p:txBody>
          </p:sp>
        </mc:Choice>
        <mc:Fallback xmlns="">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r>
                  <a:rPr lang="en-US" sz="1200" i="0" kern="1200">
                    <a:solidFill>
                      <a:schemeClr val="tx1"/>
                    </a:solidFill>
                    <a:latin typeface="+mn-lt"/>
                    <a:ea typeface="+mn-ea"/>
                    <a:cs typeface="+mn-cs"/>
                  </a:rPr>
                  <a:t>−32</a:t>
                </a:r>
                <a:r>
                  <a:rPr lang="en-US" sz="1200" b="0" i="0" kern="1200" dirty="0">
                    <a:solidFill>
                      <a:schemeClr val="tx1"/>
                    </a:solidFill>
                    <a:effectLst/>
                    <a:latin typeface="+mn-lt"/>
                    <a:ea typeface="+mn-ea"/>
                    <a:cs typeface="+mn-cs"/>
                  </a:rPr>
                  <a:t> to </a:t>
                </a:r>
                <a:r>
                  <a:rPr lang="en-US" sz="1200" i="0" kern="1200">
                    <a:solidFill>
                      <a:schemeClr val="tx1"/>
                    </a:solidFill>
                    <a:latin typeface="+mn-lt"/>
                    <a:ea typeface="+mn-ea"/>
                    <a:cs typeface="+mn-cs"/>
                  </a:rPr>
                  <a:t>+31</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a:t>
                </a:r>
                <a:r>
                  <a:rPr lang="en-US" sz="1200" i="0" kern="1200">
                    <a:solidFill>
                      <a:schemeClr val="tx1"/>
                    </a:solidFill>
                    <a:latin typeface="+mn-lt"/>
                    <a:ea typeface="+mn-ea"/>
                    <a:cs typeface="+mn-cs"/>
                  </a:rPr>
                  <a:t>010000</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101111</a:t>
                </a:r>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101111+1=110000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6-bit two's complement is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001111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001111+1=010000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so the negation of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the minimum and its negation wraps onto itself, in 6 bits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behaves normally with correct negation.</a:t>
                </a:r>
              </a:p>
              <a:p>
                <a:endParaRPr lang="en-US" dirty="0"/>
              </a:p>
            </p:txBody>
          </p:sp>
        </mc:Fallback>
      </mc:AlternateContent>
      <p:sp>
        <p:nvSpPr>
          <p:cNvPr id="4" name="Slide Number Placeholder 3"/>
          <p:cNvSpPr>
            <a:spLocks noGrp="1"/>
          </p:cNvSpPr>
          <p:nvPr>
            <p:ph type="sldNum" sz="quarter" idx="5"/>
          </p:nvPr>
        </p:nvSpPr>
        <p:spPr/>
        <p:txBody>
          <a:bodyPr/>
          <a:lstStyle/>
          <a:p>
            <a:fld id="{633BBA0F-9BBE-41FE-A859-D6EE6CD9FB52}" type="slidenum">
              <a:rPr lang="en-US" smtClean="0"/>
              <a:t>15</a:t>
            </a:fld>
            <a:endParaRPr lang="en-US"/>
          </a:p>
        </p:txBody>
      </p:sp>
    </p:spTree>
    <p:extLst>
      <p:ext uri="{BB962C8B-B14F-4D97-AF65-F5344CB8AC3E}">
        <p14:creationId xmlns:p14="http://schemas.microsoft.com/office/powerpoint/2010/main" val="245996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3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9/17/2025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9/17/2025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9/17/2025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9/17/2025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9/17/2025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9/17/2025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9/17/2025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9/17/2025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9/17/2025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9/17/2025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9/17/2025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9/17/2025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 Id="rId10" Type="http://schemas.openxmlformats.org/officeDocument/2006/relationships/image" Target="../media/image14.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12" Type="http://schemas.openxmlformats.org/officeDocument/2006/relationships/image" Target="../media/image170.png"/><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15.xml"/><Relationship Id="rId1" Type="http://schemas.openxmlformats.org/officeDocument/2006/relationships/tags" Target="../tags/tag6.xml"/><Relationship Id="rId5" Type="http://schemas.openxmlformats.org/officeDocument/2006/relationships/image" Target="../media/image18.emf"/><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5.xml"/><Relationship Id="rId15" Type="http://schemas.openxmlformats.org/officeDocument/2006/relationships/image" Target="../media/image24.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5.png"/><Relationship Id="rId5" Type="http://schemas.openxmlformats.org/officeDocument/2006/relationships/image" Target="../media/image23.emf"/><Relationship Id="rId4" Type="http://schemas.openxmlformats.org/officeDocument/2006/relationships/notesSlide" Target="../notesSlides/notesSlide14.xml"/><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customXml" Target="../ink/ink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MxGW2WurKuM&amp;list=PLRJhV4hUhIymmp5CCeIFPyxbknsdcXCc8&amp;index=2" TargetMode="External"/><Relationship Id="rId2" Type="http://schemas.openxmlformats.org/officeDocument/2006/relationships/hyperlink" Target="https://www.youtube.com/watch?v=lJCefqV80ck&amp;list=PLRJhV4hUhIymmp5CCeIFPyxbknsdcXCc8&amp;index=1" TargetMode="External"/><Relationship Id="rId1" Type="http://schemas.openxmlformats.org/officeDocument/2006/relationships/slideLayout" Target="../slideLayouts/slideLayout15.xml"/><Relationship Id="rId4" Type="http://schemas.openxmlformats.org/officeDocument/2006/relationships/hyperlink" Target="https://www.youtube.com/watch?v=BIn6iyYIGio&amp;list=PLRJhV4hUhIymmp5CCeIFPyxbknsdcXCc8&amp;index=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3.xml"/><Relationship Id="rId11" Type="http://schemas.openxmlformats.org/officeDocument/2006/relationships/image" Target="../media/image7.emf"/><Relationship Id="rId5" Type="http://schemas.openxmlformats.org/officeDocument/2006/relationships/slideLayout" Target="../slideLayouts/slideLayout1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10" Type="http://schemas.openxmlformats.org/officeDocument/2006/relationships/image" Target="../media/image9.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7"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4"/>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9"/>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8"/>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4" name="TextBox 13">
            <a:extLst>
              <a:ext uri="{FF2B5EF4-FFF2-40B4-BE49-F238E27FC236}">
                <a16:creationId xmlns:a16="http://schemas.microsoft.com/office/drawing/2014/main" id="{5B9A659C-8B80-313C-A9E9-3EB7F5281E24}"/>
              </a:ext>
            </a:extLst>
          </p:cNvPr>
          <p:cNvSpPr txBox="1"/>
          <p:nvPr/>
        </p:nvSpPr>
        <p:spPr>
          <a:xfrm>
            <a:off x="7080282" y="5460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377BA-0883-D3BD-A436-963F4FAE98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DE3FA-37DB-639C-92CF-A299852C667C}"/>
              </a:ext>
            </a:extLst>
          </p:cNvPr>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a:extLst>
              <a:ext uri="{FF2B5EF4-FFF2-40B4-BE49-F238E27FC236}">
                <a16:creationId xmlns:a16="http://schemas.microsoft.com/office/drawing/2014/main" id="{C9FC7FDB-A8E1-9089-3E0D-EF59A8C21419}"/>
              </a:ext>
            </a:extLst>
          </p:cNvPr>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a:extLst>
              <a:ext uri="{FF2B5EF4-FFF2-40B4-BE49-F238E27FC236}">
                <a16:creationId xmlns:a16="http://schemas.microsoft.com/office/drawing/2014/main" id="{BD9FDDA1-B191-5D87-FEF2-8C397034FD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3F4576-5D97-13C7-5727-097A652DDA55}"/>
                  </a:ext>
                </a:extLst>
              </p:cNvPr>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12"/>
                <a:stretch>
                  <a:fillRect l="-1818" t="-431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300A7D0-8BDE-C98F-500C-9D80749440CA}"/>
              </a:ext>
            </a:extLst>
          </p:cNvPr>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a:extLst>
              <a:ext uri="{FF2B5EF4-FFF2-40B4-BE49-F238E27FC236}">
                <a16:creationId xmlns:a16="http://schemas.microsoft.com/office/drawing/2014/main" id="{BEFB63DC-7404-B857-F137-6BFFAAF3980B}"/>
              </a:ext>
            </a:extLst>
          </p:cNvPr>
          <p:cNvSpPr txBox="1"/>
          <p:nvPr/>
        </p:nvSpPr>
        <p:spPr>
          <a:xfrm>
            <a:off x="4892320" y="3409846"/>
            <a:ext cx="1971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TC(-16)</a:t>
            </a:r>
          </a:p>
        </p:txBody>
      </p:sp>
      <p:graphicFrame>
        <p:nvGraphicFramePr>
          <p:cNvPr id="3" name="Table 2">
            <a:extLst>
              <a:ext uri="{FF2B5EF4-FFF2-40B4-BE49-F238E27FC236}">
                <a16:creationId xmlns:a16="http://schemas.microsoft.com/office/drawing/2014/main" id="{7DC197C3-D780-88B0-CB6E-C6D311E48884}"/>
              </a:ext>
            </a:extLst>
          </p:cNvPr>
          <p:cNvGraphicFramePr>
            <a:graphicFrameLocks noGrp="1"/>
          </p:cNvGraphicFramePr>
          <p:nvPr>
            <p:extLst>
              <p:ext uri="{D42A27DB-BD31-4B8C-83A1-F6EECF244321}">
                <p14:modId xmlns:p14="http://schemas.microsoft.com/office/powerpoint/2010/main" val="123005938"/>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01111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a:extLst>
              <a:ext uri="{FF2B5EF4-FFF2-40B4-BE49-F238E27FC236}">
                <a16:creationId xmlns:a16="http://schemas.microsoft.com/office/drawing/2014/main" id="{2686C525-1BAE-749A-EB68-41E93C4EDA51}"/>
              </a:ext>
            </a:extLst>
          </p:cNvPr>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a:extLst>
              <a:ext uri="{FF2B5EF4-FFF2-40B4-BE49-F238E27FC236}">
                <a16:creationId xmlns:a16="http://schemas.microsoft.com/office/drawing/2014/main" id="{2C26FFD8-75E3-F088-5BAB-8606BFE005D3}"/>
              </a:ext>
            </a:extLst>
          </p:cNvPr>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Rectangle 7">
            <a:extLst>
              <a:ext uri="{FF2B5EF4-FFF2-40B4-BE49-F238E27FC236}">
                <a16:creationId xmlns:a16="http://schemas.microsoft.com/office/drawing/2014/main" id="{79D4566C-80D1-35D7-5D62-39D3D6501E04}"/>
              </a:ext>
            </a:extLst>
          </p:cNvPr>
          <p:cNvSpPr/>
          <p:nvPr/>
        </p:nvSpPr>
        <p:spPr>
          <a:xfrm>
            <a:off x="4399280" y="5635585"/>
            <a:ext cx="4744720" cy="1200329"/>
          </a:xfrm>
          <a:prstGeom prst="rect">
            <a:avLst/>
          </a:prstGeom>
        </p:spPr>
        <p:txBody>
          <a:bodyPr wrap="square">
            <a:spAutoFit/>
          </a:bodyPr>
          <a:lstStyle/>
          <a:p>
            <a:pPr lvl="0" eaLnBrk="1" fontAlgn="auto" hangingPunct="1">
              <a:spcBef>
                <a:spcPts val="0"/>
              </a:spcBef>
              <a:spcAft>
                <a:spcPts val="0"/>
              </a:spcAft>
              <a:defRPr/>
            </a:pPr>
            <a:r>
              <a:rPr lang="en-US" sz="1800" b="0" dirty="0">
                <a:solidFill>
                  <a:schemeClr val="tx1"/>
                </a:solidFill>
                <a:latin typeface="Gill Sans MT"/>
              </a:rPr>
              <a:t>Negation of -16 in 5-bit two's complement wraps back to itself, meaning the most negative number's two's complement is itself. (Number range is [-16, 15], so 16 is out of range)</a:t>
            </a:r>
          </a:p>
        </p:txBody>
      </p:sp>
      <p:sp>
        <p:nvSpPr>
          <p:cNvPr id="7" name="SMARTInkShape-24">
            <a:extLst>
              <a:ext uri="{FF2B5EF4-FFF2-40B4-BE49-F238E27FC236}">
                <a16:creationId xmlns:a16="http://schemas.microsoft.com/office/drawing/2014/main" id="{CF903C21-4AA4-42BD-AA0E-9D5AA8E6464D}"/>
              </a:ext>
            </a:extLst>
          </p:cNvPr>
          <p:cNvSpPr/>
          <p:nvPr>
            <p:custDataLst>
              <p:tags r:id="rId1"/>
            </p:custDataLst>
          </p:nvPr>
        </p:nvSpPr>
        <p:spPr>
          <a:xfrm>
            <a:off x="7372350" y="4578350"/>
            <a:ext cx="666751" cy="25401"/>
          </a:xfrm>
          <a:custGeom>
            <a:avLst/>
            <a:gdLst/>
            <a:ahLst/>
            <a:cxnLst/>
            <a:rect l="0" t="0" r="0" b="0"/>
            <a:pathLst>
              <a:path w="666751" h="25401">
                <a:moveTo>
                  <a:pt x="6350" y="25400"/>
                </a:moveTo>
                <a:lnTo>
                  <a:pt x="6350" y="25400"/>
                </a:lnTo>
                <a:lnTo>
                  <a:pt x="882" y="25400"/>
                </a:lnTo>
                <a:lnTo>
                  <a:pt x="588" y="24695"/>
                </a:lnTo>
                <a:lnTo>
                  <a:pt x="0" y="6695"/>
                </a:lnTo>
                <a:lnTo>
                  <a:pt x="3372" y="6452"/>
                </a:lnTo>
                <a:lnTo>
                  <a:pt x="4364" y="5713"/>
                </a:lnTo>
                <a:lnTo>
                  <a:pt x="5468" y="3010"/>
                </a:lnTo>
                <a:lnTo>
                  <a:pt x="6468" y="2712"/>
                </a:lnTo>
                <a:lnTo>
                  <a:pt x="15111" y="5732"/>
                </a:lnTo>
                <a:lnTo>
                  <a:pt x="43334" y="6334"/>
                </a:lnTo>
                <a:lnTo>
                  <a:pt x="71191" y="6348"/>
                </a:lnTo>
                <a:lnTo>
                  <a:pt x="101777" y="11376"/>
                </a:lnTo>
                <a:lnTo>
                  <a:pt x="133373" y="12525"/>
                </a:lnTo>
                <a:lnTo>
                  <a:pt x="165104" y="16048"/>
                </a:lnTo>
                <a:lnTo>
                  <a:pt x="196850" y="18655"/>
                </a:lnTo>
                <a:lnTo>
                  <a:pt x="227895" y="23362"/>
                </a:lnTo>
                <a:lnTo>
                  <a:pt x="255636" y="25321"/>
                </a:lnTo>
                <a:lnTo>
                  <a:pt x="285477" y="25389"/>
                </a:lnTo>
                <a:lnTo>
                  <a:pt x="304719" y="23515"/>
                </a:lnTo>
                <a:lnTo>
                  <a:pt x="332881" y="19638"/>
                </a:lnTo>
                <a:lnTo>
                  <a:pt x="362897" y="19166"/>
                </a:lnTo>
                <a:lnTo>
                  <a:pt x="389262" y="19073"/>
                </a:lnTo>
                <a:lnTo>
                  <a:pt x="420615" y="14027"/>
                </a:lnTo>
                <a:lnTo>
                  <a:pt x="449659" y="7790"/>
                </a:lnTo>
                <a:lnTo>
                  <a:pt x="481293" y="5834"/>
                </a:lnTo>
                <a:lnTo>
                  <a:pt x="510808" y="907"/>
                </a:lnTo>
                <a:lnTo>
                  <a:pt x="539024" y="179"/>
                </a:lnTo>
                <a:lnTo>
                  <a:pt x="570037" y="24"/>
                </a:lnTo>
                <a:lnTo>
                  <a:pt x="596585" y="5"/>
                </a:lnTo>
                <a:lnTo>
                  <a:pt x="620717" y="1"/>
                </a:lnTo>
                <a:lnTo>
                  <a:pt x="666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520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B121-E546-7A53-7CE3-60CAA65C9F79}"/>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F93CA2C-6BF3-F8F5-A739-069BC284E551}"/>
              </a:ext>
            </a:extLst>
          </p:cNvPr>
          <p:cNvSpPr>
            <a:spLocks noGrp="1"/>
          </p:cNvSpPr>
          <p:nvPr>
            <p:ph sz="quarter" idx="1"/>
          </p:nvPr>
        </p:nvSpPr>
        <p:spPr/>
        <p:txBody>
          <a:bodyPr>
            <a:normAutofit fontScale="92500" lnSpcReduction="20000"/>
          </a:bodyPr>
          <a:lstStyle/>
          <a:p>
            <a:r>
              <a:rPr lang="en-US" dirty="0"/>
              <a:t>Calculate TC(-6) for 6-bit system</a:t>
            </a:r>
          </a:p>
          <a:p>
            <a:r>
              <a:rPr lang="en-US" dirty="0"/>
              <a:t>For a 6-bit two's complement number: the range of representable integers is from −32 to +31.</a:t>
            </a:r>
          </a:p>
          <a:p>
            <a:r>
              <a:rPr lang="en-US" dirty="0"/>
              <a:t>−16 in 6-bit two's complement is 110000</a:t>
            </a:r>
          </a:p>
          <a:p>
            <a:pPr lvl="1"/>
            <a:r>
              <a:rPr lang="en-US" dirty="0"/>
              <a:t>Write 16 in binary: 010000</a:t>
            </a:r>
          </a:p>
          <a:p>
            <a:pPr lvl="1"/>
            <a:r>
              <a:rPr lang="en-US" dirty="0"/>
              <a:t>Take the two's complement (invert bits and add 1):</a:t>
            </a:r>
          </a:p>
          <a:p>
            <a:pPr lvl="1"/>
            <a:r>
              <a:rPr lang="en-US" dirty="0"/>
              <a:t>Invert bits: 101111,  Add 1: 101111+1=110000</a:t>
            </a:r>
          </a:p>
          <a:p>
            <a:r>
              <a:rPr lang="en-US" dirty="0"/>
              <a:t>To take the negation of this (i.e., find the two's complement of 110000):</a:t>
            </a:r>
          </a:p>
          <a:p>
            <a:pPr lvl="1"/>
            <a:r>
              <a:rPr lang="en-US" dirty="0"/>
              <a:t>Invert bits: 001111,  Add 1: 001111+1=010000</a:t>
            </a:r>
          </a:p>
          <a:p>
            <a:pPr lvl="1"/>
            <a:r>
              <a:rPr lang="en-US" dirty="0"/>
              <a:t>This is 16 in binary, so the negation of −16 is +16 as expected.</a:t>
            </a:r>
          </a:p>
          <a:p>
            <a:r>
              <a:rPr lang="en-US" dirty="0"/>
              <a:t>Unlike the 5-bit case where −16 is the minimum and its negation wraps onto itself, in 6 bits −16 behaves normally with correct negation.</a:t>
            </a:r>
          </a:p>
        </p:txBody>
      </p:sp>
    </p:spTree>
    <p:extLst>
      <p:ext uri="{BB962C8B-B14F-4D97-AF65-F5344CB8AC3E}">
        <p14:creationId xmlns:p14="http://schemas.microsoft.com/office/powerpoint/2010/main" val="79582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different signed reps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
        <p:nvSpPr>
          <p:cNvPr id="28" name="SMARTInkShape-54">
            <a:extLst>
              <a:ext uri="{FF2B5EF4-FFF2-40B4-BE49-F238E27FC236}">
                <a16:creationId xmlns:a16="http://schemas.microsoft.com/office/drawing/2014/main" id="{070C5C31-9921-4702-8D50-237C73595A9B}"/>
              </a:ext>
            </a:extLst>
          </p:cNvPr>
          <p:cNvSpPr/>
          <p:nvPr>
            <p:custDataLst>
              <p:tags r:id="rId1"/>
            </p:custDataLst>
          </p:nvPr>
        </p:nvSpPr>
        <p:spPr>
          <a:xfrm>
            <a:off x="6762750" y="5384800"/>
            <a:ext cx="19051" cy="19051"/>
          </a:xfrm>
          <a:custGeom>
            <a:avLst/>
            <a:gdLst/>
            <a:ahLst/>
            <a:cxnLst/>
            <a:rect l="0" t="0" r="0" b="0"/>
            <a:pathLst>
              <a:path w="19051" h="19051">
                <a:moveTo>
                  <a:pt x="19050" y="19050"/>
                </a:moveTo>
                <a:lnTo>
                  <a:pt x="19050" y="19050"/>
                </a:lnTo>
                <a:lnTo>
                  <a:pt x="13274" y="13981"/>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unsigned vs. 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A39A-8FF4-D275-C5FA-39DB0A8FDEB5}"/>
              </a:ext>
            </a:extLst>
          </p:cNvPr>
          <p:cNvSpPr>
            <a:spLocks noGrp="1"/>
          </p:cNvSpPr>
          <p:nvPr>
            <p:ph type="title"/>
          </p:nvPr>
        </p:nvSpPr>
        <p:spPr/>
        <p:txBody>
          <a:bodyPr/>
          <a:lstStyle/>
          <a:p>
            <a:r>
              <a:rPr lang="en-US" dirty="0"/>
              <a:t>Unsigned vs. Signed (TC)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059009-6D02-98F8-E261-D490B4CD59CA}"/>
                  </a:ext>
                </a:extLst>
              </p:cNvPr>
              <p:cNvSpPr>
                <a:spLocks noGrp="1"/>
              </p:cNvSpPr>
              <p:nvPr>
                <p:ph sz="quarter" idx="1"/>
              </p:nvPr>
            </p:nvSpPr>
            <p:spPr>
              <a:xfrm>
                <a:off x="457200" y="3069770"/>
                <a:ext cx="8229600" cy="3087189"/>
              </a:xfrm>
            </p:spPr>
            <p:txBody>
              <a:bodyPr>
                <a:normAutofit fontScale="92500" lnSpcReduction="20000"/>
              </a:bodyPr>
              <a:lstStyle/>
              <a:p>
                <a:r>
                  <a:rPr lang="en-US" dirty="0"/>
                  <a:t>Two's complement gets its name from the rule that the unsigned sum of an n-bit number and its n-bit negative is </a:t>
                </a:r>
                <a14:m>
                  <m:oMath xmlns:m="http://schemas.openxmlformats.org/officeDocument/2006/math">
                    <m:sSup>
                      <m:sSupPr>
                        <m:ctrlPr>
                          <a:rPr lang="en-US" sz="2400" i="1">
                            <a:latin typeface="Cambria Math" panose="02040503050406030204" pitchFamily="18" charset="0"/>
                          </a:rPr>
                        </m:ctrlPr>
                      </m:sSupPr>
                      <m:e>
                        <m:r>
                          <a:rPr lang="en-US" sz="2400">
                            <a:latin typeface="Cambria Math"/>
                          </a:rPr>
                          <m:t>2</m:t>
                        </m:r>
                      </m:e>
                      <m:sup>
                        <m:r>
                          <a:rPr lang="en-US" sz="2400">
                            <a:latin typeface="Cambria Math"/>
                          </a:rPr>
                          <m:t>𝑛</m:t>
                        </m:r>
                      </m:sup>
                    </m:sSup>
                  </m:oMath>
                </a14:m>
                <a:r>
                  <a:rPr lang="en-US" dirty="0"/>
                  <a:t>; hence, the negation or complement of a number x is </a:t>
                </a:r>
                <a14:m>
                  <m:oMath xmlns:m="http://schemas.openxmlformats.org/officeDocument/2006/math">
                    <m:sSup>
                      <m:sSupPr>
                        <m:ctrlPr>
                          <a:rPr lang="en-US" sz="2400" i="1">
                            <a:latin typeface="Cambria Math" panose="02040503050406030204" pitchFamily="18" charset="0"/>
                          </a:rPr>
                        </m:ctrlPr>
                      </m:sSupPr>
                      <m:e>
                        <m:r>
                          <a:rPr lang="en-US" sz="2400">
                            <a:latin typeface="Cambria Math"/>
                          </a:rPr>
                          <m:t>2</m:t>
                        </m:r>
                      </m:e>
                      <m:sup>
                        <m:r>
                          <a:rPr lang="en-US" sz="2400">
                            <a:latin typeface="Cambria Math"/>
                          </a:rPr>
                          <m:t>𝑛</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dirty="0"/>
                  <a:t>, or its "two's complement.“</a:t>
                </a:r>
              </a:p>
              <a:p>
                <a:pPr lvl="1"/>
                <a:r>
                  <a:rPr lang="en-US" dirty="0"/>
                  <a:t>For 5-bit system, signed number x = 0b00011 = 3, TC(x) = 0b11101 = -3, so signed sum is 0b00011 + 0b11101 = 0b00000</a:t>
                </a:r>
              </a:p>
              <a:p>
                <a:pPr lvl="1"/>
                <a:r>
                  <a:rPr lang="en-US" dirty="0"/>
                  <a:t>Assuming unsigned numbers, 0b00011=3, 0b11101=29, so unsigned sum is 3 + 29 = 32 = </a:t>
                </a:r>
                <a14:m>
                  <m:oMath xmlns:m="http://schemas.openxmlformats.org/officeDocument/2006/math">
                    <m:sSup>
                      <m:sSupPr>
                        <m:ctrlPr>
                          <a:rPr lang="en-US" sz="2400" i="1">
                            <a:latin typeface="Cambria Math" panose="02040503050406030204" pitchFamily="18" charset="0"/>
                          </a:rPr>
                        </m:ctrlPr>
                      </m:sSupPr>
                      <m:e>
                        <m:r>
                          <a:rPr lang="en-US" sz="2400">
                            <a:latin typeface="Cambria Math"/>
                          </a:rPr>
                          <m:t>2</m:t>
                        </m:r>
                      </m:e>
                      <m:sup>
                        <m:r>
                          <a:rPr lang="en-US" sz="2400" b="0" i="0" smtClean="0">
                            <a:latin typeface="Cambria Math" panose="02040503050406030204" pitchFamily="18" charset="0"/>
                          </a:rPr>
                          <m:t>5</m:t>
                        </m:r>
                      </m:sup>
                    </m:sSup>
                  </m:oMath>
                </a14:m>
                <a:r>
                  <a:rPr lang="en-US" dirty="0"/>
                  <a:t> </a:t>
                </a:r>
              </a:p>
              <a:p>
                <a:pPr lvl="2"/>
                <a:r>
                  <a:rPr lang="en-US" dirty="0"/>
                  <a:t>It cannot be represented in 5 bits since it exceeds the largest unsigned value of </a:t>
                </a:r>
                <a14:m>
                  <m:oMath xmlns:m="http://schemas.openxmlformats.org/officeDocument/2006/math">
                    <m:sSup>
                      <m:sSupPr>
                        <m:ctrlPr>
                          <a:rPr lang="en-US" sz="2300" i="1">
                            <a:latin typeface="Cambria Math" panose="02040503050406030204" pitchFamily="18" charset="0"/>
                          </a:rPr>
                        </m:ctrlPr>
                      </m:sSupPr>
                      <m:e>
                        <m:r>
                          <a:rPr lang="en-US" sz="2300">
                            <a:latin typeface="Cambria Math"/>
                          </a:rPr>
                          <m:t>2</m:t>
                        </m:r>
                      </m:e>
                      <m:sup>
                        <m:r>
                          <a:rPr lang="en-US" sz="2300">
                            <a:latin typeface="Cambria Math" panose="02040503050406030204" pitchFamily="18" charset="0"/>
                          </a:rPr>
                          <m:t>5</m:t>
                        </m:r>
                      </m:sup>
                    </m:sSup>
                    <m:r>
                      <a:rPr lang="en-US" sz="2300" b="0" i="1" smtClean="0">
                        <a:latin typeface="Cambria Math" panose="02040503050406030204" pitchFamily="18" charset="0"/>
                      </a:rPr>
                      <m:t>−1</m:t>
                    </m:r>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4E059009-6D02-98F8-E261-D490B4CD59CA}"/>
                  </a:ext>
                </a:extLst>
              </p:cNvPr>
              <p:cNvSpPr>
                <a:spLocks noGrp="1" noRot="1" noChangeAspect="1" noMove="1" noResize="1" noEditPoints="1" noAdjustHandles="1" noChangeArrowheads="1" noChangeShapeType="1" noTextEdit="1"/>
              </p:cNvSpPr>
              <p:nvPr>
                <p:ph sz="quarter" idx="1"/>
              </p:nvPr>
            </p:nvSpPr>
            <p:spPr>
              <a:xfrm>
                <a:off x="457200" y="3069770"/>
                <a:ext cx="8229600" cy="3087189"/>
              </a:xfrm>
              <a:blipFill>
                <a:blip r:embed="rId2"/>
                <a:stretch>
                  <a:fillRect l="-519" t="-3953" r="-19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1162143598"/>
                  </p:ext>
                </p:extLst>
              </p:nvPr>
            </p:nvGraphicFramePr>
            <p:xfrm>
              <a:off x="1296851" y="121920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m:t>
                                </m:r>
                                <m:r>
                                  <a:rPr lang="en-US" sz="2000" b="0" i="1" smtClean="0">
                                    <a:solidFill>
                                      <a:schemeClr val="tx1"/>
                                    </a:solidFill>
                                    <a:effectLst/>
                                    <a:latin typeface="Cambria Math" panose="02040503050406030204" pitchFamily="18" charset="0"/>
                                  </a:rPr>
                                  <m:t>0</m:t>
                                </m:r>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m:t>
                                </m:r>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−1]</m:t>
                                </m:r>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1162143598"/>
                  </p:ext>
                </p:extLst>
              </p:nvPr>
            </p:nvGraphicFramePr>
            <p:xfrm>
              <a:off x="1296851" y="121920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30480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3"/>
                          <a:stretch>
                            <a:fillRect l="-104831" t="-87671" r="-279710" b="-238356"/>
                          </a:stretch>
                        </a:blipFill>
                      </a:tcPr>
                    </a:tc>
                    <a:tc>
                      <a:txBody>
                        <a:bodyPr/>
                        <a:lstStyle/>
                        <a:p>
                          <a:endParaRPr lang="en-US"/>
                        </a:p>
                      </a:txBody>
                      <a:tcPr marL="68580" marR="68580" marT="0" marB="0" anchor="ctr">
                        <a:blipFill>
                          <a:blip r:embed="rId3"/>
                          <a:stretch>
                            <a:fillRect l="-73739" t="-87671" r="-696" b="-238356"/>
                          </a:stretch>
                        </a:blipFill>
                      </a:tcPr>
                    </a:tc>
                    <a:extLst>
                      <a:ext uri="{0D108BD9-81ED-4DB2-BD59-A6C34878D82A}">
                        <a16:rowId xmlns:a16="http://schemas.microsoft.com/office/drawing/2014/main" val="10001"/>
                      </a:ext>
                    </a:extLst>
                  </a:tr>
                  <a:tr h="30480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60960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3"/>
                          <a:stretch>
                            <a:fillRect l="-104831" t="-187000" r="-279710" b="-24000"/>
                          </a:stretch>
                        </a:blipFill>
                      </a:tcPr>
                    </a:tc>
                    <a:tc>
                      <a:txBody>
                        <a:bodyPr/>
                        <a:lstStyle/>
                        <a:p>
                          <a:endParaRPr lang="en-US"/>
                        </a:p>
                      </a:txBody>
                      <a:tcPr marL="68580" marR="68580" marT="0" marB="0" anchor="ctr">
                        <a:blipFill>
                          <a:blip r:embed="rId3"/>
                          <a:stretch>
                            <a:fillRect l="-73739" t="-187000" r="-696" b="-24000"/>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1503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for 8-bit System</a:t>
            </a:r>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a:solidFill>
                            <a:schemeClr val="lt1"/>
                          </a:solidFill>
                          <a:latin typeface="+mn-lt"/>
                          <a:ea typeface="+mn-ea"/>
                          <a:cs typeface="+mn-cs"/>
                        </a:rPr>
                        <a:t>8-bit signed</a:t>
                      </a:r>
                      <a:r>
                        <a:rPr lang="en-US" sz="1050" dirty="0"/>
                        <a:t> </a:t>
                      </a:r>
                      <a:r>
                        <a:rPr lang="en-US" sz="1600" b="1" kern="1200" baseline="0" dirty="0" err="1">
                          <a:solidFill>
                            <a:schemeClr val="lt1"/>
                          </a:solidFill>
                          <a:latin typeface="+mn-lt"/>
                          <a:ea typeface="+mn-ea"/>
                          <a:cs typeface="+mn-cs"/>
                        </a:rPr>
                        <a:t>Int</a:t>
                      </a:r>
                      <a:r>
                        <a:rPr lang="en-US" sz="1600" b="1" kern="1200" baseline="0" dirty="0">
                          <a:solidFill>
                            <a:schemeClr val="lt1"/>
                          </a:solidFill>
                          <a:latin typeface="+mn-lt"/>
                          <a:ea typeface="+mn-ea"/>
                          <a:cs typeface="+mn-cs"/>
                        </a:rPr>
                        <a:t> </a:t>
                      </a:r>
                      <a:r>
                        <a:rPr lang="en-US" altLang="zh-CN" sz="1600" b="1" kern="1200" baseline="0" dirty="0">
                          <a:solidFill>
                            <a:schemeClr val="lt1"/>
                          </a:solidFill>
                          <a:latin typeface="+mn-lt"/>
                          <a:ea typeface="+mn-ea"/>
                          <a:cs typeface="+mn-cs"/>
                        </a:rPr>
                        <a:t>(</a:t>
                      </a:r>
                      <a:r>
                        <a:rPr lang="en-US" sz="1600" b="1" kern="1200" baseline="0" dirty="0">
                          <a:solidFill>
                            <a:schemeClr val="lt1"/>
                          </a:solidFill>
                          <a:latin typeface="+mn-lt"/>
                          <a:ea typeface="+mn-ea"/>
                          <a:cs typeface="+mn-cs"/>
                        </a:rPr>
                        <a:t>Two’s</a:t>
                      </a:r>
                      <a:r>
                        <a:rPr lang="en-US" sz="1050" dirty="0"/>
                        <a:t> </a:t>
                      </a:r>
                      <a:r>
                        <a:rPr lang="en-US" sz="1600" b="1" kern="1200" baseline="0" dirty="0">
                          <a:solidFill>
                            <a:schemeClr val="lt1"/>
                          </a:solidFill>
                          <a:latin typeface="+mn-lt"/>
                          <a:ea typeface="+mn-ea"/>
                          <a:cs typeface="+mn-cs"/>
                        </a:rPr>
                        <a:t>Complement)</a:t>
                      </a:r>
                    </a:p>
                  </a:txBody>
                  <a:tcPr marL="68580" marR="68580" marT="34290" marB="34290"/>
                </a:tc>
                <a:tc>
                  <a:txBody>
                    <a:bodyPr/>
                    <a:lstStyle/>
                    <a:p>
                      <a:pPr algn="ctr"/>
                      <a:r>
                        <a:rPr lang="en-US" sz="1600" b="1" kern="1200" baseline="0" dirty="0">
                          <a:solidFill>
                            <a:schemeClr val="lt1"/>
                          </a:solidFill>
                          <a:latin typeface="+mn-lt"/>
                          <a:ea typeface="+mn-ea"/>
                          <a:cs typeface="+mn-cs"/>
                        </a:rPr>
                        <a:t>8-bit unsigned</a:t>
                      </a:r>
                      <a:r>
                        <a:rPr lang="en-US" sz="1050" dirty="0"/>
                        <a:t> </a:t>
                      </a:r>
                      <a:r>
                        <a:rPr lang="en-US" sz="1600" b="1" kern="1200" baseline="0" dirty="0" err="1">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a:solidFill>
                            <a:schemeClr val="lt1"/>
                          </a:solidFill>
                          <a:latin typeface="+mn-lt"/>
                          <a:ea typeface="+mn-ea"/>
                          <a:cs typeface="+mn-cs"/>
                        </a:rPr>
                        <a:t>Binary</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1000 0001</a:t>
                      </a: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0111 1111</a:t>
                      </a: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sign for signed </a:t>
            </a:r>
            <a:r>
              <a:rPr lang="en-US" sz="2100" b="0" dirty="0" err="1">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a:solidFill>
                  <a:srgbClr val="1F497D"/>
                </a:solidFill>
                <a:latin typeface="Gill Sans MT"/>
              </a:rPr>
              <a:t>15</a:t>
            </a: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a:solidFill>
                  <a:prstClr val="black"/>
                </a:solidFill>
                <a:latin typeface="Calibri"/>
              </a:rPr>
              <a:t>Assignment differs for signed (above table) 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a:t>Decimal</a:t>
                      </a:r>
                    </a:p>
                  </a:txBody>
                  <a:tcPr marL="115651" marR="115651"/>
                </a:tc>
                <a:tc gridSpan="3">
                  <a:txBody>
                    <a:bodyPr/>
                    <a:lstStyle/>
                    <a:p>
                      <a:pPr algn="ctr"/>
                      <a:r>
                        <a:rPr lang="en-US" sz="1800" dirty="0"/>
                        <a:t>Binary</a:t>
                      </a:r>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a:t>4-bit</a:t>
                      </a:r>
                    </a:p>
                  </a:txBody>
                  <a:tcPr marL="115651" marR="115651">
                    <a:solidFill>
                      <a:schemeClr val="accent1">
                        <a:lumMod val="40000"/>
                        <a:lumOff val="60000"/>
                      </a:schemeClr>
                    </a:solidFill>
                  </a:tcPr>
                </a:tc>
                <a:tc>
                  <a:txBody>
                    <a:bodyPr/>
                    <a:lstStyle/>
                    <a:p>
                      <a:pPr algn="ctr"/>
                      <a:r>
                        <a:rPr lang="en-US" sz="1800" dirty="0"/>
                        <a:t>8-bit</a:t>
                      </a:r>
                    </a:p>
                  </a:txBody>
                  <a:tcPr marL="115651" marR="115651">
                    <a:solidFill>
                      <a:schemeClr val="accent1">
                        <a:lumMod val="40000"/>
                        <a:lumOff val="60000"/>
                      </a:schemeClr>
                    </a:solidFill>
                  </a:tcPr>
                </a:tc>
                <a:tc>
                  <a:txBody>
                    <a:bodyPr/>
                    <a:lstStyle/>
                    <a:p>
                      <a:pPr algn="ctr"/>
                      <a:r>
                        <a:rPr lang="en-US" sz="1800" dirty="0"/>
                        <a:t>32-bit</a:t>
                      </a:r>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a:t>3</a:t>
                      </a:r>
                      <a:r>
                        <a:rPr lang="en-US" sz="1800" baseline="-25000" dirty="0"/>
                        <a:t>ten</a:t>
                      </a:r>
                    </a:p>
                  </a:txBody>
                  <a:tcPr marL="115651" marR="115651"/>
                </a:tc>
                <a:tc>
                  <a:txBody>
                    <a:bodyPr/>
                    <a:lstStyle/>
                    <a:p>
                      <a:pPr algn="ctr"/>
                      <a:r>
                        <a:rPr lang="en-US" sz="1800" dirty="0"/>
                        <a:t>0011</a:t>
                      </a:r>
                      <a:r>
                        <a:rPr lang="en-US" sz="1800" baseline="-25000" dirty="0"/>
                        <a:t>two</a:t>
                      </a:r>
                    </a:p>
                  </a:txBody>
                  <a:tcPr marL="115651" marR="115651"/>
                </a:tc>
                <a:tc>
                  <a:txBody>
                    <a:bodyPr/>
                    <a:lstStyle/>
                    <a:p>
                      <a:pPr algn="ctr"/>
                      <a:r>
                        <a:rPr lang="en-US" sz="1800" dirty="0"/>
                        <a:t>0000 0011</a:t>
                      </a:r>
                      <a:r>
                        <a:rPr lang="en-US" sz="1800" baseline="-25000" dirty="0"/>
                        <a:t>two</a:t>
                      </a:r>
                    </a:p>
                  </a:txBody>
                  <a:tcPr marL="115651" marR="115651"/>
                </a:tc>
                <a:tc>
                  <a:txBody>
                    <a:bodyPr/>
                    <a:lstStyle/>
                    <a:p>
                      <a:pPr algn="ctr"/>
                      <a:r>
                        <a:rPr lang="en-US" sz="1800" dirty="0"/>
                        <a:t>0000 0000 0000 0011</a:t>
                      </a:r>
                      <a:r>
                        <a:rPr lang="en-US" sz="1800" baseline="-25000" dirty="0"/>
                        <a:t>two</a:t>
                      </a:r>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r>
                        <a:rPr lang="en-US" sz="1800" baseline="-25000" dirty="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1111 1111 1111 1101</a:t>
                      </a:r>
                      <a:r>
                        <a:rPr lang="en-US" sz="1800" baseline="-25000" dirty="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a:solidFill>
                      <a:prstClr val="black"/>
                    </a:solidFill>
                  </a:rPr>
                  <a:t>When adding or subtracting two signed numbers in an </a:t>
                </a:r>
                <a:r>
                  <a:rPr lang="en-US" sz="2800" i="1" dirty="0">
                    <a:solidFill>
                      <a:prstClr val="black"/>
                    </a:solidFill>
                  </a:rPr>
                  <a:t>n</a:t>
                </a:r>
                <a:r>
                  <a:rPr lang="en-US" sz="2800" dirty="0">
                    <a:solidFill>
                      <a:prstClr val="black"/>
                    </a:solidFill>
                  </a:rPr>
                  <a:t>-bit system, an overflow occurs if </a:t>
                </a:r>
                <a:r>
                  <a:rPr lang="en-US" sz="2800" dirty="0">
                    <a:solidFill>
                      <a:srgbClr val="C00000"/>
                    </a:solidFill>
                  </a:rPr>
                  <a:t>the true result is larger than the maximum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a:solidFill>
                      <a:prstClr val="black"/>
                    </a:solidFill>
                  </a:rPr>
                  <a:t>) </a:t>
                </a:r>
                <a:r>
                  <a:rPr lang="en-US" sz="2800" dirty="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a:solidFill>
                      <a:prstClr val="black"/>
                    </a:solidFill>
                  </a:rPr>
                  <a:t>) that can be represented</a:t>
                </a:r>
              </a:p>
              <a:p>
                <a:endParaRPr lang="en-US" dirty="0"/>
              </a:p>
              <a:p>
                <a:r>
                  <a:rPr lang="en-US" dirty="0"/>
                  <a:t>Overflow may occur when adding 2 operands with the same sign, or subtracting 2 operands with different signs, including: </a:t>
                </a:r>
              </a:p>
              <a:p>
                <a:pPr marL="731520" lvl="1" indent="-457200">
                  <a:buFont typeface="+mj-lt"/>
                  <a:buAutoNum type="arabicPeriod"/>
                </a:pPr>
                <a:r>
                  <a:rPr lang="en-US" dirty="0"/>
                  <a:t>adding two positive numbers</a:t>
                </a:r>
              </a:p>
              <a:p>
                <a:pPr marL="731520" lvl="1" indent="-457200">
                  <a:buFont typeface="+mj-lt"/>
                  <a:buAutoNum type="arabicPeriod"/>
                </a:pPr>
                <a:r>
                  <a:rPr lang="en-US" dirty="0"/>
                  <a:t>adding two negative numbers</a:t>
                </a:r>
              </a:p>
              <a:p>
                <a:pPr marL="731520" lvl="1" indent="-457200">
                  <a:buFont typeface="+mj-lt"/>
                  <a:buAutoNum type="arabicPeriod"/>
                </a:pPr>
                <a:r>
                  <a:rPr lang="en-US" dirty="0"/>
                  <a:t>subtracting a positive number from a negative 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operands with different signs or when subtracting 2 operands with the same sign.</a:t>
                </a:r>
              </a:p>
              <a:p>
                <a:pPr lvl="1"/>
                <a:r>
                  <a:rPr lang="en-US" dirty="0"/>
                  <a:t>Why?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fontScale="85000" lnSpcReduction="10000"/>
          </a:bodyPr>
          <a:lstStyle/>
          <a:p>
            <a:r>
              <a:rPr lang="en-US" dirty="0"/>
              <a:t>Overflow cannot occur when adding 2 operands with different signs or when subtracting 2 operands with the same sign. Proof:</a:t>
            </a:r>
          </a:p>
          <a:p>
            <a:pPr lvl="1"/>
            <a:r>
              <a:rPr lang="en-US" dirty="0"/>
              <a:t>A n-bit signed int has the range [-2</a:t>
            </a:r>
            <a:r>
              <a:rPr lang="en-US" baseline="30000" dirty="0"/>
              <a:t>n-1</a:t>
            </a:r>
            <a:r>
              <a:rPr lang="en-US" dirty="0"/>
              <a:t>, 2</a:t>
            </a:r>
            <a:r>
              <a:rPr lang="en-US" baseline="30000" dirty="0"/>
              <a:t>n-1</a:t>
            </a:r>
            <a:r>
              <a:rPr lang="en-US" dirty="0"/>
              <a:t>-1]</a:t>
            </a:r>
          </a:p>
          <a:p>
            <a:pPr lvl="2"/>
            <a:r>
              <a:rPr lang="en-US" dirty="0"/>
              <a:t>n = 4, number range </a:t>
            </a:r>
            <a:r>
              <a:rPr lang="en-US" altLang="zh-CN" dirty="0"/>
              <a:t>[-16, 15]</a:t>
            </a:r>
            <a:endParaRPr lang="en-US" dirty="0"/>
          </a:p>
          <a:p>
            <a:pPr lvl="1"/>
            <a:r>
              <a:rPr lang="en-US" dirty="0"/>
              <a:t>2 </a:t>
            </a:r>
            <a:r>
              <a:rPr lang="en-US" altLang="zh-CN" dirty="0"/>
              <a:t>operands with different signs: positive one in the range of [0, 2</a:t>
            </a:r>
            <a:r>
              <a:rPr lang="en-US" altLang="zh-CN" baseline="30000" dirty="0"/>
              <a:t>n-1</a:t>
            </a:r>
            <a:r>
              <a:rPr lang="en-US" altLang="zh-CN" dirty="0"/>
              <a:t>-1], negative one in the range of [-2</a:t>
            </a:r>
            <a:r>
              <a:rPr lang="en-US" altLang="zh-CN" baseline="30000" dirty="0"/>
              <a:t>n-1</a:t>
            </a:r>
            <a:r>
              <a:rPr lang="en-US" altLang="zh-CN" dirty="0"/>
              <a:t>, -1]. So the range of their sum must be [0-2</a:t>
            </a:r>
            <a:r>
              <a:rPr lang="en-US" altLang="zh-CN" baseline="30000" dirty="0"/>
              <a:t>n-1</a:t>
            </a:r>
            <a:r>
              <a:rPr lang="en-US" altLang="zh-CN" dirty="0"/>
              <a:t>, 2</a:t>
            </a:r>
            <a:r>
              <a:rPr lang="en-US" altLang="zh-CN" baseline="30000" dirty="0"/>
              <a:t>n-1</a:t>
            </a:r>
            <a:r>
              <a:rPr lang="en-US" altLang="zh-CN" dirty="0"/>
              <a:t>-1+(-1)]=[-2</a:t>
            </a:r>
            <a:r>
              <a:rPr lang="en-US" altLang="zh-CN" baseline="30000" dirty="0"/>
              <a:t>n-1</a:t>
            </a:r>
            <a:r>
              <a:rPr lang="en-US" altLang="zh-CN" dirty="0"/>
              <a:t>, 2</a:t>
            </a:r>
            <a:r>
              <a:rPr lang="en-US" altLang="zh-CN" baseline="30000" dirty="0"/>
              <a:t>n-1</a:t>
            </a:r>
            <a:r>
              <a:rPr lang="en-US" altLang="zh-CN" dirty="0"/>
              <a:t>-2] </a:t>
            </a:r>
            <a:r>
              <a:rPr lang="en-US" sz="2400" dirty="0">
                <a:solidFill>
                  <a:srgbClr val="56127A"/>
                </a:solidFill>
                <a:latin typeface="Symbol" charset="2"/>
              </a:rPr>
              <a:t>Î</a:t>
            </a:r>
            <a:r>
              <a:rPr lang="en-US" dirty="0"/>
              <a:t>[-2</a:t>
            </a:r>
            <a:r>
              <a:rPr lang="en-US" baseline="30000" dirty="0"/>
              <a:t>n-1</a:t>
            </a:r>
            <a:r>
              <a:rPr lang="en-US" dirty="0"/>
              <a:t>, 2</a:t>
            </a:r>
            <a:r>
              <a:rPr lang="en-US" baseline="30000" dirty="0"/>
              <a:t>n-1</a:t>
            </a:r>
            <a:r>
              <a:rPr lang="en-US" dirty="0"/>
              <a:t>-1]</a:t>
            </a:r>
          </a:p>
          <a:p>
            <a:pPr lvl="2"/>
            <a:r>
              <a:rPr lang="en-US" altLang="zh-CN" dirty="0"/>
              <a:t>Positive number range [0, 15], negative number range [-16, -1]. Range of their sum [0-16, 15-1]=[-16, 14]</a:t>
            </a:r>
          </a:p>
          <a:p>
            <a:pPr lvl="1"/>
            <a:r>
              <a:rPr lang="en-US" dirty="0"/>
              <a:t>2 </a:t>
            </a:r>
            <a:r>
              <a:rPr lang="en-US" altLang="zh-CN" dirty="0"/>
              <a:t>operands with the same sign: if both are positive and in the range of [0, 2</a:t>
            </a:r>
            <a:r>
              <a:rPr lang="en-US" altLang="zh-CN" baseline="30000" dirty="0"/>
              <a:t>n-1</a:t>
            </a:r>
            <a:r>
              <a:rPr lang="en-US" altLang="zh-CN" dirty="0"/>
              <a:t>-1], then the range of their difference must be [0-(2</a:t>
            </a:r>
            <a:r>
              <a:rPr lang="en-US" altLang="zh-CN" baseline="30000" dirty="0"/>
              <a:t>n-1</a:t>
            </a:r>
            <a:r>
              <a:rPr lang="en-US" altLang="zh-CN" dirty="0"/>
              <a:t>-1), 2</a:t>
            </a:r>
            <a:r>
              <a:rPr lang="en-US" altLang="zh-CN" baseline="30000" dirty="0"/>
              <a:t>n-1</a:t>
            </a:r>
            <a:r>
              <a:rPr lang="en-US" altLang="zh-CN" dirty="0"/>
              <a:t>-1-0]=[-(2</a:t>
            </a:r>
            <a:r>
              <a:rPr lang="en-US" altLang="zh-CN" baseline="30000" dirty="0"/>
              <a:t>n-1</a:t>
            </a:r>
            <a:r>
              <a:rPr lang="en-US" altLang="zh-CN" dirty="0"/>
              <a:t>-1), 2</a:t>
            </a:r>
            <a:r>
              <a:rPr lang="en-US" altLang="zh-CN" baseline="30000" dirty="0"/>
              <a:t>n-1</a:t>
            </a:r>
            <a:r>
              <a:rPr lang="en-US" altLang="zh-CN" dirty="0"/>
              <a:t>-1]; if both are negative and in the range of [-2</a:t>
            </a:r>
            <a:r>
              <a:rPr lang="en-US" altLang="zh-CN" baseline="30000" dirty="0"/>
              <a:t>n-1</a:t>
            </a:r>
            <a:r>
              <a:rPr lang="en-US" altLang="zh-CN" dirty="0"/>
              <a:t>, -1], then the range of their difference must be [-2</a:t>
            </a:r>
            <a:r>
              <a:rPr lang="en-US" altLang="zh-CN" baseline="30000" dirty="0"/>
              <a:t>n-1</a:t>
            </a:r>
            <a:r>
              <a:rPr lang="en-US" altLang="zh-CN" dirty="0"/>
              <a:t>-(-1), -1-(-2</a:t>
            </a:r>
            <a:r>
              <a:rPr lang="en-US" altLang="zh-CN" baseline="30000" dirty="0"/>
              <a:t>n-1</a:t>
            </a:r>
            <a:r>
              <a:rPr lang="en-US" altLang="zh-CN" dirty="0"/>
              <a:t>)]=[-2</a:t>
            </a:r>
            <a:r>
              <a:rPr lang="en-US" altLang="zh-CN" baseline="30000" dirty="0"/>
              <a:t>n-1</a:t>
            </a:r>
            <a:r>
              <a:rPr lang="en-US" altLang="zh-CN" dirty="0"/>
              <a:t>+1, 2</a:t>
            </a:r>
            <a:r>
              <a:rPr lang="en-US" altLang="zh-CN" baseline="30000" dirty="0"/>
              <a:t>n-1</a:t>
            </a:r>
            <a:r>
              <a:rPr lang="en-US" altLang="zh-CN" dirty="0"/>
              <a:t>-1] </a:t>
            </a:r>
            <a:r>
              <a:rPr lang="en-US" sz="2000" dirty="0">
                <a:solidFill>
                  <a:srgbClr val="56127A"/>
                </a:solidFill>
                <a:latin typeface="Symbol" charset="2"/>
              </a:rPr>
              <a:t>Î </a:t>
            </a:r>
            <a:r>
              <a:rPr lang="en-US" dirty="0"/>
              <a:t>[-2</a:t>
            </a:r>
            <a:r>
              <a:rPr lang="en-US" baseline="30000" dirty="0"/>
              <a:t>n-1</a:t>
            </a:r>
            <a:r>
              <a:rPr lang="en-US" dirty="0"/>
              <a:t>, 2</a:t>
            </a:r>
            <a:r>
              <a:rPr lang="en-US" baseline="30000" dirty="0"/>
              <a:t>n-1</a:t>
            </a:r>
            <a:r>
              <a:rPr lang="en-US" dirty="0"/>
              <a:t>-1]</a:t>
            </a:r>
          </a:p>
          <a:p>
            <a:pPr lvl="2"/>
            <a:r>
              <a:rPr lang="en-US" dirty="0"/>
              <a:t>Both positive numbers </a:t>
            </a:r>
            <a:r>
              <a:rPr lang="en-US" altLang="zh-CN" dirty="0"/>
              <a:t>[0, 15], range of difference [0-15, 15-0]=[-15, 15]</a:t>
            </a:r>
          </a:p>
          <a:p>
            <a:pPr lvl="2"/>
            <a:r>
              <a:rPr lang="en-US" dirty="0"/>
              <a:t>Both negative numbers </a:t>
            </a:r>
            <a:r>
              <a:rPr lang="en-US" altLang="zh-CN" dirty="0"/>
              <a:t>[-16, -1], range of difference [-16-(-1), -1-(-16)]=[-15, 15]</a:t>
            </a:r>
            <a:endParaRPr lang="en-US" dirty="0"/>
          </a:p>
        </p:txBody>
      </p:sp>
    </p:spTree>
    <p:extLst>
      <p:ext uri="{BB962C8B-B14F-4D97-AF65-F5344CB8AC3E}">
        <p14:creationId xmlns:p14="http://schemas.microsoft.com/office/powerpoint/2010/main" val="260497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a:t>
                </a:r>
                <a:r>
                  <a:rPr lang="en-US" sz="1800" b="0" dirty="0" err="1">
                    <a:solidFill>
                      <a:prstClr val="black"/>
                    </a:solidFill>
                    <a:latin typeface="Gill Sans MT"/>
                  </a:rPr>
                  <a:t>verflow</a:t>
                </a:r>
                <a:r>
                  <a:rPr lang="en-US" sz="1800" b="0" dirty="0">
                    <a:solidFill>
                      <a:prstClr val="black"/>
                    </a:solidFill>
                    <a:latin typeface="Gill Sans MT"/>
                  </a:rPr>
                  <a:t> flag = 1,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since</a:t>
                </a:r>
                <a:r>
                  <a:rPr kumimoji="0" lang="en-US" sz="1800" b="0" i="0" u="none" strike="noStrike" kern="1200" cap="none" spc="0" normalizeH="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1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 since true 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9"/>
                <a:stretch>
                  <a:fillRect l="-1051" t="-4717" b="-14151"/>
                </a:stretch>
              </a:blipFill>
            </p:spPr>
            <p:txBody>
              <a:bodyPr/>
              <a:lstStyle/>
              <a:p>
                <a:r>
                  <a:rPr lang="en-US">
                    <a:noFill/>
                  </a:rPr>
                  <a:t> </a:t>
                </a:r>
              </a:p>
            </p:txBody>
          </p:sp>
        </mc:Fallback>
      </mc:AlternateContent>
      <p:grpSp>
        <p:nvGrpSpPr>
          <p:cNvPr id="14" name="SMARTInkShape-Group88">
            <a:extLst>
              <a:ext uri="{FF2B5EF4-FFF2-40B4-BE49-F238E27FC236}">
                <a16:creationId xmlns:a16="http://schemas.microsoft.com/office/drawing/2014/main" id="{CD688559-06EC-4E5D-ABE2-8151C8527B60}"/>
              </a:ext>
            </a:extLst>
          </p:cNvPr>
          <p:cNvGrpSpPr/>
          <p:nvPr/>
        </p:nvGrpSpPr>
        <p:grpSpPr>
          <a:xfrm>
            <a:off x="6781800" y="3060700"/>
            <a:ext cx="317501" cy="19051"/>
            <a:chOff x="6781800" y="3060700"/>
            <a:chExt cx="317501" cy="19051"/>
          </a:xfrm>
        </p:grpSpPr>
        <p:sp>
          <p:nvSpPr>
            <p:cNvPr id="12" name="SMARTInkShape-126">
              <a:extLst>
                <a:ext uri="{FF2B5EF4-FFF2-40B4-BE49-F238E27FC236}">
                  <a16:creationId xmlns:a16="http://schemas.microsoft.com/office/drawing/2014/main" id="{FA25FE6A-9875-43D5-9F3D-A70B150C1978}"/>
                </a:ext>
              </a:extLst>
            </p:cNvPr>
            <p:cNvSpPr/>
            <p:nvPr>
              <p:custDataLst>
                <p:tags r:id="rId1"/>
              </p:custDataLst>
            </p:nvPr>
          </p:nvSpPr>
          <p:spPr>
            <a:xfrm>
              <a:off x="6781800" y="3067050"/>
              <a:ext cx="25401" cy="12701"/>
            </a:xfrm>
            <a:custGeom>
              <a:avLst/>
              <a:gdLst/>
              <a:ahLst/>
              <a:cxnLst/>
              <a:rect l="0" t="0" r="0" b="0"/>
              <a:pathLst>
                <a:path w="25401" h="12701">
                  <a:moveTo>
                    <a:pt x="25400" y="0"/>
                  </a:moveTo>
                  <a:lnTo>
                    <a:pt x="25400" y="0"/>
                  </a:lnTo>
                  <a:lnTo>
                    <a:pt x="16563" y="8838"/>
                  </a:lnTo>
                  <a:lnTo>
                    <a:pt x="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127">
              <a:extLst>
                <a:ext uri="{FF2B5EF4-FFF2-40B4-BE49-F238E27FC236}">
                  <a16:creationId xmlns:a16="http://schemas.microsoft.com/office/drawing/2014/main" id="{BC142087-F1EE-4588-86C9-7F7AA54C9AFE}"/>
                </a:ext>
              </a:extLst>
            </p:cNvPr>
            <p:cNvSpPr/>
            <p:nvPr>
              <p:custDataLst>
                <p:tags r:id="rId2"/>
              </p:custDataLst>
            </p:nvPr>
          </p:nvSpPr>
          <p:spPr>
            <a:xfrm>
              <a:off x="7067550" y="3060700"/>
              <a:ext cx="31751" cy="12178"/>
            </a:xfrm>
            <a:custGeom>
              <a:avLst/>
              <a:gdLst/>
              <a:ahLst/>
              <a:cxnLst/>
              <a:rect l="0" t="0" r="0" b="0"/>
              <a:pathLst>
                <a:path w="31751" h="12178">
                  <a:moveTo>
                    <a:pt x="31750" y="0"/>
                  </a:moveTo>
                  <a:lnTo>
                    <a:pt x="31750" y="0"/>
                  </a:lnTo>
                  <a:lnTo>
                    <a:pt x="15348" y="10935"/>
                  </a:lnTo>
                  <a:lnTo>
                    <a:pt x="10113" y="12177"/>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9883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Meaning after add or sub</a:t>
                      </a:r>
                      <a:endParaRPr kumimoji="0" lang="en-US"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Tree>
    <p:extLst>
      <p:ext uri="{BB962C8B-B14F-4D97-AF65-F5344CB8AC3E}">
        <p14:creationId xmlns:p14="http://schemas.microsoft.com/office/powerpoint/2010/main" val="167409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09072919"/>
              </p:ext>
            </p:extLst>
          </p:nvPr>
        </p:nvGraphicFramePr>
        <p:xfrm>
          <a:off x="722600" y="3651985"/>
          <a:ext cx="7337502" cy="2531738"/>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solidFill>
                            <a:schemeClr val="tx1"/>
                          </a:solidFill>
                          <a:effectLst/>
                        </a:rPr>
                        <a:t>true result &gt; 2</a:t>
                      </a:r>
                      <a:r>
                        <a:rPr lang="en-US" sz="1600" b="0" baseline="30000" dirty="0">
                          <a:solidFill>
                            <a:schemeClr val="tx1"/>
                          </a:solidFill>
                          <a:effectLst/>
                        </a:rPr>
                        <a:t>n</a:t>
                      </a:r>
                      <a:r>
                        <a:rPr lang="en-US" sz="1600" b="0" dirty="0">
                          <a:solidFill>
                            <a:schemeClr val="tx1"/>
                          </a:solidFill>
                          <a:effectLst/>
                        </a:rPr>
                        <a:t>-1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flag=0</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dirty="0">
                          <a:solidFill>
                            <a:schemeClr val="tx1"/>
                          </a:solidFill>
                          <a:effectLst/>
                        </a:rPr>
                        <a:t>true result &lt; 0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flag=1</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285750" marR="0" indent="-285750">
                        <a:spcBef>
                          <a:spcPts val="0"/>
                        </a:spcBef>
                        <a:spcAft>
                          <a:spcPts val="0"/>
                        </a:spcAft>
                        <a:buFont typeface="Wingdings" panose="05000000000000000000" pitchFamily="2" charset="2"/>
                        <a:buChar char="è"/>
                      </a:pPr>
                      <a:r>
                        <a:rPr lang="en-US" sz="1600" b="0" dirty="0">
                          <a:effectLst/>
                        </a:rPr>
                        <a:t>Overflow flag=1</a:t>
                      </a:r>
                    </a:p>
                    <a:p>
                      <a:pPr marL="0" marR="0" indent="0">
                        <a:spcBef>
                          <a:spcPts val="0"/>
                        </a:spcBef>
                        <a:spcAft>
                          <a:spcPts val="0"/>
                        </a:spcAft>
                        <a:buFont typeface="Wingdings" panose="05000000000000000000" pitchFamily="2" charset="2"/>
                        <a:buNone/>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extLst>
                  <a:ext uri="{0D108BD9-81ED-4DB2-BD59-A6C34878D82A}">
                    <a16:rowId xmlns:a16="http://schemas.microsoft.com/office/drawing/2014/main" val="1206363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2ACC35D-CF95-407F-B222-DF5A1F69BA9F}"/>
                  </a:ext>
                </a:extLst>
              </p14:cNvPr>
              <p14:cNvContentPartPr/>
              <p14:nvPr/>
            </p14:nvContentPartPr>
            <p14:xfrm>
              <a:off x="3067459" y="4660181"/>
              <a:ext cx="360" cy="360"/>
            </p14:xfrm>
          </p:contentPart>
        </mc:Choice>
        <mc:Fallback xmlns="">
          <p:pic>
            <p:nvPicPr>
              <p:cNvPr id="5" name="Ink 4">
                <a:extLst>
                  <a:ext uri="{FF2B5EF4-FFF2-40B4-BE49-F238E27FC236}">
                    <a16:creationId xmlns:a16="http://schemas.microsoft.com/office/drawing/2014/main" id="{E2ACC35D-CF95-407F-B222-DF5A1F69BA9F}"/>
                  </a:ext>
                </a:extLst>
              </p:cNvPr>
              <p:cNvPicPr/>
              <p:nvPr/>
            </p:nvPicPr>
            <p:blipFill>
              <a:blip r:embed="rId4"/>
              <a:stretch>
                <a:fillRect/>
              </a:stretch>
            </p:blipFill>
            <p:spPr>
              <a:xfrm>
                <a:off x="3058459" y="46515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41399B7-0992-4159-AA56-A61464B0489C}"/>
                  </a:ext>
                </a:extLst>
              </p14:cNvPr>
              <p14:cNvContentPartPr/>
              <p14:nvPr/>
            </p14:nvContentPartPr>
            <p14:xfrm>
              <a:off x="3627979" y="4660181"/>
              <a:ext cx="360" cy="360"/>
            </p14:xfrm>
          </p:contentPart>
        </mc:Choice>
        <mc:Fallback xmlns="">
          <p:pic>
            <p:nvPicPr>
              <p:cNvPr id="6" name="Ink 5">
                <a:extLst>
                  <a:ext uri="{FF2B5EF4-FFF2-40B4-BE49-F238E27FC236}">
                    <a16:creationId xmlns:a16="http://schemas.microsoft.com/office/drawing/2014/main" id="{641399B7-0992-4159-AA56-A61464B0489C}"/>
                  </a:ext>
                </a:extLst>
              </p:cNvPr>
              <p:cNvPicPr/>
              <p:nvPr/>
            </p:nvPicPr>
            <p:blipFill>
              <a:blip r:embed="rId4"/>
              <a:stretch>
                <a:fillRect/>
              </a:stretch>
            </p:blipFill>
            <p:spPr>
              <a:xfrm>
                <a:off x="3618979" y="4651541"/>
                <a:ext cx="18000" cy="18000"/>
              </a:xfrm>
              <a:prstGeom prst="rect">
                <a:avLst/>
              </a:prstGeom>
            </p:spPr>
          </p:pic>
        </mc:Fallback>
      </mc:AlternateContent>
      <p:sp>
        <p:nvSpPr>
          <p:cNvPr id="4" name="TextBox 3">
            <a:extLst>
              <a:ext uri="{FF2B5EF4-FFF2-40B4-BE49-F238E27FC236}">
                <a16:creationId xmlns:a16="http://schemas.microsoft.com/office/drawing/2014/main" id="{51A20273-4ADB-8F2F-4C2F-4C2673BEF0D9}"/>
              </a:ext>
            </a:extLst>
          </p:cNvPr>
          <p:cNvSpPr txBox="1"/>
          <p:nvPr/>
        </p:nvSpPr>
        <p:spPr>
          <a:xfrm>
            <a:off x="7080282" y="5460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Flag </a:t>
            </a:r>
            <a:r>
              <a:rPr lang="en-US" sz="1800" dirty="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subtraction</a:t>
            </a: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know; it sets up both the carry flag and the overflow flag.</a:t>
            </a:r>
          </a:p>
          <a:p>
            <a:r>
              <a:rPr lang="en-US" dirty="0"/>
              <a:t>It is software’s (programmer/compiler) responsibility to interpret the flags.</a:t>
            </a:r>
          </a:p>
          <a:p>
            <a:pPr lvl="1"/>
            <a:r>
              <a:rPr lang="en-US" altLang="zh-CN" dirty="0">
                <a:solidFill>
                  <a:srgbClr val="000000"/>
                </a:solidFill>
              </a:rPr>
              <a:t>T</a:t>
            </a:r>
            <a:r>
              <a:rPr lang="en-US" dirty="0">
                <a:solidFill>
                  <a:srgbClr val="000000"/>
                </a:solidFill>
              </a:rPr>
              <a:t>he C compiler uses either the carry or the overflow flag based on how this integer is declared in source code ( “</a:t>
            </a:r>
            <a:r>
              <a:rPr lang="en-US" dirty="0" err="1">
                <a:solidFill>
                  <a:srgbClr val="000000"/>
                </a:solidFill>
              </a:rPr>
              <a:t>uint</a:t>
            </a:r>
            <a:r>
              <a:rPr lang="en-US" dirty="0">
                <a:solidFill>
                  <a:srgbClr val="000000"/>
                </a:solidFill>
              </a:rPr>
              <a:t>” or “</a:t>
            </a:r>
            <a:r>
              <a:rPr lang="en-US" dirty="0" err="1">
                <a:solidFill>
                  <a:srgbClr val="000000"/>
                </a:solidFill>
              </a:rPr>
              <a:t>int</a:t>
            </a:r>
            <a:r>
              <a:rPr lang="en-US" dirty="0">
                <a:solidFill>
                  <a:srgbClr val="000000"/>
                </a:solidFill>
              </a:rPr>
              <a:t>”).</a:t>
            </a: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uint</a:t>
            </a:r>
            <a:r>
              <a:rPr lang="en-US" sz="2400" i="1" dirty="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 </a:t>
            </a:r>
            <a:r>
              <a:rPr lang="en-US" sz="2400" dirty="0">
                <a:solidFill>
                  <a:srgbClr val="C00000"/>
                </a:solidFill>
                <a:latin typeface="Consolas" panose="020B0609020204030204" pitchFamily="49" charset="0"/>
                <a:cs typeface="Consolas" panose="020B0609020204030204" pitchFamily="49" charset="0"/>
              </a:rPr>
              <a:t>32 &gt; 2</a:t>
            </a:r>
            <a:r>
              <a:rPr lang="en-US" sz="2400" baseline="30000" dirty="0">
                <a:solidFill>
                  <a:srgbClr val="C00000"/>
                </a:solidFill>
                <a:latin typeface="Consolas" panose="020B0609020204030204" pitchFamily="49" charset="0"/>
                <a:cs typeface="Consolas" panose="020B0609020204030204" pitchFamily="49" charset="0"/>
              </a:rPr>
              <a:t>5</a:t>
            </a:r>
            <a:r>
              <a:rPr lang="en-US" sz="2400" dirty="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a:solidFill>
                  <a:srgbClr val="C00000"/>
                </a:solidFill>
                <a:latin typeface="Consolas" panose="020B0609020204030204" pitchFamily="49" charset="0"/>
                <a:cs typeface="Consolas" panose="020B0609020204030204" pitchFamily="49" charset="0"/>
              </a:rPr>
              <a:t>int</a:t>
            </a:r>
            <a:r>
              <a:rPr lang="en-US" sz="2400" b="0" i="1" dirty="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b </a:t>
            </a:r>
            <a:r>
              <a:rPr lang="en-US" sz="2400" b="0" dirty="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c</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  = -</a:t>
            </a:r>
            <a:r>
              <a:rPr lang="en-US" sz="2400" b="0" dirty="0">
                <a:solidFill>
                  <a:srgbClr val="C00000"/>
                </a:solidFill>
                <a:latin typeface="Consolas" panose="020B0609020204030204" pitchFamily="49" charset="0"/>
                <a:cs typeface="Consolas" panose="020B0609020204030204" pitchFamily="49" charset="0"/>
              </a:rPr>
              <a:t>32 &lt; -2</a:t>
            </a:r>
            <a:r>
              <a:rPr lang="en-US" sz="2400" b="0" baseline="30000" dirty="0">
                <a:solidFill>
                  <a:srgbClr val="C00000"/>
                </a:solidFill>
                <a:latin typeface="Consolas" panose="020B0609020204030204" pitchFamily="49" charset="0"/>
                <a:cs typeface="Consolas" panose="020B0609020204030204" pitchFamily="49" charset="0"/>
              </a:rPr>
              <a:t>4</a:t>
            </a:r>
            <a:endParaRPr lang="en-US" sz="2400" b="0" dirty="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Overflow flag set</a:t>
            </a: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has the same number of bits as operands (not discussed in class)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 (not discussed in class)</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representation simplifies 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extLst>
    <p:ext uri="{E180D4A7-C9FB-4DFB-919C-405C955672EB}">
      <p14:showEvtLst xmlns:p14="http://schemas.microsoft.com/office/powerpoint/2010/main">
        <p14:playEvt time="9" objId="4"/>
        <p14:stopEvt time="35530" objId="4"/>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cxnSpLocks/>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subtraction: 23-6=17</a:t>
            </a:r>
          </a:p>
          <a:p>
            <a:pPr lvl="1"/>
            <a:r>
              <a:rPr lang="en-US" dirty="0"/>
              <a:t>Signed subtraction: -9-6=-15</a:t>
            </a:r>
          </a:p>
          <a:p>
            <a:r>
              <a:rPr lang="en-US" dirty="0"/>
              <a:t>This example shows that the hardware subtractor for subtracting unsigned numbers, also works correctly for subtracting signed numbers.</a:t>
            </a:r>
          </a:p>
        </p:txBody>
      </p:sp>
      <p:sp>
        <p:nvSpPr>
          <p:cNvPr id="77" name="SMARTInkShape-165">
            <a:extLst>
              <a:ext uri="{FF2B5EF4-FFF2-40B4-BE49-F238E27FC236}">
                <a16:creationId xmlns:a16="http://schemas.microsoft.com/office/drawing/2014/main" id="{A7C47748-8E57-414A-82FE-386FF8B5D528}"/>
              </a:ext>
            </a:extLst>
          </p:cNvPr>
          <p:cNvSpPr/>
          <p:nvPr>
            <p:custDataLst>
              <p:tags r:id="rId1"/>
            </p:custDataLst>
          </p:nvPr>
        </p:nvSpPr>
        <p:spPr>
          <a:xfrm>
            <a:off x="3625850" y="5873750"/>
            <a:ext cx="31751" cy="25401"/>
          </a:xfrm>
          <a:custGeom>
            <a:avLst/>
            <a:gdLst/>
            <a:ahLst/>
            <a:cxnLst/>
            <a:rect l="0" t="0" r="0" b="0"/>
            <a:pathLst>
              <a:path w="31751" h="25401">
                <a:moveTo>
                  <a:pt x="0" y="25400"/>
                </a:moveTo>
                <a:lnTo>
                  <a:pt x="0" y="25400"/>
                </a:lnTo>
                <a:lnTo>
                  <a:pt x="10845" y="18919"/>
                </a:lnTo>
                <a:lnTo>
                  <a:pt x="31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SMARTInkShape-166">
            <a:extLst>
              <a:ext uri="{FF2B5EF4-FFF2-40B4-BE49-F238E27FC236}">
                <a16:creationId xmlns:a16="http://schemas.microsoft.com/office/drawing/2014/main" id="{51BDAF65-C8CB-4E92-B09E-EE4E8AB22733}"/>
              </a:ext>
            </a:extLst>
          </p:cNvPr>
          <p:cNvSpPr/>
          <p:nvPr>
            <p:custDataLst>
              <p:tags r:id="rId2"/>
            </p:custDataLst>
          </p:nvPr>
        </p:nvSpPr>
        <p:spPr>
          <a:xfrm>
            <a:off x="1594212" y="2749550"/>
            <a:ext cx="482239" cy="19051"/>
          </a:xfrm>
          <a:custGeom>
            <a:avLst/>
            <a:gdLst/>
            <a:ahLst/>
            <a:cxnLst/>
            <a:rect l="0" t="0" r="0" b="0"/>
            <a:pathLst>
              <a:path w="482239" h="19051">
                <a:moveTo>
                  <a:pt x="18688" y="19050"/>
                </a:moveTo>
                <a:lnTo>
                  <a:pt x="18688" y="19050"/>
                </a:lnTo>
                <a:lnTo>
                  <a:pt x="15317" y="15679"/>
                </a:lnTo>
                <a:lnTo>
                  <a:pt x="11781" y="14024"/>
                </a:lnTo>
                <a:lnTo>
                  <a:pt x="3761" y="12961"/>
                </a:lnTo>
                <a:lnTo>
                  <a:pt x="2387" y="12169"/>
                </a:lnTo>
                <a:lnTo>
                  <a:pt x="1470" y="10935"/>
                </a:lnTo>
                <a:lnTo>
                  <a:pt x="0" y="7256"/>
                </a:lnTo>
                <a:lnTo>
                  <a:pt x="585" y="6954"/>
                </a:lnTo>
                <a:lnTo>
                  <a:pt x="3116" y="6618"/>
                </a:lnTo>
                <a:lnTo>
                  <a:pt x="29599" y="12833"/>
                </a:lnTo>
                <a:lnTo>
                  <a:pt x="54455" y="16894"/>
                </a:lnTo>
                <a:lnTo>
                  <a:pt x="80713" y="18411"/>
                </a:lnTo>
                <a:lnTo>
                  <a:pt x="109111" y="18861"/>
                </a:lnTo>
                <a:lnTo>
                  <a:pt x="133674" y="18994"/>
                </a:lnTo>
                <a:lnTo>
                  <a:pt x="164706" y="19034"/>
                </a:lnTo>
                <a:lnTo>
                  <a:pt x="188952" y="19045"/>
                </a:lnTo>
                <a:lnTo>
                  <a:pt x="220190" y="19049"/>
                </a:lnTo>
                <a:lnTo>
                  <a:pt x="244198" y="19049"/>
                </a:lnTo>
                <a:lnTo>
                  <a:pt x="273802" y="19050"/>
                </a:lnTo>
                <a:lnTo>
                  <a:pt x="301967" y="14686"/>
                </a:lnTo>
                <a:lnTo>
                  <a:pt x="330488" y="12961"/>
                </a:lnTo>
                <a:lnTo>
                  <a:pt x="361253" y="7256"/>
                </a:lnTo>
                <a:lnTo>
                  <a:pt x="387602" y="6529"/>
                </a:lnTo>
                <a:lnTo>
                  <a:pt x="415941" y="6403"/>
                </a:lnTo>
                <a:lnTo>
                  <a:pt x="445975" y="5660"/>
                </a:lnTo>
                <a:lnTo>
                  <a:pt x="4822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SMARTInkShape-188">
            <a:extLst>
              <a:ext uri="{FF2B5EF4-FFF2-40B4-BE49-F238E27FC236}">
                <a16:creationId xmlns:a16="http://schemas.microsoft.com/office/drawing/2014/main" id="{63D33790-5439-41A2-8D35-C939DB6E98C0}"/>
              </a:ext>
            </a:extLst>
          </p:cNvPr>
          <p:cNvSpPr/>
          <p:nvPr>
            <p:custDataLst>
              <p:tags r:id="rId3"/>
            </p:custDataLst>
          </p:nvPr>
        </p:nvSpPr>
        <p:spPr>
          <a:xfrm>
            <a:off x="2044700" y="5003800"/>
            <a:ext cx="82551" cy="50801"/>
          </a:xfrm>
          <a:custGeom>
            <a:avLst/>
            <a:gdLst/>
            <a:ahLst/>
            <a:cxnLst/>
            <a:rect l="0" t="0" r="0" b="0"/>
            <a:pathLst>
              <a:path w="82551" h="50801">
                <a:moveTo>
                  <a:pt x="0" y="0"/>
                </a:moveTo>
                <a:lnTo>
                  <a:pt x="0" y="0"/>
                </a:lnTo>
                <a:lnTo>
                  <a:pt x="20578" y="0"/>
                </a:lnTo>
                <a:lnTo>
                  <a:pt x="25138" y="1881"/>
                </a:lnTo>
                <a:lnTo>
                  <a:pt x="46163" y="17129"/>
                </a:lnTo>
                <a:lnTo>
                  <a:pt x="56931" y="30914"/>
                </a:lnTo>
                <a:lnTo>
                  <a:pt x="62462" y="34906"/>
                </a:lnTo>
                <a:lnTo>
                  <a:pt x="67978" y="38092"/>
                </a:lnTo>
                <a:lnTo>
                  <a:pt x="82550" y="508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has the same number of bits as operands, the same hardware works correctly for both signed and unsigned multiplication.</a:t>
            </a:r>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grpSp>
        <p:nvGrpSpPr>
          <p:cNvPr id="10" name="SMARTInkShape-Group129">
            <a:extLst>
              <a:ext uri="{FF2B5EF4-FFF2-40B4-BE49-F238E27FC236}">
                <a16:creationId xmlns:a16="http://schemas.microsoft.com/office/drawing/2014/main" id="{17DB7E72-051E-4523-8A3A-27B7B44D7259}"/>
              </a:ext>
            </a:extLst>
          </p:cNvPr>
          <p:cNvGrpSpPr/>
          <p:nvPr/>
        </p:nvGrpSpPr>
        <p:grpSpPr>
          <a:xfrm>
            <a:off x="5619756" y="3968773"/>
            <a:ext cx="565145" cy="25378"/>
            <a:chOff x="5619756" y="3968773"/>
            <a:chExt cx="565145" cy="25378"/>
          </a:xfrm>
        </p:grpSpPr>
        <p:sp>
          <p:nvSpPr>
            <p:cNvPr id="4" name="SMARTInkShape-216">
              <a:extLst>
                <a:ext uri="{FF2B5EF4-FFF2-40B4-BE49-F238E27FC236}">
                  <a16:creationId xmlns:a16="http://schemas.microsoft.com/office/drawing/2014/main" id="{94457DD3-0D44-44D9-A336-FB8F096FB8F8}"/>
                </a:ext>
              </a:extLst>
            </p:cNvPr>
            <p:cNvSpPr/>
            <p:nvPr>
              <p:custDataLst>
                <p:tags r:id="rId1"/>
              </p:custDataLst>
            </p:nvPr>
          </p:nvSpPr>
          <p:spPr>
            <a:xfrm>
              <a:off x="5619756" y="3968773"/>
              <a:ext cx="565145" cy="25378"/>
            </a:xfrm>
            <a:custGeom>
              <a:avLst/>
              <a:gdLst/>
              <a:ahLst/>
              <a:cxnLst/>
              <a:rect l="0" t="0" r="0" b="0"/>
              <a:pathLst>
                <a:path w="565145" h="25378">
                  <a:moveTo>
                    <a:pt x="6344" y="12677"/>
                  </a:moveTo>
                  <a:lnTo>
                    <a:pt x="6344" y="12677"/>
                  </a:lnTo>
                  <a:lnTo>
                    <a:pt x="17" y="19004"/>
                  </a:lnTo>
                  <a:lnTo>
                    <a:pt x="0" y="15649"/>
                  </a:lnTo>
                  <a:lnTo>
                    <a:pt x="704" y="15364"/>
                  </a:lnTo>
                  <a:lnTo>
                    <a:pt x="6266" y="18973"/>
                  </a:lnTo>
                  <a:lnTo>
                    <a:pt x="31474" y="19027"/>
                  </a:lnTo>
                  <a:lnTo>
                    <a:pt x="31665" y="22398"/>
                  </a:lnTo>
                  <a:lnTo>
                    <a:pt x="32396" y="23391"/>
                  </a:lnTo>
                  <a:lnTo>
                    <a:pt x="37204" y="25115"/>
                  </a:lnTo>
                  <a:lnTo>
                    <a:pt x="67901" y="25377"/>
                  </a:lnTo>
                  <a:lnTo>
                    <a:pt x="87079" y="25377"/>
                  </a:lnTo>
                  <a:lnTo>
                    <a:pt x="89801" y="24672"/>
                  </a:lnTo>
                  <a:lnTo>
                    <a:pt x="91615" y="23496"/>
                  </a:lnTo>
                  <a:lnTo>
                    <a:pt x="92825" y="22006"/>
                  </a:lnTo>
                  <a:lnTo>
                    <a:pt x="96050" y="20351"/>
                  </a:lnTo>
                  <a:lnTo>
                    <a:pt x="112209" y="19079"/>
                  </a:lnTo>
                  <a:lnTo>
                    <a:pt x="142134" y="17146"/>
                  </a:lnTo>
                  <a:lnTo>
                    <a:pt x="167401" y="13266"/>
                  </a:lnTo>
                  <a:lnTo>
                    <a:pt x="192831" y="10912"/>
                  </a:lnTo>
                  <a:lnTo>
                    <a:pt x="221451" y="7233"/>
                  </a:lnTo>
                  <a:lnTo>
                    <a:pt x="248193" y="5800"/>
                  </a:lnTo>
                  <a:lnTo>
                    <a:pt x="276158" y="1336"/>
                  </a:lnTo>
                  <a:lnTo>
                    <a:pt x="305204" y="156"/>
                  </a:lnTo>
                  <a:lnTo>
                    <a:pt x="336597" y="0"/>
                  </a:lnTo>
                  <a:lnTo>
                    <a:pt x="368300" y="5006"/>
                  </a:lnTo>
                  <a:lnTo>
                    <a:pt x="397066" y="6066"/>
                  </a:lnTo>
                  <a:lnTo>
                    <a:pt x="424150" y="10640"/>
                  </a:lnTo>
                  <a:lnTo>
                    <a:pt x="452455" y="12598"/>
                  </a:lnTo>
                  <a:lnTo>
                    <a:pt x="477293" y="14548"/>
                  </a:lnTo>
                  <a:lnTo>
                    <a:pt x="506721" y="18437"/>
                  </a:lnTo>
                  <a:lnTo>
                    <a:pt x="536774" y="18993"/>
                  </a:lnTo>
                  <a:lnTo>
                    <a:pt x="547624" y="19020"/>
                  </a:lnTo>
                  <a:lnTo>
                    <a:pt x="565144" y="1267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17">
              <a:extLst>
                <a:ext uri="{FF2B5EF4-FFF2-40B4-BE49-F238E27FC236}">
                  <a16:creationId xmlns:a16="http://schemas.microsoft.com/office/drawing/2014/main" id="{C57D3D06-C229-430B-AD2E-22E4B66E2C6C}"/>
                </a:ext>
              </a:extLst>
            </p:cNvPr>
            <p:cNvSpPr/>
            <p:nvPr>
              <p:custDataLst>
                <p:tags r:id="rId2"/>
              </p:custDataLst>
            </p:nvPr>
          </p:nvSpPr>
          <p:spPr>
            <a:xfrm>
              <a:off x="5632450" y="3981450"/>
              <a:ext cx="6351" cy="1"/>
            </a:xfrm>
            <a:custGeom>
              <a:avLst/>
              <a:gdLst/>
              <a:ahLst/>
              <a:cxnLst/>
              <a:rect l="0" t="0" r="0" b="0"/>
              <a:pathLst>
                <a:path w="6351" h="1">
                  <a:moveTo>
                    <a:pt x="0" y="0"/>
                  </a:moveTo>
                  <a:lnTo>
                    <a:pt x="0" y="0"/>
                  </a:lnTo>
                  <a:lnTo>
                    <a:pt x="63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18">
              <a:extLst>
                <a:ext uri="{FF2B5EF4-FFF2-40B4-BE49-F238E27FC236}">
                  <a16:creationId xmlns:a16="http://schemas.microsoft.com/office/drawing/2014/main" id="{E2F3E556-5849-4E46-A750-C6F4D6C78FED}"/>
                </a:ext>
              </a:extLst>
            </p:cNvPr>
            <p:cNvSpPr/>
            <p:nvPr>
              <p:custDataLst>
                <p:tags r:id="rId3"/>
              </p:custDataLst>
            </p:nvPr>
          </p:nvSpPr>
          <p:spPr>
            <a:xfrm>
              <a:off x="5632450" y="3975100"/>
              <a:ext cx="1" cy="6351"/>
            </a:xfrm>
            <a:custGeom>
              <a:avLst/>
              <a:gdLst/>
              <a:ahLst/>
              <a:cxnLst/>
              <a:rect l="0" t="0" r="0" b="0"/>
              <a:pathLst>
                <a:path w="1" h="6351">
                  <a:moveTo>
                    <a:pt x="0" y="0"/>
                  </a:moveTo>
                  <a:lnTo>
                    <a:pt x="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
        <p:nvSpPr>
          <p:cNvPr id="6" name="SMARTInkShape-219">
            <a:extLst>
              <a:ext uri="{FF2B5EF4-FFF2-40B4-BE49-F238E27FC236}">
                <a16:creationId xmlns:a16="http://schemas.microsoft.com/office/drawing/2014/main" id="{8D8012A1-6875-4E9F-9673-0636743DBFEE}"/>
              </a:ext>
            </a:extLst>
          </p:cNvPr>
          <p:cNvSpPr/>
          <p:nvPr>
            <p:custDataLst>
              <p:tags r:id="rId1"/>
            </p:custDataLst>
          </p:nvPr>
        </p:nvSpPr>
        <p:spPr>
          <a:xfrm>
            <a:off x="1758950" y="4787900"/>
            <a:ext cx="1" cy="6351"/>
          </a:xfrm>
          <a:custGeom>
            <a:avLst/>
            <a:gdLst/>
            <a:ahLst/>
            <a:cxnLst/>
            <a:rect l="0" t="0" r="0" b="0"/>
            <a:pathLst>
              <a:path w="1" h="6351">
                <a:moveTo>
                  <a:pt x="0" y="0"/>
                </a:moveTo>
                <a:lnTo>
                  <a:pt x="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Unsigned integer arithmetic</a:t>
            </a:r>
          </a:p>
          <a:p>
            <a:r>
              <a:rPr lang="en-GB" sz="2800" dirty="0"/>
              <a:t>Signed integer arithmetic</a:t>
            </a:r>
          </a:p>
          <a:p>
            <a:pPr lvl="1"/>
            <a:r>
              <a:rPr lang="en-GB" sz="2500" dirty="0"/>
              <a:t>2’s complement</a:t>
            </a:r>
          </a:p>
          <a:p>
            <a:r>
              <a:rPr lang="en-GB" sz="280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39</a:t>
            </a:fld>
            <a:endParaRPr kumimoji="0" lang="en-US" dirty="0"/>
          </a:p>
        </p:txBody>
      </p:sp>
    </p:spTree>
    <p:extLst>
      <p:ext uri="{BB962C8B-B14F-4D97-AF65-F5344CB8AC3E}">
        <p14:creationId xmlns:p14="http://schemas.microsoft.com/office/powerpoint/2010/main" val="33444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B23D-EFE6-FA45-DAF9-9FF26087A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66A56-D44E-D648-C861-46FA398FDE43}"/>
              </a:ext>
            </a:extLst>
          </p:cNvPr>
          <p:cNvSpPr>
            <a:spLocks noGrp="1"/>
          </p:cNvSpPr>
          <p:nvPr>
            <p:ph sz="quarter" idx="1"/>
          </p:nvPr>
        </p:nvSpPr>
        <p:spPr/>
        <p:txBody>
          <a:bodyPr/>
          <a:lstStyle/>
          <a:p>
            <a:r>
              <a:rPr lang="en-US" dirty="0"/>
              <a:t>Lecture 1. Why use two's complement?</a:t>
            </a:r>
          </a:p>
          <a:p>
            <a:pPr lvl="1"/>
            <a:r>
              <a:rPr lang="en-US" dirty="0">
                <a:hlinkClick r:id="rId2"/>
              </a:rPr>
              <a:t>https://www.youtube.com/watch?v=lJCefqV80ck&amp;list=PLRJhV4hUhIymmp5CCeIFPyxbknsdcXCc8&amp;index=1</a:t>
            </a:r>
            <a:r>
              <a:rPr lang="en-US" dirty="0"/>
              <a:t> </a:t>
            </a:r>
          </a:p>
          <a:p>
            <a:r>
              <a:rPr lang="en-US" dirty="0"/>
              <a:t>Lecture 2: Carry flag for unsigned addition and subtraction</a:t>
            </a:r>
          </a:p>
          <a:p>
            <a:pPr lvl="1"/>
            <a:r>
              <a:rPr lang="en-US" dirty="0">
                <a:hlinkClick r:id="rId3"/>
              </a:rPr>
              <a:t>https://www.youtube.com/watch?v=MxGW2WurKuM&amp;list=PLRJhV4hUhIymmp5CCeIFPyxbknsdcXCc8&amp;index=2</a:t>
            </a:r>
            <a:endParaRPr lang="en-US" dirty="0"/>
          </a:p>
          <a:p>
            <a:r>
              <a:rPr lang="en-US" dirty="0"/>
              <a:t>Lecture 3: Overflow flag for signed addition and subtraction</a:t>
            </a:r>
          </a:p>
          <a:p>
            <a:pPr lvl="1"/>
            <a:r>
              <a:rPr lang="en-US" dirty="0">
                <a:hlinkClick r:id="rId4"/>
              </a:rPr>
              <a:t>https://www.youtube.com/watch?v=BIn6iyYIGio&amp;list=PLRJhV4hUhIymmp5CCeIFPyxbknsdcXCc8&amp;index=3</a:t>
            </a:r>
            <a:r>
              <a:rPr lang="en-US" dirty="0"/>
              <a:t> </a:t>
            </a:r>
          </a:p>
        </p:txBody>
      </p:sp>
    </p:spTree>
    <p:extLst>
      <p:ext uri="{BB962C8B-B14F-4D97-AF65-F5344CB8AC3E}">
        <p14:creationId xmlns:p14="http://schemas.microsoft.com/office/powerpoint/2010/main" val="400975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p>
              <a:p>
                <a:pPr marL="342900" lvl="0" indent="-342900" eaLnBrk="1" fontAlgn="auto" hangingPunct="1">
                  <a:spcBef>
                    <a:spcPts val="0"/>
                  </a:spcBef>
                  <a:spcAft>
                    <a:spcPts val="0"/>
                  </a:spcAft>
                  <a:buFont typeface="Arial" panose="020B0604020202020204" pitchFamily="34" charset="0"/>
                  <a:buChar char="•"/>
                </a:pPr>
                <a:endParaRPr lang="en-US" sz="2400" b="0" dirty="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a:solidFill>
                      <a:prstClr val="black"/>
                    </a:solidFill>
                    <a:latin typeface="Gill Sans MT"/>
                  </a:rPr>
                  <a:t>On ARM Cortex-M3 processors, the carry flag and the borrow flag are physically the same flag bit in the CPSR (Current Program Status Register). </a:t>
                </a:r>
              </a:p>
              <a:p>
                <a:pPr marL="800100" lvl="1" indent="-342900" eaLnBrk="1" fontAlgn="auto" hangingPunct="1">
                  <a:spcBef>
                    <a:spcPts val="0"/>
                  </a:spcBef>
                  <a:spcAft>
                    <a:spcPts val="0"/>
                  </a:spcAft>
                  <a:buFont typeface="Arial" panose="020B0604020202020204" pitchFamily="34" charset="0"/>
                  <a:buChar char="•"/>
                </a:pPr>
                <a:r>
                  <a:rPr lang="en-US" sz="2400" b="0" dirty="0">
                    <a:solidFill>
                      <a:srgbClr val="FF0000"/>
                    </a:solidFill>
                    <a:latin typeface="Gill Sans MT"/>
                  </a:rPr>
                  <a:t>Carry =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9"/>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a:solidFill>
                      <a:prstClr val="black"/>
                    </a:solidFill>
                    <a:latin typeface="Gill Sans MT"/>
                  </a:rPr>
                  <a:t>since 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10"/>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11"/>
          <a:stretch>
            <a:fillRect/>
          </a:stretch>
        </p:blipFill>
        <p:spPr>
          <a:xfrm>
            <a:off x="4953000" y="2133600"/>
            <a:ext cx="3851134" cy="2316133"/>
          </a:xfrm>
          <a:prstGeom prst="rect">
            <a:avLst/>
          </a:prstGeom>
        </p:spPr>
      </p:pic>
      <p:grpSp>
        <p:nvGrpSpPr>
          <p:cNvPr id="10" name="SMARTInkShape-Group1">
            <a:extLst>
              <a:ext uri="{FF2B5EF4-FFF2-40B4-BE49-F238E27FC236}">
                <a16:creationId xmlns:a16="http://schemas.microsoft.com/office/drawing/2014/main" id="{C53BD143-50C6-43B5-AD3F-36E7A11D99C9}"/>
              </a:ext>
            </a:extLst>
          </p:cNvPr>
          <p:cNvGrpSpPr/>
          <p:nvPr/>
        </p:nvGrpSpPr>
        <p:grpSpPr>
          <a:xfrm>
            <a:off x="1492250" y="3257550"/>
            <a:ext cx="25401" cy="31751"/>
            <a:chOff x="1492250" y="3257550"/>
            <a:chExt cx="25401" cy="31751"/>
          </a:xfrm>
        </p:grpSpPr>
        <p:sp>
          <p:nvSpPr>
            <p:cNvPr id="6" name="SMARTInkShape-1">
              <a:extLst>
                <a:ext uri="{FF2B5EF4-FFF2-40B4-BE49-F238E27FC236}">
                  <a16:creationId xmlns:a16="http://schemas.microsoft.com/office/drawing/2014/main" id="{57E6EC6C-3F68-4C73-8726-362FC15CFF17}"/>
                </a:ext>
              </a:extLst>
            </p:cNvPr>
            <p:cNvSpPr/>
            <p:nvPr>
              <p:custDataLst>
                <p:tags r:id="rId3"/>
              </p:custDataLst>
            </p:nvPr>
          </p:nvSpPr>
          <p:spPr>
            <a:xfrm>
              <a:off x="1492250" y="3257550"/>
              <a:ext cx="12701" cy="6351"/>
            </a:xfrm>
            <a:custGeom>
              <a:avLst/>
              <a:gdLst/>
              <a:ahLst/>
              <a:cxnLst/>
              <a:rect l="0" t="0" r="0" b="0"/>
              <a:pathLst>
                <a:path w="12701" h="6351">
                  <a:moveTo>
                    <a:pt x="12700" y="0"/>
                  </a:moveTo>
                  <a:lnTo>
                    <a:pt x="1270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
              <a:extLst>
                <a:ext uri="{FF2B5EF4-FFF2-40B4-BE49-F238E27FC236}">
                  <a16:creationId xmlns:a16="http://schemas.microsoft.com/office/drawing/2014/main" id="{A5459A94-B233-4532-BA9F-55BB264F7539}"/>
                </a:ext>
              </a:extLst>
            </p:cNvPr>
            <p:cNvSpPr/>
            <p:nvPr>
              <p:custDataLst>
                <p:tags r:id="rId4"/>
              </p:custDataLst>
            </p:nvPr>
          </p:nvSpPr>
          <p:spPr>
            <a:xfrm>
              <a:off x="1498600" y="3276600"/>
              <a:ext cx="19051" cy="12701"/>
            </a:xfrm>
            <a:custGeom>
              <a:avLst/>
              <a:gdLst/>
              <a:ahLst/>
              <a:cxnLst/>
              <a:rect l="0" t="0" r="0" b="0"/>
              <a:pathLst>
                <a:path w="19051" h="12701">
                  <a:moveTo>
                    <a:pt x="19050" y="0"/>
                  </a:moveTo>
                  <a:lnTo>
                    <a:pt x="19050" y="0"/>
                  </a:lnTo>
                  <a:lnTo>
                    <a:pt x="8219" y="10125"/>
                  </a:lnTo>
                  <a:lnTo>
                    <a:pt x="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3">
            <a:extLst>
              <a:ext uri="{FF2B5EF4-FFF2-40B4-BE49-F238E27FC236}">
                <a16:creationId xmlns:a16="http://schemas.microsoft.com/office/drawing/2014/main" id="{2B858861-431D-4B3E-9E8F-8E47B6652673}"/>
              </a:ext>
            </a:extLst>
          </p:cNvPr>
          <p:cNvSpPr/>
          <p:nvPr>
            <p:custDataLst>
              <p:tags r:id="rId1"/>
            </p:custDataLst>
          </p:nvPr>
        </p:nvSpPr>
        <p:spPr>
          <a:xfrm>
            <a:off x="1428750" y="2863850"/>
            <a:ext cx="31751" cy="19051"/>
          </a:xfrm>
          <a:custGeom>
            <a:avLst/>
            <a:gdLst/>
            <a:ahLst/>
            <a:cxnLst/>
            <a:rect l="0" t="0" r="0" b="0"/>
            <a:pathLst>
              <a:path w="31751" h="19051">
                <a:moveTo>
                  <a:pt x="0" y="19050"/>
                </a:moveTo>
                <a:lnTo>
                  <a:pt x="0" y="19050"/>
                </a:lnTo>
                <a:lnTo>
                  <a:pt x="3371" y="19050"/>
                </a:lnTo>
                <a:lnTo>
                  <a:pt x="6907" y="15287"/>
                </a:lnTo>
                <a:lnTo>
                  <a:pt x="8838" y="12308"/>
                </a:lnTo>
                <a:lnTo>
                  <a:pt x="31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4">
            <a:extLst>
              <a:ext uri="{FF2B5EF4-FFF2-40B4-BE49-F238E27FC236}">
                <a16:creationId xmlns:a16="http://schemas.microsoft.com/office/drawing/2014/main" id="{640ACE10-051B-4B2F-986F-261EEA356DCF}"/>
              </a:ext>
            </a:extLst>
          </p:cNvPr>
          <p:cNvSpPr/>
          <p:nvPr>
            <p:custDataLst>
              <p:tags r:id="rId2"/>
            </p:custDataLst>
          </p:nvPr>
        </p:nvSpPr>
        <p:spPr>
          <a:xfrm>
            <a:off x="1752600" y="2717800"/>
            <a:ext cx="6351" cy="6351"/>
          </a:xfrm>
          <a:custGeom>
            <a:avLst/>
            <a:gdLst/>
            <a:ahLst/>
            <a:cxnLst/>
            <a:rect l="0" t="0" r="0" b="0"/>
            <a:pathLst>
              <a:path w="6351" h="6351">
                <a:moveTo>
                  <a:pt x="6350" y="0"/>
                </a:moveTo>
                <a:lnTo>
                  <a:pt x="635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subtraction</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 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borrow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8"/>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a:solidFill>
                      <a:prstClr val="black"/>
                    </a:solidFill>
                    <a:latin typeface="Gill Sans MT"/>
                  </a:rPr>
                  <a:t>Carry flag = 0 (Borrow flag = 1), since true 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9"/>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10"/>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6"/>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141096" r="-175114" b="-215068"/>
                          </a:stretch>
                        </a:blipFill>
                      </a:tcPr>
                    </a:tc>
                    <a:tc>
                      <a:txBody>
                        <a:bodyPr/>
                        <a:lstStyle/>
                        <a:p>
                          <a:endParaRPr lang="en-US"/>
                        </a:p>
                      </a:txBody>
                      <a:tcPr marL="68580" marR="68580" marT="0" marB="0" anchor="ctr">
                        <a:blipFill>
                          <a:blip r:embed="rId7"/>
                          <a:stretch>
                            <a:fillRect l="-159294" t="-141096" r="-80471" b="-215068"/>
                          </a:stretch>
                        </a:blipFill>
                      </a:tcPr>
                    </a:tc>
                    <a:tc>
                      <a:txBody>
                        <a:bodyPr/>
                        <a:lstStyle/>
                        <a:p>
                          <a:endParaRPr lang="en-US"/>
                        </a:p>
                      </a:txBody>
                      <a:tcPr marL="68580" marR="68580" marT="0" marB="0" anchor="ctr">
                        <a:blipFill>
                          <a:blip r:embed="rId7"/>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391111" r="-175114" b="-248889"/>
                          </a:stretch>
                        </a:blipFill>
                      </a:tcPr>
                    </a:tc>
                    <a:tc>
                      <a:txBody>
                        <a:bodyPr/>
                        <a:lstStyle/>
                        <a:p>
                          <a:endParaRPr lang="en-US"/>
                        </a:p>
                      </a:txBody>
                      <a:tcPr marL="68580" marR="68580" marT="0" marB="0" anchor="ctr">
                        <a:blipFill>
                          <a:blip r:embed="rId7"/>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245556" r="-175114" b="-24444"/>
                          </a:stretch>
                        </a:blipFill>
                      </a:tcPr>
                    </a:tc>
                    <a:tc>
                      <a:txBody>
                        <a:bodyPr/>
                        <a:lstStyle/>
                        <a:p>
                          <a:endParaRPr lang="en-US"/>
                        </a:p>
                      </a:txBody>
                      <a:tcPr marL="68580" marR="68580" marT="0" marB="0" anchor="ctr">
                        <a:blipFill>
                          <a:blip r:embed="rId7"/>
                          <a:stretch>
                            <a:fillRect l="-159294" t="-245556" r="-80471" b="-24444"/>
                          </a:stretch>
                        </a:blipFill>
                      </a:tcPr>
                    </a:tc>
                    <a:tc>
                      <a:txBody>
                        <a:bodyPr/>
                        <a:lstStyle/>
                        <a:p>
                          <a:endParaRPr lang="en-US"/>
                        </a:p>
                      </a:txBody>
                      <a:tcPr marL="68580" marR="68580" marT="0" marB="0" anchor="ctr">
                        <a:blipFill>
                          <a:blip r:embed="rId7"/>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5853</TotalTime>
  <Words>4741</Words>
  <Application>Microsoft Office PowerPoint</Application>
  <PresentationFormat>On-screen Show (4:3)</PresentationFormat>
  <Paragraphs>1228</Paragraphs>
  <Slides>40</Slides>
  <Notes>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40</vt:i4>
      </vt:variant>
    </vt:vector>
  </HeadingPairs>
  <TitlesOfParts>
    <vt:vector size="56" baseType="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Signed Integers Method 3: Two’s Complement</vt:lpstr>
      <vt:lpstr>Quiz</vt:lpstr>
      <vt:lpstr>Comparison: different signed reps</vt:lpstr>
      <vt:lpstr>Comparison: unsigned vs. signed</vt:lpstr>
      <vt:lpstr>Unsigned vs. Signed (TC)</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lpstr>References</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517</cp:revision>
  <dcterms:created xsi:type="dcterms:W3CDTF">1999-01-04T11:50:11Z</dcterms:created>
  <dcterms:modified xsi:type="dcterms:W3CDTF">2025-09-18T01:25:30Z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