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4" r:id="rId4"/>
    <p:sldId id="268" r:id="rId5"/>
    <p:sldId id="263" r:id="rId6"/>
    <p:sldId id="259" r:id="rId7"/>
    <p:sldId id="267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3" autoAdjust="0"/>
  </p:normalViewPr>
  <p:slideViewPr>
    <p:cSldViewPr>
      <p:cViewPr varScale="1">
        <p:scale>
          <a:sx n="65" d="100"/>
          <a:sy n="65" d="100"/>
        </p:scale>
        <p:origin x="19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modSld">
      <pc:chgData name="Zonghua Gu" userId="9a7e1853e1951ef5" providerId="LiveId" clId="{CF1FAA12-072C-4ED5-BA76-0FFFAEFDB88A}" dt="2025-09-02T23:40:19.805" v="4" actId="20577"/>
      <pc:docMkLst>
        <pc:docMk/>
      </pc:docMkLst>
      <pc:sldChg chg="delSp modSp mod">
        <pc:chgData name="Zonghua Gu" userId="9a7e1853e1951ef5" providerId="LiveId" clId="{CF1FAA12-072C-4ED5-BA76-0FFFAEFDB88A}" dt="2025-09-02T23:40:19.805" v="4" actId="20577"/>
        <pc:sldMkLst>
          <pc:docMk/>
          <pc:sldMk cId="1683281344" sldId="256"/>
        </pc:sldMkLst>
        <pc:spChg chg="del">
          <ac:chgData name="Zonghua Gu" userId="9a7e1853e1951ef5" providerId="LiveId" clId="{CF1FAA12-072C-4ED5-BA76-0FFFAEFDB88A}" dt="2025-09-02T23:40:17.141" v="0" actId="478"/>
          <ac:spMkLst>
            <pc:docMk/>
            <pc:sldMk cId="1683281344" sldId="256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02T23:40:19.805" v="4" actId="20577"/>
          <ac:spMkLst>
            <pc:docMk/>
            <pc:sldMk cId="1683281344" sldId="256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48600" y="640080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0FB581EF-2218-4119-8A75-372CD2AA928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409DC15A-173C-47CD-9DB0-26093BB8504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A51F9702-9877-44D1-9B1C-B442A1C835F9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81FF9AC4-E578-4F90-A992-100491A35030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C972F9A4-EBE0-47B5-B21F-1E4A829DCF61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0B7C8F24-00CF-4FEF-BA48-916109EBD607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477C015C-C7D3-4AD0-B081-0B41F846E2F6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C2B31EE2-71C6-4714-8723-1EA1E62FEDE3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8208A78-7DDF-472C-9C43-3D037208F39A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92401" y="6582489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Acknowledgement: some slides taken from Yifeng Zhu’s courseware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43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</a:rPr>
              <a:t>L5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</a:rPr>
              <a:t>functions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>
                <a:latin typeface="Calibri"/>
              </a:rPr>
              <a:t>Exercises ANS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PUSH/POP Multiple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6604"/>
            <a:ext cx="8229600" cy="1905000"/>
          </a:xfrm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1788805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1406604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3888" y="1508799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178880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1917005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1871523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23" y="3771722"/>
            <a:ext cx="83096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PUSH/POP multiple registers in a single statement: the order in which registers listed in the {register list} does not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79858" y="283106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0557" y="2397204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55636" y="2581870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28310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971800" y="2947600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6248400" y="290211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orizontal Scroll 6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122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Question: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517" y="2891802"/>
            <a:ext cx="819965" cy="6302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2528900"/>
            <a:ext cx="24384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GB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{R1,R2}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{R1}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736068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3880" y="1675288"/>
            <a:ext cx="2819400" cy="685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R1==0x11111111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R2==0x22222222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7570" y="1237054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Before execution</a:t>
            </a:r>
            <a:endParaRPr lang="en-US" sz="2000"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"/>
          </p:nvPr>
        </p:nvSpPr>
        <p:spPr>
          <a:xfrm>
            <a:off x="443880" y="5044440"/>
            <a:ext cx="8229600" cy="4937760"/>
          </a:xfrm>
        </p:spPr>
        <p:txBody>
          <a:bodyPr/>
          <a:lstStyle/>
          <a:p>
            <a:r>
              <a:rPr lang="en-US" dirty="0"/>
              <a:t>Question: </a:t>
            </a:r>
          </a:p>
          <a:p>
            <a:pPr lvl="1"/>
            <a:r>
              <a:rPr lang="en-US" dirty="0"/>
              <a:t>What is content of stack, and position of SP, after PUSH {R2,R1}?</a:t>
            </a:r>
          </a:p>
          <a:p>
            <a:pPr lvl="1"/>
            <a:r>
              <a:rPr lang="en-US" dirty="0"/>
              <a:t>What are the values of R1/R2 after POP {R2}?</a:t>
            </a:r>
          </a:p>
        </p:txBody>
      </p:sp>
    </p:spTree>
    <p:extLst>
      <p:ext uri="{BB962C8B-B14F-4D97-AF65-F5344CB8AC3E}">
        <p14:creationId xmlns:p14="http://schemas.microsoft.com/office/powerpoint/2010/main" val="24592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</a:t>
            </a:r>
            <a:r>
              <a:rPr lang="en-GB" dirty="0"/>
              <a:t>: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endCxn id="35" idx="1"/>
          </p:cNvCxnSpPr>
          <p:nvPr/>
        </p:nvCxnSpPr>
        <p:spPr>
          <a:xfrm>
            <a:off x="5429517" y="2891802"/>
            <a:ext cx="802628" cy="134083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2528900"/>
            <a:ext cx="24384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{R1,R2}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{R1}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736068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3880" y="1675288"/>
            <a:ext cx="2819400" cy="685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R1==0x11111111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R2==0x22222222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7570" y="1237054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Before execution</a:t>
            </a:r>
            <a:endParaRPr lang="en-US" sz="2000"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"/>
          </p:nvPr>
        </p:nvSpPr>
        <p:spPr>
          <a:xfrm>
            <a:off x="443880" y="5044440"/>
            <a:ext cx="8229600" cy="4937760"/>
          </a:xfrm>
        </p:spPr>
        <p:txBody>
          <a:bodyPr/>
          <a:lstStyle/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Shown in figure</a:t>
            </a:r>
          </a:p>
          <a:p>
            <a:pPr lvl="1"/>
            <a:r>
              <a:rPr lang="en-US" dirty="0"/>
              <a:t>After POP {R2}, R1==0x11111111, R2==0x22222222</a:t>
            </a:r>
          </a:p>
        </p:txBody>
      </p:sp>
    </p:spTree>
    <p:extLst>
      <p:ext uri="{BB962C8B-B14F-4D97-AF65-F5344CB8AC3E}">
        <p14:creationId xmlns:p14="http://schemas.microsoft.com/office/powerpoint/2010/main" val="20988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Swap R1 &amp;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0x20000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1F8</a:t>
            </a:r>
            <a:endParaRPr lang="en-GB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5429517" y="2891802"/>
            <a:ext cx="800647" cy="13515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2528900"/>
            <a:ext cx="19050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989423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3200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" y="3378764"/>
            <a:ext cx="52540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5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via Registers R0-R3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  <p:sp>
        <p:nvSpPr>
          <p:cNvPr id="6" name="Horizontal Scroll 5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55062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657600" y="3328963"/>
            <a:ext cx="5290226" cy="689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Each argument of 8-bit char, or 16-bit short, is passed in a 32-bit register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Arguments Passed on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</p:nvPr>
        </p:nvGraphicFramePr>
        <p:xfrm>
          <a:off x="609600" y="17266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2"/>
          <p:cNvGraphicFramePr>
            <a:graphicFrameLocks/>
          </p:cNvGraphicFramePr>
          <p:nvPr/>
        </p:nvGraphicFramePr>
        <p:xfrm>
          <a:off x="3886197" y="17266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13716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1371600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2293834"/>
            <a:ext cx="31550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foo 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0,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i1,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i2,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i3)</a:t>
            </a:r>
            <a:endParaRPr lang="en-US" dirty="0"/>
          </a:p>
        </p:txBody>
      </p:sp>
      <p:graphicFrame>
        <p:nvGraphicFramePr>
          <p:cNvPr id="18" name="Content Placeholder 12"/>
          <p:cNvGraphicFramePr>
            <a:graphicFrameLocks/>
          </p:cNvGraphicFramePr>
          <p:nvPr/>
        </p:nvGraphicFramePr>
        <p:xfrm>
          <a:off x="609600" y="299612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2"/>
          <p:cNvGraphicFramePr>
            <a:graphicFrameLocks/>
          </p:cNvGraphicFramePr>
          <p:nvPr/>
        </p:nvGraphicFramePr>
        <p:xfrm>
          <a:off x="3886197" y="299612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28800" y="264106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264106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00" y="3505200"/>
            <a:ext cx="31357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foo 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i0, </a:t>
            </a:r>
            <a:r>
              <a:rPr lang="en-US" altLang="zh-CN" dirty="0">
                <a:solidFill>
                  <a:srgbClr val="333333"/>
                </a:solidFill>
                <a:latin typeface="Segoe UI" panose="020B0502040204020203" pitchFamily="34" charset="0"/>
              </a:rPr>
              <a:t>char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a1, double D)</a:t>
            </a:r>
            <a:endParaRPr lang="en-US" dirty="0"/>
          </a:p>
        </p:txBody>
      </p:sp>
      <p:graphicFrame>
        <p:nvGraphicFramePr>
          <p:cNvPr id="25" name="Content Placeholder 12"/>
          <p:cNvGraphicFramePr>
            <a:graphicFrameLocks/>
          </p:cNvGraphicFramePr>
          <p:nvPr/>
        </p:nvGraphicFramePr>
        <p:xfrm>
          <a:off x="609600" y="4207486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12"/>
          <p:cNvGraphicFramePr>
            <a:graphicFrameLocks/>
          </p:cNvGraphicFramePr>
          <p:nvPr/>
        </p:nvGraphicFramePr>
        <p:xfrm>
          <a:off x="3886197" y="4207486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8524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7800" y="3852426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8600" y="4800600"/>
            <a:ext cx="41712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foo 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i0,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i1, double D,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i2,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i3)</a:t>
            </a:r>
            <a:endParaRPr lang="en-US" dirty="0"/>
          </a:p>
        </p:txBody>
      </p:sp>
      <p:graphicFrame>
        <p:nvGraphicFramePr>
          <p:cNvPr id="30" name="Content Placeholder 12"/>
          <p:cNvGraphicFramePr>
            <a:graphicFrameLocks/>
          </p:cNvGraphicFramePr>
          <p:nvPr/>
        </p:nvGraphicFramePr>
        <p:xfrm>
          <a:off x="609600" y="5502886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12"/>
          <p:cNvGraphicFramePr>
            <a:graphicFrameLocks/>
          </p:cNvGraphicFramePr>
          <p:nvPr/>
        </p:nvGraphicFramePr>
        <p:xfrm>
          <a:off x="3886197" y="5502886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828800" y="51478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5147826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3400" y="6070060"/>
            <a:ext cx="7924800" cy="689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Caller passes arguments i0, i1, D in registers R0-R3 directly; pushes additional arguments i2 and i3 onto the stack before function call (details not covered in this lecture)</a:t>
            </a:r>
          </a:p>
        </p:txBody>
      </p:sp>
      <p:sp>
        <p:nvSpPr>
          <p:cNvPr id="36" name="Horizontal Scroll 35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58448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Argument Passing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/>
              <a:t>hich registers are used to pass the arguments and return the result?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79674"/>
            <a:ext cx="55822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long fun (short a1, char a2, double a3,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a4, char a5)</a:t>
            </a:r>
          </a:p>
        </p:txBody>
      </p:sp>
      <p:graphicFrame>
        <p:nvGraphicFramePr>
          <p:cNvPr id="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44029"/>
              </p:ext>
            </p:extLst>
          </p:nvPr>
        </p:nvGraphicFramePr>
        <p:xfrm>
          <a:off x="685800" y="29819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435055"/>
              </p:ext>
            </p:extLst>
          </p:nvPr>
        </p:nvGraphicFramePr>
        <p:xfrm>
          <a:off x="3962397" y="29819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269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262690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3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Argument Passing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/>
              <a:t>hich registers are used to pass the arguments and return the result?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argument of 8-bit char, or 16-bit short, is passed in 1 32-bit register; cannot use 1 register to pass more than 1 arguments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79674"/>
            <a:ext cx="55822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long fun (short a1, char a2, double a3,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a4, char a5)</a:t>
            </a:r>
          </a:p>
        </p:txBody>
      </p:sp>
      <p:graphicFrame>
        <p:nvGraphicFramePr>
          <p:cNvPr id="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694"/>
              </p:ext>
            </p:extLst>
          </p:nvPr>
        </p:nvGraphicFramePr>
        <p:xfrm>
          <a:off x="685800" y="29819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623803"/>
              </p:ext>
            </p:extLst>
          </p:nvPr>
        </p:nvGraphicFramePr>
        <p:xfrm>
          <a:off x="3962397" y="29819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269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262690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2095</TotalTime>
  <Words>599</Words>
  <Application>Microsoft Office PowerPoint</Application>
  <PresentationFormat>On-screen Show (4:3)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Consolas</vt:lpstr>
      <vt:lpstr>Gill Sans MT</vt:lpstr>
      <vt:lpstr>Segoe UI</vt:lpstr>
      <vt:lpstr>Wingdings</vt:lpstr>
      <vt:lpstr>Wingdings 3</vt:lpstr>
      <vt:lpstr>Origin</vt:lpstr>
      <vt:lpstr>PowerPoint Presentation</vt:lpstr>
      <vt:lpstr>PUSH/POP Multiple Registers</vt:lpstr>
      <vt:lpstr>Question: Stack</vt:lpstr>
      <vt:lpstr>Answer: Stack</vt:lpstr>
      <vt:lpstr>Example: Swap R1 &amp; R2</vt:lpstr>
      <vt:lpstr>Passing Arguments via Registers R0-R3</vt:lpstr>
      <vt:lpstr>Additional Arguments Passed on Stack</vt:lpstr>
      <vt:lpstr>Question: Argument Passing</vt:lpstr>
      <vt:lpstr>Answer: Argument Passing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212</cp:revision>
  <dcterms:created xsi:type="dcterms:W3CDTF">2013-04-23T02:37:35Z</dcterms:created>
  <dcterms:modified xsi:type="dcterms:W3CDTF">2025-09-02T23:40:20Z</dcterms:modified>
</cp:coreProperties>
</file>