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6" r:id="rId3"/>
    <p:sldId id="264" r:id="rId4"/>
    <p:sldId id="263" r:id="rId5"/>
    <p:sldId id="259" r:id="rId6"/>
    <p:sldId id="26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9013" autoAdjust="0"/>
  </p:normalViewPr>
  <p:slideViewPr>
    <p:cSldViewPr>
      <p:cViewPr varScale="1">
        <p:scale>
          <a:sx n="65" d="100"/>
          <a:sy n="65" d="100"/>
        </p:scale>
        <p:origin x="195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delSld modSld">
      <pc:chgData name="Zonghua Gu" userId="9a7e1853e1951ef5" providerId="LiveId" clId="{CF1FAA12-072C-4ED5-BA76-0FFFAEFDB88A}" dt="2025-09-02T23:41:14.919" v="2" actId="47"/>
      <pc:docMkLst>
        <pc:docMk/>
      </pc:docMkLst>
      <pc:sldChg chg="delSp mod">
        <pc:chgData name="Zonghua Gu" userId="9a7e1853e1951ef5" providerId="LiveId" clId="{CF1FAA12-072C-4ED5-BA76-0FFFAEFDB88A}" dt="2025-09-02T23:41:07.077" v="0" actId="478"/>
        <pc:sldMkLst>
          <pc:docMk/>
          <pc:sldMk cId="1683281344" sldId="256"/>
        </pc:sldMkLst>
        <pc:spChg chg="del">
          <ac:chgData name="Zonghua Gu" userId="9a7e1853e1951ef5" providerId="LiveId" clId="{CF1FAA12-072C-4ED5-BA76-0FFFAEFDB88A}" dt="2025-09-02T23:41:07.077" v="0" actId="478"/>
          <ac:spMkLst>
            <pc:docMk/>
            <pc:sldMk cId="1683281344" sldId="256"/>
            <ac:spMk id="5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02T23:41:14.919" v="2" actId="47"/>
        <pc:sldMkLst>
          <pc:docMk/>
          <pc:sldMk cId="414796749" sldId="261"/>
        </pc:sldMkLst>
      </pc:sldChg>
      <pc:sldChg chg="del">
        <pc:chgData name="Zonghua Gu" userId="9a7e1853e1951ef5" providerId="LiveId" clId="{CF1FAA12-072C-4ED5-BA76-0FFFAEFDB88A}" dt="2025-09-02T23:41:11.825" v="1" actId="47"/>
        <pc:sldMkLst>
          <pc:docMk/>
          <pc:sldMk cId="209883174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6CA9-4ACC-4B9F-9FE0-F451E90D37F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AF1D-1787-4F45-8D94-E74359504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48600" y="640080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0FB581EF-2218-4119-8A75-372CD2AA9282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409DC15A-173C-47CD-9DB0-26093BB85046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A51F9702-9877-44D1-9B1C-B442A1C835F9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81FF9AC4-E578-4F90-A992-100491A35030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C972F9A4-EBE0-47B5-B21F-1E4A829DCF61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0B7C8F24-00CF-4FEF-BA48-916109EBD607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477C015C-C7D3-4AD0-B081-0B41F846E2F6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C2B31EE2-71C6-4714-8723-1EA1E62FEDE3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8208A78-7DDF-472C-9C43-3D037208F39A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356350"/>
            <a:ext cx="76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92401" y="6582489"/>
            <a:ext cx="40318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>
                <a:solidFill>
                  <a:schemeClr val="bg1">
                    <a:lumMod val="50000"/>
                  </a:schemeClr>
                </a:solidFill>
              </a:rPr>
              <a:t>Acknowledgement: some slides taken from Yifeng Zhu’s courseware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2743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</a:rPr>
              <a:t>L5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</a:rPr>
              <a:t>functions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Calibri"/>
              </a:rPr>
              <a:t>Exercises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PUSH/POP Multiple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6604"/>
            <a:ext cx="8229600" cy="1905000"/>
          </a:xfrm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688" y="1788805"/>
            <a:ext cx="2488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{r6, r7,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088" y="1406604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963888" y="1508799"/>
            <a:ext cx="1324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{r8}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1088" y="178880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3001488" y="1917005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78088" y="1871523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923" y="3771722"/>
            <a:ext cx="83096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PUSH/POP multiple registers in a single statement: the order in which registers listed in the {register list} does not 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pushing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 </a:t>
            </a:r>
            <a:r>
              <a:rPr lang="en-US" sz="2000" dirty="0"/>
              <a:t>is stored to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stored last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popping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</a:t>
            </a:r>
            <a:r>
              <a:rPr lang="en-US" sz="2000" dirty="0"/>
              <a:t> is loaded from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loaded first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679858" y="2831068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{r8, r7, r6}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0557" y="2397204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55636" y="2581870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28310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971800" y="2947600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6248400" y="2902118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orizontal Scroll 6"/>
          <p:cNvSpPr/>
          <p:nvPr/>
        </p:nvSpPr>
        <p:spPr>
          <a:xfrm>
            <a:off x="152400" y="64334"/>
            <a:ext cx="1265712" cy="762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122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12737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0164" y="29846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0164" y="4423395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Question: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376" y="16288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1312" y="1628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7376" y="19888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1312" y="19888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7376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2708920"/>
            <a:ext cx="11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R13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0164" y="334327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308" y="33432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30164" y="370331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0164" y="406335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308" y="37033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6308" y="406335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7376" y="27089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7376" y="19888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376" y="16288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29517" y="2891802"/>
            <a:ext cx="819965" cy="63027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23" name="TextBox 22"/>
          <p:cNvSpPr txBox="1"/>
          <p:nvPr/>
        </p:nvSpPr>
        <p:spPr>
          <a:xfrm>
            <a:off x="6230165" y="3352800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000" y="2528900"/>
            <a:ext cx="2438400" cy="2078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GB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{R1,R2}</a:t>
            </a:r>
            <a:endParaRPr lang="en-GB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{R1}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0164" y="4736068"/>
            <a:ext cx="1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8363" y="2615348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2145" y="3724801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2145" y="4063355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3880" y="1675288"/>
            <a:ext cx="2819400" cy="685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R1==0x11111111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R2==0x22222222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7570" y="1237054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Before execution</a:t>
            </a:r>
            <a:endParaRPr lang="en-US" sz="2000"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"/>
          </p:nvPr>
        </p:nvSpPr>
        <p:spPr>
          <a:xfrm>
            <a:off x="443880" y="5044440"/>
            <a:ext cx="8229600" cy="4937760"/>
          </a:xfrm>
        </p:spPr>
        <p:txBody>
          <a:bodyPr/>
          <a:lstStyle/>
          <a:p>
            <a:r>
              <a:rPr lang="en-US" dirty="0"/>
              <a:t>Question: </a:t>
            </a:r>
          </a:p>
          <a:p>
            <a:pPr lvl="1"/>
            <a:r>
              <a:rPr lang="en-US" dirty="0"/>
              <a:t>What is content of stack, and position of SP, after PUSH {R2,R1}?</a:t>
            </a:r>
          </a:p>
          <a:p>
            <a:pPr lvl="1"/>
            <a:r>
              <a:rPr lang="en-US" dirty="0"/>
              <a:t>What are the values of R1/R2 after POP {R2}?</a:t>
            </a:r>
          </a:p>
        </p:txBody>
      </p:sp>
    </p:spTree>
    <p:extLst>
      <p:ext uri="{BB962C8B-B14F-4D97-AF65-F5344CB8AC3E}">
        <p14:creationId xmlns:p14="http://schemas.microsoft.com/office/powerpoint/2010/main" val="24592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12737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0164" y="29846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0164" y="4423395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Swap R1 &amp; R2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376" y="16288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1312" y="1628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7376" y="19888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1312" y="19888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7376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2708920"/>
            <a:ext cx="11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R13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0164" y="334327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308" y="33432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30164" y="370331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0164" y="406335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308" y="37033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6308" y="406335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7376" y="27089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0x20000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1F8</a:t>
            </a:r>
            <a:endParaRPr lang="en-GB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7376" y="19888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376" y="16288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5429517" y="2891802"/>
            <a:ext cx="800647" cy="135157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23" name="TextBox 22"/>
          <p:cNvSpPr txBox="1"/>
          <p:nvPr/>
        </p:nvSpPr>
        <p:spPr>
          <a:xfrm>
            <a:off x="6230165" y="3352800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4400" y="2528900"/>
            <a:ext cx="1905000" cy="2078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0164" y="4989423"/>
            <a:ext cx="1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8363" y="2615348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3200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PC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" y="3378764"/>
            <a:ext cx="52540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32145" y="3724801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2145" y="4063355"/>
            <a:ext cx="12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5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Passing Arguments via Registers R0-R3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1"/>
            <a:ext cx="6935158" cy="5105400"/>
          </a:xfrm>
          <a:prstGeom prst="rect">
            <a:avLst/>
          </a:prstGeom>
        </p:spPr>
      </p:pic>
      <p:sp>
        <p:nvSpPr>
          <p:cNvPr id="6" name="Horizontal Scroll 5"/>
          <p:cNvSpPr/>
          <p:nvPr/>
        </p:nvSpPr>
        <p:spPr>
          <a:xfrm>
            <a:off x="152400" y="64334"/>
            <a:ext cx="1265712" cy="762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55062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657600" y="3328963"/>
            <a:ext cx="5290226" cy="689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Each argument of 8-bit char, or 16-bit short, is passed in a 32-bit register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Arguments Passed on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"/>
          </p:nvPr>
        </p:nvGraphicFramePr>
        <p:xfrm>
          <a:off x="609600" y="172666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2"/>
          <p:cNvGraphicFramePr>
            <a:graphicFrameLocks/>
          </p:cNvGraphicFramePr>
          <p:nvPr/>
        </p:nvGraphicFramePr>
        <p:xfrm>
          <a:off x="3886197" y="172666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8800" y="13716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800" y="1371600"/>
            <a:ext cx="17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" y="2293834"/>
            <a:ext cx="31550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foo 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Segoe UI" panose="020B0502040204020203" pitchFamily="34" charset="0"/>
              </a:rPr>
              <a:t>i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0,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i1,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i2,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i3)</a:t>
            </a:r>
            <a:endParaRPr lang="en-US" dirty="0"/>
          </a:p>
        </p:txBody>
      </p:sp>
      <p:graphicFrame>
        <p:nvGraphicFramePr>
          <p:cNvPr id="18" name="Content Placeholder 12"/>
          <p:cNvGraphicFramePr>
            <a:graphicFrameLocks/>
          </p:cNvGraphicFramePr>
          <p:nvPr/>
        </p:nvGraphicFramePr>
        <p:xfrm>
          <a:off x="609600" y="299612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2"/>
          <p:cNvGraphicFramePr>
            <a:graphicFrameLocks/>
          </p:cNvGraphicFramePr>
          <p:nvPr/>
        </p:nvGraphicFramePr>
        <p:xfrm>
          <a:off x="3886197" y="299612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28800" y="264106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57800" y="2641060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600" y="3505200"/>
            <a:ext cx="313579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foo 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i0, </a:t>
            </a:r>
            <a:r>
              <a:rPr lang="en-US" altLang="zh-CN" dirty="0">
                <a:solidFill>
                  <a:srgbClr val="333333"/>
                </a:solidFill>
                <a:latin typeface="Segoe UI" panose="020B0502040204020203" pitchFamily="34" charset="0"/>
              </a:rPr>
              <a:t>char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a1, double D)</a:t>
            </a:r>
            <a:endParaRPr lang="en-US" dirty="0"/>
          </a:p>
        </p:txBody>
      </p:sp>
      <p:graphicFrame>
        <p:nvGraphicFramePr>
          <p:cNvPr id="25" name="Content Placeholder 12"/>
          <p:cNvGraphicFramePr>
            <a:graphicFrameLocks/>
          </p:cNvGraphicFramePr>
          <p:nvPr/>
        </p:nvGraphicFramePr>
        <p:xfrm>
          <a:off x="609600" y="4207486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12"/>
          <p:cNvGraphicFramePr>
            <a:graphicFrameLocks/>
          </p:cNvGraphicFramePr>
          <p:nvPr/>
        </p:nvGraphicFramePr>
        <p:xfrm>
          <a:off x="3886197" y="4207486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8524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7800" y="3852426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8600" y="4800600"/>
            <a:ext cx="41712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foo 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i0,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i1, double D,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i2,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i3)</a:t>
            </a:r>
            <a:endParaRPr lang="en-US" dirty="0"/>
          </a:p>
        </p:txBody>
      </p:sp>
      <p:graphicFrame>
        <p:nvGraphicFramePr>
          <p:cNvPr id="30" name="Content Placeholder 12"/>
          <p:cNvGraphicFramePr>
            <a:graphicFrameLocks/>
          </p:cNvGraphicFramePr>
          <p:nvPr/>
        </p:nvGraphicFramePr>
        <p:xfrm>
          <a:off x="609600" y="5502886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12"/>
          <p:cNvGraphicFramePr>
            <a:graphicFrameLocks/>
          </p:cNvGraphicFramePr>
          <p:nvPr/>
        </p:nvGraphicFramePr>
        <p:xfrm>
          <a:off x="3886197" y="5502886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828800" y="51478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5147826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3400" y="6070060"/>
            <a:ext cx="7924800" cy="689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Caller passes arguments i0, i1, D in registers R0-R3 directly; pushes additional arguments i2 and i3 onto the stack before function call (details not covered in this lecture)</a:t>
            </a:r>
          </a:p>
        </p:txBody>
      </p:sp>
      <p:sp>
        <p:nvSpPr>
          <p:cNvPr id="36" name="Horizontal Scroll 35"/>
          <p:cNvSpPr/>
          <p:nvPr/>
        </p:nvSpPr>
        <p:spPr>
          <a:xfrm>
            <a:off x="152400" y="64334"/>
            <a:ext cx="1265712" cy="762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58448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Argument Passing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</a:t>
            </a:r>
            <a:r>
              <a:rPr lang="en-US" dirty="0"/>
              <a:t>hich registers are used to pass the arguments and return the result?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279674"/>
            <a:ext cx="55822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long fun (short a1, char a2, double a3,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a4, char a5)</a:t>
            </a:r>
          </a:p>
        </p:txBody>
      </p:sp>
      <p:graphicFrame>
        <p:nvGraphicFramePr>
          <p:cNvPr id="6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44029"/>
              </p:ext>
            </p:extLst>
          </p:nvPr>
        </p:nvGraphicFramePr>
        <p:xfrm>
          <a:off x="685800" y="298196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435055"/>
              </p:ext>
            </p:extLst>
          </p:nvPr>
        </p:nvGraphicFramePr>
        <p:xfrm>
          <a:off x="3962397" y="298196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26269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2626900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37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2095</TotalTime>
  <Words>466</Words>
  <Application>Microsoft Office PowerPoint</Application>
  <PresentationFormat>On-screen Show (4:3)</PresentationFormat>
  <Paragraphs>108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Bookman Old Style</vt:lpstr>
      <vt:lpstr>Calibri</vt:lpstr>
      <vt:lpstr>Consolas</vt:lpstr>
      <vt:lpstr>Gill Sans MT</vt:lpstr>
      <vt:lpstr>Segoe UI</vt:lpstr>
      <vt:lpstr>Wingdings</vt:lpstr>
      <vt:lpstr>Wingdings 3</vt:lpstr>
      <vt:lpstr>Origin</vt:lpstr>
      <vt:lpstr>PowerPoint Presentation</vt:lpstr>
      <vt:lpstr>PUSH/POP Multiple Registers</vt:lpstr>
      <vt:lpstr>Question: Stack</vt:lpstr>
      <vt:lpstr>Example: Swap R1 &amp; R2</vt:lpstr>
      <vt:lpstr>Passing Arguments via Registers R0-R3</vt:lpstr>
      <vt:lpstr>Additional Arguments Passed on Stack</vt:lpstr>
      <vt:lpstr>Question: Argument Passing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212</cp:revision>
  <dcterms:created xsi:type="dcterms:W3CDTF">2013-04-23T02:37:35Z</dcterms:created>
  <dcterms:modified xsi:type="dcterms:W3CDTF">2025-09-02T23:41:22Z</dcterms:modified>
</cp:coreProperties>
</file>