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2.xml" ContentType="application/vnd.openxmlformats-officedocument.presentationml.tags+xml"/>
  <Override PartName="/ppt/notesSlides/notesSlide13.xml" ContentType="application/vnd.openxmlformats-officedocument.presentationml.notesSlide+xml"/>
  <Override PartName="/ppt/tags/tag3.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4.xml" ContentType="application/vnd.openxmlformats-officedocument.presentationml.tags+xml"/>
  <Override PartName="/ppt/notesSlides/notesSlide16.xml" ContentType="application/vnd.openxmlformats-officedocument.presentationml.notesSlide+xml"/>
  <Override PartName="/ppt/tags/tag5.xml" ContentType="application/vnd.openxmlformats-officedocument.presentationml.tags+xml"/>
  <Override PartName="/ppt/notesSlides/notesSlide17.xml" ContentType="application/vnd.openxmlformats-officedocument.presentationml.notesSlide+xml"/>
  <Override PartName="/ppt/tags/tag6.xml" ContentType="application/vnd.openxmlformats-officedocument.presentationml.tags+xml"/>
  <Override PartName="/ppt/notesSlides/notesSlide18.xml" ContentType="application/vnd.openxmlformats-officedocument.presentationml.notesSlide+xml"/>
  <Override PartName="/ppt/tags/tag7.xml" ContentType="application/vnd.openxmlformats-officedocument.presentationml.tags+xml"/>
  <Override PartName="/ppt/notesSlides/notesSlide1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 id="2147483684" r:id="rId3"/>
  </p:sldMasterIdLst>
  <p:notesMasterIdLst>
    <p:notesMasterId r:id="rId36"/>
  </p:notesMasterIdLst>
  <p:handoutMasterIdLst>
    <p:handoutMasterId r:id="rId37"/>
  </p:handoutMasterIdLst>
  <p:sldIdLst>
    <p:sldId id="310" r:id="rId4"/>
    <p:sldId id="301" r:id="rId5"/>
    <p:sldId id="302" r:id="rId6"/>
    <p:sldId id="312" r:id="rId7"/>
    <p:sldId id="300" r:id="rId8"/>
    <p:sldId id="280" r:id="rId9"/>
    <p:sldId id="281" r:id="rId10"/>
    <p:sldId id="282" r:id="rId11"/>
    <p:sldId id="329" r:id="rId12"/>
    <p:sldId id="308" r:id="rId13"/>
    <p:sldId id="309" r:id="rId14"/>
    <p:sldId id="307" r:id="rId15"/>
    <p:sldId id="283" r:id="rId16"/>
    <p:sldId id="284" r:id="rId17"/>
    <p:sldId id="285" r:id="rId18"/>
    <p:sldId id="286" r:id="rId19"/>
    <p:sldId id="287" r:id="rId20"/>
    <p:sldId id="315" r:id="rId21"/>
    <p:sldId id="316" r:id="rId22"/>
    <p:sldId id="317" r:id="rId23"/>
    <p:sldId id="321" r:id="rId24"/>
    <p:sldId id="314" r:id="rId25"/>
    <p:sldId id="324" r:id="rId26"/>
    <p:sldId id="326" r:id="rId27"/>
    <p:sldId id="327" r:id="rId28"/>
    <p:sldId id="328" r:id="rId29"/>
    <p:sldId id="318" r:id="rId30"/>
    <p:sldId id="319" r:id="rId31"/>
    <p:sldId id="322" r:id="rId32"/>
    <p:sldId id="323" r:id="rId33"/>
    <p:sldId id="311" r:id="rId34"/>
    <p:sldId id="313" r:id="rId35"/>
  </p:sldIdLst>
  <p:sldSz cx="9144000" cy="6858000" type="screen4x3"/>
  <p:notesSz cx="7023100"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042" autoAdjust="0"/>
    <p:restoredTop sz="86734" autoAdjust="0"/>
  </p:normalViewPr>
  <p:slideViewPr>
    <p:cSldViewPr>
      <p:cViewPr varScale="1">
        <p:scale>
          <a:sx n="82" d="100"/>
          <a:sy n="82" d="100"/>
        </p:scale>
        <p:origin x="1733" y="72"/>
      </p:cViewPr>
      <p:guideLst>
        <p:guide orient="horz" pos="2160"/>
        <p:guide pos="2880"/>
      </p:guideLst>
    </p:cSldViewPr>
  </p:slideViewPr>
  <p:notesTextViewPr>
    <p:cViewPr>
      <p:scale>
        <a:sx n="1" d="1"/>
        <a:sy n="1" d="1"/>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viewProps" Target="viewProps.xml"/><Relationship Id="rId21" Type="http://schemas.openxmlformats.org/officeDocument/2006/relationships/slide" Target="slides/slide18.xml"/><Relationship Id="rId34" Type="http://schemas.openxmlformats.org/officeDocument/2006/relationships/slide" Target="slides/slide31.xml"/><Relationship Id="rId42" Type="http://schemas.microsoft.com/office/2016/11/relationships/changesInfo" Target="changesInfos/changesInfo1.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Zonghua Gu" userId="9a7e1853e1951ef5" providerId="LiveId" clId="{CF1FAA12-072C-4ED5-BA76-0FFFAEFDB88A}"/>
    <pc:docChg chg="custSel modSld">
      <pc:chgData name="Zonghua Gu" userId="9a7e1853e1951ef5" providerId="LiveId" clId="{CF1FAA12-072C-4ED5-BA76-0FFFAEFDB88A}" dt="2025-09-04T18:34:03.669" v="0" actId="478"/>
      <pc:docMkLst>
        <pc:docMk/>
      </pc:docMkLst>
      <pc:sldChg chg="delSp mod">
        <pc:chgData name="Zonghua Gu" userId="9a7e1853e1951ef5" providerId="LiveId" clId="{CF1FAA12-072C-4ED5-BA76-0FFFAEFDB88A}" dt="2025-09-04T18:34:03.669" v="0" actId="478"/>
        <pc:sldMkLst>
          <pc:docMk/>
          <pc:sldMk cId="586211350" sldId="310"/>
        </pc:sldMkLst>
        <pc:picChg chg="del">
          <ac:chgData name="Zonghua Gu" userId="9a7e1853e1951ef5" providerId="LiveId" clId="{CF1FAA12-072C-4ED5-BA76-0FFFAEFDB88A}" dt="2025-09-04T18:34:03.669" v="0" actId="478"/>
          <ac:picMkLst>
            <pc:docMk/>
            <pc:sldMk cId="586211350" sldId="310"/>
            <ac:picMk id="5" creationId="{00000000-0000-0000-0000-000000000000}"/>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455"/>
          </a:xfrm>
          <a:prstGeom prst="rect">
            <a:avLst/>
          </a:prstGeom>
        </p:spPr>
        <p:txBody>
          <a:bodyPr vert="horz" lIns="93324" tIns="46662" rIns="93324" bIns="46662" rtlCol="0"/>
          <a:lstStyle>
            <a:lvl1pPr algn="l">
              <a:defRPr sz="1200"/>
            </a:lvl1pPr>
          </a:lstStyle>
          <a:p>
            <a:endParaRPr lang="en-US"/>
          </a:p>
        </p:txBody>
      </p:sp>
      <p:sp>
        <p:nvSpPr>
          <p:cNvPr id="3" name="Date Placeholder 2"/>
          <p:cNvSpPr>
            <a:spLocks noGrp="1"/>
          </p:cNvSpPr>
          <p:nvPr>
            <p:ph type="dt" sz="quarter" idx="1"/>
          </p:nvPr>
        </p:nvSpPr>
        <p:spPr>
          <a:xfrm>
            <a:off x="3978132" y="0"/>
            <a:ext cx="3043343" cy="465455"/>
          </a:xfrm>
          <a:prstGeom prst="rect">
            <a:avLst/>
          </a:prstGeom>
        </p:spPr>
        <p:txBody>
          <a:bodyPr vert="horz" lIns="93324" tIns="46662" rIns="93324" bIns="46662" rtlCol="0"/>
          <a:lstStyle>
            <a:lvl1pPr algn="r">
              <a:defRPr sz="1200"/>
            </a:lvl1pPr>
          </a:lstStyle>
          <a:p>
            <a:fld id="{BD4F56A7-3CDE-194F-B9AF-D598FBBF1989}" type="datetimeFigureOut">
              <a:rPr lang="en-US" smtClean="0"/>
              <a:pPr/>
              <a:t>9/4/2025</a:t>
            </a:fld>
            <a:endParaRPr lang="en-US"/>
          </a:p>
        </p:txBody>
      </p:sp>
      <p:sp>
        <p:nvSpPr>
          <p:cNvPr id="4" name="Footer Placeholder 3"/>
          <p:cNvSpPr>
            <a:spLocks noGrp="1"/>
          </p:cNvSpPr>
          <p:nvPr>
            <p:ph type="ftr" sz="quarter" idx="2"/>
          </p:nvPr>
        </p:nvSpPr>
        <p:spPr>
          <a:xfrm>
            <a:off x="0" y="8842029"/>
            <a:ext cx="3043343" cy="465455"/>
          </a:xfrm>
          <a:prstGeom prst="rect">
            <a:avLst/>
          </a:prstGeom>
        </p:spPr>
        <p:txBody>
          <a:bodyPr vert="horz" lIns="93324" tIns="46662" rIns="93324" bIns="46662" rtlCol="0" anchor="b"/>
          <a:lstStyle>
            <a:lvl1pPr algn="l">
              <a:defRPr sz="1200"/>
            </a:lvl1pPr>
          </a:lstStyle>
          <a:p>
            <a:endParaRPr lang="en-US"/>
          </a:p>
        </p:txBody>
      </p:sp>
      <p:sp>
        <p:nvSpPr>
          <p:cNvPr id="5" name="Slide Number Placeholder 4"/>
          <p:cNvSpPr>
            <a:spLocks noGrp="1"/>
          </p:cNvSpPr>
          <p:nvPr>
            <p:ph type="sldNum" sz="quarter" idx="3"/>
          </p:nvPr>
        </p:nvSpPr>
        <p:spPr>
          <a:xfrm>
            <a:off x="3978132" y="8842029"/>
            <a:ext cx="3043343" cy="465455"/>
          </a:xfrm>
          <a:prstGeom prst="rect">
            <a:avLst/>
          </a:prstGeom>
        </p:spPr>
        <p:txBody>
          <a:bodyPr vert="horz" lIns="93324" tIns="46662" rIns="93324" bIns="46662" rtlCol="0" anchor="b"/>
          <a:lstStyle>
            <a:lvl1pPr algn="r">
              <a:defRPr sz="1200"/>
            </a:lvl1pPr>
          </a:lstStyle>
          <a:p>
            <a:fld id="{EE1097CB-F954-3545-B5D0-357D0C1748E3}" type="slidenum">
              <a:rPr lang="en-US" smtClean="0"/>
              <a:pPr/>
              <a:t>‹#›</a:t>
            </a:fld>
            <a:endParaRPr lang="en-US"/>
          </a:p>
        </p:txBody>
      </p:sp>
    </p:spTree>
    <p:extLst>
      <p:ext uri="{BB962C8B-B14F-4D97-AF65-F5344CB8AC3E}">
        <p14:creationId xmlns:p14="http://schemas.microsoft.com/office/powerpoint/2010/main" val="317664066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455"/>
          </a:xfrm>
          <a:prstGeom prst="rect">
            <a:avLst/>
          </a:prstGeom>
        </p:spPr>
        <p:txBody>
          <a:bodyPr vert="horz" lIns="93324" tIns="46662" rIns="93324" bIns="46662" rtlCol="0"/>
          <a:lstStyle>
            <a:lvl1pPr algn="l">
              <a:defRPr sz="1200"/>
            </a:lvl1pPr>
          </a:lstStyle>
          <a:p>
            <a:endParaRPr lang="en-US"/>
          </a:p>
        </p:txBody>
      </p:sp>
      <p:sp>
        <p:nvSpPr>
          <p:cNvPr id="3" name="Date Placeholder 2"/>
          <p:cNvSpPr>
            <a:spLocks noGrp="1"/>
          </p:cNvSpPr>
          <p:nvPr>
            <p:ph type="dt" idx="1"/>
          </p:nvPr>
        </p:nvSpPr>
        <p:spPr>
          <a:xfrm>
            <a:off x="3978132" y="0"/>
            <a:ext cx="3043343" cy="465455"/>
          </a:xfrm>
          <a:prstGeom prst="rect">
            <a:avLst/>
          </a:prstGeom>
        </p:spPr>
        <p:txBody>
          <a:bodyPr vert="horz" lIns="93324" tIns="46662" rIns="93324" bIns="46662" rtlCol="0"/>
          <a:lstStyle>
            <a:lvl1pPr algn="r">
              <a:defRPr sz="1200"/>
            </a:lvl1pPr>
          </a:lstStyle>
          <a:p>
            <a:fld id="{1E52AD58-60CE-E948-9CBA-0BD7030FC28E}" type="datetimeFigureOut">
              <a:rPr lang="en-US" smtClean="0"/>
              <a:pPr/>
              <a:t>9/4/2025</a:t>
            </a:fld>
            <a:endParaRPr lang="en-US"/>
          </a:p>
        </p:txBody>
      </p:sp>
      <p:sp>
        <p:nvSpPr>
          <p:cNvPr id="4" name="Slide Image Placeholder 3"/>
          <p:cNvSpPr>
            <a:spLocks noGrp="1" noRot="1" noChangeAspect="1"/>
          </p:cNvSpPr>
          <p:nvPr>
            <p:ph type="sldImg" idx="2"/>
          </p:nvPr>
        </p:nvSpPr>
        <p:spPr>
          <a:xfrm>
            <a:off x="1184275" y="698500"/>
            <a:ext cx="4654550" cy="3490913"/>
          </a:xfrm>
          <a:prstGeom prst="rect">
            <a:avLst/>
          </a:prstGeom>
          <a:noFill/>
          <a:ln w="12700">
            <a:solidFill>
              <a:prstClr val="black"/>
            </a:solidFill>
          </a:ln>
        </p:spPr>
        <p:txBody>
          <a:bodyPr vert="horz" lIns="93324" tIns="46662" rIns="93324" bIns="46662" rtlCol="0" anchor="ctr"/>
          <a:lstStyle/>
          <a:p>
            <a:endParaRPr lang="en-US"/>
          </a:p>
        </p:txBody>
      </p:sp>
      <p:sp>
        <p:nvSpPr>
          <p:cNvPr id="5" name="Notes Placeholder 4"/>
          <p:cNvSpPr>
            <a:spLocks noGrp="1"/>
          </p:cNvSpPr>
          <p:nvPr>
            <p:ph type="body" sz="quarter" idx="3"/>
          </p:nvPr>
        </p:nvSpPr>
        <p:spPr>
          <a:xfrm>
            <a:off x="702310" y="4421823"/>
            <a:ext cx="5618480" cy="4189095"/>
          </a:xfrm>
          <a:prstGeom prst="rect">
            <a:avLst/>
          </a:prstGeom>
        </p:spPr>
        <p:txBody>
          <a:bodyPr vert="horz" lIns="93324" tIns="46662" rIns="93324" bIns="46662"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42029"/>
            <a:ext cx="3043343" cy="465455"/>
          </a:xfrm>
          <a:prstGeom prst="rect">
            <a:avLst/>
          </a:prstGeom>
        </p:spPr>
        <p:txBody>
          <a:bodyPr vert="horz" lIns="93324" tIns="46662" rIns="93324" bIns="46662" rtlCol="0" anchor="b"/>
          <a:lstStyle>
            <a:lvl1pPr algn="l">
              <a:defRPr sz="1200"/>
            </a:lvl1pPr>
          </a:lstStyle>
          <a:p>
            <a:endParaRPr lang="en-US"/>
          </a:p>
        </p:txBody>
      </p:sp>
      <p:sp>
        <p:nvSpPr>
          <p:cNvPr id="7" name="Slide Number Placeholder 6"/>
          <p:cNvSpPr>
            <a:spLocks noGrp="1"/>
          </p:cNvSpPr>
          <p:nvPr>
            <p:ph type="sldNum" sz="quarter" idx="5"/>
          </p:nvPr>
        </p:nvSpPr>
        <p:spPr>
          <a:xfrm>
            <a:off x="3978132" y="8842029"/>
            <a:ext cx="3043343" cy="465455"/>
          </a:xfrm>
          <a:prstGeom prst="rect">
            <a:avLst/>
          </a:prstGeom>
        </p:spPr>
        <p:txBody>
          <a:bodyPr vert="horz" lIns="93324" tIns="46662" rIns="93324" bIns="46662" rtlCol="0" anchor="b"/>
          <a:lstStyle>
            <a:lvl1pPr algn="r">
              <a:defRPr sz="1200"/>
            </a:lvl1pPr>
          </a:lstStyle>
          <a:p>
            <a:fld id="{D624DF53-3DD3-9F45-9E7E-472B96F1AB81}" type="slidenum">
              <a:rPr lang="en-US" smtClean="0"/>
              <a:pPr/>
              <a:t>‹#›</a:t>
            </a:fld>
            <a:endParaRPr lang="en-US"/>
          </a:p>
        </p:txBody>
      </p:sp>
    </p:spTree>
    <p:extLst>
      <p:ext uri="{BB962C8B-B14F-4D97-AF65-F5344CB8AC3E}">
        <p14:creationId xmlns:p14="http://schemas.microsoft.com/office/powerpoint/2010/main" val="1681763880"/>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24DF53-3DD3-9F45-9E7E-472B96F1AB81}" type="slidenum">
              <a:rPr lang="en-US" smtClean="0"/>
              <a:pPr/>
              <a:t>1</a:t>
            </a:fld>
            <a:endParaRPr lang="en-US"/>
          </a:p>
        </p:txBody>
      </p:sp>
    </p:spTree>
    <p:extLst>
      <p:ext uri="{BB962C8B-B14F-4D97-AF65-F5344CB8AC3E}">
        <p14:creationId xmlns:p14="http://schemas.microsoft.com/office/powerpoint/2010/main" val="32826186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4275" y="698500"/>
            <a:ext cx="4654550" cy="34909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24DF53-3DD3-9F45-9E7E-472B96F1AB81}" type="slidenum">
              <a:rPr lang="en-US" smtClean="0"/>
              <a:pPr/>
              <a:t>14</a:t>
            </a:fld>
            <a:endParaRPr lang="en-US"/>
          </a:p>
        </p:txBody>
      </p:sp>
    </p:spTree>
    <p:extLst>
      <p:ext uri="{BB962C8B-B14F-4D97-AF65-F5344CB8AC3E}">
        <p14:creationId xmlns:p14="http://schemas.microsoft.com/office/powerpoint/2010/main" val="21883720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4275" y="698500"/>
            <a:ext cx="4654550" cy="34909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24DF53-3DD3-9F45-9E7E-472B96F1AB81}" type="slidenum">
              <a:rPr lang="en-US" smtClean="0"/>
              <a:pPr/>
              <a:t>16</a:t>
            </a:fld>
            <a:endParaRPr lang="en-US"/>
          </a:p>
        </p:txBody>
      </p:sp>
    </p:spTree>
    <p:extLst>
      <p:ext uri="{BB962C8B-B14F-4D97-AF65-F5344CB8AC3E}">
        <p14:creationId xmlns:p14="http://schemas.microsoft.com/office/powerpoint/2010/main" val="4313991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4275" y="698500"/>
            <a:ext cx="4654550" cy="34909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24DF53-3DD3-9F45-9E7E-472B96F1AB81}" type="slidenum">
              <a:rPr lang="en-US" smtClean="0"/>
              <a:pPr/>
              <a:t>17</a:t>
            </a:fld>
            <a:endParaRPr lang="en-US"/>
          </a:p>
        </p:txBody>
      </p:sp>
    </p:spTree>
    <p:extLst>
      <p:ext uri="{BB962C8B-B14F-4D97-AF65-F5344CB8AC3E}">
        <p14:creationId xmlns:p14="http://schemas.microsoft.com/office/powerpoint/2010/main" val="33211906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66618">
              <a:defRPr/>
            </a:pPr>
            <a:r>
              <a:rPr lang="en-US" dirty="0"/>
              <a:t>{{Pause=2}} In the up-counting mode, when multiple PWM signals are generated by the same timer, all rising edges occur at the same time.  {{Pause=1}} That is why the up-counting mode is edge-aligned. This example shows the PWM output when CCR is 3 and 6. All rising edges of the PWM signals are aligned with the overflow events of the timer counter. {{Pause=1}} More specifically, the PWM outputs are left edge aligned, because all pulses are aligned to the left side of the PWM period. The outputs go to their active state at the beginning of the period, {{Pause=0.5}} stay on, for an amount of time determined by their duty cycle, {{Pause=0.5}} then turn off for the remainder of the period. After that, this process repeats. {{Pause=0.5}} In summary, If a timer is configured to count up, its PWM signals are edge-aligned, and more specifically, left-aligned.</a:t>
            </a:r>
            <a:endParaRPr lang="en-US" dirty="0">
              <a:solidFill>
                <a:srgbClr val="FF0000"/>
              </a:solidFill>
            </a:endParaRPr>
          </a:p>
          <a:p>
            <a:endParaRPr lang="en-US" dirty="0"/>
          </a:p>
        </p:txBody>
      </p:sp>
      <p:sp>
        <p:nvSpPr>
          <p:cNvPr id="4" name="Slide Number Placeholder 3"/>
          <p:cNvSpPr>
            <a:spLocks noGrp="1"/>
          </p:cNvSpPr>
          <p:nvPr>
            <p:ph type="sldNum" sz="quarter" idx="10"/>
          </p:nvPr>
        </p:nvSpPr>
        <p:spPr/>
        <p:txBody>
          <a:bodyPr/>
          <a:lstStyle/>
          <a:p>
            <a:pPr defTabSz="933237"/>
            <a:fld id="{D624DF53-3DD3-9F45-9E7E-472B96F1AB81}" type="slidenum">
              <a:rPr lang="en-US">
                <a:solidFill>
                  <a:prstClr val="black"/>
                </a:solidFill>
                <a:latin typeface="Calibri"/>
              </a:rPr>
              <a:pPr defTabSz="933237"/>
              <a:t>18</a:t>
            </a:fld>
            <a:endParaRPr lang="en-US">
              <a:solidFill>
                <a:prstClr val="black"/>
              </a:solidFill>
              <a:latin typeface="Calibri"/>
            </a:endParaRPr>
          </a:p>
        </p:txBody>
      </p:sp>
    </p:spTree>
    <p:extLst>
      <p:ext uri="{BB962C8B-B14F-4D97-AF65-F5344CB8AC3E}">
        <p14:creationId xmlns:p14="http://schemas.microsoft.com/office/powerpoint/2010/main" val="21687309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4275" y="698500"/>
            <a:ext cx="4654550" cy="3490913"/>
          </a:xfrm>
        </p:spPr>
      </p:sp>
      <p:sp>
        <p:nvSpPr>
          <p:cNvPr id="3" name="Notes Placeholder 2"/>
          <p:cNvSpPr>
            <a:spLocks noGrp="1"/>
          </p:cNvSpPr>
          <p:nvPr>
            <p:ph type="body" idx="1"/>
          </p:nvPr>
        </p:nvSpPr>
        <p:spPr/>
        <p:txBody>
          <a:bodyPr/>
          <a:lstStyle/>
          <a:p>
            <a:r>
              <a:rPr lang="en-US" dirty="0"/>
              <a:t>{{Pause=2}} When multiple PWM signals are generated by the same timer in mode 2, all falling edges occur at the same time. That is why mode 2 is edge-aligned. This example shows the PWM output when CCR is 3, and 5.  {{Pause=1}} All falling edges of the PWM signals are aligned with the overflow events. {{Pause=1.5}} More specifically, the PWM outputs are right edge aligned, because all pulses are aligned to the right side of the PWM period. </a:t>
            </a:r>
          </a:p>
          <a:p>
            <a:endParaRPr lang="en-US" dirty="0"/>
          </a:p>
        </p:txBody>
      </p:sp>
      <p:sp>
        <p:nvSpPr>
          <p:cNvPr id="4" name="Slide Number Placeholder 3"/>
          <p:cNvSpPr>
            <a:spLocks noGrp="1"/>
          </p:cNvSpPr>
          <p:nvPr>
            <p:ph type="sldNum" sz="quarter" idx="10"/>
          </p:nvPr>
        </p:nvSpPr>
        <p:spPr/>
        <p:txBody>
          <a:bodyPr/>
          <a:lstStyle/>
          <a:p>
            <a:pPr defTabSz="933237"/>
            <a:fld id="{D624DF53-3DD3-9F45-9E7E-472B96F1AB81}" type="slidenum">
              <a:rPr lang="en-US">
                <a:solidFill>
                  <a:prstClr val="black"/>
                </a:solidFill>
                <a:latin typeface="Calibri"/>
              </a:rPr>
              <a:pPr defTabSz="933237"/>
              <a:t>19</a:t>
            </a:fld>
            <a:endParaRPr lang="en-US">
              <a:solidFill>
                <a:prstClr val="black"/>
              </a:solidFill>
              <a:latin typeface="Calibri"/>
            </a:endParaRPr>
          </a:p>
        </p:txBody>
      </p:sp>
    </p:spTree>
    <p:extLst>
      <p:ext uri="{BB962C8B-B14F-4D97-AF65-F5344CB8AC3E}">
        <p14:creationId xmlns:p14="http://schemas.microsoft.com/office/powerpoint/2010/main" val="35379144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4275" y="698500"/>
            <a:ext cx="4654550" cy="3490913"/>
          </a:xfrm>
        </p:spPr>
      </p:sp>
      <p:sp>
        <p:nvSpPr>
          <p:cNvPr id="3" name="Notes Placeholder 2"/>
          <p:cNvSpPr>
            <a:spLocks noGrp="1"/>
          </p:cNvSpPr>
          <p:nvPr>
            <p:ph type="body" idx="1"/>
          </p:nvPr>
        </p:nvSpPr>
        <p:spPr/>
        <p:txBody>
          <a:bodyPr/>
          <a:lstStyle/>
          <a:p>
            <a:r>
              <a:rPr lang="en-US" dirty="0"/>
              <a:t>{{Pause=2}} When a timer generates multiple PWM signals, the centers of the PWM pulses are aligned with, the peak value of the timer counter. In other words, the active pulse of, all output channels, are placed at the center of each PWM period. {{Pause=2}} Center-aligned PWM signals are often used in electronic circuits, such as motor control and power supplies. The signals are symmetrical and thus have less harmonics. It helps reduce noise interference and power consumption. </a:t>
            </a:r>
          </a:p>
        </p:txBody>
      </p:sp>
      <p:sp>
        <p:nvSpPr>
          <p:cNvPr id="4" name="Slide Number Placeholder 3"/>
          <p:cNvSpPr>
            <a:spLocks noGrp="1"/>
          </p:cNvSpPr>
          <p:nvPr>
            <p:ph type="sldNum" sz="quarter" idx="10"/>
          </p:nvPr>
        </p:nvSpPr>
        <p:spPr/>
        <p:txBody>
          <a:bodyPr/>
          <a:lstStyle/>
          <a:p>
            <a:pPr defTabSz="933237"/>
            <a:fld id="{D624DF53-3DD3-9F45-9E7E-472B96F1AB81}" type="slidenum">
              <a:rPr lang="en-US">
                <a:solidFill>
                  <a:prstClr val="black"/>
                </a:solidFill>
                <a:latin typeface="Calibri"/>
              </a:rPr>
              <a:pPr defTabSz="933237"/>
              <a:t>20</a:t>
            </a:fld>
            <a:endParaRPr lang="en-US">
              <a:solidFill>
                <a:prstClr val="black"/>
              </a:solidFill>
              <a:latin typeface="Calibri"/>
            </a:endParaRPr>
          </a:p>
        </p:txBody>
      </p:sp>
    </p:spTree>
    <p:extLst>
      <p:ext uri="{BB962C8B-B14F-4D97-AF65-F5344CB8AC3E}">
        <p14:creationId xmlns:p14="http://schemas.microsoft.com/office/powerpoint/2010/main" val="3518030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{{Pause=2}}  Suppose the clock source that drives the timer counter has a frequency of 80 </a:t>
            </a:r>
            <a:r>
              <a:rPr lang="en-US" dirty="0" err="1"/>
              <a:t>MHz.</a:t>
            </a:r>
            <a:r>
              <a:rPr lang="en-US" dirty="0"/>
              <a:t> We want to generate a </a:t>
            </a:r>
            <a:r>
              <a:rPr lang="en-US" dirty="0" err="1"/>
              <a:t>SysTick</a:t>
            </a:r>
            <a:r>
              <a:rPr lang="en-US" dirty="0"/>
              <a:t> interrupt every 10 milliseconds. What is the reload value? {{Pause=2}} Here is the diagram of </a:t>
            </a:r>
            <a:r>
              <a:rPr lang="en-US" dirty="0" err="1"/>
              <a:t>SysTicks</a:t>
            </a:r>
            <a:r>
              <a:rPr lang="en-US" dirty="0"/>
              <a:t>. {{Pause=0.5}} This is the clock signal, which has a frequency of 80 </a:t>
            </a:r>
            <a:r>
              <a:rPr lang="en-US" dirty="0" err="1"/>
              <a:t>MHz.</a:t>
            </a:r>
            <a:r>
              <a:rPr lang="en-US" dirty="0"/>
              <a:t> A </a:t>
            </a:r>
            <a:r>
              <a:rPr lang="en-US" dirty="0" err="1"/>
              <a:t>SysTick</a:t>
            </a:r>
            <a:r>
              <a:rPr lang="en-US" dirty="0"/>
              <a:t> interrupt is generated every 10 milliseconds. {{Pause=0.5}} An interrupt is generated when the counter makes the transition from 1 to 0.  {{Pause=1} It takes a total of, reload plus 1, cycles to count down from the reload value to 0. {{Pause=0.5}} The reload value is calculated in this way. Reload value equals to 10 milliseconds, divided by the clock period, minus 1.  This is equivalent to 10 milliseconds, multiply the clock frequency, minus 1.  {{Pause=0.5}} The final result is 799999.</a:t>
            </a:r>
          </a:p>
        </p:txBody>
      </p:sp>
      <p:sp>
        <p:nvSpPr>
          <p:cNvPr id="4" name="Slide Number Placeholder 3"/>
          <p:cNvSpPr>
            <a:spLocks noGrp="1"/>
          </p:cNvSpPr>
          <p:nvPr>
            <p:ph type="sldNum" sz="quarter" idx="10"/>
          </p:nvPr>
        </p:nvSpPr>
        <p:spPr/>
        <p:txBody>
          <a:bodyPr/>
          <a:lstStyle/>
          <a:p>
            <a:pPr defTabSz="933237">
              <a:defRPr/>
            </a:pPr>
            <a:fld id="{D624DF53-3DD3-9F45-9E7E-472B96F1AB81}" type="slidenum">
              <a:rPr lang="en-US">
                <a:solidFill>
                  <a:prstClr val="black"/>
                </a:solidFill>
                <a:latin typeface="Calibri"/>
              </a:rPr>
              <a:pPr defTabSz="933237">
                <a:defRPr/>
              </a:pPr>
              <a:t>23</a:t>
            </a:fld>
            <a:endParaRPr lang="en-US">
              <a:solidFill>
                <a:prstClr val="black"/>
              </a:solidFill>
              <a:latin typeface="Calibri"/>
            </a:endParaRPr>
          </a:p>
        </p:txBody>
      </p:sp>
    </p:spTree>
    <p:extLst>
      <p:ext uri="{BB962C8B-B14F-4D97-AF65-F5344CB8AC3E}">
        <p14:creationId xmlns:p14="http://schemas.microsoft.com/office/powerpoint/2010/main" val="28229101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{{Pause=2}}  Suppose the clock source that drives the timer counter has a frequency of 80 </a:t>
            </a:r>
            <a:r>
              <a:rPr lang="en-US" dirty="0" err="1"/>
              <a:t>MHz.</a:t>
            </a:r>
            <a:r>
              <a:rPr lang="en-US" dirty="0"/>
              <a:t> We want to generate a </a:t>
            </a:r>
            <a:r>
              <a:rPr lang="en-US" dirty="0" err="1"/>
              <a:t>SysTick</a:t>
            </a:r>
            <a:r>
              <a:rPr lang="en-US" dirty="0"/>
              <a:t> interrupt every 10 milliseconds. What is the reload value? {{Pause=2}} Here is the diagram of </a:t>
            </a:r>
            <a:r>
              <a:rPr lang="en-US" dirty="0" err="1"/>
              <a:t>SysTicks</a:t>
            </a:r>
            <a:r>
              <a:rPr lang="en-US" dirty="0"/>
              <a:t>. {{Pause=0.5}} This is the clock signal, which has a frequency of 80 </a:t>
            </a:r>
            <a:r>
              <a:rPr lang="en-US" dirty="0" err="1"/>
              <a:t>MHz.</a:t>
            </a:r>
            <a:r>
              <a:rPr lang="en-US" dirty="0"/>
              <a:t> A </a:t>
            </a:r>
            <a:r>
              <a:rPr lang="en-US" dirty="0" err="1"/>
              <a:t>SysTick</a:t>
            </a:r>
            <a:r>
              <a:rPr lang="en-US" dirty="0"/>
              <a:t> interrupt is generated every 10 milliseconds. {{Pause=0.5}} An interrupt is generated when the counter makes the transition from 1 to 0.  {{Pause=1} It takes a total of, reload plus 1, cycles to count down from the reload value to 0. {{Pause=0.5}} The reload value is calculated in this way. Reload value equals to 10 milliseconds, divided by the clock period, minus 1.  This is equivalent to 10 milliseconds, multiply the clock frequency, minus 1.  {{Pause=0.5}} The final result is 799999.</a:t>
            </a:r>
          </a:p>
        </p:txBody>
      </p:sp>
      <p:sp>
        <p:nvSpPr>
          <p:cNvPr id="4" name="Slide Number Placeholder 3"/>
          <p:cNvSpPr>
            <a:spLocks noGrp="1"/>
          </p:cNvSpPr>
          <p:nvPr>
            <p:ph type="sldNum" sz="quarter" idx="10"/>
          </p:nvPr>
        </p:nvSpPr>
        <p:spPr/>
        <p:txBody>
          <a:bodyPr/>
          <a:lstStyle/>
          <a:p>
            <a:pPr defTabSz="933237">
              <a:defRPr/>
            </a:pPr>
            <a:fld id="{D624DF53-3DD3-9F45-9E7E-472B96F1AB81}" type="slidenum">
              <a:rPr lang="en-US">
                <a:solidFill>
                  <a:prstClr val="black"/>
                </a:solidFill>
                <a:latin typeface="Calibri"/>
              </a:rPr>
              <a:pPr defTabSz="933237">
                <a:defRPr/>
              </a:pPr>
              <a:t>24</a:t>
            </a:fld>
            <a:endParaRPr lang="en-US">
              <a:solidFill>
                <a:prstClr val="black"/>
              </a:solidFill>
              <a:latin typeface="Calibri"/>
            </a:endParaRPr>
          </a:p>
        </p:txBody>
      </p:sp>
    </p:spTree>
    <p:extLst>
      <p:ext uri="{BB962C8B-B14F-4D97-AF65-F5344CB8AC3E}">
        <p14:creationId xmlns:p14="http://schemas.microsoft.com/office/powerpoint/2010/main" val="32450905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{{Pause=2}}  Suppose the clock source that drives the timer counter has a frequency of 80 </a:t>
            </a:r>
            <a:r>
              <a:rPr lang="en-US" dirty="0" err="1"/>
              <a:t>MHz.</a:t>
            </a:r>
            <a:r>
              <a:rPr lang="en-US" dirty="0"/>
              <a:t> We want to generate a </a:t>
            </a:r>
            <a:r>
              <a:rPr lang="en-US" dirty="0" err="1"/>
              <a:t>SysTick</a:t>
            </a:r>
            <a:r>
              <a:rPr lang="en-US" dirty="0"/>
              <a:t> interrupt every 10 milliseconds. What is the reload value? {{Pause=2}} Here is the diagram of </a:t>
            </a:r>
            <a:r>
              <a:rPr lang="en-US" dirty="0" err="1"/>
              <a:t>SysTicks</a:t>
            </a:r>
            <a:r>
              <a:rPr lang="en-US" dirty="0"/>
              <a:t>. {{Pause=0.5}} This is the clock signal, which has a frequency of 80 </a:t>
            </a:r>
            <a:r>
              <a:rPr lang="en-US" dirty="0" err="1"/>
              <a:t>MHz.</a:t>
            </a:r>
            <a:r>
              <a:rPr lang="en-US" dirty="0"/>
              <a:t> A </a:t>
            </a:r>
            <a:r>
              <a:rPr lang="en-US" dirty="0" err="1"/>
              <a:t>SysTick</a:t>
            </a:r>
            <a:r>
              <a:rPr lang="en-US" dirty="0"/>
              <a:t> interrupt is generated every 10 milliseconds. {{Pause=0.5}} An interrupt is generated when the counter makes the transition from 1 to 0.  {{Pause=1} It takes a total of, reload plus 1, cycles to count down from the reload value to 0. {{Pause=0.5}} The reload value is calculated in this way. Reload value equals to 10 milliseconds, divided by the clock period, minus 1.  This is equivalent to 10 milliseconds, multiply the clock frequency, minus 1.  {{Pause=0.5}} The final result is 799999.</a:t>
            </a:r>
          </a:p>
        </p:txBody>
      </p:sp>
      <p:sp>
        <p:nvSpPr>
          <p:cNvPr id="4" name="Slide Number Placeholder 3"/>
          <p:cNvSpPr>
            <a:spLocks noGrp="1"/>
          </p:cNvSpPr>
          <p:nvPr>
            <p:ph type="sldNum" sz="quarter" idx="10"/>
          </p:nvPr>
        </p:nvSpPr>
        <p:spPr/>
        <p:txBody>
          <a:bodyPr/>
          <a:lstStyle/>
          <a:p>
            <a:pPr defTabSz="933237">
              <a:defRPr/>
            </a:pPr>
            <a:fld id="{D624DF53-3DD3-9F45-9E7E-472B96F1AB81}" type="slidenum">
              <a:rPr lang="en-US">
                <a:solidFill>
                  <a:prstClr val="black"/>
                </a:solidFill>
                <a:latin typeface="Calibri"/>
              </a:rPr>
              <a:pPr defTabSz="933237">
                <a:defRPr/>
              </a:pPr>
              <a:t>25</a:t>
            </a:fld>
            <a:endParaRPr lang="en-US">
              <a:solidFill>
                <a:prstClr val="black"/>
              </a:solidFill>
              <a:latin typeface="Calibri"/>
            </a:endParaRPr>
          </a:p>
        </p:txBody>
      </p:sp>
    </p:spTree>
    <p:extLst>
      <p:ext uri="{BB962C8B-B14F-4D97-AF65-F5344CB8AC3E}">
        <p14:creationId xmlns:p14="http://schemas.microsoft.com/office/powerpoint/2010/main" val="7697059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{{Pause=2}}  Suppose the clock source that drives the timer counter has a frequency of 80 </a:t>
            </a:r>
            <a:r>
              <a:rPr lang="en-US" dirty="0" err="1"/>
              <a:t>MHz.</a:t>
            </a:r>
            <a:r>
              <a:rPr lang="en-US" dirty="0"/>
              <a:t> We want to generate a </a:t>
            </a:r>
            <a:r>
              <a:rPr lang="en-US" dirty="0" err="1"/>
              <a:t>SysTick</a:t>
            </a:r>
            <a:r>
              <a:rPr lang="en-US" dirty="0"/>
              <a:t> interrupt every 10 milliseconds. What is the reload value? {{Pause=2}} Here is the diagram of </a:t>
            </a:r>
            <a:r>
              <a:rPr lang="en-US" dirty="0" err="1"/>
              <a:t>SysTicks</a:t>
            </a:r>
            <a:r>
              <a:rPr lang="en-US" dirty="0"/>
              <a:t>. {{Pause=0.5}} This is the clock signal, which has a frequency of 80 </a:t>
            </a:r>
            <a:r>
              <a:rPr lang="en-US" dirty="0" err="1"/>
              <a:t>MHz.</a:t>
            </a:r>
            <a:r>
              <a:rPr lang="en-US" dirty="0"/>
              <a:t> A </a:t>
            </a:r>
            <a:r>
              <a:rPr lang="en-US" dirty="0" err="1"/>
              <a:t>SysTick</a:t>
            </a:r>
            <a:r>
              <a:rPr lang="en-US" dirty="0"/>
              <a:t> interrupt is generated every 10 milliseconds. {{Pause=0.5}} An interrupt is generated when the counter makes the transition from 1 to 0.  {{Pause=1} It takes a total of, reload plus 1, cycles to count down from the reload value to 0. {{Pause=0.5}} The reload value is calculated in this way. Reload value equals to 10 milliseconds, divided by the clock period, minus 1.  This is equivalent to 10 milliseconds, multiply the clock frequency, minus 1.  {{Pause=0.5}} The final result is 799999.</a:t>
            </a:r>
          </a:p>
        </p:txBody>
      </p:sp>
      <p:sp>
        <p:nvSpPr>
          <p:cNvPr id="4" name="Slide Number Placeholder 3"/>
          <p:cNvSpPr>
            <a:spLocks noGrp="1"/>
          </p:cNvSpPr>
          <p:nvPr>
            <p:ph type="sldNum" sz="quarter" idx="10"/>
          </p:nvPr>
        </p:nvSpPr>
        <p:spPr/>
        <p:txBody>
          <a:bodyPr/>
          <a:lstStyle/>
          <a:p>
            <a:pPr defTabSz="933237">
              <a:defRPr/>
            </a:pPr>
            <a:fld id="{D624DF53-3DD3-9F45-9E7E-472B96F1AB81}" type="slidenum">
              <a:rPr lang="en-US">
                <a:solidFill>
                  <a:prstClr val="black"/>
                </a:solidFill>
                <a:latin typeface="Calibri"/>
              </a:rPr>
              <a:pPr defTabSz="933237">
                <a:defRPr/>
              </a:pPr>
              <a:t>26</a:t>
            </a:fld>
            <a:endParaRPr lang="en-US">
              <a:solidFill>
                <a:prstClr val="black"/>
              </a:solidFill>
              <a:latin typeface="Calibri"/>
            </a:endParaRPr>
          </a:p>
        </p:txBody>
      </p:sp>
    </p:spTree>
    <p:extLst>
      <p:ext uri="{BB962C8B-B14F-4D97-AF65-F5344CB8AC3E}">
        <p14:creationId xmlns:p14="http://schemas.microsoft.com/office/powerpoint/2010/main" val="9124283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{{Pause=2}} The system timer, also called System Tick, or, </a:t>
            </a:r>
            <a:r>
              <a:rPr lang="en-US" dirty="0" err="1"/>
              <a:t>SysTick</a:t>
            </a:r>
            <a:r>
              <a:rPr lang="en-US" dirty="0"/>
              <a:t>, is to generate </a:t>
            </a:r>
            <a:r>
              <a:rPr lang="en-US" dirty="0" err="1"/>
              <a:t>SysTick</a:t>
            </a:r>
            <a:r>
              <a:rPr lang="en-US" dirty="0"/>
              <a:t> interrupts at a fixed time interval.  {{Pause=1}} Here I give two example applications of the system timer. {{Pause=1}} The first example is that, the system timer can measure time elapsed. For instance, software can use the system timer, to implement a time delay function. {{Pause=1}} The second example is that we can execute some specific tasks periodically. For instance, we can use system timer, to implement periodic polling, to check peripheral status, or read external inputs, with a regular timed interval. In addition, operating systems rely on the system timer to implement CPU scheduler. In order to support multitasking and improve the CPU utilization, the CPU scheduler periodically selects a new process, from the ready queue, to run next.</a:t>
            </a:r>
          </a:p>
        </p:txBody>
      </p:sp>
      <p:sp>
        <p:nvSpPr>
          <p:cNvPr id="4" name="Slide Number Placeholder 3"/>
          <p:cNvSpPr>
            <a:spLocks noGrp="1"/>
          </p:cNvSpPr>
          <p:nvPr>
            <p:ph type="sldNum" sz="quarter" idx="10"/>
          </p:nvPr>
        </p:nvSpPr>
        <p:spPr/>
        <p:txBody>
          <a:bodyPr/>
          <a:lstStyle/>
          <a:p>
            <a:pPr defTabSz="933237">
              <a:defRPr/>
            </a:pPr>
            <a:fld id="{D624DF53-3DD3-9F45-9E7E-472B96F1AB81}" type="slidenum">
              <a:rPr lang="en-US">
                <a:solidFill>
                  <a:prstClr val="black"/>
                </a:solidFill>
                <a:latin typeface="Calibri"/>
              </a:rPr>
              <a:pPr defTabSz="933237">
                <a:defRPr/>
              </a:pPr>
              <a:t>2</a:t>
            </a:fld>
            <a:endParaRPr lang="en-US">
              <a:solidFill>
                <a:prstClr val="black"/>
              </a:solidFill>
              <a:latin typeface="Calibri"/>
            </a:endParaRPr>
          </a:p>
        </p:txBody>
      </p:sp>
    </p:spTree>
    <p:extLst>
      <p:ext uri="{BB962C8B-B14F-4D97-AF65-F5344CB8AC3E}">
        <p14:creationId xmlns:p14="http://schemas.microsoft.com/office/powerpoint/2010/main" val="815311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{{Pause=2}} The system timer is a standard hardware component, built into ARM Cortex processors. Almost all ARM Cortex processors have the system timer component.  If enabled, the system timer can periodically generate </a:t>
            </a:r>
            <a:r>
              <a:rPr lang="en-US" dirty="0" err="1"/>
              <a:t>SysTick</a:t>
            </a:r>
            <a:r>
              <a:rPr lang="en-US" dirty="0"/>
              <a:t> interrupt requests. The Nested Vectored Interrupt Controller (NVIC) monitors and handles all interrupt requests based on their priority levels. For </a:t>
            </a:r>
            <a:r>
              <a:rPr lang="en-US" dirty="0" err="1"/>
              <a:t>SysTick</a:t>
            </a:r>
            <a:r>
              <a:rPr lang="en-US" dirty="0"/>
              <a:t> interrupts, N V I C forces the core to execute, the interrupt service routine named </a:t>
            </a:r>
            <a:r>
              <a:rPr lang="en-US" dirty="0" err="1"/>
              <a:t>SysTick</a:t>
            </a:r>
            <a:r>
              <a:rPr lang="en-US" dirty="0"/>
              <a:t> Handler. </a:t>
            </a:r>
          </a:p>
        </p:txBody>
      </p:sp>
      <p:sp>
        <p:nvSpPr>
          <p:cNvPr id="4" name="Slide Number Placeholder 3"/>
          <p:cNvSpPr>
            <a:spLocks noGrp="1"/>
          </p:cNvSpPr>
          <p:nvPr>
            <p:ph type="sldNum" sz="quarter" idx="10"/>
          </p:nvPr>
        </p:nvSpPr>
        <p:spPr/>
        <p:txBody>
          <a:bodyPr/>
          <a:lstStyle/>
          <a:p>
            <a:pPr defTabSz="933237">
              <a:defRPr/>
            </a:pPr>
            <a:fld id="{D624DF53-3DD3-9F45-9E7E-472B96F1AB81}" type="slidenum">
              <a:rPr lang="en-US">
                <a:solidFill>
                  <a:prstClr val="black"/>
                </a:solidFill>
                <a:latin typeface="Calibri"/>
              </a:rPr>
              <a:pPr defTabSz="933237">
                <a:defRPr/>
              </a:pPr>
              <a:t>3</a:t>
            </a:fld>
            <a:endParaRPr lang="en-US">
              <a:solidFill>
                <a:prstClr val="black"/>
              </a:solidFill>
              <a:latin typeface="Calibri"/>
            </a:endParaRPr>
          </a:p>
        </p:txBody>
      </p:sp>
    </p:spTree>
    <p:extLst>
      <p:ext uri="{BB962C8B-B14F-4D97-AF65-F5344CB8AC3E}">
        <p14:creationId xmlns:p14="http://schemas.microsoft.com/office/powerpoint/2010/main" val="27808407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timer</a:t>
            </a:r>
            <a:r>
              <a:rPr lang="en-US" baseline="0" dirty="0"/>
              <a:t> is a hardware component in ARM Cortex-M microprocessor. Each timer has a special register, which is called the timer counter. The counter runs freely. If enabled, it automatically counts upwards or downwards, under the driven of a clock source. Pay attention. It is hardware, not software, which </a:t>
            </a:r>
            <a:r>
              <a:rPr lang="en-US" dirty="0"/>
              <a:t>keeps repeatedly</a:t>
            </a:r>
            <a:r>
              <a:rPr lang="en-US" baseline="0" dirty="0"/>
              <a:t> incrementing or decrementing the counter value. For each rising edge in the clock signal, the value of the counter increments or decrements by one automatically. That is why, we say the counter of a timer, is the free-running counter.</a:t>
            </a:r>
          </a:p>
          <a:p>
            <a:endParaRPr lang="en-US" baseline="0" dirty="0"/>
          </a:p>
          <a:p>
            <a:r>
              <a:rPr lang="en-US" baseline="0" dirty="0"/>
              <a:t>By updating the PSC register, we set the timer to be clocked at the rate we desire. The PSC register holds the frequency pre-scaler value, or the frequency divider. The frequency of the clock source is divided by a constant integer, PSC plus 1, before the input clock is fed to the counter. The </a:t>
            </a:r>
            <a:r>
              <a:rPr lang="en-US" baseline="0" dirty="0" err="1"/>
              <a:t>prescaler</a:t>
            </a:r>
            <a:r>
              <a:rPr lang="en-US" baseline="0" dirty="0"/>
              <a:t> enables a tradeoff between timer resolution and timer range. High timer resolution requires a high clock rate. However, high clock rates cause the timer to overflow or underflow more quickly. </a:t>
            </a:r>
          </a:p>
        </p:txBody>
      </p:sp>
      <p:sp>
        <p:nvSpPr>
          <p:cNvPr id="4" name="Slide Number Placeholder 3"/>
          <p:cNvSpPr>
            <a:spLocks noGrp="1"/>
          </p:cNvSpPr>
          <p:nvPr>
            <p:ph type="sldNum" sz="quarter" idx="10"/>
          </p:nvPr>
        </p:nvSpPr>
        <p:spPr/>
        <p:txBody>
          <a:bodyPr/>
          <a:lstStyle/>
          <a:p>
            <a:pPr defTabSz="933237">
              <a:defRPr/>
            </a:pPr>
            <a:fld id="{D624DF53-3DD3-9F45-9E7E-472B96F1AB81}" type="slidenum">
              <a:rPr lang="en-US">
                <a:solidFill>
                  <a:prstClr val="black"/>
                </a:solidFill>
                <a:latin typeface="Calibri"/>
              </a:rPr>
              <a:pPr defTabSz="933237">
                <a:defRPr/>
              </a:pPr>
              <a:t>4</a:t>
            </a:fld>
            <a:endParaRPr lang="en-US">
              <a:solidFill>
                <a:prstClr val="black"/>
              </a:solidFill>
              <a:latin typeface="Calibri"/>
            </a:endParaRPr>
          </a:p>
        </p:txBody>
      </p:sp>
    </p:spTree>
    <p:extLst>
      <p:ext uri="{BB962C8B-B14F-4D97-AF65-F5344CB8AC3E}">
        <p14:creationId xmlns:p14="http://schemas.microsoft.com/office/powerpoint/2010/main" val="40469459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a:t>
            </a:r>
            <a:r>
              <a:rPr lang="en-US" baseline="0" dirty="0"/>
              <a:t> can configure the timer to repeatedly count up, count down, or, count up and down. Let’s first take a look at the up-counting mode. The auto-reload register (ARR) holds the maximum counter value, which is also called the auto-reload value. The counter counts from 0 to the auto-reload value, then restarts from 0, and generates a counter overflow event. This figure shows an example of the counter behavior when ARR is 6, and the repetition counter is not used. In the up-counting mode, the counter rolls over and is reset when it exceeds 6. When the counter resets, it triggers a counter overflow and an update event (UEV). After that, a new period starts.  The counting period is determined by the auto-reload value, as well as the clock period. </a:t>
            </a:r>
          </a:p>
          <a:p>
            <a:r>
              <a:rPr lang="en-US" dirty="0">
                <a:solidFill>
                  <a:srgbClr val="C00000"/>
                </a:solidFill>
              </a:rPr>
              <a:t>, RCR = 0</a:t>
            </a:r>
            <a:endParaRPr lang="en-US" dirty="0"/>
          </a:p>
        </p:txBody>
      </p:sp>
      <p:sp>
        <p:nvSpPr>
          <p:cNvPr id="4" name="Slide Number Placeholder 3"/>
          <p:cNvSpPr>
            <a:spLocks noGrp="1"/>
          </p:cNvSpPr>
          <p:nvPr>
            <p:ph type="sldNum" sz="quarter" idx="10"/>
          </p:nvPr>
        </p:nvSpPr>
        <p:spPr/>
        <p:txBody>
          <a:bodyPr/>
          <a:lstStyle/>
          <a:p>
            <a:fld id="{D624DF53-3DD3-9F45-9E7E-472B96F1AB81}" type="slidenum">
              <a:rPr lang="en-US" smtClean="0"/>
              <a:pPr/>
              <a:t>6</a:t>
            </a:fld>
            <a:endParaRPr lang="en-US"/>
          </a:p>
        </p:txBody>
      </p:sp>
    </p:spTree>
    <p:extLst>
      <p:ext uri="{BB962C8B-B14F-4D97-AF65-F5344CB8AC3E}">
        <p14:creationId xmlns:p14="http://schemas.microsoft.com/office/powerpoint/2010/main" val="14265909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down-counting mode, the counter counts from the auto-reloaded value down to 0. After the counter has reached 0, hardware automatically reloads the counter with the auto-reloaded value, and generate a counter underflow event and an update event (UEV).  The counting period of the down-counting mode is exactly the same as the counting period of the up-counting mode.</a:t>
            </a:r>
          </a:p>
          <a:p>
            <a:pPr defTabSz="466618">
              <a:defRPr/>
            </a:pPr>
            <a:r>
              <a:rPr lang="en-US" dirty="0">
                <a:solidFill>
                  <a:srgbClr val="C00000"/>
                </a:solidFill>
              </a:rPr>
              <a:t>, RCR = 0</a:t>
            </a:r>
          </a:p>
          <a:p>
            <a:endParaRPr lang="en-US" dirty="0"/>
          </a:p>
        </p:txBody>
      </p:sp>
      <p:sp>
        <p:nvSpPr>
          <p:cNvPr id="4" name="Slide Number Placeholder 3"/>
          <p:cNvSpPr>
            <a:spLocks noGrp="1"/>
          </p:cNvSpPr>
          <p:nvPr>
            <p:ph type="sldNum" sz="quarter" idx="10"/>
          </p:nvPr>
        </p:nvSpPr>
        <p:spPr/>
        <p:txBody>
          <a:bodyPr/>
          <a:lstStyle/>
          <a:p>
            <a:fld id="{D624DF53-3DD3-9F45-9E7E-472B96F1AB81}" type="slidenum">
              <a:rPr lang="en-US" smtClean="0"/>
              <a:pPr/>
              <a:t>7</a:t>
            </a:fld>
            <a:endParaRPr lang="en-US"/>
          </a:p>
        </p:txBody>
      </p:sp>
    </p:spTree>
    <p:extLst>
      <p:ext uri="{BB962C8B-B14F-4D97-AF65-F5344CB8AC3E}">
        <p14:creationId xmlns:p14="http://schemas.microsoft.com/office/powerpoint/2010/main" val="29342295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center-aligned mode, the counter counts from 0 to the auto-reload value minus  1, generates a counter overflow event, then counts from the auto-reload value down to 1 and generates a counter underflow event. Then it restarts counting</a:t>
            </a:r>
          </a:p>
          <a:p>
            <a:pPr defTabSz="466618">
              <a:defRPr/>
            </a:pPr>
            <a:r>
              <a:rPr lang="en-US" dirty="0"/>
              <a:t>from 0. In this mode, the counting direction changes automatically on counter overflow and underflow. </a:t>
            </a:r>
            <a:r>
              <a:rPr lang="en-US" dirty="0">
                <a:solidFill>
                  <a:srgbClr val="C00000"/>
                </a:solidFill>
              </a:rPr>
              <a:t>, RCR = 0</a:t>
            </a:r>
          </a:p>
          <a:p>
            <a:endParaRPr lang="en-US" dirty="0"/>
          </a:p>
        </p:txBody>
      </p:sp>
      <p:sp>
        <p:nvSpPr>
          <p:cNvPr id="4" name="Slide Number Placeholder 3"/>
          <p:cNvSpPr>
            <a:spLocks noGrp="1"/>
          </p:cNvSpPr>
          <p:nvPr>
            <p:ph type="sldNum" sz="quarter" idx="10"/>
          </p:nvPr>
        </p:nvSpPr>
        <p:spPr/>
        <p:txBody>
          <a:bodyPr/>
          <a:lstStyle/>
          <a:p>
            <a:fld id="{D624DF53-3DD3-9F45-9E7E-472B96F1AB81}" type="slidenum">
              <a:rPr lang="en-US" smtClean="0"/>
              <a:pPr/>
              <a:t>8</a:t>
            </a:fld>
            <a:endParaRPr lang="en-US"/>
          </a:p>
        </p:txBody>
      </p:sp>
    </p:spTree>
    <p:extLst>
      <p:ext uri="{BB962C8B-B14F-4D97-AF65-F5344CB8AC3E}">
        <p14:creationId xmlns:p14="http://schemas.microsoft.com/office/powerpoint/2010/main" val="32302145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66618">
              <a:defRPr/>
            </a:pPr>
            <a:r>
              <a:rPr lang="en-US" dirty="0"/>
              <a:t>Comparison between timer counter (CNT) and given reference value stored in </a:t>
            </a:r>
          </a:p>
          <a:p>
            <a:pPr defTabSz="466618">
              <a:defRPr/>
            </a:pPr>
            <a:r>
              <a:rPr lang="en-US" dirty="0"/>
              <a:t>A single timer can generate up to 4 PWM signals with independent duty cycles and identical frequency. </a:t>
            </a:r>
          </a:p>
          <a:p>
            <a:pPr defTabSz="466618">
              <a:defRPr/>
            </a:pPr>
            <a:r>
              <a:rPr lang="en-US" dirty="0"/>
              <a:t>Polarity bit</a:t>
            </a:r>
          </a:p>
          <a:p>
            <a:pPr defTabSz="466618">
              <a:defRPr/>
            </a:pPr>
            <a:r>
              <a:rPr lang="en-US" dirty="0"/>
              <a:t>When multiple PWM signals are generated by the same timer, all rising edges occur at the same time. That is why it is called edge-aligned.</a:t>
            </a:r>
          </a:p>
          <a:p>
            <a:endParaRPr lang="en-US" dirty="0"/>
          </a:p>
        </p:txBody>
      </p:sp>
      <p:sp>
        <p:nvSpPr>
          <p:cNvPr id="4" name="Slide Number Placeholder 3"/>
          <p:cNvSpPr>
            <a:spLocks noGrp="1"/>
          </p:cNvSpPr>
          <p:nvPr>
            <p:ph type="sldNum" sz="quarter" idx="10"/>
          </p:nvPr>
        </p:nvSpPr>
        <p:spPr/>
        <p:txBody>
          <a:bodyPr/>
          <a:lstStyle/>
          <a:p>
            <a:fld id="{D624DF53-3DD3-9F45-9E7E-472B96F1AB81}" type="slidenum">
              <a:rPr lang="en-US" smtClean="0"/>
              <a:pPr/>
              <a:t>11</a:t>
            </a:fld>
            <a:endParaRPr lang="en-US"/>
          </a:p>
        </p:txBody>
      </p:sp>
    </p:spTree>
    <p:extLst>
      <p:ext uri="{BB962C8B-B14F-4D97-AF65-F5344CB8AC3E}">
        <p14:creationId xmlns:p14="http://schemas.microsoft.com/office/powerpoint/2010/main" val="18730345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pPr defTabSz="466618">
              <a:defRPr/>
            </a:pPr>
            <a:r>
              <a:rPr lang="en-US" dirty="0"/>
              <a:t>A single timer can generate up to 4 PWM signals with independent duty cycles and identical frequency. When multiple PWM signals are generated by the same timer, all rising edges occur at the same time. That is why it is called edge-aligned. </a:t>
            </a:r>
            <a:r>
              <a:rPr lang="en-US" dirty="0">
                <a:solidFill>
                  <a:srgbClr val="C00000"/>
                </a:solidFill>
              </a:rPr>
              <a:t>, RCR = 0</a:t>
            </a:r>
          </a:p>
          <a:p>
            <a:endParaRPr lang="en-US" dirty="0"/>
          </a:p>
        </p:txBody>
      </p:sp>
      <p:sp>
        <p:nvSpPr>
          <p:cNvPr id="4" name="Slide Number Placeholder 3"/>
          <p:cNvSpPr>
            <a:spLocks noGrp="1"/>
          </p:cNvSpPr>
          <p:nvPr>
            <p:ph type="sldNum" sz="quarter" idx="10"/>
          </p:nvPr>
        </p:nvSpPr>
        <p:spPr/>
        <p:txBody>
          <a:bodyPr/>
          <a:lstStyle/>
          <a:p>
            <a:fld id="{D624DF53-3DD3-9F45-9E7E-472B96F1AB81}" type="slidenum">
              <a:rPr lang="en-US" smtClean="0"/>
              <a:pPr/>
              <a:t>13</a:t>
            </a:fld>
            <a:endParaRPr lang="en-US"/>
          </a:p>
        </p:txBody>
      </p:sp>
    </p:spTree>
    <p:extLst>
      <p:ext uri="{BB962C8B-B14F-4D97-AF65-F5344CB8AC3E}">
        <p14:creationId xmlns:p14="http://schemas.microsoft.com/office/powerpoint/2010/main" val="34073946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pPr eaLnBrk="1" latinLnBrk="0" hangingPunct="1"/>
            <a:fld id="{8E8B2B42-CBC2-7D4E-BA50-0E7F29B4DAAB}" type="datetime1">
              <a:rPr lang="en-US" smtClean="0"/>
              <a:t>9/4/2025</a:t>
            </a:fld>
            <a:endParaRPr lang="en-US" sz="1600" dirty="0"/>
          </a:p>
        </p:txBody>
      </p:sp>
      <p:sp>
        <p:nvSpPr>
          <p:cNvPr id="17" name="Footer Placeholder 16"/>
          <p:cNvSpPr>
            <a:spLocks noGrp="1"/>
          </p:cNvSpPr>
          <p:nvPr>
            <p:ph type="ftr" sz="quarter" idx="11"/>
          </p:nvPr>
        </p:nvSpPr>
        <p:spPr>
          <a:xfrm>
            <a:off x="2898648" y="6355080"/>
            <a:ext cx="3474720" cy="365760"/>
          </a:xfrm>
        </p:spPr>
        <p:txBody>
          <a:bodyPr/>
          <a:lstStyle/>
          <a:p>
            <a:endParaRPr kumimoji="0" lang="en-US" dirty="0"/>
          </a:p>
        </p:txBody>
      </p:sp>
      <p:sp>
        <p:nvSpPr>
          <p:cNvPr id="29" name="Slide Number Placeholder 28"/>
          <p:cNvSpPr>
            <a:spLocks noGrp="1"/>
          </p:cNvSpPr>
          <p:nvPr>
            <p:ph type="sldNum" sz="quarter" idx="12"/>
          </p:nvPr>
        </p:nvSpPr>
        <p:spPr>
          <a:xfrm>
            <a:off x="1216152" y="6355080"/>
            <a:ext cx="1219200" cy="365760"/>
          </a:xfrm>
        </p:spPr>
        <p:txBody>
          <a:bodyPr/>
          <a:lstStyle/>
          <a:p>
            <a:fld id="{EA7C8D44-3667-46F6-9772-CC52308E2A7F}" type="slidenum">
              <a:rPr kumimoji="0" lang="en-US" smtClean="0"/>
              <a:pPr/>
              <a:t>‹#›</a:t>
            </a:fld>
            <a:endParaRPr kumimoji="0" lang="en-US" dirty="0"/>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eaLnBrk="1" latinLnBrk="0" hangingPunct="1"/>
            <a:fld id="{597D1259-3A46-254C-ADDB-B5DA4F1DF3DA}" type="datetime1">
              <a:rPr lang="en-US" smtClean="0"/>
              <a:t>9/4/2025</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EA7C8D44-3667-46F6-9772-CC52308E2A7F}" type="slidenum">
              <a:rPr kumimoji="0" lang="en-US" smtClean="0"/>
              <a:pPr/>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eaLnBrk="1" latinLnBrk="0" hangingPunct="1"/>
            <a:fld id="{CCA104EC-54AA-E04F-BDC0-22B4E8892699}" type="datetime1">
              <a:rPr lang="en-US" smtClean="0"/>
              <a:t>9/4/2025</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EA7C8D44-3667-46F6-9772-CC52308E2A7F}" type="slidenum">
              <a:rPr kumimoji="0" lang="en-US" smtClean="0"/>
              <a:pPr/>
              <a:t>‹#›</a:t>
            </a:fld>
            <a:endParaRPr kumimoji="0"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pPr eaLnBrk="1" latinLnBrk="0" hangingPunct="1"/>
            <a:fld id="{2BF71DBB-33DD-4C55-A85E-87E0D90DE603}" type="datetime1">
              <a:rPr lang="en-US" smtClean="0"/>
              <a:t>9/4/2025</a:t>
            </a:fld>
            <a:endParaRPr lang="en-US" sz="1600" dirty="0"/>
          </a:p>
        </p:txBody>
      </p:sp>
      <p:sp>
        <p:nvSpPr>
          <p:cNvPr id="17" name="Footer Placeholder 16"/>
          <p:cNvSpPr>
            <a:spLocks noGrp="1"/>
          </p:cNvSpPr>
          <p:nvPr>
            <p:ph type="ftr" sz="quarter" idx="11"/>
          </p:nvPr>
        </p:nvSpPr>
        <p:spPr>
          <a:xfrm>
            <a:off x="2898648" y="6355080"/>
            <a:ext cx="3474720" cy="365760"/>
          </a:xfrm>
        </p:spPr>
        <p:txBody>
          <a:bodyPr/>
          <a:lstStyle/>
          <a:p>
            <a:endParaRPr kumimoji="0" lang="en-US" dirty="0"/>
          </a:p>
        </p:txBody>
      </p:sp>
      <p:sp>
        <p:nvSpPr>
          <p:cNvPr id="29" name="Slide Number Placeholder 28"/>
          <p:cNvSpPr>
            <a:spLocks noGrp="1"/>
          </p:cNvSpPr>
          <p:nvPr>
            <p:ph type="sldNum" sz="quarter" idx="12"/>
          </p:nvPr>
        </p:nvSpPr>
        <p:spPr>
          <a:xfrm>
            <a:off x="1216152" y="6355080"/>
            <a:ext cx="1219200" cy="365760"/>
          </a:xfrm>
        </p:spPr>
        <p:txBody>
          <a:bodyPr/>
          <a:lstStyle/>
          <a:p>
            <a:fld id="{EA7C8D44-3667-46F6-9772-CC52308E2A7F}" type="slidenum">
              <a:rPr kumimoji="0" lang="en-US" smtClean="0"/>
              <a:pPr eaLnBrk="1" latinLnBrk="0" hangingPunct="1"/>
              <a:t>‹#›</a:t>
            </a:fld>
            <a:endParaRPr kumimoji="0" lang="en-US" dirty="0"/>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extLst>
      <p:ext uri="{BB962C8B-B14F-4D97-AF65-F5344CB8AC3E}">
        <p14:creationId xmlns:p14="http://schemas.microsoft.com/office/powerpoint/2010/main" val="12156689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solidFill>
                  <a:srgbClr val="FF0000"/>
                </a:solidFill>
              </a:defRPr>
            </a:lvl1pPr>
          </a:lstStyle>
          <a:p>
            <a:r>
              <a:rPr kumimoji="0" lang="en-US" dirty="0"/>
              <a:t>Click to edit Master title style</a:t>
            </a:r>
          </a:p>
        </p:txBody>
      </p:sp>
      <p:sp>
        <p:nvSpPr>
          <p:cNvPr id="6" name="Slide Number Placeholder 5"/>
          <p:cNvSpPr>
            <a:spLocks noGrp="1"/>
          </p:cNvSpPr>
          <p:nvPr>
            <p:ph type="sldNum" sz="quarter" idx="12"/>
          </p:nvPr>
        </p:nvSpPr>
        <p:spPr/>
        <p:txBody>
          <a:bodyPr/>
          <a:lstStyle/>
          <a:p>
            <a:fld id="{EA7C8D44-3667-46F6-9772-CC52308E2A7F}" type="slidenum">
              <a:rPr kumimoji="0" lang="en-US" smtClean="0"/>
              <a:pPr eaLnBrk="1" latinLnBrk="0" hangingPunct="1"/>
              <a:t>‹#›</a:t>
            </a:fld>
            <a:endParaRPr kumimoji="0" lang="en-US" dirty="0"/>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26589777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pPr eaLnBrk="1" latinLnBrk="0" hangingPunct="1"/>
            <a:fld id="{FBD2A12A-FA4E-4A87-B674-B7354B624590}" type="datetime1">
              <a:rPr lang="en-US" smtClean="0"/>
              <a:t>9/4/2025</a:t>
            </a:fld>
            <a:endParaRPr lang="en-US" dirty="0"/>
          </a:p>
        </p:txBody>
      </p:sp>
      <p:sp>
        <p:nvSpPr>
          <p:cNvPr id="5" name="Footer Placeholder 4"/>
          <p:cNvSpPr>
            <a:spLocks noGrp="1"/>
          </p:cNvSpPr>
          <p:nvPr>
            <p:ph type="ftr" sz="quarter" idx="11"/>
          </p:nvPr>
        </p:nvSpPr>
        <p:spPr>
          <a:xfrm>
            <a:off x="2898648" y="6355080"/>
            <a:ext cx="3474720" cy="365760"/>
          </a:xfrm>
        </p:spPr>
        <p:txBody>
          <a:bodyPr/>
          <a:lstStyle/>
          <a:p>
            <a:endParaRPr kumimoji="0" lang="en-US" dirty="0"/>
          </a:p>
        </p:txBody>
      </p:sp>
      <p:sp>
        <p:nvSpPr>
          <p:cNvPr id="6" name="Slide Number Placeholder 5"/>
          <p:cNvSpPr>
            <a:spLocks noGrp="1"/>
          </p:cNvSpPr>
          <p:nvPr>
            <p:ph type="sldNum" sz="quarter" idx="12"/>
          </p:nvPr>
        </p:nvSpPr>
        <p:spPr>
          <a:xfrm>
            <a:off x="1069848" y="6355080"/>
            <a:ext cx="1520952" cy="365760"/>
          </a:xfrm>
        </p:spPr>
        <p:txBody>
          <a:bodyPr/>
          <a:lstStyle/>
          <a:p>
            <a:fld id="{EA7C8D44-3667-46F6-9772-CC52308E2A7F}" type="slidenum">
              <a:rPr kumimoji="0" lang="en-US" smtClean="0"/>
              <a:pPr eaLnBrk="1" latinLnBrk="0" hangingPunct="1"/>
              <a:t>‹#›</a:t>
            </a:fld>
            <a:endParaRPr kumimoji="0" lang="en-US" dirty="0"/>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extLst>
      <p:ext uri="{BB962C8B-B14F-4D97-AF65-F5344CB8AC3E}">
        <p14:creationId xmlns:p14="http://schemas.microsoft.com/office/powerpoint/2010/main" val="1123716562"/>
      </p:ext>
    </p:extLst>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lvl1pPr>
              <a:defRPr>
                <a:solidFill>
                  <a:srgbClr val="FF0000"/>
                </a:solidFill>
              </a:defRPr>
            </a:lvl1pPr>
          </a:lstStyle>
          <a:p>
            <a:r>
              <a:rPr kumimoji="0" lang="en-US" dirty="0"/>
              <a:t>Click to edit Master title style</a:t>
            </a:r>
          </a:p>
        </p:txBody>
      </p:sp>
      <p:sp>
        <p:nvSpPr>
          <p:cNvPr id="5" name="Date Placeholder 4"/>
          <p:cNvSpPr>
            <a:spLocks noGrp="1"/>
          </p:cNvSpPr>
          <p:nvPr>
            <p:ph type="dt" sz="half" idx="10"/>
          </p:nvPr>
        </p:nvSpPr>
        <p:spPr/>
        <p:txBody>
          <a:bodyPr/>
          <a:lstStyle/>
          <a:p>
            <a:pPr eaLnBrk="1" latinLnBrk="0" hangingPunct="1"/>
            <a:fld id="{8EFA6C2F-33DB-4C9B-B9CC-765C1C7EE1B2}" type="datetime1">
              <a:rPr lang="en-US" smtClean="0"/>
              <a:t>9/4/2025</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EA7C8D44-3667-46F6-9772-CC52308E2A7F}" type="slidenum">
              <a:rPr kumimoji="0" lang="en-US" smtClean="0"/>
              <a:pPr eaLnBrk="1" latinLnBrk="0" hangingPunct="1"/>
              <a:t>‹#›</a:t>
            </a:fld>
            <a:endParaRPr kumimoji="0"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35049472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solidFill>
                  <a:srgbClr val="FF0000"/>
                </a:solidFill>
              </a:defRPr>
            </a:lvl1pPr>
          </a:lstStyle>
          <a:p>
            <a:r>
              <a:rPr kumimoji="0" lang="en-US" dirty="0"/>
              <a:t>Click to edit Master title style</a:t>
            </a:r>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pPr eaLnBrk="1" latinLnBrk="0" hangingPunct="1"/>
            <a:fld id="{A9A06C8B-21DC-40DE-81F3-9AB2E3121991}" type="datetime1">
              <a:rPr lang="en-US" smtClean="0"/>
              <a:t>9/4/2025</a:t>
            </a:fld>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fld id="{EA7C8D44-3667-46F6-9772-CC52308E2A7F}" type="slidenum">
              <a:rPr kumimoji="0" lang="en-US" smtClean="0"/>
              <a:pPr eaLnBrk="1" latinLnBrk="0" hangingPunct="1"/>
              <a:t>‹#›</a:t>
            </a:fld>
            <a:endParaRPr kumimoji="0"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31265936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lvl1pPr>
              <a:defRPr>
                <a:solidFill>
                  <a:srgbClr val="FF0000"/>
                </a:solidFill>
              </a:defRPr>
            </a:lvl1pPr>
          </a:lstStyle>
          <a:p>
            <a:r>
              <a:rPr kumimoji="0" lang="en-US" dirty="0"/>
              <a:t>Click to edit Master title style</a:t>
            </a:r>
          </a:p>
        </p:txBody>
      </p:sp>
      <p:sp>
        <p:nvSpPr>
          <p:cNvPr id="3" name="Date Placeholder 2"/>
          <p:cNvSpPr>
            <a:spLocks noGrp="1"/>
          </p:cNvSpPr>
          <p:nvPr>
            <p:ph type="dt" sz="half" idx="10"/>
          </p:nvPr>
        </p:nvSpPr>
        <p:spPr/>
        <p:txBody>
          <a:bodyPr/>
          <a:lstStyle/>
          <a:p>
            <a:pPr eaLnBrk="1" latinLnBrk="0" hangingPunct="1"/>
            <a:fld id="{908C1F3E-B7C3-4DE0-95C6-A404A8621E05}" type="datetime1">
              <a:rPr lang="en-US" smtClean="0"/>
              <a:t>9/4/2025</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fld id="{EA7C8D44-3667-46F6-9772-CC52308E2A7F}" type="slidenum">
              <a:rPr kumimoji="0" lang="en-US" smtClean="0"/>
              <a:pPr eaLnBrk="1" latinLnBrk="0" hangingPunct="1"/>
              <a:t>‹#›</a:t>
            </a:fld>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extLst>
      <p:ext uri="{BB962C8B-B14F-4D97-AF65-F5344CB8AC3E}">
        <p14:creationId xmlns:p14="http://schemas.microsoft.com/office/powerpoint/2010/main" val="80853687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eaLnBrk="1" latinLnBrk="0" hangingPunct="1"/>
            <a:fld id="{9F74BE8E-A67D-4270-9557-0245EC2F42E1}" type="datetime1">
              <a:rPr lang="en-US" smtClean="0"/>
              <a:t>9/4/2025</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EA7C8D44-3667-46F6-9772-CC52308E2A7F}" type="slidenum">
              <a:rPr kumimoji="0" lang="en-US" smtClean="0"/>
              <a:pPr eaLnBrk="1" latinLnBrk="0" hangingPunct="1"/>
              <a:t>‹#›</a:t>
            </a:fld>
            <a:endParaRPr kumimoji="0"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extLst>
      <p:ext uri="{BB962C8B-B14F-4D97-AF65-F5344CB8AC3E}">
        <p14:creationId xmlns:p14="http://schemas.microsoft.com/office/powerpoint/2010/main" val="64761973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pPr eaLnBrk="1" latinLnBrk="0" hangingPunct="1"/>
            <a:fld id="{E09461C7-0CEA-4C15-B132-D516D01EE50F}" type="datetime1">
              <a:rPr lang="en-US" smtClean="0"/>
              <a:t>9/4/2025</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EA7C8D44-3667-46F6-9772-CC52308E2A7F}" type="slidenum">
              <a:rPr kumimoji="0" lang="en-US" smtClean="0"/>
              <a:pPr eaLnBrk="1" latinLnBrk="0" hangingPunct="1"/>
              <a:t>‹#›</a:t>
            </a:fld>
            <a:endParaRPr kumimoji="0"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2618223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pPr eaLnBrk="1" latinLnBrk="0" hangingPunct="1"/>
            <a:fld id="{A9E6F060-20EB-3246-9088-08BF5F1271DE}" type="datetime1">
              <a:rPr lang="en-US" smtClean="0"/>
              <a:t>9/4/2025</a:t>
            </a:fld>
            <a:endParaRPr lang="en-US" dirty="0"/>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EA7C8D44-3667-46F6-9772-CC52308E2A7F}" type="slidenum">
              <a:rPr kumimoji="0" lang="en-US" smtClean="0"/>
              <a:pPr/>
              <a:t>‹#›</a:t>
            </a:fld>
            <a:endParaRPr kumimoji="0" lang="en-US" dirty="0"/>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pPr eaLnBrk="1" latinLnBrk="0" hangingPunct="1"/>
            <a:fld id="{C6204391-F3C0-407B-B75D-3A2185BAB8C4}" type="datetime1">
              <a:rPr lang="en-US" smtClean="0"/>
              <a:t>9/4/2025</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EA7C8D44-3667-46F6-9772-CC52308E2A7F}" type="slidenum">
              <a:rPr kumimoji="0" lang="en-US" smtClean="0"/>
              <a:pPr eaLnBrk="1" latinLnBrk="0" hangingPunct="1"/>
              <a:t>‹#›</a:t>
            </a:fld>
            <a:endParaRPr kumimoji="0"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extLst>
      <p:ext uri="{BB962C8B-B14F-4D97-AF65-F5344CB8AC3E}">
        <p14:creationId xmlns:p14="http://schemas.microsoft.com/office/powerpoint/2010/main" val="919318559"/>
      </p:ext>
    </p:extLst>
  </p:cSld>
  <p:clrMapOvr>
    <a:overrideClrMapping bg1="dk1" tx1="lt1" bg2="dk2" tx2="lt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eaLnBrk="1" latinLnBrk="0" hangingPunct="1"/>
            <a:fld id="{8DDAFA6C-203A-4307-BA16-4E1B4E565795}" type="datetime1">
              <a:rPr lang="en-US" smtClean="0"/>
              <a:t>9/4/2025</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EA7C8D44-3667-46F6-9772-CC52308E2A7F}" type="slidenum">
              <a:rPr kumimoji="0" lang="en-US" smtClean="0"/>
              <a:pPr eaLnBrk="1" latinLnBrk="0" hangingPunct="1"/>
              <a:t>‹#›</a:t>
            </a:fld>
            <a:endParaRPr kumimoji="0" lang="en-US"/>
          </a:p>
        </p:txBody>
      </p:sp>
    </p:spTree>
    <p:extLst>
      <p:ext uri="{BB962C8B-B14F-4D97-AF65-F5344CB8AC3E}">
        <p14:creationId xmlns:p14="http://schemas.microsoft.com/office/powerpoint/2010/main" val="214879360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eaLnBrk="1" latinLnBrk="0" hangingPunct="1"/>
            <a:fld id="{0BF5EEAA-C496-4117-9CC7-C724C9F64C9C}" type="datetime1">
              <a:rPr lang="en-US" smtClean="0"/>
              <a:t>9/4/2025</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EA7C8D44-3667-46F6-9772-CC52308E2A7F}" type="slidenum">
              <a:rPr kumimoji="0" lang="en-US" smtClean="0"/>
              <a:pPr eaLnBrk="1" latinLnBrk="0" hangingPunct="1"/>
              <a:t>‹#›</a:t>
            </a:fld>
            <a:endParaRPr kumimoji="0"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extLst>
      <p:ext uri="{BB962C8B-B14F-4D97-AF65-F5344CB8AC3E}">
        <p14:creationId xmlns:p14="http://schemas.microsoft.com/office/powerpoint/2010/main" val="16218503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p>
        </p:txBody>
      </p:sp>
      <p:sp>
        <p:nvSpPr>
          <p:cNvPr id="4" name="Rectangle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12B3B80B-8EBB-4EAE-8AB2-EAFDC9CB1299}" type="slidenum">
              <a:rPr lang="en-US"/>
              <a:pPr>
                <a:defRPr/>
              </a:pPr>
              <a:t>‹#›</a:t>
            </a:fld>
            <a:endParaRPr lang="en-US"/>
          </a:p>
        </p:txBody>
      </p:sp>
    </p:spTree>
    <p:extLst>
      <p:ext uri="{BB962C8B-B14F-4D97-AF65-F5344CB8AC3E}">
        <p14:creationId xmlns:p14="http://schemas.microsoft.com/office/powerpoint/2010/main" val="279241666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25A70D5D-EAE2-4045-9090-F0AB00B0962C}" type="slidenum">
              <a:rPr lang="en-US"/>
              <a:pPr>
                <a:defRPr/>
              </a:pPr>
              <a:t>‹#›</a:t>
            </a:fld>
            <a:endParaRPr lang="en-US"/>
          </a:p>
        </p:txBody>
      </p:sp>
    </p:spTree>
    <p:extLst>
      <p:ext uri="{BB962C8B-B14F-4D97-AF65-F5344CB8AC3E}">
        <p14:creationId xmlns:p14="http://schemas.microsoft.com/office/powerpoint/2010/main" val="364377770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37A250B5-6249-4CB3-8F62-38413D9819EE}" type="slidenum">
              <a:rPr lang="en-US"/>
              <a:pPr>
                <a:defRPr/>
              </a:pPr>
              <a:t>‹#›</a:t>
            </a:fld>
            <a:endParaRPr lang="en-US"/>
          </a:p>
        </p:txBody>
      </p:sp>
    </p:spTree>
    <p:extLst>
      <p:ext uri="{BB962C8B-B14F-4D97-AF65-F5344CB8AC3E}">
        <p14:creationId xmlns:p14="http://schemas.microsoft.com/office/powerpoint/2010/main" val="365733255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1"/>
          </p:nvPr>
        </p:nvSpPr>
        <p:spPr>
          <a:ln/>
        </p:spPr>
        <p:txBody>
          <a:bodyPr/>
          <a:lstStyle>
            <a:lvl1pPr>
              <a:defRPr/>
            </a:lvl1pPr>
          </a:lstStyle>
          <a:p>
            <a:pPr>
              <a:defRPr/>
            </a:pPr>
            <a:fld id="{4C7AE639-0C02-4F3E-A0F7-669FEA935DB4}" type="slidenum">
              <a:rPr lang="en-US"/>
              <a:pPr>
                <a:defRPr/>
              </a:pPr>
              <a:t>‹#›</a:t>
            </a:fld>
            <a:endParaRPr lang="en-US"/>
          </a:p>
        </p:txBody>
      </p:sp>
    </p:spTree>
    <p:extLst>
      <p:ext uri="{BB962C8B-B14F-4D97-AF65-F5344CB8AC3E}">
        <p14:creationId xmlns:p14="http://schemas.microsoft.com/office/powerpoint/2010/main" val="271239716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p>
        </p:txBody>
      </p:sp>
      <p:sp>
        <p:nvSpPr>
          <p:cNvPr id="8" name="Rectangle 6"/>
          <p:cNvSpPr>
            <a:spLocks noGrp="1" noChangeArrowheads="1"/>
          </p:cNvSpPr>
          <p:nvPr>
            <p:ph type="sldNum" sz="quarter" idx="11"/>
          </p:nvPr>
        </p:nvSpPr>
        <p:spPr>
          <a:ln/>
        </p:spPr>
        <p:txBody>
          <a:bodyPr/>
          <a:lstStyle>
            <a:lvl1pPr>
              <a:defRPr/>
            </a:lvl1pPr>
          </a:lstStyle>
          <a:p>
            <a:pPr>
              <a:defRPr/>
            </a:pPr>
            <a:fld id="{23090691-9988-4E45-A7C1-971733D1779D}" type="slidenum">
              <a:rPr lang="en-US"/>
              <a:pPr>
                <a:defRPr/>
              </a:pPr>
              <a:t>‹#›</a:t>
            </a:fld>
            <a:endParaRPr lang="en-US"/>
          </a:p>
        </p:txBody>
      </p:sp>
    </p:spTree>
    <p:extLst>
      <p:ext uri="{BB962C8B-B14F-4D97-AF65-F5344CB8AC3E}">
        <p14:creationId xmlns:p14="http://schemas.microsoft.com/office/powerpoint/2010/main" val="218738891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p>
        </p:txBody>
      </p:sp>
      <p:sp>
        <p:nvSpPr>
          <p:cNvPr id="4" name="Rectangle 6"/>
          <p:cNvSpPr>
            <a:spLocks noGrp="1" noChangeArrowheads="1"/>
          </p:cNvSpPr>
          <p:nvPr>
            <p:ph type="sldNum" sz="quarter" idx="11"/>
          </p:nvPr>
        </p:nvSpPr>
        <p:spPr>
          <a:ln/>
        </p:spPr>
        <p:txBody>
          <a:bodyPr/>
          <a:lstStyle>
            <a:lvl1pPr>
              <a:defRPr/>
            </a:lvl1pPr>
          </a:lstStyle>
          <a:p>
            <a:pPr>
              <a:defRPr/>
            </a:pPr>
            <a:fld id="{8D43B739-56F2-41EE-BBB5-C352609D8380}" type="slidenum">
              <a:rPr lang="en-US"/>
              <a:pPr>
                <a:defRPr/>
              </a:pPr>
              <a:t>‹#›</a:t>
            </a:fld>
            <a:endParaRPr lang="en-US"/>
          </a:p>
        </p:txBody>
      </p:sp>
    </p:spTree>
    <p:extLst>
      <p:ext uri="{BB962C8B-B14F-4D97-AF65-F5344CB8AC3E}">
        <p14:creationId xmlns:p14="http://schemas.microsoft.com/office/powerpoint/2010/main" val="68319379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p>
        </p:txBody>
      </p:sp>
      <p:sp>
        <p:nvSpPr>
          <p:cNvPr id="3" name="Rectangle 6"/>
          <p:cNvSpPr>
            <a:spLocks noGrp="1" noChangeArrowheads="1"/>
          </p:cNvSpPr>
          <p:nvPr>
            <p:ph type="sldNum" sz="quarter" idx="11"/>
          </p:nvPr>
        </p:nvSpPr>
        <p:spPr>
          <a:ln/>
        </p:spPr>
        <p:txBody>
          <a:bodyPr/>
          <a:lstStyle>
            <a:lvl1pPr>
              <a:defRPr/>
            </a:lvl1pPr>
          </a:lstStyle>
          <a:p>
            <a:pPr>
              <a:defRPr/>
            </a:pPr>
            <a:fld id="{E437C3FA-45C9-4666-A5E7-637F30BA6269}" type="slidenum">
              <a:rPr lang="en-US"/>
              <a:pPr>
                <a:defRPr/>
              </a:pPr>
              <a:t>‹#›</a:t>
            </a:fld>
            <a:endParaRPr lang="en-US"/>
          </a:p>
        </p:txBody>
      </p:sp>
    </p:spTree>
    <p:extLst>
      <p:ext uri="{BB962C8B-B14F-4D97-AF65-F5344CB8AC3E}">
        <p14:creationId xmlns:p14="http://schemas.microsoft.com/office/powerpoint/2010/main" val="4971725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pPr eaLnBrk="1" latinLnBrk="0" hangingPunct="1"/>
            <a:fld id="{34C82E41-DA7E-CA4C-823B-C759BEA16CE8}" type="datetime1">
              <a:rPr lang="en-US" smtClean="0"/>
              <a:t>9/4/2025</a:t>
            </a:fld>
            <a:endParaRPr lang="en-US" dirty="0"/>
          </a:p>
        </p:txBody>
      </p:sp>
      <p:sp>
        <p:nvSpPr>
          <p:cNvPr id="5" name="Footer Placeholder 4"/>
          <p:cNvSpPr>
            <a:spLocks noGrp="1"/>
          </p:cNvSpPr>
          <p:nvPr>
            <p:ph type="ftr" sz="quarter" idx="11"/>
          </p:nvPr>
        </p:nvSpPr>
        <p:spPr>
          <a:xfrm>
            <a:off x="2898648" y="6355080"/>
            <a:ext cx="3474720" cy="365760"/>
          </a:xfrm>
        </p:spPr>
        <p:txBody>
          <a:bodyPr/>
          <a:lstStyle/>
          <a:p>
            <a:endParaRPr kumimoji="0" lang="en-US" dirty="0"/>
          </a:p>
        </p:txBody>
      </p:sp>
      <p:sp>
        <p:nvSpPr>
          <p:cNvPr id="6" name="Slide Number Placeholder 5"/>
          <p:cNvSpPr>
            <a:spLocks noGrp="1"/>
          </p:cNvSpPr>
          <p:nvPr>
            <p:ph type="sldNum" sz="quarter" idx="12"/>
          </p:nvPr>
        </p:nvSpPr>
        <p:spPr>
          <a:xfrm>
            <a:off x="1069848" y="6355080"/>
            <a:ext cx="1520952" cy="365760"/>
          </a:xfrm>
        </p:spPr>
        <p:txBody>
          <a:bodyPr/>
          <a:lstStyle/>
          <a:p>
            <a:fld id="{EA7C8D44-3667-46F6-9772-CC52308E2A7F}" type="slidenum">
              <a:rPr kumimoji="0" lang="en-US" smtClean="0"/>
              <a:pPr/>
              <a:t>‹#›</a:t>
            </a:fld>
            <a:endParaRPr kumimoji="0" lang="en-US" dirty="0"/>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1"/>
          </p:nvPr>
        </p:nvSpPr>
        <p:spPr>
          <a:ln/>
        </p:spPr>
        <p:txBody>
          <a:bodyPr/>
          <a:lstStyle>
            <a:lvl1pPr>
              <a:defRPr/>
            </a:lvl1pPr>
          </a:lstStyle>
          <a:p>
            <a:pPr>
              <a:defRPr/>
            </a:pPr>
            <a:fld id="{54BDE0AF-8B3B-414B-AF62-0678AF328DE8}" type="slidenum">
              <a:rPr lang="en-US"/>
              <a:pPr>
                <a:defRPr/>
              </a:pPr>
              <a:t>‹#›</a:t>
            </a:fld>
            <a:endParaRPr lang="en-US"/>
          </a:p>
        </p:txBody>
      </p:sp>
    </p:spTree>
    <p:extLst>
      <p:ext uri="{BB962C8B-B14F-4D97-AF65-F5344CB8AC3E}">
        <p14:creationId xmlns:p14="http://schemas.microsoft.com/office/powerpoint/2010/main" val="250934206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1"/>
          </p:nvPr>
        </p:nvSpPr>
        <p:spPr>
          <a:ln/>
        </p:spPr>
        <p:txBody>
          <a:bodyPr/>
          <a:lstStyle>
            <a:lvl1pPr>
              <a:defRPr/>
            </a:lvl1pPr>
          </a:lstStyle>
          <a:p>
            <a:pPr>
              <a:defRPr/>
            </a:pPr>
            <a:fld id="{CBAA5024-0C29-4A04-B67E-F0BF510BCC23}" type="slidenum">
              <a:rPr lang="en-US"/>
              <a:pPr>
                <a:defRPr/>
              </a:pPr>
              <a:t>‹#›</a:t>
            </a:fld>
            <a:endParaRPr lang="en-US"/>
          </a:p>
        </p:txBody>
      </p:sp>
    </p:spTree>
    <p:extLst>
      <p:ext uri="{BB962C8B-B14F-4D97-AF65-F5344CB8AC3E}">
        <p14:creationId xmlns:p14="http://schemas.microsoft.com/office/powerpoint/2010/main" val="114600863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D0AE470B-FAE9-470B-83FC-0A687BADD799}" type="slidenum">
              <a:rPr lang="en-US"/>
              <a:pPr>
                <a:defRPr/>
              </a:pPr>
              <a:t>‹#›</a:t>
            </a:fld>
            <a:endParaRPr lang="en-US"/>
          </a:p>
        </p:txBody>
      </p:sp>
    </p:spTree>
    <p:extLst>
      <p:ext uri="{BB962C8B-B14F-4D97-AF65-F5344CB8AC3E}">
        <p14:creationId xmlns:p14="http://schemas.microsoft.com/office/powerpoint/2010/main" val="351549652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9B8AA3CB-84CB-4D2E-A514-F831DAFB3147}" type="slidenum">
              <a:rPr lang="en-US"/>
              <a:pPr>
                <a:defRPr/>
              </a:pPr>
              <a:t>‹#›</a:t>
            </a:fld>
            <a:endParaRPr lang="en-US"/>
          </a:p>
        </p:txBody>
      </p:sp>
    </p:spTree>
    <p:extLst>
      <p:ext uri="{BB962C8B-B14F-4D97-AF65-F5344CB8AC3E}">
        <p14:creationId xmlns:p14="http://schemas.microsoft.com/office/powerpoint/2010/main" val="77577372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a:t>Click to edit Master title style</a:t>
            </a:r>
          </a:p>
        </p:txBody>
      </p:sp>
      <p:sp>
        <p:nvSpPr>
          <p:cNvPr id="3" name="Table Placeholder 2"/>
          <p:cNvSpPr>
            <a:spLocks noGrp="1"/>
          </p:cNvSpPr>
          <p:nvPr>
            <p:ph type="tbl" idx="1"/>
          </p:nvPr>
        </p:nvSpPr>
        <p:spPr>
          <a:xfrm>
            <a:off x="685800" y="1981200"/>
            <a:ext cx="7772400" cy="4114800"/>
          </a:xfrm>
        </p:spPr>
        <p:txBody>
          <a:bodyPr/>
          <a:lstStyle/>
          <a:p>
            <a:pPr lvl="0"/>
            <a:endParaRPr lang="en-US" noProof="0"/>
          </a:p>
        </p:txBody>
      </p:sp>
      <p:sp>
        <p:nvSpPr>
          <p:cNvPr id="4" name="Rectangle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7D3083A4-9012-4F92-8AC9-739FC4D3B103}" type="slidenum">
              <a:rPr lang="en-US"/>
              <a:pPr>
                <a:defRPr/>
              </a:pPr>
              <a:t>‹#›</a:t>
            </a:fld>
            <a:endParaRPr lang="en-US"/>
          </a:p>
        </p:txBody>
      </p:sp>
    </p:spTree>
    <p:extLst>
      <p:ext uri="{BB962C8B-B14F-4D97-AF65-F5344CB8AC3E}">
        <p14:creationId xmlns:p14="http://schemas.microsoft.com/office/powerpoint/2010/main" val="351800171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AndTx" preserve="1">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6482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1"/>
          </p:nvPr>
        </p:nvSpPr>
        <p:spPr>
          <a:ln/>
        </p:spPr>
        <p:txBody>
          <a:bodyPr/>
          <a:lstStyle>
            <a:lvl1pPr>
              <a:defRPr/>
            </a:lvl1pPr>
          </a:lstStyle>
          <a:p>
            <a:pPr>
              <a:defRPr/>
            </a:pPr>
            <a:fld id="{9B7204A0-866A-4C6B-ACC6-B587B369E722}" type="slidenum">
              <a:rPr lang="en-US"/>
              <a:pPr>
                <a:defRPr/>
              </a:pPr>
              <a:t>‹#›</a:t>
            </a:fld>
            <a:endParaRPr lang="en-US"/>
          </a:p>
        </p:txBody>
      </p:sp>
    </p:spTree>
    <p:extLst>
      <p:ext uri="{BB962C8B-B14F-4D97-AF65-F5344CB8AC3E}">
        <p14:creationId xmlns:p14="http://schemas.microsoft.com/office/powerpoint/2010/main" val="5499156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5" name="Date Placeholder 4"/>
          <p:cNvSpPr>
            <a:spLocks noGrp="1"/>
          </p:cNvSpPr>
          <p:nvPr>
            <p:ph type="dt" sz="half" idx="10"/>
          </p:nvPr>
        </p:nvSpPr>
        <p:spPr/>
        <p:txBody>
          <a:bodyPr/>
          <a:lstStyle/>
          <a:p>
            <a:pPr eaLnBrk="1" latinLnBrk="0" hangingPunct="1"/>
            <a:fld id="{2500C8B0-EB1A-0A41-B839-C4B99CD2225A}" type="datetime1">
              <a:rPr lang="en-US" smtClean="0"/>
              <a:t>9/4/2025</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EA7C8D44-3667-46F6-9772-CC52308E2A7F}" type="slidenum">
              <a:rPr kumimoji="0" lang="en-US" smtClean="0"/>
              <a:pPr/>
              <a:t>‹#›</a:t>
            </a:fld>
            <a:endParaRPr kumimoji="0"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pPr eaLnBrk="1" latinLnBrk="0" hangingPunct="1"/>
            <a:fld id="{4F16605B-D952-1149-A111-28A5633BAE48}" type="datetime1">
              <a:rPr lang="en-US" smtClean="0"/>
              <a:t>9/4/2025</a:t>
            </a:fld>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fld id="{EA7C8D44-3667-46F6-9772-CC52308E2A7F}" type="slidenum">
              <a:rPr kumimoji="0" lang="en-US" smtClean="0"/>
              <a:pPr/>
              <a:t>‹#›</a:t>
            </a:fld>
            <a:endParaRPr kumimoji="0"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3" name="Date Placeholder 2"/>
          <p:cNvSpPr>
            <a:spLocks noGrp="1"/>
          </p:cNvSpPr>
          <p:nvPr>
            <p:ph type="dt" sz="half" idx="10"/>
          </p:nvPr>
        </p:nvSpPr>
        <p:spPr/>
        <p:txBody>
          <a:bodyPr/>
          <a:lstStyle/>
          <a:p>
            <a:pPr eaLnBrk="1" latinLnBrk="0" hangingPunct="1"/>
            <a:fld id="{91109A1C-29B2-B04E-8365-C9D22C4AE842}" type="datetime1">
              <a:rPr lang="en-US" smtClean="0"/>
              <a:t>9/4/2025</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fld id="{EA7C8D44-3667-46F6-9772-CC52308E2A7F}" type="slidenum">
              <a:rPr kumimoji="0" lang="en-US" smtClean="0"/>
              <a:pPr/>
              <a:t>‹#›</a:t>
            </a:fld>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eaLnBrk="1" latinLnBrk="0" hangingPunct="1"/>
            <a:fld id="{2CE417B6-A42B-064A-8677-46C55C4F613A}" type="datetime1">
              <a:rPr lang="en-US" smtClean="0"/>
              <a:t>9/4/2025</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EA7C8D44-3667-46F6-9772-CC52308E2A7F}" type="slidenum">
              <a:rPr kumimoji="0" lang="en-US" smtClean="0"/>
              <a:pPr/>
              <a:t>‹#›</a:t>
            </a:fld>
            <a:endParaRPr kumimoji="0"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pPr eaLnBrk="1" latinLnBrk="0" hangingPunct="1"/>
            <a:fld id="{DE76F5AD-3F1F-7141-BC8A-012C5728BE2D}" type="datetime1">
              <a:rPr lang="en-US" smtClean="0"/>
              <a:t>9/4/2025</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EA7C8D44-3667-46F6-9772-CC52308E2A7F}" type="slidenum">
              <a:rPr kumimoji="0" lang="en-US" smtClean="0"/>
              <a:pPr/>
              <a:t>‹#›</a:t>
            </a:fld>
            <a:endParaRPr kumimoji="0"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pPr eaLnBrk="1" latinLnBrk="0" hangingPunct="1"/>
            <a:fld id="{09FA12B8-739E-4D47-A14C-180C3BC10865}" type="datetime1">
              <a:rPr lang="en-US" smtClean="0"/>
              <a:t>9/4/2025</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EA7C8D44-3667-46F6-9772-CC52308E2A7F}" type="slidenum">
              <a:rPr kumimoji="0" lang="en-US" smtClean="0"/>
              <a:pPr/>
              <a:t>‹#›</a:t>
            </a:fld>
            <a:endParaRPr kumimoji="0"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pPr eaLnBrk="1" latinLnBrk="0" hangingPunct="1"/>
            <a:fld id="{CDD18CD8-E404-844E-A4BD-DF69B8E5881E}" type="datetime1">
              <a:rPr lang="en-US" smtClean="0"/>
              <a:t>9/4/2025</a:t>
            </a:fld>
            <a:endParaRPr lang="en-US" sz="1400" dirty="0">
              <a:solidFill>
                <a:schemeClr val="tx2"/>
              </a:solidFill>
            </a:endParaRPr>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pPr algn="r" eaLnBrk="1" latinLnBrk="0" hangingPunct="1"/>
            <a:endParaRPr kumimoji="0" lang="en-US" sz="1400" dirty="0">
              <a:solidFill>
                <a:schemeClr val="tx2"/>
              </a:solidFill>
            </a:endParaRPr>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pPr algn="l" eaLnBrk="1" latinLnBrk="0" hangingPunct="1"/>
            <a:fld id="{EA7C8D44-3667-46F6-9772-CC52308E2A7F}" type="slidenum">
              <a:rPr kumimoji="0" lang="en-US" smtClean="0"/>
              <a:pPr algn="l" eaLnBrk="1" latinLnBrk="0" hangingPunct="1"/>
              <a:t>‹#›</a:t>
            </a:fld>
            <a:endParaRPr kumimoji="0" lang="en-US" sz="1600" dirty="0">
              <a:solidFill>
                <a:schemeClr val="tx2"/>
              </a:solidFill>
            </a:endParaRPr>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pPr eaLnBrk="1" latinLnBrk="0" hangingPunct="1"/>
            <a:fld id="{FF0DD578-DB7B-4EF9-BDB4-5014808AC43B}" type="datetime1">
              <a:rPr lang="en-US" smtClean="0"/>
              <a:t>9/4/2025</a:t>
            </a:fld>
            <a:endParaRPr lang="en-US" sz="1400" dirty="0">
              <a:solidFill>
                <a:schemeClr val="tx2"/>
              </a:solidFill>
            </a:endParaRPr>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pPr algn="r" eaLnBrk="1" latinLnBrk="0" hangingPunct="1"/>
            <a:endParaRPr kumimoji="0" lang="en-US" sz="1400" dirty="0">
              <a:solidFill>
                <a:schemeClr val="tx2"/>
              </a:solidFill>
            </a:endParaRPr>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pPr algn="l" eaLnBrk="1" latinLnBrk="0" hangingPunct="1"/>
            <a:fld id="{EA7C8D44-3667-46F6-9772-CC52308E2A7F}" type="slidenum">
              <a:rPr kumimoji="0" lang="en-US" smtClean="0"/>
              <a:pPr algn="l" eaLnBrk="1" latinLnBrk="0" hangingPunct="1"/>
              <a:t>‹#›</a:t>
            </a:fld>
            <a:endParaRPr kumimoji="0" lang="en-US" sz="1600" dirty="0">
              <a:solidFill>
                <a:schemeClr val="tx2"/>
              </a:solidFill>
            </a:endParaRPr>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extLst>
      <p:ext uri="{BB962C8B-B14F-4D97-AF65-F5344CB8AC3E}">
        <p14:creationId xmlns:p14="http://schemas.microsoft.com/office/powerpoint/2010/main" val="381875189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b="0">
                <a:solidFill>
                  <a:srgbClr val="000000"/>
                </a:solidFill>
                <a:latin typeface="Calibri" pitchFamily="34" charset="0"/>
                <a:cs typeface="Calibri" pitchFamily="34" charset="0"/>
              </a:defRPr>
            </a:lvl1pPr>
          </a:lstStyle>
          <a:p>
            <a:pPr>
              <a:defRPr/>
            </a:pPr>
            <a:fld id="{7FD49473-76C1-48EC-A353-3AF4A85EDBF6}" type="slidenum">
              <a:rPr lang="en-US" smtClean="0"/>
              <a:pPr>
                <a:defRPr/>
              </a:pPr>
              <a:t>‹#›</a:t>
            </a:fld>
            <a:endParaRPr lang="en-US" dirty="0"/>
          </a:p>
        </p:txBody>
      </p:sp>
    </p:spTree>
    <p:extLst>
      <p:ext uri="{BB962C8B-B14F-4D97-AF65-F5344CB8AC3E}">
        <p14:creationId xmlns:p14="http://schemas.microsoft.com/office/powerpoint/2010/main" val="2048598753"/>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Lst>
  <p:hf hdr="0" ftr="0" dt="0"/>
  <p:txStyles>
    <p:titleStyle>
      <a:lvl1pPr algn="ctr" rtl="0" eaLnBrk="0" fontAlgn="base" hangingPunct="0">
        <a:spcBef>
          <a:spcPct val="0"/>
        </a:spcBef>
        <a:spcAft>
          <a:spcPct val="0"/>
        </a:spcAft>
        <a:defRPr sz="4400">
          <a:solidFill>
            <a:srgbClr val="000000"/>
          </a:solidFill>
          <a:latin typeface="Calibri" pitchFamily="34" charset="0"/>
          <a:ea typeface="+mj-ea"/>
          <a:cs typeface="Calibri" pitchFamily="34" charset="0"/>
        </a:defRPr>
      </a:lvl1pPr>
      <a:lvl2pPr algn="ctr" rtl="0" eaLnBrk="0" fontAlgn="base" hangingPunct="0">
        <a:spcBef>
          <a:spcPct val="0"/>
        </a:spcBef>
        <a:spcAft>
          <a:spcPct val="0"/>
        </a:spcAft>
        <a:defRPr sz="4400">
          <a:solidFill>
            <a:srgbClr val="000000"/>
          </a:solidFill>
          <a:latin typeface="Arial" charset="0"/>
        </a:defRPr>
      </a:lvl2pPr>
      <a:lvl3pPr algn="ctr" rtl="0" eaLnBrk="0" fontAlgn="base" hangingPunct="0">
        <a:spcBef>
          <a:spcPct val="0"/>
        </a:spcBef>
        <a:spcAft>
          <a:spcPct val="0"/>
        </a:spcAft>
        <a:defRPr sz="4400">
          <a:solidFill>
            <a:srgbClr val="000000"/>
          </a:solidFill>
          <a:latin typeface="Arial" charset="0"/>
        </a:defRPr>
      </a:lvl3pPr>
      <a:lvl4pPr algn="ctr" rtl="0" eaLnBrk="0" fontAlgn="base" hangingPunct="0">
        <a:spcBef>
          <a:spcPct val="0"/>
        </a:spcBef>
        <a:spcAft>
          <a:spcPct val="0"/>
        </a:spcAft>
        <a:defRPr sz="4400">
          <a:solidFill>
            <a:srgbClr val="000000"/>
          </a:solidFill>
          <a:latin typeface="Arial" charset="0"/>
        </a:defRPr>
      </a:lvl4pPr>
      <a:lvl5pPr algn="ctr" rtl="0" eaLnBrk="0" fontAlgn="base" hangingPunct="0">
        <a:spcBef>
          <a:spcPct val="0"/>
        </a:spcBef>
        <a:spcAft>
          <a:spcPct val="0"/>
        </a:spcAft>
        <a:defRPr sz="4400">
          <a:solidFill>
            <a:srgbClr val="000000"/>
          </a:solidFill>
          <a:latin typeface="Arial" charset="0"/>
        </a:defRPr>
      </a:lvl5pPr>
      <a:lvl6pPr marL="457200" algn="ctr" rtl="0" eaLnBrk="0" fontAlgn="base" hangingPunct="0">
        <a:spcBef>
          <a:spcPct val="0"/>
        </a:spcBef>
        <a:spcAft>
          <a:spcPct val="0"/>
        </a:spcAft>
        <a:defRPr sz="4400">
          <a:solidFill>
            <a:srgbClr val="000000"/>
          </a:solidFill>
          <a:latin typeface="Arial" charset="0"/>
        </a:defRPr>
      </a:lvl6pPr>
      <a:lvl7pPr marL="914400" algn="ctr" rtl="0" eaLnBrk="0" fontAlgn="base" hangingPunct="0">
        <a:spcBef>
          <a:spcPct val="0"/>
        </a:spcBef>
        <a:spcAft>
          <a:spcPct val="0"/>
        </a:spcAft>
        <a:defRPr sz="4400">
          <a:solidFill>
            <a:srgbClr val="000000"/>
          </a:solidFill>
          <a:latin typeface="Arial" charset="0"/>
        </a:defRPr>
      </a:lvl7pPr>
      <a:lvl8pPr marL="1371600" algn="ctr" rtl="0" eaLnBrk="0" fontAlgn="base" hangingPunct="0">
        <a:spcBef>
          <a:spcPct val="0"/>
        </a:spcBef>
        <a:spcAft>
          <a:spcPct val="0"/>
        </a:spcAft>
        <a:defRPr sz="4400">
          <a:solidFill>
            <a:srgbClr val="000000"/>
          </a:solidFill>
          <a:latin typeface="Arial" charset="0"/>
        </a:defRPr>
      </a:lvl8pPr>
      <a:lvl9pPr marL="1828800" algn="ctr" rtl="0" eaLnBrk="0" fontAlgn="base" hangingPunct="0">
        <a:spcBef>
          <a:spcPct val="0"/>
        </a:spcBef>
        <a:spcAft>
          <a:spcPct val="0"/>
        </a:spcAft>
        <a:defRPr sz="4400">
          <a:solidFill>
            <a:srgbClr val="000000"/>
          </a:solidFill>
          <a:latin typeface="Arial" charset="0"/>
        </a:defRPr>
      </a:lvl9pPr>
    </p:titleStyle>
    <p:bodyStyle>
      <a:lvl1pPr marL="342900" indent="-342900" algn="l" rtl="0" eaLnBrk="0" fontAlgn="base" hangingPunct="0">
        <a:spcBef>
          <a:spcPct val="20000"/>
        </a:spcBef>
        <a:spcAft>
          <a:spcPct val="0"/>
        </a:spcAft>
        <a:buChar char="•"/>
        <a:defRPr sz="3200">
          <a:solidFill>
            <a:srgbClr val="000000"/>
          </a:solidFill>
          <a:latin typeface="Calibri" pitchFamily="34" charset="0"/>
          <a:ea typeface="+mn-ea"/>
          <a:cs typeface="Calibri" pitchFamily="34" charset="0"/>
        </a:defRPr>
      </a:lvl1pPr>
      <a:lvl2pPr marL="742950" indent="-285750" algn="l" rtl="0" eaLnBrk="0" fontAlgn="base" hangingPunct="0">
        <a:spcBef>
          <a:spcPct val="20000"/>
        </a:spcBef>
        <a:spcAft>
          <a:spcPct val="0"/>
        </a:spcAft>
        <a:buChar char="–"/>
        <a:defRPr sz="2800">
          <a:solidFill>
            <a:srgbClr val="000000"/>
          </a:solidFill>
          <a:latin typeface="Calibri" pitchFamily="34" charset="0"/>
          <a:cs typeface="Calibri" pitchFamily="34" charset="0"/>
        </a:defRPr>
      </a:lvl2pPr>
      <a:lvl3pPr marL="1143000" indent="-228600" algn="l" rtl="0" eaLnBrk="0" fontAlgn="base" hangingPunct="0">
        <a:spcBef>
          <a:spcPct val="20000"/>
        </a:spcBef>
        <a:spcAft>
          <a:spcPct val="0"/>
        </a:spcAft>
        <a:buChar char="•"/>
        <a:defRPr sz="2400">
          <a:solidFill>
            <a:srgbClr val="000000"/>
          </a:solidFill>
          <a:latin typeface="Calibri" pitchFamily="34" charset="0"/>
          <a:cs typeface="Calibri" pitchFamily="34" charset="0"/>
        </a:defRPr>
      </a:lvl3pPr>
      <a:lvl4pPr marL="1600200" indent="-228600" algn="l" rtl="0" eaLnBrk="0" fontAlgn="base" hangingPunct="0">
        <a:spcBef>
          <a:spcPct val="20000"/>
        </a:spcBef>
        <a:spcAft>
          <a:spcPct val="0"/>
        </a:spcAft>
        <a:buChar char="–"/>
        <a:defRPr sz="2000">
          <a:solidFill>
            <a:srgbClr val="000000"/>
          </a:solidFill>
          <a:latin typeface="Calibri" pitchFamily="34" charset="0"/>
          <a:cs typeface="Calibri" pitchFamily="34" charset="0"/>
        </a:defRPr>
      </a:lvl4pPr>
      <a:lvl5pPr marL="2057400" indent="-228600" algn="l" rtl="0" eaLnBrk="0" fontAlgn="base" hangingPunct="0">
        <a:spcBef>
          <a:spcPct val="20000"/>
        </a:spcBef>
        <a:spcAft>
          <a:spcPct val="0"/>
        </a:spcAft>
        <a:buChar char="»"/>
        <a:defRPr sz="2000">
          <a:solidFill>
            <a:srgbClr val="000000"/>
          </a:solidFill>
          <a:latin typeface="Calibri" pitchFamily="34" charset="0"/>
          <a:cs typeface="Calibri" pitchFamily="34" charset="0"/>
        </a:defRPr>
      </a:lvl5pPr>
      <a:lvl6pPr marL="2514600" indent="-228600" algn="l" rtl="0" eaLnBrk="0" fontAlgn="base" hangingPunct="0">
        <a:spcBef>
          <a:spcPct val="20000"/>
        </a:spcBef>
        <a:spcAft>
          <a:spcPct val="0"/>
        </a:spcAft>
        <a:buChar char="»"/>
        <a:defRPr sz="2000">
          <a:solidFill>
            <a:srgbClr val="000000"/>
          </a:solidFill>
          <a:latin typeface="+mn-lt"/>
        </a:defRPr>
      </a:lvl6pPr>
      <a:lvl7pPr marL="2971800" indent="-228600" algn="l" rtl="0" eaLnBrk="0" fontAlgn="base" hangingPunct="0">
        <a:spcBef>
          <a:spcPct val="20000"/>
        </a:spcBef>
        <a:spcAft>
          <a:spcPct val="0"/>
        </a:spcAft>
        <a:buChar char="»"/>
        <a:defRPr sz="2000">
          <a:solidFill>
            <a:srgbClr val="000000"/>
          </a:solidFill>
          <a:latin typeface="+mn-lt"/>
        </a:defRPr>
      </a:lvl7pPr>
      <a:lvl8pPr marL="3429000" indent="-228600" algn="l" rtl="0" eaLnBrk="0" fontAlgn="base" hangingPunct="0">
        <a:spcBef>
          <a:spcPct val="20000"/>
        </a:spcBef>
        <a:spcAft>
          <a:spcPct val="0"/>
        </a:spcAft>
        <a:buChar char="»"/>
        <a:defRPr sz="2000">
          <a:solidFill>
            <a:srgbClr val="000000"/>
          </a:solidFill>
          <a:latin typeface="+mn-lt"/>
        </a:defRPr>
      </a:lvl8pPr>
      <a:lvl9pPr marL="3886200" indent="-228600" algn="l" rtl="0" eaLnBrk="0" fontAlgn="base" hangingPunct="0">
        <a:spcBef>
          <a:spcPct val="20000"/>
        </a:spcBef>
        <a:spcAft>
          <a:spcPct val="0"/>
        </a:spcAft>
        <a:buChar char="»"/>
        <a:defRPr sz="2000">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8.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1.xml"/><Relationship Id="rId4" Type="http://schemas.openxmlformats.org/officeDocument/2006/relationships/image" Target="../media/image2.gif"/></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 Id="rId9" Type="http://schemas.openxmlformats.org/officeDocument/2006/relationships/image" Target="../media/image16.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7.xml"/><Relationship Id="rId7" Type="http://schemas.openxmlformats.org/officeDocument/2006/relationships/image" Target="../media/image20.png"/><Relationship Id="rId2" Type="http://schemas.openxmlformats.org/officeDocument/2006/relationships/slideLayout" Target="../slideLayouts/slideLayout2.xml"/><Relationship Id="rId1" Type="http://schemas.openxmlformats.org/officeDocument/2006/relationships/tags" Target="../tags/tag5.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26.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notesSlide" Target="../notesSlides/notesSlide19.xml"/><Relationship Id="rId7" Type="http://schemas.openxmlformats.org/officeDocument/2006/relationships/image" Target="../media/image24.png"/><Relationship Id="rId2" Type="http://schemas.openxmlformats.org/officeDocument/2006/relationships/slideLayout" Target="../slideLayouts/slideLayout2.xml"/><Relationship Id="rId1" Type="http://schemas.openxmlformats.org/officeDocument/2006/relationships/tags" Target="../tags/tag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0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609600" y="2743200"/>
            <a:ext cx="7772400" cy="1143000"/>
          </a:xfrm>
        </p:spPr>
        <p:txBody>
          <a:bodyPr>
            <a:normAutofit/>
          </a:bodyPr>
          <a:lstStyle/>
          <a:p>
            <a:r>
              <a:rPr lang="en-US" altLang="zh-CN" dirty="0">
                <a:solidFill>
                  <a:srgbClr val="FF0000"/>
                </a:solidFill>
              </a:rPr>
              <a:t>L6 </a:t>
            </a:r>
            <a:r>
              <a:rPr lang="en-US" altLang="zh-CN" dirty="0">
                <a:solidFill>
                  <a:srgbClr val="FF0000"/>
                </a:solidFill>
                <a:cs typeface="Times New Roman" pitchFamily="18" charset="0"/>
              </a:rPr>
              <a:t>Timer and PWM</a:t>
            </a:r>
            <a:endParaRPr lang="en-US" dirty="0">
              <a:solidFill>
                <a:srgbClr val="FF0000"/>
              </a:solidFill>
            </a:endParaRPr>
          </a:p>
        </p:txBody>
      </p:sp>
      <p:sp>
        <p:nvSpPr>
          <p:cNvPr id="2" name="Slide Number Placeholder 1"/>
          <p:cNvSpPr>
            <a:spLocks noGrp="1"/>
          </p:cNvSpPr>
          <p:nvPr>
            <p:ph type="sldNum" sz="quarter" idx="11"/>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8D43B739-56F2-41EE-BBB5-C352609D8380}" type="slidenum">
              <a:rPr kumimoji="0" lang="en-US" sz="1400" b="0" i="0" u="none" strike="noStrike" kern="1200" cap="none" spc="0" normalizeH="0" baseline="0" noProof="0" smtClean="0">
                <a:ln>
                  <a:noFill/>
                </a:ln>
                <a:solidFill>
                  <a:srgbClr val="000000"/>
                </a:solidFill>
                <a:effectLst/>
                <a:uLnTx/>
                <a:uFillTx/>
                <a:latin typeface="Calibri" pitchFamily="34" charset="0"/>
                <a:ea typeface="+mn-ea"/>
                <a:cs typeface="Calibri" pitchFamily="34" charset="0"/>
              </a:rPr>
              <a:pPr marL="0" marR="0" lvl="0" indent="0" algn="r" defTabSz="914400" rtl="0" eaLnBrk="0" fontAlgn="base" latinLnBrk="0" hangingPunct="0">
                <a:lnSpc>
                  <a:spcPct val="100000"/>
                </a:lnSpc>
                <a:spcBef>
                  <a:spcPct val="0"/>
                </a:spcBef>
                <a:spcAft>
                  <a:spcPct val="0"/>
                </a:spcAft>
                <a:buClrTx/>
                <a:buSzTx/>
                <a:buFontTx/>
                <a:buNone/>
                <a:tabLst/>
                <a:defRPr/>
              </a:pPr>
              <a:t>1</a:t>
            </a:fld>
            <a:endParaRPr kumimoji="0" lang="en-US" sz="1400" b="0" i="0" u="none" strike="noStrike" kern="1200" cap="none" spc="0" normalizeH="0" baseline="0" noProof="0" dirty="0">
              <a:ln>
                <a:noFill/>
              </a:ln>
              <a:solidFill>
                <a:srgbClr val="000000"/>
              </a:solidFill>
              <a:effectLst/>
              <a:uLnTx/>
              <a:uFillTx/>
              <a:latin typeface="Calibri" pitchFamily="34" charset="0"/>
              <a:ea typeface="+mn-ea"/>
              <a:cs typeface="Calibri" pitchFamily="34" charset="0"/>
            </a:endParaRPr>
          </a:p>
        </p:txBody>
      </p:sp>
      <p:sp>
        <p:nvSpPr>
          <p:cNvPr id="4" name="Rectangle 3"/>
          <p:cNvSpPr/>
          <p:nvPr/>
        </p:nvSpPr>
        <p:spPr>
          <a:xfrm>
            <a:off x="2992401" y="6582489"/>
            <a:ext cx="4031873" cy="246221"/>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lumMod val="50000"/>
                  </a:srgbClr>
                </a:solidFill>
                <a:effectLst/>
                <a:uLnTx/>
                <a:uFillTx/>
                <a:latin typeface="Tahoma" pitchFamily="34" charset="0"/>
                <a:ea typeface="+mn-ea"/>
                <a:cs typeface="+mn-cs"/>
              </a:rPr>
              <a:t>Acknowledgement: some slides taken from Yifeng Zhu’s courseware</a:t>
            </a:r>
          </a:p>
        </p:txBody>
      </p:sp>
    </p:spTree>
    <p:extLst>
      <p:ext uri="{BB962C8B-B14F-4D97-AF65-F5344CB8AC3E}">
        <p14:creationId xmlns:p14="http://schemas.microsoft.com/office/powerpoint/2010/main" val="5862113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Pulse-Width Modulation (PWM)</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10</a:t>
            </a:fld>
            <a:endParaRPr kumimoji="0" lang="en-US" dirty="0"/>
          </a:p>
        </p:txBody>
      </p:sp>
      <p:sp>
        <p:nvSpPr>
          <p:cNvPr id="4" name="Content Placeholder 3"/>
          <p:cNvSpPr>
            <a:spLocks noGrp="1"/>
          </p:cNvSpPr>
          <p:nvPr>
            <p:ph sz="quarter" idx="1"/>
          </p:nvPr>
        </p:nvSpPr>
        <p:spPr>
          <a:xfrm>
            <a:off x="457200" y="1219200"/>
            <a:ext cx="8229600" cy="4343400"/>
          </a:xfrm>
        </p:spPr>
        <p:txBody>
          <a:bodyPr>
            <a:normAutofit/>
          </a:bodyPr>
          <a:lstStyle/>
          <a:p>
            <a:r>
              <a:rPr lang="en-US" sz="2800" dirty="0"/>
              <a:t>(Analog-to-Digital Convertor) </a:t>
            </a:r>
            <a:r>
              <a:rPr lang="en-US" altLang="zh-CN" sz="2800" dirty="0"/>
              <a:t>T</a:t>
            </a:r>
            <a:r>
              <a:rPr lang="en-US" sz="2800" dirty="0"/>
              <a:t>he “Pulse Width” in PWM refers to the time interval when the output signal is On; the Duty Cycle is the percentage of time that the output signal is On (“the pulse width”):</a:t>
            </a:r>
            <a:br>
              <a:rPr lang="en-US" sz="2800" dirty="0"/>
            </a:br>
            <a:endParaRPr lang="en-US" sz="2800" dirty="0"/>
          </a:p>
          <a:p>
            <a:endParaRPr lang="en-US" sz="2800" dirty="0"/>
          </a:p>
          <a:p>
            <a:r>
              <a:rPr lang="en-US" sz="2800" dirty="0"/>
              <a:t>Higher Duty Cycle means higher average output:</a:t>
            </a:r>
          </a:p>
          <a:p>
            <a:endParaRPr lang="en-US" sz="2800" dirty="0"/>
          </a:p>
        </p:txBody>
      </p:sp>
      <mc:AlternateContent xmlns:mc="http://schemas.openxmlformats.org/markup-compatibility/2006" xmlns:a14="http://schemas.microsoft.com/office/drawing/2010/main">
        <mc:Choice Requires="a14">
          <p:sp>
            <p:nvSpPr>
              <p:cNvPr id="5" name="TextBox 4"/>
              <p:cNvSpPr txBox="1"/>
              <p:nvPr/>
            </p:nvSpPr>
            <p:spPr>
              <a:xfrm>
                <a:off x="1295400" y="3276600"/>
                <a:ext cx="6781800" cy="436017"/>
              </a:xfrm>
              <a:prstGeom prst="rect">
                <a:avLst/>
              </a:prstGeom>
              <a:noFill/>
            </p:spPr>
            <p:txBody>
              <a:bodyPr wrap="square" lIns="0" tIns="0" rIns="0" bIns="0" rtlCol="0">
                <a:spAutoFit/>
              </a:bodyPr>
              <a:lstStyle/>
              <a:p>
                <a:pPr marL="0" marR="0" lvl="0" indent="0" algn="l" defTabSz="914400" rtl="0" eaLnBrk="1" fontAlgn="auto" latinLnBrk="0" hangingPunct="1">
                  <a:lnSpc>
                    <a:spcPts val="3375"/>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m:rPr>
                          <m:sty m:val="p"/>
                        </m:rPr>
                        <a:rPr lang="en-US" altLang="zh-CN" sz="2400" b="0" i="0" smtClean="0">
                          <a:solidFill>
                            <a:srgbClr val="C00000"/>
                          </a:solidFill>
                          <a:latin typeface="Cambria Math" panose="02040503050406030204" pitchFamily="18" charset="0"/>
                        </a:rPr>
                        <m:t>Duty</m:t>
                      </m:r>
                      <m:r>
                        <a:rPr lang="en-US" altLang="zh-CN" sz="2400" b="0" i="0" smtClean="0">
                          <a:solidFill>
                            <a:srgbClr val="C00000"/>
                          </a:solidFill>
                          <a:latin typeface="Cambria Math" panose="02040503050406030204" pitchFamily="18" charset="0"/>
                        </a:rPr>
                        <m:t> </m:t>
                      </m:r>
                      <m:r>
                        <m:rPr>
                          <m:sty m:val="p"/>
                        </m:rPr>
                        <a:rPr kumimoji="0" lang="en-US" sz="2400" b="0" i="0" u="none" strike="noStrike" kern="1200" cap="none" spc="0" normalizeH="0" baseline="0" noProof="0" smtClean="0">
                          <a:ln>
                            <a:noFill/>
                          </a:ln>
                          <a:solidFill>
                            <a:srgbClr val="C00000"/>
                          </a:solidFill>
                          <a:effectLst/>
                          <a:uLnTx/>
                          <a:uFillTx/>
                          <a:latin typeface="Cambria Math" panose="02040503050406030204" pitchFamily="18" charset="0"/>
                        </a:rPr>
                        <m:t>Cycle</m:t>
                      </m:r>
                      <m:r>
                        <a:rPr kumimoji="0" lang="en-US" sz="2400" b="0" i="1" u="none" strike="noStrike" kern="1200" cap="none" spc="0" normalizeH="0" baseline="0" noProof="0">
                          <a:ln>
                            <a:noFill/>
                          </a:ln>
                          <a:solidFill>
                            <a:srgbClr val="C00000"/>
                          </a:solidFill>
                          <a:effectLst/>
                          <a:uLnTx/>
                          <a:uFillTx/>
                          <a:latin typeface="Cambria Math" panose="02040503050406030204" pitchFamily="18" charset="0"/>
                        </a:rPr>
                        <m:t>= </m:t>
                      </m:r>
                      <m:f>
                        <m:fPr>
                          <m:ctrlPr>
                            <a:rPr kumimoji="0" lang="en-US" sz="2400" b="0" i="1" u="none" strike="noStrike" kern="1200" cap="none" spc="0" normalizeH="0" baseline="0" noProof="0">
                              <a:ln>
                                <a:noFill/>
                              </a:ln>
                              <a:solidFill>
                                <a:srgbClr val="C00000"/>
                              </a:solidFill>
                              <a:effectLst/>
                              <a:uLnTx/>
                              <a:uFillTx/>
                              <a:latin typeface="Cambria Math" panose="02040503050406030204" pitchFamily="18" charset="0"/>
                            </a:rPr>
                          </m:ctrlPr>
                        </m:fPr>
                        <m:num>
                          <m:r>
                            <m:rPr>
                              <m:sty m:val="p"/>
                            </m:rPr>
                            <a:rPr kumimoji="0" lang="en-US" sz="2400" b="0" i="0" u="none" strike="noStrike" kern="1200" cap="none" spc="0" normalizeH="0" baseline="0" noProof="0" smtClean="0">
                              <a:ln>
                                <a:noFill/>
                              </a:ln>
                              <a:solidFill>
                                <a:srgbClr val="C00000"/>
                              </a:solidFill>
                              <a:effectLst/>
                              <a:uLnTx/>
                              <a:uFillTx/>
                              <a:latin typeface="Cambria Math" panose="02040503050406030204" pitchFamily="18" charset="0"/>
                            </a:rPr>
                            <m:t>On</m:t>
                          </m:r>
                          <m:r>
                            <a:rPr kumimoji="0" lang="en-US" sz="2400" b="0" i="0" u="none" strike="noStrike" kern="1200" cap="none" spc="0" normalizeH="0" baseline="0" noProof="0" smtClean="0">
                              <a:ln>
                                <a:noFill/>
                              </a:ln>
                              <a:solidFill>
                                <a:srgbClr val="C00000"/>
                              </a:solidFill>
                              <a:effectLst/>
                              <a:uLnTx/>
                              <a:uFillTx/>
                              <a:latin typeface="Cambria Math" panose="02040503050406030204" pitchFamily="18" charset="0"/>
                            </a:rPr>
                            <m:t> </m:t>
                          </m:r>
                          <m:r>
                            <m:rPr>
                              <m:sty m:val="p"/>
                            </m:rPr>
                            <a:rPr kumimoji="0" lang="en-US" sz="2400" b="0" i="0" u="none" strike="noStrike" kern="1200" cap="none" spc="0" normalizeH="0" baseline="0" noProof="0" smtClean="0">
                              <a:ln>
                                <a:noFill/>
                              </a:ln>
                              <a:solidFill>
                                <a:srgbClr val="C00000"/>
                              </a:solidFill>
                              <a:effectLst/>
                              <a:uLnTx/>
                              <a:uFillTx/>
                              <a:latin typeface="Cambria Math" panose="02040503050406030204" pitchFamily="18" charset="0"/>
                            </a:rPr>
                            <m:t>Time</m:t>
                          </m:r>
                          <m:r>
                            <a:rPr kumimoji="0" lang="en-US" sz="2400" b="0" i="0" u="none" strike="noStrike" kern="1200" cap="none" spc="0" normalizeH="0" baseline="0" noProof="0">
                              <a:ln>
                                <a:noFill/>
                              </a:ln>
                              <a:solidFill>
                                <a:srgbClr val="C00000"/>
                              </a:solidFill>
                              <a:effectLst/>
                              <a:uLnTx/>
                              <a:uFillTx/>
                              <a:latin typeface="Cambria Math" panose="02040503050406030204" pitchFamily="18" charset="0"/>
                            </a:rPr>
                            <m:t> </m:t>
                          </m:r>
                          <m:r>
                            <a:rPr kumimoji="0" lang="en-US" sz="2400" b="0" i="1" u="none" strike="noStrike" kern="1200" cap="none" spc="0" normalizeH="0" baseline="0" noProof="0" smtClean="0">
                              <a:ln>
                                <a:noFill/>
                              </a:ln>
                              <a:solidFill>
                                <a:srgbClr val="C00000"/>
                              </a:solidFill>
                              <a:effectLst/>
                              <a:uLnTx/>
                              <a:uFillTx/>
                              <a:latin typeface="Cambria Math" panose="02040503050406030204" pitchFamily="18" charset="0"/>
                            </a:rPr>
                            <m:t>(</m:t>
                          </m:r>
                          <m:r>
                            <a:rPr kumimoji="0" lang="en-US" sz="2400" b="0" i="1" u="none" strike="noStrike" kern="1200" cap="none" spc="0" normalizeH="0" baseline="0" noProof="0" smtClean="0">
                              <a:ln>
                                <a:noFill/>
                              </a:ln>
                              <a:solidFill>
                                <a:srgbClr val="C00000"/>
                              </a:solidFill>
                              <a:effectLst/>
                              <a:uLnTx/>
                              <a:uFillTx/>
                              <a:latin typeface="Cambria Math" panose="02040503050406030204" pitchFamily="18" charset="0"/>
                            </a:rPr>
                            <m:t>𝑇𝑜𝑛</m:t>
                          </m:r>
                          <m:r>
                            <a:rPr kumimoji="0" lang="en-US" sz="2400" b="0" i="1" u="none" strike="noStrike" kern="1200" cap="none" spc="0" normalizeH="0" baseline="0" noProof="0" smtClean="0">
                              <a:ln>
                                <a:noFill/>
                              </a:ln>
                              <a:solidFill>
                                <a:srgbClr val="C00000"/>
                              </a:solidFill>
                              <a:effectLst/>
                              <a:uLnTx/>
                              <a:uFillTx/>
                              <a:latin typeface="Cambria Math" panose="02040503050406030204" pitchFamily="18" charset="0"/>
                            </a:rPr>
                            <m:t>)</m:t>
                          </m:r>
                        </m:num>
                        <m:den>
                          <m:r>
                            <m:rPr>
                              <m:sty m:val="p"/>
                            </m:rPr>
                            <a:rPr kumimoji="0" lang="en-US" sz="2400" b="0" i="0" u="none" strike="noStrike" kern="1200" cap="none" spc="0" normalizeH="0" baseline="0" noProof="0" smtClean="0">
                              <a:ln>
                                <a:noFill/>
                              </a:ln>
                              <a:solidFill>
                                <a:srgbClr val="C00000"/>
                              </a:solidFill>
                              <a:effectLst/>
                              <a:uLnTx/>
                              <a:uFillTx/>
                              <a:latin typeface="Cambria Math" panose="02040503050406030204" pitchFamily="18" charset="0"/>
                            </a:rPr>
                            <m:t>Switching</m:t>
                          </m:r>
                          <m:r>
                            <a:rPr kumimoji="0" lang="en-US" sz="2400" b="0" i="0" u="none" strike="noStrike" kern="1200" cap="none" spc="0" normalizeH="0" baseline="0" noProof="0">
                              <a:ln>
                                <a:noFill/>
                              </a:ln>
                              <a:solidFill>
                                <a:srgbClr val="C00000"/>
                              </a:solidFill>
                              <a:effectLst/>
                              <a:uLnTx/>
                              <a:uFillTx/>
                              <a:latin typeface="Cambria Math" panose="02040503050406030204" pitchFamily="18" charset="0"/>
                            </a:rPr>
                            <m:t> </m:t>
                          </m:r>
                          <m:r>
                            <m:rPr>
                              <m:sty m:val="p"/>
                            </m:rPr>
                            <a:rPr kumimoji="0" lang="en-US" sz="2400" b="0" i="0" u="none" strike="noStrike" kern="1200" cap="none" spc="0" normalizeH="0" baseline="0" noProof="0">
                              <a:ln>
                                <a:noFill/>
                              </a:ln>
                              <a:solidFill>
                                <a:srgbClr val="C00000"/>
                              </a:solidFill>
                              <a:effectLst/>
                              <a:uLnTx/>
                              <a:uFillTx/>
                              <a:latin typeface="Cambria Math" panose="02040503050406030204" pitchFamily="18" charset="0"/>
                            </a:rPr>
                            <m:t>Period</m:t>
                          </m:r>
                          <m:r>
                            <a:rPr kumimoji="0" lang="en-US" sz="2400" b="0" i="0" u="none" strike="noStrike" kern="1200" cap="none" spc="0" normalizeH="0" baseline="0" noProof="0" smtClean="0">
                              <a:ln>
                                <a:noFill/>
                              </a:ln>
                              <a:solidFill>
                                <a:srgbClr val="C00000"/>
                              </a:solidFill>
                              <a:effectLst/>
                              <a:uLnTx/>
                              <a:uFillTx/>
                              <a:latin typeface="Cambria Math" panose="02040503050406030204" pitchFamily="18" charset="0"/>
                            </a:rPr>
                            <m:t> </m:t>
                          </m:r>
                          <m:r>
                            <a:rPr kumimoji="0" lang="en-US" sz="2400" b="0" i="1" u="none" strike="noStrike" kern="1200" cap="none" spc="0" normalizeH="0" baseline="0" noProof="0" smtClean="0">
                              <a:ln>
                                <a:noFill/>
                              </a:ln>
                              <a:solidFill>
                                <a:srgbClr val="C00000"/>
                              </a:solidFill>
                              <a:effectLst/>
                              <a:uLnTx/>
                              <a:uFillTx/>
                              <a:latin typeface="Cambria Math" panose="02040503050406030204" pitchFamily="18" charset="0"/>
                            </a:rPr>
                            <m:t>(</m:t>
                          </m:r>
                          <m:r>
                            <a:rPr kumimoji="0" lang="en-US" sz="2400" b="0" i="1" u="none" strike="noStrike" kern="1200" cap="none" spc="0" normalizeH="0" baseline="0" noProof="0" smtClean="0">
                              <a:ln>
                                <a:noFill/>
                              </a:ln>
                              <a:solidFill>
                                <a:srgbClr val="C00000"/>
                              </a:solidFill>
                              <a:effectLst/>
                              <a:uLnTx/>
                              <a:uFillTx/>
                              <a:latin typeface="Cambria Math" panose="02040503050406030204" pitchFamily="18" charset="0"/>
                            </a:rPr>
                            <m:t>𝑇𝑠</m:t>
                          </m:r>
                          <m:r>
                            <a:rPr kumimoji="0" lang="en-US" sz="2400" b="0" i="1" u="none" strike="noStrike" kern="1200" cap="none" spc="0" normalizeH="0" baseline="0" noProof="0" smtClean="0">
                              <a:ln>
                                <a:noFill/>
                              </a:ln>
                              <a:solidFill>
                                <a:srgbClr val="C00000"/>
                              </a:solidFill>
                              <a:effectLst/>
                              <a:uLnTx/>
                              <a:uFillTx/>
                              <a:latin typeface="Cambria Math" panose="02040503050406030204" pitchFamily="18" charset="0"/>
                            </a:rPr>
                            <m:t>)</m:t>
                          </m:r>
                        </m:den>
                      </m:f>
                      <m:r>
                        <a:rPr kumimoji="0" lang="en-US" sz="2400" b="0" i="1" u="none" strike="noStrike" kern="1200" cap="none" spc="0" normalizeH="0" baseline="0" noProof="0" smtClean="0">
                          <a:ln>
                            <a:noFill/>
                          </a:ln>
                          <a:solidFill>
                            <a:srgbClr val="C00000"/>
                          </a:solidFill>
                          <a:effectLst/>
                          <a:uLnTx/>
                          <a:uFillTx/>
                          <a:latin typeface="Cambria Math" panose="02040503050406030204" pitchFamily="18" charset="0"/>
                        </a:rPr>
                        <m:t> </m:t>
                      </m:r>
                      <m:r>
                        <a:rPr kumimoji="0" lang="en-US" sz="2400" b="0" i="1" u="none" strike="noStrike" kern="1200" cap="none" spc="0" normalizeH="0" baseline="0" noProof="0">
                          <a:ln>
                            <a:noFill/>
                          </a:ln>
                          <a:solidFill>
                            <a:srgbClr val="C00000"/>
                          </a:solidFill>
                          <a:effectLst/>
                          <a:uLnTx/>
                          <a:uFillTx/>
                          <a:latin typeface="Cambria Math" panose="02040503050406030204" pitchFamily="18" charset="0"/>
                        </a:rPr>
                        <m:t>=</m:t>
                      </m:r>
                      <m:r>
                        <a:rPr kumimoji="0" lang="en-US" sz="2400" b="0" i="1" u="none" strike="noStrike" kern="1200" cap="none" spc="0" normalizeH="0" baseline="0" noProof="0" smtClean="0">
                          <a:ln>
                            <a:noFill/>
                          </a:ln>
                          <a:solidFill>
                            <a:srgbClr val="C00000"/>
                          </a:solidFill>
                          <a:effectLst/>
                          <a:uLnTx/>
                          <a:uFillTx/>
                          <a:latin typeface="Cambria Math" panose="02040503050406030204" pitchFamily="18" charset="0"/>
                        </a:rPr>
                        <m:t> </m:t>
                      </m:r>
                      <m:f>
                        <m:fPr>
                          <m:ctrlPr>
                            <a:rPr lang="en-US" sz="2400" i="1">
                              <a:solidFill>
                                <a:srgbClr val="C00000"/>
                              </a:solidFill>
                              <a:latin typeface="Cambria Math" panose="02040503050406030204" pitchFamily="18" charset="0"/>
                            </a:rPr>
                          </m:ctrlPr>
                        </m:fPr>
                        <m:num>
                          <m:r>
                            <a:rPr lang="en-US" sz="2400" i="1">
                              <a:solidFill>
                                <a:srgbClr val="C00000"/>
                              </a:solidFill>
                              <a:latin typeface="Cambria Math" panose="02040503050406030204" pitchFamily="18" charset="0"/>
                            </a:rPr>
                            <m:t>𝑇</m:t>
                          </m:r>
                          <m:r>
                            <a:rPr lang="en-US" sz="2400" i="1" baseline="-25000">
                              <a:solidFill>
                                <a:srgbClr val="C00000"/>
                              </a:solidFill>
                              <a:latin typeface="Cambria Math" panose="02040503050406030204" pitchFamily="18" charset="0"/>
                            </a:rPr>
                            <m:t>𝑜𝑛</m:t>
                          </m:r>
                        </m:num>
                        <m:den>
                          <m:r>
                            <a:rPr lang="en-US" sz="2400" i="1">
                              <a:solidFill>
                                <a:srgbClr val="C00000"/>
                              </a:solidFill>
                              <a:latin typeface="Cambria Math" panose="02040503050406030204" pitchFamily="18" charset="0"/>
                            </a:rPr>
                            <m:t>𝑇</m:t>
                          </m:r>
                          <m:r>
                            <a:rPr lang="en-US" sz="2400" i="1" baseline="-25000">
                              <a:solidFill>
                                <a:srgbClr val="C00000"/>
                              </a:solidFill>
                              <a:latin typeface="Cambria Math" panose="02040503050406030204" pitchFamily="18" charset="0"/>
                            </a:rPr>
                            <m:t>𝑜𝑛</m:t>
                          </m:r>
                          <m:r>
                            <a:rPr lang="en-US" sz="2400" b="0" i="1" smtClean="0">
                              <a:solidFill>
                                <a:srgbClr val="C00000"/>
                              </a:solidFill>
                              <a:latin typeface="Cambria Math" panose="02040503050406030204" pitchFamily="18" charset="0"/>
                            </a:rPr>
                            <m:t>+</m:t>
                          </m:r>
                          <m:r>
                            <a:rPr lang="en-US" sz="2400" i="1">
                              <a:solidFill>
                                <a:srgbClr val="C00000"/>
                              </a:solidFill>
                              <a:latin typeface="Cambria Math" panose="02040503050406030204" pitchFamily="18" charset="0"/>
                            </a:rPr>
                            <m:t>𝑇</m:t>
                          </m:r>
                          <m:r>
                            <a:rPr lang="en-US" sz="2400" b="0" i="1" baseline="-25000" smtClean="0">
                              <a:solidFill>
                                <a:srgbClr val="C00000"/>
                              </a:solidFill>
                              <a:latin typeface="Cambria Math" panose="02040503050406030204" pitchFamily="18" charset="0"/>
                            </a:rPr>
                            <m:t>𝑜𝑓𝑓</m:t>
                          </m:r>
                        </m:den>
                      </m:f>
                    </m:oMath>
                  </m:oMathPara>
                </a14:m>
                <a:endParaRPr lang="en-US" sz="2400" i="1" dirty="0">
                  <a:solidFill>
                    <a:srgbClr val="C00000"/>
                  </a:solidFill>
                  <a:latin typeface="Cambria Math" panose="02040503050406030204" pitchFamily="18" charset="0"/>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1295400" y="3276600"/>
                <a:ext cx="6781800" cy="436017"/>
              </a:xfrm>
              <a:prstGeom prst="rect">
                <a:avLst/>
              </a:prstGeom>
              <a:blipFill>
                <a:blip r:embed="rId2"/>
                <a:stretch>
                  <a:fillRect l="-2068" t="-63380" b="-5070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1295400" y="4550817"/>
                <a:ext cx="6781800" cy="436017"/>
              </a:xfrm>
              <a:prstGeom prst="rect">
                <a:avLst/>
              </a:prstGeom>
              <a:noFill/>
            </p:spPr>
            <p:txBody>
              <a:bodyPr wrap="square" lIns="0" tIns="0" rIns="0" bIns="0" rtlCol="0">
                <a:spAutoFit/>
              </a:bodyPr>
              <a:lstStyle/>
              <a:p>
                <a:pPr marL="0" marR="0" lvl="0" indent="0" algn="l" defTabSz="914400" rtl="0" eaLnBrk="1" fontAlgn="auto" latinLnBrk="0" hangingPunct="1">
                  <a:lnSpc>
                    <a:spcPts val="3375"/>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m:rPr>
                          <m:sty m:val="p"/>
                        </m:rPr>
                        <a:rPr lang="en-US" altLang="zh-CN" sz="2400" b="0" i="0" smtClean="0">
                          <a:solidFill>
                            <a:srgbClr val="C00000"/>
                          </a:solidFill>
                          <a:latin typeface="Cambria Math" panose="02040503050406030204" pitchFamily="18" charset="0"/>
                        </a:rPr>
                        <m:t>Average</m:t>
                      </m:r>
                      <m:r>
                        <a:rPr lang="en-US" altLang="zh-CN" sz="2400" b="0" i="0" smtClean="0">
                          <a:solidFill>
                            <a:srgbClr val="C00000"/>
                          </a:solidFill>
                          <a:latin typeface="Cambria Math" panose="02040503050406030204" pitchFamily="18" charset="0"/>
                        </a:rPr>
                        <m:t> </m:t>
                      </m:r>
                      <m:r>
                        <m:rPr>
                          <m:sty m:val="p"/>
                        </m:rPr>
                        <a:rPr lang="en-US" altLang="zh-CN" sz="2400" b="0" i="0" smtClean="0">
                          <a:solidFill>
                            <a:srgbClr val="C00000"/>
                          </a:solidFill>
                          <a:latin typeface="Cambria Math" panose="02040503050406030204" pitchFamily="18" charset="0"/>
                        </a:rPr>
                        <m:t>Output</m:t>
                      </m:r>
                      <m:r>
                        <a:rPr kumimoji="0" lang="en-US" sz="2400" b="0" i="1" u="none" strike="noStrike" kern="1200" cap="none" spc="0" normalizeH="0" baseline="0" noProof="0">
                          <a:ln>
                            <a:noFill/>
                          </a:ln>
                          <a:solidFill>
                            <a:srgbClr val="C00000"/>
                          </a:solidFill>
                          <a:effectLst/>
                          <a:uLnTx/>
                          <a:uFillTx/>
                          <a:latin typeface="Cambria Math" panose="02040503050406030204" pitchFamily="18" charset="0"/>
                        </a:rPr>
                        <m:t>=</m:t>
                      </m:r>
                      <m:r>
                        <m:rPr>
                          <m:sty m:val="p"/>
                        </m:rPr>
                        <a:rPr kumimoji="0" lang="en-US" sz="2400" b="0" i="0" u="none" strike="noStrike" kern="1200" cap="none" spc="0" normalizeH="0" baseline="0" noProof="0" smtClean="0">
                          <a:ln>
                            <a:noFill/>
                          </a:ln>
                          <a:solidFill>
                            <a:srgbClr val="C00000"/>
                          </a:solidFill>
                          <a:effectLst/>
                          <a:uLnTx/>
                          <a:uFillTx/>
                          <a:latin typeface="Cambria Math" panose="02040503050406030204" pitchFamily="18" charset="0"/>
                        </a:rPr>
                        <m:t>Duty</m:t>
                      </m:r>
                      <m:r>
                        <a:rPr kumimoji="0" lang="en-US" sz="2400" b="0" i="0" u="none" strike="noStrike" kern="1200" cap="none" spc="0" normalizeH="0" baseline="0" noProof="0" smtClean="0">
                          <a:ln>
                            <a:noFill/>
                          </a:ln>
                          <a:solidFill>
                            <a:srgbClr val="C00000"/>
                          </a:solidFill>
                          <a:effectLst/>
                          <a:uLnTx/>
                          <a:uFillTx/>
                          <a:latin typeface="Cambria Math" panose="02040503050406030204" pitchFamily="18" charset="0"/>
                        </a:rPr>
                        <m:t> </m:t>
                      </m:r>
                      <m:r>
                        <m:rPr>
                          <m:sty m:val="p"/>
                        </m:rPr>
                        <a:rPr kumimoji="0" lang="en-US" sz="2400" b="0" i="0" u="none" strike="noStrike" kern="1200" cap="none" spc="0" normalizeH="0" baseline="0" noProof="0" smtClean="0">
                          <a:ln>
                            <a:noFill/>
                          </a:ln>
                          <a:solidFill>
                            <a:srgbClr val="C00000"/>
                          </a:solidFill>
                          <a:effectLst/>
                          <a:uLnTx/>
                          <a:uFillTx/>
                          <a:latin typeface="Cambria Math" panose="02040503050406030204" pitchFamily="18" charset="0"/>
                        </a:rPr>
                        <m:t>Cycle</m:t>
                      </m:r>
                      <m:r>
                        <a:rPr kumimoji="0" lang="en-US" sz="2400" b="0" i="0" u="none" strike="noStrike" kern="1200" cap="none" spc="0" normalizeH="0" baseline="0" noProof="0" smtClean="0">
                          <a:ln>
                            <a:noFill/>
                          </a:ln>
                          <a:solidFill>
                            <a:srgbClr val="C00000"/>
                          </a:solidFill>
                          <a:effectLst/>
                          <a:uLnTx/>
                          <a:uFillTx/>
                          <a:latin typeface="Cambria Math" panose="02040503050406030204" pitchFamily="18" charset="0"/>
                        </a:rPr>
                        <m:t> ∗</m:t>
                      </m:r>
                      <m:r>
                        <m:rPr>
                          <m:sty m:val="p"/>
                        </m:rPr>
                        <a:rPr kumimoji="0" lang="en-US" sz="2400" b="0" i="0" u="none" strike="noStrike" kern="1200" cap="none" spc="0" normalizeH="0" baseline="0" noProof="0" smtClean="0">
                          <a:ln>
                            <a:noFill/>
                          </a:ln>
                          <a:solidFill>
                            <a:srgbClr val="C00000"/>
                          </a:solidFill>
                          <a:effectLst/>
                          <a:uLnTx/>
                          <a:uFillTx/>
                          <a:latin typeface="Cambria Math" panose="02040503050406030204" pitchFamily="18" charset="0"/>
                        </a:rPr>
                        <m:t>Output</m:t>
                      </m:r>
                      <m:r>
                        <a:rPr kumimoji="0" lang="en-US" sz="2400" b="0" i="0" u="none" strike="noStrike" kern="1200" cap="none" spc="0" normalizeH="0" baseline="0" noProof="0" smtClean="0">
                          <a:ln>
                            <a:noFill/>
                          </a:ln>
                          <a:solidFill>
                            <a:srgbClr val="C00000"/>
                          </a:solidFill>
                          <a:effectLst/>
                          <a:uLnTx/>
                          <a:uFillTx/>
                          <a:latin typeface="Cambria Math" panose="02040503050406030204" pitchFamily="18" charset="0"/>
                        </a:rPr>
                        <m:t> </m:t>
                      </m:r>
                      <m:r>
                        <m:rPr>
                          <m:sty m:val="p"/>
                        </m:rPr>
                        <a:rPr kumimoji="0" lang="en-US" sz="2400" b="0" i="0" u="none" strike="noStrike" kern="1200" cap="none" spc="0" normalizeH="0" baseline="0" noProof="0" smtClean="0">
                          <a:ln>
                            <a:noFill/>
                          </a:ln>
                          <a:solidFill>
                            <a:srgbClr val="C00000"/>
                          </a:solidFill>
                          <a:effectLst/>
                          <a:uLnTx/>
                          <a:uFillTx/>
                          <a:latin typeface="Cambria Math" panose="02040503050406030204" pitchFamily="18" charset="0"/>
                        </a:rPr>
                        <m:t>in</m:t>
                      </m:r>
                      <m:r>
                        <a:rPr kumimoji="0" lang="en-US" sz="2400" b="0" i="0" u="none" strike="noStrike" kern="1200" cap="none" spc="0" normalizeH="0" baseline="0" noProof="0" smtClean="0">
                          <a:ln>
                            <a:noFill/>
                          </a:ln>
                          <a:solidFill>
                            <a:srgbClr val="C00000"/>
                          </a:solidFill>
                          <a:effectLst/>
                          <a:uLnTx/>
                          <a:uFillTx/>
                          <a:latin typeface="Cambria Math" panose="02040503050406030204" pitchFamily="18" charset="0"/>
                        </a:rPr>
                        <m:t> </m:t>
                      </m:r>
                      <m:r>
                        <m:rPr>
                          <m:sty m:val="p"/>
                        </m:rPr>
                        <a:rPr kumimoji="0" lang="en-US" sz="2400" b="0" i="0" u="none" strike="noStrike" kern="1200" cap="none" spc="0" normalizeH="0" baseline="0" noProof="0" smtClean="0">
                          <a:ln>
                            <a:noFill/>
                          </a:ln>
                          <a:solidFill>
                            <a:srgbClr val="C00000"/>
                          </a:solidFill>
                          <a:effectLst/>
                          <a:uLnTx/>
                          <a:uFillTx/>
                          <a:latin typeface="Cambria Math" panose="02040503050406030204" pitchFamily="18" charset="0"/>
                        </a:rPr>
                        <m:t>On</m:t>
                      </m:r>
                      <m:r>
                        <a:rPr kumimoji="0" lang="en-US" sz="2400" b="0" i="0" u="none" strike="noStrike" kern="1200" cap="none" spc="0" normalizeH="0" baseline="0" noProof="0" smtClean="0">
                          <a:ln>
                            <a:noFill/>
                          </a:ln>
                          <a:solidFill>
                            <a:srgbClr val="C00000"/>
                          </a:solidFill>
                          <a:effectLst/>
                          <a:uLnTx/>
                          <a:uFillTx/>
                          <a:latin typeface="Cambria Math" panose="02040503050406030204" pitchFamily="18" charset="0"/>
                        </a:rPr>
                        <m:t> </m:t>
                      </m:r>
                      <m:r>
                        <m:rPr>
                          <m:sty m:val="p"/>
                        </m:rPr>
                        <a:rPr kumimoji="0" lang="en-US" sz="2400" b="0" i="0" u="none" strike="noStrike" kern="1200" cap="none" spc="0" normalizeH="0" baseline="0" noProof="0" smtClean="0">
                          <a:ln>
                            <a:noFill/>
                          </a:ln>
                          <a:solidFill>
                            <a:srgbClr val="C00000"/>
                          </a:solidFill>
                          <a:effectLst/>
                          <a:uLnTx/>
                          <a:uFillTx/>
                          <a:latin typeface="Cambria Math" panose="02040503050406030204" pitchFamily="18" charset="0"/>
                        </a:rPr>
                        <m:t>State</m:t>
                      </m:r>
                    </m:oMath>
                  </m:oMathPara>
                </a14:m>
                <a:endParaRPr lang="en-US" sz="2400" dirty="0">
                  <a:solidFill>
                    <a:srgbClr val="C00000"/>
                  </a:solidFill>
                  <a:latin typeface="Cambria Math" panose="02040503050406030204" pitchFamily="18" charset="0"/>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1295400" y="4550817"/>
                <a:ext cx="6781800" cy="436017"/>
              </a:xfrm>
              <a:prstGeom prst="rect">
                <a:avLst/>
              </a:prstGeom>
              <a:blipFill>
                <a:blip r:embed="rId3"/>
                <a:stretch>
                  <a:fillRect l="-90"/>
                </a:stretch>
              </a:blipFill>
            </p:spPr>
            <p:txBody>
              <a:bodyPr/>
              <a:lstStyle/>
              <a:p>
                <a:r>
                  <a:rPr lang="en-US">
                    <a:noFill/>
                  </a:rPr>
                  <a:t> </a:t>
                </a:r>
              </a:p>
            </p:txBody>
          </p:sp>
        </mc:Fallback>
      </mc:AlternateContent>
    </p:spTree>
    <p:extLst>
      <p:ext uri="{BB962C8B-B14F-4D97-AF65-F5344CB8AC3E}">
        <p14:creationId xmlns:p14="http://schemas.microsoft.com/office/powerpoint/2010/main" val="1476999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Pulse-Width Modulation (PWM)</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11</a:t>
            </a:fld>
            <a:endParaRPr kumimoji="0" lang="en-US" dirty="0"/>
          </a:p>
        </p:txBody>
      </p:sp>
      <p:sp>
        <p:nvSpPr>
          <p:cNvPr id="4" name="Content Placeholder 3"/>
          <p:cNvSpPr>
            <a:spLocks noGrp="1"/>
          </p:cNvSpPr>
          <p:nvPr>
            <p:ph sz="quarter" idx="1"/>
          </p:nvPr>
        </p:nvSpPr>
        <p:spPr>
          <a:xfrm>
            <a:off x="457200" y="1124215"/>
            <a:ext cx="8229600" cy="1905000"/>
          </a:xfrm>
        </p:spPr>
        <p:txBody>
          <a:bodyPr>
            <a:normAutofit fontScale="55000" lnSpcReduction="20000"/>
          </a:bodyPr>
          <a:lstStyle/>
          <a:p>
            <a:r>
              <a:rPr lang="en-US" sz="2800" dirty="0"/>
              <a:t>The PWM output signal is determined by:</a:t>
            </a:r>
          </a:p>
          <a:p>
            <a:pPr lvl="1"/>
            <a:r>
              <a:rPr lang="en-US" sz="2500" dirty="0"/>
              <a:t>Reference signal stored in Compare and Capture Register (CCR);  and the PWM mode</a:t>
            </a:r>
          </a:p>
          <a:p>
            <a:r>
              <a:rPr lang="en-US" sz="2800" dirty="0"/>
              <a:t>PWM mode 1 (Low True): if the timer counter is lower than the reference signal stored in CCR, the PWM output is on; otherwise it is off.</a:t>
            </a:r>
          </a:p>
          <a:p>
            <a:pPr lvl="1"/>
            <a:r>
              <a:rPr lang="en-US" altLang="zh-CN" sz="2500" dirty="0"/>
              <a:t>Higher CCR </a:t>
            </a:r>
            <a:r>
              <a:rPr lang="en-US" altLang="zh-CN" sz="2500" dirty="0">
                <a:sym typeface="Wingdings" panose="05000000000000000000" pitchFamily="2" charset="2"/>
              </a:rPr>
              <a:t> higher duty cycle</a:t>
            </a:r>
            <a:endParaRPr lang="en-US" sz="2500" dirty="0"/>
          </a:p>
          <a:p>
            <a:r>
              <a:rPr lang="en-US" sz="2800" dirty="0"/>
              <a:t>PWM mode 2 (High True): if the timer counter is higher than the reference signal stored in CCR, the PWM output is on; otherwise it is off.</a:t>
            </a:r>
          </a:p>
          <a:p>
            <a:pPr lvl="1"/>
            <a:r>
              <a:rPr lang="en-US" altLang="zh-CN" sz="2500" dirty="0"/>
              <a:t>Higher CCR </a:t>
            </a:r>
            <a:r>
              <a:rPr lang="en-US" altLang="zh-CN" sz="2500" dirty="0">
                <a:sym typeface="Wingdings" panose="05000000000000000000" pitchFamily="2" charset="2"/>
              </a:rPr>
              <a:t> lower duty cycle</a:t>
            </a:r>
            <a:endParaRPr lang="en-US" sz="2500" dirty="0"/>
          </a:p>
          <a:p>
            <a:endParaRPr lang="en-US" sz="2800" dirty="0"/>
          </a:p>
          <a:p>
            <a:endParaRPr lang="en-US" sz="2800" dirty="0"/>
          </a:p>
        </p:txBody>
      </p:sp>
      <p:graphicFrame>
        <p:nvGraphicFramePr>
          <p:cNvPr id="6" name="Object 5"/>
          <p:cNvGraphicFramePr>
            <a:graphicFrameLocks noChangeAspect="1"/>
          </p:cNvGraphicFramePr>
          <p:nvPr>
            <p:extLst>
              <p:ext uri="{D42A27DB-BD31-4B8C-83A1-F6EECF244321}">
                <p14:modId xmlns:p14="http://schemas.microsoft.com/office/powerpoint/2010/main" val="1446898493"/>
              </p:ext>
            </p:extLst>
          </p:nvPr>
        </p:nvGraphicFramePr>
        <p:xfrm>
          <a:off x="2438400" y="2874963"/>
          <a:ext cx="4826000" cy="3638550"/>
        </p:xfrm>
        <a:graphic>
          <a:graphicData uri="http://schemas.openxmlformats.org/presentationml/2006/ole">
            <mc:AlternateContent xmlns:mc="http://schemas.openxmlformats.org/markup-compatibility/2006">
              <mc:Choice xmlns:v="urn:schemas-microsoft-com:vml" Requires="v">
                <p:oleObj name="Visio" r:id="rId3" imgW="6667362" imgH="5092605" progId="Visio.Drawing.11">
                  <p:embed/>
                </p:oleObj>
              </mc:Choice>
              <mc:Fallback>
                <p:oleObj name="Visio" r:id="rId3" imgW="6667362" imgH="5092605" progId="Visio.Drawing.11">
                  <p:embed/>
                  <p:pic>
                    <p:nvPicPr>
                      <p:cNvPr id="6" name="Object 5"/>
                      <p:cNvPicPr>
                        <a:picLocks noChangeAspect="1" noChangeArrowheads="1"/>
                      </p:cNvPicPr>
                      <p:nvPr/>
                    </p:nvPicPr>
                    <p:blipFill>
                      <a:blip r:embed="rId4"/>
                      <a:srcRect/>
                      <a:stretch>
                        <a:fillRect/>
                      </a:stretch>
                    </p:blipFill>
                    <p:spPr bwMode="auto">
                      <a:xfrm>
                        <a:off x="2438400" y="2874963"/>
                        <a:ext cx="4826000" cy="3638550"/>
                      </a:xfrm>
                      <a:prstGeom prst="rect">
                        <a:avLst/>
                      </a:prstGeom>
                      <a:noFill/>
                    </p:spPr>
                  </p:pic>
                </p:oleObj>
              </mc:Fallback>
            </mc:AlternateContent>
          </a:graphicData>
        </a:graphic>
      </p:graphicFrame>
    </p:spTree>
    <p:extLst>
      <p:ext uri="{BB962C8B-B14F-4D97-AF65-F5344CB8AC3E}">
        <p14:creationId xmlns:p14="http://schemas.microsoft.com/office/powerpoint/2010/main" val="19073133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PWM Mode: Rigorous Definition</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12</a:t>
            </a:fld>
            <a:endParaRPr kumimoji="0" lang="en-US" dirty="0"/>
          </a:p>
        </p:txBody>
      </p:sp>
      <p:sp>
        <p:nvSpPr>
          <p:cNvPr id="7" name="Rectangle 2"/>
          <p:cNvSpPr>
            <a:spLocks noChangeArrowheads="1"/>
          </p:cNvSpPr>
          <p:nvPr/>
        </p:nvSpPr>
        <p:spPr bwMode="auto">
          <a:xfrm>
            <a:off x="-76200" y="285083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0" name="Table 9"/>
          <p:cNvGraphicFramePr>
            <a:graphicFrameLocks noGrp="1"/>
          </p:cNvGraphicFramePr>
          <p:nvPr>
            <p:extLst>
              <p:ext uri="{D42A27DB-BD31-4B8C-83A1-F6EECF244321}">
                <p14:modId xmlns:p14="http://schemas.microsoft.com/office/powerpoint/2010/main" val="2158170863"/>
              </p:ext>
            </p:extLst>
          </p:nvPr>
        </p:nvGraphicFramePr>
        <p:xfrm>
          <a:off x="762000" y="2286000"/>
          <a:ext cx="6858001" cy="2199216"/>
        </p:xfrm>
        <a:graphic>
          <a:graphicData uri="http://schemas.openxmlformats.org/drawingml/2006/table">
            <a:tbl>
              <a:tblPr firstRow="1" firstCol="1" bandRow="1">
                <a:tableStyleId>{5C22544A-7EE6-4342-B048-85BDC9FD1C3A}</a:tableStyleId>
              </a:tblPr>
              <a:tblGrid>
                <a:gridCol w="1515140">
                  <a:extLst>
                    <a:ext uri="{9D8B030D-6E8A-4147-A177-3AD203B41FA5}">
                      <a16:colId xmlns:a16="http://schemas.microsoft.com/office/drawing/2014/main" val="169801539"/>
                    </a:ext>
                  </a:extLst>
                </a:gridCol>
                <a:gridCol w="2042964">
                  <a:extLst>
                    <a:ext uri="{9D8B030D-6E8A-4147-A177-3AD203B41FA5}">
                      <a16:colId xmlns:a16="http://schemas.microsoft.com/office/drawing/2014/main" val="2703477402"/>
                    </a:ext>
                  </a:extLst>
                </a:gridCol>
                <a:gridCol w="1669177">
                  <a:extLst>
                    <a:ext uri="{9D8B030D-6E8A-4147-A177-3AD203B41FA5}">
                      <a16:colId xmlns:a16="http://schemas.microsoft.com/office/drawing/2014/main" val="1325223624"/>
                    </a:ext>
                  </a:extLst>
                </a:gridCol>
                <a:gridCol w="1630720">
                  <a:extLst>
                    <a:ext uri="{9D8B030D-6E8A-4147-A177-3AD203B41FA5}">
                      <a16:colId xmlns:a16="http://schemas.microsoft.com/office/drawing/2014/main" val="2198600529"/>
                    </a:ext>
                  </a:extLst>
                </a:gridCol>
              </a:tblGrid>
              <a:tr h="490008">
                <a:tc>
                  <a:txBody>
                    <a:bodyPr/>
                    <a:lstStyle/>
                    <a:p>
                      <a:pPr marL="0" marR="0" algn="ctr">
                        <a:spcBef>
                          <a:spcPts val="0"/>
                        </a:spcBef>
                        <a:spcAft>
                          <a:spcPts val="0"/>
                        </a:spcAft>
                      </a:pPr>
                      <a:r>
                        <a:rPr lang="en-US" sz="2000" dirty="0">
                          <a:effectLst/>
                        </a:rPr>
                        <a:t>PWM Mode</a:t>
                      </a:r>
                      <a:endParaRPr lang="en-US" sz="2000" dirty="0">
                        <a:effectLst/>
                        <a:latin typeface="Times New Roman" panose="02020603050405020304" pitchFamily="18" charset="0"/>
                        <a:ea typeface="SimSun" panose="02010600030101010101" pitchFamily="2" charset="-122"/>
                      </a:endParaRPr>
                    </a:p>
                  </a:txBody>
                  <a:tcPr marL="68907" marR="68907" marT="0" marB="0" anchor="ctr"/>
                </a:tc>
                <a:tc>
                  <a:txBody>
                    <a:bodyPr/>
                    <a:lstStyle/>
                    <a:p>
                      <a:pPr marL="0" marR="0" algn="ctr">
                        <a:spcBef>
                          <a:spcPts val="0"/>
                        </a:spcBef>
                        <a:spcAft>
                          <a:spcPts val="0"/>
                        </a:spcAft>
                      </a:pPr>
                      <a:r>
                        <a:rPr lang="en-US" sz="2000" dirty="0">
                          <a:effectLst/>
                        </a:rPr>
                        <a:t>Timer Counting Mode</a:t>
                      </a:r>
                      <a:endParaRPr lang="en-US" sz="2000" dirty="0">
                        <a:effectLst/>
                        <a:latin typeface="Times New Roman" panose="02020603050405020304" pitchFamily="18" charset="0"/>
                        <a:ea typeface="SimSun" panose="02010600030101010101" pitchFamily="2" charset="-122"/>
                      </a:endParaRPr>
                    </a:p>
                  </a:txBody>
                  <a:tcPr marL="68907" marR="68907" marT="0" marB="0" anchor="ctr"/>
                </a:tc>
                <a:tc>
                  <a:txBody>
                    <a:bodyPr/>
                    <a:lstStyle/>
                    <a:p>
                      <a:pPr marL="0" marR="0" algn="ctr">
                        <a:spcBef>
                          <a:spcPts val="0"/>
                        </a:spcBef>
                        <a:spcAft>
                          <a:spcPts val="0"/>
                        </a:spcAft>
                      </a:pPr>
                      <a:r>
                        <a:rPr lang="en-US" altLang="zh-CN" sz="2000" dirty="0">
                          <a:effectLst/>
                        </a:rPr>
                        <a:t>On</a:t>
                      </a:r>
                      <a:endParaRPr lang="en-US" sz="2000" dirty="0">
                        <a:effectLst/>
                        <a:latin typeface="Times New Roman" panose="02020603050405020304" pitchFamily="18" charset="0"/>
                        <a:ea typeface="SimSun" panose="02010600030101010101" pitchFamily="2" charset="-122"/>
                      </a:endParaRPr>
                    </a:p>
                  </a:txBody>
                  <a:tcPr marL="68907" marR="68907" marT="0" marB="0" anchor="ctr"/>
                </a:tc>
                <a:tc>
                  <a:txBody>
                    <a:bodyPr/>
                    <a:lstStyle/>
                    <a:p>
                      <a:pPr marL="0" marR="0" algn="ctr">
                        <a:spcBef>
                          <a:spcPts val="0"/>
                        </a:spcBef>
                        <a:spcAft>
                          <a:spcPts val="0"/>
                        </a:spcAft>
                      </a:pPr>
                      <a:r>
                        <a:rPr lang="en-US" sz="2000" dirty="0">
                          <a:effectLst/>
                        </a:rPr>
                        <a:t>Off</a:t>
                      </a:r>
                      <a:endParaRPr lang="en-US" sz="2000" dirty="0">
                        <a:effectLst/>
                        <a:latin typeface="Times New Roman" panose="02020603050405020304" pitchFamily="18" charset="0"/>
                        <a:ea typeface="SimSun" panose="02010600030101010101" pitchFamily="2" charset="-122"/>
                      </a:endParaRPr>
                    </a:p>
                  </a:txBody>
                  <a:tcPr marL="68907" marR="68907" marT="0" marB="0" anchor="ctr"/>
                </a:tc>
                <a:extLst>
                  <a:ext uri="{0D108BD9-81ED-4DB2-BD59-A6C34878D82A}">
                    <a16:rowId xmlns:a16="http://schemas.microsoft.com/office/drawing/2014/main" val="3071312830"/>
                  </a:ext>
                </a:extLst>
              </a:tr>
              <a:tr h="245004">
                <a:tc rowSpan="2">
                  <a:txBody>
                    <a:bodyPr/>
                    <a:lstStyle/>
                    <a:p>
                      <a:pPr marL="0" marR="0" algn="ctr">
                        <a:spcBef>
                          <a:spcPts val="0"/>
                        </a:spcBef>
                        <a:spcAft>
                          <a:spcPts val="0"/>
                        </a:spcAft>
                      </a:pPr>
                      <a:r>
                        <a:rPr lang="en-US" sz="2000" dirty="0">
                          <a:effectLst/>
                        </a:rPr>
                        <a:t>Mode 1</a:t>
                      </a:r>
                    </a:p>
                    <a:p>
                      <a:pPr marL="0" marR="0" algn="ctr">
                        <a:spcBef>
                          <a:spcPts val="0"/>
                        </a:spcBef>
                        <a:spcAft>
                          <a:spcPts val="0"/>
                        </a:spcAft>
                      </a:pPr>
                      <a:r>
                        <a:rPr lang="en-US" sz="2000" dirty="0">
                          <a:effectLst/>
                          <a:latin typeface="Times New Roman" panose="02020603050405020304" pitchFamily="18" charset="0"/>
                          <a:ea typeface="SimSun" panose="02010600030101010101" pitchFamily="2" charset="-122"/>
                        </a:rPr>
                        <a:t>(Low True)</a:t>
                      </a:r>
                    </a:p>
                  </a:txBody>
                  <a:tcPr marL="68907" marR="68907" marT="0" marB="0" anchor="ctr"/>
                </a:tc>
                <a:tc>
                  <a:txBody>
                    <a:bodyPr/>
                    <a:lstStyle/>
                    <a:p>
                      <a:pPr marL="0" marR="0" algn="ctr">
                        <a:spcBef>
                          <a:spcPts val="0"/>
                        </a:spcBef>
                        <a:spcAft>
                          <a:spcPts val="0"/>
                        </a:spcAft>
                      </a:pPr>
                      <a:r>
                        <a:rPr lang="en-US" sz="2000">
                          <a:effectLst/>
                        </a:rPr>
                        <a:t>Up-counting</a:t>
                      </a:r>
                      <a:endParaRPr lang="en-US" sz="2000">
                        <a:effectLst/>
                        <a:latin typeface="Times New Roman" panose="02020603050405020304" pitchFamily="18" charset="0"/>
                        <a:ea typeface="SimSun" panose="02010600030101010101" pitchFamily="2" charset="-122"/>
                      </a:endParaRPr>
                    </a:p>
                  </a:txBody>
                  <a:tcPr marL="68907" marR="68907" marT="0" marB="0" anchor="ctr"/>
                </a:tc>
                <a:tc>
                  <a:txBody>
                    <a:bodyPr/>
                    <a:lstStyle/>
                    <a:p>
                      <a:pPr marL="0" marR="0" algn="ctr">
                        <a:spcBef>
                          <a:spcPts val="0"/>
                        </a:spcBef>
                        <a:spcAft>
                          <a:spcPts val="0"/>
                        </a:spcAft>
                      </a:pPr>
                      <a:r>
                        <a:rPr lang="en-US" sz="2000" dirty="0">
                          <a:effectLst/>
                        </a:rPr>
                        <a:t>CNT &lt; CCR</a:t>
                      </a:r>
                      <a:endParaRPr lang="en-US" sz="2800" dirty="0">
                        <a:effectLst/>
                        <a:latin typeface="Times New Roman" panose="02020603050405020304" pitchFamily="18" charset="0"/>
                        <a:ea typeface="SimSun" panose="02010600030101010101" pitchFamily="2" charset="-122"/>
                      </a:endParaRPr>
                    </a:p>
                  </a:txBody>
                  <a:tcPr marL="68907" marR="68907" marT="0" marB="0" anchor="ctr"/>
                </a:tc>
                <a:tc>
                  <a:txBody>
                    <a:bodyPr/>
                    <a:lstStyle/>
                    <a:p>
                      <a:pPr marL="0" marR="0" algn="ctr">
                        <a:spcBef>
                          <a:spcPts val="0"/>
                        </a:spcBef>
                        <a:spcAft>
                          <a:spcPts val="0"/>
                        </a:spcAft>
                      </a:pPr>
                      <a:r>
                        <a:rPr lang="en-US" sz="2000">
                          <a:effectLst/>
                        </a:rPr>
                        <a:t>CNT ≥ CCR</a:t>
                      </a:r>
                      <a:endParaRPr lang="en-US" sz="2800">
                        <a:effectLst/>
                        <a:latin typeface="Times New Roman" panose="02020603050405020304" pitchFamily="18" charset="0"/>
                        <a:ea typeface="SimSun" panose="02010600030101010101" pitchFamily="2" charset="-122"/>
                      </a:endParaRPr>
                    </a:p>
                  </a:txBody>
                  <a:tcPr marL="68907" marR="68907" marT="0" marB="0" anchor="ctr"/>
                </a:tc>
                <a:extLst>
                  <a:ext uri="{0D108BD9-81ED-4DB2-BD59-A6C34878D82A}">
                    <a16:rowId xmlns:a16="http://schemas.microsoft.com/office/drawing/2014/main" val="1400857535"/>
                  </a:ext>
                </a:extLst>
              </a:tr>
              <a:tr h="490008">
                <a:tc vMerge="1">
                  <a:txBody>
                    <a:bodyPr/>
                    <a:lstStyle/>
                    <a:p>
                      <a:endParaRPr lang="en-US"/>
                    </a:p>
                  </a:txBody>
                  <a:tcPr/>
                </a:tc>
                <a:tc>
                  <a:txBody>
                    <a:bodyPr/>
                    <a:lstStyle/>
                    <a:p>
                      <a:pPr marL="0" marR="0" algn="ctr">
                        <a:spcBef>
                          <a:spcPts val="0"/>
                        </a:spcBef>
                        <a:spcAft>
                          <a:spcPts val="0"/>
                        </a:spcAft>
                      </a:pPr>
                      <a:r>
                        <a:rPr lang="en-US" sz="2000" dirty="0">
                          <a:effectLst/>
                        </a:rPr>
                        <a:t>Down-counting</a:t>
                      </a:r>
                      <a:endParaRPr lang="en-US" sz="2000" dirty="0">
                        <a:effectLst/>
                        <a:latin typeface="Times New Roman" panose="02020603050405020304" pitchFamily="18" charset="0"/>
                        <a:ea typeface="SimSun" panose="02010600030101010101" pitchFamily="2" charset="-122"/>
                      </a:endParaRPr>
                    </a:p>
                  </a:txBody>
                  <a:tcPr marL="68907" marR="68907" marT="0" marB="0" anchor="ctr"/>
                </a:tc>
                <a:tc>
                  <a:txBody>
                    <a:bodyPr/>
                    <a:lstStyle/>
                    <a:p>
                      <a:pPr marL="0" marR="0" algn="ctr">
                        <a:spcBef>
                          <a:spcPts val="0"/>
                        </a:spcBef>
                        <a:spcAft>
                          <a:spcPts val="0"/>
                        </a:spcAft>
                      </a:pPr>
                      <a:r>
                        <a:rPr lang="en-US" sz="2000" dirty="0">
                          <a:effectLst/>
                        </a:rPr>
                        <a:t>CNT ≤ CCR</a:t>
                      </a:r>
                      <a:endParaRPr lang="en-US" sz="2800" dirty="0">
                        <a:effectLst/>
                        <a:latin typeface="Times New Roman" panose="02020603050405020304" pitchFamily="18" charset="0"/>
                        <a:ea typeface="SimSun" panose="02010600030101010101" pitchFamily="2" charset="-122"/>
                      </a:endParaRPr>
                    </a:p>
                  </a:txBody>
                  <a:tcPr marL="68907" marR="68907" marT="0" marB="0" anchor="ctr"/>
                </a:tc>
                <a:tc>
                  <a:txBody>
                    <a:bodyPr/>
                    <a:lstStyle/>
                    <a:p>
                      <a:pPr marL="0" marR="0" algn="ctr">
                        <a:spcBef>
                          <a:spcPts val="0"/>
                        </a:spcBef>
                        <a:spcAft>
                          <a:spcPts val="0"/>
                        </a:spcAft>
                      </a:pPr>
                      <a:r>
                        <a:rPr lang="en-US" sz="2000" dirty="0">
                          <a:effectLst/>
                        </a:rPr>
                        <a:t>CNT &gt; CCR</a:t>
                      </a:r>
                      <a:endParaRPr lang="en-US" sz="2800" dirty="0">
                        <a:effectLst/>
                        <a:latin typeface="Times New Roman" panose="02020603050405020304" pitchFamily="18" charset="0"/>
                        <a:ea typeface="SimSun" panose="02010600030101010101" pitchFamily="2" charset="-122"/>
                      </a:endParaRPr>
                    </a:p>
                  </a:txBody>
                  <a:tcPr marL="68907" marR="68907" marT="0" marB="0" anchor="ctr"/>
                </a:tc>
                <a:extLst>
                  <a:ext uri="{0D108BD9-81ED-4DB2-BD59-A6C34878D82A}">
                    <a16:rowId xmlns:a16="http://schemas.microsoft.com/office/drawing/2014/main" val="479017885"/>
                  </a:ext>
                </a:extLst>
              </a:tr>
              <a:tr h="245004">
                <a:tc rowSpan="2">
                  <a:txBody>
                    <a:bodyPr/>
                    <a:lstStyle/>
                    <a:p>
                      <a:pPr marL="0" marR="0" algn="ctr">
                        <a:spcBef>
                          <a:spcPts val="0"/>
                        </a:spcBef>
                        <a:spcAft>
                          <a:spcPts val="0"/>
                        </a:spcAft>
                      </a:pPr>
                      <a:r>
                        <a:rPr lang="en-US" sz="2000" dirty="0">
                          <a:effectLst/>
                        </a:rPr>
                        <a:t>Mode 2</a:t>
                      </a:r>
                    </a:p>
                    <a:p>
                      <a:pPr marL="0" marR="0" algn="ctr">
                        <a:spcBef>
                          <a:spcPts val="0"/>
                        </a:spcBef>
                        <a:spcAft>
                          <a:spcPts val="0"/>
                        </a:spcAft>
                      </a:pPr>
                      <a:r>
                        <a:rPr lang="en-US" sz="2000" dirty="0">
                          <a:effectLst/>
                          <a:latin typeface="Times New Roman" panose="02020603050405020304" pitchFamily="18" charset="0"/>
                          <a:ea typeface="SimSun" panose="02010600030101010101" pitchFamily="2" charset="-122"/>
                        </a:rPr>
                        <a:t>(High True)</a:t>
                      </a:r>
                    </a:p>
                  </a:txBody>
                  <a:tcPr marL="68907" marR="68907" marT="0" marB="0" anchor="ctr"/>
                </a:tc>
                <a:tc>
                  <a:txBody>
                    <a:bodyPr/>
                    <a:lstStyle/>
                    <a:p>
                      <a:pPr marL="0" marR="0" algn="ctr">
                        <a:spcBef>
                          <a:spcPts val="0"/>
                        </a:spcBef>
                        <a:spcAft>
                          <a:spcPts val="0"/>
                        </a:spcAft>
                      </a:pPr>
                      <a:r>
                        <a:rPr lang="en-US" sz="2000">
                          <a:effectLst/>
                        </a:rPr>
                        <a:t>Up-counting</a:t>
                      </a:r>
                      <a:endParaRPr lang="en-US" sz="2000">
                        <a:effectLst/>
                        <a:latin typeface="Times New Roman" panose="02020603050405020304" pitchFamily="18" charset="0"/>
                        <a:ea typeface="SimSun" panose="02010600030101010101" pitchFamily="2" charset="-122"/>
                      </a:endParaRPr>
                    </a:p>
                  </a:txBody>
                  <a:tcPr marL="68907" marR="68907" marT="0" marB="0" anchor="ctr"/>
                </a:tc>
                <a:tc>
                  <a:txBody>
                    <a:bodyPr/>
                    <a:lstStyle/>
                    <a:p>
                      <a:pPr marL="0" marR="0" algn="ctr">
                        <a:spcBef>
                          <a:spcPts val="0"/>
                        </a:spcBef>
                        <a:spcAft>
                          <a:spcPts val="0"/>
                        </a:spcAft>
                      </a:pPr>
                      <a:r>
                        <a:rPr lang="en-US" sz="2000">
                          <a:effectLst/>
                        </a:rPr>
                        <a:t>CNT ≥ CCR</a:t>
                      </a:r>
                      <a:endParaRPr lang="en-US" sz="2800">
                        <a:effectLst/>
                        <a:latin typeface="Times New Roman" panose="02020603050405020304" pitchFamily="18" charset="0"/>
                        <a:ea typeface="SimSun" panose="02010600030101010101" pitchFamily="2" charset="-122"/>
                      </a:endParaRPr>
                    </a:p>
                  </a:txBody>
                  <a:tcPr marL="68907" marR="68907" marT="0" marB="0" anchor="ctr"/>
                </a:tc>
                <a:tc>
                  <a:txBody>
                    <a:bodyPr/>
                    <a:lstStyle/>
                    <a:p>
                      <a:pPr marL="0" marR="0" algn="ctr">
                        <a:spcBef>
                          <a:spcPts val="0"/>
                        </a:spcBef>
                        <a:spcAft>
                          <a:spcPts val="0"/>
                        </a:spcAft>
                      </a:pPr>
                      <a:r>
                        <a:rPr lang="en-US" sz="2000" dirty="0">
                          <a:effectLst/>
                        </a:rPr>
                        <a:t>CNT &lt; CCR</a:t>
                      </a:r>
                      <a:endParaRPr lang="en-US" sz="2800" dirty="0">
                        <a:effectLst/>
                        <a:latin typeface="Times New Roman" panose="02020603050405020304" pitchFamily="18" charset="0"/>
                        <a:ea typeface="SimSun" panose="02010600030101010101" pitchFamily="2" charset="-122"/>
                      </a:endParaRPr>
                    </a:p>
                  </a:txBody>
                  <a:tcPr marL="68907" marR="68907" marT="0" marB="0" anchor="ctr"/>
                </a:tc>
                <a:extLst>
                  <a:ext uri="{0D108BD9-81ED-4DB2-BD59-A6C34878D82A}">
                    <a16:rowId xmlns:a16="http://schemas.microsoft.com/office/drawing/2014/main" val="4087141378"/>
                  </a:ext>
                </a:extLst>
              </a:tr>
              <a:tr h="490008">
                <a:tc vMerge="1">
                  <a:txBody>
                    <a:bodyPr/>
                    <a:lstStyle/>
                    <a:p>
                      <a:endParaRPr lang="en-US"/>
                    </a:p>
                  </a:txBody>
                  <a:tcPr/>
                </a:tc>
                <a:tc>
                  <a:txBody>
                    <a:bodyPr/>
                    <a:lstStyle/>
                    <a:p>
                      <a:pPr marL="0" marR="0" algn="ctr">
                        <a:spcBef>
                          <a:spcPts val="0"/>
                        </a:spcBef>
                        <a:spcAft>
                          <a:spcPts val="0"/>
                        </a:spcAft>
                      </a:pPr>
                      <a:r>
                        <a:rPr lang="en-US" sz="2000" dirty="0">
                          <a:effectLst/>
                        </a:rPr>
                        <a:t>Down-counting</a:t>
                      </a:r>
                      <a:endParaRPr lang="en-US" sz="2000" dirty="0">
                        <a:effectLst/>
                        <a:latin typeface="Times New Roman" panose="02020603050405020304" pitchFamily="18" charset="0"/>
                        <a:ea typeface="SimSun" panose="02010600030101010101" pitchFamily="2" charset="-122"/>
                      </a:endParaRPr>
                    </a:p>
                  </a:txBody>
                  <a:tcPr marL="68907" marR="68907" marT="0" marB="0" anchor="ctr"/>
                </a:tc>
                <a:tc>
                  <a:txBody>
                    <a:bodyPr/>
                    <a:lstStyle/>
                    <a:p>
                      <a:pPr marL="0" marR="0" algn="ctr">
                        <a:spcBef>
                          <a:spcPts val="0"/>
                        </a:spcBef>
                        <a:spcAft>
                          <a:spcPts val="0"/>
                        </a:spcAft>
                      </a:pPr>
                      <a:r>
                        <a:rPr lang="en-US" sz="2000">
                          <a:effectLst/>
                        </a:rPr>
                        <a:t>CNT &gt; CCR</a:t>
                      </a:r>
                      <a:endParaRPr lang="en-US" sz="2800">
                        <a:effectLst/>
                        <a:latin typeface="Times New Roman" panose="02020603050405020304" pitchFamily="18" charset="0"/>
                        <a:ea typeface="SimSun" panose="02010600030101010101" pitchFamily="2" charset="-122"/>
                      </a:endParaRPr>
                    </a:p>
                  </a:txBody>
                  <a:tcPr marL="68907" marR="68907" marT="0" marB="0" anchor="ctr"/>
                </a:tc>
                <a:tc>
                  <a:txBody>
                    <a:bodyPr/>
                    <a:lstStyle/>
                    <a:p>
                      <a:pPr marL="0" marR="0" algn="ctr">
                        <a:spcBef>
                          <a:spcPts val="0"/>
                        </a:spcBef>
                        <a:spcAft>
                          <a:spcPts val="0"/>
                        </a:spcAft>
                      </a:pPr>
                      <a:r>
                        <a:rPr lang="en-US" sz="2000" dirty="0">
                          <a:effectLst/>
                        </a:rPr>
                        <a:t>CNT ≤ CCR</a:t>
                      </a:r>
                      <a:endParaRPr lang="en-US" sz="2800" dirty="0">
                        <a:effectLst/>
                        <a:latin typeface="Times New Roman" panose="02020603050405020304" pitchFamily="18" charset="0"/>
                        <a:ea typeface="SimSun" panose="02010600030101010101" pitchFamily="2" charset="-122"/>
                      </a:endParaRPr>
                    </a:p>
                  </a:txBody>
                  <a:tcPr marL="68907" marR="68907" marT="0" marB="0" anchor="ctr"/>
                </a:tc>
                <a:extLst>
                  <a:ext uri="{0D108BD9-81ED-4DB2-BD59-A6C34878D82A}">
                    <a16:rowId xmlns:a16="http://schemas.microsoft.com/office/drawing/2014/main" val="3497049640"/>
                  </a:ext>
                </a:extLst>
              </a:tr>
            </a:tbl>
          </a:graphicData>
        </a:graphic>
      </p:graphicFrame>
    </p:spTree>
    <p:extLst>
      <p:ext uri="{BB962C8B-B14F-4D97-AF65-F5344CB8AC3E}">
        <p14:creationId xmlns:p14="http://schemas.microsoft.com/office/powerpoint/2010/main" val="29588436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3501802" cy="990600"/>
          </a:xfrm>
        </p:spPr>
        <p:txBody>
          <a:bodyPr>
            <a:normAutofit fontScale="90000"/>
          </a:bodyPr>
          <a:lstStyle/>
          <a:p>
            <a:r>
              <a:rPr lang="en-US" dirty="0"/>
              <a:t>PWM Mode 1 (Low-True)</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13</a:t>
            </a:fld>
            <a:endParaRPr kumimoji="0" lang="en-US" dirty="0"/>
          </a:p>
        </p:txBody>
      </p:sp>
      <p:grpSp>
        <p:nvGrpSpPr>
          <p:cNvPr id="243" name="Group 242"/>
          <p:cNvGrpSpPr/>
          <p:nvPr/>
        </p:nvGrpSpPr>
        <p:grpSpPr>
          <a:xfrm>
            <a:off x="914400" y="1800784"/>
            <a:ext cx="7924800" cy="1450555"/>
            <a:chOff x="152400" y="1828800"/>
            <a:chExt cx="8906985" cy="1450554"/>
          </a:xfrm>
        </p:grpSpPr>
        <p:grpSp>
          <p:nvGrpSpPr>
            <p:cNvPr id="241" name="Group 240"/>
            <p:cNvGrpSpPr/>
            <p:nvPr/>
          </p:nvGrpSpPr>
          <p:grpSpPr>
            <a:xfrm>
              <a:off x="152401" y="1828800"/>
              <a:ext cx="8906984" cy="228600"/>
              <a:chOff x="152401" y="1828800"/>
              <a:chExt cx="8906984" cy="228600"/>
            </a:xfrm>
          </p:grpSpPr>
          <p:grpSp>
            <p:nvGrpSpPr>
              <p:cNvPr id="21" name="Group 20"/>
              <p:cNvGrpSpPr/>
              <p:nvPr/>
            </p:nvGrpSpPr>
            <p:grpSpPr>
              <a:xfrm>
                <a:off x="152401" y="1828800"/>
                <a:ext cx="466725" cy="228600"/>
                <a:chOff x="914400" y="1828800"/>
                <a:chExt cx="466725" cy="228600"/>
              </a:xfrm>
            </p:grpSpPr>
            <p:cxnSp>
              <p:nvCxnSpPr>
                <p:cNvPr id="7" name="Elbow Connector 6"/>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 name="Elbow Connector 18"/>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2" name="Group 21"/>
              <p:cNvGrpSpPr/>
              <p:nvPr/>
            </p:nvGrpSpPr>
            <p:grpSpPr>
              <a:xfrm>
                <a:off x="466726" y="1828800"/>
                <a:ext cx="466725" cy="228600"/>
                <a:chOff x="914400" y="1828800"/>
                <a:chExt cx="466725" cy="228600"/>
              </a:xfrm>
            </p:grpSpPr>
            <p:cxnSp>
              <p:nvCxnSpPr>
                <p:cNvPr id="23" name="Elbow Connector 22"/>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4" name="Elbow Connector 23"/>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5" name="Group 24"/>
              <p:cNvGrpSpPr/>
              <p:nvPr/>
            </p:nvGrpSpPr>
            <p:grpSpPr>
              <a:xfrm>
                <a:off x="776287" y="1828800"/>
                <a:ext cx="466725" cy="228600"/>
                <a:chOff x="914400" y="1828800"/>
                <a:chExt cx="466725" cy="228600"/>
              </a:xfrm>
            </p:grpSpPr>
            <p:cxnSp>
              <p:nvCxnSpPr>
                <p:cNvPr id="26" name="Elbow Connector 25"/>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7" name="Elbow Connector 26"/>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8" name="Group 27"/>
              <p:cNvGrpSpPr/>
              <p:nvPr/>
            </p:nvGrpSpPr>
            <p:grpSpPr>
              <a:xfrm>
                <a:off x="1090612" y="1828800"/>
                <a:ext cx="466725" cy="228600"/>
                <a:chOff x="914400" y="1828800"/>
                <a:chExt cx="466725" cy="228600"/>
              </a:xfrm>
            </p:grpSpPr>
            <p:cxnSp>
              <p:nvCxnSpPr>
                <p:cNvPr id="29" name="Elbow Connector 28"/>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30" name="Elbow Connector 29"/>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31" name="Group 30"/>
              <p:cNvGrpSpPr/>
              <p:nvPr/>
            </p:nvGrpSpPr>
            <p:grpSpPr>
              <a:xfrm>
                <a:off x="1397793" y="1828800"/>
                <a:ext cx="466725" cy="228600"/>
                <a:chOff x="914400" y="1828800"/>
                <a:chExt cx="466725" cy="228600"/>
              </a:xfrm>
            </p:grpSpPr>
            <p:cxnSp>
              <p:nvCxnSpPr>
                <p:cNvPr id="32" name="Elbow Connector 31"/>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33" name="Elbow Connector 32"/>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34" name="Group 33"/>
              <p:cNvGrpSpPr/>
              <p:nvPr/>
            </p:nvGrpSpPr>
            <p:grpSpPr>
              <a:xfrm>
                <a:off x="1712118" y="1828800"/>
                <a:ext cx="466725" cy="228600"/>
                <a:chOff x="914400" y="1828800"/>
                <a:chExt cx="466725" cy="228600"/>
              </a:xfrm>
            </p:grpSpPr>
            <p:cxnSp>
              <p:nvCxnSpPr>
                <p:cNvPr id="35" name="Elbow Connector 34"/>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36" name="Elbow Connector 35"/>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37" name="Group 36"/>
              <p:cNvGrpSpPr/>
              <p:nvPr/>
            </p:nvGrpSpPr>
            <p:grpSpPr>
              <a:xfrm>
                <a:off x="2021679" y="1828800"/>
                <a:ext cx="466725" cy="228600"/>
                <a:chOff x="914400" y="1828800"/>
                <a:chExt cx="466725" cy="228600"/>
              </a:xfrm>
            </p:grpSpPr>
            <p:cxnSp>
              <p:nvCxnSpPr>
                <p:cNvPr id="38" name="Elbow Connector 37"/>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39" name="Elbow Connector 38"/>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40" name="Group 39"/>
              <p:cNvGrpSpPr/>
              <p:nvPr/>
            </p:nvGrpSpPr>
            <p:grpSpPr>
              <a:xfrm>
                <a:off x="2336004" y="1828800"/>
                <a:ext cx="466725" cy="228600"/>
                <a:chOff x="914400" y="1828800"/>
                <a:chExt cx="466725" cy="228600"/>
              </a:xfrm>
            </p:grpSpPr>
            <p:cxnSp>
              <p:nvCxnSpPr>
                <p:cNvPr id="41" name="Elbow Connector 40"/>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42" name="Elbow Connector 41"/>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43" name="Group 42"/>
              <p:cNvGrpSpPr/>
              <p:nvPr/>
            </p:nvGrpSpPr>
            <p:grpSpPr>
              <a:xfrm>
                <a:off x="2654553" y="1828800"/>
                <a:ext cx="466725" cy="228600"/>
                <a:chOff x="914400" y="1828800"/>
                <a:chExt cx="466725" cy="228600"/>
              </a:xfrm>
            </p:grpSpPr>
            <p:cxnSp>
              <p:nvCxnSpPr>
                <p:cNvPr id="44" name="Elbow Connector 43"/>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45" name="Elbow Connector 44"/>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46" name="Group 45"/>
              <p:cNvGrpSpPr/>
              <p:nvPr/>
            </p:nvGrpSpPr>
            <p:grpSpPr>
              <a:xfrm>
                <a:off x="2968878" y="1828800"/>
                <a:ext cx="466725" cy="228600"/>
                <a:chOff x="914400" y="1828800"/>
                <a:chExt cx="466725" cy="228600"/>
              </a:xfrm>
            </p:grpSpPr>
            <p:cxnSp>
              <p:nvCxnSpPr>
                <p:cNvPr id="47" name="Elbow Connector 46"/>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48" name="Elbow Connector 47"/>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49" name="Group 48"/>
              <p:cNvGrpSpPr/>
              <p:nvPr/>
            </p:nvGrpSpPr>
            <p:grpSpPr>
              <a:xfrm>
                <a:off x="3278439" y="1828800"/>
                <a:ext cx="466725" cy="228600"/>
                <a:chOff x="914400" y="1828800"/>
                <a:chExt cx="466725" cy="228600"/>
              </a:xfrm>
            </p:grpSpPr>
            <p:cxnSp>
              <p:nvCxnSpPr>
                <p:cNvPr id="50" name="Elbow Connector 49"/>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51" name="Elbow Connector 50"/>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52" name="Group 51"/>
              <p:cNvGrpSpPr/>
              <p:nvPr/>
            </p:nvGrpSpPr>
            <p:grpSpPr>
              <a:xfrm>
                <a:off x="3592764" y="1828800"/>
                <a:ext cx="466725" cy="228600"/>
                <a:chOff x="914400" y="1828800"/>
                <a:chExt cx="466725" cy="228600"/>
              </a:xfrm>
            </p:grpSpPr>
            <p:cxnSp>
              <p:nvCxnSpPr>
                <p:cNvPr id="53" name="Elbow Connector 52"/>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54" name="Elbow Connector 53"/>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55" name="Group 54"/>
              <p:cNvGrpSpPr/>
              <p:nvPr/>
            </p:nvGrpSpPr>
            <p:grpSpPr>
              <a:xfrm>
                <a:off x="3899945" y="1828800"/>
                <a:ext cx="466725" cy="228600"/>
                <a:chOff x="914400" y="1828800"/>
                <a:chExt cx="466725" cy="228600"/>
              </a:xfrm>
            </p:grpSpPr>
            <p:cxnSp>
              <p:nvCxnSpPr>
                <p:cNvPr id="56" name="Elbow Connector 55"/>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57" name="Elbow Connector 56"/>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58" name="Group 57"/>
              <p:cNvGrpSpPr/>
              <p:nvPr/>
            </p:nvGrpSpPr>
            <p:grpSpPr>
              <a:xfrm>
                <a:off x="4214270" y="1828800"/>
                <a:ext cx="466725" cy="228600"/>
                <a:chOff x="914400" y="1828800"/>
                <a:chExt cx="466725" cy="228600"/>
              </a:xfrm>
            </p:grpSpPr>
            <p:cxnSp>
              <p:nvCxnSpPr>
                <p:cNvPr id="59" name="Elbow Connector 58"/>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60" name="Elbow Connector 59"/>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61" name="Group 60"/>
              <p:cNvGrpSpPr/>
              <p:nvPr/>
            </p:nvGrpSpPr>
            <p:grpSpPr>
              <a:xfrm>
                <a:off x="4523831" y="1828800"/>
                <a:ext cx="466725" cy="228600"/>
                <a:chOff x="914400" y="1828800"/>
                <a:chExt cx="466725" cy="228600"/>
              </a:xfrm>
            </p:grpSpPr>
            <p:cxnSp>
              <p:nvCxnSpPr>
                <p:cNvPr id="62" name="Elbow Connector 61"/>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63" name="Elbow Connector 62"/>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64" name="Group 63"/>
              <p:cNvGrpSpPr/>
              <p:nvPr/>
            </p:nvGrpSpPr>
            <p:grpSpPr>
              <a:xfrm>
                <a:off x="4838156" y="1828800"/>
                <a:ext cx="466725" cy="228600"/>
                <a:chOff x="914400" y="1828800"/>
                <a:chExt cx="466725" cy="228600"/>
              </a:xfrm>
            </p:grpSpPr>
            <p:cxnSp>
              <p:nvCxnSpPr>
                <p:cNvPr id="65" name="Elbow Connector 64"/>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66" name="Elbow Connector 65"/>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67" name="Group 66"/>
              <p:cNvGrpSpPr/>
              <p:nvPr/>
            </p:nvGrpSpPr>
            <p:grpSpPr>
              <a:xfrm>
                <a:off x="5151374" y="1828800"/>
                <a:ext cx="466725" cy="228600"/>
                <a:chOff x="914400" y="1828800"/>
                <a:chExt cx="466725" cy="228600"/>
              </a:xfrm>
            </p:grpSpPr>
            <p:cxnSp>
              <p:nvCxnSpPr>
                <p:cNvPr id="68" name="Elbow Connector 67"/>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69" name="Elbow Connector 68"/>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5458555" y="1828800"/>
                <a:ext cx="466725" cy="228600"/>
                <a:chOff x="914400" y="1828800"/>
                <a:chExt cx="466725" cy="228600"/>
              </a:xfrm>
            </p:grpSpPr>
            <p:cxnSp>
              <p:nvCxnSpPr>
                <p:cNvPr id="71" name="Elbow Connector 70"/>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72" name="Elbow Connector 71"/>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73" name="Group 72"/>
              <p:cNvGrpSpPr/>
              <p:nvPr/>
            </p:nvGrpSpPr>
            <p:grpSpPr>
              <a:xfrm>
                <a:off x="5772880" y="1828800"/>
                <a:ext cx="466725" cy="228600"/>
                <a:chOff x="914400" y="1828800"/>
                <a:chExt cx="466725" cy="228600"/>
              </a:xfrm>
            </p:grpSpPr>
            <p:cxnSp>
              <p:nvCxnSpPr>
                <p:cNvPr id="74" name="Elbow Connector 73"/>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75" name="Elbow Connector 74"/>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76" name="Group 75"/>
              <p:cNvGrpSpPr/>
              <p:nvPr/>
            </p:nvGrpSpPr>
            <p:grpSpPr>
              <a:xfrm>
                <a:off x="6082441" y="1828800"/>
                <a:ext cx="466725" cy="228600"/>
                <a:chOff x="914400" y="1828800"/>
                <a:chExt cx="466725" cy="228600"/>
              </a:xfrm>
            </p:grpSpPr>
            <p:cxnSp>
              <p:nvCxnSpPr>
                <p:cNvPr id="77" name="Elbow Connector 76"/>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78" name="Elbow Connector 77"/>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79" name="Group 78"/>
              <p:cNvGrpSpPr/>
              <p:nvPr/>
            </p:nvGrpSpPr>
            <p:grpSpPr>
              <a:xfrm>
                <a:off x="6396766" y="1828800"/>
                <a:ext cx="466725" cy="228600"/>
                <a:chOff x="914400" y="1828800"/>
                <a:chExt cx="466725" cy="228600"/>
              </a:xfrm>
            </p:grpSpPr>
            <p:cxnSp>
              <p:nvCxnSpPr>
                <p:cNvPr id="80" name="Elbow Connector 79"/>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81" name="Elbow Connector 80"/>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04" name="Group 203"/>
              <p:cNvGrpSpPr/>
              <p:nvPr/>
            </p:nvGrpSpPr>
            <p:grpSpPr>
              <a:xfrm>
                <a:off x="6719725" y="1828800"/>
                <a:ext cx="466725" cy="228600"/>
                <a:chOff x="914400" y="1828800"/>
                <a:chExt cx="466725" cy="228600"/>
              </a:xfrm>
            </p:grpSpPr>
            <p:cxnSp>
              <p:nvCxnSpPr>
                <p:cNvPr id="205" name="Elbow Connector 204"/>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06" name="Elbow Connector 205"/>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07" name="Group 206"/>
              <p:cNvGrpSpPr/>
              <p:nvPr/>
            </p:nvGrpSpPr>
            <p:grpSpPr>
              <a:xfrm>
                <a:off x="7034050" y="1828800"/>
                <a:ext cx="466725" cy="228600"/>
                <a:chOff x="914400" y="1828800"/>
                <a:chExt cx="466725" cy="228600"/>
              </a:xfrm>
            </p:grpSpPr>
            <p:cxnSp>
              <p:nvCxnSpPr>
                <p:cNvPr id="208" name="Elbow Connector 207"/>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09" name="Elbow Connector 208"/>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10" name="Group 209"/>
              <p:cNvGrpSpPr/>
              <p:nvPr/>
            </p:nvGrpSpPr>
            <p:grpSpPr>
              <a:xfrm>
                <a:off x="7347268" y="1828800"/>
                <a:ext cx="466725" cy="228600"/>
                <a:chOff x="914400" y="1828800"/>
                <a:chExt cx="466725" cy="228600"/>
              </a:xfrm>
            </p:grpSpPr>
            <p:cxnSp>
              <p:nvCxnSpPr>
                <p:cNvPr id="211" name="Elbow Connector 210"/>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12" name="Elbow Connector 211"/>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13" name="Group 212"/>
              <p:cNvGrpSpPr/>
              <p:nvPr/>
            </p:nvGrpSpPr>
            <p:grpSpPr>
              <a:xfrm>
                <a:off x="7654449" y="1828800"/>
                <a:ext cx="466725" cy="228600"/>
                <a:chOff x="914400" y="1828800"/>
                <a:chExt cx="466725" cy="228600"/>
              </a:xfrm>
            </p:grpSpPr>
            <p:cxnSp>
              <p:nvCxnSpPr>
                <p:cNvPr id="214" name="Elbow Connector 213"/>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15" name="Elbow Connector 214"/>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16" name="Group 215"/>
              <p:cNvGrpSpPr/>
              <p:nvPr/>
            </p:nvGrpSpPr>
            <p:grpSpPr>
              <a:xfrm>
                <a:off x="7968774" y="1828800"/>
                <a:ext cx="466725" cy="228600"/>
                <a:chOff x="914400" y="1828800"/>
                <a:chExt cx="466725" cy="228600"/>
              </a:xfrm>
            </p:grpSpPr>
            <p:cxnSp>
              <p:nvCxnSpPr>
                <p:cNvPr id="217" name="Elbow Connector 216"/>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18" name="Elbow Connector 217"/>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19" name="Group 218"/>
              <p:cNvGrpSpPr/>
              <p:nvPr/>
            </p:nvGrpSpPr>
            <p:grpSpPr>
              <a:xfrm>
                <a:off x="8278335" y="1828800"/>
                <a:ext cx="466725" cy="228600"/>
                <a:chOff x="914400" y="1828800"/>
                <a:chExt cx="466725" cy="228600"/>
              </a:xfrm>
            </p:grpSpPr>
            <p:cxnSp>
              <p:nvCxnSpPr>
                <p:cNvPr id="220" name="Elbow Connector 219"/>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21" name="Elbow Connector 220"/>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22" name="Group 221"/>
              <p:cNvGrpSpPr/>
              <p:nvPr/>
            </p:nvGrpSpPr>
            <p:grpSpPr>
              <a:xfrm>
                <a:off x="8592660" y="1828800"/>
                <a:ext cx="466725" cy="228600"/>
                <a:chOff x="914400" y="1828800"/>
                <a:chExt cx="466725" cy="228600"/>
              </a:xfrm>
            </p:grpSpPr>
            <p:cxnSp>
              <p:nvCxnSpPr>
                <p:cNvPr id="223" name="Elbow Connector 222"/>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24" name="Elbow Connector 223"/>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grpSp>
          <p:nvGrpSpPr>
            <p:cNvPr id="242" name="Group 241"/>
            <p:cNvGrpSpPr/>
            <p:nvPr/>
          </p:nvGrpSpPr>
          <p:grpSpPr>
            <a:xfrm>
              <a:off x="152400" y="2146478"/>
              <a:ext cx="8721102" cy="1132876"/>
              <a:chOff x="152400" y="2146478"/>
              <a:chExt cx="8721102" cy="1132876"/>
            </a:xfrm>
          </p:grpSpPr>
          <p:grpSp>
            <p:nvGrpSpPr>
              <p:cNvPr id="111" name="Group 110"/>
              <p:cNvGrpSpPr/>
              <p:nvPr/>
            </p:nvGrpSpPr>
            <p:grpSpPr>
              <a:xfrm>
                <a:off x="152400" y="2149147"/>
                <a:ext cx="2183604" cy="1128702"/>
                <a:chOff x="958990" y="2149147"/>
                <a:chExt cx="1085848" cy="1128702"/>
              </a:xfrm>
            </p:grpSpPr>
            <p:cxnSp>
              <p:nvCxnSpPr>
                <p:cNvPr id="83" name="Elbow Connector 82"/>
                <p:cNvCxnSpPr/>
                <p:nvPr/>
              </p:nvCxnSpPr>
              <p:spPr>
                <a:xfrm flipV="1">
                  <a:off x="958990" y="3125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86" name="Elbow Connector 85"/>
                <p:cNvCxnSpPr/>
                <p:nvPr/>
              </p:nvCxnSpPr>
              <p:spPr>
                <a:xfrm flipV="1">
                  <a:off x="1111390" y="29730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87" name="Elbow Connector 86"/>
                <p:cNvCxnSpPr/>
                <p:nvPr/>
              </p:nvCxnSpPr>
              <p:spPr>
                <a:xfrm flipV="1">
                  <a:off x="1273457" y="2819400"/>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88" name="Elbow Connector 87"/>
                <p:cNvCxnSpPr/>
                <p:nvPr/>
              </p:nvCxnSpPr>
              <p:spPr>
                <a:xfrm flipV="1">
                  <a:off x="1425857" y="2669576"/>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89" name="Elbow Connector 88"/>
                <p:cNvCxnSpPr/>
                <p:nvPr/>
              </p:nvCxnSpPr>
              <p:spPr>
                <a:xfrm flipV="1">
                  <a:off x="1578113" y="25158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90" name="Elbow Connector 89"/>
                <p:cNvCxnSpPr/>
                <p:nvPr/>
              </p:nvCxnSpPr>
              <p:spPr>
                <a:xfrm flipV="1">
                  <a:off x="1730513" y="2363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sp>
              <p:nvSpPr>
                <p:cNvPr id="98" name="TextBox 97"/>
                <p:cNvSpPr txBox="1"/>
                <p:nvPr/>
              </p:nvSpPr>
              <p:spPr>
                <a:xfrm>
                  <a:off x="958990" y="30611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0</a:t>
                  </a:r>
                </a:p>
              </p:txBody>
            </p:sp>
            <p:sp>
              <p:nvSpPr>
                <p:cNvPr id="99" name="TextBox 98"/>
                <p:cNvSpPr txBox="1"/>
                <p:nvPr/>
              </p:nvSpPr>
              <p:spPr>
                <a:xfrm>
                  <a:off x="1111390" y="2908757"/>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1</a:t>
                  </a:r>
                </a:p>
              </p:txBody>
            </p:sp>
            <p:sp>
              <p:nvSpPr>
                <p:cNvPr id="100" name="TextBox 99"/>
                <p:cNvSpPr txBox="1"/>
                <p:nvPr/>
              </p:nvSpPr>
              <p:spPr>
                <a:xfrm>
                  <a:off x="1273315" y="2753505"/>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2</a:t>
                  </a:r>
                </a:p>
              </p:txBody>
            </p:sp>
            <p:sp>
              <p:nvSpPr>
                <p:cNvPr id="101" name="TextBox 100"/>
                <p:cNvSpPr txBox="1"/>
                <p:nvPr/>
              </p:nvSpPr>
              <p:spPr>
                <a:xfrm>
                  <a:off x="1435382" y="26039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3</a:t>
                  </a:r>
                </a:p>
              </p:txBody>
            </p:sp>
            <p:sp>
              <p:nvSpPr>
                <p:cNvPr id="102" name="TextBox 101"/>
                <p:cNvSpPr txBox="1"/>
                <p:nvPr/>
              </p:nvSpPr>
              <p:spPr>
                <a:xfrm>
                  <a:off x="1588721" y="24538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4</a:t>
                  </a:r>
                </a:p>
              </p:txBody>
            </p:sp>
            <p:sp>
              <p:nvSpPr>
                <p:cNvPr id="103" name="TextBox 102"/>
                <p:cNvSpPr txBox="1"/>
                <p:nvPr/>
              </p:nvSpPr>
              <p:spPr>
                <a:xfrm>
                  <a:off x="1736604" y="2299862"/>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5</a:t>
                  </a:r>
                </a:p>
              </p:txBody>
            </p:sp>
            <p:sp>
              <p:nvSpPr>
                <p:cNvPr id="104" name="TextBox 103"/>
                <p:cNvSpPr txBox="1"/>
                <p:nvPr/>
              </p:nvSpPr>
              <p:spPr>
                <a:xfrm>
                  <a:off x="1892438" y="2149147"/>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6</a:t>
                  </a:r>
                </a:p>
              </p:txBody>
            </p:sp>
          </p:grpSp>
          <p:cxnSp>
            <p:nvCxnSpPr>
              <p:cNvPr id="127" name="Straight Connector 126"/>
              <p:cNvCxnSpPr>
                <a:stCxn id="104" idx="2"/>
                <a:endCxn id="104" idx="2"/>
              </p:cNvCxnSpPr>
              <p:nvPr/>
            </p:nvCxnSpPr>
            <p:spPr>
              <a:xfrm>
                <a:off x="2182768" y="2364591"/>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a:off x="2333258" y="2362067"/>
                <a:ext cx="1612" cy="914533"/>
              </a:xfrm>
              <a:prstGeom prst="line">
                <a:avLst/>
              </a:prstGeom>
              <a:ln w="19050"/>
            </p:spPr>
            <p:style>
              <a:lnRef idx="1">
                <a:schemeClr val="accent1"/>
              </a:lnRef>
              <a:fillRef idx="0">
                <a:schemeClr val="accent1"/>
              </a:fillRef>
              <a:effectRef idx="0">
                <a:schemeClr val="accent1"/>
              </a:effectRef>
              <a:fontRef idx="minor">
                <a:schemeClr val="tx1"/>
              </a:fontRef>
            </p:style>
          </p:cxnSp>
          <p:grpSp>
            <p:nvGrpSpPr>
              <p:cNvPr id="174" name="Group 173"/>
              <p:cNvGrpSpPr/>
              <p:nvPr/>
            </p:nvGrpSpPr>
            <p:grpSpPr>
              <a:xfrm>
                <a:off x="2329309" y="2150652"/>
                <a:ext cx="2183604" cy="1128702"/>
                <a:chOff x="958990" y="2149147"/>
                <a:chExt cx="1085848" cy="1128702"/>
              </a:xfrm>
            </p:grpSpPr>
            <p:cxnSp>
              <p:nvCxnSpPr>
                <p:cNvPr id="175" name="Elbow Connector 174"/>
                <p:cNvCxnSpPr/>
                <p:nvPr/>
              </p:nvCxnSpPr>
              <p:spPr>
                <a:xfrm flipV="1">
                  <a:off x="958990" y="3125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76" name="Elbow Connector 175"/>
                <p:cNvCxnSpPr/>
                <p:nvPr/>
              </p:nvCxnSpPr>
              <p:spPr>
                <a:xfrm flipV="1">
                  <a:off x="1111390" y="29730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77" name="Elbow Connector 176"/>
                <p:cNvCxnSpPr/>
                <p:nvPr/>
              </p:nvCxnSpPr>
              <p:spPr>
                <a:xfrm flipV="1">
                  <a:off x="1273457" y="2819400"/>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78" name="Elbow Connector 177"/>
                <p:cNvCxnSpPr/>
                <p:nvPr/>
              </p:nvCxnSpPr>
              <p:spPr>
                <a:xfrm flipV="1">
                  <a:off x="1425857" y="2669576"/>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79" name="Elbow Connector 178"/>
                <p:cNvCxnSpPr/>
                <p:nvPr/>
              </p:nvCxnSpPr>
              <p:spPr>
                <a:xfrm flipV="1">
                  <a:off x="1578113" y="25158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80" name="Elbow Connector 179"/>
                <p:cNvCxnSpPr/>
                <p:nvPr/>
              </p:nvCxnSpPr>
              <p:spPr>
                <a:xfrm flipV="1">
                  <a:off x="1730513" y="2363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sp>
              <p:nvSpPr>
                <p:cNvPr id="181" name="TextBox 180"/>
                <p:cNvSpPr txBox="1"/>
                <p:nvPr/>
              </p:nvSpPr>
              <p:spPr>
                <a:xfrm>
                  <a:off x="958990" y="30611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0</a:t>
                  </a:r>
                </a:p>
              </p:txBody>
            </p:sp>
            <p:sp>
              <p:nvSpPr>
                <p:cNvPr id="182" name="TextBox 181"/>
                <p:cNvSpPr txBox="1"/>
                <p:nvPr/>
              </p:nvSpPr>
              <p:spPr>
                <a:xfrm>
                  <a:off x="1111390" y="2908757"/>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1</a:t>
                  </a:r>
                </a:p>
              </p:txBody>
            </p:sp>
            <p:sp>
              <p:nvSpPr>
                <p:cNvPr id="183" name="TextBox 182"/>
                <p:cNvSpPr txBox="1"/>
                <p:nvPr/>
              </p:nvSpPr>
              <p:spPr>
                <a:xfrm>
                  <a:off x="1273315" y="2753505"/>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2</a:t>
                  </a:r>
                </a:p>
              </p:txBody>
            </p:sp>
            <p:sp>
              <p:nvSpPr>
                <p:cNvPr id="184" name="TextBox 183"/>
                <p:cNvSpPr txBox="1"/>
                <p:nvPr/>
              </p:nvSpPr>
              <p:spPr>
                <a:xfrm>
                  <a:off x="1435382" y="26039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3</a:t>
                  </a:r>
                </a:p>
              </p:txBody>
            </p:sp>
            <p:sp>
              <p:nvSpPr>
                <p:cNvPr id="185" name="TextBox 184"/>
                <p:cNvSpPr txBox="1"/>
                <p:nvPr/>
              </p:nvSpPr>
              <p:spPr>
                <a:xfrm>
                  <a:off x="1588721" y="24538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4</a:t>
                  </a:r>
                </a:p>
              </p:txBody>
            </p:sp>
            <p:sp>
              <p:nvSpPr>
                <p:cNvPr id="186" name="TextBox 185"/>
                <p:cNvSpPr txBox="1"/>
                <p:nvPr/>
              </p:nvSpPr>
              <p:spPr>
                <a:xfrm>
                  <a:off x="1736604" y="2299862"/>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5</a:t>
                  </a:r>
                </a:p>
              </p:txBody>
            </p:sp>
            <p:sp>
              <p:nvSpPr>
                <p:cNvPr id="187" name="TextBox 186"/>
                <p:cNvSpPr txBox="1"/>
                <p:nvPr/>
              </p:nvSpPr>
              <p:spPr>
                <a:xfrm>
                  <a:off x="1892438" y="2149147"/>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6</a:t>
                  </a:r>
                </a:p>
              </p:txBody>
            </p:sp>
          </p:grpSp>
          <p:cxnSp>
            <p:nvCxnSpPr>
              <p:cNvPr id="189" name="Straight Connector 188"/>
              <p:cNvCxnSpPr/>
              <p:nvPr/>
            </p:nvCxnSpPr>
            <p:spPr>
              <a:xfrm>
                <a:off x="4516218" y="2358662"/>
                <a:ext cx="1612" cy="914533"/>
              </a:xfrm>
              <a:prstGeom prst="line">
                <a:avLst/>
              </a:prstGeom>
              <a:ln w="19050"/>
            </p:spPr>
            <p:style>
              <a:lnRef idx="1">
                <a:schemeClr val="accent1"/>
              </a:lnRef>
              <a:fillRef idx="0">
                <a:schemeClr val="accent1"/>
              </a:fillRef>
              <a:effectRef idx="0">
                <a:schemeClr val="accent1"/>
              </a:effectRef>
              <a:fontRef idx="minor">
                <a:schemeClr val="tx1"/>
              </a:fontRef>
            </p:style>
          </p:cxnSp>
          <p:grpSp>
            <p:nvGrpSpPr>
              <p:cNvPr id="190" name="Group 189"/>
              <p:cNvGrpSpPr/>
              <p:nvPr/>
            </p:nvGrpSpPr>
            <p:grpSpPr>
              <a:xfrm>
                <a:off x="4512269" y="2147247"/>
                <a:ext cx="2183604" cy="1128702"/>
                <a:chOff x="958990" y="2149147"/>
                <a:chExt cx="1085848" cy="1128702"/>
              </a:xfrm>
            </p:grpSpPr>
            <p:cxnSp>
              <p:nvCxnSpPr>
                <p:cNvPr id="191" name="Elbow Connector 190"/>
                <p:cNvCxnSpPr/>
                <p:nvPr/>
              </p:nvCxnSpPr>
              <p:spPr>
                <a:xfrm flipV="1">
                  <a:off x="958990" y="3125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2" name="Elbow Connector 191"/>
                <p:cNvCxnSpPr/>
                <p:nvPr/>
              </p:nvCxnSpPr>
              <p:spPr>
                <a:xfrm flipV="1">
                  <a:off x="1111390" y="29730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3" name="Elbow Connector 192"/>
                <p:cNvCxnSpPr/>
                <p:nvPr/>
              </p:nvCxnSpPr>
              <p:spPr>
                <a:xfrm flipV="1">
                  <a:off x="1273457" y="2819400"/>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4" name="Elbow Connector 193"/>
                <p:cNvCxnSpPr/>
                <p:nvPr/>
              </p:nvCxnSpPr>
              <p:spPr>
                <a:xfrm flipV="1">
                  <a:off x="1425857" y="2669576"/>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5" name="Elbow Connector 194"/>
                <p:cNvCxnSpPr/>
                <p:nvPr/>
              </p:nvCxnSpPr>
              <p:spPr>
                <a:xfrm flipV="1">
                  <a:off x="1578113" y="25158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6" name="Elbow Connector 195"/>
                <p:cNvCxnSpPr/>
                <p:nvPr/>
              </p:nvCxnSpPr>
              <p:spPr>
                <a:xfrm flipV="1">
                  <a:off x="1730513" y="2363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sp>
              <p:nvSpPr>
                <p:cNvPr id="197" name="TextBox 196"/>
                <p:cNvSpPr txBox="1"/>
                <p:nvPr/>
              </p:nvSpPr>
              <p:spPr>
                <a:xfrm>
                  <a:off x="958990" y="30611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0</a:t>
                  </a:r>
                </a:p>
              </p:txBody>
            </p:sp>
            <p:sp>
              <p:nvSpPr>
                <p:cNvPr id="198" name="TextBox 197"/>
                <p:cNvSpPr txBox="1"/>
                <p:nvPr/>
              </p:nvSpPr>
              <p:spPr>
                <a:xfrm>
                  <a:off x="1111390" y="2908757"/>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1</a:t>
                  </a:r>
                </a:p>
              </p:txBody>
            </p:sp>
            <p:sp>
              <p:nvSpPr>
                <p:cNvPr id="199" name="TextBox 198"/>
                <p:cNvSpPr txBox="1"/>
                <p:nvPr/>
              </p:nvSpPr>
              <p:spPr>
                <a:xfrm>
                  <a:off x="1273315" y="2753505"/>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2</a:t>
                  </a:r>
                </a:p>
              </p:txBody>
            </p:sp>
            <p:sp>
              <p:nvSpPr>
                <p:cNvPr id="200" name="TextBox 199"/>
                <p:cNvSpPr txBox="1"/>
                <p:nvPr/>
              </p:nvSpPr>
              <p:spPr>
                <a:xfrm>
                  <a:off x="1435382" y="26039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3</a:t>
                  </a:r>
                </a:p>
              </p:txBody>
            </p:sp>
            <p:sp>
              <p:nvSpPr>
                <p:cNvPr id="201" name="TextBox 200"/>
                <p:cNvSpPr txBox="1"/>
                <p:nvPr/>
              </p:nvSpPr>
              <p:spPr>
                <a:xfrm>
                  <a:off x="1588721" y="24538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4</a:t>
                  </a:r>
                </a:p>
              </p:txBody>
            </p:sp>
            <p:sp>
              <p:nvSpPr>
                <p:cNvPr id="202" name="TextBox 201"/>
                <p:cNvSpPr txBox="1"/>
                <p:nvPr/>
              </p:nvSpPr>
              <p:spPr>
                <a:xfrm>
                  <a:off x="1736604" y="2299862"/>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5</a:t>
                  </a:r>
                </a:p>
              </p:txBody>
            </p:sp>
            <p:sp>
              <p:nvSpPr>
                <p:cNvPr id="203" name="TextBox 202"/>
                <p:cNvSpPr txBox="1"/>
                <p:nvPr/>
              </p:nvSpPr>
              <p:spPr>
                <a:xfrm>
                  <a:off x="1892438" y="2149147"/>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6</a:t>
                  </a:r>
                </a:p>
              </p:txBody>
            </p:sp>
          </p:grpSp>
          <p:cxnSp>
            <p:nvCxnSpPr>
              <p:cNvPr id="225" name="Straight Connector 224"/>
              <p:cNvCxnSpPr/>
              <p:nvPr/>
            </p:nvCxnSpPr>
            <p:spPr>
              <a:xfrm>
                <a:off x="6693847" y="2357893"/>
                <a:ext cx="1612" cy="914533"/>
              </a:xfrm>
              <a:prstGeom prst="line">
                <a:avLst/>
              </a:prstGeom>
              <a:ln w="19050"/>
            </p:spPr>
            <p:style>
              <a:lnRef idx="1">
                <a:schemeClr val="accent1"/>
              </a:lnRef>
              <a:fillRef idx="0">
                <a:schemeClr val="accent1"/>
              </a:fillRef>
              <a:effectRef idx="0">
                <a:schemeClr val="accent1"/>
              </a:effectRef>
              <a:fontRef idx="minor">
                <a:schemeClr val="tx1"/>
              </a:fontRef>
            </p:style>
          </p:cxnSp>
          <p:grpSp>
            <p:nvGrpSpPr>
              <p:cNvPr id="226" name="Group 225"/>
              <p:cNvGrpSpPr/>
              <p:nvPr/>
            </p:nvGrpSpPr>
            <p:grpSpPr>
              <a:xfrm>
                <a:off x="6689898" y="2146478"/>
                <a:ext cx="2183604" cy="1128702"/>
                <a:chOff x="958990" y="2149147"/>
                <a:chExt cx="1085848" cy="1128702"/>
              </a:xfrm>
            </p:grpSpPr>
            <p:cxnSp>
              <p:nvCxnSpPr>
                <p:cNvPr id="227" name="Elbow Connector 226"/>
                <p:cNvCxnSpPr/>
                <p:nvPr/>
              </p:nvCxnSpPr>
              <p:spPr>
                <a:xfrm flipV="1">
                  <a:off x="958990" y="3125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28" name="Elbow Connector 227"/>
                <p:cNvCxnSpPr/>
                <p:nvPr/>
              </p:nvCxnSpPr>
              <p:spPr>
                <a:xfrm flipV="1">
                  <a:off x="1111390" y="29730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29" name="Elbow Connector 228"/>
                <p:cNvCxnSpPr/>
                <p:nvPr/>
              </p:nvCxnSpPr>
              <p:spPr>
                <a:xfrm flipV="1">
                  <a:off x="1273457" y="2819400"/>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30" name="Elbow Connector 229"/>
                <p:cNvCxnSpPr/>
                <p:nvPr/>
              </p:nvCxnSpPr>
              <p:spPr>
                <a:xfrm flipV="1">
                  <a:off x="1425857" y="2669576"/>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31" name="Elbow Connector 230"/>
                <p:cNvCxnSpPr/>
                <p:nvPr/>
              </p:nvCxnSpPr>
              <p:spPr>
                <a:xfrm flipV="1">
                  <a:off x="1578113" y="25158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32" name="Elbow Connector 231"/>
                <p:cNvCxnSpPr/>
                <p:nvPr/>
              </p:nvCxnSpPr>
              <p:spPr>
                <a:xfrm flipV="1">
                  <a:off x="1730513" y="2363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sp>
              <p:nvSpPr>
                <p:cNvPr id="233" name="TextBox 232"/>
                <p:cNvSpPr txBox="1"/>
                <p:nvPr/>
              </p:nvSpPr>
              <p:spPr>
                <a:xfrm>
                  <a:off x="958990" y="30611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0</a:t>
                  </a:r>
                </a:p>
              </p:txBody>
            </p:sp>
            <p:sp>
              <p:nvSpPr>
                <p:cNvPr id="234" name="TextBox 233"/>
                <p:cNvSpPr txBox="1"/>
                <p:nvPr/>
              </p:nvSpPr>
              <p:spPr>
                <a:xfrm>
                  <a:off x="1111390" y="2908757"/>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1</a:t>
                  </a:r>
                </a:p>
              </p:txBody>
            </p:sp>
            <p:sp>
              <p:nvSpPr>
                <p:cNvPr id="235" name="TextBox 234"/>
                <p:cNvSpPr txBox="1"/>
                <p:nvPr/>
              </p:nvSpPr>
              <p:spPr>
                <a:xfrm>
                  <a:off x="1273315" y="2753505"/>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2</a:t>
                  </a:r>
                </a:p>
              </p:txBody>
            </p:sp>
            <p:sp>
              <p:nvSpPr>
                <p:cNvPr id="236" name="TextBox 235"/>
                <p:cNvSpPr txBox="1"/>
                <p:nvPr/>
              </p:nvSpPr>
              <p:spPr>
                <a:xfrm>
                  <a:off x="1435382" y="26039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3</a:t>
                  </a:r>
                </a:p>
              </p:txBody>
            </p:sp>
            <p:sp>
              <p:nvSpPr>
                <p:cNvPr id="237" name="TextBox 236"/>
                <p:cNvSpPr txBox="1"/>
                <p:nvPr/>
              </p:nvSpPr>
              <p:spPr>
                <a:xfrm>
                  <a:off x="1588721" y="24538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4</a:t>
                  </a:r>
                </a:p>
              </p:txBody>
            </p:sp>
            <p:sp>
              <p:nvSpPr>
                <p:cNvPr id="238" name="TextBox 237"/>
                <p:cNvSpPr txBox="1"/>
                <p:nvPr/>
              </p:nvSpPr>
              <p:spPr>
                <a:xfrm>
                  <a:off x="1736604" y="2299862"/>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5</a:t>
                  </a:r>
                </a:p>
              </p:txBody>
            </p:sp>
            <p:sp>
              <p:nvSpPr>
                <p:cNvPr id="239" name="TextBox 238"/>
                <p:cNvSpPr txBox="1"/>
                <p:nvPr/>
              </p:nvSpPr>
              <p:spPr>
                <a:xfrm>
                  <a:off x="1892438" y="2149147"/>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6</a:t>
                  </a:r>
                </a:p>
              </p:txBody>
            </p:sp>
          </p:grpSp>
        </p:grpSp>
      </p:grpSp>
      <p:sp>
        <p:nvSpPr>
          <p:cNvPr id="240" name="TextBox 239"/>
          <p:cNvSpPr txBox="1"/>
          <p:nvPr/>
        </p:nvSpPr>
        <p:spPr>
          <a:xfrm>
            <a:off x="295051" y="1175337"/>
            <a:ext cx="3821367" cy="369332"/>
          </a:xfrm>
          <a:prstGeom prst="rect">
            <a:avLst/>
          </a:prstGeom>
          <a:noFill/>
        </p:spPr>
        <p:txBody>
          <a:bodyPr wrap="none" rtlCol="0">
            <a:spAutoFit/>
          </a:bodyPr>
          <a:lstStyle/>
          <a:p>
            <a:r>
              <a:rPr lang="en-US" dirty="0">
                <a:solidFill>
                  <a:srgbClr val="C00000"/>
                </a:solidFill>
              </a:rPr>
              <a:t>Up-counting mode,  ARR = 6, CCR = 3</a:t>
            </a:r>
          </a:p>
        </p:txBody>
      </p:sp>
      <p:sp>
        <p:nvSpPr>
          <p:cNvPr id="244" name="TextBox 243"/>
          <p:cNvSpPr txBox="1"/>
          <p:nvPr/>
        </p:nvSpPr>
        <p:spPr>
          <a:xfrm>
            <a:off x="163015" y="1688068"/>
            <a:ext cx="737702" cy="369332"/>
          </a:xfrm>
          <a:prstGeom prst="rect">
            <a:avLst/>
          </a:prstGeom>
          <a:noFill/>
        </p:spPr>
        <p:txBody>
          <a:bodyPr wrap="none" rtlCol="0">
            <a:spAutoFit/>
          </a:bodyPr>
          <a:lstStyle/>
          <a:p>
            <a:r>
              <a:rPr lang="en-US" dirty="0"/>
              <a:t>Clock</a:t>
            </a:r>
          </a:p>
        </p:txBody>
      </p:sp>
      <p:sp>
        <p:nvSpPr>
          <p:cNvPr id="245" name="TextBox 244"/>
          <p:cNvSpPr txBox="1"/>
          <p:nvPr/>
        </p:nvSpPr>
        <p:spPr>
          <a:xfrm>
            <a:off x="146319" y="2642747"/>
            <a:ext cx="984565" cy="369332"/>
          </a:xfrm>
          <a:prstGeom prst="rect">
            <a:avLst/>
          </a:prstGeom>
          <a:noFill/>
        </p:spPr>
        <p:txBody>
          <a:bodyPr wrap="none" rtlCol="0">
            <a:spAutoFit/>
          </a:bodyPr>
          <a:lstStyle/>
          <a:p>
            <a:r>
              <a:rPr lang="en-US" dirty="0"/>
              <a:t>Counter</a:t>
            </a:r>
          </a:p>
        </p:txBody>
      </p:sp>
      <p:sp>
        <p:nvSpPr>
          <p:cNvPr id="246" name="Rectangle 245"/>
          <p:cNvSpPr/>
          <p:nvPr/>
        </p:nvSpPr>
        <p:spPr>
          <a:xfrm>
            <a:off x="3642100" y="3244333"/>
            <a:ext cx="184731" cy="369332"/>
          </a:xfrm>
          <a:prstGeom prst="rect">
            <a:avLst/>
          </a:prstGeom>
        </p:spPr>
        <p:txBody>
          <a:bodyPr wrap="none">
            <a:spAutoFit/>
          </a:bodyPr>
          <a:lstStyle/>
          <a:p>
            <a:endParaRPr lang="en-US" dirty="0"/>
          </a:p>
        </p:txBody>
      </p:sp>
      <p:cxnSp>
        <p:nvCxnSpPr>
          <p:cNvPr id="173" name="Straight Arrow Connector 172"/>
          <p:cNvCxnSpPr/>
          <p:nvPr/>
        </p:nvCxnSpPr>
        <p:spPr>
          <a:xfrm flipV="1">
            <a:off x="1265122" y="2787531"/>
            <a:ext cx="7647923" cy="4908"/>
          </a:xfrm>
          <a:prstGeom prst="straightConnector1">
            <a:avLst/>
          </a:prstGeom>
          <a:ln w="19050">
            <a:solidFill>
              <a:srgbClr val="C00000"/>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flipH="1">
            <a:off x="894993" y="2551239"/>
            <a:ext cx="809867" cy="276999"/>
          </a:xfrm>
          <a:prstGeom prst="rect">
            <a:avLst/>
          </a:prstGeom>
          <a:noFill/>
        </p:spPr>
        <p:txBody>
          <a:bodyPr wrap="square" rtlCol="0">
            <a:spAutoFit/>
          </a:bodyPr>
          <a:lstStyle/>
          <a:p>
            <a:r>
              <a:rPr lang="en-US" sz="1200" dirty="0">
                <a:solidFill>
                  <a:srgbClr val="C00000"/>
                </a:solidFill>
              </a:rPr>
              <a:t>CCR = 3</a:t>
            </a:r>
          </a:p>
        </p:txBody>
      </p:sp>
      <p:cxnSp>
        <p:nvCxnSpPr>
          <p:cNvPr id="276" name="Straight Connector 275"/>
          <p:cNvCxnSpPr/>
          <p:nvPr/>
        </p:nvCxnSpPr>
        <p:spPr>
          <a:xfrm>
            <a:off x="8676050" y="2320392"/>
            <a:ext cx="1435" cy="914533"/>
          </a:xfrm>
          <a:prstGeom prst="line">
            <a:avLst/>
          </a:prstGeom>
          <a:ln w="19050"/>
        </p:spPr>
        <p:style>
          <a:lnRef idx="1">
            <a:schemeClr val="accent1"/>
          </a:lnRef>
          <a:fillRef idx="0">
            <a:schemeClr val="accent1"/>
          </a:fillRef>
          <a:effectRef idx="0">
            <a:schemeClr val="accent1"/>
          </a:effectRef>
          <a:fontRef idx="minor">
            <a:schemeClr val="tx1"/>
          </a:fontRef>
        </p:style>
      </p:cxnSp>
      <p:grpSp>
        <p:nvGrpSpPr>
          <p:cNvPr id="9" name="Group 8"/>
          <p:cNvGrpSpPr/>
          <p:nvPr/>
        </p:nvGrpSpPr>
        <p:grpSpPr>
          <a:xfrm>
            <a:off x="914402" y="2944286"/>
            <a:ext cx="7998643" cy="1250681"/>
            <a:chOff x="914400" y="2944283"/>
            <a:chExt cx="7998643" cy="1250681"/>
          </a:xfrm>
        </p:grpSpPr>
        <p:cxnSp>
          <p:nvCxnSpPr>
            <p:cNvPr id="15" name="Straight Connector 14"/>
            <p:cNvCxnSpPr/>
            <p:nvPr/>
          </p:nvCxnSpPr>
          <p:spPr>
            <a:xfrm>
              <a:off x="1757154" y="2945032"/>
              <a:ext cx="8592" cy="792493"/>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a:stCxn id="181" idx="1"/>
            </p:cNvCxnSpPr>
            <p:nvPr/>
          </p:nvCxnSpPr>
          <p:spPr>
            <a:xfrm>
              <a:off x="2851257" y="3142365"/>
              <a:ext cx="9525" cy="589737"/>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p:nvCxnSpPr>
          <p:spPr>
            <a:xfrm>
              <a:off x="3697642" y="2944283"/>
              <a:ext cx="8592" cy="792493"/>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p:nvCxnSpPr>
          <p:spPr>
            <a:xfrm>
              <a:off x="4791746" y="3141617"/>
              <a:ext cx="9525" cy="589736"/>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256" name="Straight Connector 255"/>
            <p:cNvCxnSpPr/>
            <p:nvPr/>
          </p:nvCxnSpPr>
          <p:spPr>
            <a:xfrm>
              <a:off x="5642330" y="2945032"/>
              <a:ext cx="8592" cy="792493"/>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p:nvCxnSpPr>
          <p:spPr>
            <a:xfrm>
              <a:off x="6736434" y="3142366"/>
              <a:ext cx="9525" cy="589736"/>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262" name="Straight Connector 261"/>
            <p:cNvCxnSpPr/>
            <p:nvPr/>
          </p:nvCxnSpPr>
          <p:spPr>
            <a:xfrm>
              <a:off x="7577420" y="2945032"/>
              <a:ext cx="8592" cy="792493"/>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264" name="Straight Connector 263"/>
            <p:cNvCxnSpPr/>
            <p:nvPr/>
          </p:nvCxnSpPr>
          <p:spPr>
            <a:xfrm>
              <a:off x="8671524" y="3142366"/>
              <a:ext cx="9525" cy="589736"/>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grpSp>
          <p:nvGrpSpPr>
            <p:cNvPr id="6" name="Group 5"/>
            <p:cNvGrpSpPr/>
            <p:nvPr/>
          </p:nvGrpSpPr>
          <p:grpSpPr>
            <a:xfrm>
              <a:off x="914400" y="3733800"/>
              <a:ext cx="7998643" cy="461164"/>
              <a:chOff x="914400" y="3733800"/>
              <a:chExt cx="7998643" cy="461164"/>
            </a:xfrm>
          </p:grpSpPr>
          <p:cxnSp>
            <p:nvCxnSpPr>
              <p:cNvPr id="247" name="Straight Arrow Connector 246"/>
              <p:cNvCxnSpPr/>
              <p:nvPr/>
            </p:nvCxnSpPr>
            <p:spPr>
              <a:xfrm>
                <a:off x="914400" y="3733800"/>
                <a:ext cx="851114" cy="178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8" name="Straight Arrow Connector 247"/>
              <p:cNvCxnSpPr/>
              <p:nvPr/>
            </p:nvCxnSpPr>
            <p:spPr>
              <a:xfrm flipV="1">
                <a:off x="2848741" y="3733800"/>
                <a:ext cx="849290" cy="1067"/>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7" name="Straight Arrow Connector 276"/>
              <p:cNvCxnSpPr/>
              <p:nvPr/>
            </p:nvCxnSpPr>
            <p:spPr>
              <a:xfrm flipV="1">
                <a:off x="4796462" y="3733800"/>
                <a:ext cx="849290" cy="1067"/>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8" name="Straight Arrow Connector 277"/>
              <p:cNvCxnSpPr/>
              <p:nvPr/>
            </p:nvCxnSpPr>
            <p:spPr>
              <a:xfrm flipV="1">
                <a:off x="6732310" y="3733800"/>
                <a:ext cx="849290" cy="1067"/>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08" name="Group 107"/>
              <p:cNvGrpSpPr/>
              <p:nvPr/>
            </p:nvGrpSpPr>
            <p:grpSpPr>
              <a:xfrm flipV="1">
                <a:off x="3703950" y="3733800"/>
                <a:ext cx="1091021" cy="457200"/>
                <a:chOff x="3703950" y="4114800"/>
                <a:chExt cx="1091021" cy="457200"/>
              </a:xfrm>
            </p:grpSpPr>
            <p:cxnSp>
              <p:nvCxnSpPr>
                <p:cNvPr id="279" name="Straight Arrow Connector 278"/>
                <p:cNvCxnSpPr/>
                <p:nvPr/>
              </p:nvCxnSpPr>
              <p:spPr>
                <a:xfrm>
                  <a:off x="3706610" y="4114800"/>
                  <a:ext cx="0" cy="45720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0" name="Straight Arrow Connector 279"/>
                <p:cNvCxnSpPr/>
                <p:nvPr/>
              </p:nvCxnSpPr>
              <p:spPr>
                <a:xfrm>
                  <a:off x="4794971" y="4114800"/>
                  <a:ext cx="0" cy="45720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2" name="Straight Arrow Connector 281"/>
                <p:cNvCxnSpPr/>
                <p:nvPr/>
              </p:nvCxnSpPr>
              <p:spPr>
                <a:xfrm flipH="1">
                  <a:off x="3703950" y="4114800"/>
                  <a:ext cx="1090692" cy="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83" name="Group 282"/>
              <p:cNvGrpSpPr/>
              <p:nvPr/>
            </p:nvGrpSpPr>
            <p:grpSpPr>
              <a:xfrm flipV="1">
                <a:off x="1763804" y="3737764"/>
                <a:ext cx="1091021" cy="457200"/>
                <a:chOff x="3703950" y="4114800"/>
                <a:chExt cx="1091021" cy="457200"/>
              </a:xfrm>
            </p:grpSpPr>
            <p:cxnSp>
              <p:nvCxnSpPr>
                <p:cNvPr id="284" name="Straight Arrow Connector 283"/>
                <p:cNvCxnSpPr/>
                <p:nvPr/>
              </p:nvCxnSpPr>
              <p:spPr>
                <a:xfrm>
                  <a:off x="3706610" y="4114800"/>
                  <a:ext cx="0" cy="45720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5" name="Straight Arrow Connector 284"/>
                <p:cNvCxnSpPr/>
                <p:nvPr/>
              </p:nvCxnSpPr>
              <p:spPr>
                <a:xfrm>
                  <a:off x="4794971" y="4114800"/>
                  <a:ext cx="0" cy="45720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6" name="Straight Arrow Connector 285"/>
                <p:cNvCxnSpPr/>
                <p:nvPr/>
              </p:nvCxnSpPr>
              <p:spPr>
                <a:xfrm flipH="1">
                  <a:off x="3703950" y="4114800"/>
                  <a:ext cx="1090692" cy="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87" name="Group 286"/>
              <p:cNvGrpSpPr/>
              <p:nvPr/>
            </p:nvGrpSpPr>
            <p:grpSpPr>
              <a:xfrm flipV="1">
                <a:off x="5651710" y="3734266"/>
                <a:ext cx="1091021" cy="457200"/>
                <a:chOff x="3703950" y="4114800"/>
                <a:chExt cx="1091021" cy="457200"/>
              </a:xfrm>
            </p:grpSpPr>
            <p:cxnSp>
              <p:nvCxnSpPr>
                <p:cNvPr id="288" name="Straight Arrow Connector 287"/>
                <p:cNvCxnSpPr/>
                <p:nvPr/>
              </p:nvCxnSpPr>
              <p:spPr>
                <a:xfrm>
                  <a:off x="3706610" y="4114800"/>
                  <a:ext cx="0" cy="45720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9" name="Straight Arrow Connector 288"/>
                <p:cNvCxnSpPr/>
                <p:nvPr/>
              </p:nvCxnSpPr>
              <p:spPr>
                <a:xfrm>
                  <a:off x="4794971" y="4114800"/>
                  <a:ext cx="0" cy="45720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0" name="Straight Arrow Connector 289"/>
                <p:cNvCxnSpPr/>
                <p:nvPr/>
              </p:nvCxnSpPr>
              <p:spPr>
                <a:xfrm flipH="1">
                  <a:off x="3703950" y="4114800"/>
                  <a:ext cx="1090692" cy="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91" name="Group 290"/>
              <p:cNvGrpSpPr/>
              <p:nvPr/>
            </p:nvGrpSpPr>
            <p:grpSpPr>
              <a:xfrm flipV="1">
                <a:off x="7585819" y="3733800"/>
                <a:ext cx="1091021" cy="457200"/>
                <a:chOff x="3703950" y="4114800"/>
                <a:chExt cx="1091021" cy="457200"/>
              </a:xfrm>
            </p:grpSpPr>
            <p:cxnSp>
              <p:nvCxnSpPr>
                <p:cNvPr id="292" name="Straight Arrow Connector 291"/>
                <p:cNvCxnSpPr/>
                <p:nvPr/>
              </p:nvCxnSpPr>
              <p:spPr>
                <a:xfrm>
                  <a:off x="3706610" y="4114800"/>
                  <a:ext cx="0" cy="45720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3" name="Straight Arrow Connector 292"/>
                <p:cNvCxnSpPr/>
                <p:nvPr/>
              </p:nvCxnSpPr>
              <p:spPr>
                <a:xfrm>
                  <a:off x="4794971" y="4114800"/>
                  <a:ext cx="0" cy="45720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4" name="Straight Arrow Connector 293"/>
                <p:cNvCxnSpPr/>
                <p:nvPr/>
              </p:nvCxnSpPr>
              <p:spPr>
                <a:xfrm flipH="1">
                  <a:off x="3703950" y="4114800"/>
                  <a:ext cx="1090692" cy="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cxnSp>
            <p:nvCxnSpPr>
              <p:cNvPr id="110" name="Straight Connector 109"/>
              <p:cNvCxnSpPr/>
              <p:nvPr/>
            </p:nvCxnSpPr>
            <p:spPr>
              <a:xfrm flipV="1">
                <a:off x="8671524" y="3733800"/>
                <a:ext cx="241519"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grpSp>
      <p:grpSp>
        <p:nvGrpSpPr>
          <p:cNvPr id="5" name="Group 4"/>
          <p:cNvGrpSpPr/>
          <p:nvPr/>
        </p:nvGrpSpPr>
        <p:grpSpPr>
          <a:xfrm>
            <a:off x="4321014" y="4760118"/>
            <a:ext cx="4365787" cy="1504071"/>
            <a:chOff x="4321012" y="4760116"/>
            <a:chExt cx="4365787" cy="1504070"/>
          </a:xfrm>
        </p:grpSpPr>
        <p:sp>
          <p:nvSpPr>
            <p:cNvPr id="252" name="Rectangle 251"/>
            <p:cNvSpPr/>
            <p:nvPr/>
          </p:nvSpPr>
          <p:spPr>
            <a:xfrm>
              <a:off x="4370099" y="4760116"/>
              <a:ext cx="4316699" cy="150407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3" name="TextBox 252"/>
            <p:cNvSpPr txBox="1"/>
            <p:nvPr/>
          </p:nvSpPr>
          <p:spPr>
            <a:xfrm>
              <a:off x="4321012" y="5060336"/>
              <a:ext cx="4365787" cy="646331"/>
            </a:xfrm>
            <a:prstGeom prst="rect">
              <a:avLst/>
            </a:prstGeom>
            <a:noFill/>
          </p:spPr>
          <p:txBody>
            <a:bodyPr wrap="square" rtlCol="0">
              <a:spAutoFit/>
            </a:bodyPr>
            <a:lstStyle/>
            <a:p>
              <a:r>
                <a:rPr lang="en-US" dirty="0">
                  <a:solidFill>
                    <a:srgbClr val="C00000"/>
                  </a:solidFill>
                  <a:latin typeface="Consolas" panose="020B0609020204030204" pitchFamily="49" charset="0"/>
                  <a:cs typeface="Arial" panose="020B0604020202020204" pitchFamily="34" charset="0"/>
                </a:rPr>
                <a:t>Timer Period = (ARR + 1) * Clock Period       = 7 * Clock Period</a:t>
              </a:r>
            </a:p>
          </p:txBody>
        </p:sp>
      </p:grpSp>
      <p:grpSp>
        <p:nvGrpSpPr>
          <p:cNvPr id="10" name="Group 9"/>
          <p:cNvGrpSpPr/>
          <p:nvPr/>
        </p:nvGrpSpPr>
        <p:grpSpPr>
          <a:xfrm>
            <a:off x="457203" y="4762915"/>
            <a:ext cx="3767769" cy="1504071"/>
            <a:chOff x="457200" y="4762911"/>
            <a:chExt cx="3767769" cy="1504070"/>
          </a:xfrm>
        </p:grpSpPr>
        <p:sp>
          <p:nvSpPr>
            <p:cNvPr id="249" name="Rectangle 248"/>
            <p:cNvSpPr/>
            <p:nvPr/>
          </p:nvSpPr>
          <p:spPr>
            <a:xfrm>
              <a:off x="457200" y="4762911"/>
              <a:ext cx="3767769" cy="150407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3" name="TextBox 302"/>
            <p:cNvSpPr txBox="1"/>
            <p:nvPr/>
          </p:nvSpPr>
          <p:spPr>
            <a:xfrm>
              <a:off x="534391" y="4996162"/>
              <a:ext cx="1830950" cy="369332"/>
            </a:xfrm>
            <a:prstGeom prst="rect">
              <a:avLst/>
            </a:prstGeom>
            <a:noFill/>
          </p:spPr>
          <p:txBody>
            <a:bodyPr wrap="none" rtlCol="0">
              <a:spAutoFit/>
            </a:bodyPr>
            <a:lstStyle/>
            <a:p>
              <a:r>
                <a:rPr lang="en-US" dirty="0">
                  <a:solidFill>
                    <a:srgbClr val="C00000"/>
                  </a:solidFill>
                  <a:latin typeface="Consolas" panose="020B0609020204030204" pitchFamily="49" charset="0"/>
                </a:rPr>
                <a:t>Duty Cycle = </a:t>
              </a:r>
            </a:p>
          </p:txBody>
        </p:sp>
        <p:cxnSp>
          <p:nvCxnSpPr>
            <p:cNvPr id="304" name="Straight Connector 303"/>
            <p:cNvCxnSpPr/>
            <p:nvPr/>
          </p:nvCxnSpPr>
          <p:spPr>
            <a:xfrm>
              <a:off x="2237384" y="5181600"/>
              <a:ext cx="1179664"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305" name="TextBox 304"/>
            <p:cNvSpPr txBox="1"/>
            <p:nvPr/>
          </p:nvSpPr>
          <p:spPr>
            <a:xfrm>
              <a:off x="2237384" y="4793486"/>
              <a:ext cx="1175659" cy="369332"/>
            </a:xfrm>
            <a:prstGeom prst="rect">
              <a:avLst/>
            </a:prstGeom>
            <a:noFill/>
          </p:spPr>
          <p:txBody>
            <a:bodyPr wrap="square" rtlCol="0">
              <a:spAutoFit/>
            </a:bodyPr>
            <a:lstStyle/>
            <a:p>
              <a:pPr algn="ctr"/>
              <a:r>
                <a:rPr lang="en-US" dirty="0">
                  <a:solidFill>
                    <a:srgbClr val="C00000"/>
                  </a:solidFill>
                  <a:latin typeface="Consolas" panose="020B0609020204030204" pitchFamily="49" charset="0"/>
                </a:rPr>
                <a:t>CCR</a:t>
              </a:r>
            </a:p>
          </p:txBody>
        </p:sp>
        <p:sp>
          <p:nvSpPr>
            <p:cNvPr id="306" name="TextBox 305"/>
            <p:cNvSpPr txBox="1"/>
            <p:nvPr/>
          </p:nvSpPr>
          <p:spPr>
            <a:xfrm>
              <a:off x="2237384" y="5198836"/>
              <a:ext cx="1179664" cy="369332"/>
            </a:xfrm>
            <a:prstGeom prst="rect">
              <a:avLst/>
            </a:prstGeom>
            <a:noFill/>
          </p:spPr>
          <p:txBody>
            <a:bodyPr wrap="square" rtlCol="0">
              <a:spAutoFit/>
            </a:bodyPr>
            <a:lstStyle/>
            <a:p>
              <a:pPr algn="ctr"/>
              <a:r>
                <a:rPr lang="en-US" altLang="zh-CN" dirty="0">
                  <a:solidFill>
                    <a:srgbClr val="C00000"/>
                  </a:solidFill>
                  <a:latin typeface="Consolas" panose="020B0609020204030204" pitchFamily="49" charset="0"/>
                </a:rPr>
                <a:t>ARR + </a:t>
              </a:r>
              <a:r>
                <a:rPr lang="en-US" dirty="0">
                  <a:solidFill>
                    <a:srgbClr val="C00000"/>
                  </a:solidFill>
                  <a:latin typeface="Consolas" panose="020B0609020204030204" pitchFamily="49" charset="0"/>
                </a:rPr>
                <a:t>1</a:t>
              </a:r>
              <a:r>
                <a:rPr lang="en-US" altLang="zh-CN" dirty="0">
                  <a:solidFill>
                    <a:srgbClr val="C00000"/>
                  </a:solidFill>
                  <a:latin typeface="Consolas" panose="020B0609020204030204" pitchFamily="49" charset="0"/>
                </a:rPr>
                <a:t> </a:t>
              </a:r>
              <a:endParaRPr lang="en-US" dirty="0">
                <a:solidFill>
                  <a:srgbClr val="C00000"/>
                </a:solidFill>
                <a:latin typeface="Consolas" panose="020B0609020204030204" pitchFamily="49" charset="0"/>
              </a:endParaRPr>
            </a:p>
          </p:txBody>
        </p:sp>
        <p:sp>
          <p:nvSpPr>
            <p:cNvPr id="254" name="TextBox 253"/>
            <p:cNvSpPr txBox="1"/>
            <p:nvPr/>
          </p:nvSpPr>
          <p:spPr>
            <a:xfrm>
              <a:off x="1848379" y="5676254"/>
              <a:ext cx="370220" cy="369332"/>
            </a:xfrm>
            <a:prstGeom prst="rect">
              <a:avLst/>
            </a:prstGeom>
            <a:noFill/>
          </p:spPr>
          <p:txBody>
            <a:bodyPr wrap="square" rtlCol="0">
              <a:spAutoFit/>
            </a:bodyPr>
            <a:lstStyle/>
            <a:p>
              <a:pPr algn="ctr"/>
              <a:r>
                <a:rPr lang="en-US" dirty="0">
                  <a:solidFill>
                    <a:srgbClr val="C00000"/>
                  </a:solidFill>
                  <a:latin typeface="Consolas" panose="020B0609020204030204" pitchFamily="49" charset="0"/>
                </a:rPr>
                <a:t>=</a:t>
              </a:r>
            </a:p>
          </p:txBody>
        </p:sp>
        <p:cxnSp>
          <p:nvCxnSpPr>
            <p:cNvPr id="255" name="Straight Connector 254"/>
            <p:cNvCxnSpPr/>
            <p:nvPr/>
          </p:nvCxnSpPr>
          <p:spPr>
            <a:xfrm>
              <a:off x="2216985" y="5887496"/>
              <a:ext cx="336359"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258" name="TextBox 257"/>
            <p:cNvSpPr txBox="1"/>
            <p:nvPr/>
          </p:nvSpPr>
          <p:spPr>
            <a:xfrm>
              <a:off x="2216985" y="5492299"/>
              <a:ext cx="344835" cy="369332"/>
            </a:xfrm>
            <a:prstGeom prst="rect">
              <a:avLst/>
            </a:prstGeom>
            <a:noFill/>
          </p:spPr>
          <p:txBody>
            <a:bodyPr wrap="square" rtlCol="0">
              <a:spAutoFit/>
            </a:bodyPr>
            <a:lstStyle/>
            <a:p>
              <a:pPr algn="ctr"/>
              <a:r>
                <a:rPr lang="en-US" dirty="0">
                  <a:solidFill>
                    <a:srgbClr val="C00000"/>
                  </a:solidFill>
                  <a:latin typeface="Consolas" panose="020B0609020204030204" pitchFamily="49" charset="0"/>
                </a:rPr>
                <a:t>3</a:t>
              </a:r>
            </a:p>
          </p:txBody>
        </p:sp>
        <p:sp>
          <p:nvSpPr>
            <p:cNvPr id="259" name="TextBox 258"/>
            <p:cNvSpPr txBox="1"/>
            <p:nvPr/>
          </p:nvSpPr>
          <p:spPr>
            <a:xfrm>
              <a:off x="2216985" y="5897649"/>
              <a:ext cx="336359" cy="369332"/>
            </a:xfrm>
            <a:prstGeom prst="rect">
              <a:avLst/>
            </a:prstGeom>
            <a:noFill/>
          </p:spPr>
          <p:txBody>
            <a:bodyPr wrap="square" rtlCol="0">
              <a:spAutoFit/>
            </a:bodyPr>
            <a:lstStyle/>
            <a:p>
              <a:pPr algn="ctr"/>
              <a:r>
                <a:rPr lang="en-US" dirty="0">
                  <a:solidFill>
                    <a:srgbClr val="C00000"/>
                  </a:solidFill>
                  <a:latin typeface="Consolas" panose="020B0609020204030204" pitchFamily="49" charset="0"/>
                </a:rPr>
                <a:t>7</a:t>
              </a:r>
            </a:p>
          </p:txBody>
        </p:sp>
      </p:grpSp>
      <p:sp>
        <p:nvSpPr>
          <p:cNvPr id="11" name="Rectangle 10"/>
          <p:cNvSpPr/>
          <p:nvPr/>
        </p:nvSpPr>
        <p:spPr>
          <a:xfrm>
            <a:off x="155662" y="3824949"/>
            <a:ext cx="875561" cy="646331"/>
          </a:xfrm>
          <a:prstGeom prst="rect">
            <a:avLst/>
          </a:prstGeom>
        </p:spPr>
        <p:txBody>
          <a:bodyPr wrap="none">
            <a:spAutoFit/>
          </a:bodyPr>
          <a:lstStyle/>
          <a:p>
            <a:r>
              <a:rPr lang="en-US" dirty="0"/>
              <a:t>PWM</a:t>
            </a:r>
          </a:p>
          <a:p>
            <a:r>
              <a:rPr lang="en-US" dirty="0"/>
              <a:t>Output</a:t>
            </a:r>
          </a:p>
        </p:txBody>
      </p:sp>
      <p:sp>
        <p:nvSpPr>
          <p:cNvPr id="260" name="Rounded Rectangle 259"/>
          <p:cNvSpPr/>
          <p:nvPr/>
        </p:nvSpPr>
        <p:spPr>
          <a:xfrm>
            <a:off x="4038600" y="75739"/>
            <a:ext cx="5038041" cy="10336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1" name="Group 260"/>
          <p:cNvGrpSpPr/>
          <p:nvPr/>
        </p:nvGrpSpPr>
        <p:grpSpPr>
          <a:xfrm>
            <a:off x="4711190" y="152400"/>
            <a:ext cx="4281463" cy="838200"/>
            <a:chOff x="7458162" y="246858"/>
            <a:chExt cx="4281463" cy="838200"/>
          </a:xfrm>
        </p:grpSpPr>
        <p:sp>
          <p:nvSpPr>
            <p:cNvPr id="263" name="TextBox 262"/>
            <p:cNvSpPr txBox="1"/>
            <p:nvPr/>
          </p:nvSpPr>
          <p:spPr>
            <a:xfrm>
              <a:off x="7458162" y="500314"/>
              <a:ext cx="1709122" cy="369332"/>
            </a:xfrm>
            <a:prstGeom prst="rect">
              <a:avLst/>
            </a:prstGeom>
            <a:noFill/>
          </p:spPr>
          <p:txBody>
            <a:bodyPr wrap="none" rtlCol="0">
              <a:spAutoFit/>
            </a:bodyPr>
            <a:lstStyle/>
            <a:p>
              <a:r>
                <a:rPr lang="en-US" dirty="0">
                  <a:solidFill>
                    <a:schemeClr val="bg1"/>
                  </a:solidFill>
                </a:rPr>
                <a:t>Timer Output =</a:t>
              </a:r>
            </a:p>
          </p:txBody>
        </p:sp>
        <p:sp>
          <p:nvSpPr>
            <p:cNvPr id="265" name="Left Brace 264"/>
            <p:cNvSpPr/>
            <p:nvPr/>
          </p:nvSpPr>
          <p:spPr>
            <a:xfrm>
              <a:off x="9200727" y="246858"/>
              <a:ext cx="181035" cy="838200"/>
            </a:xfrm>
            <a:prstGeom prst="leftBrace">
              <a:avLst/>
            </a:prstGeom>
            <a:ln w="1905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chemeClr val="bg1"/>
                </a:solidFill>
              </a:endParaRPr>
            </a:p>
          </p:txBody>
        </p:sp>
        <p:sp>
          <p:nvSpPr>
            <p:cNvPr id="266" name="TextBox 265"/>
            <p:cNvSpPr txBox="1"/>
            <p:nvPr/>
          </p:nvSpPr>
          <p:spPr>
            <a:xfrm>
              <a:off x="9354036" y="265508"/>
              <a:ext cx="2385589" cy="369332"/>
            </a:xfrm>
            <a:prstGeom prst="rect">
              <a:avLst/>
            </a:prstGeom>
            <a:noFill/>
          </p:spPr>
          <p:txBody>
            <a:bodyPr wrap="none" rtlCol="0">
              <a:spAutoFit/>
            </a:bodyPr>
            <a:lstStyle/>
            <a:p>
              <a:r>
                <a:rPr lang="en-US" dirty="0">
                  <a:solidFill>
                    <a:schemeClr val="bg1"/>
                  </a:solidFill>
                </a:rPr>
                <a:t>High if counter &lt; CCR</a:t>
              </a:r>
            </a:p>
          </p:txBody>
        </p:sp>
        <p:sp>
          <p:nvSpPr>
            <p:cNvPr id="267" name="TextBox 266"/>
            <p:cNvSpPr txBox="1"/>
            <p:nvPr/>
          </p:nvSpPr>
          <p:spPr>
            <a:xfrm>
              <a:off x="9349211" y="656102"/>
              <a:ext cx="2293577" cy="369332"/>
            </a:xfrm>
            <a:prstGeom prst="rect">
              <a:avLst/>
            </a:prstGeom>
            <a:noFill/>
          </p:spPr>
          <p:txBody>
            <a:bodyPr wrap="none" rtlCol="0">
              <a:spAutoFit/>
            </a:bodyPr>
            <a:lstStyle/>
            <a:p>
              <a:r>
                <a:rPr lang="en-US" dirty="0">
                  <a:solidFill>
                    <a:schemeClr val="bg1"/>
                  </a:solidFill>
                </a:rPr>
                <a:t>Low if counter ≥ CCR</a:t>
              </a:r>
            </a:p>
          </p:txBody>
        </p:sp>
      </p:grpSp>
      <p:sp>
        <p:nvSpPr>
          <p:cNvPr id="268" name="TextBox 267"/>
          <p:cNvSpPr txBox="1"/>
          <p:nvPr/>
        </p:nvSpPr>
        <p:spPr>
          <a:xfrm>
            <a:off x="4073522" y="87868"/>
            <a:ext cx="898003" cy="369332"/>
          </a:xfrm>
          <a:prstGeom prst="rect">
            <a:avLst/>
          </a:prstGeom>
          <a:noFill/>
        </p:spPr>
        <p:txBody>
          <a:bodyPr wrap="none" rtlCol="0">
            <a:spAutoFit/>
          </a:bodyPr>
          <a:lstStyle/>
          <a:p>
            <a:r>
              <a:rPr lang="en-US" dirty="0">
                <a:solidFill>
                  <a:srgbClr val="FF0000"/>
                </a:solidFill>
              </a:rPr>
              <a:t>Mode 1</a:t>
            </a:r>
          </a:p>
        </p:txBody>
      </p:sp>
    </p:spTree>
    <p:extLst>
      <p:ext uri="{BB962C8B-B14F-4D97-AF65-F5344CB8AC3E}">
        <p14:creationId xmlns:p14="http://schemas.microsoft.com/office/powerpoint/2010/main" val="4015673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par>
                          <p:cTn id="7" fill="hold">
                            <p:stCondLst>
                              <p:cond delay="0"/>
                            </p:stCondLst>
                            <p:childTnLst>
                              <p:par>
                                <p:cTn id="8" presetID="22" presetClass="entr" presetSubtype="8" fill="hold" nodeType="afterEffect">
                                  <p:stCondLst>
                                    <p:cond delay="0"/>
                                  </p:stCondLst>
                                  <p:childTnLst>
                                    <p:set>
                                      <p:cBhvr>
                                        <p:cTn id="9" dur="1" fill="hold">
                                          <p:stCondLst>
                                            <p:cond delay="0"/>
                                          </p:stCondLst>
                                        </p:cTn>
                                        <p:tgtEl>
                                          <p:spTgt spid="173"/>
                                        </p:tgtEl>
                                        <p:attrNameLst>
                                          <p:attrName>style.visibility</p:attrName>
                                        </p:attrNameLst>
                                      </p:cBhvr>
                                      <p:to>
                                        <p:strVal val="visible"/>
                                      </p:to>
                                    </p:set>
                                    <p:animEffect transition="in" filter="wipe(left)">
                                      <p:cBhvr>
                                        <p:cTn id="10" dur="1000"/>
                                        <p:tgtEl>
                                          <p:spTgt spid="173"/>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left)">
                                      <p:cBhvr>
                                        <p:cTn id="15" dur="50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10"/>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3188089" cy="990600"/>
          </a:xfrm>
        </p:spPr>
        <p:txBody>
          <a:bodyPr>
            <a:normAutofit fontScale="90000"/>
          </a:bodyPr>
          <a:lstStyle/>
          <a:p>
            <a:r>
              <a:rPr lang="en-US" dirty="0"/>
              <a:t>PWM Mode 2 (High-True)</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14</a:t>
            </a:fld>
            <a:endParaRPr kumimoji="0" lang="en-US" dirty="0"/>
          </a:p>
        </p:txBody>
      </p:sp>
      <p:grpSp>
        <p:nvGrpSpPr>
          <p:cNvPr id="243" name="Group 242"/>
          <p:cNvGrpSpPr/>
          <p:nvPr/>
        </p:nvGrpSpPr>
        <p:grpSpPr>
          <a:xfrm>
            <a:off x="914400" y="1800784"/>
            <a:ext cx="7924800" cy="1450555"/>
            <a:chOff x="152400" y="1828800"/>
            <a:chExt cx="8906985" cy="1450554"/>
          </a:xfrm>
        </p:grpSpPr>
        <p:grpSp>
          <p:nvGrpSpPr>
            <p:cNvPr id="241" name="Group 240"/>
            <p:cNvGrpSpPr/>
            <p:nvPr/>
          </p:nvGrpSpPr>
          <p:grpSpPr>
            <a:xfrm>
              <a:off x="152401" y="1828800"/>
              <a:ext cx="8906984" cy="228600"/>
              <a:chOff x="152401" y="1828800"/>
              <a:chExt cx="8906984" cy="228600"/>
            </a:xfrm>
          </p:grpSpPr>
          <p:grpSp>
            <p:nvGrpSpPr>
              <p:cNvPr id="21" name="Group 20"/>
              <p:cNvGrpSpPr/>
              <p:nvPr/>
            </p:nvGrpSpPr>
            <p:grpSpPr>
              <a:xfrm>
                <a:off x="152401" y="1828800"/>
                <a:ext cx="466725" cy="228600"/>
                <a:chOff x="914400" y="1828800"/>
                <a:chExt cx="466725" cy="228600"/>
              </a:xfrm>
            </p:grpSpPr>
            <p:cxnSp>
              <p:nvCxnSpPr>
                <p:cNvPr id="7" name="Elbow Connector 6"/>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 name="Elbow Connector 18"/>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2" name="Group 21"/>
              <p:cNvGrpSpPr/>
              <p:nvPr/>
            </p:nvGrpSpPr>
            <p:grpSpPr>
              <a:xfrm>
                <a:off x="466726" y="1828800"/>
                <a:ext cx="466725" cy="228600"/>
                <a:chOff x="914400" y="1828800"/>
                <a:chExt cx="466725" cy="228600"/>
              </a:xfrm>
            </p:grpSpPr>
            <p:cxnSp>
              <p:nvCxnSpPr>
                <p:cNvPr id="23" name="Elbow Connector 22"/>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4" name="Elbow Connector 23"/>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5" name="Group 24"/>
              <p:cNvGrpSpPr/>
              <p:nvPr/>
            </p:nvGrpSpPr>
            <p:grpSpPr>
              <a:xfrm>
                <a:off x="776287" y="1828800"/>
                <a:ext cx="466725" cy="228600"/>
                <a:chOff x="914400" y="1828800"/>
                <a:chExt cx="466725" cy="228600"/>
              </a:xfrm>
            </p:grpSpPr>
            <p:cxnSp>
              <p:nvCxnSpPr>
                <p:cNvPr id="26" name="Elbow Connector 25"/>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7" name="Elbow Connector 26"/>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8" name="Group 27"/>
              <p:cNvGrpSpPr/>
              <p:nvPr/>
            </p:nvGrpSpPr>
            <p:grpSpPr>
              <a:xfrm>
                <a:off x="1090612" y="1828800"/>
                <a:ext cx="466725" cy="228600"/>
                <a:chOff x="914400" y="1828800"/>
                <a:chExt cx="466725" cy="228600"/>
              </a:xfrm>
            </p:grpSpPr>
            <p:cxnSp>
              <p:nvCxnSpPr>
                <p:cNvPr id="29" name="Elbow Connector 28"/>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30" name="Elbow Connector 29"/>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31" name="Group 30"/>
              <p:cNvGrpSpPr/>
              <p:nvPr/>
            </p:nvGrpSpPr>
            <p:grpSpPr>
              <a:xfrm>
                <a:off x="1397793" y="1828800"/>
                <a:ext cx="466725" cy="228600"/>
                <a:chOff x="914400" y="1828800"/>
                <a:chExt cx="466725" cy="228600"/>
              </a:xfrm>
            </p:grpSpPr>
            <p:cxnSp>
              <p:nvCxnSpPr>
                <p:cNvPr id="32" name="Elbow Connector 31"/>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33" name="Elbow Connector 32"/>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34" name="Group 33"/>
              <p:cNvGrpSpPr/>
              <p:nvPr/>
            </p:nvGrpSpPr>
            <p:grpSpPr>
              <a:xfrm>
                <a:off x="1712118" y="1828800"/>
                <a:ext cx="466725" cy="228600"/>
                <a:chOff x="914400" y="1828800"/>
                <a:chExt cx="466725" cy="228600"/>
              </a:xfrm>
            </p:grpSpPr>
            <p:cxnSp>
              <p:nvCxnSpPr>
                <p:cNvPr id="35" name="Elbow Connector 34"/>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36" name="Elbow Connector 35"/>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37" name="Group 36"/>
              <p:cNvGrpSpPr/>
              <p:nvPr/>
            </p:nvGrpSpPr>
            <p:grpSpPr>
              <a:xfrm>
                <a:off x="2021679" y="1828800"/>
                <a:ext cx="466725" cy="228600"/>
                <a:chOff x="914400" y="1828800"/>
                <a:chExt cx="466725" cy="228600"/>
              </a:xfrm>
            </p:grpSpPr>
            <p:cxnSp>
              <p:nvCxnSpPr>
                <p:cNvPr id="38" name="Elbow Connector 37"/>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39" name="Elbow Connector 38"/>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40" name="Group 39"/>
              <p:cNvGrpSpPr/>
              <p:nvPr/>
            </p:nvGrpSpPr>
            <p:grpSpPr>
              <a:xfrm>
                <a:off x="2336004" y="1828800"/>
                <a:ext cx="466725" cy="228600"/>
                <a:chOff x="914400" y="1828800"/>
                <a:chExt cx="466725" cy="228600"/>
              </a:xfrm>
            </p:grpSpPr>
            <p:cxnSp>
              <p:nvCxnSpPr>
                <p:cNvPr id="41" name="Elbow Connector 40"/>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42" name="Elbow Connector 41"/>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43" name="Group 42"/>
              <p:cNvGrpSpPr/>
              <p:nvPr/>
            </p:nvGrpSpPr>
            <p:grpSpPr>
              <a:xfrm>
                <a:off x="2654553" y="1828800"/>
                <a:ext cx="466725" cy="228600"/>
                <a:chOff x="914400" y="1828800"/>
                <a:chExt cx="466725" cy="228600"/>
              </a:xfrm>
            </p:grpSpPr>
            <p:cxnSp>
              <p:nvCxnSpPr>
                <p:cNvPr id="44" name="Elbow Connector 43"/>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45" name="Elbow Connector 44"/>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46" name="Group 45"/>
              <p:cNvGrpSpPr/>
              <p:nvPr/>
            </p:nvGrpSpPr>
            <p:grpSpPr>
              <a:xfrm>
                <a:off x="2968878" y="1828800"/>
                <a:ext cx="466725" cy="228600"/>
                <a:chOff x="914400" y="1828800"/>
                <a:chExt cx="466725" cy="228600"/>
              </a:xfrm>
            </p:grpSpPr>
            <p:cxnSp>
              <p:nvCxnSpPr>
                <p:cNvPr id="47" name="Elbow Connector 46"/>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48" name="Elbow Connector 47"/>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49" name="Group 48"/>
              <p:cNvGrpSpPr/>
              <p:nvPr/>
            </p:nvGrpSpPr>
            <p:grpSpPr>
              <a:xfrm>
                <a:off x="3278439" y="1828800"/>
                <a:ext cx="466725" cy="228600"/>
                <a:chOff x="914400" y="1828800"/>
                <a:chExt cx="466725" cy="228600"/>
              </a:xfrm>
            </p:grpSpPr>
            <p:cxnSp>
              <p:nvCxnSpPr>
                <p:cNvPr id="50" name="Elbow Connector 49"/>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51" name="Elbow Connector 50"/>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52" name="Group 51"/>
              <p:cNvGrpSpPr/>
              <p:nvPr/>
            </p:nvGrpSpPr>
            <p:grpSpPr>
              <a:xfrm>
                <a:off x="3592764" y="1828800"/>
                <a:ext cx="466725" cy="228600"/>
                <a:chOff x="914400" y="1828800"/>
                <a:chExt cx="466725" cy="228600"/>
              </a:xfrm>
            </p:grpSpPr>
            <p:cxnSp>
              <p:nvCxnSpPr>
                <p:cNvPr id="53" name="Elbow Connector 52"/>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54" name="Elbow Connector 53"/>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55" name="Group 54"/>
              <p:cNvGrpSpPr/>
              <p:nvPr/>
            </p:nvGrpSpPr>
            <p:grpSpPr>
              <a:xfrm>
                <a:off x="3899945" y="1828800"/>
                <a:ext cx="466725" cy="228600"/>
                <a:chOff x="914400" y="1828800"/>
                <a:chExt cx="466725" cy="228600"/>
              </a:xfrm>
            </p:grpSpPr>
            <p:cxnSp>
              <p:nvCxnSpPr>
                <p:cNvPr id="56" name="Elbow Connector 55"/>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57" name="Elbow Connector 56"/>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58" name="Group 57"/>
              <p:cNvGrpSpPr/>
              <p:nvPr/>
            </p:nvGrpSpPr>
            <p:grpSpPr>
              <a:xfrm>
                <a:off x="4214270" y="1828800"/>
                <a:ext cx="466725" cy="228600"/>
                <a:chOff x="914400" y="1828800"/>
                <a:chExt cx="466725" cy="228600"/>
              </a:xfrm>
            </p:grpSpPr>
            <p:cxnSp>
              <p:nvCxnSpPr>
                <p:cNvPr id="59" name="Elbow Connector 58"/>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60" name="Elbow Connector 59"/>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61" name="Group 60"/>
              <p:cNvGrpSpPr/>
              <p:nvPr/>
            </p:nvGrpSpPr>
            <p:grpSpPr>
              <a:xfrm>
                <a:off x="4523831" y="1828800"/>
                <a:ext cx="466725" cy="228600"/>
                <a:chOff x="914400" y="1828800"/>
                <a:chExt cx="466725" cy="228600"/>
              </a:xfrm>
            </p:grpSpPr>
            <p:cxnSp>
              <p:nvCxnSpPr>
                <p:cNvPr id="62" name="Elbow Connector 61"/>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63" name="Elbow Connector 62"/>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64" name="Group 63"/>
              <p:cNvGrpSpPr/>
              <p:nvPr/>
            </p:nvGrpSpPr>
            <p:grpSpPr>
              <a:xfrm>
                <a:off x="4838156" y="1828800"/>
                <a:ext cx="466725" cy="228600"/>
                <a:chOff x="914400" y="1828800"/>
                <a:chExt cx="466725" cy="228600"/>
              </a:xfrm>
            </p:grpSpPr>
            <p:cxnSp>
              <p:nvCxnSpPr>
                <p:cNvPr id="65" name="Elbow Connector 64"/>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66" name="Elbow Connector 65"/>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67" name="Group 66"/>
              <p:cNvGrpSpPr/>
              <p:nvPr/>
            </p:nvGrpSpPr>
            <p:grpSpPr>
              <a:xfrm>
                <a:off x="5151374" y="1828800"/>
                <a:ext cx="466725" cy="228600"/>
                <a:chOff x="914400" y="1828800"/>
                <a:chExt cx="466725" cy="228600"/>
              </a:xfrm>
            </p:grpSpPr>
            <p:cxnSp>
              <p:nvCxnSpPr>
                <p:cNvPr id="68" name="Elbow Connector 67"/>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69" name="Elbow Connector 68"/>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5458555" y="1828800"/>
                <a:ext cx="466725" cy="228600"/>
                <a:chOff x="914400" y="1828800"/>
                <a:chExt cx="466725" cy="228600"/>
              </a:xfrm>
            </p:grpSpPr>
            <p:cxnSp>
              <p:nvCxnSpPr>
                <p:cNvPr id="71" name="Elbow Connector 70"/>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72" name="Elbow Connector 71"/>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73" name="Group 72"/>
              <p:cNvGrpSpPr/>
              <p:nvPr/>
            </p:nvGrpSpPr>
            <p:grpSpPr>
              <a:xfrm>
                <a:off x="5772880" y="1828800"/>
                <a:ext cx="466725" cy="228600"/>
                <a:chOff x="914400" y="1828800"/>
                <a:chExt cx="466725" cy="228600"/>
              </a:xfrm>
            </p:grpSpPr>
            <p:cxnSp>
              <p:nvCxnSpPr>
                <p:cNvPr id="74" name="Elbow Connector 73"/>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75" name="Elbow Connector 74"/>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76" name="Group 75"/>
              <p:cNvGrpSpPr/>
              <p:nvPr/>
            </p:nvGrpSpPr>
            <p:grpSpPr>
              <a:xfrm>
                <a:off x="6082441" y="1828800"/>
                <a:ext cx="466725" cy="228600"/>
                <a:chOff x="914400" y="1828800"/>
                <a:chExt cx="466725" cy="228600"/>
              </a:xfrm>
            </p:grpSpPr>
            <p:cxnSp>
              <p:nvCxnSpPr>
                <p:cNvPr id="77" name="Elbow Connector 76"/>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78" name="Elbow Connector 77"/>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79" name="Group 78"/>
              <p:cNvGrpSpPr/>
              <p:nvPr/>
            </p:nvGrpSpPr>
            <p:grpSpPr>
              <a:xfrm>
                <a:off x="6396766" y="1828800"/>
                <a:ext cx="466725" cy="228600"/>
                <a:chOff x="914400" y="1828800"/>
                <a:chExt cx="466725" cy="228600"/>
              </a:xfrm>
            </p:grpSpPr>
            <p:cxnSp>
              <p:nvCxnSpPr>
                <p:cNvPr id="80" name="Elbow Connector 79"/>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81" name="Elbow Connector 80"/>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04" name="Group 203"/>
              <p:cNvGrpSpPr/>
              <p:nvPr/>
            </p:nvGrpSpPr>
            <p:grpSpPr>
              <a:xfrm>
                <a:off x="6719725" y="1828800"/>
                <a:ext cx="466725" cy="228600"/>
                <a:chOff x="914400" y="1828800"/>
                <a:chExt cx="466725" cy="228600"/>
              </a:xfrm>
            </p:grpSpPr>
            <p:cxnSp>
              <p:nvCxnSpPr>
                <p:cNvPr id="205" name="Elbow Connector 204"/>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06" name="Elbow Connector 205"/>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07" name="Group 206"/>
              <p:cNvGrpSpPr/>
              <p:nvPr/>
            </p:nvGrpSpPr>
            <p:grpSpPr>
              <a:xfrm>
                <a:off x="7034050" y="1828800"/>
                <a:ext cx="466725" cy="228600"/>
                <a:chOff x="914400" y="1828800"/>
                <a:chExt cx="466725" cy="228600"/>
              </a:xfrm>
            </p:grpSpPr>
            <p:cxnSp>
              <p:nvCxnSpPr>
                <p:cNvPr id="208" name="Elbow Connector 207"/>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09" name="Elbow Connector 208"/>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10" name="Group 209"/>
              <p:cNvGrpSpPr/>
              <p:nvPr/>
            </p:nvGrpSpPr>
            <p:grpSpPr>
              <a:xfrm>
                <a:off x="7347268" y="1828800"/>
                <a:ext cx="466725" cy="228600"/>
                <a:chOff x="914400" y="1828800"/>
                <a:chExt cx="466725" cy="228600"/>
              </a:xfrm>
            </p:grpSpPr>
            <p:cxnSp>
              <p:nvCxnSpPr>
                <p:cNvPr id="211" name="Elbow Connector 210"/>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12" name="Elbow Connector 211"/>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13" name="Group 212"/>
              <p:cNvGrpSpPr/>
              <p:nvPr/>
            </p:nvGrpSpPr>
            <p:grpSpPr>
              <a:xfrm>
                <a:off x="7654449" y="1828800"/>
                <a:ext cx="466725" cy="228600"/>
                <a:chOff x="914400" y="1828800"/>
                <a:chExt cx="466725" cy="228600"/>
              </a:xfrm>
            </p:grpSpPr>
            <p:cxnSp>
              <p:nvCxnSpPr>
                <p:cNvPr id="214" name="Elbow Connector 213"/>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15" name="Elbow Connector 214"/>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16" name="Group 215"/>
              <p:cNvGrpSpPr/>
              <p:nvPr/>
            </p:nvGrpSpPr>
            <p:grpSpPr>
              <a:xfrm>
                <a:off x="7968774" y="1828800"/>
                <a:ext cx="466725" cy="228600"/>
                <a:chOff x="914400" y="1828800"/>
                <a:chExt cx="466725" cy="228600"/>
              </a:xfrm>
            </p:grpSpPr>
            <p:cxnSp>
              <p:nvCxnSpPr>
                <p:cNvPr id="217" name="Elbow Connector 216"/>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18" name="Elbow Connector 217"/>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19" name="Group 218"/>
              <p:cNvGrpSpPr/>
              <p:nvPr/>
            </p:nvGrpSpPr>
            <p:grpSpPr>
              <a:xfrm>
                <a:off x="8278335" y="1828800"/>
                <a:ext cx="466725" cy="228600"/>
                <a:chOff x="914400" y="1828800"/>
                <a:chExt cx="466725" cy="228600"/>
              </a:xfrm>
            </p:grpSpPr>
            <p:cxnSp>
              <p:nvCxnSpPr>
                <p:cNvPr id="220" name="Elbow Connector 219"/>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21" name="Elbow Connector 220"/>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22" name="Group 221"/>
              <p:cNvGrpSpPr/>
              <p:nvPr/>
            </p:nvGrpSpPr>
            <p:grpSpPr>
              <a:xfrm>
                <a:off x="8592660" y="1828800"/>
                <a:ext cx="466725" cy="228600"/>
                <a:chOff x="914400" y="1828800"/>
                <a:chExt cx="466725" cy="228600"/>
              </a:xfrm>
            </p:grpSpPr>
            <p:cxnSp>
              <p:nvCxnSpPr>
                <p:cNvPr id="223" name="Elbow Connector 222"/>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24" name="Elbow Connector 223"/>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grpSp>
          <p:nvGrpSpPr>
            <p:cNvPr id="242" name="Group 241"/>
            <p:cNvGrpSpPr/>
            <p:nvPr/>
          </p:nvGrpSpPr>
          <p:grpSpPr>
            <a:xfrm>
              <a:off x="152400" y="2146478"/>
              <a:ext cx="8721102" cy="1132876"/>
              <a:chOff x="152400" y="2146478"/>
              <a:chExt cx="8721102" cy="1132876"/>
            </a:xfrm>
          </p:grpSpPr>
          <p:grpSp>
            <p:nvGrpSpPr>
              <p:cNvPr id="111" name="Group 110"/>
              <p:cNvGrpSpPr/>
              <p:nvPr/>
            </p:nvGrpSpPr>
            <p:grpSpPr>
              <a:xfrm>
                <a:off x="152400" y="2149147"/>
                <a:ext cx="2183604" cy="1128702"/>
                <a:chOff x="958990" y="2149147"/>
                <a:chExt cx="1085848" cy="1128702"/>
              </a:xfrm>
            </p:grpSpPr>
            <p:cxnSp>
              <p:nvCxnSpPr>
                <p:cNvPr id="83" name="Elbow Connector 82"/>
                <p:cNvCxnSpPr/>
                <p:nvPr/>
              </p:nvCxnSpPr>
              <p:spPr>
                <a:xfrm flipV="1">
                  <a:off x="958990" y="3125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86" name="Elbow Connector 85"/>
                <p:cNvCxnSpPr/>
                <p:nvPr/>
              </p:nvCxnSpPr>
              <p:spPr>
                <a:xfrm flipV="1">
                  <a:off x="1111390" y="29730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87" name="Elbow Connector 86"/>
                <p:cNvCxnSpPr/>
                <p:nvPr/>
              </p:nvCxnSpPr>
              <p:spPr>
                <a:xfrm flipV="1">
                  <a:off x="1273457" y="2819400"/>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88" name="Elbow Connector 87"/>
                <p:cNvCxnSpPr/>
                <p:nvPr/>
              </p:nvCxnSpPr>
              <p:spPr>
                <a:xfrm flipV="1">
                  <a:off x="1425857" y="2669576"/>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89" name="Elbow Connector 88"/>
                <p:cNvCxnSpPr/>
                <p:nvPr/>
              </p:nvCxnSpPr>
              <p:spPr>
                <a:xfrm flipV="1">
                  <a:off x="1578113" y="25158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90" name="Elbow Connector 89"/>
                <p:cNvCxnSpPr/>
                <p:nvPr/>
              </p:nvCxnSpPr>
              <p:spPr>
                <a:xfrm flipV="1">
                  <a:off x="1730513" y="2363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sp>
              <p:nvSpPr>
                <p:cNvPr id="98" name="TextBox 97"/>
                <p:cNvSpPr txBox="1"/>
                <p:nvPr/>
              </p:nvSpPr>
              <p:spPr>
                <a:xfrm>
                  <a:off x="958990" y="30611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0</a:t>
                  </a:r>
                </a:p>
              </p:txBody>
            </p:sp>
            <p:sp>
              <p:nvSpPr>
                <p:cNvPr id="99" name="TextBox 98"/>
                <p:cNvSpPr txBox="1"/>
                <p:nvPr/>
              </p:nvSpPr>
              <p:spPr>
                <a:xfrm>
                  <a:off x="1111390" y="2908757"/>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1</a:t>
                  </a:r>
                </a:p>
              </p:txBody>
            </p:sp>
            <p:sp>
              <p:nvSpPr>
                <p:cNvPr id="100" name="TextBox 99"/>
                <p:cNvSpPr txBox="1"/>
                <p:nvPr/>
              </p:nvSpPr>
              <p:spPr>
                <a:xfrm>
                  <a:off x="1273315" y="2753505"/>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2</a:t>
                  </a:r>
                </a:p>
              </p:txBody>
            </p:sp>
            <p:sp>
              <p:nvSpPr>
                <p:cNvPr id="101" name="TextBox 100"/>
                <p:cNvSpPr txBox="1"/>
                <p:nvPr/>
              </p:nvSpPr>
              <p:spPr>
                <a:xfrm>
                  <a:off x="1435382" y="26039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3</a:t>
                  </a:r>
                </a:p>
              </p:txBody>
            </p:sp>
            <p:sp>
              <p:nvSpPr>
                <p:cNvPr id="102" name="TextBox 101"/>
                <p:cNvSpPr txBox="1"/>
                <p:nvPr/>
              </p:nvSpPr>
              <p:spPr>
                <a:xfrm>
                  <a:off x="1588721" y="24538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4</a:t>
                  </a:r>
                </a:p>
              </p:txBody>
            </p:sp>
            <p:sp>
              <p:nvSpPr>
                <p:cNvPr id="103" name="TextBox 102"/>
                <p:cNvSpPr txBox="1"/>
                <p:nvPr/>
              </p:nvSpPr>
              <p:spPr>
                <a:xfrm>
                  <a:off x="1736604" y="2299862"/>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5</a:t>
                  </a:r>
                </a:p>
              </p:txBody>
            </p:sp>
            <p:sp>
              <p:nvSpPr>
                <p:cNvPr id="104" name="TextBox 103"/>
                <p:cNvSpPr txBox="1"/>
                <p:nvPr/>
              </p:nvSpPr>
              <p:spPr>
                <a:xfrm>
                  <a:off x="1892438" y="2149147"/>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6</a:t>
                  </a:r>
                </a:p>
              </p:txBody>
            </p:sp>
          </p:grpSp>
          <p:cxnSp>
            <p:nvCxnSpPr>
              <p:cNvPr id="127" name="Straight Connector 126"/>
              <p:cNvCxnSpPr>
                <a:stCxn id="104" idx="2"/>
                <a:endCxn id="104" idx="2"/>
              </p:cNvCxnSpPr>
              <p:nvPr/>
            </p:nvCxnSpPr>
            <p:spPr>
              <a:xfrm>
                <a:off x="2182768" y="2364591"/>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a:off x="2333258" y="2362067"/>
                <a:ext cx="1612" cy="914533"/>
              </a:xfrm>
              <a:prstGeom prst="line">
                <a:avLst/>
              </a:prstGeom>
              <a:ln w="19050"/>
            </p:spPr>
            <p:style>
              <a:lnRef idx="1">
                <a:schemeClr val="accent1"/>
              </a:lnRef>
              <a:fillRef idx="0">
                <a:schemeClr val="accent1"/>
              </a:fillRef>
              <a:effectRef idx="0">
                <a:schemeClr val="accent1"/>
              </a:effectRef>
              <a:fontRef idx="minor">
                <a:schemeClr val="tx1"/>
              </a:fontRef>
            </p:style>
          </p:cxnSp>
          <p:grpSp>
            <p:nvGrpSpPr>
              <p:cNvPr id="174" name="Group 173"/>
              <p:cNvGrpSpPr/>
              <p:nvPr/>
            </p:nvGrpSpPr>
            <p:grpSpPr>
              <a:xfrm>
                <a:off x="2329309" y="2150652"/>
                <a:ext cx="2183604" cy="1128702"/>
                <a:chOff x="958990" y="2149147"/>
                <a:chExt cx="1085848" cy="1128702"/>
              </a:xfrm>
            </p:grpSpPr>
            <p:cxnSp>
              <p:nvCxnSpPr>
                <p:cNvPr id="175" name="Elbow Connector 174"/>
                <p:cNvCxnSpPr/>
                <p:nvPr/>
              </p:nvCxnSpPr>
              <p:spPr>
                <a:xfrm flipV="1">
                  <a:off x="958990" y="3125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76" name="Elbow Connector 175"/>
                <p:cNvCxnSpPr/>
                <p:nvPr/>
              </p:nvCxnSpPr>
              <p:spPr>
                <a:xfrm flipV="1">
                  <a:off x="1111390" y="29730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77" name="Elbow Connector 176"/>
                <p:cNvCxnSpPr/>
                <p:nvPr/>
              </p:nvCxnSpPr>
              <p:spPr>
                <a:xfrm flipV="1">
                  <a:off x="1273457" y="2819400"/>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78" name="Elbow Connector 177"/>
                <p:cNvCxnSpPr/>
                <p:nvPr/>
              </p:nvCxnSpPr>
              <p:spPr>
                <a:xfrm flipV="1">
                  <a:off x="1425857" y="2669576"/>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79" name="Elbow Connector 178"/>
                <p:cNvCxnSpPr/>
                <p:nvPr/>
              </p:nvCxnSpPr>
              <p:spPr>
                <a:xfrm flipV="1">
                  <a:off x="1578113" y="25158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80" name="Elbow Connector 179"/>
                <p:cNvCxnSpPr/>
                <p:nvPr/>
              </p:nvCxnSpPr>
              <p:spPr>
                <a:xfrm flipV="1">
                  <a:off x="1730513" y="2363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sp>
              <p:nvSpPr>
                <p:cNvPr id="181" name="TextBox 180"/>
                <p:cNvSpPr txBox="1"/>
                <p:nvPr/>
              </p:nvSpPr>
              <p:spPr>
                <a:xfrm>
                  <a:off x="958990" y="30611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0</a:t>
                  </a:r>
                </a:p>
              </p:txBody>
            </p:sp>
            <p:sp>
              <p:nvSpPr>
                <p:cNvPr id="182" name="TextBox 181"/>
                <p:cNvSpPr txBox="1"/>
                <p:nvPr/>
              </p:nvSpPr>
              <p:spPr>
                <a:xfrm>
                  <a:off x="1111390" y="2908757"/>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1</a:t>
                  </a:r>
                </a:p>
              </p:txBody>
            </p:sp>
            <p:sp>
              <p:nvSpPr>
                <p:cNvPr id="183" name="TextBox 182"/>
                <p:cNvSpPr txBox="1"/>
                <p:nvPr/>
              </p:nvSpPr>
              <p:spPr>
                <a:xfrm>
                  <a:off x="1273315" y="2753505"/>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2</a:t>
                  </a:r>
                </a:p>
              </p:txBody>
            </p:sp>
            <p:sp>
              <p:nvSpPr>
                <p:cNvPr id="184" name="TextBox 183"/>
                <p:cNvSpPr txBox="1"/>
                <p:nvPr/>
              </p:nvSpPr>
              <p:spPr>
                <a:xfrm>
                  <a:off x="1435382" y="26039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3</a:t>
                  </a:r>
                </a:p>
              </p:txBody>
            </p:sp>
            <p:sp>
              <p:nvSpPr>
                <p:cNvPr id="185" name="TextBox 184"/>
                <p:cNvSpPr txBox="1"/>
                <p:nvPr/>
              </p:nvSpPr>
              <p:spPr>
                <a:xfrm>
                  <a:off x="1588721" y="24538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4</a:t>
                  </a:r>
                </a:p>
              </p:txBody>
            </p:sp>
            <p:sp>
              <p:nvSpPr>
                <p:cNvPr id="186" name="TextBox 185"/>
                <p:cNvSpPr txBox="1"/>
                <p:nvPr/>
              </p:nvSpPr>
              <p:spPr>
                <a:xfrm>
                  <a:off x="1736604" y="2299862"/>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5</a:t>
                  </a:r>
                </a:p>
              </p:txBody>
            </p:sp>
            <p:sp>
              <p:nvSpPr>
                <p:cNvPr id="187" name="TextBox 186"/>
                <p:cNvSpPr txBox="1"/>
                <p:nvPr/>
              </p:nvSpPr>
              <p:spPr>
                <a:xfrm>
                  <a:off x="1892438" y="2149147"/>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6</a:t>
                  </a:r>
                </a:p>
              </p:txBody>
            </p:sp>
          </p:grpSp>
          <p:cxnSp>
            <p:nvCxnSpPr>
              <p:cNvPr id="189" name="Straight Connector 188"/>
              <p:cNvCxnSpPr/>
              <p:nvPr/>
            </p:nvCxnSpPr>
            <p:spPr>
              <a:xfrm>
                <a:off x="4516218" y="2358662"/>
                <a:ext cx="1612" cy="914533"/>
              </a:xfrm>
              <a:prstGeom prst="line">
                <a:avLst/>
              </a:prstGeom>
              <a:ln w="19050"/>
            </p:spPr>
            <p:style>
              <a:lnRef idx="1">
                <a:schemeClr val="accent1"/>
              </a:lnRef>
              <a:fillRef idx="0">
                <a:schemeClr val="accent1"/>
              </a:fillRef>
              <a:effectRef idx="0">
                <a:schemeClr val="accent1"/>
              </a:effectRef>
              <a:fontRef idx="minor">
                <a:schemeClr val="tx1"/>
              </a:fontRef>
            </p:style>
          </p:cxnSp>
          <p:grpSp>
            <p:nvGrpSpPr>
              <p:cNvPr id="190" name="Group 189"/>
              <p:cNvGrpSpPr/>
              <p:nvPr/>
            </p:nvGrpSpPr>
            <p:grpSpPr>
              <a:xfrm>
                <a:off x="4512269" y="2147247"/>
                <a:ext cx="2183604" cy="1128702"/>
                <a:chOff x="958990" y="2149147"/>
                <a:chExt cx="1085848" cy="1128702"/>
              </a:xfrm>
            </p:grpSpPr>
            <p:cxnSp>
              <p:nvCxnSpPr>
                <p:cNvPr id="191" name="Elbow Connector 190"/>
                <p:cNvCxnSpPr/>
                <p:nvPr/>
              </p:nvCxnSpPr>
              <p:spPr>
                <a:xfrm flipV="1">
                  <a:off x="958990" y="3125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2" name="Elbow Connector 191"/>
                <p:cNvCxnSpPr/>
                <p:nvPr/>
              </p:nvCxnSpPr>
              <p:spPr>
                <a:xfrm flipV="1">
                  <a:off x="1111390" y="29730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3" name="Elbow Connector 192"/>
                <p:cNvCxnSpPr/>
                <p:nvPr/>
              </p:nvCxnSpPr>
              <p:spPr>
                <a:xfrm flipV="1">
                  <a:off x="1273457" y="2819400"/>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4" name="Elbow Connector 193"/>
                <p:cNvCxnSpPr/>
                <p:nvPr/>
              </p:nvCxnSpPr>
              <p:spPr>
                <a:xfrm flipV="1">
                  <a:off x="1425857" y="2669576"/>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5" name="Elbow Connector 194"/>
                <p:cNvCxnSpPr/>
                <p:nvPr/>
              </p:nvCxnSpPr>
              <p:spPr>
                <a:xfrm flipV="1">
                  <a:off x="1578113" y="25158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6" name="Elbow Connector 195"/>
                <p:cNvCxnSpPr/>
                <p:nvPr/>
              </p:nvCxnSpPr>
              <p:spPr>
                <a:xfrm flipV="1">
                  <a:off x="1730513" y="2363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sp>
              <p:nvSpPr>
                <p:cNvPr id="197" name="TextBox 196"/>
                <p:cNvSpPr txBox="1"/>
                <p:nvPr/>
              </p:nvSpPr>
              <p:spPr>
                <a:xfrm>
                  <a:off x="958990" y="30611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0</a:t>
                  </a:r>
                </a:p>
              </p:txBody>
            </p:sp>
            <p:sp>
              <p:nvSpPr>
                <p:cNvPr id="198" name="TextBox 197"/>
                <p:cNvSpPr txBox="1"/>
                <p:nvPr/>
              </p:nvSpPr>
              <p:spPr>
                <a:xfrm>
                  <a:off x="1111390" y="2908757"/>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1</a:t>
                  </a:r>
                </a:p>
              </p:txBody>
            </p:sp>
            <p:sp>
              <p:nvSpPr>
                <p:cNvPr id="199" name="TextBox 198"/>
                <p:cNvSpPr txBox="1"/>
                <p:nvPr/>
              </p:nvSpPr>
              <p:spPr>
                <a:xfrm>
                  <a:off x="1273315" y="2753505"/>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2</a:t>
                  </a:r>
                </a:p>
              </p:txBody>
            </p:sp>
            <p:sp>
              <p:nvSpPr>
                <p:cNvPr id="200" name="TextBox 199"/>
                <p:cNvSpPr txBox="1"/>
                <p:nvPr/>
              </p:nvSpPr>
              <p:spPr>
                <a:xfrm>
                  <a:off x="1435382" y="26039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3</a:t>
                  </a:r>
                </a:p>
              </p:txBody>
            </p:sp>
            <p:sp>
              <p:nvSpPr>
                <p:cNvPr id="201" name="TextBox 200"/>
                <p:cNvSpPr txBox="1"/>
                <p:nvPr/>
              </p:nvSpPr>
              <p:spPr>
                <a:xfrm>
                  <a:off x="1588721" y="24538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4</a:t>
                  </a:r>
                </a:p>
              </p:txBody>
            </p:sp>
            <p:sp>
              <p:nvSpPr>
                <p:cNvPr id="202" name="TextBox 201"/>
                <p:cNvSpPr txBox="1"/>
                <p:nvPr/>
              </p:nvSpPr>
              <p:spPr>
                <a:xfrm>
                  <a:off x="1736604" y="2299862"/>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5</a:t>
                  </a:r>
                </a:p>
              </p:txBody>
            </p:sp>
            <p:sp>
              <p:nvSpPr>
                <p:cNvPr id="203" name="TextBox 202"/>
                <p:cNvSpPr txBox="1"/>
                <p:nvPr/>
              </p:nvSpPr>
              <p:spPr>
                <a:xfrm>
                  <a:off x="1892438" y="2149147"/>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6</a:t>
                  </a:r>
                </a:p>
              </p:txBody>
            </p:sp>
          </p:grpSp>
          <p:cxnSp>
            <p:nvCxnSpPr>
              <p:cNvPr id="225" name="Straight Connector 224"/>
              <p:cNvCxnSpPr/>
              <p:nvPr/>
            </p:nvCxnSpPr>
            <p:spPr>
              <a:xfrm>
                <a:off x="6693847" y="2357893"/>
                <a:ext cx="1612" cy="914533"/>
              </a:xfrm>
              <a:prstGeom prst="line">
                <a:avLst/>
              </a:prstGeom>
              <a:ln w="19050"/>
            </p:spPr>
            <p:style>
              <a:lnRef idx="1">
                <a:schemeClr val="accent1"/>
              </a:lnRef>
              <a:fillRef idx="0">
                <a:schemeClr val="accent1"/>
              </a:fillRef>
              <a:effectRef idx="0">
                <a:schemeClr val="accent1"/>
              </a:effectRef>
              <a:fontRef idx="minor">
                <a:schemeClr val="tx1"/>
              </a:fontRef>
            </p:style>
          </p:cxnSp>
          <p:grpSp>
            <p:nvGrpSpPr>
              <p:cNvPr id="226" name="Group 225"/>
              <p:cNvGrpSpPr/>
              <p:nvPr/>
            </p:nvGrpSpPr>
            <p:grpSpPr>
              <a:xfrm>
                <a:off x="6689898" y="2146478"/>
                <a:ext cx="2183604" cy="1128702"/>
                <a:chOff x="958990" y="2149147"/>
                <a:chExt cx="1085848" cy="1128702"/>
              </a:xfrm>
            </p:grpSpPr>
            <p:cxnSp>
              <p:nvCxnSpPr>
                <p:cNvPr id="227" name="Elbow Connector 226"/>
                <p:cNvCxnSpPr/>
                <p:nvPr/>
              </p:nvCxnSpPr>
              <p:spPr>
                <a:xfrm flipV="1">
                  <a:off x="958990" y="3125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28" name="Elbow Connector 227"/>
                <p:cNvCxnSpPr/>
                <p:nvPr/>
              </p:nvCxnSpPr>
              <p:spPr>
                <a:xfrm flipV="1">
                  <a:off x="1111390" y="29730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29" name="Elbow Connector 228"/>
                <p:cNvCxnSpPr/>
                <p:nvPr/>
              </p:nvCxnSpPr>
              <p:spPr>
                <a:xfrm flipV="1">
                  <a:off x="1273457" y="2819400"/>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30" name="Elbow Connector 229"/>
                <p:cNvCxnSpPr/>
                <p:nvPr/>
              </p:nvCxnSpPr>
              <p:spPr>
                <a:xfrm flipV="1">
                  <a:off x="1425857" y="2669576"/>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31" name="Elbow Connector 230"/>
                <p:cNvCxnSpPr/>
                <p:nvPr/>
              </p:nvCxnSpPr>
              <p:spPr>
                <a:xfrm flipV="1">
                  <a:off x="1578113" y="25158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32" name="Elbow Connector 231"/>
                <p:cNvCxnSpPr/>
                <p:nvPr/>
              </p:nvCxnSpPr>
              <p:spPr>
                <a:xfrm flipV="1">
                  <a:off x="1730513" y="2363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sp>
              <p:nvSpPr>
                <p:cNvPr id="233" name="TextBox 232"/>
                <p:cNvSpPr txBox="1"/>
                <p:nvPr/>
              </p:nvSpPr>
              <p:spPr>
                <a:xfrm>
                  <a:off x="958990" y="30611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0</a:t>
                  </a:r>
                </a:p>
              </p:txBody>
            </p:sp>
            <p:sp>
              <p:nvSpPr>
                <p:cNvPr id="234" name="TextBox 233"/>
                <p:cNvSpPr txBox="1"/>
                <p:nvPr/>
              </p:nvSpPr>
              <p:spPr>
                <a:xfrm>
                  <a:off x="1111390" y="2908757"/>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1</a:t>
                  </a:r>
                </a:p>
              </p:txBody>
            </p:sp>
            <p:sp>
              <p:nvSpPr>
                <p:cNvPr id="235" name="TextBox 234"/>
                <p:cNvSpPr txBox="1"/>
                <p:nvPr/>
              </p:nvSpPr>
              <p:spPr>
                <a:xfrm>
                  <a:off x="1273315" y="2753505"/>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2</a:t>
                  </a:r>
                </a:p>
              </p:txBody>
            </p:sp>
            <p:sp>
              <p:nvSpPr>
                <p:cNvPr id="236" name="TextBox 235"/>
                <p:cNvSpPr txBox="1"/>
                <p:nvPr/>
              </p:nvSpPr>
              <p:spPr>
                <a:xfrm>
                  <a:off x="1435382" y="26039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3</a:t>
                  </a:r>
                </a:p>
              </p:txBody>
            </p:sp>
            <p:sp>
              <p:nvSpPr>
                <p:cNvPr id="237" name="TextBox 236"/>
                <p:cNvSpPr txBox="1"/>
                <p:nvPr/>
              </p:nvSpPr>
              <p:spPr>
                <a:xfrm>
                  <a:off x="1588721" y="24538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4</a:t>
                  </a:r>
                </a:p>
              </p:txBody>
            </p:sp>
            <p:sp>
              <p:nvSpPr>
                <p:cNvPr id="238" name="TextBox 237"/>
                <p:cNvSpPr txBox="1"/>
                <p:nvPr/>
              </p:nvSpPr>
              <p:spPr>
                <a:xfrm>
                  <a:off x="1736604" y="2299862"/>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5</a:t>
                  </a:r>
                </a:p>
              </p:txBody>
            </p:sp>
            <p:sp>
              <p:nvSpPr>
                <p:cNvPr id="239" name="TextBox 238"/>
                <p:cNvSpPr txBox="1"/>
                <p:nvPr/>
              </p:nvSpPr>
              <p:spPr>
                <a:xfrm>
                  <a:off x="1892438" y="2149147"/>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6</a:t>
                  </a:r>
                </a:p>
              </p:txBody>
            </p:sp>
          </p:grpSp>
        </p:grpSp>
      </p:grpSp>
      <p:sp>
        <p:nvSpPr>
          <p:cNvPr id="240" name="TextBox 239"/>
          <p:cNvSpPr txBox="1"/>
          <p:nvPr/>
        </p:nvSpPr>
        <p:spPr>
          <a:xfrm>
            <a:off x="295051" y="1175337"/>
            <a:ext cx="3821367" cy="369332"/>
          </a:xfrm>
          <a:prstGeom prst="rect">
            <a:avLst/>
          </a:prstGeom>
          <a:noFill/>
        </p:spPr>
        <p:txBody>
          <a:bodyPr wrap="none" rtlCol="0">
            <a:spAutoFit/>
          </a:bodyPr>
          <a:lstStyle/>
          <a:p>
            <a:r>
              <a:rPr lang="en-US" dirty="0">
                <a:solidFill>
                  <a:srgbClr val="C00000"/>
                </a:solidFill>
              </a:rPr>
              <a:t>Up-counting mode,  ARR = 6, CCR = 3</a:t>
            </a:r>
          </a:p>
        </p:txBody>
      </p:sp>
      <p:sp>
        <p:nvSpPr>
          <p:cNvPr id="244" name="TextBox 243"/>
          <p:cNvSpPr txBox="1"/>
          <p:nvPr/>
        </p:nvSpPr>
        <p:spPr>
          <a:xfrm>
            <a:off x="163015" y="1688068"/>
            <a:ext cx="737702" cy="369332"/>
          </a:xfrm>
          <a:prstGeom prst="rect">
            <a:avLst/>
          </a:prstGeom>
          <a:noFill/>
        </p:spPr>
        <p:txBody>
          <a:bodyPr wrap="none" rtlCol="0">
            <a:spAutoFit/>
          </a:bodyPr>
          <a:lstStyle/>
          <a:p>
            <a:r>
              <a:rPr lang="en-US" dirty="0"/>
              <a:t>Clock</a:t>
            </a:r>
          </a:p>
        </p:txBody>
      </p:sp>
      <p:sp>
        <p:nvSpPr>
          <p:cNvPr id="245" name="TextBox 244"/>
          <p:cNvSpPr txBox="1"/>
          <p:nvPr/>
        </p:nvSpPr>
        <p:spPr>
          <a:xfrm>
            <a:off x="146319" y="2642747"/>
            <a:ext cx="984565" cy="369332"/>
          </a:xfrm>
          <a:prstGeom prst="rect">
            <a:avLst/>
          </a:prstGeom>
          <a:noFill/>
        </p:spPr>
        <p:txBody>
          <a:bodyPr wrap="none" rtlCol="0">
            <a:spAutoFit/>
          </a:bodyPr>
          <a:lstStyle/>
          <a:p>
            <a:r>
              <a:rPr lang="en-US" dirty="0"/>
              <a:t>Counter</a:t>
            </a:r>
          </a:p>
        </p:txBody>
      </p:sp>
      <p:sp>
        <p:nvSpPr>
          <p:cNvPr id="246" name="Rectangle 245"/>
          <p:cNvSpPr/>
          <p:nvPr/>
        </p:nvSpPr>
        <p:spPr>
          <a:xfrm>
            <a:off x="3642100" y="3244333"/>
            <a:ext cx="184731" cy="369332"/>
          </a:xfrm>
          <a:prstGeom prst="rect">
            <a:avLst/>
          </a:prstGeom>
        </p:spPr>
        <p:txBody>
          <a:bodyPr wrap="none">
            <a:spAutoFit/>
          </a:bodyPr>
          <a:lstStyle/>
          <a:p>
            <a:endParaRPr lang="en-US" dirty="0"/>
          </a:p>
        </p:txBody>
      </p:sp>
      <p:cxnSp>
        <p:nvCxnSpPr>
          <p:cNvPr id="276" name="Straight Connector 275"/>
          <p:cNvCxnSpPr/>
          <p:nvPr/>
        </p:nvCxnSpPr>
        <p:spPr>
          <a:xfrm>
            <a:off x="8676050" y="2320392"/>
            <a:ext cx="1435" cy="914533"/>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73" name="Straight Arrow Connector 172"/>
          <p:cNvCxnSpPr/>
          <p:nvPr/>
        </p:nvCxnSpPr>
        <p:spPr>
          <a:xfrm flipV="1">
            <a:off x="1265122" y="2787531"/>
            <a:ext cx="7647923" cy="4908"/>
          </a:xfrm>
          <a:prstGeom prst="straightConnector1">
            <a:avLst/>
          </a:prstGeom>
          <a:ln w="19050">
            <a:solidFill>
              <a:srgbClr val="C00000"/>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flipH="1">
            <a:off x="894993" y="2551239"/>
            <a:ext cx="809867" cy="276999"/>
          </a:xfrm>
          <a:prstGeom prst="rect">
            <a:avLst/>
          </a:prstGeom>
          <a:noFill/>
        </p:spPr>
        <p:txBody>
          <a:bodyPr wrap="square" rtlCol="0">
            <a:spAutoFit/>
          </a:bodyPr>
          <a:lstStyle/>
          <a:p>
            <a:r>
              <a:rPr lang="en-US" sz="1200" dirty="0">
                <a:solidFill>
                  <a:srgbClr val="C00000"/>
                </a:solidFill>
              </a:rPr>
              <a:t>CCR = 3</a:t>
            </a:r>
          </a:p>
        </p:txBody>
      </p:sp>
      <p:grpSp>
        <p:nvGrpSpPr>
          <p:cNvPr id="10" name="Group 9"/>
          <p:cNvGrpSpPr/>
          <p:nvPr/>
        </p:nvGrpSpPr>
        <p:grpSpPr>
          <a:xfrm>
            <a:off x="914402" y="2944286"/>
            <a:ext cx="7998643" cy="1250681"/>
            <a:chOff x="914400" y="2944283"/>
            <a:chExt cx="7998643" cy="1250681"/>
          </a:xfrm>
        </p:grpSpPr>
        <p:grpSp>
          <p:nvGrpSpPr>
            <p:cNvPr id="9" name="Group 8"/>
            <p:cNvGrpSpPr/>
            <p:nvPr/>
          </p:nvGrpSpPr>
          <p:grpSpPr>
            <a:xfrm>
              <a:off x="1757154" y="2944283"/>
              <a:ext cx="6923895" cy="793242"/>
              <a:chOff x="1757154" y="2944283"/>
              <a:chExt cx="6923895" cy="793242"/>
            </a:xfrm>
          </p:grpSpPr>
          <p:cxnSp>
            <p:nvCxnSpPr>
              <p:cNvPr id="15" name="Straight Connector 14"/>
              <p:cNvCxnSpPr/>
              <p:nvPr/>
            </p:nvCxnSpPr>
            <p:spPr>
              <a:xfrm>
                <a:off x="1757154" y="2945032"/>
                <a:ext cx="8592" cy="792493"/>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a:stCxn id="181" idx="1"/>
              </p:cNvCxnSpPr>
              <p:nvPr/>
            </p:nvCxnSpPr>
            <p:spPr>
              <a:xfrm>
                <a:off x="2851257" y="3142365"/>
                <a:ext cx="9525" cy="589737"/>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p:nvCxnSpPr>
            <p:spPr>
              <a:xfrm>
                <a:off x="3697642" y="2944283"/>
                <a:ext cx="8592" cy="792493"/>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p:nvCxnSpPr>
            <p:spPr>
              <a:xfrm>
                <a:off x="4791746" y="3141617"/>
                <a:ext cx="9525" cy="589736"/>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256" name="Straight Connector 255"/>
              <p:cNvCxnSpPr/>
              <p:nvPr/>
            </p:nvCxnSpPr>
            <p:spPr>
              <a:xfrm>
                <a:off x="5642330" y="2945032"/>
                <a:ext cx="8592" cy="792493"/>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p:nvCxnSpPr>
            <p:spPr>
              <a:xfrm>
                <a:off x="6736434" y="3142366"/>
                <a:ext cx="9525" cy="589736"/>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262" name="Straight Connector 261"/>
              <p:cNvCxnSpPr/>
              <p:nvPr/>
            </p:nvCxnSpPr>
            <p:spPr>
              <a:xfrm>
                <a:off x="7577420" y="2945032"/>
                <a:ext cx="8592" cy="792493"/>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264" name="Straight Connector 263"/>
              <p:cNvCxnSpPr/>
              <p:nvPr/>
            </p:nvCxnSpPr>
            <p:spPr>
              <a:xfrm>
                <a:off x="8671524" y="3142366"/>
                <a:ext cx="9525" cy="589736"/>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grpSp>
        <p:cxnSp>
          <p:nvCxnSpPr>
            <p:cNvPr id="247" name="Straight Arrow Connector 246"/>
            <p:cNvCxnSpPr/>
            <p:nvPr/>
          </p:nvCxnSpPr>
          <p:spPr>
            <a:xfrm flipV="1">
              <a:off x="914400" y="4186644"/>
              <a:ext cx="851114" cy="178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8" name="Straight Arrow Connector 247"/>
            <p:cNvCxnSpPr/>
            <p:nvPr/>
          </p:nvCxnSpPr>
          <p:spPr>
            <a:xfrm>
              <a:off x="2848741" y="4185577"/>
              <a:ext cx="849290" cy="1067"/>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7" name="Straight Arrow Connector 276"/>
            <p:cNvCxnSpPr/>
            <p:nvPr/>
          </p:nvCxnSpPr>
          <p:spPr>
            <a:xfrm>
              <a:off x="4796462" y="4183203"/>
              <a:ext cx="849290" cy="1067"/>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8" name="Straight Arrow Connector 277"/>
            <p:cNvCxnSpPr/>
            <p:nvPr/>
          </p:nvCxnSpPr>
          <p:spPr>
            <a:xfrm>
              <a:off x="6732310" y="4183203"/>
              <a:ext cx="849290" cy="1067"/>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08" name="Group 107"/>
            <p:cNvGrpSpPr/>
            <p:nvPr/>
          </p:nvGrpSpPr>
          <p:grpSpPr>
            <a:xfrm>
              <a:off x="3703950" y="3733800"/>
              <a:ext cx="1091021" cy="457200"/>
              <a:chOff x="3703950" y="4114800"/>
              <a:chExt cx="1091021" cy="457200"/>
            </a:xfrm>
          </p:grpSpPr>
          <p:cxnSp>
            <p:nvCxnSpPr>
              <p:cNvPr id="279" name="Straight Arrow Connector 278"/>
              <p:cNvCxnSpPr/>
              <p:nvPr/>
            </p:nvCxnSpPr>
            <p:spPr>
              <a:xfrm>
                <a:off x="3706610" y="4114800"/>
                <a:ext cx="0" cy="45720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0" name="Straight Arrow Connector 279"/>
              <p:cNvCxnSpPr/>
              <p:nvPr/>
            </p:nvCxnSpPr>
            <p:spPr>
              <a:xfrm>
                <a:off x="4794971" y="4114800"/>
                <a:ext cx="0" cy="45720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2" name="Straight Arrow Connector 281"/>
              <p:cNvCxnSpPr/>
              <p:nvPr/>
            </p:nvCxnSpPr>
            <p:spPr>
              <a:xfrm flipH="1">
                <a:off x="3703950" y="4114800"/>
                <a:ext cx="1090692" cy="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83" name="Group 282"/>
            <p:cNvGrpSpPr/>
            <p:nvPr/>
          </p:nvGrpSpPr>
          <p:grpSpPr>
            <a:xfrm>
              <a:off x="1763804" y="3737764"/>
              <a:ext cx="1091021" cy="457200"/>
              <a:chOff x="3703950" y="4114800"/>
              <a:chExt cx="1091021" cy="457200"/>
            </a:xfrm>
          </p:grpSpPr>
          <p:cxnSp>
            <p:nvCxnSpPr>
              <p:cNvPr id="284" name="Straight Arrow Connector 283"/>
              <p:cNvCxnSpPr/>
              <p:nvPr/>
            </p:nvCxnSpPr>
            <p:spPr>
              <a:xfrm>
                <a:off x="3706610" y="4114800"/>
                <a:ext cx="0" cy="45720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5" name="Straight Arrow Connector 284"/>
              <p:cNvCxnSpPr/>
              <p:nvPr/>
            </p:nvCxnSpPr>
            <p:spPr>
              <a:xfrm>
                <a:off x="4794971" y="4114800"/>
                <a:ext cx="0" cy="45720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6" name="Straight Arrow Connector 285"/>
              <p:cNvCxnSpPr/>
              <p:nvPr/>
            </p:nvCxnSpPr>
            <p:spPr>
              <a:xfrm flipH="1">
                <a:off x="3703950" y="4114800"/>
                <a:ext cx="1090692" cy="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87" name="Group 286"/>
            <p:cNvGrpSpPr/>
            <p:nvPr/>
          </p:nvGrpSpPr>
          <p:grpSpPr>
            <a:xfrm>
              <a:off x="5651710" y="3734266"/>
              <a:ext cx="1091021" cy="457200"/>
              <a:chOff x="3703950" y="4114800"/>
              <a:chExt cx="1091021" cy="457200"/>
            </a:xfrm>
          </p:grpSpPr>
          <p:cxnSp>
            <p:nvCxnSpPr>
              <p:cNvPr id="288" name="Straight Arrow Connector 287"/>
              <p:cNvCxnSpPr/>
              <p:nvPr/>
            </p:nvCxnSpPr>
            <p:spPr>
              <a:xfrm>
                <a:off x="3706610" y="4114800"/>
                <a:ext cx="0" cy="45720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9" name="Straight Arrow Connector 288"/>
              <p:cNvCxnSpPr/>
              <p:nvPr/>
            </p:nvCxnSpPr>
            <p:spPr>
              <a:xfrm>
                <a:off x="4794971" y="4114800"/>
                <a:ext cx="0" cy="45720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0" name="Straight Arrow Connector 289"/>
              <p:cNvCxnSpPr/>
              <p:nvPr/>
            </p:nvCxnSpPr>
            <p:spPr>
              <a:xfrm flipH="1">
                <a:off x="3703950" y="4114800"/>
                <a:ext cx="1090692" cy="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91" name="Group 290"/>
            <p:cNvGrpSpPr/>
            <p:nvPr/>
          </p:nvGrpSpPr>
          <p:grpSpPr>
            <a:xfrm>
              <a:off x="7585819" y="3733800"/>
              <a:ext cx="1091021" cy="457200"/>
              <a:chOff x="3703950" y="4114800"/>
              <a:chExt cx="1091021" cy="457200"/>
            </a:xfrm>
          </p:grpSpPr>
          <p:cxnSp>
            <p:nvCxnSpPr>
              <p:cNvPr id="292" name="Straight Arrow Connector 291"/>
              <p:cNvCxnSpPr/>
              <p:nvPr/>
            </p:nvCxnSpPr>
            <p:spPr>
              <a:xfrm>
                <a:off x="3706610" y="4114800"/>
                <a:ext cx="0" cy="45720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3" name="Straight Arrow Connector 292"/>
              <p:cNvCxnSpPr/>
              <p:nvPr/>
            </p:nvCxnSpPr>
            <p:spPr>
              <a:xfrm>
                <a:off x="4794971" y="4114800"/>
                <a:ext cx="0" cy="45720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4" name="Straight Arrow Connector 293"/>
              <p:cNvCxnSpPr/>
              <p:nvPr/>
            </p:nvCxnSpPr>
            <p:spPr>
              <a:xfrm flipH="1">
                <a:off x="3703950" y="4114800"/>
                <a:ext cx="1090692" cy="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cxnSp>
          <p:nvCxnSpPr>
            <p:cNvPr id="110" name="Straight Connector 109"/>
            <p:cNvCxnSpPr/>
            <p:nvPr/>
          </p:nvCxnSpPr>
          <p:spPr>
            <a:xfrm>
              <a:off x="8671524" y="4191000"/>
              <a:ext cx="241519"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12" name="Group 11"/>
          <p:cNvGrpSpPr/>
          <p:nvPr/>
        </p:nvGrpSpPr>
        <p:grpSpPr>
          <a:xfrm>
            <a:off x="4321014" y="4760115"/>
            <a:ext cx="4365787" cy="1504070"/>
            <a:chOff x="4321012" y="4760116"/>
            <a:chExt cx="4365787" cy="1504070"/>
          </a:xfrm>
        </p:grpSpPr>
        <p:sp>
          <p:nvSpPr>
            <p:cNvPr id="252" name="Rectangle 251"/>
            <p:cNvSpPr/>
            <p:nvPr/>
          </p:nvSpPr>
          <p:spPr>
            <a:xfrm>
              <a:off x="4370099" y="4760116"/>
              <a:ext cx="4316699" cy="150407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3" name="TextBox 252"/>
            <p:cNvSpPr txBox="1"/>
            <p:nvPr/>
          </p:nvSpPr>
          <p:spPr>
            <a:xfrm>
              <a:off x="4321012" y="5060336"/>
              <a:ext cx="4365787" cy="646331"/>
            </a:xfrm>
            <a:prstGeom prst="rect">
              <a:avLst/>
            </a:prstGeom>
            <a:noFill/>
          </p:spPr>
          <p:txBody>
            <a:bodyPr wrap="square" rtlCol="0">
              <a:spAutoFit/>
            </a:bodyPr>
            <a:lstStyle/>
            <a:p>
              <a:r>
                <a:rPr lang="en-US" dirty="0">
                  <a:solidFill>
                    <a:srgbClr val="C00000"/>
                  </a:solidFill>
                  <a:latin typeface="Consolas" panose="020B0609020204030204" pitchFamily="49" charset="0"/>
                  <a:cs typeface="Arial" panose="020B0604020202020204" pitchFamily="34" charset="0"/>
                </a:rPr>
                <a:t>Timer Period = (ARR + 1) * Clock Period       = 7 * Clock Period</a:t>
              </a:r>
            </a:p>
          </p:txBody>
        </p:sp>
      </p:grpSp>
      <p:grpSp>
        <p:nvGrpSpPr>
          <p:cNvPr id="13" name="Group 12"/>
          <p:cNvGrpSpPr/>
          <p:nvPr/>
        </p:nvGrpSpPr>
        <p:grpSpPr>
          <a:xfrm>
            <a:off x="457203" y="4762915"/>
            <a:ext cx="3767769" cy="1504071"/>
            <a:chOff x="457200" y="4762911"/>
            <a:chExt cx="3767769" cy="1504070"/>
          </a:xfrm>
        </p:grpSpPr>
        <p:sp>
          <p:nvSpPr>
            <p:cNvPr id="4" name="Rectangle 3"/>
            <p:cNvSpPr/>
            <p:nvPr/>
          </p:nvSpPr>
          <p:spPr>
            <a:xfrm>
              <a:off x="457200" y="4762911"/>
              <a:ext cx="3767769" cy="150407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3" name="TextBox 302"/>
            <p:cNvSpPr txBox="1"/>
            <p:nvPr/>
          </p:nvSpPr>
          <p:spPr>
            <a:xfrm>
              <a:off x="534391" y="4996162"/>
              <a:ext cx="2337499" cy="369332"/>
            </a:xfrm>
            <a:prstGeom prst="rect">
              <a:avLst/>
            </a:prstGeom>
            <a:noFill/>
          </p:spPr>
          <p:txBody>
            <a:bodyPr wrap="none" rtlCol="0">
              <a:spAutoFit/>
            </a:bodyPr>
            <a:lstStyle/>
            <a:p>
              <a:r>
                <a:rPr lang="en-US" dirty="0">
                  <a:solidFill>
                    <a:srgbClr val="C00000"/>
                  </a:solidFill>
                  <a:latin typeface="Consolas" panose="020B0609020204030204" pitchFamily="49" charset="0"/>
                </a:rPr>
                <a:t>Duty Cycle = 1 - </a:t>
              </a:r>
            </a:p>
          </p:txBody>
        </p:sp>
        <p:cxnSp>
          <p:nvCxnSpPr>
            <p:cNvPr id="304" name="Straight Connector 303"/>
            <p:cNvCxnSpPr/>
            <p:nvPr/>
          </p:nvCxnSpPr>
          <p:spPr>
            <a:xfrm>
              <a:off x="2913768" y="5181600"/>
              <a:ext cx="1179664"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305" name="TextBox 304"/>
            <p:cNvSpPr txBox="1"/>
            <p:nvPr/>
          </p:nvSpPr>
          <p:spPr>
            <a:xfrm>
              <a:off x="2913768" y="4793486"/>
              <a:ext cx="1175659" cy="369332"/>
            </a:xfrm>
            <a:prstGeom prst="rect">
              <a:avLst/>
            </a:prstGeom>
            <a:noFill/>
          </p:spPr>
          <p:txBody>
            <a:bodyPr wrap="square" rtlCol="0">
              <a:spAutoFit/>
            </a:bodyPr>
            <a:lstStyle/>
            <a:p>
              <a:pPr algn="ctr"/>
              <a:r>
                <a:rPr lang="en-US" dirty="0">
                  <a:solidFill>
                    <a:srgbClr val="C00000"/>
                  </a:solidFill>
                  <a:latin typeface="Consolas" panose="020B0609020204030204" pitchFamily="49" charset="0"/>
                </a:rPr>
                <a:t>CCR</a:t>
              </a:r>
            </a:p>
          </p:txBody>
        </p:sp>
        <p:sp>
          <p:nvSpPr>
            <p:cNvPr id="306" name="TextBox 305"/>
            <p:cNvSpPr txBox="1"/>
            <p:nvPr/>
          </p:nvSpPr>
          <p:spPr>
            <a:xfrm>
              <a:off x="2913768" y="5198836"/>
              <a:ext cx="1179664" cy="369332"/>
            </a:xfrm>
            <a:prstGeom prst="rect">
              <a:avLst/>
            </a:prstGeom>
            <a:noFill/>
          </p:spPr>
          <p:txBody>
            <a:bodyPr wrap="square" rtlCol="0">
              <a:spAutoFit/>
            </a:bodyPr>
            <a:lstStyle/>
            <a:p>
              <a:pPr algn="ctr"/>
              <a:r>
                <a:rPr lang="en-US" dirty="0">
                  <a:solidFill>
                    <a:srgbClr val="C00000"/>
                  </a:solidFill>
                  <a:latin typeface="Consolas" panose="020B0609020204030204" pitchFamily="49" charset="0"/>
                </a:rPr>
                <a:t>ARR + 1</a:t>
              </a:r>
            </a:p>
          </p:txBody>
        </p:sp>
        <p:sp>
          <p:nvSpPr>
            <p:cNvPr id="249" name="TextBox 248"/>
            <p:cNvSpPr txBox="1"/>
            <p:nvPr/>
          </p:nvSpPr>
          <p:spPr>
            <a:xfrm>
              <a:off x="1848379" y="5676254"/>
              <a:ext cx="370220" cy="369332"/>
            </a:xfrm>
            <a:prstGeom prst="rect">
              <a:avLst/>
            </a:prstGeom>
            <a:noFill/>
          </p:spPr>
          <p:txBody>
            <a:bodyPr wrap="square" rtlCol="0">
              <a:spAutoFit/>
            </a:bodyPr>
            <a:lstStyle/>
            <a:p>
              <a:pPr algn="ctr"/>
              <a:r>
                <a:rPr lang="en-US" dirty="0">
                  <a:solidFill>
                    <a:srgbClr val="C00000"/>
                  </a:solidFill>
                  <a:latin typeface="Consolas" panose="020B0609020204030204" pitchFamily="49" charset="0"/>
                </a:rPr>
                <a:t>=</a:t>
              </a:r>
            </a:p>
          </p:txBody>
        </p:sp>
        <p:cxnSp>
          <p:nvCxnSpPr>
            <p:cNvPr id="254" name="Straight Connector 253"/>
            <p:cNvCxnSpPr/>
            <p:nvPr/>
          </p:nvCxnSpPr>
          <p:spPr>
            <a:xfrm>
              <a:off x="2216985" y="5887496"/>
              <a:ext cx="336359"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255" name="TextBox 254"/>
            <p:cNvSpPr txBox="1"/>
            <p:nvPr/>
          </p:nvSpPr>
          <p:spPr>
            <a:xfrm>
              <a:off x="2216985" y="5492299"/>
              <a:ext cx="344835" cy="369332"/>
            </a:xfrm>
            <a:prstGeom prst="rect">
              <a:avLst/>
            </a:prstGeom>
            <a:noFill/>
          </p:spPr>
          <p:txBody>
            <a:bodyPr wrap="square" rtlCol="0">
              <a:spAutoFit/>
            </a:bodyPr>
            <a:lstStyle/>
            <a:p>
              <a:pPr algn="ctr"/>
              <a:r>
                <a:rPr lang="en-US" dirty="0">
                  <a:solidFill>
                    <a:srgbClr val="C00000"/>
                  </a:solidFill>
                  <a:latin typeface="Consolas" panose="020B0609020204030204" pitchFamily="49" charset="0"/>
                </a:rPr>
                <a:t>4</a:t>
              </a:r>
            </a:p>
          </p:txBody>
        </p:sp>
        <p:sp>
          <p:nvSpPr>
            <p:cNvPr id="258" name="TextBox 257"/>
            <p:cNvSpPr txBox="1"/>
            <p:nvPr/>
          </p:nvSpPr>
          <p:spPr>
            <a:xfrm>
              <a:off x="2216985" y="5897649"/>
              <a:ext cx="336359" cy="369332"/>
            </a:xfrm>
            <a:prstGeom prst="rect">
              <a:avLst/>
            </a:prstGeom>
            <a:noFill/>
          </p:spPr>
          <p:txBody>
            <a:bodyPr wrap="square" rtlCol="0">
              <a:spAutoFit/>
            </a:bodyPr>
            <a:lstStyle/>
            <a:p>
              <a:pPr algn="ctr"/>
              <a:r>
                <a:rPr lang="en-US" dirty="0">
                  <a:solidFill>
                    <a:srgbClr val="C00000"/>
                  </a:solidFill>
                  <a:latin typeface="Consolas" panose="020B0609020204030204" pitchFamily="49" charset="0"/>
                </a:rPr>
                <a:t>7</a:t>
              </a:r>
            </a:p>
          </p:txBody>
        </p:sp>
      </p:grpSp>
      <p:sp>
        <p:nvSpPr>
          <p:cNvPr id="259" name="Rectangle 258"/>
          <p:cNvSpPr/>
          <p:nvPr/>
        </p:nvSpPr>
        <p:spPr>
          <a:xfrm>
            <a:off x="155662" y="3824949"/>
            <a:ext cx="875561" cy="646331"/>
          </a:xfrm>
          <a:prstGeom prst="rect">
            <a:avLst/>
          </a:prstGeom>
        </p:spPr>
        <p:txBody>
          <a:bodyPr wrap="none">
            <a:spAutoFit/>
          </a:bodyPr>
          <a:lstStyle/>
          <a:p>
            <a:r>
              <a:rPr lang="en-US" dirty="0"/>
              <a:t>PWM</a:t>
            </a:r>
          </a:p>
          <a:p>
            <a:r>
              <a:rPr lang="en-US" dirty="0"/>
              <a:t>Output</a:t>
            </a:r>
          </a:p>
        </p:txBody>
      </p:sp>
      <p:sp>
        <p:nvSpPr>
          <p:cNvPr id="260" name="Rounded Rectangle 259"/>
          <p:cNvSpPr/>
          <p:nvPr/>
        </p:nvSpPr>
        <p:spPr>
          <a:xfrm>
            <a:off x="4038600" y="76200"/>
            <a:ext cx="5038041" cy="10336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1" name="Group 260"/>
          <p:cNvGrpSpPr/>
          <p:nvPr/>
        </p:nvGrpSpPr>
        <p:grpSpPr>
          <a:xfrm>
            <a:off x="4711190" y="152861"/>
            <a:ext cx="4212518" cy="838200"/>
            <a:chOff x="7458162" y="246858"/>
            <a:chExt cx="4212518" cy="838200"/>
          </a:xfrm>
        </p:grpSpPr>
        <p:sp>
          <p:nvSpPr>
            <p:cNvPr id="263" name="TextBox 262"/>
            <p:cNvSpPr txBox="1"/>
            <p:nvPr/>
          </p:nvSpPr>
          <p:spPr>
            <a:xfrm>
              <a:off x="7458162" y="500314"/>
              <a:ext cx="1709122" cy="369332"/>
            </a:xfrm>
            <a:prstGeom prst="rect">
              <a:avLst/>
            </a:prstGeom>
            <a:noFill/>
          </p:spPr>
          <p:txBody>
            <a:bodyPr wrap="none" rtlCol="0">
              <a:spAutoFit/>
            </a:bodyPr>
            <a:lstStyle/>
            <a:p>
              <a:r>
                <a:rPr lang="en-US" dirty="0">
                  <a:solidFill>
                    <a:schemeClr val="bg1"/>
                  </a:solidFill>
                </a:rPr>
                <a:t>Timer Output =</a:t>
              </a:r>
            </a:p>
          </p:txBody>
        </p:sp>
        <p:sp>
          <p:nvSpPr>
            <p:cNvPr id="265" name="Left Brace 264"/>
            <p:cNvSpPr/>
            <p:nvPr/>
          </p:nvSpPr>
          <p:spPr>
            <a:xfrm>
              <a:off x="9200727" y="246858"/>
              <a:ext cx="181035" cy="838200"/>
            </a:xfrm>
            <a:prstGeom prst="leftBrace">
              <a:avLst/>
            </a:prstGeom>
            <a:ln w="1905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chemeClr val="bg1"/>
                </a:solidFill>
              </a:endParaRPr>
            </a:p>
          </p:txBody>
        </p:sp>
        <p:sp>
          <p:nvSpPr>
            <p:cNvPr id="266" name="TextBox 265"/>
            <p:cNvSpPr txBox="1"/>
            <p:nvPr/>
          </p:nvSpPr>
          <p:spPr>
            <a:xfrm>
              <a:off x="9354036" y="265508"/>
              <a:ext cx="2293577" cy="369332"/>
            </a:xfrm>
            <a:prstGeom prst="rect">
              <a:avLst/>
            </a:prstGeom>
            <a:noFill/>
          </p:spPr>
          <p:txBody>
            <a:bodyPr wrap="none" rtlCol="0">
              <a:spAutoFit/>
            </a:bodyPr>
            <a:lstStyle/>
            <a:p>
              <a:r>
                <a:rPr lang="en-US" dirty="0">
                  <a:solidFill>
                    <a:schemeClr val="bg1"/>
                  </a:solidFill>
                </a:rPr>
                <a:t>Low if counter &lt; CCR</a:t>
              </a:r>
            </a:p>
          </p:txBody>
        </p:sp>
        <p:sp>
          <p:nvSpPr>
            <p:cNvPr id="267" name="TextBox 266"/>
            <p:cNvSpPr txBox="1"/>
            <p:nvPr/>
          </p:nvSpPr>
          <p:spPr>
            <a:xfrm>
              <a:off x="9349211" y="656102"/>
              <a:ext cx="2321469" cy="369332"/>
            </a:xfrm>
            <a:prstGeom prst="rect">
              <a:avLst/>
            </a:prstGeom>
            <a:noFill/>
          </p:spPr>
          <p:txBody>
            <a:bodyPr wrap="none" rtlCol="0">
              <a:spAutoFit/>
            </a:bodyPr>
            <a:lstStyle/>
            <a:p>
              <a:r>
                <a:rPr lang="en-US" dirty="0">
                  <a:solidFill>
                    <a:schemeClr val="bg1"/>
                  </a:solidFill>
                </a:rPr>
                <a:t>High if counter ≥ CCR</a:t>
              </a:r>
            </a:p>
          </p:txBody>
        </p:sp>
      </p:grpSp>
      <p:sp>
        <p:nvSpPr>
          <p:cNvPr id="268" name="TextBox 267"/>
          <p:cNvSpPr txBox="1"/>
          <p:nvPr/>
        </p:nvSpPr>
        <p:spPr>
          <a:xfrm>
            <a:off x="4073522" y="88329"/>
            <a:ext cx="898003" cy="369332"/>
          </a:xfrm>
          <a:prstGeom prst="rect">
            <a:avLst/>
          </a:prstGeom>
          <a:noFill/>
        </p:spPr>
        <p:txBody>
          <a:bodyPr wrap="none" rtlCol="0">
            <a:spAutoFit/>
          </a:bodyPr>
          <a:lstStyle/>
          <a:p>
            <a:r>
              <a:rPr lang="en-US" dirty="0">
                <a:solidFill>
                  <a:srgbClr val="FF0000"/>
                </a:solidFill>
              </a:rPr>
              <a:t>Mode 2</a:t>
            </a:r>
          </a:p>
        </p:txBody>
      </p:sp>
    </p:spTree>
    <p:extLst>
      <p:ext uri="{BB962C8B-B14F-4D97-AF65-F5344CB8AC3E}">
        <p14:creationId xmlns:p14="http://schemas.microsoft.com/office/powerpoint/2010/main" val="17129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par>
                          <p:cTn id="7" fill="hold">
                            <p:stCondLst>
                              <p:cond delay="0"/>
                            </p:stCondLst>
                            <p:childTnLst>
                              <p:par>
                                <p:cTn id="8" presetID="22" presetClass="entr" presetSubtype="8" fill="hold" nodeType="afterEffect">
                                  <p:stCondLst>
                                    <p:cond delay="0"/>
                                  </p:stCondLst>
                                  <p:childTnLst>
                                    <p:set>
                                      <p:cBhvr>
                                        <p:cTn id="9" dur="1" fill="hold">
                                          <p:stCondLst>
                                            <p:cond delay="0"/>
                                          </p:stCondLst>
                                        </p:cTn>
                                        <p:tgtEl>
                                          <p:spTgt spid="173"/>
                                        </p:tgtEl>
                                        <p:attrNameLst>
                                          <p:attrName>style.visibility</p:attrName>
                                        </p:attrNameLst>
                                      </p:cBhvr>
                                      <p:to>
                                        <p:strVal val="visible"/>
                                      </p:to>
                                    </p:set>
                                    <p:animEffect transition="in" filter="wipe(left)">
                                      <p:cBhvr>
                                        <p:cTn id="10" dur="1000"/>
                                        <p:tgtEl>
                                          <p:spTgt spid="173"/>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left)">
                                      <p:cBhvr>
                                        <p:cTn id="15" dur="50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13"/>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EA7C8D44-3667-46F6-9772-CC52308E2A7F}" type="slidenum">
              <a:rPr kumimoji="0" lang="en-US" smtClean="0"/>
              <a:pPr/>
              <a:t>15</a:t>
            </a:fld>
            <a:endParaRPr kumimoji="0" lang="en-US" dirty="0"/>
          </a:p>
        </p:txBody>
      </p:sp>
      <p:grpSp>
        <p:nvGrpSpPr>
          <p:cNvPr id="243" name="Group 242"/>
          <p:cNvGrpSpPr/>
          <p:nvPr/>
        </p:nvGrpSpPr>
        <p:grpSpPr>
          <a:xfrm>
            <a:off x="914400" y="1800784"/>
            <a:ext cx="7924800" cy="1450555"/>
            <a:chOff x="152400" y="1828800"/>
            <a:chExt cx="8906985" cy="1450554"/>
          </a:xfrm>
        </p:grpSpPr>
        <p:grpSp>
          <p:nvGrpSpPr>
            <p:cNvPr id="241" name="Group 240"/>
            <p:cNvGrpSpPr/>
            <p:nvPr/>
          </p:nvGrpSpPr>
          <p:grpSpPr>
            <a:xfrm>
              <a:off x="152401" y="1828800"/>
              <a:ext cx="8906984" cy="228600"/>
              <a:chOff x="152401" y="1828800"/>
              <a:chExt cx="8906984" cy="228600"/>
            </a:xfrm>
          </p:grpSpPr>
          <p:grpSp>
            <p:nvGrpSpPr>
              <p:cNvPr id="21" name="Group 20"/>
              <p:cNvGrpSpPr/>
              <p:nvPr/>
            </p:nvGrpSpPr>
            <p:grpSpPr>
              <a:xfrm>
                <a:off x="152401" y="1828800"/>
                <a:ext cx="466725" cy="228600"/>
                <a:chOff x="914400" y="1828800"/>
                <a:chExt cx="466725" cy="228600"/>
              </a:xfrm>
            </p:grpSpPr>
            <p:cxnSp>
              <p:nvCxnSpPr>
                <p:cNvPr id="7" name="Elbow Connector 6"/>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 name="Elbow Connector 18"/>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2" name="Group 21"/>
              <p:cNvGrpSpPr/>
              <p:nvPr/>
            </p:nvGrpSpPr>
            <p:grpSpPr>
              <a:xfrm>
                <a:off x="466726" y="1828800"/>
                <a:ext cx="466725" cy="228600"/>
                <a:chOff x="914400" y="1828800"/>
                <a:chExt cx="466725" cy="228600"/>
              </a:xfrm>
            </p:grpSpPr>
            <p:cxnSp>
              <p:nvCxnSpPr>
                <p:cNvPr id="23" name="Elbow Connector 22"/>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4" name="Elbow Connector 23"/>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5" name="Group 24"/>
              <p:cNvGrpSpPr/>
              <p:nvPr/>
            </p:nvGrpSpPr>
            <p:grpSpPr>
              <a:xfrm>
                <a:off x="776287" y="1828800"/>
                <a:ext cx="466725" cy="228600"/>
                <a:chOff x="914400" y="1828800"/>
                <a:chExt cx="466725" cy="228600"/>
              </a:xfrm>
            </p:grpSpPr>
            <p:cxnSp>
              <p:nvCxnSpPr>
                <p:cNvPr id="26" name="Elbow Connector 25"/>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7" name="Elbow Connector 26"/>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8" name="Group 27"/>
              <p:cNvGrpSpPr/>
              <p:nvPr/>
            </p:nvGrpSpPr>
            <p:grpSpPr>
              <a:xfrm>
                <a:off x="1090612" y="1828800"/>
                <a:ext cx="466725" cy="228600"/>
                <a:chOff x="914400" y="1828800"/>
                <a:chExt cx="466725" cy="228600"/>
              </a:xfrm>
            </p:grpSpPr>
            <p:cxnSp>
              <p:nvCxnSpPr>
                <p:cNvPr id="29" name="Elbow Connector 28"/>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30" name="Elbow Connector 29"/>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31" name="Group 30"/>
              <p:cNvGrpSpPr/>
              <p:nvPr/>
            </p:nvGrpSpPr>
            <p:grpSpPr>
              <a:xfrm>
                <a:off x="1397793" y="1828800"/>
                <a:ext cx="466725" cy="228600"/>
                <a:chOff x="914400" y="1828800"/>
                <a:chExt cx="466725" cy="228600"/>
              </a:xfrm>
            </p:grpSpPr>
            <p:cxnSp>
              <p:nvCxnSpPr>
                <p:cNvPr id="32" name="Elbow Connector 31"/>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33" name="Elbow Connector 32"/>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34" name="Group 33"/>
              <p:cNvGrpSpPr/>
              <p:nvPr/>
            </p:nvGrpSpPr>
            <p:grpSpPr>
              <a:xfrm>
                <a:off x="1712118" y="1828800"/>
                <a:ext cx="466725" cy="228600"/>
                <a:chOff x="914400" y="1828800"/>
                <a:chExt cx="466725" cy="228600"/>
              </a:xfrm>
            </p:grpSpPr>
            <p:cxnSp>
              <p:nvCxnSpPr>
                <p:cNvPr id="35" name="Elbow Connector 34"/>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36" name="Elbow Connector 35"/>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37" name="Group 36"/>
              <p:cNvGrpSpPr/>
              <p:nvPr/>
            </p:nvGrpSpPr>
            <p:grpSpPr>
              <a:xfrm>
                <a:off x="2021679" y="1828800"/>
                <a:ext cx="466725" cy="228600"/>
                <a:chOff x="914400" y="1828800"/>
                <a:chExt cx="466725" cy="228600"/>
              </a:xfrm>
            </p:grpSpPr>
            <p:cxnSp>
              <p:nvCxnSpPr>
                <p:cNvPr id="38" name="Elbow Connector 37"/>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39" name="Elbow Connector 38"/>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40" name="Group 39"/>
              <p:cNvGrpSpPr/>
              <p:nvPr/>
            </p:nvGrpSpPr>
            <p:grpSpPr>
              <a:xfrm>
                <a:off x="2336004" y="1828800"/>
                <a:ext cx="466725" cy="228600"/>
                <a:chOff x="914400" y="1828800"/>
                <a:chExt cx="466725" cy="228600"/>
              </a:xfrm>
            </p:grpSpPr>
            <p:cxnSp>
              <p:nvCxnSpPr>
                <p:cNvPr id="41" name="Elbow Connector 40"/>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42" name="Elbow Connector 41"/>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43" name="Group 42"/>
              <p:cNvGrpSpPr/>
              <p:nvPr/>
            </p:nvGrpSpPr>
            <p:grpSpPr>
              <a:xfrm>
                <a:off x="2654553" y="1828800"/>
                <a:ext cx="466725" cy="228600"/>
                <a:chOff x="914400" y="1828800"/>
                <a:chExt cx="466725" cy="228600"/>
              </a:xfrm>
            </p:grpSpPr>
            <p:cxnSp>
              <p:nvCxnSpPr>
                <p:cNvPr id="44" name="Elbow Connector 43"/>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45" name="Elbow Connector 44"/>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46" name="Group 45"/>
              <p:cNvGrpSpPr/>
              <p:nvPr/>
            </p:nvGrpSpPr>
            <p:grpSpPr>
              <a:xfrm>
                <a:off x="2968878" y="1828800"/>
                <a:ext cx="466725" cy="228600"/>
                <a:chOff x="914400" y="1828800"/>
                <a:chExt cx="466725" cy="228600"/>
              </a:xfrm>
            </p:grpSpPr>
            <p:cxnSp>
              <p:nvCxnSpPr>
                <p:cNvPr id="47" name="Elbow Connector 46"/>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48" name="Elbow Connector 47"/>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49" name="Group 48"/>
              <p:cNvGrpSpPr/>
              <p:nvPr/>
            </p:nvGrpSpPr>
            <p:grpSpPr>
              <a:xfrm>
                <a:off x="3278439" y="1828800"/>
                <a:ext cx="466725" cy="228600"/>
                <a:chOff x="914400" y="1828800"/>
                <a:chExt cx="466725" cy="228600"/>
              </a:xfrm>
            </p:grpSpPr>
            <p:cxnSp>
              <p:nvCxnSpPr>
                <p:cNvPr id="50" name="Elbow Connector 49"/>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51" name="Elbow Connector 50"/>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52" name="Group 51"/>
              <p:cNvGrpSpPr/>
              <p:nvPr/>
            </p:nvGrpSpPr>
            <p:grpSpPr>
              <a:xfrm>
                <a:off x="3592764" y="1828800"/>
                <a:ext cx="466725" cy="228600"/>
                <a:chOff x="914400" y="1828800"/>
                <a:chExt cx="466725" cy="228600"/>
              </a:xfrm>
            </p:grpSpPr>
            <p:cxnSp>
              <p:nvCxnSpPr>
                <p:cNvPr id="53" name="Elbow Connector 52"/>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54" name="Elbow Connector 53"/>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55" name="Group 54"/>
              <p:cNvGrpSpPr/>
              <p:nvPr/>
            </p:nvGrpSpPr>
            <p:grpSpPr>
              <a:xfrm>
                <a:off x="3899945" y="1828800"/>
                <a:ext cx="466725" cy="228600"/>
                <a:chOff x="914400" y="1828800"/>
                <a:chExt cx="466725" cy="228600"/>
              </a:xfrm>
            </p:grpSpPr>
            <p:cxnSp>
              <p:nvCxnSpPr>
                <p:cNvPr id="56" name="Elbow Connector 55"/>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57" name="Elbow Connector 56"/>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58" name="Group 57"/>
              <p:cNvGrpSpPr/>
              <p:nvPr/>
            </p:nvGrpSpPr>
            <p:grpSpPr>
              <a:xfrm>
                <a:off x="4214270" y="1828800"/>
                <a:ext cx="466725" cy="228600"/>
                <a:chOff x="914400" y="1828800"/>
                <a:chExt cx="466725" cy="228600"/>
              </a:xfrm>
            </p:grpSpPr>
            <p:cxnSp>
              <p:nvCxnSpPr>
                <p:cNvPr id="59" name="Elbow Connector 58"/>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60" name="Elbow Connector 59"/>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61" name="Group 60"/>
              <p:cNvGrpSpPr/>
              <p:nvPr/>
            </p:nvGrpSpPr>
            <p:grpSpPr>
              <a:xfrm>
                <a:off x="4523831" y="1828800"/>
                <a:ext cx="466725" cy="228600"/>
                <a:chOff x="914400" y="1828800"/>
                <a:chExt cx="466725" cy="228600"/>
              </a:xfrm>
            </p:grpSpPr>
            <p:cxnSp>
              <p:nvCxnSpPr>
                <p:cNvPr id="62" name="Elbow Connector 61"/>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63" name="Elbow Connector 62"/>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64" name="Group 63"/>
              <p:cNvGrpSpPr/>
              <p:nvPr/>
            </p:nvGrpSpPr>
            <p:grpSpPr>
              <a:xfrm>
                <a:off x="4838156" y="1828800"/>
                <a:ext cx="466725" cy="228600"/>
                <a:chOff x="914400" y="1828800"/>
                <a:chExt cx="466725" cy="228600"/>
              </a:xfrm>
            </p:grpSpPr>
            <p:cxnSp>
              <p:nvCxnSpPr>
                <p:cNvPr id="65" name="Elbow Connector 64"/>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66" name="Elbow Connector 65"/>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67" name="Group 66"/>
              <p:cNvGrpSpPr/>
              <p:nvPr/>
            </p:nvGrpSpPr>
            <p:grpSpPr>
              <a:xfrm>
                <a:off x="5151374" y="1828800"/>
                <a:ext cx="466725" cy="228600"/>
                <a:chOff x="914400" y="1828800"/>
                <a:chExt cx="466725" cy="228600"/>
              </a:xfrm>
            </p:grpSpPr>
            <p:cxnSp>
              <p:nvCxnSpPr>
                <p:cNvPr id="68" name="Elbow Connector 67"/>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69" name="Elbow Connector 68"/>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5458555" y="1828800"/>
                <a:ext cx="466725" cy="228600"/>
                <a:chOff x="914400" y="1828800"/>
                <a:chExt cx="466725" cy="228600"/>
              </a:xfrm>
            </p:grpSpPr>
            <p:cxnSp>
              <p:nvCxnSpPr>
                <p:cNvPr id="71" name="Elbow Connector 70"/>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72" name="Elbow Connector 71"/>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73" name="Group 72"/>
              <p:cNvGrpSpPr/>
              <p:nvPr/>
            </p:nvGrpSpPr>
            <p:grpSpPr>
              <a:xfrm>
                <a:off x="5772880" y="1828800"/>
                <a:ext cx="466725" cy="228600"/>
                <a:chOff x="914400" y="1828800"/>
                <a:chExt cx="466725" cy="228600"/>
              </a:xfrm>
            </p:grpSpPr>
            <p:cxnSp>
              <p:nvCxnSpPr>
                <p:cNvPr id="74" name="Elbow Connector 73"/>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75" name="Elbow Connector 74"/>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76" name="Group 75"/>
              <p:cNvGrpSpPr/>
              <p:nvPr/>
            </p:nvGrpSpPr>
            <p:grpSpPr>
              <a:xfrm>
                <a:off x="6082441" y="1828800"/>
                <a:ext cx="466725" cy="228600"/>
                <a:chOff x="914400" y="1828800"/>
                <a:chExt cx="466725" cy="228600"/>
              </a:xfrm>
            </p:grpSpPr>
            <p:cxnSp>
              <p:nvCxnSpPr>
                <p:cNvPr id="77" name="Elbow Connector 76"/>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78" name="Elbow Connector 77"/>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79" name="Group 78"/>
              <p:cNvGrpSpPr/>
              <p:nvPr/>
            </p:nvGrpSpPr>
            <p:grpSpPr>
              <a:xfrm>
                <a:off x="6396766" y="1828800"/>
                <a:ext cx="466725" cy="228600"/>
                <a:chOff x="914400" y="1828800"/>
                <a:chExt cx="466725" cy="228600"/>
              </a:xfrm>
            </p:grpSpPr>
            <p:cxnSp>
              <p:nvCxnSpPr>
                <p:cNvPr id="80" name="Elbow Connector 79"/>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81" name="Elbow Connector 80"/>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04" name="Group 203"/>
              <p:cNvGrpSpPr/>
              <p:nvPr/>
            </p:nvGrpSpPr>
            <p:grpSpPr>
              <a:xfrm>
                <a:off x="6719725" y="1828800"/>
                <a:ext cx="466725" cy="228600"/>
                <a:chOff x="914400" y="1828800"/>
                <a:chExt cx="466725" cy="228600"/>
              </a:xfrm>
            </p:grpSpPr>
            <p:cxnSp>
              <p:nvCxnSpPr>
                <p:cNvPr id="205" name="Elbow Connector 204"/>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06" name="Elbow Connector 205"/>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07" name="Group 206"/>
              <p:cNvGrpSpPr/>
              <p:nvPr/>
            </p:nvGrpSpPr>
            <p:grpSpPr>
              <a:xfrm>
                <a:off x="7034050" y="1828800"/>
                <a:ext cx="466725" cy="228600"/>
                <a:chOff x="914400" y="1828800"/>
                <a:chExt cx="466725" cy="228600"/>
              </a:xfrm>
            </p:grpSpPr>
            <p:cxnSp>
              <p:nvCxnSpPr>
                <p:cNvPr id="208" name="Elbow Connector 207"/>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09" name="Elbow Connector 208"/>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10" name="Group 209"/>
              <p:cNvGrpSpPr/>
              <p:nvPr/>
            </p:nvGrpSpPr>
            <p:grpSpPr>
              <a:xfrm>
                <a:off x="7347268" y="1828800"/>
                <a:ext cx="466725" cy="228600"/>
                <a:chOff x="914400" y="1828800"/>
                <a:chExt cx="466725" cy="228600"/>
              </a:xfrm>
            </p:grpSpPr>
            <p:cxnSp>
              <p:nvCxnSpPr>
                <p:cNvPr id="211" name="Elbow Connector 210"/>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12" name="Elbow Connector 211"/>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13" name="Group 212"/>
              <p:cNvGrpSpPr/>
              <p:nvPr/>
            </p:nvGrpSpPr>
            <p:grpSpPr>
              <a:xfrm>
                <a:off x="7654449" y="1828800"/>
                <a:ext cx="466725" cy="228600"/>
                <a:chOff x="914400" y="1828800"/>
                <a:chExt cx="466725" cy="228600"/>
              </a:xfrm>
            </p:grpSpPr>
            <p:cxnSp>
              <p:nvCxnSpPr>
                <p:cNvPr id="214" name="Elbow Connector 213"/>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15" name="Elbow Connector 214"/>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16" name="Group 215"/>
              <p:cNvGrpSpPr/>
              <p:nvPr/>
            </p:nvGrpSpPr>
            <p:grpSpPr>
              <a:xfrm>
                <a:off x="7968774" y="1828800"/>
                <a:ext cx="466725" cy="228600"/>
                <a:chOff x="914400" y="1828800"/>
                <a:chExt cx="466725" cy="228600"/>
              </a:xfrm>
            </p:grpSpPr>
            <p:cxnSp>
              <p:nvCxnSpPr>
                <p:cNvPr id="217" name="Elbow Connector 216"/>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18" name="Elbow Connector 217"/>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19" name="Group 218"/>
              <p:cNvGrpSpPr/>
              <p:nvPr/>
            </p:nvGrpSpPr>
            <p:grpSpPr>
              <a:xfrm>
                <a:off x="8278335" y="1828800"/>
                <a:ext cx="466725" cy="228600"/>
                <a:chOff x="914400" y="1828800"/>
                <a:chExt cx="466725" cy="228600"/>
              </a:xfrm>
            </p:grpSpPr>
            <p:cxnSp>
              <p:nvCxnSpPr>
                <p:cNvPr id="220" name="Elbow Connector 219"/>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21" name="Elbow Connector 220"/>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22" name="Group 221"/>
              <p:cNvGrpSpPr/>
              <p:nvPr/>
            </p:nvGrpSpPr>
            <p:grpSpPr>
              <a:xfrm>
                <a:off x="8592660" y="1828800"/>
                <a:ext cx="466725" cy="228600"/>
                <a:chOff x="914400" y="1828800"/>
                <a:chExt cx="466725" cy="228600"/>
              </a:xfrm>
            </p:grpSpPr>
            <p:cxnSp>
              <p:nvCxnSpPr>
                <p:cNvPr id="223" name="Elbow Connector 222"/>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24" name="Elbow Connector 223"/>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grpSp>
          <p:nvGrpSpPr>
            <p:cNvPr id="242" name="Group 241"/>
            <p:cNvGrpSpPr/>
            <p:nvPr/>
          </p:nvGrpSpPr>
          <p:grpSpPr>
            <a:xfrm>
              <a:off x="152400" y="2146478"/>
              <a:ext cx="8721102" cy="1132876"/>
              <a:chOff x="152400" y="2146478"/>
              <a:chExt cx="8721102" cy="1132876"/>
            </a:xfrm>
          </p:grpSpPr>
          <p:grpSp>
            <p:nvGrpSpPr>
              <p:cNvPr id="111" name="Group 110"/>
              <p:cNvGrpSpPr/>
              <p:nvPr/>
            </p:nvGrpSpPr>
            <p:grpSpPr>
              <a:xfrm>
                <a:off x="152400" y="2149147"/>
                <a:ext cx="2183604" cy="1128702"/>
                <a:chOff x="958990" y="2149147"/>
                <a:chExt cx="1085848" cy="1128702"/>
              </a:xfrm>
            </p:grpSpPr>
            <p:cxnSp>
              <p:nvCxnSpPr>
                <p:cNvPr id="83" name="Elbow Connector 82"/>
                <p:cNvCxnSpPr/>
                <p:nvPr/>
              </p:nvCxnSpPr>
              <p:spPr>
                <a:xfrm flipV="1">
                  <a:off x="958990" y="3125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86" name="Elbow Connector 85"/>
                <p:cNvCxnSpPr/>
                <p:nvPr/>
              </p:nvCxnSpPr>
              <p:spPr>
                <a:xfrm flipV="1">
                  <a:off x="1111390" y="29730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87" name="Elbow Connector 86"/>
                <p:cNvCxnSpPr/>
                <p:nvPr/>
              </p:nvCxnSpPr>
              <p:spPr>
                <a:xfrm flipV="1">
                  <a:off x="1273457" y="2819400"/>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88" name="Elbow Connector 87"/>
                <p:cNvCxnSpPr/>
                <p:nvPr/>
              </p:nvCxnSpPr>
              <p:spPr>
                <a:xfrm flipV="1">
                  <a:off x="1425857" y="2669576"/>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89" name="Elbow Connector 88"/>
                <p:cNvCxnSpPr/>
                <p:nvPr/>
              </p:nvCxnSpPr>
              <p:spPr>
                <a:xfrm flipV="1">
                  <a:off x="1578113" y="25158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90" name="Elbow Connector 89"/>
                <p:cNvCxnSpPr/>
                <p:nvPr/>
              </p:nvCxnSpPr>
              <p:spPr>
                <a:xfrm flipV="1">
                  <a:off x="1730513" y="2363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sp>
              <p:nvSpPr>
                <p:cNvPr id="98" name="TextBox 97"/>
                <p:cNvSpPr txBox="1"/>
                <p:nvPr/>
              </p:nvSpPr>
              <p:spPr>
                <a:xfrm>
                  <a:off x="958990" y="30611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0</a:t>
                  </a:r>
                </a:p>
              </p:txBody>
            </p:sp>
            <p:sp>
              <p:nvSpPr>
                <p:cNvPr id="99" name="TextBox 98"/>
                <p:cNvSpPr txBox="1"/>
                <p:nvPr/>
              </p:nvSpPr>
              <p:spPr>
                <a:xfrm>
                  <a:off x="1111390" y="2908757"/>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1</a:t>
                  </a:r>
                </a:p>
              </p:txBody>
            </p:sp>
            <p:sp>
              <p:nvSpPr>
                <p:cNvPr id="100" name="TextBox 99"/>
                <p:cNvSpPr txBox="1"/>
                <p:nvPr/>
              </p:nvSpPr>
              <p:spPr>
                <a:xfrm>
                  <a:off x="1273315" y="2753505"/>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2</a:t>
                  </a:r>
                </a:p>
              </p:txBody>
            </p:sp>
            <p:sp>
              <p:nvSpPr>
                <p:cNvPr id="101" name="TextBox 100"/>
                <p:cNvSpPr txBox="1"/>
                <p:nvPr/>
              </p:nvSpPr>
              <p:spPr>
                <a:xfrm>
                  <a:off x="1435382" y="26039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3</a:t>
                  </a:r>
                </a:p>
              </p:txBody>
            </p:sp>
            <p:sp>
              <p:nvSpPr>
                <p:cNvPr id="102" name="TextBox 101"/>
                <p:cNvSpPr txBox="1"/>
                <p:nvPr/>
              </p:nvSpPr>
              <p:spPr>
                <a:xfrm>
                  <a:off x="1588721" y="24538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4</a:t>
                  </a:r>
                </a:p>
              </p:txBody>
            </p:sp>
            <p:sp>
              <p:nvSpPr>
                <p:cNvPr id="103" name="TextBox 102"/>
                <p:cNvSpPr txBox="1"/>
                <p:nvPr/>
              </p:nvSpPr>
              <p:spPr>
                <a:xfrm>
                  <a:off x="1736604" y="2299862"/>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5</a:t>
                  </a:r>
                </a:p>
              </p:txBody>
            </p:sp>
            <p:sp>
              <p:nvSpPr>
                <p:cNvPr id="104" name="TextBox 103"/>
                <p:cNvSpPr txBox="1"/>
                <p:nvPr/>
              </p:nvSpPr>
              <p:spPr>
                <a:xfrm>
                  <a:off x="1892438" y="2149147"/>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6</a:t>
                  </a:r>
                </a:p>
              </p:txBody>
            </p:sp>
          </p:grpSp>
          <p:cxnSp>
            <p:nvCxnSpPr>
              <p:cNvPr id="127" name="Straight Connector 126"/>
              <p:cNvCxnSpPr>
                <a:stCxn id="104" idx="2"/>
                <a:endCxn id="104" idx="2"/>
              </p:cNvCxnSpPr>
              <p:nvPr/>
            </p:nvCxnSpPr>
            <p:spPr>
              <a:xfrm>
                <a:off x="2182768" y="2364591"/>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a:off x="2333258" y="2362067"/>
                <a:ext cx="1612" cy="914533"/>
              </a:xfrm>
              <a:prstGeom prst="line">
                <a:avLst/>
              </a:prstGeom>
              <a:ln w="19050"/>
            </p:spPr>
            <p:style>
              <a:lnRef idx="1">
                <a:schemeClr val="accent1"/>
              </a:lnRef>
              <a:fillRef idx="0">
                <a:schemeClr val="accent1"/>
              </a:fillRef>
              <a:effectRef idx="0">
                <a:schemeClr val="accent1"/>
              </a:effectRef>
              <a:fontRef idx="minor">
                <a:schemeClr val="tx1"/>
              </a:fontRef>
            </p:style>
          </p:cxnSp>
          <p:grpSp>
            <p:nvGrpSpPr>
              <p:cNvPr id="174" name="Group 173"/>
              <p:cNvGrpSpPr/>
              <p:nvPr/>
            </p:nvGrpSpPr>
            <p:grpSpPr>
              <a:xfrm>
                <a:off x="2329309" y="2150652"/>
                <a:ext cx="2183604" cy="1128702"/>
                <a:chOff x="958990" y="2149147"/>
                <a:chExt cx="1085848" cy="1128702"/>
              </a:xfrm>
            </p:grpSpPr>
            <p:cxnSp>
              <p:nvCxnSpPr>
                <p:cNvPr id="175" name="Elbow Connector 174"/>
                <p:cNvCxnSpPr/>
                <p:nvPr/>
              </p:nvCxnSpPr>
              <p:spPr>
                <a:xfrm flipV="1">
                  <a:off x="958990" y="3125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76" name="Elbow Connector 175"/>
                <p:cNvCxnSpPr/>
                <p:nvPr/>
              </p:nvCxnSpPr>
              <p:spPr>
                <a:xfrm flipV="1">
                  <a:off x="1111390" y="29730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77" name="Elbow Connector 176"/>
                <p:cNvCxnSpPr/>
                <p:nvPr/>
              </p:nvCxnSpPr>
              <p:spPr>
                <a:xfrm flipV="1">
                  <a:off x="1273457" y="2819400"/>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78" name="Elbow Connector 177"/>
                <p:cNvCxnSpPr/>
                <p:nvPr/>
              </p:nvCxnSpPr>
              <p:spPr>
                <a:xfrm flipV="1">
                  <a:off x="1425857" y="2669576"/>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79" name="Elbow Connector 178"/>
                <p:cNvCxnSpPr/>
                <p:nvPr/>
              </p:nvCxnSpPr>
              <p:spPr>
                <a:xfrm flipV="1">
                  <a:off x="1578113" y="25158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80" name="Elbow Connector 179"/>
                <p:cNvCxnSpPr/>
                <p:nvPr/>
              </p:nvCxnSpPr>
              <p:spPr>
                <a:xfrm flipV="1">
                  <a:off x="1730513" y="2363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sp>
              <p:nvSpPr>
                <p:cNvPr id="181" name="TextBox 180"/>
                <p:cNvSpPr txBox="1"/>
                <p:nvPr/>
              </p:nvSpPr>
              <p:spPr>
                <a:xfrm>
                  <a:off x="958990" y="30611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0</a:t>
                  </a:r>
                </a:p>
              </p:txBody>
            </p:sp>
            <p:sp>
              <p:nvSpPr>
                <p:cNvPr id="182" name="TextBox 181"/>
                <p:cNvSpPr txBox="1"/>
                <p:nvPr/>
              </p:nvSpPr>
              <p:spPr>
                <a:xfrm>
                  <a:off x="1111390" y="2908757"/>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1</a:t>
                  </a:r>
                </a:p>
              </p:txBody>
            </p:sp>
            <p:sp>
              <p:nvSpPr>
                <p:cNvPr id="183" name="TextBox 182"/>
                <p:cNvSpPr txBox="1"/>
                <p:nvPr/>
              </p:nvSpPr>
              <p:spPr>
                <a:xfrm>
                  <a:off x="1273315" y="2753505"/>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2</a:t>
                  </a:r>
                </a:p>
              </p:txBody>
            </p:sp>
            <p:sp>
              <p:nvSpPr>
                <p:cNvPr id="184" name="TextBox 183"/>
                <p:cNvSpPr txBox="1"/>
                <p:nvPr/>
              </p:nvSpPr>
              <p:spPr>
                <a:xfrm>
                  <a:off x="1435382" y="26039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3</a:t>
                  </a:r>
                </a:p>
              </p:txBody>
            </p:sp>
            <p:sp>
              <p:nvSpPr>
                <p:cNvPr id="185" name="TextBox 184"/>
                <p:cNvSpPr txBox="1"/>
                <p:nvPr/>
              </p:nvSpPr>
              <p:spPr>
                <a:xfrm>
                  <a:off x="1588721" y="24538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4</a:t>
                  </a:r>
                </a:p>
              </p:txBody>
            </p:sp>
            <p:sp>
              <p:nvSpPr>
                <p:cNvPr id="186" name="TextBox 185"/>
                <p:cNvSpPr txBox="1"/>
                <p:nvPr/>
              </p:nvSpPr>
              <p:spPr>
                <a:xfrm>
                  <a:off x="1736604" y="2299862"/>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5</a:t>
                  </a:r>
                </a:p>
              </p:txBody>
            </p:sp>
            <p:sp>
              <p:nvSpPr>
                <p:cNvPr id="187" name="TextBox 186"/>
                <p:cNvSpPr txBox="1"/>
                <p:nvPr/>
              </p:nvSpPr>
              <p:spPr>
                <a:xfrm>
                  <a:off x="1892438" y="2149147"/>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6</a:t>
                  </a:r>
                </a:p>
              </p:txBody>
            </p:sp>
          </p:grpSp>
          <p:cxnSp>
            <p:nvCxnSpPr>
              <p:cNvPr id="189" name="Straight Connector 188"/>
              <p:cNvCxnSpPr/>
              <p:nvPr/>
            </p:nvCxnSpPr>
            <p:spPr>
              <a:xfrm>
                <a:off x="4516218" y="2358662"/>
                <a:ext cx="1612" cy="914533"/>
              </a:xfrm>
              <a:prstGeom prst="line">
                <a:avLst/>
              </a:prstGeom>
              <a:ln w="19050"/>
            </p:spPr>
            <p:style>
              <a:lnRef idx="1">
                <a:schemeClr val="accent1"/>
              </a:lnRef>
              <a:fillRef idx="0">
                <a:schemeClr val="accent1"/>
              </a:fillRef>
              <a:effectRef idx="0">
                <a:schemeClr val="accent1"/>
              </a:effectRef>
              <a:fontRef idx="minor">
                <a:schemeClr val="tx1"/>
              </a:fontRef>
            </p:style>
          </p:cxnSp>
          <p:grpSp>
            <p:nvGrpSpPr>
              <p:cNvPr id="190" name="Group 189"/>
              <p:cNvGrpSpPr/>
              <p:nvPr/>
            </p:nvGrpSpPr>
            <p:grpSpPr>
              <a:xfrm>
                <a:off x="4512269" y="2147247"/>
                <a:ext cx="2183604" cy="1128702"/>
                <a:chOff x="958990" y="2149147"/>
                <a:chExt cx="1085848" cy="1128702"/>
              </a:xfrm>
            </p:grpSpPr>
            <p:cxnSp>
              <p:nvCxnSpPr>
                <p:cNvPr id="191" name="Elbow Connector 190"/>
                <p:cNvCxnSpPr/>
                <p:nvPr/>
              </p:nvCxnSpPr>
              <p:spPr>
                <a:xfrm flipV="1">
                  <a:off x="958990" y="3125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2" name="Elbow Connector 191"/>
                <p:cNvCxnSpPr/>
                <p:nvPr/>
              </p:nvCxnSpPr>
              <p:spPr>
                <a:xfrm flipV="1">
                  <a:off x="1111390" y="29730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3" name="Elbow Connector 192"/>
                <p:cNvCxnSpPr/>
                <p:nvPr/>
              </p:nvCxnSpPr>
              <p:spPr>
                <a:xfrm flipV="1">
                  <a:off x="1273457" y="2819400"/>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4" name="Elbow Connector 193"/>
                <p:cNvCxnSpPr/>
                <p:nvPr/>
              </p:nvCxnSpPr>
              <p:spPr>
                <a:xfrm flipV="1">
                  <a:off x="1425857" y="2669576"/>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5" name="Elbow Connector 194"/>
                <p:cNvCxnSpPr/>
                <p:nvPr/>
              </p:nvCxnSpPr>
              <p:spPr>
                <a:xfrm flipV="1">
                  <a:off x="1578113" y="25158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6" name="Elbow Connector 195"/>
                <p:cNvCxnSpPr/>
                <p:nvPr/>
              </p:nvCxnSpPr>
              <p:spPr>
                <a:xfrm flipV="1">
                  <a:off x="1730513" y="2363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sp>
              <p:nvSpPr>
                <p:cNvPr id="197" name="TextBox 196"/>
                <p:cNvSpPr txBox="1"/>
                <p:nvPr/>
              </p:nvSpPr>
              <p:spPr>
                <a:xfrm>
                  <a:off x="958990" y="30611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0</a:t>
                  </a:r>
                </a:p>
              </p:txBody>
            </p:sp>
            <p:sp>
              <p:nvSpPr>
                <p:cNvPr id="198" name="TextBox 197"/>
                <p:cNvSpPr txBox="1"/>
                <p:nvPr/>
              </p:nvSpPr>
              <p:spPr>
                <a:xfrm>
                  <a:off x="1111390" y="2908757"/>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1</a:t>
                  </a:r>
                </a:p>
              </p:txBody>
            </p:sp>
            <p:sp>
              <p:nvSpPr>
                <p:cNvPr id="199" name="TextBox 198"/>
                <p:cNvSpPr txBox="1"/>
                <p:nvPr/>
              </p:nvSpPr>
              <p:spPr>
                <a:xfrm>
                  <a:off x="1273315" y="2753505"/>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2</a:t>
                  </a:r>
                </a:p>
              </p:txBody>
            </p:sp>
            <p:sp>
              <p:nvSpPr>
                <p:cNvPr id="200" name="TextBox 199"/>
                <p:cNvSpPr txBox="1"/>
                <p:nvPr/>
              </p:nvSpPr>
              <p:spPr>
                <a:xfrm>
                  <a:off x="1435382" y="26039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3</a:t>
                  </a:r>
                </a:p>
              </p:txBody>
            </p:sp>
            <p:sp>
              <p:nvSpPr>
                <p:cNvPr id="201" name="TextBox 200"/>
                <p:cNvSpPr txBox="1"/>
                <p:nvPr/>
              </p:nvSpPr>
              <p:spPr>
                <a:xfrm>
                  <a:off x="1588721" y="24538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4</a:t>
                  </a:r>
                </a:p>
              </p:txBody>
            </p:sp>
            <p:sp>
              <p:nvSpPr>
                <p:cNvPr id="202" name="TextBox 201"/>
                <p:cNvSpPr txBox="1"/>
                <p:nvPr/>
              </p:nvSpPr>
              <p:spPr>
                <a:xfrm>
                  <a:off x="1736604" y="2299862"/>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5</a:t>
                  </a:r>
                </a:p>
              </p:txBody>
            </p:sp>
            <p:sp>
              <p:nvSpPr>
                <p:cNvPr id="203" name="TextBox 202"/>
                <p:cNvSpPr txBox="1"/>
                <p:nvPr/>
              </p:nvSpPr>
              <p:spPr>
                <a:xfrm>
                  <a:off x="1892438" y="2149147"/>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6</a:t>
                  </a:r>
                </a:p>
              </p:txBody>
            </p:sp>
          </p:grpSp>
          <p:cxnSp>
            <p:nvCxnSpPr>
              <p:cNvPr id="225" name="Straight Connector 224"/>
              <p:cNvCxnSpPr/>
              <p:nvPr/>
            </p:nvCxnSpPr>
            <p:spPr>
              <a:xfrm>
                <a:off x="6693847" y="2357893"/>
                <a:ext cx="1612" cy="914533"/>
              </a:xfrm>
              <a:prstGeom prst="line">
                <a:avLst/>
              </a:prstGeom>
              <a:ln w="19050"/>
            </p:spPr>
            <p:style>
              <a:lnRef idx="1">
                <a:schemeClr val="accent1"/>
              </a:lnRef>
              <a:fillRef idx="0">
                <a:schemeClr val="accent1"/>
              </a:fillRef>
              <a:effectRef idx="0">
                <a:schemeClr val="accent1"/>
              </a:effectRef>
              <a:fontRef idx="minor">
                <a:schemeClr val="tx1"/>
              </a:fontRef>
            </p:style>
          </p:cxnSp>
          <p:grpSp>
            <p:nvGrpSpPr>
              <p:cNvPr id="226" name="Group 225"/>
              <p:cNvGrpSpPr/>
              <p:nvPr/>
            </p:nvGrpSpPr>
            <p:grpSpPr>
              <a:xfrm>
                <a:off x="6689898" y="2146478"/>
                <a:ext cx="2183604" cy="1128702"/>
                <a:chOff x="958990" y="2149147"/>
                <a:chExt cx="1085848" cy="1128702"/>
              </a:xfrm>
            </p:grpSpPr>
            <p:cxnSp>
              <p:nvCxnSpPr>
                <p:cNvPr id="227" name="Elbow Connector 226"/>
                <p:cNvCxnSpPr/>
                <p:nvPr/>
              </p:nvCxnSpPr>
              <p:spPr>
                <a:xfrm flipV="1">
                  <a:off x="958990" y="3125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28" name="Elbow Connector 227"/>
                <p:cNvCxnSpPr/>
                <p:nvPr/>
              </p:nvCxnSpPr>
              <p:spPr>
                <a:xfrm flipV="1">
                  <a:off x="1111390" y="29730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29" name="Elbow Connector 228"/>
                <p:cNvCxnSpPr/>
                <p:nvPr/>
              </p:nvCxnSpPr>
              <p:spPr>
                <a:xfrm flipV="1">
                  <a:off x="1273457" y="2819400"/>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30" name="Elbow Connector 229"/>
                <p:cNvCxnSpPr/>
                <p:nvPr/>
              </p:nvCxnSpPr>
              <p:spPr>
                <a:xfrm flipV="1">
                  <a:off x="1425857" y="2669576"/>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31" name="Elbow Connector 230"/>
                <p:cNvCxnSpPr/>
                <p:nvPr/>
              </p:nvCxnSpPr>
              <p:spPr>
                <a:xfrm flipV="1">
                  <a:off x="1578113" y="25158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32" name="Elbow Connector 231"/>
                <p:cNvCxnSpPr/>
                <p:nvPr/>
              </p:nvCxnSpPr>
              <p:spPr>
                <a:xfrm flipV="1">
                  <a:off x="1730513" y="2363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sp>
              <p:nvSpPr>
                <p:cNvPr id="233" name="TextBox 232"/>
                <p:cNvSpPr txBox="1"/>
                <p:nvPr/>
              </p:nvSpPr>
              <p:spPr>
                <a:xfrm>
                  <a:off x="958990" y="30611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0</a:t>
                  </a:r>
                </a:p>
              </p:txBody>
            </p:sp>
            <p:sp>
              <p:nvSpPr>
                <p:cNvPr id="234" name="TextBox 233"/>
                <p:cNvSpPr txBox="1"/>
                <p:nvPr/>
              </p:nvSpPr>
              <p:spPr>
                <a:xfrm>
                  <a:off x="1111390" y="2908757"/>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1</a:t>
                  </a:r>
                </a:p>
              </p:txBody>
            </p:sp>
            <p:sp>
              <p:nvSpPr>
                <p:cNvPr id="235" name="TextBox 234"/>
                <p:cNvSpPr txBox="1"/>
                <p:nvPr/>
              </p:nvSpPr>
              <p:spPr>
                <a:xfrm>
                  <a:off x="1273315" y="2753505"/>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2</a:t>
                  </a:r>
                </a:p>
              </p:txBody>
            </p:sp>
            <p:sp>
              <p:nvSpPr>
                <p:cNvPr id="236" name="TextBox 235"/>
                <p:cNvSpPr txBox="1"/>
                <p:nvPr/>
              </p:nvSpPr>
              <p:spPr>
                <a:xfrm>
                  <a:off x="1435382" y="26039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3</a:t>
                  </a:r>
                </a:p>
              </p:txBody>
            </p:sp>
            <p:sp>
              <p:nvSpPr>
                <p:cNvPr id="237" name="TextBox 236"/>
                <p:cNvSpPr txBox="1"/>
                <p:nvPr/>
              </p:nvSpPr>
              <p:spPr>
                <a:xfrm>
                  <a:off x="1588721" y="24538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4</a:t>
                  </a:r>
                </a:p>
              </p:txBody>
            </p:sp>
            <p:sp>
              <p:nvSpPr>
                <p:cNvPr id="238" name="TextBox 237"/>
                <p:cNvSpPr txBox="1"/>
                <p:nvPr/>
              </p:nvSpPr>
              <p:spPr>
                <a:xfrm>
                  <a:off x="1736604" y="2299862"/>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5</a:t>
                  </a:r>
                </a:p>
              </p:txBody>
            </p:sp>
            <p:sp>
              <p:nvSpPr>
                <p:cNvPr id="239" name="TextBox 238"/>
                <p:cNvSpPr txBox="1"/>
                <p:nvPr/>
              </p:nvSpPr>
              <p:spPr>
                <a:xfrm>
                  <a:off x="1892438" y="2149147"/>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6</a:t>
                  </a:r>
                </a:p>
              </p:txBody>
            </p:sp>
          </p:grpSp>
        </p:grpSp>
      </p:grpSp>
      <p:sp>
        <p:nvSpPr>
          <p:cNvPr id="240" name="TextBox 239"/>
          <p:cNvSpPr txBox="1"/>
          <p:nvPr/>
        </p:nvSpPr>
        <p:spPr>
          <a:xfrm>
            <a:off x="295051" y="1175337"/>
            <a:ext cx="3821367" cy="369332"/>
          </a:xfrm>
          <a:prstGeom prst="rect">
            <a:avLst/>
          </a:prstGeom>
          <a:noFill/>
        </p:spPr>
        <p:txBody>
          <a:bodyPr wrap="none" rtlCol="0">
            <a:spAutoFit/>
          </a:bodyPr>
          <a:lstStyle/>
          <a:p>
            <a:r>
              <a:rPr lang="en-US" dirty="0">
                <a:solidFill>
                  <a:srgbClr val="C00000"/>
                </a:solidFill>
              </a:rPr>
              <a:t>Up-counting mode,  ARR = 6, CCR = 5</a:t>
            </a:r>
          </a:p>
        </p:txBody>
      </p:sp>
      <p:sp>
        <p:nvSpPr>
          <p:cNvPr id="244" name="TextBox 243"/>
          <p:cNvSpPr txBox="1"/>
          <p:nvPr/>
        </p:nvSpPr>
        <p:spPr>
          <a:xfrm>
            <a:off x="163015" y="1688068"/>
            <a:ext cx="737702" cy="369332"/>
          </a:xfrm>
          <a:prstGeom prst="rect">
            <a:avLst/>
          </a:prstGeom>
          <a:noFill/>
        </p:spPr>
        <p:txBody>
          <a:bodyPr wrap="none" rtlCol="0">
            <a:spAutoFit/>
          </a:bodyPr>
          <a:lstStyle/>
          <a:p>
            <a:r>
              <a:rPr lang="en-US" dirty="0"/>
              <a:t>Clock</a:t>
            </a:r>
          </a:p>
        </p:txBody>
      </p:sp>
      <p:sp>
        <p:nvSpPr>
          <p:cNvPr id="245" name="TextBox 244"/>
          <p:cNvSpPr txBox="1"/>
          <p:nvPr/>
        </p:nvSpPr>
        <p:spPr>
          <a:xfrm>
            <a:off x="146319" y="2642747"/>
            <a:ext cx="984565" cy="369332"/>
          </a:xfrm>
          <a:prstGeom prst="rect">
            <a:avLst/>
          </a:prstGeom>
          <a:noFill/>
        </p:spPr>
        <p:txBody>
          <a:bodyPr wrap="none" rtlCol="0">
            <a:spAutoFit/>
          </a:bodyPr>
          <a:lstStyle/>
          <a:p>
            <a:r>
              <a:rPr lang="en-US" dirty="0"/>
              <a:t>Counter</a:t>
            </a:r>
          </a:p>
        </p:txBody>
      </p:sp>
      <p:sp>
        <p:nvSpPr>
          <p:cNvPr id="246" name="Rectangle 245"/>
          <p:cNvSpPr/>
          <p:nvPr/>
        </p:nvSpPr>
        <p:spPr>
          <a:xfrm>
            <a:off x="3642100" y="3244333"/>
            <a:ext cx="184731" cy="369332"/>
          </a:xfrm>
          <a:prstGeom prst="rect">
            <a:avLst/>
          </a:prstGeom>
        </p:spPr>
        <p:txBody>
          <a:bodyPr wrap="none">
            <a:spAutoFit/>
          </a:bodyPr>
          <a:lstStyle/>
          <a:p>
            <a:endParaRPr lang="en-US" dirty="0"/>
          </a:p>
        </p:txBody>
      </p:sp>
      <p:cxnSp>
        <p:nvCxnSpPr>
          <p:cNvPr id="173" name="Straight Arrow Connector 172"/>
          <p:cNvCxnSpPr/>
          <p:nvPr/>
        </p:nvCxnSpPr>
        <p:spPr>
          <a:xfrm flipV="1">
            <a:off x="1265122" y="2490951"/>
            <a:ext cx="7647923" cy="4908"/>
          </a:xfrm>
          <a:prstGeom prst="straightConnector1">
            <a:avLst/>
          </a:prstGeom>
          <a:ln w="19050">
            <a:solidFill>
              <a:srgbClr val="C00000"/>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flipH="1">
            <a:off x="910286" y="2209803"/>
            <a:ext cx="809867" cy="276999"/>
          </a:xfrm>
          <a:prstGeom prst="rect">
            <a:avLst/>
          </a:prstGeom>
          <a:noFill/>
        </p:spPr>
        <p:txBody>
          <a:bodyPr wrap="square" rtlCol="0">
            <a:spAutoFit/>
          </a:bodyPr>
          <a:lstStyle/>
          <a:p>
            <a:r>
              <a:rPr lang="en-US" sz="1200" dirty="0">
                <a:solidFill>
                  <a:srgbClr val="C00000"/>
                </a:solidFill>
              </a:rPr>
              <a:t>CCR = 5</a:t>
            </a:r>
          </a:p>
        </p:txBody>
      </p:sp>
      <p:cxnSp>
        <p:nvCxnSpPr>
          <p:cNvPr id="276" name="Straight Connector 275"/>
          <p:cNvCxnSpPr/>
          <p:nvPr/>
        </p:nvCxnSpPr>
        <p:spPr>
          <a:xfrm>
            <a:off x="8676050" y="2320392"/>
            <a:ext cx="1435" cy="914533"/>
          </a:xfrm>
          <a:prstGeom prst="line">
            <a:avLst/>
          </a:prstGeom>
          <a:ln w="19050"/>
        </p:spPr>
        <p:style>
          <a:lnRef idx="1">
            <a:schemeClr val="accent1"/>
          </a:lnRef>
          <a:fillRef idx="0">
            <a:schemeClr val="accent1"/>
          </a:fillRef>
          <a:effectRef idx="0">
            <a:schemeClr val="accent1"/>
          </a:effectRef>
          <a:fontRef idx="minor">
            <a:schemeClr val="tx1"/>
          </a:fontRef>
        </p:style>
      </p:cxnSp>
      <p:grpSp>
        <p:nvGrpSpPr>
          <p:cNvPr id="4" name="Group 3"/>
          <p:cNvGrpSpPr/>
          <p:nvPr/>
        </p:nvGrpSpPr>
        <p:grpSpPr>
          <a:xfrm>
            <a:off x="457203" y="4762915"/>
            <a:ext cx="3767769" cy="1504071"/>
            <a:chOff x="457200" y="4762911"/>
            <a:chExt cx="3767769" cy="1504070"/>
          </a:xfrm>
        </p:grpSpPr>
        <p:sp>
          <p:nvSpPr>
            <p:cNvPr id="247" name="Rectangle 246"/>
            <p:cNvSpPr/>
            <p:nvPr/>
          </p:nvSpPr>
          <p:spPr>
            <a:xfrm>
              <a:off x="457200" y="4762911"/>
              <a:ext cx="3767769" cy="150407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9" name="TextBox 248"/>
            <p:cNvSpPr txBox="1"/>
            <p:nvPr/>
          </p:nvSpPr>
          <p:spPr>
            <a:xfrm>
              <a:off x="534391" y="4996162"/>
              <a:ext cx="2337499" cy="369332"/>
            </a:xfrm>
            <a:prstGeom prst="rect">
              <a:avLst/>
            </a:prstGeom>
            <a:noFill/>
          </p:spPr>
          <p:txBody>
            <a:bodyPr wrap="none" rtlCol="0">
              <a:spAutoFit/>
            </a:bodyPr>
            <a:lstStyle/>
            <a:p>
              <a:r>
                <a:rPr lang="en-US" dirty="0">
                  <a:solidFill>
                    <a:srgbClr val="C00000"/>
                  </a:solidFill>
                  <a:latin typeface="Consolas" panose="020B0609020204030204" pitchFamily="49" charset="0"/>
                </a:rPr>
                <a:t>Duty Cycle = 1 - </a:t>
              </a:r>
            </a:p>
          </p:txBody>
        </p:sp>
        <p:cxnSp>
          <p:nvCxnSpPr>
            <p:cNvPr id="252" name="Straight Connector 251"/>
            <p:cNvCxnSpPr/>
            <p:nvPr/>
          </p:nvCxnSpPr>
          <p:spPr>
            <a:xfrm>
              <a:off x="2913768" y="5181600"/>
              <a:ext cx="1179664"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253" name="TextBox 252"/>
            <p:cNvSpPr txBox="1"/>
            <p:nvPr/>
          </p:nvSpPr>
          <p:spPr>
            <a:xfrm>
              <a:off x="2913768" y="4793486"/>
              <a:ext cx="1175659" cy="369332"/>
            </a:xfrm>
            <a:prstGeom prst="rect">
              <a:avLst/>
            </a:prstGeom>
            <a:noFill/>
          </p:spPr>
          <p:txBody>
            <a:bodyPr wrap="square" rtlCol="0">
              <a:spAutoFit/>
            </a:bodyPr>
            <a:lstStyle/>
            <a:p>
              <a:pPr algn="ctr"/>
              <a:r>
                <a:rPr lang="en-US" dirty="0">
                  <a:solidFill>
                    <a:srgbClr val="C00000"/>
                  </a:solidFill>
                  <a:latin typeface="Consolas" panose="020B0609020204030204" pitchFamily="49" charset="0"/>
                </a:rPr>
                <a:t>CCR</a:t>
              </a:r>
            </a:p>
          </p:txBody>
        </p:sp>
        <p:sp>
          <p:nvSpPr>
            <p:cNvPr id="254" name="TextBox 253"/>
            <p:cNvSpPr txBox="1"/>
            <p:nvPr/>
          </p:nvSpPr>
          <p:spPr>
            <a:xfrm>
              <a:off x="2913768" y="5198836"/>
              <a:ext cx="1179664" cy="369332"/>
            </a:xfrm>
            <a:prstGeom prst="rect">
              <a:avLst/>
            </a:prstGeom>
            <a:noFill/>
          </p:spPr>
          <p:txBody>
            <a:bodyPr wrap="square" rtlCol="0">
              <a:spAutoFit/>
            </a:bodyPr>
            <a:lstStyle/>
            <a:p>
              <a:pPr algn="ctr"/>
              <a:r>
                <a:rPr lang="en-US" dirty="0">
                  <a:solidFill>
                    <a:srgbClr val="C00000"/>
                  </a:solidFill>
                  <a:latin typeface="Consolas" panose="020B0609020204030204" pitchFamily="49" charset="0"/>
                </a:rPr>
                <a:t>ARR + 1</a:t>
              </a:r>
            </a:p>
          </p:txBody>
        </p:sp>
        <p:sp>
          <p:nvSpPr>
            <p:cNvPr id="255" name="TextBox 254"/>
            <p:cNvSpPr txBox="1"/>
            <p:nvPr/>
          </p:nvSpPr>
          <p:spPr>
            <a:xfrm>
              <a:off x="1848379" y="5676254"/>
              <a:ext cx="370220" cy="369332"/>
            </a:xfrm>
            <a:prstGeom prst="rect">
              <a:avLst/>
            </a:prstGeom>
            <a:noFill/>
          </p:spPr>
          <p:txBody>
            <a:bodyPr wrap="square" rtlCol="0">
              <a:spAutoFit/>
            </a:bodyPr>
            <a:lstStyle/>
            <a:p>
              <a:pPr algn="ctr"/>
              <a:r>
                <a:rPr lang="en-US" dirty="0">
                  <a:solidFill>
                    <a:srgbClr val="C00000"/>
                  </a:solidFill>
                  <a:latin typeface="Consolas" panose="020B0609020204030204" pitchFamily="49" charset="0"/>
                </a:rPr>
                <a:t>=</a:t>
              </a:r>
            </a:p>
          </p:txBody>
        </p:sp>
        <p:cxnSp>
          <p:nvCxnSpPr>
            <p:cNvPr id="258" name="Straight Connector 257"/>
            <p:cNvCxnSpPr/>
            <p:nvPr/>
          </p:nvCxnSpPr>
          <p:spPr>
            <a:xfrm>
              <a:off x="2216984" y="5888420"/>
              <a:ext cx="466793"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259" name="TextBox 258"/>
            <p:cNvSpPr txBox="1"/>
            <p:nvPr/>
          </p:nvSpPr>
          <p:spPr>
            <a:xfrm>
              <a:off x="2216984" y="5492299"/>
              <a:ext cx="466793" cy="369332"/>
            </a:xfrm>
            <a:prstGeom prst="rect">
              <a:avLst/>
            </a:prstGeom>
            <a:noFill/>
          </p:spPr>
          <p:txBody>
            <a:bodyPr wrap="square" rtlCol="0">
              <a:spAutoFit/>
            </a:bodyPr>
            <a:lstStyle/>
            <a:p>
              <a:pPr algn="ctr"/>
              <a:r>
                <a:rPr lang="en-US" dirty="0">
                  <a:solidFill>
                    <a:srgbClr val="C00000"/>
                  </a:solidFill>
                  <a:latin typeface="Consolas" panose="020B0609020204030204" pitchFamily="49" charset="0"/>
                </a:rPr>
                <a:t>2</a:t>
              </a:r>
            </a:p>
          </p:txBody>
        </p:sp>
        <p:sp>
          <p:nvSpPr>
            <p:cNvPr id="261" name="TextBox 260"/>
            <p:cNvSpPr txBox="1"/>
            <p:nvPr/>
          </p:nvSpPr>
          <p:spPr>
            <a:xfrm>
              <a:off x="2216984" y="5897649"/>
              <a:ext cx="466793" cy="369332"/>
            </a:xfrm>
            <a:prstGeom prst="rect">
              <a:avLst/>
            </a:prstGeom>
            <a:noFill/>
          </p:spPr>
          <p:txBody>
            <a:bodyPr wrap="square" rtlCol="0">
              <a:spAutoFit/>
            </a:bodyPr>
            <a:lstStyle/>
            <a:p>
              <a:pPr algn="ctr"/>
              <a:r>
                <a:rPr lang="en-US" dirty="0">
                  <a:solidFill>
                    <a:srgbClr val="C00000"/>
                  </a:solidFill>
                  <a:latin typeface="Consolas" panose="020B0609020204030204" pitchFamily="49" charset="0"/>
                </a:rPr>
                <a:t>7</a:t>
              </a:r>
            </a:p>
          </p:txBody>
        </p:sp>
      </p:grpSp>
      <p:grpSp>
        <p:nvGrpSpPr>
          <p:cNvPr id="9" name="Group 8"/>
          <p:cNvGrpSpPr/>
          <p:nvPr/>
        </p:nvGrpSpPr>
        <p:grpSpPr>
          <a:xfrm>
            <a:off x="920426" y="2635422"/>
            <a:ext cx="7992619" cy="1575177"/>
            <a:chOff x="920425" y="2635419"/>
            <a:chExt cx="7992618" cy="1575177"/>
          </a:xfrm>
        </p:grpSpPr>
        <p:grpSp>
          <p:nvGrpSpPr>
            <p:cNvPr id="13" name="Group 12"/>
            <p:cNvGrpSpPr/>
            <p:nvPr/>
          </p:nvGrpSpPr>
          <p:grpSpPr>
            <a:xfrm>
              <a:off x="2300164" y="2639383"/>
              <a:ext cx="560619" cy="1102733"/>
              <a:chOff x="2300164" y="2639383"/>
              <a:chExt cx="560619" cy="1102733"/>
            </a:xfrm>
          </p:grpSpPr>
          <p:cxnSp>
            <p:nvCxnSpPr>
              <p:cNvPr id="15" name="Straight Connector 14"/>
              <p:cNvCxnSpPr/>
              <p:nvPr/>
            </p:nvCxnSpPr>
            <p:spPr>
              <a:xfrm>
                <a:off x="2300164" y="2639383"/>
                <a:ext cx="5375" cy="1102733"/>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a:off x="2860155" y="3224845"/>
                <a:ext cx="628" cy="507257"/>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grpSp>
        <p:grpSp>
          <p:nvGrpSpPr>
            <p:cNvPr id="263" name="Group 262"/>
            <p:cNvGrpSpPr/>
            <p:nvPr/>
          </p:nvGrpSpPr>
          <p:grpSpPr>
            <a:xfrm>
              <a:off x="4239981" y="2635419"/>
              <a:ext cx="560619" cy="1102733"/>
              <a:chOff x="2300164" y="2639383"/>
              <a:chExt cx="560619" cy="1102733"/>
            </a:xfrm>
          </p:grpSpPr>
          <p:cxnSp>
            <p:nvCxnSpPr>
              <p:cNvPr id="265" name="Straight Connector 264"/>
              <p:cNvCxnSpPr/>
              <p:nvPr/>
            </p:nvCxnSpPr>
            <p:spPr>
              <a:xfrm>
                <a:off x="2300164" y="2639383"/>
                <a:ext cx="5375" cy="1102733"/>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p:nvCxnSpPr>
            <p:spPr>
              <a:xfrm>
                <a:off x="2860155" y="3224845"/>
                <a:ext cx="628" cy="507257"/>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grpSp>
        <p:grpSp>
          <p:nvGrpSpPr>
            <p:cNvPr id="271" name="Group 270"/>
            <p:cNvGrpSpPr/>
            <p:nvPr/>
          </p:nvGrpSpPr>
          <p:grpSpPr>
            <a:xfrm>
              <a:off x="6172140" y="2653525"/>
              <a:ext cx="560619" cy="1102733"/>
              <a:chOff x="2300164" y="2639383"/>
              <a:chExt cx="560619" cy="1102733"/>
            </a:xfrm>
          </p:grpSpPr>
          <p:cxnSp>
            <p:nvCxnSpPr>
              <p:cNvPr id="272" name="Straight Connector 271"/>
              <p:cNvCxnSpPr/>
              <p:nvPr/>
            </p:nvCxnSpPr>
            <p:spPr>
              <a:xfrm>
                <a:off x="2300164" y="2639383"/>
                <a:ext cx="5375" cy="1102733"/>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273" name="Straight Connector 272"/>
              <p:cNvCxnSpPr/>
              <p:nvPr/>
            </p:nvCxnSpPr>
            <p:spPr>
              <a:xfrm>
                <a:off x="2860155" y="3224845"/>
                <a:ext cx="628" cy="507257"/>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grpSp>
        <p:grpSp>
          <p:nvGrpSpPr>
            <p:cNvPr id="296" name="Group 295"/>
            <p:cNvGrpSpPr/>
            <p:nvPr/>
          </p:nvGrpSpPr>
          <p:grpSpPr>
            <a:xfrm>
              <a:off x="8119924" y="2645118"/>
              <a:ext cx="560619" cy="1102733"/>
              <a:chOff x="2300164" y="2639383"/>
              <a:chExt cx="560619" cy="1102733"/>
            </a:xfrm>
          </p:grpSpPr>
          <p:cxnSp>
            <p:nvCxnSpPr>
              <p:cNvPr id="297" name="Straight Connector 296"/>
              <p:cNvCxnSpPr/>
              <p:nvPr/>
            </p:nvCxnSpPr>
            <p:spPr>
              <a:xfrm>
                <a:off x="2300164" y="2639383"/>
                <a:ext cx="5375" cy="1102733"/>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298" name="Straight Connector 297"/>
              <p:cNvCxnSpPr/>
              <p:nvPr/>
            </p:nvCxnSpPr>
            <p:spPr>
              <a:xfrm>
                <a:off x="2860155" y="3224845"/>
                <a:ext cx="628" cy="507257"/>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grpSp>
        <p:grpSp>
          <p:nvGrpSpPr>
            <p:cNvPr id="6" name="Group 5"/>
            <p:cNvGrpSpPr/>
            <p:nvPr/>
          </p:nvGrpSpPr>
          <p:grpSpPr>
            <a:xfrm>
              <a:off x="920425" y="3736779"/>
              <a:ext cx="7992618" cy="473817"/>
              <a:chOff x="920425" y="3736779"/>
              <a:chExt cx="7992618" cy="473817"/>
            </a:xfrm>
          </p:grpSpPr>
          <p:grpSp>
            <p:nvGrpSpPr>
              <p:cNvPr id="12" name="Group 11"/>
              <p:cNvGrpSpPr/>
              <p:nvPr/>
            </p:nvGrpSpPr>
            <p:grpSpPr>
              <a:xfrm>
                <a:off x="2293652" y="3736779"/>
                <a:ext cx="561173" cy="458185"/>
                <a:chOff x="2293652" y="3736779"/>
                <a:chExt cx="561173" cy="458185"/>
              </a:xfrm>
            </p:grpSpPr>
            <p:cxnSp>
              <p:nvCxnSpPr>
                <p:cNvPr id="284" name="Straight Arrow Connector 283"/>
                <p:cNvCxnSpPr/>
                <p:nvPr/>
              </p:nvCxnSpPr>
              <p:spPr>
                <a:xfrm>
                  <a:off x="2301632" y="3737764"/>
                  <a:ext cx="0" cy="45720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5" name="Straight Arrow Connector 284"/>
                <p:cNvCxnSpPr/>
                <p:nvPr/>
              </p:nvCxnSpPr>
              <p:spPr>
                <a:xfrm>
                  <a:off x="2854825" y="3737764"/>
                  <a:ext cx="0" cy="45720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6" name="Straight Arrow Connector 285"/>
                <p:cNvCxnSpPr/>
                <p:nvPr/>
              </p:nvCxnSpPr>
              <p:spPr>
                <a:xfrm flipH="1" flipV="1">
                  <a:off x="2293652" y="3736779"/>
                  <a:ext cx="560844" cy="985"/>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cxnSp>
            <p:nvCxnSpPr>
              <p:cNvPr id="110" name="Straight Connector 109"/>
              <p:cNvCxnSpPr/>
              <p:nvPr/>
            </p:nvCxnSpPr>
            <p:spPr>
              <a:xfrm>
                <a:off x="8671524" y="4191000"/>
                <a:ext cx="241519"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nvGrpSpPr>
              <p:cNvPr id="267" name="Group 266"/>
              <p:cNvGrpSpPr/>
              <p:nvPr/>
            </p:nvGrpSpPr>
            <p:grpSpPr>
              <a:xfrm>
                <a:off x="4233469" y="3752411"/>
                <a:ext cx="561173" cy="458185"/>
                <a:chOff x="2293652" y="3736779"/>
                <a:chExt cx="561173" cy="458185"/>
              </a:xfrm>
            </p:grpSpPr>
            <p:cxnSp>
              <p:nvCxnSpPr>
                <p:cNvPr id="268" name="Straight Arrow Connector 267"/>
                <p:cNvCxnSpPr/>
                <p:nvPr/>
              </p:nvCxnSpPr>
              <p:spPr>
                <a:xfrm>
                  <a:off x="2301632" y="3737764"/>
                  <a:ext cx="0" cy="45720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9" name="Straight Arrow Connector 268"/>
                <p:cNvCxnSpPr/>
                <p:nvPr/>
              </p:nvCxnSpPr>
              <p:spPr>
                <a:xfrm>
                  <a:off x="2854825" y="3737764"/>
                  <a:ext cx="0" cy="45720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0" name="Straight Arrow Connector 269"/>
                <p:cNvCxnSpPr/>
                <p:nvPr/>
              </p:nvCxnSpPr>
              <p:spPr>
                <a:xfrm flipH="1" flipV="1">
                  <a:off x="2293652" y="3736779"/>
                  <a:ext cx="560844" cy="985"/>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74" name="Group 273"/>
              <p:cNvGrpSpPr/>
              <p:nvPr/>
            </p:nvGrpSpPr>
            <p:grpSpPr>
              <a:xfrm>
                <a:off x="6165628" y="3750921"/>
                <a:ext cx="561173" cy="458185"/>
                <a:chOff x="2293652" y="3736779"/>
                <a:chExt cx="561173" cy="458185"/>
              </a:xfrm>
            </p:grpSpPr>
            <p:cxnSp>
              <p:nvCxnSpPr>
                <p:cNvPr id="275" name="Straight Arrow Connector 274"/>
                <p:cNvCxnSpPr/>
                <p:nvPr/>
              </p:nvCxnSpPr>
              <p:spPr>
                <a:xfrm>
                  <a:off x="2301632" y="3737764"/>
                  <a:ext cx="0" cy="45720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1" name="Straight Arrow Connector 280"/>
                <p:cNvCxnSpPr/>
                <p:nvPr/>
              </p:nvCxnSpPr>
              <p:spPr>
                <a:xfrm>
                  <a:off x="2854825" y="3737764"/>
                  <a:ext cx="0" cy="45720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5" name="Straight Arrow Connector 294"/>
                <p:cNvCxnSpPr/>
                <p:nvPr/>
              </p:nvCxnSpPr>
              <p:spPr>
                <a:xfrm flipH="1" flipV="1">
                  <a:off x="2293652" y="3736779"/>
                  <a:ext cx="560844" cy="985"/>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99" name="Group 298"/>
              <p:cNvGrpSpPr/>
              <p:nvPr/>
            </p:nvGrpSpPr>
            <p:grpSpPr>
              <a:xfrm>
                <a:off x="8113412" y="3742514"/>
                <a:ext cx="561173" cy="458185"/>
                <a:chOff x="2293652" y="3736779"/>
                <a:chExt cx="561173" cy="458185"/>
              </a:xfrm>
            </p:grpSpPr>
            <p:cxnSp>
              <p:nvCxnSpPr>
                <p:cNvPr id="300" name="Straight Arrow Connector 299"/>
                <p:cNvCxnSpPr/>
                <p:nvPr/>
              </p:nvCxnSpPr>
              <p:spPr>
                <a:xfrm>
                  <a:off x="2301632" y="3737764"/>
                  <a:ext cx="0" cy="45720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1" name="Straight Arrow Connector 300"/>
                <p:cNvCxnSpPr/>
                <p:nvPr/>
              </p:nvCxnSpPr>
              <p:spPr>
                <a:xfrm>
                  <a:off x="2854825" y="3737764"/>
                  <a:ext cx="0" cy="45720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2" name="Straight Arrow Connector 301"/>
                <p:cNvCxnSpPr/>
                <p:nvPr/>
              </p:nvCxnSpPr>
              <p:spPr>
                <a:xfrm flipH="1" flipV="1">
                  <a:off x="2293652" y="3736779"/>
                  <a:ext cx="560844" cy="985"/>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cxnSp>
            <p:nvCxnSpPr>
              <p:cNvPr id="307" name="Straight Arrow Connector 306"/>
              <p:cNvCxnSpPr/>
              <p:nvPr/>
            </p:nvCxnSpPr>
            <p:spPr>
              <a:xfrm>
                <a:off x="6734513" y="4200699"/>
                <a:ext cx="1376907" cy="1"/>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8" name="Straight Arrow Connector 307"/>
              <p:cNvCxnSpPr/>
              <p:nvPr/>
            </p:nvCxnSpPr>
            <p:spPr>
              <a:xfrm flipH="1">
                <a:off x="4793501" y="4205840"/>
                <a:ext cx="1378639" cy="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0" name="Straight Arrow Connector 309"/>
              <p:cNvCxnSpPr/>
              <p:nvPr/>
            </p:nvCxnSpPr>
            <p:spPr>
              <a:xfrm flipH="1">
                <a:off x="2858592" y="4197532"/>
                <a:ext cx="1378639" cy="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1" name="Straight Arrow Connector 310"/>
              <p:cNvCxnSpPr/>
              <p:nvPr/>
            </p:nvCxnSpPr>
            <p:spPr>
              <a:xfrm flipH="1">
                <a:off x="920425" y="4187734"/>
                <a:ext cx="1378639" cy="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grpSp>
        <p:nvGrpSpPr>
          <p:cNvPr id="5" name="Group 4"/>
          <p:cNvGrpSpPr/>
          <p:nvPr/>
        </p:nvGrpSpPr>
        <p:grpSpPr>
          <a:xfrm>
            <a:off x="4321014" y="4760118"/>
            <a:ext cx="4365787" cy="1504071"/>
            <a:chOff x="4321012" y="4760116"/>
            <a:chExt cx="4365787" cy="1504070"/>
          </a:xfrm>
        </p:grpSpPr>
        <p:sp>
          <p:nvSpPr>
            <p:cNvPr id="248" name="Rectangle 247"/>
            <p:cNvSpPr/>
            <p:nvPr/>
          </p:nvSpPr>
          <p:spPr>
            <a:xfrm>
              <a:off x="4370099" y="4760116"/>
              <a:ext cx="4316699" cy="150407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0" name="TextBox 249"/>
            <p:cNvSpPr txBox="1"/>
            <p:nvPr/>
          </p:nvSpPr>
          <p:spPr>
            <a:xfrm>
              <a:off x="4321012" y="5060336"/>
              <a:ext cx="4365787" cy="646331"/>
            </a:xfrm>
            <a:prstGeom prst="rect">
              <a:avLst/>
            </a:prstGeom>
            <a:noFill/>
          </p:spPr>
          <p:txBody>
            <a:bodyPr wrap="square" rtlCol="0">
              <a:spAutoFit/>
            </a:bodyPr>
            <a:lstStyle/>
            <a:p>
              <a:r>
                <a:rPr lang="en-US" dirty="0">
                  <a:solidFill>
                    <a:srgbClr val="C00000"/>
                  </a:solidFill>
                  <a:latin typeface="Consolas" panose="020B0609020204030204" pitchFamily="49" charset="0"/>
                  <a:cs typeface="Arial" panose="020B0604020202020204" pitchFamily="34" charset="0"/>
                </a:rPr>
                <a:t>Timer Period = (ARR + 1) * Clock Period       = 7 * Clock Period</a:t>
              </a:r>
            </a:p>
          </p:txBody>
        </p:sp>
      </p:grpSp>
      <p:sp>
        <p:nvSpPr>
          <p:cNvPr id="251" name="Rectangle 250"/>
          <p:cNvSpPr/>
          <p:nvPr/>
        </p:nvSpPr>
        <p:spPr>
          <a:xfrm>
            <a:off x="155662" y="3824949"/>
            <a:ext cx="875561" cy="646331"/>
          </a:xfrm>
          <a:prstGeom prst="rect">
            <a:avLst/>
          </a:prstGeom>
        </p:spPr>
        <p:txBody>
          <a:bodyPr wrap="none">
            <a:spAutoFit/>
          </a:bodyPr>
          <a:lstStyle/>
          <a:p>
            <a:r>
              <a:rPr lang="en-US" dirty="0"/>
              <a:t>PWM</a:t>
            </a:r>
          </a:p>
          <a:p>
            <a:r>
              <a:rPr lang="en-US" dirty="0"/>
              <a:t>Output</a:t>
            </a:r>
          </a:p>
        </p:txBody>
      </p:sp>
      <p:sp>
        <p:nvSpPr>
          <p:cNvPr id="256" name="Title 1"/>
          <p:cNvSpPr>
            <a:spLocks noGrp="1"/>
          </p:cNvSpPr>
          <p:nvPr>
            <p:ph type="title"/>
          </p:nvPr>
        </p:nvSpPr>
        <p:spPr>
          <a:xfrm>
            <a:off x="457200" y="152400"/>
            <a:ext cx="3188089" cy="990600"/>
          </a:xfrm>
        </p:spPr>
        <p:txBody>
          <a:bodyPr>
            <a:normAutofit fontScale="90000"/>
          </a:bodyPr>
          <a:lstStyle/>
          <a:p>
            <a:r>
              <a:rPr lang="en-US" dirty="0"/>
              <a:t>PWM Mode 2 (High-True)</a:t>
            </a:r>
          </a:p>
        </p:txBody>
      </p:sp>
      <p:sp>
        <p:nvSpPr>
          <p:cNvPr id="257" name="Rounded Rectangle 256"/>
          <p:cNvSpPr/>
          <p:nvPr/>
        </p:nvSpPr>
        <p:spPr>
          <a:xfrm>
            <a:off x="4038600" y="76200"/>
            <a:ext cx="5038041" cy="10336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0" name="Group 259"/>
          <p:cNvGrpSpPr/>
          <p:nvPr/>
        </p:nvGrpSpPr>
        <p:grpSpPr>
          <a:xfrm>
            <a:off x="4711190" y="152861"/>
            <a:ext cx="4212518" cy="838200"/>
            <a:chOff x="7458162" y="246858"/>
            <a:chExt cx="4212518" cy="838200"/>
          </a:xfrm>
        </p:grpSpPr>
        <p:sp>
          <p:nvSpPr>
            <p:cNvPr id="262" name="TextBox 261"/>
            <p:cNvSpPr txBox="1"/>
            <p:nvPr/>
          </p:nvSpPr>
          <p:spPr>
            <a:xfrm>
              <a:off x="7458162" y="500314"/>
              <a:ext cx="1709122" cy="369332"/>
            </a:xfrm>
            <a:prstGeom prst="rect">
              <a:avLst/>
            </a:prstGeom>
            <a:noFill/>
          </p:spPr>
          <p:txBody>
            <a:bodyPr wrap="none" rtlCol="0">
              <a:spAutoFit/>
            </a:bodyPr>
            <a:lstStyle/>
            <a:p>
              <a:r>
                <a:rPr lang="en-US" dirty="0">
                  <a:solidFill>
                    <a:schemeClr val="bg1"/>
                  </a:solidFill>
                </a:rPr>
                <a:t>Timer Output =</a:t>
              </a:r>
            </a:p>
          </p:txBody>
        </p:sp>
        <p:sp>
          <p:nvSpPr>
            <p:cNvPr id="264" name="Left Brace 263"/>
            <p:cNvSpPr/>
            <p:nvPr/>
          </p:nvSpPr>
          <p:spPr>
            <a:xfrm>
              <a:off x="9200727" y="246858"/>
              <a:ext cx="181035" cy="838200"/>
            </a:xfrm>
            <a:prstGeom prst="leftBrace">
              <a:avLst/>
            </a:prstGeom>
            <a:ln w="1905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chemeClr val="bg1"/>
                </a:solidFill>
              </a:endParaRPr>
            </a:p>
          </p:txBody>
        </p:sp>
        <p:sp>
          <p:nvSpPr>
            <p:cNvPr id="277" name="TextBox 276"/>
            <p:cNvSpPr txBox="1"/>
            <p:nvPr/>
          </p:nvSpPr>
          <p:spPr>
            <a:xfrm>
              <a:off x="9354036" y="265508"/>
              <a:ext cx="2293577" cy="369332"/>
            </a:xfrm>
            <a:prstGeom prst="rect">
              <a:avLst/>
            </a:prstGeom>
            <a:noFill/>
          </p:spPr>
          <p:txBody>
            <a:bodyPr wrap="none" rtlCol="0">
              <a:spAutoFit/>
            </a:bodyPr>
            <a:lstStyle/>
            <a:p>
              <a:r>
                <a:rPr lang="en-US" dirty="0">
                  <a:solidFill>
                    <a:schemeClr val="bg1"/>
                  </a:solidFill>
                </a:rPr>
                <a:t>Low if counter &lt; CCR</a:t>
              </a:r>
            </a:p>
          </p:txBody>
        </p:sp>
        <p:sp>
          <p:nvSpPr>
            <p:cNvPr id="278" name="TextBox 277"/>
            <p:cNvSpPr txBox="1"/>
            <p:nvPr/>
          </p:nvSpPr>
          <p:spPr>
            <a:xfrm>
              <a:off x="9349211" y="656102"/>
              <a:ext cx="2321469" cy="369332"/>
            </a:xfrm>
            <a:prstGeom prst="rect">
              <a:avLst/>
            </a:prstGeom>
            <a:noFill/>
          </p:spPr>
          <p:txBody>
            <a:bodyPr wrap="none" rtlCol="0">
              <a:spAutoFit/>
            </a:bodyPr>
            <a:lstStyle/>
            <a:p>
              <a:r>
                <a:rPr lang="en-US" dirty="0">
                  <a:solidFill>
                    <a:schemeClr val="bg1"/>
                  </a:solidFill>
                </a:rPr>
                <a:t>High if counter ≥ CCR</a:t>
              </a:r>
            </a:p>
          </p:txBody>
        </p:sp>
      </p:grpSp>
      <p:sp>
        <p:nvSpPr>
          <p:cNvPr id="279" name="TextBox 278"/>
          <p:cNvSpPr txBox="1"/>
          <p:nvPr/>
        </p:nvSpPr>
        <p:spPr>
          <a:xfrm>
            <a:off x="4073522" y="88329"/>
            <a:ext cx="898003" cy="369332"/>
          </a:xfrm>
          <a:prstGeom prst="rect">
            <a:avLst/>
          </a:prstGeom>
          <a:noFill/>
        </p:spPr>
        <p:txBody>
          <a:bodyPr wrap="none" rtlCol="0">
            <a:spAutoFit/>
          </a:bodyPr>
          <a:lstStyle/>
          <a:p>
            <a:r>
              <a:rPr lang="en-US" dirty="0">
                <a:solidFill>
                  <a:srgbClr val="FF0000"/>
                </a:solidFill>
              </a:rPr>
              <a:t>Mode 2</a:t>
            </a:r>
          </a:p>
        </p:txBody>
      </p:sp>
    </p:spTree>
    <p:extLst>
      <p:ext uri="{BB962C8B-B14F-4D97-AF65-F5344CB8AC3E}">
        <p14:creationId xmlns:p14="http://schemas.microsoft.com/office/powerpoint/2010/main" val="1891761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par>
                          <p:cTn id="7" fill="hold">
                            <p:stCondLst>
                              <p:cond delay="0"/>
                            </p:stCondLst>
                            <p:childTnLst>
                              <p:par>
                                <p:cTn id="8" presetID="22" presetClass="entr" presetSubtype="8" fill="hold" nodeType="afterEffect">
                                  <p:stCondLst>
                                    <p:cond delay="0"/>
                                  </p:stCondLst>
                                  <p:childTnLst>
                                    <p:set>
                                      <p:cBhvr>
                                        <p:cTn id="9" dur="1" fill="hold">
                                          <p:stCondLst>
                                            <p:cond delay="0"/>
                                          </p:stCondLst>
                                        </p:cTn>
                                        <p:tgtEl>
                                          <p:spTgt spid="173"/>
                                        </p:tgtEl>
                                        <p:attrNameLst>
                                          <p:attrName>style.visibility</p:attrName>
                                        </p:attrNameLst>
                                      </p:cBhvr>
                                      <p:to>
                                        <p:strVal val="visible"/>
                                      </p:to>
                                    </p:set>
                                    <p:animEffect transition="in" filter="wipe(left)">
                                      <p:cBhvr>
                                        <p:cTn id="10" dur="1000"/>
                                        <p:tgtEl>
                                          <p:spTgt spid="173"/>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left)">
                                      <p:cBhvr>
                                        <p:cTn id="15" dur="50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Rectangle 172"/>
          <p:cNvSpPr/>
          <p:nvPr/>
        </p:nvSpPr>
        <p:spPr>
          <a:xfrm>
            <a:off x="457203" y="4762912"/>
            <a:ext cx="3767769" cy="1504071"/>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16</a:t>
            </a:fld>
            <a:endParaRPr kumimoji="0" lang="en-US" dirty="0"/>
          </a:p>
        </p:txBody>
      </p:sp>
      <p:grpSp>
        <p:nvGrpSpPr>
          <p:cNvPr id="241" name="Group 240"/>
          <p:cNvGrpSpPr/>
          <p:nvPr/>
        </p:nvGrpSpPr>
        <p:grpSpPr>
          <a:xfrm>
            <a:off x="914404" y="1800783"/>
            <a:ext cx="7924799" cy="228600"/>
            <a:chOff x="152401" y="1828800"/>
            <a:chExt cx="8906984" cy="228600"/>
          </a:xfrm>
        </p:grpSpPr>
        <p:grpSp>
          <p:nvGrpSpPr>
            <p:cNvPr id="21" name="Group 20"/>
            <p:cNvGrpSpPr/>
            <p:nvPr/>
          </p:nvGrpSpPr>
          <p:grpSpPr>
            <a:xfrm>
              <a:off x="152401" y="1828800"/>
              <a:ext cx="466725" cy="228600"/>
              <a:chOff x="914400" y="1828800"/>
              <a:chExt cx="466725" cy="228600"/>
            </a:xfrm>
          </p:grpSpPr>
          <p:cxnSp>
            <p:nvCxnSpPr>
              <p:cNvPr id="7" name="Elbow Connector 6"/>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 name="Elbow Connector 18"/>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2" name="Group 21"/>
            <p:cNvGrpSpPr/>
            <p:nvPr/>
          </p:nvGrpSpPr>
          <p:grpSpPr>
            <a:xfrm>
              <a:off x="466726" y="1828800"/>
              <a:ext cx="466725" cy="228600"/>
              <a:chOff x="914400" y="1828800"/>
              <a:chExt cx="466725" cy="228600"/>
            </a:xfrm>
          </p:grpSpPr>
          <p:cxnSp>
            <p:nvCxnSpPr>
              <p:cNvPr id="23" name="Elbow Connector 22"/>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4" name="Elbow Connector 23"/>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5" name="Group 24"/>
            <p:cNvGrpSpPr/>
            <p:nvPr/>
          </p:nvGrpSpPr>
          <p:grpSpPr>
            <a:xfrm>
              <a:off x="776287" y="1828800"/>
              <a:ext cx="466725" cy="228600"/>
              <a:chOff x="914400" y="1828800"/>
              <a:chExt cx="466725" cy="228600"/>
            </a:xfrm>
          </p:grpSpPr>
          <p:cxnSp>
            <p:nvCxnSpPr>
              <p:cNvPr id="26" name="Elbow Connector 25"/>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7" name="Elbow Connector 26"/>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8" name="Group 27"/>
            <p:cNvGrpSpPr/>
            <p:nvPr/>
          </p:nvGrpSpPr>
          <p:grpSpPr>
            <a:xfrm>
              <a:off x="1090612" y="1828800"/>
              <a:ext cx="466725" cy="228600"/>
              <a:chOff x="914400" y="1828800"/>
              <a:chExt cx="466725" cy="228600"/>
            </a:xfrm>
          </p:grpSpPr>
          <p:cxnSp>
            <p:nvCxnSpPr>
              <p:cNvPr id="29" name="Elbow Connector 28"/>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30" name="Elbow Connector 29"/>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31" name="Group 30"/>
            <p:cNvGrpSpPr/>
            <p:nvPr/>
          </p:nvGrpSpPr>
          <p:grpSpPr>
            <a:xfrm>
              <a:off x="1397793" y="1828800"/>
              <a:ext cx="466725" cy="228600"/>
              <a:chOff x="914400" y="1828800"/>
              <a:chExt cx="466725" cy="228600"/>
            </a:xfrm>
          </p:grpSpPr>
          <p:cxnSp>
            <p:nvCxnSpPr>
              <p:cNvPr id="32" name="Elbow Connector 31"/>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33" name="Elbow Connector 32"/>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34" name="Group 33"/>
            <p:cNvGrpSpPr/>
            <p:nvPr/>
          </p:nvGrpSpPr>
          <p:grpSpPr>
            <a:xfrm>
              <a:off x="1712118" y="1828800"/>
              <a:ext cx="466725" cy="228600"/>
              <a:chOff x="914400" y="1828800"/>
              <a:chExt cx="466725" cy="228600"/>
            </a:xfrm>
          </p:grpSpPr>
          <p:cxnSp>
            <p:nvCxnSpPr>
              <p:cNvPr id="35" name="Elbow Connector 34"/>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36" name="Elbow Connector 35"/>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37" name="Group 36"/>
            <p:cNvGrpSpPr/>
            <p:nvPr/>
          </p:nvGrpSpPr>
          <p:grpSpPr>
            <a:xfrm>
              <a:off x="2021679" y="1828800"/>
              <a:ext cx="466725" cy="228600"/>
              <a:chOff x="914400" y="1828800"/>
              <a:chExt cx="466725" cy="228600"/>
            </a:xfrm>
          </p:grpSpPr>
          <p:cxnSp>
            <p:nvCxnSpPr>
              <p:cNvPr id="38" name="Elbow Connector 37"/>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39" name="Elbow Connector 38"/>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40" name="Group 39"/>
            <p:cNvGrpSpPr/>
            <p:nvPr/>
          </p:nvGrpSpPr>
          <p:grpSpPr>
            <a:xfrm>
              <a:off x="2336004" y="1828800"/>
              <a:ext cx="466725" cy="228600"/>
              <a:chOff x="914400" y="1828800"/>
              <a:chExt cx="466725" cy="228600"/>
            </a:xfrm>
          </p:grpSpPr>
          <p:cxnSp>
            <p:nvCxnSpPr>
              <p:cNvPr id="41" name="Elbow Connector 40"/>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42" name="Elbow Connector 41"/>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43" name="Group 42"/>
            <p:cNvGrpSpPr/>
            <p:nvPr/>
          </p:nvGrpSpPr>
          <p:grpSpPr>
            <a:xfrm>
              <a:off x="2654553" y="1828800"/>
              <a:ext cx="466725" cy="228600"/>
              <a:chOff x="914400" y="1828800"/>
              <a:chExt cx="466725" cy="228600"/>
            </a:xfrm>
          </p:grpSpPr>
          <p:cxnSp>
            <p:nvCxnSpPr>
              <p:cNvPr id="44" name="Elbow Connector 43"/>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45" name="Elbow Connector 44"/>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46" name="Group 45"/>
            <p:cNvGrpSpPr/>
            <p:nvPr/>
          </p:nvGrpSpPr>
          <p:grpSpPr>
            <a:xfrm>
              <a:off x="2968878" y="1828800"/>
              <a:ext cx="466725" cy="228600"/>
              <a:chOff x="914400" y="1828800"/>
              <a:chExt cx="466725" cy="228600"/>
            </a:xfrm>
          </p:grpSpPr>
          <p:cxnSp>
            <p:nvCxnSpPr>
              <p:cNvPr id="47" name="Elbow Connector 46"/>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48" name="Elbow Connector 47"/>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49" name="Group 48"/>
            <p:cNvGrpSpPr/>
            <p:nvPr/>
          </p:nvGrpSpPr>
          <p:grpSpPr>
            <a:xfrm>
              <a:off x="3278439" y="1828800"/>
              <a:ext cx="466725" cy="228600"/>
              <a:chOff x="914400" y="1828800"/>
              <a:chExt cx="466725" cy="228600"/>
            </a:xfrm>
          </p:grpSpPr>
          <p:cxnSp>
            <p:nvCxnSpPr>
              <p:cNvPr id="50" name="Elbow Connector 49"/>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51" name="Elbow Connector 50"/>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52" name="Group 51"/>
            <p:cNvGrpSpPr/>
            <p:nvPr/>
          </p:nvGrpSpPr>
          <p:grpSpPr>
            <a:xfrm>
              <a:off x="3592764" y="1828800"/>
              <a:ext cx="466725" cy="228600"/>
              <a:chOff x="914400" y="1828800"/>
              <a:chExt cx="466725" cy="228600"/>
            </a:xfrm>
          </p:grpSpPr>
          <p:cxnSp>
            <p:nvCxnSpPr>
              <p:cNvPr id="53" name="Elbow Connector 52"/>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54" name="Elbow Connector 53"/>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55" name="Group 54"/>
            <p:cNvGrpSpPr/>
            <p:nvPr/>
          </p:nvGrpSpPr>
          <p:grpSpPr>
            <a:xfrm>
              <a:off x="3899945" y="1828800"/>
              <a:ext cx="466725" cy="228600"/>
              <a:chOff x="914400" y="1828800"/>
              <a:chExt cx="466725" cy="228600"/>
            </a:xfrm>
          </p:grpSpPr>
          <p:cxnSp>
            <p:nvCxnSpPr>
              <p:cNvPr id="56" name="Elbow Connector 55"/>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57" name="Elbow Connector 56"/>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58" name="Group 57"/>
            <p:cNvGrpSpPr/>
            <p:nvPr/>
          </p:nvGrpSpPr>
          <p:grpSpPr>
            <a:xfrm>
              <a:off x="4214270" y="1828800"/>
              <a:ext cx="466725" cy="228600"/>
              <a:chOff x="914400" y="1828800"/>
              <a:chExt cx="466725" cy="228600"/>
            </a:xfrm>
          </p:grpSpPr>
          <p:cxnSp>
            <p:nvCxnSpPr>
              <p:cNvPr id="59" name="Elbow Connector 58"/>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60" name="Elbow Connector 59"/>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61" name="Group 60"/>
            <p:cNvGrpSpPr/>
            <p:nvPr/>
          </p:nvGrpSpPr>
          <p:grpSpPr>
            <a:xfrm>
              <a:off x="4523831" y="1828800"/>
              <a:ext cx="466725" cy="228600"/>
              <a:chOff x="914400" y="1828800"/>
              <a:chExt cx="466725" cy="228600"/>
            </a:xfrm>
          </p:grpSpPr>
          <p:cxnSp>
            <p:nvCxnSpPr>
              <p:cNvPr id="62" name="Elbow Connector 61"/>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63" name="Elbow Connector 62"/>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64" name="Group 63"/>
            <p:cNvGrpSpPr/>
            <p:nvPr/>
          </p:nvGrpSpPr>
          <p:grpSpPr>
            <a:xfrm>
              <a:off x="4838156" y="1828800"/>
              <a:ext cx="466725" cy="228600"/>
              <a:chOff x="914400" y="1828800"/>
              <a:chExt cx="466725" cy="228600"/>
            </a:xfrm>
          </p:grpSpPr>
          <p:cxnSp>
            <p:nvCxnSpPr>
              <p:cNvPr id="65" name="Elbow Connector 64"/>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66" name="Elbow Connector 65"/>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67" name="Group 66"/>
            <p:cNvGrpSpPr/>
            <p:nvPr/>
          </p:nvGrpSpPr>
          <p:grpSpPr>
            <a:xfrm>
              <a:off x="5151374" y="1828800"/>
              <a:ext cx="466725" cy="228600"/>
              <a:chOff x="914400" y="1828800"/>
              <a:chExt cx="466725" cy="228600"/>
            </a:xfrm>
          </p:grpSpPr>
          <p:cxnSp>
            <p:nvCxnSpPr>
              <p:cNvPr id="68" name="Elbow Connector 67"/>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69" name="Elbow Connector 68"/>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5458555" y="1828800"/>
              <a:ext cx="466725" cy="228600"/>
              <a:chOff x="914400" y="1828800"/>
              <a:chExt cx="466725" cy="228600"/>
            </a:xfrm>
          </p:grpSpPr>
          <p:cxnSp>
            <p:nvCxnSpPr>
              <p:cNvPr id="71" name="Elbow Connector 70"/>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72" name="Elbow Connector 71"/>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73" name="Group 72"/>
            <p:cNvGrpSpPr/>
            <p:nvPr/>
          </p:nvGrpSpPr>
          <p:grpSpPr>
            <a:xfrm>
              <a:off x="5772880" y="1828800"/>
              <a:ext cx="466725" cy="228600"/>
              <a:chOff x="914400" y="1828800"/>
              <a:chExt cx="466725" cy="228600"/>
            </a:xfrm>
          </p:grpSpPr>
          <p:cxnSp>
            <p:nvCxnSpPr>
              <p:cNvPr id="74" name="Elbow Connector 73"/>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75" name="Elbow Connector 74"/>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76" name="Group 75"/>
            <p:cNvGrpSpPr/>
            <p:nvPr/>
          </p:nvGrpSpPr>
          <p:grpSpPr>
            <a:xfrm>
              <a:off x="6082441" y="1828800"/>
              <a:ext cx="466725" cy="228600"/>
              <a:chOff x="914400" y="1828800"/>
              <a:chExt cx="466725" cy="228600"/>
            </a:xfrm>
          </p:grpSpPr>
          <p:cxnSp>
            <p:nvCxnSpPr>
              <p:cNvPr id="77" name="Elbow Connector 76"/>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78" name="Elbow Connector 77"/>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79" name="Group 78"/>
            <p:cNvGrpSpPr/>
            <p:nvPr/>
          </p:nvGrpSpPr>
          <p:grpSpPr>
            <a:xfrm>
              <a:off x="6396766" y="1828800"/>
              <a:ext cx="466725" cy="228600"/>
              <a:chOff x="914400" y="1828800"/>
              <a:chExt cx="466725" cy="228600"/>
            </a:xfrm>
          </p:grpSpPr>
          <p:cxnSp>
            <p:nvCxnSpPr>
              <p:cNvPr id="80" name="Elbow Connector 79"/>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81" name="Elbow Connector 80"/>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04" name="Group 203"/>
            <p:cNvGrpSpPr/>
            <p:nvPr/>
          </p:nvGrpSpPr>
          <p:grpSpPr>
            <a:xfrm>
              <a:off x="6719725" y="1828800"/>
              <a:ext cx="466725" cy="228600"/>
              <a:chOff x="914400" y="1828800"/>
              <a:chExt cx="466725" cy="228600"/>
            </a:xfrm>
          </p:grpSpPr>
          <p:cxnSp>
            <p:nvCxnSpPr>
              <p:cNvPr id="205" name="Elbow Connector 204"/>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06" name="Elbow Connector 205"/>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07" name="Group 206"/>
            <p:cNvGrpSpPr/>
            <p:nvPr/>
          </p:nvGrpSpPr>
          <p:grpSpPr>
            <a:xfrm>
              <a:off x="7034050" y="1828800"/>
              <a:ext cx="466725" cy="228600"/>
              <a:chOff x="914400" y="1828800"/>
              <a:chExt cx="466725" cy="228600"/>
            </a:xfrm>
          </p:grpSpPr>
          <p:cxnSp>
            <p:nvCxnSpPr>
              <p:cNvPr id="208" name="Elbow Connector 207"/>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09" name="Elbow Connector 208"/>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10" name="Group 209"/>
            <p:cNvGrpSpPr/>
            <p:nvPr/>
          </p:nvGrpSpPr>
          <p:grpSpPr>
            <a:xfrm>
              <a:off x="7347268" y="1828800"/>
              <a:ext cx="466725" cy="228600"/>
              <a:chOff x="914400" y="1828800"/>
              <a:chExt cx="466725" cy="228600"/>
            </a:xfrm>
          </p:grpSpPr>
          <p:cxnSp>
            <p:nvCxnSpPr>
              <p:cNvPr id="211" name="Elbow Connector 210"/>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12" name="Elbow Connector 211"/>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13" name="Group 212"/>
            <p:cNvGrpSpPr/>
            <p:nvPr/>
          </p:nvGrpSpPr>
          <p:grpSpPr>
            <a:xfrm>
              <a:off x="7654449" y="1828800"/>
              <a:ext cx="466725" cy="228600"/>
              <a:chOff x="914400" y="1828800"/>
              <a:chExt cx="466725" cy="228600"/>
            </a:xfrm>
          </p:grpSpPr>
          <p:cxnSp>
            <p:nvCxnSpPr>
              <p:cNvPr id="214" name="Elbow Connector 213"/>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15" name="Elbow Connector 214"/>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16" name="Group 215"/>
            <p:cNvGrpSpPr/>
            <p:nvPr/>
          </p:nvGrpSpPr>
          <p:grpSpPr>
            <a:xfrm>
              <a:off x="7968774" y="1828800"/>
              <a:ext cx="466725" cy="228600"/>
              <a:chOff x="914400" y="1828800"/>
              <a:chExt cx="466725" cy="228600"/>
            </a:xfrm>
          </p:grpSpPr>
          <p:cxnSp>
            <p:nvCxnSpPr>
              <p:cNvPr id="217" name="Elbow Connector 216"/>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18" name="Elbow Connector 217"/>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19" name="Group 218"/>
            <p:cNvGrpSpPr/>
            <p:nvPr/>
          </p:nvGrpSpPr>
          <p:grpSpPr>
            <a:xfrm>
              <a:off x="8278335" y="1828800"/>
              <a:ext cx="466725" cy="228600"/>
              <a:chOff x="914400" y="1828800"/>
              <a:chExt cx="466725" cy="228600"/>
            </a:xfrm>
          </p:grpSpPr>
          <p:cxnSp>
            <p:nvCxnSpPr>
              <p:cNvPr id="220" name="Elbow Connector 219"/>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21" name="Elbow Connector 220"/>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22" name="Group 221"/>
            <p:cNvGrpSpPr/>
            <p:nvPr/>
          </p:nvGrpSpPr>
          <p:grpSpPr>
            <a:xfrm>
              <a:off x="8592660" y="1828800"/>
              <a:ext cx="466725" cy="228600"/>
              <a:chOff x="914400" y="1828800"/>
              <a:chExt cx="466725" cy="228600"/>
            </a:xfrm>
          </p:grpSpPr>
          <p:cxnSp>
            <p:nvCxnSpPr>
              <p:cNvPr id="223" name="Elbow Connector 222"/>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24" name="Elbow Connector 223"/>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grpSp>
        <p:nvGrpSpPr>
          <p:cNvPr id="111" name="Group 110"/>
          <p:cNvGrpSpPr/>
          <p:nvPr/>
        </p:nvGrpSpPr>
        <p:grpSpPr>
          <a:xfrm>
            <a:off x="914403" y="2121131"/>
            <a:ext cx="1942815" cy="1128703"/>
            <a:chOff x="958990" y="2149147"/>
            <a:chExt cx="1085848" cy="1128702"/>
          </a:xfrm>
        </p:grpSpPr>
        <p:cxnSp>
          <p:nvCxnSpPr>
            <p:cNvPr id="83" name="Elbow Connector 82"/>
            <p:cNvCxnSpPr/>
            <p:nvPr/>
          </p:nvCxnSpPr>
          <p:spPr>
            <a:xfrm flipV="1">
              <a:off x="958990" y="3125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86" name="Elbow Connector 85"/>
            <p:cNvCxnSpPr/>
            <p:nvPr/>
          </p:nvCxnSpPr>
          <p:spPr>
            <a:xfrm flipV="1">
              <a:off x="1111390" y="29730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87" name="Elbow Connector 86"/>
            <p:cNvCxnSpPr/>
            <p:nvPr/>
          </p:nvCxnSpPr>
          <p:spPr>
            <a:xfrm flipV="1">
              <a:off x="1273457" y="2819400"/>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88" name="Elbow Connector 87"/>
            <p:cNvCxnSpPr/>
            <p:nvPr/>
          </p:nvCxnSpPr>
          <p:spPr>
            <a:xfrm flipV="1">
              <a:off x="1425857" y="2669576"/>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89" name="Elbow Connector 88"/>
            <p:cNvCxnSpPr/>
            <p:nvPr/>
          </p:nvCxnSpPr>
          <p:spPr>
            <a:xfrm flipV="1">
              <a:off x="1578113" y="25158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90" name="Elbow Connector 89"/>
            <p:cNvCxnSpPr/>
            <p:nvPr/>
          </p:nvCxnSpPr>
          <p:spPr>
            <a:xfrm flipV="1">
              <a:off x="1730513" y="2363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sp>
          <p:nvSpPr>
            <p:cNvPr id="98" name="TextBox 97"/>
            <p:cNvSpPr txBox="1"/>
            <p:nvPr/>
          </p:nvSpPr>
          <p:spPr>
            <a:xfrm>
              <a:off x="958990" y="30611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0</a:t>
              </a:r>
            </a:p>
          </p:txBody>
        </p:sp>
        <p:sp>
          <p:nvSpPr>
            <p:cNvPr id="99" name="TextBox 98"/>
            <p:cNvSpPr txBox="1"/>
            <p:nvPr/>
          </p:nvSpPr>
          <p:spPr>
            <a:xfrm>
              <a:off x="1111390" y="29087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1</a:t>
              </a:r>
            </a:p>
          </p:txBody>
        </p:sp>
        <p:sp>
          <p:nvSpPr>
            <p:cNvPr id="100" name="TextBox 99"/>
            <p:cNvSpPr txBox="1"/>
            <p:nvPr/>
          </p:nvSpPr>
          <p:spPr>
            <a:xfrm>
              <a:off x="1277129" y="2753504"/>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2</a:t>
              </a:r>
            </a:p>
          </p:txBody>
        </p:sp>
        <p:sp>
          <p:nvSpPr>
            <p:cNvPr id="101" name="TextBox 100"/>
            <p:cNvSpPr txBox="1"/>
            <p:nvPr/>
          </p:nvSpPr>
          <p:spPr>
            <a:xfrm>
              <a:off x="1435382" y="26039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3</a:t>
              </a:r>
            </a:p>
          </p:txBody>
        </p:sp>
        <p:sp>
          <p:nvSpPr>
            <p:cNvPr id="102" name="TextBox 101"/>
            <p:cNvSpPr txBox="1"/>
            <p:nvPr/>
          </p:nvSpPr>
          <p:spPr>
            <a:xfrm>
              <a:off x="1588721" y="24538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4</a:t>
              </a:r>
            </a:p>
          </p:txBody>
        </p:sp>
        <p:sp>
          <p:nvSpPr>
            <p:cNvPr id="103" name="TextBox 102"/>
            <p:cNvSpPr txBox="1"/>
            <p:nvPr/>
          </p:nvSpPr>
          <p:spPr>
            <a:xfrm>
              <a:off x="1736604" y="2299862"/>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5</a:t>
              </a:r>
            </a:p>
          </p:txBody>
        </p:sp>
        <p:sp>
          <p:nvSpPr>
            <p:cNvPr id="104" name="TextBox 103"/>
            <p:cNvSpPr txBox="1"/>
            <p:nvPr/>
          </p:nvSpPr>
          <p:spPr>
            <a:xfrm>
              <a:off x="1892438" y="2149147"/>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6</a:t>
              </a:r>
            </a:p>
          </p:txBody>
        </p:sp>
      </p:grpSp>
      <p:cxnSp>
        <p:nvCxnSpPr>
          <p:cNvPr id="127" name="Straight Connector 126"/>
          <p:cNvCxnSpPr>
            <a:stCxn id="104" idx="2"/>
            <a:endCxn id="104" idx="2"/>
          </p:cNvCxnSpPr>
          <p:nvPr/>
        </p:nvCxnSpPr>
        <p:spPr>
          <a:xfrm>
            <a:off x="2720879" y="2336574"/>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a:off x="1754788" y="2950516"/>
            <a:ext cx="3135" cy="783287"/>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grpSp>
        <p:nvGrpSpPr>
          <p:cNvPr id="174" name="Group 173"/>
          <p:cNvGrpSpPr/>
          <p:nvPr/>
        </p:nvGrpSpPr>
        <p:grpSpPr>
          <a:xfrm flipH="1">
            <a:off x="2581279" y="2122636"/>
            <a:ext cx="1942815" cy="1128703"/>
            <a:chOff x="958990" y="2149147"/>
            <a:chExt cx="1085848" cy="1128702"/>
          </a:xfrm>
        </p:grpSpPr>
        <p:cxnSp>
          <p:nvCxnSpPr>
            <p:cNvPr id="175" name="Elbow Connector 174"/>
            <p:cNvCxnSpPr/>
            <p:nvPr/>
          </p:nvCxnSpPr>
          <p:spPr>
            <a:xfrm flipV="1">
              <a:off x="958990" y="3125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76" name="Elbow Connector 175"/>
            <p:cNvCxnSpPr/>
            <p:nvPr/>
          </p:nvCxnSpPr>
          <p:spPr>
            <a:xfrm flipV="1">
              <a:off x="1111390" y="29730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77" name="Elbow Connector 176"/>
            <p:cNvCxnSpPr/>
            <p:nvPr/>
          </p:nvCxnSpPr>
          <p:spPr>
            <a:xfrm flipV="1">
              <a:off x="1273457" y="2819400"/>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78" name="Elbow Connector 177"/>
            <p:cNvCxnSpPr/>
            <p:nvPr/>
          </p:nvCxnSpPr>
          <p:spPr>
            <a:xfrm flipV="1">
              <a:off x="1425857" y="2669576"/>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79" name="Elbow Connector 178"/>
            <p:cNvCxnSpPr/>
            <p:nvPr/>
          </p:nvCxnSpPr>
          <p:spPr>
            <a:xfrm flipV="1">
              <a:off x="1578113" y="25158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80" name="Elbow Connector 179"/>
            <p:cNvCxnSpPr/>
            <p:nvPr/>
          </p:nvCxnSpPr>
          <p:spPr>
            <a:xfrm flipV="1">
              <a:off x="1730513" y="2363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sp>
          <p:nvSpPr>
            <p:cNvPr id="181" name="TextBox 180"/>
            <p:cNvSpPr txBox="1"/>
            <p:nvPr/>
          </p:nvSpPr>
          <p:spPr>
            <a:xfrm>
              <a:off x="958990" y="30611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0</a:t>
              </a:r>
            </a:p>
          </p:txBody>
        </p:sp>
        <p:sp>
          <p:nvSpPr>
            <p:cNvPr id="182" name="TextBox 181"/>
            <p:cNvSpPr txBox="1"/>
            <p:nvPr/>
          </p:nvSpPr>
          <p:spPr>
            <a:xfrm>
              <a:off x="1111390" y="29087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1</a:t>
              </a:r>
            </a:p>
          </p:txBody>
        </p:sp>
        <p:sp>
          <p:nvSpPr>
            <p:cNvPr id="183" name="TextBox 182"/>
            <p:cNvSpPr txBox="1"/>
            <p:nvPr/>
          </p:nvSpPr>
          <p:spPr>
            <a:xfrm>
              <a:off x="1273315" y="2753504"/>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2</a:t>
              </a:r>
            </a:p>
          </p:txBody>
        </p:sp>
        <p:sp>
          <p:nvSpPr>
            <p:cNvPr id="184" name="TextBox 183"/>
            <p:cNvSpPr txBox="1"/>
            <p:nvPr/>
          </p:nvSpPr>
          <p:spPr>
            <a:xfrm>
              <a:off x="1435382" y="26039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3</a:t>
              </a:r>
            </a:p>
          </p:txBody>
        </p:sp>
        <p:sp>
          <p:nvSpPr>
            <p:cNvPr id="185" name="TextBox 184"/>
            <p:cNvSpPr txBox="1"/>
            <p:nvPr/>
          </p:nvSpPr>
          <p:spPr>
            <a:xfrm>
              <a:off x="1588721" y="24538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4</a:t>
              </a:r>
            </a:p>
          </p:txBody>
        </p:sp>
        <p:sp>
          <p:nvSpPr>
            <p:cNvPr id="186" name="TextBox 185"/>
            <p:cNvSpPr txBox="1"/>
            <p:nvPr/>
          </p:nvSpPr>
          <p:spPr>
            <a:xfrm>
              <a:off x="1736604" y="2299862"/>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5</a:t>
              </a:r>
            </a:p>
          </p:txBody>
        </p:sp>
        <p:sp>
          <p:nvSpPr>
            <p:cNvPr id="187" name="TextBox 186"/>
            <p:cNvSpPr txBox="1"/>
            <p:nvPr/>
          </p:nvSpPr>
          <p:spPr>
            <a:xfrm>
              <a:off x="1892438" y="2149147"/>
              <a:ext cx="152400" cy="215444"/>
            </a:xfrm>
            <a:prstGeom prst="rect">
              <a:avLst/>
            </a:prstGeom>
            <a:noFill/>
          </p:spPr>
          <p:txBody>
            <a:bodyPr wrap="square" lIns="0" tIns="0" rIns="0" bIns="0" rtlCol="0">
              <a:spAutoFit/>
            </a:bodyPr>
            <a:lstStyle/>
            <a:p>
              <a:pPr algn="ctr"/>
              <a:endParaRPr lang="en-US" sz="1400" dirty="0">
                <a:latin typeface="Arial" panose="020B0604020202020204" pitchFamily="34" charset="0"/>
                <a:cs typeface="Arial" panose="020B0604020202020204" pitchFamily="34" charset="0"/>
              </a:endParaRPr>
            </a:p>
          </p:txBody>
        </p:sp>
      </p:grpSp>
      <p:grpSp>
        <p:nvGrpSpPr>
          <p:cNvPr id="190" name="Group 189"/>
          <p:cNvGrpSpPr/>
          <p:nvPr/>
        </p:nvGrpSpPr>
        <p:grpSpPr>
          <a:xfrm>
            <a:off x="4243620" y="2119231"/>
            <a:ext cx="1942815" cy="1128703"/>
            <a:chOff x="958990" y="2149147"/>
            <a:chExt cx="1085848" cy="1128702"/>
          </a:xfrm>
        </p:grpSpPr>
        <p:cxnSp>
          <p:nvCxnSpPr>
            <p:cNvPr id="191" name="Elbow Connector 190"/>
            <p:cNvCxnSpPr/>
            <p:nvPr/>
          </p:nvCxnSpPr>
          <p:spPr>
            <a:xfrm flipV="1">
              <a:off x="958990" y="3125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2" name="Elbow Connector 191"/>
            <p:cNvCxnSpPr/>
            <p:nvPr/>
          </p:nvCxnSpPr>
          <p:spPr>
            <a:xfrm flipV="1">
              <a:off x="1111390" y="29730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3" name="Elbow Connector 192"/>
            <p:cNvCxnSpPr/>
            <p:nvPr/>
          </p:nvCxnSpPr>
          <p:spPr>
            <a:xfrm flipV="1">
              <a:off x="1273457" y="2819400"/>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4" name="Elbow Connector 193"/>
            <p:cNvCxnSpPr/>
            <p:nvPr/>
          </p:nvCxnSpPr>
          <p:spPr>
            <a:xfrm flipV="1">
              <a:off x="1425857" y="2669576"/>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5" name="Elbow Connector 194"/>
            <p:cNvCxnSpPr/>
            <p:nvPr/>
          </p:nvCxnSpPr>
          <p:spPr>
            <a:xfrm flipV="1">
              <a:off x="1578113" y="25158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6" name="Elbow Connector 195"/>
            <p:cNvCxnSpPr/>
            <p:nvPr/>
          </p:nvCxnSpPr>
          <p:spPr>
            <a:xfrm flipV="1">
              <a:off x="1730513" y="2363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sp>
          <p:nvSpPr>
            <p:cNvPr id="197" name="TextBox 196"/>
            <p:cNvSpPr txBox="1"/>
            <p:nvPr/>
          </p:nvSpPr>
          <p:spPr>
            <a:xfrm>
              <a:off x="958990" y="3061156"/>
              <a:ext cx="152400" cy="215444"/>
            </a:xfrm>
            <a:prstGeom prst="rect">
              <a:avLst/>
            </a:prstGeom>
            <a:noFill/>
          </p:spPr>
          <p:txBody>
            <a:bodyPr wrap="square" lIns="0" tIns="0" rIns="0" bIns="0" rtlCol="0">
              <a:spAutoFit/>
            </a:bodyPr>
            <a:lstStyle/>
            <a:p>
              <a:pPr algn="ctr"/>
              <a:endParaRPr lang="en-US" sz="1400" dirty="0">
                <a:latin typeface="Arial" panose="020B0604020202020204" pitchFamily="34" charset="0"/>
                <a:cs typeface="Arial" panose="020B0604020202020204" pitchFamily="34" charset="0"/>
              </a:endParaRPr>
            </a:p>
          </p:txBody>
        </p:sp>
        <p:sp>
          <p:nvSpPr>
            <p:cNvPr id="198" name="TextBox 197"/>
            <p:cNvSpPr txBox="1"/>
            <p:nvPr/>
          </p:nvSpPr>
          <p:spPr>
            <a:xfrm>
              <a:off x="1111390" y="29087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1</a:t>
              </a:r>
            </a:p>
          </p:txBody>
        </p:sp>
        <p:sp>
          <p:nvSpPr>
            <p:cNvPr id="199" name="TextBox 198"/>
            <p:cNvSpPr txBox="1"/>
            <p:nvPr/>
          </p:nvSpPr>
          <p:spPr>
            <a:xfrm>
              <a:off x="1273315" y="2753504"/>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2</a:t>
              </a:r>
            </a:p>
          </p:txBody>
        </p:sp>
        <p:sp>
          <p:nvSpPr>
            <p:cNvPr id="200" name="TextBox 199"/>
            <p:cNvSpPr txBox="1"/>
            <p:nvPr/>
          </p:nvSpPr>
          <p:spPr>
            <a:xfrm>
              <a:off x="1435382" y="26039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3</a:t>
              </a:r>
            </a:p>
          </p:txBody>
        </p:sp>
        <p:sp>
          <p:nvSpPr>
            <p:cNvPr id="201" name="TextBox 200"/>
            <p:cNvSpPr txBox="1"/>
            <p:nvPr/>
          </p:nvSpPr>
          <p:spPr>
            <a:xfrm>
              <a:off x="1588721" y="24538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4</a:t>
              </a:r>
            </a:p>
          </p:txBody>
        </p:sp>
        <p:sp>
          <p:nvSpPr>
            <p:cNvPr id="202" name="TextBox 201"/>
            <p:cNvSpPr txBox="1"/>
            <p:nvPr/>
          </p:nvSpPr>
          <p:spPr>
            <a:xfrm>
              <a:off x="1736604" y="2299862"/>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5</a:t>
              </a:r>
            </a:p>
          </p:txBody>
        </p:sp>
        <p:sp>
          <p:nvSpPr>
            <p:cNvPr id="203" name="TextBox 202"/>
            <p:cNvSpPr txBox="1"/>
            <p:nvPr/>
          </p:nvSpPr>
          <p:spPr>
            <a:xfrm>
              <a:off x="1892438" y="2149147"/>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6</a:t>
              </a:r>
            </a:p>
          </p:txBody>
        </p:sp>
      </p:grpSp>
      <p:grpSp>
        <p:nvGrpSpPr>
          <p:cNvPr id="226" name="Group 225"/>
          <p:cNvGrpSpPr/>
          <p:nvPr/>
        </p:nvGrpSpPr>
        <p:grpSpPr>
          <a:xfrm flipH="1">
            <a:off x="5909347" y="2118463"/>
            <a:ext cx="1942815" cy="1128703"/>
            <a:chOff x="958990" y="2149147"/>
            <a:chExt cx="1085848" cy="1128702"/>
          </a:xfrm>
        </p:grpSpPr>
        <p:cxnSp>
          <p:nvCxnSpPr>
            <p:cNvPr id="227" name="Elbow Connector 226"/>
            <p:cNvCxnSpPr/>
            <p:nvPr/>
          </p:nvCxnSpPr>
          <p:spPr>
            <a:xfrm flipV="1">
              <a:off x="958990" y="3125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28" name="Elbow Connector 227"/>
            <p:cNvCxnSpPr/>
            <p:nvPr/>
          </p:nvCxnSpPr>
          <p:spPr>
            <a:xfrm flipV="1">
              <a:off x="1111390" y="29730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29" name="Elbow Connector 228"/>
            <p:cNvCxnSpPr/>
            <p:nvPr/>
          </p:nvCxnSpPr>
          <p:spPr>
            <a:xfrm flipV="1">
              <a:off x="1273457" y="2819400"/>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30" name="Elbow Connector 229"/>
            <p:cNvCxnSpPr/>
            <p:nvPr/>
          </p:nvCxnSpPr>
          <p:spPr>
            <a:xfrm flipV="1">
              <a:off x="1425857" y="2669576"/>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31" name="Elbow Connector 230"/>
            <p:cNvCxnSpPr/>
            <p:nvPr/>
          </p:nvCxnSpPr>
          <p:spPr>
            <a:xfrm flipV="1">
              <a:off x="1578113" y="25158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32" name="Elbow Connector 231"/>
            <p:cNvCxnSpPr/>
            <p:nvPr/>
          </p:nvCxnSpPr>
          <p:spPr>
            <a:xfrm flipV="1">
              <a:off x="1730513" y="2363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sp>
          <p:nvSpPr>
            <p:cNvPr id="233" name="TextBox 232"/>
            <p:cNvSpPr txBox="1"/>
            <p:nvPr/>
          </p:nvSpPr>
          <p:spPr>
            <a:xfrm>
              <a:off x="958990" y="30611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0</a:t>
              </a:r>
            </a:p>
          </p:txBody>
        </p:sp>
        <p:sp>
          <p:nvSpPr>
            <p:cNvPr id="234" name="TextBox 233"/>
            <p:cNvSpPr txBox="1"/>
            <p:nvPr/>
          </p:nvSpPr>
          <p:spPr>
            <a:xfrm>
              <a:off x="1111390" y="29087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1</a:t>
              </a:r>
            </a:p>
          </p:txBody>
        </p:sp>
        <p:sp>
          <p:nvSpPr>
            <p:cNvPr id="235" name="TextBox 234"/>
            <p:cNvSpPr txBox="1"/>
            <p:nvPr/>
          </p:nvSpPr>
          <p:spPr>
            <a:xfrm>
              <a:off x="1273315" y="2753504"/>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2</a:t>
              </a:r>
            </a:p>
          </p:txBody>
        </p:sp>
        <p:sp>
          <p:nvSpPr>
            <p:cNvPr id="236" name="TextBox 235"/>
            <p:cNvSpPr txBox="1"/>
            <p:nvPr/>
          </p:nvSpPr>
          <p:spPr>
            <a:xfrm>
              <a:off x="1435382" y="26039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3</a:t>
              </a:r>
            </a:p>
          </p:txBody>
        </p:sp>
        <p:sp>
          <p:nvSpPr>
            <p:cNvPr id="237" name="TextBox 236"/>
            <p:cNvSpPr txBox="1"/>
            <p:nvPr/>
          </p:nvSpPr>
          <p:spPr>
            <a:xfrm>
              <a:off x="1588721" y="24538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4</a:t>
              </a:r>
            </a:p>
          </p:txBody>
        </p:sp>
        <p:sp>
          <p:nvSpPr>
            <p:cNvPr id="238" name="TextBox 237"/>
            <p:cNvSpPr txBox="1"/>
            <p:nvPr/>
          </p:nvSpPr>
          <p:spPr>
            <a:xfrm>
              <a:off x="1736604" y="2299862"/>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5</a:t>
              </a:r>
            </a:p>
          </p:txBody>
        </p:sp>
        <p:sp>
          <p:nvSpPr>
            <p:cNvPr id="239" name="TextBox 238"/>
            <p:cNvSpPr txBox="1"/>
            <p:nvPr/>
          </p:nvSpPr>
          <p:spPr>
            <a:xfrm>
              <a:off x="1892438" y="2149147"/>
              <a:ext cx="152400" cy="215444"/>
            </a:xfrm>
            <a:prstGeom prst="rect">
              <a:avLst/>
            </a:prstGeom>
            <a:noFill/>
          </p:spPr>
          <p:txBody>
            <a:bodyPr wrap="square" lIns="0" tIns="0" rIns="0" bIns="0" rtlCol="0">
              <a:spAutoFit/>
            </a:bodyPr>
            <a:lstStyle/>
            <a:p>
              <a:pPr algn="ctr"/>
              <a:endParaRPr lang="en-US" sz="1400" dirty="0">
                <a:latin typeface="Arial" panose="020B0604020202020204" pitchFamily="34" charset="0"/>
                <a:cs typeface="Arial" panose="020B0604020202020204" pitchFamily="34" charset="0"/>
              </a:endParaRPr>
            </a:p>
          </p:txBody>
        </p:sp>
      </p:grpSp>
      <p:sp>
        <p:nvSpPr>
          <p:cNvPr id="240" name="TextBox 239"/>
          <p:cNvSpPr txBox="1"/>
          <p:nvPr/>
        </p:nvSpPr>
        <p:spPr>
          <a:xfrm>
            <a:off x="295051" y="1175337"/>
            <a:ext cx="4097853" cy="369332"/>
          </a:xfrm>
          <a:prstGeom prst="rect">
            <a:avLst/>
          </a:prstGeom>
          <a:noFill/>
        </p:spPr>
        <p:txBody>
          <a:bodyPr wrap="none" rtlCol="0">
            <a:spAutoFit/>
          </a:bodyPr>
          <a:lstStyle/>
          <a:p>
            <a:r>
              <a:rPr lang="en-US" dirty="0">
                <a:solidFill>
                  <a:srgbClr val="C00000"/>
                </a:solidFill>
              </a:rPr>
              <a:t> Center-aligned mode,  ARR = 6, CCR = 3</a:t>
            </a:r>
          </a:p>
        </p:txBody>
      </p:sp>
      <p:sp>
        <p:nvSpPr>
          <p:cNvPr id="244" name="TextBox 243"/>
          <p:cNvSpPr txBox="1"/>
          <p:nvPr/>
        </p:nvSpPr>
        <p:spPr>
          <a:xfrm>
            <a:off x="163015" y="1688068"/>
            <a:ext cx="737702" cy="369332"/>
          </a:xfrm>
          <a:prstGeom prst="rect">
            <a:avLst/>
          </a:prstGeom>
          <a:noFill/>
        </p:spPr>
        <p:txBody>
          <a:bodyPr wrap="none" rtlCol="0">
            <a:spAutoFit/>
          </a:bodyPr>
          <a:lstStyle/>
          <a:p>
            <a:r>
              <a:rPr lang="en-US" dirty="0"/>
              <a:t>Clock</a:t>
            </a:r>
          </a:p>
        </p:txBody>
      </p:sp>
      <p:sp>
        <p:nvSpPr>
          <p:cNvPr id="245" name="TextBox 244"/>
          <p:cNvSpPr txBox="1"/>
          <p:nvPr/>
        </p:nvSpPr>
        <p:spPr>
          <a:xfrm>
            <a:off x="146319" y="2642747"/>
            <a:ext cx="984565" cy="369332"/>
          </a:xfrm>
          <a:prstGeom prst="rect">
            <a:avLst/>
          </a:prstGeom>
          <a:noFill/>
        </p:spPr>
        <p:txBody>
          <a:bodyPr wrap="none" rtlCol="0">
            <a:spAutoFit/>
          </a:bodyPr>
          <a:lstStyle/>
          <a:p>
            <a:r>
              <a:rPr lang="en-US" dirty="0"/>
              <a:t>Counter</a:t>
            </a:r>
          </a:p>
        </p:txBody>
      </p:sp>
      <p:cxnSp>
        <p:nvCxnSpPr>
          <p:cNvPr id="256" name="Straight Arrow Connector 255"/>
          <p:cNvCxnSpPr/>
          <p:nvPr/>
        </p:nvCxnSpPr>
        <p:spPr>
          <a:xfrm flipV="1">
            <a:off x="1265122" y="2787531"/>
            <a:ext cx="7647923" cy="4908"/>
          </a:xfrm>
          <a:prstGeom prst="straightConnector1">
            <a:avLst/>
          </a:prstGeom>
          <a:ln w="19050">
            <a:solidFill>
              <a:srgbClr val="C00000"/>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57" name="TextBox 256"/>
          <p:cNvSpPr txBox="1"/>
          <p:nvPr/>
        </p:nvSpPr>
        <p:spPr>
          <a:xfrm flipH="1">
            <a:off x="894993" y="2551239"/>
            <a:ext cx="809867" cy="276999"/>
          </a:xfrm>
          <a:prstGeom prst="rect">
            <a:avLst/>
          </a:prstGeom>
          <a:noFill/>
        </p:spPr>
        <p:txBody>
          <a:bodyPr wrap="square" rtlCol="0">
            <a:spAutoFit/>
          </a:bodyPr>
          <a:lstStyle/>
          <a:p>
            <a:r>
              <a:rPr lang="en-US" sz="1200" dirty="0">
                <a:solidFill>
                  <a:srgbClr val="C00000"/>
                </a:solidFill>
              </a:rPr>
              <a:t>CCR = 3</a:t>
            </a:r>
          </a:p>
        </p:txBody>
      </p:sp>
      <p:cxnSp>
        <p:nvCxnSpPr>
          <p:cNvPr id="258" name="Straight Arrow Connector 257"/>
          <p:cNvCxnSpPr/>
          <p:nvPr/>
        </p:nvCxnSpPr>
        <p:spPr>
          <a:xfrm flipV="1">
            <a:off x="914401" y="4186645"/>
            <a:ext cx="851115" cy="178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0" name="Straight Arrow Connector 259"/>
          <p:cNvCxnSpPr/>
          <p:nvPr/>
        </p:nvCxnSpPr>
        <p:spPr>
          <a:xfrm>
            <a:off x="3397367" y="4186238"/>
            <a:ext cx="1677612" cy="2499"/>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1" name="Straight Arrow Connector 280"/>
          <p:cNvCxnSpPr/>
          <p:nvPr/>
        </p:nvCxnSpPr>
        <p:spPr>
          <a:xfrm>
            <a:off x="1755260" y="3737764"/>
            <a:ext cx="0" cy="45720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2" name="Straight Arrow Connector 281"/>
          <p:cNvCxnSpPr/>
          <p:nvPr/>
        </p:nvCxnSpPr>
        <p:spPr>
          <a:xfrm>
            <a:off x="3405116" y="3737764"/>
            <a:ext cx="0" cy="45720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3" name="Straight Arrow Connector 282"/>
          <p:cNvCxnSpPr/>
          <p:nvPr/>
        </p:nvCxnSpPr>
        <p:spPr>
          <a:xfrm flipH="1">
            <a:off x="1752603" y="3733801"/>
            <a:ext cx="1659103" cy="3964"/>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3" name="Straight Connector 292"/>
          <p:cNvCxnSpPr/>
          <p:nvPr/>
        </p:nvCxnSpPr>
        <p:spPr>
          <a:xfrm>
            <a:off x="3403936" y="2795188"/>
            <a:ext cx="4383" cy="935352"/>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294" name="Straight Connector 293"/>
          <p:cNvCxnSpPr/>
          <p:nvPr/>
        </p:nvCxnSpPr>
        <p:spPr>
          <a:xfrm>
            <a:off x="5081951" y="2946552"/>
            <a:ext cx="3135" cy="783287"/>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295" name="Straight Arrow Connector 294"/>
          <p:cNvCxnSpPr/>
          <p:nvPr/>
        </p:nvCxnSpPr>
        <p:spPr>
          <a:xfrm flipV="1">
            <a:off x="6724531" y="4177235"/>
            <a:ext cx="1124919" cy="5039"/>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6" name="Straight Arrow Connector 295"/>
          <p:cNvCxnSpPr/>
          <p:nvPr/>
        </p:nvCxnSpPr>
        <p:spPr>
          <a:xfrm>
            <a:off x="5082423" y="3733800"/>
            <a:ext cx="0" cy="45720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7" name="Straight Arrow Connector 296"/>
          <p:cNvCxnSpPr/>
          <p:nvPr/>
        </p:nvCxnSpPr>
        <p:spPr>
          <a:xfrm>
            <a:off x="6732279" y="3733800"/>
            <a:ext cx="0" cy="45720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8" name="Straight Arrow Connector 297"/>
          <p:cNvCxnSpPr/>
          <p:nvPr/>
        </p:nvCxnSpPr>
        <p:spPr>
          <a:xfrm flipH="1">
            <a:off x="5079766" y="3729837"/>
            <a:ext cx="1659103" cy="3964"/>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9" name="Straight Connector 298"/>
          <p:cNvCxnSpPr/>
          <p:nvPr/>
        </p:nvCxnSpPr>
        <p:spPr>
          <a:xfrm>
            <a:off x="6731099" y="2791224"/>
            <a:ext cx="4383" cy="935352"/>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sp>
        <p:nvSpPr>
          <p:cNvPr id="302" name="TextBox 301"/>
          <p:cNvSpPr txBox="1"/>
          <p:nvPr/>
        </p:nvSpPr>
        <p:spPr>
          <a:xfrm>
            <a:off x="534394" y="4996161"/>
            <a:ext cx="2337499" cy="369332"/>
          </a:xfrm>
          <a:prstGeom prst="rect">
            <a:avLst/>
          </a:prstGeom>
          <a:noFill/>
        </p:spPr>
        <p:txBody>
          <a:bodyPr wrap="none" rtlCol="0">
            <a:spAutoFit/>
          </a:bodyPr>
          <a:lstStyle/>
          <a:p>
            <a:r>
              <a:rPr lang="en-US" dirty="0">
                <a:solidFill>
                  <a:srgbClr val="C00000"/>
                </a:solidFill>
                <a:latin typeface="Consolas" panose="020B0609020204030204" pitchFamily="49" charset="0"/>
              </a:rPr>
              <a:t>Duty Cycle = 1 - </a:t>
            </a:r>
          </a:p>
        </p:txBody>
      </p:sp>
      <p:cxnSp>
        <p:nvCxnSpPr>
          <p:cNvPr id="303" name="Straight Connector 302"/>
          <p:cNvCxnSpPr/>
          <p:nvPr/>
        </p:nvCxnSpPr>
        <p:spPr>
          <a:xfrm>
            <a:off x="2743203" y="5181600"/>
            <a:ext cx="599973"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304" name="TextBox 303"/>
          <p:cNvSpPr txBox="1"/>
          <p:nvPr/>
        </p:nvSpPr>
        <p:spPr>
          <a:xfrm>
            <a:off x="2743202" y="4793486"/>
            <a:ext cx="599975" cy="369332"/>
          </a:xfrm>
          <a:prstGeom prst="rect">
            <a:avLst/>
          </a:prstGeom>
          <a:noFill/>
        </p:spPr>
        <p:txBody>
          <a:bodyPr wrap="square" rtlCol="0">
            <a:spAutoFit/>
          </a:bodyPr>
          <a:lstStyle/>
          <a:p>
            <a:pPr algn="ctr"/>
            <a:r>
              <a:rPr lang="en-US" dirty="0">
                <a:solidFill>
                  <a:srgbClr val="C00000"/>
                </a:solidFill>
                <a:latin typeface="Consolas" panose="020B0609020204030204" pitchFamily="49" charset="0"/>
              </a:rPr>
              <a:t>CCR</a:t>
            </a:r>
          </a:p>
        </p:txBody>
      </p:sp>
      <p:sp>
        <p:nvSpPr>
          <p:cNvPr id="305" name="TextBox 304"/>
          <p:cNvSpPr txBox="1"/>
          <p:nvPr/>
        </p:nvSpPr>
        <p:spPr>
          <a:xfrm>
            <a:off x="2743202" y="5198837"/>
            <a:ext cx="607771" cy="369332"/>
          </a:xfrm>
          <a:prstGeom prst="rect">
            <a:avLst/>
          </a:prstGeom>
          <a:noFill/>
        </p:spPr>
        <p:txBody>
          <a:bodyPr wrap="square" rtlCol="0">
            <a:spAutoFit/>
          </a:bodyPr>
          <a:lstStyle/>
          <a:p>
            <a:pPr algn="ctr"/>
            <a:r>
              <a:rPr lang="en-US" dirty="0">
                <a:solidFill>
                  <a:srgbClr val="C00000"/>
                </a:solidFill>
                <a:latin typeface="Consolas" panose="020B0609020204030204" pitchFamily="49" charset="0"/>
              </a:rPr>
              <a:t>ARR</a:t>
            </a:r>
          </a:p>
        </p:txBody>
      </p:sp>
      <p:sp>
        <p:nvSpPr>
          <p:cNvPr id="188" name="Rectangle 187"/>
          <p:cNvSpPr/>
          <p:nvPr/>
        </p:nvSpPr>
        <p:spPr>
          <a:xfrm>
            <a:off x="4370102" y="4760118"/>
            <a:ext cx="4316699" cy="1504071"/>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TextBox 188"/>
          <p:cNvSpPr txBox="1"/>
          <p:nvPr/>
        </p:nvSpPr>
        <p:spPr>
          <a:xfrm>
            <a:off x="4473416" y="5060339"/>
            <a:ext cx="4365787" cy="646331"/>
          </a:xfrm>
          <a:prstGeom prst="rect">
            <a:avLst/>
          </a:prstGeom>
          <a:noFill/>
        </p:spPr>
        <p:txBody>
          <a:bodyPr wrap="square" rtlCol="0">
            <a:spAutoFit/>
          </a:bodyPr>
          <a:lstStyle/>
          <a:p>
            <a:r>
              <a:rPr lang="en-US" dirty="0">
                <a:solidFill>
                  <a:srgbClr val="C00000"/>
                </a:solidFill>
                <a:latin typeface="Consolas" panose="020B0609020204030204" pitchFamily="49" charset="0"/>
                <a:cs typeface="Arial" panose="020B0604020202020204" pitchFamily="34" charset="0"/>
              </a:rPr>
              <a:t>Timer Period = 2 * ARR * Clock Period       = 12 * Clock Period</a:t>
            </a:r>
          </a:p>
        </p:txBody>
      </p:sp>
      <p:sp>
        <p:nvSpPr>
          <p:cNvPr id="225" name="TextBox 224"/>
          <p:cNvSpPr txBox="1"/>
          <p:nvPr/>
        </p:nvSpPr>
        <p:spPr>
          <a:xfrm>
            <a:off x="1848379" y="5676255"/>
            <a:ext cx="370220" cy="369332"/>
          </a:xfrm>
          <a:prstGeom prst="rect">
            <a:avLst/>
          </a:prstGeom>
          <a:noFill/>
        </p:spPr>
        <p:txBody>
          <a:bodyPr wrap="square" rtlCol="0">
            <a:spAutoFit/>
          </a:bodyPr>
          <a:lstStyle/>
          <a:p>
            <a:pPr algn="ctr"/>
            <a:r>
              <a:rPr lang="en-US" dirty="0">
                <a:solidFill>
                  <a:srgbClr val="C00000"/>
                </a:solidFill>
                <a:latin typeface="Consolas" panose="020B0609020204030204" pitchFamily="49" charset="0"/>
              </a:rPr>
              <a:t>=</a:t>
            </a:r>
          </a:p>
        </p:txBody>
      </p:sp>
      <p:cxnSp>
        <p:nvCxnSpPr>
          <p:cNvPr id="242" name="Straight Connector 241"/>
          <p:cNvCxnSpPr/>
          <p:nvPr/>
        </p:nvCxnSpPr>
        <p:spPr>
          <a:xfrm>
            <a:off x="2216988" y="5887496"/>
            <a:ext cx="336359"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243" name="TextBox 242"/>
          <p:cNvSpPr txBox="1"/>
          <p:nvPr/>
        </p:nvSpPr>
        <p:spPr>
          <a:xfrm>
            <a:off x="2216986" y="5492299"/>
            <a:ext cx="344835" cy="369332"/>
          </a:xfrm>
          <a:prstGeom prst="rect">
            <a:avLst/>
          </a:prstGeom>
          <a:noFill/>
        </p:spPr>
        <p:txBody>
          <a:bodyPr wrap="square" rtlCol="0">
            <a:spAutoFit/>
          </a:bodyPr>
          <a:lstStyle/>
          <a:p>
            <a:pPr algn="ctr"/>
            <a:r>
              <a:rPr lang="en-US" dirty="0">
                <a:solidFill>
                  <a:srgbClr val="C00000"/>
                </a:solidFill>
                <a:latin typeface="Consolas" panose="020B0609020204030204" pitchFamily="49" charset="0"/>
              </a:rPr>
              <a:t>1</a:t>
            </a:r>
          </a:p>
        </p:txBody>
      </p:sp>
      <p:sp>
        <p:nvSpPr>
          <p:cNvPr id="246" name="TextBox 245"/>
          <p:cNvSpPr txBox="1"/>
          <p:nvPr/>
        </p:nvSpPr>
        <p:spPr>
          <a:xfrm>
            <a:off x="2216988" y="5897649"/>
            <a:ext cx="336359" cy="369332"/>
          </a:xfrm>
          <a:prstGeom prst="rect">
            <a:avLst/>
          </a:prstGeom>
          <a:noFill/>
        </p:spPr>
        <p:txBody>
          <a:bodyPr wrap="square" rtlCol="0">
            <a:spAutoFit/>
          </a:bodyPr>
          <a:lstStyle/>
          <a:p>
            <a:pPr algn="ctr"/>
            <a:r>
              <a:rPr lang="en-US" dirty="0">
                <a:solidFill>
                  <a:srgbClr val="C00000"/>
                </a:solidFill>
                <a:latin typeface="Consolas" panose="020B0609020204030204" pitchFamily="49" charset="0"/>
              </a:rPr>
              <a:t>2</a:t>
            </a:r>
          </a:p>
        </p:txBody>
      </p:sp>
      <p:sp>
        <p:nvSpPr>
          <p:cNvPr id="247" name="Rectangle 246"/>
          <p:cNvSpPr/>
          <p:nvPr/>
        </p:nvSpPr>
        <p:spPr>
          <a:xfrm>
            <a:off x="155662" y="3824949"/>
            <a:ext cx="875561" cy="646331"/>
          </a:xfrm>
          <a:prstGeom prst="rect">
            <a:avLst/>
          </a:prstGeom>
        </p:spPr>
        <p:txBody>
          <a:bodyPr wrap="none">
            <a:spAutoFit/>
          </a:bodyPr>
          <a:lstStyle/>
          <a:p>
            <a:r>
              <a:rPr lang="en-US" dirty="0"/>
              <a:t>PWM</a:t>
            </a:r>
          </a:p>
          <a:p>
            <a:r>
              <a:rPr lang="en-US" dirty="0"/>
              <a:t>Output</a:t>
            </a:r>
          </a:p>
        </p:txBody>
      </p:sp>
      <p:sp>
        <p:nvSpPr>
          <p:cNvPr id="248" name="Title 1"/>
          <p:cNvSpPr>
            <a:spLocks noGrp="1"/>
          </p:cNvSpPr>
          <p:nvPr>
            <p:ph type="title"/>
          </p:nvPr>
        </p:nvSpPr>
        <p:spPr>
          <a:xfrm>
            <a:off x="457200" y="152400"/>
            <a:ext cx="3188089" cy="990600"/>
          </a:xfrm>
        </p:spPr>
        <p:txBody>
          <a:bodyPr>
            <a:normAutofit fontScale="90000"/>
          </a:bodyPr>
          <a:lstStyle/>
          <a:p>
            <a:r>
              <a:rPr lang="en-US" dirty="0"/>
              <a:t>PWM Mode 2 (High-True)</a:t>
            </a:r>
          </a:p>
        </p:txBody>
      </p:sp>
      <p:grpSp>
        <p:nvGrpSpPr>
          <p:cNvPr id="250" name="Group 249"/>
          <p:cNvGrpSpPr/>
          <p:nvPr/>
        </p:nvGrpSpPr>
        <p:grpSpPr>
          <a:xfrm>
            <a:off x="4711190" y="152861"/>
            <a:ext cx="4212518" cy="838200"/>
            <a:chOff x="7458162" y="246858"/>
            <a:chExt cx="4212518" cy="838200"/>
          </a:xfrm>
        </p:grpSpPr>
        <p:sp>
          <p:nvSpPr>
            <p:cNvPr id="251" name="TextBox 250"/>
            <p:cNvSpPr txBox="1"/>
            <p:nvPr/>
          </p:nvSpPr>
          <p:spPr>
            <a:xfrm>
              <a:off x="7458162" y="500314"/>
              <a:ext cx="1709122" cy="369332"/>
            </a:xfrm>
            <a:prstGeom prst="rect">
              <a:avLst/>
            </a:prstGeom>
            <a:noFill/>
          </p:spPr>
          <p:txBody>
            <a:bodyPr wrap="none" rtlCol="0">
              <a:spAutoFit/>
            </a:bodyPr>
            <a:lstStyle/>
            <a:p>
              <a:r>
                <a:rPr lang="en-US" dirty="0">
                  <a:solidFill>
                    <a:schemeClr val="bg1"/>
                  </a:solidFill>
                </a:rPr>
                <a:t>Timer Output =</a:t>
              </a:r>
            </a:p>
          </p:txBody>
        </p:sp>
        <p:sp>
          <p:nvSpPr>
            <p:cNvPr id="252" name="Left Brace 251"/>
            <p:cNvSpPr/>
            <p:nvPr/>
          </p:nvSpPr>
          <p:spPr>
            <a:xfrm>
              <a:off x="9200727" y="246858"/>
              <a:ext cx="181035" cy="838200"/>
            </a:xfrm>
            <a:prstGeom prst="leftBrace">
              <a:avLst/>
            </a:prstGeom>
            <a:ln w="1905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chemeClr val="bg1"/>
                </a:solidFill>
              </a:endParaRPr>
            </a:p>
          </p:txBody>
        </p:sp>
        <p:sp>
          <p:nvSpPr>
            <p:cNvPr id="253" name="TextBox 252"/>
            <p:cNvSpPr txBox="1"/>
            <p:nvPr/>
          </p:nvSpPr>
          <p:spPr>
            <a:xfrm>
              <a:off x="9354036" y="265508"/>
              <a:ext cx="2293577" cy="369332"/>
            </a:xfrm>
            <a:prstGeom prst="rect">
              <a:avLst/>
            </a:prstGeom>
            <a:noFill/>
          </p:spPr>
          <p:txBody>
            <a:bodyPr wrap="none" rtlCol="0">
              <a:spAutoFit/>
            </a:bodyPr>
            <a:lstStyle/>
            <a:p>
              <a:r>
                <a:rPr lang="en-US" dirty="0">
                  <a:solidFill>
                    <a:schemeClr val="bg1"/>
                  </a:solidFill>
                </a:rPr>
                <a:t>Low if counter &lt; CCR</a:t>
              </a:r>
            </a:p>
          </p:txBody>
        </p:sp>
        <p:sp>
          <p:nvSpPr>
            <p:cNvPr id="254" name="TextBox 253"/>
            <p:cNvSpPr txBox="1"/>
            <p:nvPr/>
          </p:nvSpPr>
          <p:spPr>
            <a:xfrm>
              <a:off x="9349211" y="656102"/>
              <a:ext cx="2321469" cy="369332"/>
            </a:xfrm>
            <a:prstGeom prst="rect">
              <a:avLst/>
            </a:prstGeom>
            <a:noFill/>
          </p:spPr>
          <p:txBody>
            <a:bodyPr wrap="none" rtlCol="0">
              <a:spAutoFit/>
            </a:bodyPr>
            <a:lstStyle/>
            <a:p>
              <a:r>
                <a:rPr lang="en-US" dirty="0">
                  <a:solidFill>
                    <a:schemeClr val="bg1"/>
                  </a:solidFill>
                </a:rPr>
                <a:t>High if counter ≥ CCR</a:t>
              </a:r>
            </a:p>
          </p:txBody>
        </p:sp>
      </p:grpSp>
      <p:graphicFrame>
        <p:nvGraphicFramePr>
          <p:cNvPr id="259" name="Table 258"/>
          <p:cNvGraphicFramePr>
            <a:graphicFrameLocks noGrp="1"/>
          </p:cNvGraphicFramePr>
          <p:nvPr>
            <p:extLst>
              <p:ext uri="{D42A27DB-BD31-4B8C-83A1-F6EECF244321}">
                <p14:modId xmlns:p14="http://schemas.microsoft.com/office/powerpoint/2010/main" val="4230862053"/>
              </p:ext>
            </p:extLst>
          </p:nvPr>
        </p:nvGraphicFramePr>
        <p:xfrm>
          <a:off x="4484770" y="108617"/>
          <a:ext cx="4519296" cy="1267460"/>
        </p:xfrm>
        <a:graphic>
          <a:graphicData uri="http://schemas.openxmlformats.org/drawingml/2006/table">
            <a:tbl>
              <a:tblPr firstRow="1" firstCol="1" bandRow="1">
                <a:tableStyleId>{5C22544A-7EE6-4342-B048-85BDC9FD1C3A}</a:tableStyleId>
              </a:tblPr>
              <a:tblGrid>
                <a:gridCol w="1172362">
                  <a:extLst>
                    <a:ext uri="{9D8B030D-6E8A-4147-A177-3AD203B41FA5}">
                      <a16:colId xmlns:a16="http://schemas.microsoft.com/office/drawing/2014/main" val="3732657734"/>
                    </a:ext>
                  </a:extLst>
                </a:gridCol>
                <a:gridCol w="1172362">
                  <a:extLst>
                    <a:ext uri="{9D8B030D-6E8A-4147-A177-3AD203B41FA5}">
                      <a16:colId xmlns:a16="http://schemas.microsoft.com/office/drawing/2014/main" val="1789369347"/>
                    </a:ext>
                  </a:extLst>
                </a:gridCol>
                <a:gridCol w="1099957">
                  <a:extLst>
                    <a:ext uri="{9D8B030D-6E8A-4147-A177-3AD203B41FA5}">
                      <a16:colId xmlns:a16="http://schemas.microsoft.com/office/drawing/2014/main" val="3346860630"/>
                    </a:ext>
                  </a:extLst>
                </a:gridCol>
                <a:gridCol w="1074615">
                  <a:extLst>
                    <a:ext uri="{9D8B030D-6E8A-4147-A177-3AD203B41FA5}">
                      <a16:colId xmlns:a16="http://schemas.microsoft.com/office/drawing/2014/main" val="3986283825"/>
                    </a:ext>
                  </a:extLst>
                </a:gridCol>
              </a:tblGrid>
              <a:tr h="264160">
                <a:tc>
                  <a:txBody>
                    <a:bodyPr/>
                    <a:lstStyle/>
                    <a:p>
                      <a:pPr marL="0" marR="0" algn="ctr">
                        <a:spcBef>
                          <a:spcPts val="0"/>
                        </a:spcBef>
                        <a:spcAft>
                          <a:spcPts val="0"/>
                        </a:spcAft>
                      </a:pPr>
                      <a:r>
                        <a:rPr lang="en-US" sz="1200">
                          <a:effectLst/>
                        </a:rPr>
                        <a:t>PWM Mode</a:t>
                      </a:r>
                      <a:endParaRPr lang="en-US" sz="1200">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algn="ctr">
                        <a:spcBef>
                          <a:spcPts val="0"/>
                        </a:spcBef>
                        <a:spcAft>
                          <a:spcPts val="0"/>
                        </a:spcAft>
                      </a:pPr>
                      <a:r>
                        <a:rPr lang="en-US" sz="1200">
                          <a:effectLst/>
                        </a:rPr>
                        <a:t>Counting Mode</a:t>
                      </a:r>
                      <a:endParaRPr lang="en-US" sz="1200">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algn="ctr">
                        <a:spcBef>
                          <a:spcPts val="0"/>
                        </a:spcBef>
                        <a:spcAft>
                          <a:spcPts val="0"/>
                        </a:spcAft>
                      </a:pPr>
                      <a:r>
                        <a:rPr lang="en-US" sz="1200" dirty="0">
                          <a:effectLst/>
                        </a:rPr>
                        <a:t>On</a:t>
                      </a:r>
                      <a:endParaRPr lang="en-US" sz="1200" dirty="0">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algn="ctr">
                        <a:spcBef>
                          <a:spcPts val="0"/>
                        </a:spcBef>
                        <a:spcAft>
                          <a:spcPts val="0"/>
                        </a:spcAft>
                      </a:pPr>
                      <a:r>
                        <a:rPr lang="en-US" sz="1200" dirty="0">
                          <a:effectLst/>
                        </a:rPr>
                        <a:t>Off</a:t>
                      </a:r>
                      <a:endParaRPr lang="en-US" sz="1200" dirty="0">
                        <a:effectLst/>
                        <a:latin typeface="Times New Roman" panose="02020603050405020304" pitchFamily="18" charset="0"/>
                        <a:ea typeface="SimSun" panose="02010600030101010101" pitchFamily="2" charset="-122"/>
                      </a:endParaRPr>
                    </a:p>
                  </a:txBody>
                  <a:tcPr marL="68580" marR="68580" marT="0" marB="0" anchor="ctr"/>
                </a:tc>
                <a:extLst>
                  <a:ext uri="{0D108BD9-81ED-4DB2-BD59-A6C34878D82A}">
                    <a16:rowId xmlns:a16="http://schemas.microsoft.com/office/drawing/2014/main" val="1752843322"/>
                  </a:ext>
                </a:extLst>
              </a:tr>
              <a:tr h="225425">
                <a:tc rowSpan="2">
                  <a:txBody>
                    <a:bodyPr/>
                    <a:lstStyle/>
                    <a:p>
                      <a:pPr marL="0" marR="0" algn="ctr">
                        <a:spcBef>
                          <a:spcPts val="0"/>
                        </a:spcBef>
                        <a:spcAft>
                          <a:spcPts val="0"/>
                        </a:spcAft>
                      </a:pPr>
                      <a:r>
                        <a:rPr lang="en-US" sz="1200">
                          <a:effectLst/>
                        </a:rPr>
                        <a:t>Mode 1</a:t>
                      </a:r>
                      <a:endParaRPr lang="en-US" sz="1200">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algn="ctr">
                        <a:spcBef>
                          <a:spcPts val="0"/>
                        </a:spcBef>
                        <a:spcAft>
                          <a:spcPts val="0"/>
                        </a:spcAft>
                      </a:pPr>
                      <a:r>
                        <a:rPr lang="en-US" sz="1200">
                          <a:effectLst/>
                        </a:rPr>
                        <a:t>Up-counting</a:t>
                      </a:r>
                      <a:endParaRPr lang="en-US" sz="1200">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algn="ctr">
                        <a:spcBef>
                          <a:spcPts val="0"/>
                        </a:spcBef>
                        <a:spcAft>
                          <a:spcPts val="0"/>
                        </a:spcAft>
                      </a:pPr>
                      <a:r>
                        <a:rPr lang="en-US" sz="1050">
                          <a:effectLst/>
                        </a:rPr>
                        <a:t>CNT &lt; CCR</a:t>
                      </a:r>
                      <a:endParaRPr lang="en-US" sz="1200">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algn="ctr">
                        <a:spcBef>
                          <a:spcPts val="0"/>
                        </a:spcBef>
                        <a:spcAft>
                          <a:spcPts val="0"/>
                        </a:spcAft>
                      </a:pPr>
                      <a:r>
                        <a:rPr lang="en-US" sz="1050">
                          <a:effectLst/>
                        </a:rPr>
                        <a:t>CNT ≥ CCR</a:t>
                      </a:r>
                      <a:endParaRPr lang="en-US" sz="1200">
                        <a:effectLst/>
                        <a:latin typeface="Times New Roman" panose="02020603050405020304" pitchFamily="18" charset="0"/>
                        <a:ea typeface="SimSun" panose="02010600030101010101" pitchFamily="2" charset="-122"/>
                      </a:endParaRPr>
                    </a:p>
                  </a:txBody>
                  <a:tcPr marL="68580" marR="68580" marT="0" marB="0" anchor="ctr"/>
                </a:tc>
                <a:extLst>
                  <a:ext uri="{0D108BD9-81ED-4DB2-BD59-A6C34878D82A}">
                    <a16:rowId xmlns:a16="http://schemas.microsoft.com/office/drawing/2014/main" val="2640211413"/>
                  </a:ext>
                </a:extLst>
              </a:tr>
              <a:tr h="225425">
                <a:tc vMerge="1">
                  <a:txBody>
                    <a:bodyPr/>
                    <a:lstStyle/>
                    <a:p>
                      <a:endParaRPr lang="en-US"/>
                    </a:p>
                  </a:txBody>
                  <a:tcPr/>
                </a:tc>
                <a:tc>
                  <a:txBody>
                    <a:bodyPr/>
                    <a:lstStyle/>
                    <a:p>
                      <a:pPr marL="0" marR="0" algn="ctr">
                        <a:spcBef>
                          <a:spcPts val="0"/>
                        </a:spcBef>
                        <a:spcAft>
                          <a:spcPts val="0"/>
                        </a:spcAft>
                      </a:pPr>
                      <a:r>
                        <a:rPr lang="en-US" sz="1200">
                          <a:effectLst/>
                        </a:rPr>
                        <a:t>Down-counting</a:t>
                      </a:r>
                      <a:endParaRPr lang="en-US" sz="1200">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algn="ctr">
                        <a:spcBef>
                          <a:spcPts val="0"/>
                        </a:spcBef>
                        <a:spcAft>
                          <a:spcPts val="0"/>
                        </a:spcAft>
                      </a:pPr>
                      <a:r>
                        <a:rPr lang="en-US" sz="1050">
                          <a:effectLst/>
                        </a:rPr>
                        <a:t>CNT ≤ CCR</a:t>
                      </a:r>
                      <a:endParaRPr lang="en-US" sz="1200">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algn="ctr">
                        <a:spcBef>
                          <a:spcPts val="0"/>
                        </a:spcBef>
                        <a:spcAft>
                          <a:spcPts val="0"/>
                        </a:spcAft>
                      </a:pPr>
                      <a:r>
                        <a:rPr lang="en-US" sz="1050">
                          <a:effectLst/>
                        </a:rPr>
                        <a:t>CNT &gt; CCR</a:t>
                      </a:r>
                      <a:endParaRPr lang="en-US" sz="1200">
                        <a:effectLst/>
                        <a:latin typeface="Times New Roman" panose="02020603050405020304" pitchFamily="18" charset="0"/>
                        <a:ea typeface="SimSun" panose="02010600030101010101" pitchFamily="2" charset="-122"/>
                      </a:endParaRPr>
                    </a:p>
                  </a:txBody>
                  <a:tcPr marL="68580" marR="68580" marT="0" marB="0" anchor="ctr"/>
                </a:tc>
                <a:extLst>
                  <a:ext uri="{0D108BD9-81ED-4DB2-BD59-A6C34878D82A}">
                    <a16:rowId xmlns:a16="http://schemas.microsoft.com/office/drawing/2014/main" val="1883532956"/>
                  </a:ext>
                </a:extLst>
              </a:tr>
              <a:tr h="225425">
                <a:tc rowSpan="2">
                  <a:txBody>
                    <a:bodyPr/>
                    <a:lstStyle/>
                    <a:p>
                      <a:pPr marL="0" marR="0" algn="ctr">
                        <a:spcBef>
                          <a:spcPts val="0"/>
                        </a:spcBef>
                        <a:spcAft>
                          <a:spcPts val="0"/>
                        </a:spcAft>
                      </a:pPr>
                      <a:r>
                        <a:rPr lang="en-US" sz="1200" dirty="0">
                          <a:solidFill>
                            <a:srgbClr val="C00000"/>
                          </a:solidFill>
                          <a:effectLst/>
                        </a:rPr>
                        <a:t>Mode 2</a:t>
                      </a:r>
                      <a:endParaRPr lang="en-US" sz="1200" dirty="0">
                        <a:solidFill>
                          <a:srgbClr val="C00000"/>
                        </a:solidFill>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algn="ctr">
                        <a:spcBef>
                          <a:spcPts val="0"/>
                        </a:spcBef>
                        <a:spcAft>
                          <a:spcPts val="0"/>
                        </a:spcAft>
                      </a:pPr>
                      <a:r>
                        <a:rPr lang="en-US" sz="1200" dirty="0">
                          <a:solidFill>
                            <a:srgbClr val="C00000"/>
                          </a:solidFill>
                          <a:effectLst/>
                        </a:rPr>
                        <a:t>Up-counting</a:t>
                      </a:r>
                      <a:endParaRPr lang="en-US" sz="1200" dirty="0">
                        <a:solidFill>
                          <a:srgbClr val="C00000"/>
                        </a:solidFill>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algn="ctr">
                        <a:spcBef>
                          <a:spcPts val="0"/>
                        </a:spcBef>
                        <a:spcAft>
                          <a:spcPts val="0"/>
                        </a:spcAft>
                      </a:pPr>
                      <a:r>
                        <a:rPr lang="en-US" sz="1050" dirty="0">
                          <a:solidFill>
                            <a:srgbClr val="C00000"/>
                          </a:solidFill>
                          <a:effectLst/>
                        </a:rPr>
                        <a:t>CNT ≥ CCR</a:t>
                      </a:r>
                      <a:endParaRPr lang="en-US" sz="1200" dirty="0">
                        <a:solidFill>
                          <a:srgbClr val="C00000"/>
                        </a:solidFill>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algn="ctr">
                        <a:spcBef>
                          <a:spcPts val="0"/>
                        </a:spcBef>
                        <a:spcAft>
                          <a:spcPts val="0"/>
                        </a:spcAft>
                      </a:pPr>
                      <a:r>
                        <a:rPr lang="en-US" sz="1050">
                          <a:solidFill>
                            <a:srgbClr val="C00000"/>
                          </a:solidFill>
                          <a:effectLst/>
                        </a:rPr>
                        <a:t>CNT &lt; CCR</a:t>
                      </a:r>
                      <a:endParaRPr lang="en-US" sz="1200">
                        <a:solidFill>
                          <a:srgbClr val="C00000"/>
                        </a:solidFill>
                        <a:effectLst/>
                        <a:latin typeface="Times New Roman" panose="02020603050405020304" pitchFamily="18" charset="0"/>
                        <a:ea typeface="SimSun" panose="02010600030101010101" pitchFamily="2" charset="-122"/>
                      </a:endParaRPr>
                    </a:p>
                  </a:txBody>
                  <a:tcPr marL="68580" marR="68580" marT="0" marB="0" anchor="ctr"/>
                </a:tc>
                <a:extLst>
                  <a:ext uri="{0D108BD9-81ED-4DB2-BD59-A6C34878D82A}">
                    <a16:rowId xmlns:a16="http://schemas.microsoft.com/office/drawing/2014/main" val="2559769990"/>
                  </a:ext>
                </a:extLst>
              </a:tr>
              <a:tr h="225425">
                <a:tc vMerge="1">
                  <a:txBody>
                    <a:bodyPr/>
                    <a:lstStyle/>
                    <a:p>
                      <a:endParaRPr lang="en-US"/>
                    </a:p>
                  </a:txBody>
                  <a:tcPr/>
                </a:tc>
                <a:tc>
                  <a:txBody>
                    <a:bodyPr/>
                    <a:lstStyle/>
                    <a:p>
                      <a:pPr marL="0" marR="0" algn="ctr">
                        <a:spcBef>
                          <a:spcPts val="0"/>
                        </a:spcBef>
                        <a:spcAft>
                          <a:spcPts val="0"/>
                        </a:spcAft>
                      </a:pPr>
                      <a:r>
                        <a:rPr lang="en-US" sz="1200">
                          <a:solidFill>
                            <a:srgbClr val="C00000"/>
                          </a:solidFill>
                          <a:effectLst/>
                        </a:rPr>
                        <a:t>Down-counting</a:t>
                      </a:r>
                      <a:endParaRPr lang="en-US" sz="1200">
                        <a:solidFill>
                          <a:srgbClr val="C00000"/>
                        </a:solidFill>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algn="ctr">
                        <a:spcBef>
                          <a:spcPts val="0"/>
                        </a:spcBef>
                        <a:spcAft>
                          <a:spcPts val="0"/>
                        </a:spcAft>
                      </a:pPr>
                      <a:r>
                        <a:rPr lang="en-US" sz="1050" dirty="0">
                          <a:solidFill>
                            <a:srgbClr val="C00000"/>
                          </a:solidFill>
                          <a:effectLst/>
                        </a:rPr>
                        <a:t>CNT &gt; CCR</a:t>
                      </a:r>
                      <a:endParaRPr lang="en-US" sz="1200" dirty="0">
                        <a:solidFill>
                          <a:srgbClr val="C00000"/>
                        </a:solidFill>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algn="ctr">
                        <a:spcBef>
                          <a:spcPts val="0"/>
                        </a:spcBef>
                        <a:spcAft>
                          <a:spcPts val="0"/>
                        </a:spcAft>
                      </a:pPr>
                      <a:r>
                        <a:rPr lang="en-US" sz="1050" dirty="0">
                          <a:solidFill>
                            <a:srgbClr val="C00000"/>
                          </a:solidFill>
                          <a:effectLst/>
                        </a:rPr>
                        <a:t>CNT ≤ CCR</a:t>
                      </a:r>
                      <a:endParaRPr lang="en-US" sz="1200" dirty="0">
                        <a:solidFill>
                          <a:srgbClr val="C00000"/>
                        </a:solidFill>
                        <a:effectLst/>
                        <a:latin typeface="Times New Roman" panose="02020603050405020304" pitchFamily="18" charset="0"/>
                        <a:ea typeface="SimSun" panose="02010600030101010101" pitchFamily="2" charset="-122"/>
                      </a:endParaRPr>
                    </a:p>
                  </a:txBody>
                  <a:tcPr marL="68580" marR="68580" marT="0" marB="0" anchor="ctr"/>
                </a:tc>
                <a:extLst>
                  <a:ext uri="{0D108BD9-81ED-4DB2-BD59-A6C34878D82A}">
                    <a16:rowId xmlns:a16="http://schemas.microsoft.com/office/drawing/2014/main" val="660506621"/>
                  </a:ext>
                </a:extLst>
              </a:tr>
            </a:tbl>
          </a:graphicData>
        </a:graphic>
      </p:graphicFrame>
      <p:sp>
        <p:nvSpPr>
          <p:cNvPr id="2" name="TextBox 1"/>
          <p:cNvSpPr txBox="1"/>
          <p:nvPr/>
        </p:nvSpPr>
        <p:spPr>
          <a:xfrm>
            <a:off x="6686080" y="3798002"/>
            <a:ext cx="2457920" cy="132343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600" dirty="0"/>
              <a:t>The timer counter value of 3 corresponds to different PWM output</a:t>
            </a:r>
            <a:r>
              <a:rPr lang="en-US" altLang="zh-CN" sz="1600" dirty="0"/>
              <a:t>s</a:t>
            </a:r>
            <a:r>
              <a:rPr lang="en-US" sz="1600" dirty="0"/>
              <a:t> depending on the phase (up-counting or down-counting)</a:t>
            </a:r>
          </a:p>
        </p:txBody>
      </p:sp>
    </p:spTree>
    <p:extLst>
      <p:ext uri="{BB962C8B-B14F-4D97-AF65-F5344CB8AC3E}">
        <p14:creationId xmlns:p14="http://schemas.microsoft.com/office/powerpoint/2010/main" val="2029335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Rectangle 172"/>
          <p:cNvSpPr/>
          <p:nvPr/>
        </p:nvSpPr>
        <p:spPr>
          <a:xfrm>
            <a:off x="457203" y="4762912"/>
            <a:ext cx="3767769" cy="1504071"/>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17</a:t>
            </a:fld>
            <a:endParaRPr kumimoji="0" lang="en-US" dirty="0"/>
          </a:p>
        </p:txBody>
      </p:sp>
      <p:grpSp>
        <p:nvGrpSpPr>
          <p:cNvPr id="241" name="Group 240"/>
          <p:cNvGrpSpPr/>
          <p:nvPr/>
        </p:nvGrpSpPr>
        <p:grpSpPr>
          <a:xfrm>
            <a:off x="914404" y="1800783"/>
            <a:ext cx="7924799" cy="228600"/>
            <a:chOff x="152401" y="1828800"/>
            <a:chExt cx="8906984" cy="228600"/>
          </a:xfrm>
        </p:grpSpPr>
        <p:grpSp>
          <p:nvGrpSpPr>
            <p:cNvPr id="21" name="Group 20"/>
            <p:cNvGrpSpPr/>
            <p:nvPr/>
          </p:nvGrpSpPr>
          <p:grpSpPr>
            <a:xfrm>
              <a:off x="152401" y="1828800"/>
              <a:ext cx="466725" cy="228600"/>
              <a:chOff x="914400" y="1828800"/>
              <a:chExt cx="466725" cy="228600"/>
            </a:xfrm>
          </p:grpSpPr>
          <p:cxnSp>
            <p:nvCxnSpPr>
              <p:cNvPr id="7" name="Elbow Connector 6"/>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 name="Elbow Connector 18"/>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2" name="Group 21"/>
            <p:cNvGrpSpPr/>
            <p:nvPr/>
          </p:nvGrpSpPr>
          <p:grpSpPr>
            <a:xfrm>
              <a:off x="466726" y="1828800"/>
              <a:ext cx="466725" cy="228600"/>
              <a:chOff x="914400" y="1828800"/>
              <a:chExt cx="466725" cy="228600"/>
            </a:xfrm>
          </p:grpSpPr>
          <p:cxnSp>
            <p:nvCxnSpPr>
              <p:cNvPr id="23" name="Elbow Connector 22"/>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4" name="Elbow Connector 23"/>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5" name="Group 24"/>
            <p:cNvGrpSpPr/>
            <p:nvPr/>
          </p:nvGrpSpPr>
          <p:grpSpPr>
            <a:xfrm>
              <a:off x="776287" y="1828800"/>
              <a:ext cx="466725" cy="228600"/>
              <a:chOff x="914400" y="1828800"/>
              <a:chExt cx="466725" cy="228600"/>
            </a:xfrm>
          </p:grpSpPr>
          <p:cxnSp>
            <p:nvCxnSpPr>
              <p:cNvPr id="26" name="Elbow Connector 25"/>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7" name="Elbow Connector 26"/>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8" name="Group 27"/>
            <p:cNvGrpSpPr/>
            <p:nvPr/>
          </p:nvGrpSpPr>
          <p:grpSpPr>
            <a:xfrm>
              <a:off x="1090612" y="1828800"/>
              <a:ext cx="466725" cy="228600"/>
              <a:chOff x="914400" y="1828800"/>
              <a:chExt cx="466725" cy="228600"/>
            </a:xfrm>
          </p:grpSpPr>
          <p:cxnSp>
            <p:nvCxnSpPr>
              <p:cNvPr id="29" name="Elbow Connector 28"/>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30" name="Elbow Connector 29"/>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31" name="Group 30"/>
            <p:cNvGrpSpPr/>
            <p:nvPr/>
          </p:nvGrpSpPr>
          <p:grpSpPr>
            <a:xfrm>
              <a:off x="1397793" y="1828800"/>
              <a:ext cx="466725" cy="228600"/>
              <a:chOff x="914400" y="1828800"/>
              <a:chExt cx="466725" cy="228600"/>
            </a:xfrm>
          </p:grpSpPr>
          <p:cxnSp>
            <p:nvCxnSpPr>
              <p:cNvPr id="32" name="Elbow Connector 31"/>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33" name="Elbow Connector 32"/>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34" name="Group 33"/>
            <p:cNvGrpSpPr/>
            <p:nvPr/>
          </p:nvGrpSpPr>
          <p:grpSpPr>
            <a:xfrm>
              <a:off x="1712118" y="1828800"/>
              <a:ext cx="466725" cy="228600"/>
              <a:chOff x="914400" y="1828800"/>
              <a:chExt cx="466725" cy="228600"/>
            </a:xfrm>
          </p:grpSpPr>
          <p:cxnSp>
            <p:nvCxnSpPr>
              <p:cNvPr id="35" name="Elbow Connector 34"/>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36" name="Elbow Connector 35"/>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37" name="Group 36"/>
            <p:cNvGrpSpPr/>
            <p:nvPr/>
          </p:nvGrpSpPr>
          <p:grpSpPr>
            <a:xfrm>
              <a:off x="2021679" y="1828800"/>
              <a:ext cx="466725" cy="228600"/>
              <a:chOff x="914400" y="1828800"/>
              <a:chExt cx="466725" cy="228600"/>
            </a:xfrm>
          </p:grpSpPr>
          <p:cxnSp>
            <p:nvCxnSpPr>
              <p:cNvPr id="38" name="Elbow Connector 37"/>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39" name="Elbow Connector 38"/>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40" name="Group 39"/>
            <p:cNvGrpSpPr/>
            <p:nvPr/>
          </p:nvGrpSpPr>
          <p:grpSpPr>
            <a:xfrm>
              <a:off x="2336004" y="1828800"/>
              <a:ext cx="466725" cy="228600"/>
              <a:chOff x="914400" y="1828800"/>
              <a:chExt cx="466725" cy="228600"/>
            </a:xfrm>
          </p:grpSpPr>
          <p:cxnSp>
            <p:nvCxnSpPr>
              <p:cNvPr id="41" name="Elbow Connector 40"/>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42" name="Elbow Connector 41"/>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43" name="Group 42"/>
            <p:cNvGrpSpPr/>
            <p:nvPr/>
          </p:nvGrpSpPr>
          <p:grpSpPr>
            <a:xfrm>
              <a:off x="2654553" y="1828800"/>
              <a:ext cx="466725" cy="228600"/>
              <a:chOff x="914400" y="1828800"/>
              <a:chExt cx="466725" cy="228600"/>
            </a:xfrm>
          </p:grpSpPr>
          <p:cxnSp>
            <p:nvCxnSpPr>
              <p:cNvPr id="44" name="Elbow Connector 43"/>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45" name="Elbow Connector 44"/>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46" name="Group 45"/>
            <p:cNvGrpSpPr/>
            <p:nvPr/>
          </p:nvGrpSpPr>
          <p:grpSpPr>
            <a:xfrm>
              <a:off x="2968878" y="1828800"/>
              <a:ext cx="466725" cy="228600"/>
              <a:chOff x="914400" y="1828800"/>
              <a:chExt cx="466725" cy="228600"/>
            </a:xfrm>
          </p:grpSpPr>
          <p:cxnSp>
            <p:nvCxnSpPr>
              <p:cNvPr id="47" name="Elbow Connector 46"/>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48" name="Elbow Connector 47"/>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49" name="Group 48"/>
            <p:cNvGrpSpPr/>
            <p:nvPr/>
          </p:nvGrpSpPr>
          <p:grpSpPr>
            <a:xfrm>
              <a:off x="3278439" y="1828800"/>
              <a:ext cx="466725" cy="228600"/>
              <a:chOff x="914400" y="1828800"/>
              <a:chExt cx="466725" cy="228600"/>
            </a:xfrm>
          </p:grpSpPr>
          <p:cxnSp>
            <p:nvCxnSpPr>
              <p:cNvPr id="50" name="Elbow Connector 49"/>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51" name="Elbow Connector 50"/>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52" name="Group 51"/>
            <p:cNvGrpSpPr/>
            <p:nvPr/>
          </p:nvGrpSpPr>
          <p:grpSpPr>
            <a:xfrm>
              <a:off x="3592764" y="1828800"/>
              <a:ext cx="466725" cy="228600"/>
              <a:chOff x="914400" y="1828800"/>
              <a:chExt cx="466725" cy="228600"/>
            </a:xfrm>
          </p:grpSpPr>
          <p:cxnSp>
            <p:nvCxnSpPr>
              <p:cNvPr id="53" name="Elbow Connector 52"/>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54" name="Elbow Connector 53"/>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55" name="Group 54"/>
            <p:cNvGrpSpPr/>
            <p:nvPr/>
          </p:nvGrpSpPr>
          <p:grpSpPr>
            <a:xfrm>
              <a:off x="3899945" y="1828800"/>
              <a:ext cx="466725" cy="228600"/>
              <a:chOff x="914400" y="1828800"/>
              <a:chExt cx="466725" cy="228600"/>
            </a:xfrm>
          </p:grpSpPr>
          <p:cxnSp>
            <p:nvCxnSpPr>
              <p:cNvPr id="56" name="Elbow Connector 55"/>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57" name="Elbow Connector 56"/>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58" name="Group 57"/>
            <p:cNvGrpSpPr/>
            <p:nvPr/>
          </p:nvGrpSpPr>
          <p:grpSpPr>
            <a:xfrm>
              <a:off x="4214270" y="1828800"/>
              <a:ext cx="466725" cy="228600"/>
              <a:chOff x="914400" y="1828800"/>
              <a:chExt cx="466725" cy="228600"/>
            </a:xfrm>
          </p:grpSpPr>
          <p:cxnSp>
            <p:nvCxnSpPr>
              <p:cNvPr id="59" name="Elbow Connector 58"/>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60" name="Elbow Connector 59"/>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61" name="Group 60"/>
            <p:cNvGrpSpPr/>
            <p:nvPr/>
          </p:nvGrpSpPr>
          <p:grpSpPr>
            <a:xfrm>
              <a:off x="4523831" y="1828800"/>
              <a:ext cx="466725" cy="228600"/>
              <a:chOff x="914400" y="1828800"/>
              <a:chExt cx="466725" cy="228600"/>
            </a:xfrm>
          </p:grpSpPr>
          <p:cxnSp>
            <p:nvCxnSpPr>
              <p:cNvPr id="62" name="Elbow Connector 61"/>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63" name="Elbow Connector 62"/>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64" name="Group 63"/>
            <p:cNvGrpSpPr/>
            <p:nvPr/>
          </p:nvGrpSpPr>
          <p:grpSpPr>
            <a:xfrm>
              <a:off x="4838156" y="1828800"/>
              <a:ext cx="466725" cy="228600"/>
              <a:chOff x="914400" y="1828800"/>
              <a:chExt cx="466725" cy="228600"/>
            </a:xfrm>
          </p:grpSpPr>
          <p:cxnSp>
            <p:nvCxnSpPr>
              <p:cNvPr id="65" name="Elbow Connector 64"/>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66" name="Elbow Connector 65"/>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67" name="Group 66"/>
            <p:cNvGrpSpPr/>
            <p:nvPr/>
          </p:nvGrpSpPr>
          <p:grpSpPr>
            <a:xfrm>
              <a:off x="5151374" y="1828800"/>
              <a:ext cx="466725" cy="228600"/>
              <a:chOff x="914400" y="1828800"/>
              <a:chExt cx="466725" cy="228600"/>
            </a:xfrm>
          </p:grpSpPr>
          <p:cxnSp>
            <p:nvCxnSpPr>
              <p:cNvPr id="68" name="Elbow Connector 67"/>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69" name="Elbow Connector 68"/>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5458555" y="1828800"/>
              <a:ext cx="466725" cy="228600"/>
              <a:chOff x="914400" y="1828800"/>
              <a:chExt cx="466725" cy="228600"/>
            </a:xfrm>
          </p:grpSpPr>
          <p:cxnSp>
            <p:nvCxnSpPr>
              <p:cNvPr id="71" name="Elbow Connector 70"/>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72" name="Elbow Connector 71"/>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73" name="Group 72"/>
            <p:cNvGrpSpPr/>
            <p:nvPr/>
          </p:nvGrpSpPr>
          <p:grpSpPr>
            <a:xfrm>
              <a:off x="5772880" y="1828800"/>
              <a:ext cx="466725" cy="228600"/>
              <a:chOff x="914400" y="1828800"/>
              <a:chExt cx="466725" cy="228600"/>
            </a:xfrm>
          </p:grpSpPr>
          <p:cxnSp>
            <p:nvCxnSpPr>
              <p:cNvPr id="74" name="Elbow Connector 73"/>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75" name="Elbow Connector 74"/>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76" name="Group 75"/>
            <p:cNvGrpSpPr/>
            <p:nvPr/>
          </p:nvGrpSpPr>
          <p:grpSpPr>
            <a:xfrm>
              <a:off x="6082441" y="1828800"/>
              <a:ext cx="466725" cy="228600"/>
              <a:chOff x="914400" y="1828800"/>
              <a:chExt cx="466725" cy="228600"/>
            </a:xfrm>
          </p:grpSpPr>
          <p:cxnSp>
            <p:nvCxnSpPr>
              <p:cNvPr id="77" name="Elbow Connector 76"/>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78" name="Elbow Connector 77"/>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79" name="Group 78"/>
            <p:cNvGrpSpPr/>
            <p:nvPr/>
          </p:nvGrpSpPr>
          <p:grpSpPr>
            <a:xfrm>
              <a:off x="6396766" y="1828800"/>
              <a:ext cx="466725" cy="228600"/>
              <a:chOff x="914400" y="1828800"/>
              <a:chExt cx="466725" cy="228600"/>
            </a:xfrm>
          </p:grpSpPr>
          <p:cxnSp>
            <p:nvCxnSpPr>
              <p:cNvPr id="80" name="Elbow Connector 79"/>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81" name="Elbow Connector 80"/>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04" name="Group 203"/>
            <p:cNvGrpSpPr/>
            <p:nvPr/>
          </p:nvGrpSpPr>
          <p:grpSpPr>
            <a:xfrm>
              <a:off x="6719725" y="1828800"/>
              <a:ext cx="466725" cy="228600"/>
              <a:chOff x="914400" y="1828800"/>
              <a:chExt cx="466725" cy="228600"/>
            </a:xfrm>
          </p:grpSpPr>
          <p:cxnSp>
            <p:nvCxnSpPr>
              <p:cNvPr id="205" name="Elbow Connector 204"/>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06" name="Elbow Connector 205"/>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07" name="Group 206"/>
            <p:cNvGrpSpPr/>
            <p:nvPr/>
          </p:nvGrpSpPr>
          <p:grpSpPr>
            <a:xfrm>
              <a:off x="7034050" y="1828800"/>
              <a:ext cx="466725" cy="228600"/>
              <a:chOff x="914400" y="1828800"/>
              <a:chExt cx="466725" cy="228600"/>
            </a:xfrm>
          </p:grpSpPr>
          <p:cxnSp>
            <p:nvCxnSpPr>
              <p:cNvPr id="208" name="Elbow Connector 207"/>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09" name="Elbow Connector 208"/>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10" name="Group 209"/>
            <p:cNvGrpSpPr/>
            <p:nvPr/>
          </p:nvGrpSpPr>
          <p:grpSpPr>
            <a:xfrm>
              <a:off x="7347268" y="1828800"/>
              <a:ext cx="466725" cy="228600"/>
              <a:chOff x="914400" y="1828800"/>
              <a:chExt cx="466725" cy="228600"/>
            </a:xfrm>
          </p:grpSpPr>
          <p:cxnSp>
            <p:nvCxnSpPr>
              <p:cNvPr id="211" name="Elbow Connector 210"/>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12" name="Elbow Connector 211"/>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13" name="Group 212"/>
            <p:cNvGrpSpPr/>
            <p:nvPr/>
          </p:nvGrpSpPr>
          <p:grpSpPr>
            <a:xfrm>
              <a:off x="7654449" y="1828800"/>
              <a:ext cx="466725" cy="228600"/>
              <a:chOff x="914400" y="1828800"/>
              <a:chExt cx="466725" cy="228600"/>
            </a:xfrm>
          </p:grpSpPr>
          <p:cxnSp>
            <p:nvCxnSpPr>
              <p:cNvPr id="214" name="Elbow Connector 213"/>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15" name="Elbow Connector 214"/>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16" name="Group 215"/>
            <p:cNvGrpSpPr/>
            <p:nvPr/>
          </p:nvGrpSpPr>
          <p:grpSpPr>
            <a:xfrm>
              <a:off x="7968774" y="1828800"/>
              <a:ext cx="466725" cy="228600"/>
              <a:chOff x="914400" y="1828800"/>
              <a:chExt cx="466725" cy="228600"/>
            </a:xfrm>
          </p:grpSpPr>
          <p:cxnSp>
            <p:nvCxnSpPr>
              <p:cNvPr id="217" name="Elbow Connector 216"/>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18" name="Elbow Connector 217"/>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19" name="Group 218"/>
            <p:cNvGrpSpPr/>
            <p:nvPr/>
          </p:nvGrpSpPr>
          <p:grpSpPr>
            <a:xfrm>
              <a:off x="8278335" y="1828800"/>
              <a:ext cx="466725" cy="228600"/>
              <a:chOff x="914400" y="1828800"/>
              <a:chExt cx="466725" cy="228600"/>
            </a:xfrm>
          </p:grpSpPr>
          <p:cxnSp>
            <p:nvCxnSpPr>
              <p:cNvPr id="220" name="Elbow Connector 219"/>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21" name="Elbow Connector 220"/>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22" name="Group 221"/>
            <p:cNvGrpSpPr/>
            <p:nvPr/>
          </p:nvGrpSpPr>
          <p:grpSpPr>
            <a:xfrm>
              <a:off x="8592660" y="1828800"/>
              <a:ext cx="466725" cy="228600"/>
              <a:chOff x="914400" y="1828800"/>
              <a:chExt cx="466725" cy="228600"/>
            </a:xfrm>
          </p:grpSpPr>
          <p:cxnSp>
            <p:nvCxnSpPr>
              <p:cNvPr id="223" name="Elbow Connector 222"/>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24" name="Elbow Connector 223"/>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grpSp>
        <p:nvGrpSpPr>
          <p:cNvPr id="111" name="Group 110"/>
          <p:cNvGrpSpPr/>
          <p:nvPr/>
        </p:nvGrpSpPr>
        <p:grpSpPr>
          <a:xfrm>
            <a:off x="914403" y="2121131"/>
            <a:ext cx="1942815" cy="1128703"/>
            <a:chOff x="958990" y="2149147"/>
            <a:chExt cx="1085848" cy="1128702"/>
          </a:xfrm>
        </p:grpSpPr>
        <p:cxnSp>
          <p:nvCxnSpPr>
            <p:cNvPr id="83" name="Elbow Connector 82"/>
            <p:cNvCxnSpPr/>
            <p:nvPr/>
          </p:nvCxnSpPr>
          <p:spPr>
            <a:xfrm flipV="1">
              <a:off x="958990" y="3125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86" name="Elbow Connector 85"/>
            <p:cNvCxnSpPr/>
            <p:nvPr/>
          </p:nvCxnSpPr>
          <p:spPr>
            <a:xfrm flipV="1">
              <a:off x="1111390" y="29730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87" name="Elbow Connector 86"/>
            <p:cNvCxnSpPr/>
            <p:nvPr/>
          </p:nvCxnSpPr>
          <p:spPr>
            <a:xfrm flipV="1">
              <a:off x="1273457" y="2819400"/>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88" name="Elbow Connector 87"/>
            <p:cNvCxnSpPr/>
            <p:nvPr/>
          </p:nvCxnSpPr>
          <p:spPr>
            <a:xfrm flipV="1">
              <a:off x="1425857" y="2669576"/>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89" name="Elbow Connector 88"/>
            <p:cNvCxnSpPr/>
            <p:nvPr/>
          </p:nvCxnSpPr>
          <p:spPr>
            <a:xfrm flipV="1">
              <a:off x="1578113" y="25158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90" name="Elbow Connector 89"/>
            <p:cNvCxnSpPr/>
            <p:nvPr/>
          </p:nvCxnSpPr>
          <p:spPr>
            <a:xfrm flipV="1">
              <a:off x="1730513" y="2363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sp>
          <p:nvSpPr>
            <p:cNvPr id="98" name="TextBox 97"/>
            <p:cNvSpPr txBox="1"/>
            <p:nvPr/>
          </p:nvSpPr>
          <p:spPr>
            <a:xfrm>
              <a:off x="958990" y="30611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0</a:t>
              </a:r>
            </a:p>
          </p:txBody>
        </p:sp>
        <p:sp>
          <p:nvSpPr>
            <p:cNvPr id="99" name="TextBox 98"/>
            <p:cNvSpPr txBox="1"/>
            <p:nvPr/>
          </p:nvSpPr>
          <p:spPr>
            <a:xfrm>
              <a:off x="1111390" y="29087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1</a:t>
              </a:r>
            </a:p>
          </p:txBody>
        </p:sp>
        <p:sp>
          <p:nvSpPr>
            <p:cNvPr id="100" name="TextBox 99"/>
            <p:cNvSpPr txBox="1"/>
            <p:nvPr/>
          </p:nvSpPr>
          <p:spPr>
            <a:xfrm>
              <a:off x="1277129" y="2753504"/>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2</a:t>
              </a:r>
            </a:p>
          </p:txBody>
        </p:sp>
        <p:sp>
          <p:nvSpPr>
            <p:cNvPr id="101" name="TextBox 100"/>
            <p:cNvSpPr txBox="1"/>
            <p:nvPr/>
          </p:nvSpPr>
          <p:spPr>
            <a:xfrm>
              <a:off x="1435382" y="26039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3</a:t>
              </a:r>
            </a:p>
          </p:txBody>
        </p:sp>
        <p:sp>
          <p:nvSpPr>
            <p:cNvPr id="102" name="TextBox 101"/>
            <p:cNvSpPr txBox="1"/>
            <p:nvPr/>
          </p:nvSpPr>
          <p:spPr>
            <a:xfrm>
              <a:off x="1588721" y="24538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4</a:t>
              </a:r>
            </a:p>
          </p:txBody>
        </p:sp>
        <p:sp>
          <p:nvSpPr>
            <p:cNvPr id="103" name="TextBox 102"/>
            <p:cNvSpPr txBox="1"/>
            <p:nvPr/>
          </p:nvSpPr>
          <p:spPr>
            <a:xfrm>
              <a:off x="1736604" y="2299862"/>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5</a:t>
              </a:r>
            </a:p>
          </p:txBody>
        </p:sp>
        <p:sp>
          <p:nvSpPr>
            <p:cNvPr id="104" name="TextBox 103"/>
            <p:cNvSpPr txBox="1"/>
            <p:nvPr/>
          </p:nvSpPr>
          <p:spPr>
            <a:xfrm>
              <a:off x="1892438" y="2149147"/>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6</a:t>
              </a:r>
            </a:p>
          </p:txBody>
        </p:sp>
      </p:grpSp>
      <p:cxnSp>
        <p:nvCxnSpPr>
          <p:cNvPr id="127" name="Straight Connector 126"/>
          <p:cNvCxnSpPr>
            <a:stCxn id="104" idx="2"/>
            <a:endCxn id="104" idx="2"/>
          </p:cNvCxnSpPr>
          <p:nvPr/>
        </p:nvCxnSpPr>
        <p:spPr>
          <a:xfrm>
            <a:off x="2720879" y="2336574"/>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a:off x="1197799" y="3082908"/>
            <a:ext cx="3135" cy="783287"/>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grpSp>
        <p:nvGrpSpPr>
          <p:cNvPr id="174" name="Group 173"/>
          <p:cNvGrpSpPr/>
          <p:nvPr/>
        </p:nvGrpSpPr>
        <p:grpSpPr>
          <a:xfrm flipH="1">
            <a:off x="2581279" y="2122636"/>
            <a:ext cx="1942815" cy="1128703"/>
            <a:chOff x="958990" y="2149147"/>
            <a:chExt cx="1085848" cy="1128702"/>
          </a:xfrm>
        </p:grpSpPr>
        <p:cxnSp>
          <p:nvCxnSpPr>
            <p:cNvPr id="175" name="Elbow Connector 174"/>
            <p:cNvCxnSpPr/>
            <p:nvPr/>
          </p:nvCxnSpPr>
          <p:spPr>
            <a:xfrm flipV="1">
              <a:off x="958990" y="3125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76" name="Elbow Connector 175"/>
            <p:cNvCxnSpPr/>
            <p:nvPr/>
          </p:nvCxnSpPr>
          <p:spPr>
            <a:xfrm flipV="1">
              <a:off x="1111390" y="29730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77" name="Elbow Connector 176"/>
            <p:cNvCxnSpPr/>
            <p:nvPr/>
          </p:nvCxnSpPr>
          <p:spPr>
            <a:xfrm flipV="1">
              <a:off x="1273457" y="2819400"/>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78" name="Elbow Connector 177"/>
            <p:cNvCxnSpPr/>
            <p:nvPr/>
          </p:nvCxnSpPr>
          <p:spPr>
            <a:xfrm flipV="1">
              <a:off x="1425857" y="2669576"/>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79" name="Elbow Connector 178"/>
            <p:cNvCxnSpPr/>
            <p:nvPr/>
          </p:nvCxnSpPr>
          <p:spPr>
            <a:xfrm flipV="1">
              <a:off x="1578113" y="25158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80" name="Elbow Connector 179"/>
            <p:cNvCxnSpPr/>
            <p:nvPr/>
          </p:nvCxnSpPr>
          <p:spPr>
            <a:xfrm flipV="1">
              <a:off x="1730513" y="2363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sp>
          <p:nvSpPr>
            <p:cNvPr id="181" name="TextBox 180"/>
            <p:cNvSpPr txBox="1"/>
            <p:nvPr/>
          </p:nvSpPr>
          <p:spPr>
            <a:xfrm>
              <a:off x="958990" y="30611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0</a:t>
              </a:r>
            </a:p>
          </p:txBody>
        </p:sp>
        <p:sp>
          <p:nvSpPr>
            <p:cNvPr id="182" name="TextBox 181"/>
            <p:cNvSpPr txBox="1"/>
            <p:nvPr/>
          </p:nvSpPr>
          <p:spPr>
            <a:xfrm>
              <a:off x="1111390" y="29087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1</a:t>
              </a:r>
            </a:p>
          </p:txBody>
        </p:sp>
        <p:sp>
          <p:nvSpPr>
            <p:cNvPr id="183" name="TextBox 182"/>
            <p:cNvSpPr txBox="1"/>
            <p:nvPr/>
          </p:nvSpPr>
          <p:spPr>
            <a:xfrm>
              <a:off x="1273315" y="2753504"/>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2</a:t>
              </a:r>
            </a:p>
          </p:txBody>
        </p:sp>
        <p:sp>
          <p:nvSpPr>
            <p:cNvPr id="184" name="TextBox 183"/>
            <p:cNvSpPr txBox="1"/>
            <p:nvPr/>
          </p:nvSpPr>
          <p:spPr>
            <a:xfrm>
              <a:off x="1435382" y="26039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3</a:t>
              </a:r>
            </a:p>
          </p:txBody>
        </p:sp>
        <p:sp>
          <p:nvSpPr>
            <p:cNvPr id="185" name="TextBox 184"/>
            <p:cNvSpPr txBox="1"/>
            <p:nvPr/>
          </p:nvSpPr>
          <p:spPr>
            <a:xfrm>
              <a:off x="1588721" y="24538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4</a:t>
              </a:r>
            </a:p>
          </p:txBody>
        </p:sp>
        <p:sp>
          <p:nvSpPr>
            <p:cNvPr id="186" name="TextBox 185"/>
            <p:cNvSpPr txBox="1"/>
            <p:nvPr/>
          </p:nvSpPr>
          <p:spPr>
            <a:xfrm>
              <a:off x="1736604" y="2299862"/>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5</a:t>
              </a:r>
            </a:p>
          </p:txBody>
        </p:sp>
        <p:sp>
          <p:nvSpPr>
            <p:cNvPr id="187" name="TextBox 186"/>
            <p:cNvSpPr txBox="1"/>
            <p:nvPr/>
          </p:nvSpPr>
          <p:spPr>
            <a:xfrm>
              <a:off x="1892438" y="2149147"/>
              <a:ext cx="152400" cy="215444"/>
            </a:xfrm>
            <a:prstGeom prst="rect">
              <a:avLst/>
            </a:prstGeom>
            <a:noFill/>
          </p:spPr>
          <p:txBody>
            <a:bodyPr wrap="square" lIns="0" tIns="0" rIns="0" bIns="0" rtlCol="0">
              <a:spAutoFit/>
            </a:bodyPr>
            <a:lstStyle/>
            <a:p>
              <a:pPr algn="ctr"/>
              <a:endParaRPr lang="en-US" sz="1400" dirty="0">
                <a:latin typeface="Arial" panose="020B0604020202020204" pitchFamily="34" charset="0"/>
                <a:cs typeface="Arial" panose="020B0604020202020204" pitchFamily="34" charset="0"/>
              </a:endParaRPr>
            </a:p>
          </p:txBody>
        </p:sp>
      </p:grpSp>
      <p:grpSp>
        <p:nvGrpSpPr>
          <p:cNvPr id="190" name="Group 189"/>
          <p:cNvGrpSpPr/>
          <p:nvPr/>
        </p:nvGrpSpPr>
        <p:grpSpPr>
          <a:xfrm>
            <a:off x="4243620" y="2119231"/>
            <a:ext cx="1942815" cy="1128703"/>
            <a:chOff x="958990" y="2149147"/>
            <a:chExt cx="1085848" cy="1128702"/>
          </a:xfrm>
        </p:grpSpPr>
        <p:cxnSp>
          <p:nvCxnSpPr>
            <p:cNvPr id="191" name="Elbow Connector 190"/>
            <p:cNvCxnSpPr/>
            <p:nvPr/>
          </p:nvCxnSpPr>
          <p:spPr>
            <a:xfrm flipV="1">
              <a:off x="958990" y="3125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2" name="Elbow Connector 191"/>
            <p:cNvCxnSpPr/>
            <p:nvPr/>
          </p:nvCxnSpPr>
          <p:spPr>
            <a:xfrm flipV="1">
              <a:off x="1111390" y="29730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3" name="Elbow Connector 192"/>
            <p:cNvCxnSpPr/>
            <p:nvPr/>
          </p:nvCxnSpPr>
          <p:spPr>
            <a:xfrm flipV="1">
              <a:off x="1273457" y="2819400"/>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4" name="Elbow Connector 193"/>
            <p:cNvCxnSpPr/>
            <p:nvPr/>
          </p:nvCxnSpPr>
          <p:spPr>
            <a:xfrm flipV="1">
              <a:off x="1425857" y="2669576"/>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5" name="Elbow Connector 194"/>
            <p:cNvCxnSpPr/>
            <p:nvPr/>
          </p:nvCxnSpPr>
          <p:spPr>
            <a:xfrm flipV="1">
              <a:off x="1578113" y="25158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6" name="Elbow Connector 195"/>
            <p:cNvCxnSpPr/>
            <p:nvPr/>
          </p:nvCxnSpPr>
          <p:spPr>
            <a:xfrm flipV="1">
              <a:off x="1730513" y="2363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sp>
          <p:nvSpPr>
            <p:cNvPr id="197" name="TextBox 196"/>
            <p:cNvSpPr txBox="1"/>
            <p:nvPr/>
          </p:nvSpPr>
          <p:spPr>
            <a:xfrm>
              <a:off x="958990" y="3061156"/>
              <a:ext cx="152400" cy="215444"/>
            </a:xfrm>
            <a:prstGeom prst="rect">
              <a:avLst/>
            </a:prstGeom>
            <a:noFill/>
          </p:spPr>
          <p:txBody>
            <a:bodyPr wrap="square" lIns="0" tIns="0" rIns="0" bIns="0" rtlCol="0">
              <a:spAutoFit/>
            </a:bodyPr>
            <a:lstStyle/>
            <a:p>
              <a:pPr algn="ctr"/>
              <a:endParaRPr lang="en-US" sz="1400" dirty="0">
                <a:latin typeface="Arial" panose="020B0604020202020204" pitchFamily="34" charset="0"/>
                <a:cs typeface="Arial" panose="020B0604020202020204" pitchFamily="34" charset="0"/>
              </a:endParaRPr>
            </a:p>
          </p:txBody>
        </p:sp>
        <p:sp>
          <p:nvSpPr>
            <p:cNvPr id="198" name="TextBox 197"/>
            <p:cNvSpPr txBox="1"/>
            <p:nvPr/>
          </p:nvSpPr>
          <p:spPr>
            <a:xfrm>
              <a:off x="1111390" y="29087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1</a:t>
              </a:r>
            </a:p>
          </p:txBody>
        </p:sp>
        <p:sp>
          <p:nvSpPr>
            <p:cNvPr id="199" name="TextBox 198"/>
            <p:cNvSpPr txBox="1"/>
            <p:nvPr/>
          </p:nvSpPr>
          <p:spPr>
            <a:xfrm>
              <a:off x="1273315" y="2753504"/>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2</a:t>
              </a:r>
            </a:p>
          </p:txBody>
        </p:sp>
        <p:sp>
          <p:nvSpPr>
            <p:cNvPr id="200" name="TextBox 199"/>
            <p:cNvSpPr txBox="1"/>
            <p:nvPr/>
          </p:nvSpPr>
          <p:spPr>
            <a:xfrm>
              <a:off x="1435382" y="26039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3</a:t>
              </a:r>
            </a:p>
          </p:txBody>
        </p:sp>
        <p:sp>
          <p:nvSpPr>
            <p:cNvPr id="201" name="TextBox 200"/>
            <p:cNvSpPr txBox="1"/>
            <p:nvPr/>
          </p:nvSpPr>
          <p:spPr>
            <a:xfrm>
              <a:off x="1588721" y="24538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4</a:t>
              </a:r>
            </a:p>
          </p:txBody>
        </p:sp>
        <p:sp>
          <p:nvSpPr>
            <p:cNvPr id="202" name="TextBox 201"/>
            <p:cNvSpPr txBox="1"/>
            <p:nvPr/>
          </p:nvSpPr>
          <p:spPr>
            <a:xfrm>
              <a:off x="1736604" y="2299862"/>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5</a:t>
              </a:r>
            </a:p>
          </p:txBody>
        </p:sp>
        <p:sp>
          <p:nvSpPr>
            <p:cNvPr id="203" name="TextBox 202"/>
            <p:cNvSpPr txBox="1"/>
            <p:nvPr/>
          </p:nvSpPr>
          <p:spPr>
            <a:xfrm>
              <a:off x="1892438" y="2149147"/>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6</a:t>
              </a:r>
            </a:p>
          </p:txBody>
        </p:sp>
      </p:grpSp>
      <p:grpSp>
        <p:nvGrpSpPr>
          <p:cNvPr id="226" name="Group 225"/>
          <p:cNvGrpSpPr/>
          <p:nvPr/>
        </p:nvGrpSpPr>
        <p:grpSpPr>
          <a:xfrm flipH="1">
            <a:off x="5909347" y="2118463"/>
            <a:ext cx="1942815" cy="1128703"/>
            <a:chOff x="958990" y="2149147"/>
            <a:chExt cx="1085848" cy="1128702"/>
          </a:xfrm>
        </p:grpSpPr>
        <p:cxnSp>
          <p:nvCxnSpPr>
            <p:cNvPr id="227" name="Elbow Connector 226"/>
            <p:cNvCxnSpPr/>
            <p:nvPr/>
          </p:nvCxnSpPr>
          <p:spPr>
            <a:xfrm flipV="1">
              <a:off x="958990" y="3125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28" name="Elbow Connector 227"/>
            <p:cNvCxnSpPr/>
            <p:nvPr/>
          </p:nvCxnSpPr>
          <p:spPr>
            <a:xfrm flipV="1">
              <a:off x="1111390" y="29730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29" name="Elbow Connector 228"/>
            <p:cNvCxnSpPr/>
            <p:nvPr/>
          </p:nvCxnSpPr>
          <p:spPr>
            <a:xfrm flipV="1">
              <a:off x="1273457" y="2819400"/>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30" name="Elbow Connector 229"/>
            <p:cNvCxnSpPr/>
            <p:nvPr/>
          </p:nvCxnSpPr>
          <p:spPr>
            <a:xfrm flipV="1">
              <a:off x="1425857" y="2669576"/>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31" name="Elbow Connector 230"/>
            <p:cNvCxnSpPr/>
            <p:nvPr/>
          </p:nvCxnSpPr>
          <p:spPr>
            <a:xfrm flipV="1">
              <a:off x="1578113" y="25158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32" name="Elbow Connector 231"/>
            <p:cNvCxnSpPr/>
            <p:nvPr/>
          </p:nvCxnSpPr>
          <p:spPr>
            <a:xfrm flipV="1">
              <a:off x="1730513" y="2363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sp>
          <p:nvSpPr>
            <p:cNvPr id="233" name="TextBox 232"/>
            <p:cNvSpPr txBox="1"/>
            <p:nvPr/>
          </p:nvSpPr>
          <p:spPr>
            <a:xfrm>
              <a:off x="958990" y="30611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0</a:t>
              </a:r>
            </a:p>
          </p:txBody>
        </p:sp>
        <p:sp>
          <p:nvSpPr>
            <p:cNvPr id="234" name="TextBox 233"/>
            <p:cNvSpPr txBox="1"/>
            <p:nvPr/>
          </p:nvSpPr>
          <p:spPr>
            <a:xfrm>
              <a:off x="1111390" y="29087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1</a:t>
              </a:r>
            </a:p>
          </p:txBody>
        </p:sp>
        <p:sp>
          <p:nvSpPr>
            <p:cNvPr id="235" name="TextBox 234"/>
            <p:cNvSpPr txBox="1"/>
            <p:nvPr/>
          </p:nvSpPr>
          <p:spPr>
            <a:xfrm>
              <a:off x="1273315" y="2753504"/>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2</a:t>
              </a:r>
            </a:p>
          </p:txBody>
        </p:sp>
        <p:sp>
          <p:nvSpPr>
            <p:cNvPr id="236" name="TextBox 235"/>
            <p:cNvSpPr txBox="1"/>
            <p:nvPr/>
          </p:nvSpPr>
          <p:spPr>
            <a:xfrm>
              <a:off x="1435382" y="26039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3</a:t>
              </a:r>
            </a:p>
          </p:txBody>
        </p:sp>
        <p:sp>
          <p:nvSpPr>
            <p:cNvPr id="237" name="TextBox 236"/>
            <p:cNvSpPr txBox="1"/>
            <p:nvPr/>
          </p:nvSpPr>
          <p:spPr>
            <a:xfrm>
              <a:off x="1588721" y="24538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4</a:t>
              </a:r>
            </a:p>
          </p:txBody>
        </p:sp>
        <p:sp>
          <p:nvSpPr>
            <p:cNvPr id="238" name="TextBox 237"/>
            <p:cNvSpPr txBox="1"/>
            <p:nvPr/>
          </p:nvSpPr>
          <p:spPr>
            <a:xfrm>
              <a:off x="1736604" y="2299862"/>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5</a:t>
              </a:r>
            </a:p>
          </p:txBody>
        </p:sp>
        <p:sp>
          <p:nvSpPr>
            <p:cNvPr id="239" name="TextBox 238"/>
            <p:cNvSpPr txBox="1"/>
            <p:nvPr/>
          </p:nvSpPr>
          <p:spPr>
            <a:xfrm>
              <a:off x="1892438" y="2149147"/>
              <a:ext cx="152400" cy="215444"/>
            </a:xfrm>
            <a:prstGeom prst="rect">
              <a:avLst/>
            </a:prstGeom>
            <a:noFill/>
          </p:spPr>
          <p:txBody>
            <a:bodyPr wrap="square" lIns="0" tIns="0" rIns="0" bIns="0" rtlCol="0">
              <a:spAutoFit/>
            </a:bodyPr>
            <a:lstStyle/>
            <a:p>
              <a:pPr algn="ctr"/>
              <a:endParaRPr lang="en-US" sz="1400" dirty="0">
                <a:latin typeface="Arial" panose="020B0604020202020204" pitchFamily="34" charset="0"/>
                <a:cs typeface="Arial" panose="020B0604020202020204" pitchFamily="34" charset="0"/>
              </a:endParaRPr>
            </a:p>
          </p:txBody>
        </p:sp>
      </p:grpSp>
      <p:sp>
        <p:nvSpPr>
          <p:cNvPr id="240" name="TextBox 239"/>
          <p:cNvSpPr txBox="1"/>
          <p:nvPr/>
        </p:nvSpPr>
        <p:spPr>
          <a:xfrm>
            <a:off x="295051" y="1175337"/>
            <a:ext cx="4097853" cy="369332"/>
          </a:xfrm>
          <a:prstGeom prst="rect">
            <a:avLst/>
          </a:prstGeom>
          <a:noFill/>
        </p:spPr>
        <p:txBody>
          <a:bodyPr wrap="none" rtlCol="0">
            <a:spAutoFit/>
          </a:bodyPr>
          <a:lstStyle/>
          <a:p>
            <a:r>
              <a:rPr lang="en-US" dirty="0">
                <a:solidFill>
                  <a:srgbClr val="C00000"/>
                </a:solidFill>
              </a:rPr>
              <a:t> Center-aligned mode,  ARR = 6, CCR = 1</a:t>
            </a:r>
          </a:p>
        </p:txBody>
      </p:sp>
      <p:sp>
        <p:nvSpPr>
          <p:cNvPr id="244" name="TextBox 243"/>
          <p:cNvSpPr txBox="1"/>
          <p:nvPr/>
        </p:nvSpPr>
        <p:spPr>
          <a:xfrm>
            <a:off x="163015" y="1688068"/>
            <a:ext cx="737702" cy="369332"/>
          </a:xfrm>
          <a:prstGeom prst="rect">
            <a:avLst/>
          </a:prstGeom>
          <a:noFill/>
        </p:spPr>
        <p:txBody>
          <a:bodyPr wrap="none" rtlCol="0">
            <a:spAutoFit/>
          </a:bodyPr>
          <a:lstStyle/>
          <a:p>
            <a:r>
              <a:rPr lang="en-US" dirty="0"/>
              <a:t>Clock</a:t>
            </a:r>
          </a:p>
        </p:txBody>
      </p:sp>
      <p:sp>
        <p:nvSpPr>
          <p:cNvPr id="245" name="TextBox 244"/>
          <p:cNvSpPr txBox="1"/>
          <p:nvPr/>
        </p:nvSpPr>
        <p:spPr>
          <a:xfrm>
            <a:off x="146319" y="2642747"/>
            <a:ext cx="984565" cy="369332"/>
          </a:xfrm>
          <a:prstGeom prst="rect">
            <a:avLst/>
          </a:prstGeom>
          <a:noFill/>
        </p:spPr>
        <p:txBody>
          <a:bodyPr wrap="none" rtlCol="0">
            <a:spAutoFit/>
          </a:bodyPr>
          <a:lstStyle/>
          <a:p>
            <a:r>
              <a:rPr lang="en-US" dirty="0"/>
              <a:t>Counter</a:t>
            </a:r>
          </a:p>
        </p:txBody>
      </p:sp>
      <p:cxnSp>
        <p:nvCxnSpPr>
          <p:cNvPr id="256" name="Straight Arrow Connector 255"/>
          <p:cNvCxnSpPr/>
          <p:nvPr/>
        </p:nvCxnSpPr>
        <p:spPr>
          <a:xfrm flipV="1">
            <a:off x="642550" y="3096641"/>
            <a:ext cx="7647923" cy="4908"/>
          </a:xfrm>
          <a:prstGeom prst="straightConnector1">
            <a:avLst/>
          </a:prstGeom>
          <a:ln w="19050">
            <a:solidFill>
              <a:srgbClr val="C00000"/>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57" name="TextBox 256"/>
          <p:cNvSpPr txBox="1"/>
          <p:nvPr/>
        </p:nvSpPr>
        <p:spPr>
          <a:xfrm flipH="1">
            <a:off x="-29715" y="2968918"/>
            <a:ext cx="809867" cy="276999"/>
          </a:xfrm>
          <a:prstGeom prst="rect">
            <a:avLst/>
          </a:prstGeom>
          <a:noFill/>
        </p:spPr>
        <p:txBody>
          <a:bodyPr wrap="square" rtlCol="0">
            <a:spAutoFit/>
          </a:bodyPr>
          <a:lstStyle/>
          <a:p>
            <a:r>
              <a:rPr lang="en-US" sz="1200" dirty="0">
                <a:solidFill>
                  <a:srgbClr val="C00000"/>
                </a:solidFill>
              </a:rPr>
              <a:t>CCR = 1</a:t>
            </a:r>
          </a:p>
        </p:txBody>
      </p:sp>
      <p:cxnSp>
        <p:nvCxnSpPr>
          <p:cNvPr id="258" name="Straight Arrow Connector 257"/>
          <p:cNvCxnSpPr/>
          <p:nvPr/>
        </p:nvCxnSpPr>
        <p:spPr>
          <a:xfrm flipV="1">
            <a:off x="914402" y="4186237"/>
            <a:ext cx="286327" cy="2189"/>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0" name="Straight Arrow Connector 259"/>
          <p:cNvCxnSpPr/>
          <p:nvPr/>
        </p:nvCxnSpPr>
        <p:spPr>
          <a:xfrm>
            <a:off x="3978737" y="4186235"/>
            <a:ext cx="555280" cy="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1" name="Straight Arrow Connector 280"/>
          <p:cNvCxnSpPr/>
          <p:nvPr/>
        </p:nvCxnSpPr>
        <p:spPr>
          <a:xfrm>
            <a:off x="1200727" y="3737764"/>
            <a:ext cx="0" cy="45720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2" name="Straight Arrow Connector 281"/>
          <p:cNvCxnSpPr/>
          <p:nvPr/>
        </p:nvCxnSpPr>
        <p:spPr>
          <a:xfrm>
            <a:off x="3971637" y="3737764"/>
            <a:ext cx="0" cy="45720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3" name="Straight Arrow Connector 282"/>
          <p:cNvCxnSpPr/>
          <p:nvPr/>
        </p:nvCxnSpPr>
        <p:spPr>
          <a:xfrm flipH="1">
            <a:off x="1200730" y="3733800"/>
            <a:ext cx="2766191" cy="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3" name="Straight Connector 292"/>
          <p:cNvCxnSpPr/>
          <p:nvPr/>
        </p:nvCxnSpPr>
        <p:spPr>
          <a:xfrm>
            <a:off x="3968380" y="2970290"/>
            <a:ext cx="4383" cy="763513"/>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sp>
        <p:nvSpPr>
          <p:cNvPr id="302" name="TextBox 301"/>
          <p:cNvSpPr txBox="1"/>
          <p:nvPr/>
        </p:nvSpPr>
        <p:spPr>
          <a:xfrm>
            <a:off x="534394" y="4996161"/>
            <a:ext cx="2337499" cy="369332"/>
          </a:xfrm>
          <a:prstGeom prst="rect">
            <a:avLst/>
          </a:prstGeom>
          <a:noFill/>
        </p:spPr>
        <p:txBody>
          <a:bodyPr wrap="none" rtlCol="0">
            <a:spAutoFit/>
          </a:bodyPr>
          <a:lstStyle/>
          <a:p>
            <a:r>
              <a:rPr lang="en-US" dirty="0">
                <a:solidFill>
                  <a:srgbClr val="C00000"/>
                </a:solidFill>
                <a:latin typeface="Consolas" panose="020B0609020204030204" pitchFamily="49" charset="0"/>
              </a:rPr>
              <a:t>Duty Cycle = 1 - </a:t>
            </a:r>
          </a:p>
        </p:txBody>
      </p:sp>
      <p:cxnSp>
        <p:nvCxnSpPr>
          <p:cNvPr id="303" name="Straight Connector 302"/>
          <p:cNvCxnSpPr/>
          <p:nvPr/>
        </p:nvCxnSpPr>
        <p:spPr>
          <a:xfrm>
            <a:off x="2743203" y="5181600"/>
            <a:ext cx="599973"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304" name="TextBox 303"/>
          <p:cNvSpPr txBox="1"/>
          <p:nvPr/>
        </p:nvSpPr>
        <p:spPr>
          <a:xfrm>
            <a:off x="2743201" y="4793486"/>
            <a:ext cx="607771" cy="369332"/>
          </a:xfrm>
          <a:prstGeom prst="rect">
            <a:avLst/>
          </a:prstGeom>
          <a:noFill/>
        </p:spPr>
        <p:txBody>
          <a:bodyPr wrap="square" rtlCol="0">
            <a:spAutoFit/>
          </a:bodyPr>
          <a:lstStyle/>
          <a:p>
            <a:pPr algn="ctr"/>
            <a:r>
              <a:rPr lang="en-US" dirty="0">
                <a:solidFill>
                  <a:srgbClr val="C00000"/>
                </a:solidFill>
                <a:latin typeface="Consolas" panose="020B0609020204030204" pitchFamily="49" charset="0"/>
              </a:rPr>
              <a:t>CCR</a:t>
            </a:r>
          </a:p>
        </p:txBody>
      </p:sp>
      <p:sp>
        <p:nvSpPr>
          <p:cNvPr id="305" name="TextBox 304"/>
          <p:cNvSpPr txBox="1"/>
          <p:nvPr/>
        </p:nvSpPr>
        <p:spPr>
          <a:xfrm>
            <a:off x="2743203" y="5198837"/>
            <a:ext cx="599973" cy="369332"/>
          </a:xfrm>
          <a:prstGeom prst="rect">
            <a:avLst/>
          </a:prstGeom>
          <a:noFill/>
        </p:spPr>
        <p:txBody>
          <a:bodyPr wrap="square" rtlCol="0">
            <a:spAutoFit/>
          </a:bodyPr>
          <a:lstStyle/>
          <a:p>
            <a:pPr algn="ctr"/>
            <a:r>
              <a:rPr lang="en-US" dirty="0">
                <a:solidFill>
                  <a:srgbClr val="C00000"/>
                </a:solidFill>
                <a:latin typeface="Consolas" panose="020B0609020204030204" pitchFamily="49" charset="0"/>
              </a:rPr>
              <a:t>ARR</a:t>
            </a:r>
          </a:p>
        </p:txBody>
      </p:sp>
      <p:cxnSp>
        <p:nvCxnSpPr>
          <p:cNvPr id="188" name="Straight Connector 187"/>
          <p:cNvCxnSpPr/>
          <p:nvPr/>
        </p:nvCxnSpPr>
        <p:spPr>
          <a:xfrm>
            <a:off x="4534019" y="3084422"/>
            <a:ext cx="3135" cy="783287"/>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189" name="Straight Arrow Connector 188"/>
          <p:cNvCxnSpPr/>
          <p:nvPr/>
        </p:nvCxnSpPr>
        <p:spPr>
          <a:xfrm>
            <a:off x="4536945" y="3739277"/>
            <a:ext cx="0" cy="45720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5" name="Straight Arrow Connector 224"/>
          <p:cNvCxnSpPr/>
          <p:nvPr/>
        </p:nvCxnSpPr>
        <p:spPr>
          <a:xfrm>
            <a:off x="7307856" y="3739277"/>
            <a:ext cx="0" cy="45720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2" name="Straight Arrow Connector 241"/>
          <p:cNvCxnSpPr/>
          <p:nvPr/>
        </p:nvCxnSpPr>
        <p:spPr>
          <a:xfrm flipH="1">
            <a:off x="4536948" y="3735313"/>
            <a:ext cx="2766191" cy="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p:nvCxnSpPr>
        <p:spPr>
          <a:xfrm>
            <a:off x="7304599" y="2971803"/>
            <a:ext cx="4383" cy="763513"/>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246" name="Straight Arrow Connector 245"/>
          <p:cNvCxnSpPr/>
          <p:nvPr/>
        </p:nvCxnSpPr>
        <p:spPr>
          <a:xfrm>
            <a:off x="7303136" y="4186235"/>
            <a:ext cx="555280" cy="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47" name="TextBox 246"/>
          <p:cNvSpPr txBox="1"/>
          <p:nvPr/>
        </p:nvSpPr>
        <p:spPr>
          <a:xfrm>
            <a:off x="1848379" y="5676255"/>
            <a:ext cx="370220" cy="369332"/>
          </a:xfrm>
          <a:prstGeom prst="rect">
            <a:avLst/>
          </a:prstGeom>
          <a:noFill/>
        </p:spPr>
        <p:txBody>
          <a:bodyPr wrap="square" rtlCol="0">
            <a:spAutoFit/>
          </a:bodyPr>
          <a:lstStyle/>
          <a:p>
            <a:pPr algn="ctr"/>
            <a:r>
              <a:rPr lang="en-US" dirty="0">
                <a:solidFill>
                  <a:srgbClr val="C00000"/>
                </a:solidFill>
                <a:latin typeface="Consolas" panose="020B0609020204030204" pitchFamily="49" charset="0"/>
              </a:rPr>
              <a:t>=</a:t>
            </a:r>
          </a:p>
        </p:txBody>
      </p:sp>
      <p:cxnSp>
        <p:nvCxnSpPr>
          <p:cNvPr id="248" name="Straight Connector 247"/>
          <p:cNvCxnSpPr/>
          <p:nvPr/>
        </p:nvCxnSpPr>
        <p:spPr>
          <a:xfrm>
            <a:off x="2216988" y="5887496"/>
            <a:ext cx="336359"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249" name="TextBox 248"/>
          <p:cNvSpPr txBox="1"/>
          <p:nvPr/>
        </p:nvSpPr>
        <p:spPr>
          <a:xfrm>
            <a:off x="2216986" y="5492299"/>
            <a:ext cx="344835" cy="369332"/>
          </a:xfrm>
          <a:prstGeom prst="rect">
            <a:avLst/>
          </a:prstGeom>
          <a:noFill/>
        </p:spPr>
        <p:txBody>
          <a:bodyPr wrap="square" rtlCol="0">
            <a:spAutoFit/>
          </a:bodyPr>
          <a:lstStyle/>
          <a:p>
            <a:pPr algn="ctr"/>
            <a:r>
              <a:rPr lang="en-US" dirty="0">
                <a:solidFill>
                  <a:srgbClr val="C00000"/>
                </a:solidFill>
                <a:latin typeface="Consolas" panose="020B0609020204030204" pitchFamily="49" charset="0"/>
              </a:rPr>
              <a:t>5</a:t>
            </a:r>
          </a:p>
        </p:txBody>
      </p:sp>
      <p:sp>
        <p:nvSpPr>
          <p:cNvPr id="250" name="TextBox 249"/>
          <p:cNvSpPr txBox="1"/>
          <p:nvPr/>
        </p:nvSpPr>
        <p:spPr>
          <a:xfrm>
            <a:off x="2216988" y="5897649"/>
            <a:ext cx="336359" cy="369332"/>
          </a:xfrm>
          <a:prstGeom prst="rect">
            <a:avLst/>
          </a:prstGeom>
          <a:noFill/>
        </p:spPr>
        <p:txBody>
          <a:bodyPr wrap="square" rtlCol="0">
            <a:spAutoFit/>
          </a:bodyPr>
          <a:lstStyle/>
          <a:p>
            <a:pPr algn="ctr"/>
            <a:r>
              <a:rPr lang="en-US" dirty="0">
                <a:solidFill>
                  <a:srgbClr val="C00000"/>
                </a:solidFill>
                <a:latin typeface="Consolas" panose="020B0609020204030204" pitchFamily="49" charset="0"/>
              </a:rPr>
              <a:t>6</a:t>
            </a:r>
          </a:p>
        </p:txBody>
      </p:sp>
      <p:sp>
        <p:nvSpPr>
          <p:cNvPr id="251" name="Rectangle 250"/>
          <p:cNvSpPr/>
          <p:nvPr/>
        </p:nvSpPr>
        <p:spPr>
          <a:xfrm>
            <a:off x="4370102" y="4760118"/>
            <a:ext cx="4316699" cy="1504071"/>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2" name="TextBox 251"/>
          <p:cNvSpPr txBox="1"/>
          <p:nvPr/>
        </p:nvSpPr>
        <p:spPr>
          <a:xfrm>
            <a:off x="4473416" y="5060339"/>
            <a:ext cx="4365787" cy="646331"/>
          </a:xfrm>
          <a:prstGeom prst="rect">
            <a:avLst/>
          </a:prstGeom>
          <a:noFill/>
        </p:spPr>
        <p:txBody>
          <a:bodyPr wrap="square" rtlCol="0">
            <a:spAutoFit/>
          </a:bodyPr>
          <a:lstStyle/>
          <a:p>
            <a:r>
              <a:rPr lang="en-US" dirty="0">
                <a:solidFill>
                  <a:srgbClr val="C00000"/>
                </a:solidFill>
                <a:latin typeface="Consolas" panose="020B0609020204030204" pitchFamily="49" charset="0"/>
                <a:cs typeface="Arial" panose="020B0604020202020204" pitchFamily="34" charset="0"/>
              </a:rPr>
              <a:t>Timer Period = 2 * ARR * Clock Period       = 12 * Clock Period</a:t>
            </a:r>
          </a:p>
        </p:txBody>
      </p:sp>
      <p:sp>
        <p:nvSpPr>
          <p:cNvPr id="253" name="Rectangle 252"/>
          <p:cNvSpPr/>
          <p:nvPr/>
        </p:nvSpPr>
        <p:spPr>
          <a:xfrm>
            <a:off x="155662" y="3824949"/>
            <a:ext cx="875561" cy="646331"/>
          </a:xfrm>
          <a:prstGeom prst="rect">
            <a:avLst/>
          </a:prstGeom>
        </p:spPr>
        <p:txBody>
          <a:bodyPr wrap="none">
            <a:spAutoFit/>
          </a:bodyPr>
          <a:lstStyle/>
          <a:p>
            <a:r>
              <a:rPr lang="en-US" dirty="0"/>
              <a:t>PWM</a:t>
            </a:r>
          </a:p>
          <a:p>
            <a:r>
              <a:rPr lang="en-US" dirty="0"/>
              <a:t>Output</a:t>
            </a:r>
          </a:p>
        </p:txBody>
      </p:sp>
      <p:sp>
        <p:nvSpPr>
          <p:cNvPr id="254" name="Title 1"/>
          <p:cNvSpPr>
            <a:spLocks noGrp="1"/>
          </p:cNvSpPr>
          <p:nvPr>
            <p:ph type="title"/>
          </p:nvPr>
        </p:nvSpPr>
        <p:spPr>
          <a:xfrm>
            <a:off x="457200" y="152400"/>
            <a:ext cx="3188089" cy="990600"/>
          </a:xfrm>
        </p:spPr>
        <p:txBody>
          <a:bodyPr>
            <a:normAutofit fontScale="90000"/>
          </a:bodyPr>
          <a:lstStyle/>
          <a:p>
            <a:r>
              <a:rPr lang="en-US" dirty="0"/>
              <a:t>PWM Mode 2 (High-True)</a:t>
            </a:r>
          </a:p>
        </p:txBody>
      </p:sp>
      <p:grpSp>
        <p:nvGrpSpPr>
          <p:cNvPr id="259" name="Group 258"/>
          <p:cNvGrpSpPr/>
          <p:nvPr/>
        </p:nvGrpSpPr>
        <p:grpSpPr>
          <a:xfrm>
            <a:off x="4711190" y="152861"/>
            <a:ext cx="4212518" cy="838200"/>
            <a:chOff x="7458162" y="246858"/>
            <a:chExt cx="4212518" cy="838200"/>
          </a:xfrm>
        </p:grpSpPr>
        <p:sp>
          <p:nvSpPr>
            <p:cNvPr id="261" name="TextBox 260"/>
            <p:cNvSpPr txBox="1"/>
            <p:nvPr/>
          </p:nvSpPr>
          <p:spPr>
            <a:xfrm>
              <a:off x="7458162" y="500314"/>
              <a:ext cx="1709122" cy="369332"/>
            </a:xfrm>
            <a:prstGeom prst="rect">
              <a:avLst/>
            </a:prstGeom>
            <a:noFill/>
          </p:spPr>
          <p:txBody>
            <a:bodyPr wrap="none" rtlCol="0">
              <a:spAutoFit/>
            </a:bodyPr>
            <a:lstStyle/>
            <a:p>
              <a:r>
                <a:rPr lang="en-US" dirty="0">
                  <a:solidFill>
                    <a:schemeClr val="bg1"/>
                  </a:solidFill>
                </a:rPr>
                <a:t>Timer Output =</a:t>
              </a:r>
            </a:p>
          </p:txBody>
        </p:sp>
        <p:sp>
          <p:nvSpPr>
            <p:cNvPr id="262" name="Left Brace 261"/>
            <p:cNvSpPr/>
            <p:nvPr/>
          </p:nvSpPr>
          <p:spPr>
            <a:xfrm>
              <a:off x="9200727" y="246858"/>
              <a:ext cx="181035" cy="838200"/>
            </a:xfrm>
            <a:prstGeom prst="leftBrace">
              <a:avLst/>
            </a:prstGeom>
            <a:ln w="1905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chemeClr val="bg1"/>
                </a:solidFill>
              </a:endParaRPr>
            </a:p>
          </p:txBody>
        </p:sp>
        <p:sp>
          <p:nvSpPr>
            <p:cNvPr id="263" name="TextBox 262"/>
            <p:cNvSpPr txBox="1"/>
            <p:nvPr/>
          </p:nvSpPr>
          <p:spPr>
            <a:xfrm>
              <a:off x="9354036" y="265508"/>
              <a:ext cx="2293577" cy="369332"/>
            </a:xfrm>
            <a:prstGeom prst="rect">
              <a:avLst/>
            </a:prstGeom>
            <a:noFill/>
          </p:spPr>
          <p:txBody>
            <a:bodyPr wrap="none" rtlCol="0">
              <a:spAutoFit/>
            </a:bodyPr>
            <a:lstStyle/>
            <a:p>
              <a:r>
                <a:rPr lang="en-US" dirty="0">
                  <a:solidFill>
                    <a:schemeClr val="bg1"/>
                  </a:solidFill>
                </a:rPr>
                <a:t>Low if counter &lt; CCR</a:t>
              </a:r>
            </a:p>
          </p:txBody>
        </p:sp>
        <p:sp>
          <p:nvSpPr>
            <p:cNvPr id="264" name="TextBox 263"/>
            <p:cNvSpPr txBox="1"/>
            <p:nvPr/>
          </p:nvSpPr>
          <p:spPr>
            <a:xfrm>
              <a:off x="9349211" y="656102"/>
              <a:ext cx="2321469" cy="369332"/>
            </a:xfrm>
            <a:prstGeom prst="rect">
              <a:avLst/>
            </a:prstGeom>
            <a:noFill/>
          </p:spPr>
          <p:txBody>
            <a:bodyPr wrap="none" rtlCol="0">
              <a:spAutoFit/>
            </a:bodyPr>
            <a:lstStyle/>
            <a:p>
              <a:r>
                <a:rPr lang="en-US" dirty="0">
                  <a:solidFill>
                    <a:schemeClr val="bg1"/>
                  </a:solidFill>
                </a:rPr>
                <a:t>High if counter ≥ CCR</a:t>
              </a:r>
            </a:p>
          </p:txBody>
        </p:sp>
      </p:grpSp>
      <p:graphicFrame>
        <p:nvGraphicFramePr>
          <p:cNvPr id="2" name="Table 1"/>
          <p:cNvGraphicFramePr>
            <a:graphicFrameLocks noGrp="1"/>
          </p:cNvGraphicFramePr>
          <p:nvPr>
            <p:extLst>
              <p:ext uri="{D42A27DB-BD31-4B8C-83A1-F6EECF244321}">
                <p14:modId xmlns:p14="http://schemas.microsoft.com/office/powerpoint/2010/main" val="3423632302"/>
              </p:ext>
            </p:extLst>
          </p:nvPr>
        </p:nvGraphicFramePr>
        <p:xfrm>
          <a:off x="4484770" y="108617"/>
          <a:ext cx="4519296" cy="1267460"/>
        </p:xfrm>
        <a:graphic>
          <a:graphicData uri="http://schemas.openxmlformats.org/drawingml/2006/table">
            <a:tbl>
              <a:tblPr firstRow="1" firstCol="1" bandRow="1">
                <a:tableStyleId>{5C22544A-7EE6-4342-B048-85BDC9FD1C3A}</a:tableStyleId>
              </a:tblPr>
              <a:tblGrid>
                <a:gridCol w="1172362">
                  <a:extLst>
                    <a:ext uri="{9D8B030D-6E8A-4147-A177-3AD203B41FA5}">
                      <a16:colId xmlns:a16="http://schemas.microsoft.com/office/drawing/2014/main" val="3732657734"/>
                    </a:ext>
                  </a:extLst>
                </a:gridCol>
                <a:gridCol w="1172362">
                  <a:extLst>
                    <a:ext uri="{9D8B030D-6E8A-4147-A177-3AD203B41FA5}">
                      <a16:colId xmlns:a16="http://schemas.microsoft.com/office/drawing/2014/main" val="1789369347"/>
                    </a:ext>
                  </a:extLst>
                </a:gridCol>
                <a:gridCol w="1099957">
                  <a:extLst>
                    <a:ext uri="{9D8B030D-6E8A-4147-A177-3AD203B41FA5}">
                      <a16:colId xmlns:a16="http://schemas.microsoft.com/office/drawing/2014/main" val="3346860630"/>
                    </a:ext>
                  </a:extLst>
                </a:gridCol>
                <a:gridCol w="1074615">
                  <a:extLst>
                    <a:ext uri="{9D8B030D-6E8A-4147-A177-3AD203B41FA5}">
                      <a16:colId xmlns:a16="http://schemas.microsoft.com/office/drawing/2014/main" val="3986283825"/>
                    </a:ext>
                  </a:extLst>
                </a:gridCol>
              </a:tblGrid>
              <a:tr h="264160">
                <a:tc>
                  <a:txBody>
                    <a:bodyPr/>
                    <a:lstStyle/>
                    <a:p>
                      <a:pPr marL="0" marR="0" algn="ctr">
                        <a:spcBef>
                          <a:spcPts val="0"/>
                        </a:spcBef>
                        <a:spcAft>
                          <a:spcPts val="0"/>
                        </a:spcAft>
                      </a:pPr>
                      <a:r>
                        <a:rPr lang="en-US" sz="1200">
                          <a:effectLst/>
                        </a:rPr>
                        <a:t>PWM Mode</a:t>
                      </a:r>
                      <a:endParaRPr lang="en-US" sz="1200">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algn="ctr">
                        <a:spcBef>
                          <a:spcPts val="0"/>
                        </a:spcBef>
                        <a:spcAft>
                          <a:spcPts val="0"/>
                        </a:spcAft>
                      </a:pPr>
                      <a:r>
                        <a:rPr lang="en-US" sz="1200">
                          <a:effectLst/>
                        </a:rPr>
                        <a:t>Counting Mode</a:t>
                      </a:r>
                      <a:endParaRPr lang="en-US" sz="1200">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algn="ctr">
                        <a:spcBef>
                          <a:spcPts val="0"/>
                        </a:spcBef>
                        <a:spcAft>
                          <a:spcPts val="0"/>
                        </a:spcAft>
                      </a:pPr>
                      <a:r>
                        <a:rPr lang="en-US" sz="1200" dirty="0">
                          <a:effectLst/>
                        </a:rPr>
                        <a:t>On</a:t>
                      </a:r>
                      <a:endParaRPr lang="en-US" sz="1200" dirty="0">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algn="ctr">
                        <a:spcBef>
                          <a:spcPts val="0"/>
                        </a:spcBef>
                        <a:spcAft>
                          <a:spcPts val="0"/>
                        </a:spcAft>
                      </a:pPr>
                      <a:r>
                        <a:rPr lang="en-US" sz="1200" dirty="0">
                          <a:effectLst/>
                        </a:rPr>
                        <a:t>Off</a:t>
                      </a:r>
                      <a:endParaRPr lang="en-US" sz="1200" dirty="0">
                        <a:effectLst/>
                        <a:latin typeface="Times New Roman" panose="02020603050405020304" pitchFamily="18" charset="0"/>
                        <a:ea typeface="SimSun" panose="02010600030101010101" pitchFamily="2" charset="-122"/>
                      </a:endParaRPr>
                    </a:p>
                  </a:txBody>
                  <a:tcPr marL="68580" marR="68580" marT="0" marB="0" anchor="ctr"/>
                </a:tc>
                <a:extLst>
                  <a:ext uri="{0D108BD9-81ED-4DB2-BD59-A6C34878D82A}">
                    <a16:rowId xmlns:a16="http://schemas.microsoft.com/office/drawing/2014/main" val="1752843322"/>
                  </a:ext>
                </a:extLst>
              </a:tr>
              <a:tr h="225425">
                <a:tc rowSpan="2">
                  <a:txBody>
                    <a:bodyPr/>
                    <a:lstStyle/>
                    <a:p>
                      <a:pPr marL="0" marR="0" algn="ctr">
                        <a:spcBef>
                          <a:spcPts val="0"/>
                        </a:spcBef>
                        <a:spcAft>
                          <a:spcPts val="0"/>
                        </a:spcAft>
                      </a:pPr>
                      <a:r>
                        <a:rPr lang="en-US" sz="1200">
                          <a:effectLst/>
                        </a:rPr>
                        <a:t>Mode 1</a:t>
                      </a:r>
                      <a:endParaRPr lang="en-US" sz="1200">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algn="ctr">
                        <a:spcBef>
                          <a:spcPts val="0"/>
                        </a:spcBef>
                        <a:spcAft>
                          <a:spcPts val="0"/>
                        </a:spcAft>
                      </a:pPr>
                      <a:r>
                        <a:rPr lang="en-US" sz="1200">
                          <a:effectLst/>
                        </a:rPr>
                        <a:t>Up-counting</a:t>
                      </a:r>
                      <a:endParaRPr lang="en-US" sz="1200">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algn="ctr">
                        <a:spcBef>
                          <a:spcPts val="0"/>
                        </a:spcBef>
                        <a:spcAft>
                          <a:spcPts val="0"/>
                        </a:spcAft>
                      </a:pPr>
                      <a:r>
                        <a:rPr lang="en-US" sz="1050">
                          <a:effectLst/>
                        </a:rPr>
                        <a:t>CNT &lt; CCR</a:t>
                      </a:r>
                      <a:endParaRPr lang="en-US" sz="1200">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algn="ctr">
                        <a:spcBef>
                          <a:spcPts val="0"/>
                        </a:spcBef>
                        <a:spcAft>
                          <a:spcPts val="0"/>
                        </a:spcAft>
                      </a:pPr>
                      <a:r>
                        <a:rPr lang="en-US" sz="1050">
                          <a:effectLst/>
                        </a:rPr>
                        <a:t>CNT ≥ CCR</a:t>
                      </a:r>
                      <a:endParaRPr lang="en-US" sz="1200">
                        <a:effectLst/>
                        <a:latin typeface="Times New Roman" panose="02020603050405020304" pitchFamily="18" charset="0"/>
                        <a:ea typeface="SimSun" panose="02010600030101010101" pitchFamily="2" charset="-122"/>
                      </a:endParaRPr>
                    </a:p>
                  </a:txBody>
                  <a:tcPr marL="68580" marR="68580" marT="0" marB="0" anchor="ctr"/>
                </a:tc>
                <a:extLst>
                  <a:ext uri="{0D108BD9-81ED-4DB2-BD59-A6C34878D82A}">
                    <a16:rowId xmlns:a16="http://schemas.microsoft.com/office/drawing/2014/main" val="2640211413"/>
                  </a:ext>
                </a:extLst>
              </a:tr>
              <a:tr h="225425">
                <a:tc vMerge="1">
                  <a:txBody>
                    <a:bodyPr/>
                    <a:lstStyle/>
                    <a:p>
                      <a:endParaRPr lang="en-US"/>
                    </a:p>
                  </a:txBody>
                  <a:tcPr/>
                </a:tc>
                <a:tc>
                  <a:txBody>
                    <a:bodyPr/>
                    <a:lstStyle/>
                    <a:p>
                      <a:pPr marL="0" marR="0" algn="ctr">
                        <a:spcBef>
                          <a:spcPts val="0"/>
                        </a:spcBef>
                        <a:spcAft>
                          <a:spcPts val="0"/>
                        </a:spcAft>
                      </a:pPr>
                      <a:r>
                        <a:rPr lang="en-US" sz="1200">
                          <a:effectLst/>
                        </a:rPr>
                        <a:t>Down-counting</a:t>
                      </a:r>
                      <a:endParaRPr lang="en-US" sz="1200">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algn="ctr">
                        <a:spcBef>
                          <a:spcPts val="0"/>
                        </a:spcBef>
                        <a:spcAft>
                          <a:spcPts val="0"/>
                        </a:spcAft>
                      </a:pPr>
                      <a:r>
                        <a:rPr lang="en-US" sz="1050">
                          <a:effectLst/>
                        </a:rPr>
                        <a:t>CNT ≤ CCR</a:t>
                      </a:r>
                      <a:endParaRPr lang="en-US" sz="1200">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algn="ctr">
                        <a:spcBef>
                          <a:spcPts val="0"/>
                        </a:spcBef>
                        <a:spcAft>
                          <a:spcPts val="0"/>
                        </a:spcAft>
                      </a:pPr>
                      <a:r>
                        <a:rPr lang="en-US" sz="1050">
                          <a:effectLst/>
                        </a:rPr>
                        <a:t>CNT &gt; CCR</a:t>
                      </a:r>
                      <a:endParaRPr lang="en-US" sz="1200">
                        <a:effectLst/>
                        <a:latin typeface="Times New Roman" panose="02020603050405020304" pitchFamily="18" charset="0"/>
                        <a:ea typeface="SimSun" panose="02010600030101010101" pitchFamily="2" charset="-122"/>
                      </a:endParaRPr>
                    </a:p>
                  </a:txBody>
                  <a:tcPr marL="68580" marR="68580" marT="0" marB="0" anchor="ctr"/>
                </a:tc>
                <a:extLst>
                  <a:ext uri="{0D108BD9-81ED-4DB2-BD59-A6C34878D82A}">
                    <a16:rowId xmlns:a16="http://schemas.microsoft.com/office/drawing/2014/main" val="1883532956"/>
                  </a:ext>
                </a:extLst>
              </a:tr>
              <a:tr h="225425">
                <a:tc rowSpan="2">
                  <a:txBody>
                    <a:bodyPr/>
                    <a:lstStyle/>
                    <a:p>
                      <a:pPr marL="0" marR="0" algn="ctr">
                        <a:spcBef>
                          <a:spcPts val="0"/>
                        </a:spcBef>
                        <a:spcAft>
                          <a:spcPts val="0"/>
                        </a:spcAft>
                      </a:pPr>
                      <a:r>
                        <a:rPr lang="en-US" sz="1200">
                          <a:effectLst/>
                        </a:rPr>
                        <a:t>Mode 2</a:t>
                      </a:r>
                      <a:endParaRPr lang="en-US" sz="1200">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algn="ctr">
                        <a:spcBef>
                          <a:spcPts val="0"/>
                        </a:spcBef>
                        <a:spcAft>
                          <a:spcPts val="0"/>
                        </a:spcAft>
                      </a:pPr>
                      <a:r>
                        <a:rPr lang="en-US" sz="1200">
                          <a:effectLst/>
                        </a:rPr>
                        <a:t>Up-counting</a:t>
                      </a:r>
                      <a:endParaRPr lang="en-US" sz="1200">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algn="ctr">
                        <a:spcBef>
                          <a:spcPts val="0"/>
                        </a:spcBef>
                        <a:spcAft>
                          <a:spcPts val="0"/>
                        </a:spcAft>
                      </a:pPr>
                      <a:r>
                        <a:rPr lang="en-US" sz="1050">
                          <a:effectLst/>
                        </a:rPr>
                        <a:t>CNT ≥ CCR</a:t>
                      </a:r>
                      <a:endParaRPr lang="en-US" sz="1200">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algn="ctr">
                        <a:spcBef>
                          <a:spcPts val="0"/>
                        </a:spcBef>
                        <a:spcAft>
                          <a:spcPts val="0"/>
                        </a:spcAft>
                      </a:pPr>
                      <a:r>
                        <a:rPr lang="en-US" sz="1050">
                          <a:effectLst/>
                        </a:rPr>
                        <a:t>CNT &lt; CCR</a:t>
                      </a:r>
                      <a:endParaRPr lang="en-US" sz="1200">
                        <a:effectLst/>
                        <a:latin typeface="Times New Roman" panose="02020603050405020304" pitchFamily="18" charset="0"/>
                        <a:ea typeface="SimSun" panose="02010600030101010101" pitchFamily="2" charset="-122"/>
                      </a:endParaRPr>
                    </a:p>
                  </a:txBody>
                  <a:tcPr marL="68580" marR="68580" marT="0" marB="0" anchor="ctr"/>
                </a:tc>
                <a:extLst>
                  <a:ext uri="{0D108BD9-81ED-4DB2-BD59-A6C34878D82A}">
                    <a16:rowId xmlns:a16="http://schemas.microsoft.com/office/drawing/2014/main" val="2559769990"/>
                  </a:ext>
                </a:extLst>
              </a:tr>
              <a:tr h="225425">
                <a:tc vMerge="1">
                  <a:txBody>
                    <a:bodyPr/>
                    <a:lstStyle/>
                    <a:p>
                      <a:endParaRPr lang="en-US"/>
                    </a:p>
                  </a:txBody>
                  <a:tcPr/>
                </a:tc>
                <a:tc>
                  <a:txBody>
                    <a:bodyPr/>
                    <a:lstStyle/>
                    <a:p>
                      <a:pPr marL="0" marR="0" algn="ctr">
                        <a:spcBef>
                          <a:spcPts val="0"/>
                        </a:spcBef>
                        <a:spcAft>
                          <a:spcPts val="0"/>
                        </a:spcAft>
                      </a:pPr>
                      <a:r>
                        <a:rPr lang="en-US" sz="1200">
                          <a:effectLst/>
                        </a:rPr>
                        <a:t>Down-counting</a:t>
                      </a:r>
                      <a:endParaRPr lang="en-US" sz="1200">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algn="ctr">
                        <a:spcBef>
                          <a:spcPts val="0"/>
                        </a:spcBef>
                        <a:spcAft>
                          <a:spcPts val="0"/>
                        </a:spcAft>
                      </a:pPr>
                      <a:r>
                        <a:rPr lang="en-US" sz="1050">
                          <a:effectLst/>
                        </a:rPr>
                        <a:t>CNT &gt; CCR</a:t>
                      </a:r>
                      <a:endParaRPr lang="en-US" sz="1200">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algn="ctr">
                        <a:spcBef>
                          <a:spcPts val="0"/>
                        </a:spcBef>
                        <a:spcAft>
                          <a:spcPts val="0"/>
                        </a:spcAft>
                      </a:pPr>
                      <a:r>
                        <a:rPr lang="en-US" sz="1050" dirty="0">
                          <a:effectLst/>
                        </a:rPr>
                        <a:t>CNT ≤ CCR</a:t>
                      </a:r>
                      <a:endParaRPr lang="en-US" sz="1200" dirty="0">
                        <a:effectLst/>
                        <a:latin typeface="Times New Roman" panose="02020603050405020304" pitchFamily="18" charset="0"/>
                        <a:ea typeface="SimSun" panose="02010600030101010101" pitchFamily="2" charset="-122"/>
                      </a:endParaRPr>
                    </a:p>
                  </a:txBody>
                  <a:tcPr marL="68580" marR="68580" marT="0" marB="0" anchor="ctr"/>
                </a:tc>
                <a:extLst>
                  <a:ext uri="{0D108BD9-81ED-4DB2-BD59-A6C34878D82A}">
                    <a16:rowId xmlns:a16="http://schemas.microsoft.com/office/drawing/2014/main" val="660506621"/>
                  </a:ext>
                </a:extLst>
              </a:tr>
            </a:tbl>
          </a:graphicData>
        </a:graphic>
      </p:graphicFrame>
      <p:sp>
        <p:nvSpPr>
          <p:cNvPr id="266" name="TextBox 265"/>
          <p:cNvSpPr txBox="1"/>
          <p:nvPr/>
        </p:nvSpPr>
        <p:spPr>
          <a:xfrm>
            <a:off x="6686080" y="3798002"/>
            <a:ext cx="2457920" cy="132343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600" dirty="0"/>
              <a:t>The timer counter value of 1 corresponds to different PWM output</a:t>
            </a:r>
            <a:r>
              <a:rPr lang="en-US" altLang="zh-CN" sz="1600" dirty="0"/>
              <a:t>s</a:t>
            </a:r>
            <a:r>
              <a:rPr lang="en-US" sz="1600" dirty="0"/>
              <a:t> depending on the phase (up-counting or down-counting)</a:t>
            </a:r>
          </a:p>
        </p:txBody>
      </p:sp>
    </p:spTree>
    <p:extLst>
      <p:ext uri="{BB962C8B-B14F-4D97-AF65-F5344CB8AC3E}">
        <p14:creationId xmlns:p14="http://schemas.microsoft.com/office/powerpoint/2010/main" val="2553664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Up-Counting, PWM Mode 1: </a:t>
            </a:r>
            <a:r>
              <a:rPr lang="en-US" dirty="0">
                <a:solidFill>
                  <a:srgbClr val="C00000"/>
                </a:solidFill>
              </a:rPr>
              <a:t>Left Edge-aligned</a:t>
            </a:r>
          </a:p>
        </p:txBody>
      </p:sp>
      <p:sp>
        <p:nvSpPr>
          <p:cNvPr id="3" name="Slide Number Placeholder 2"/>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A7C8D44-3667-46F6-9772-CC52308E2A7F}" type="slidenum">
              <a:rPr kumimoji="0" lang="en-US" sz="1400" b="0" i="0" u="none" strike="noStrike" kern="1200" cap="none" spc="0" normalizeH="0" baseline="0" noProof="0" smtClean="0">
                <a:ln>
                  <a:noFill/>
                </a:ln>
                <a:solidFill>
                  <a:srgbClr val="1F497D"/>
                </a:solidFill>
                <a:effectLst/>
                <a:uLnTx/>
                <a:uFillTx/>
                <a:latin typeface="Gill Sans M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18</a:t>
            </a:fld>
            <a:endParaRPr kumimoji="0" lang="en-US" sz="1400" b="0" i="0" u="none" strike="noStrike" kern="1200" cap="none" spc="0" normalizeH="0" baseline="0" noProof="0" dirty="0">
              <a:ln>
                <a:noFill/>
              </a:ln>
              <a:solidFill>
                <a:srgbClr val="1F497D"/>
              </a:solidFill>
              <a:effectLst/>
              <a:uLnTx/>
              <a:uFillTx/>
              <a:latin typeface="Gill Sans MT"/>
              <a:ea typeface="+mn-ea"/>
              <a:cs typeface="+mn-cs"/>
            </a:endParaRPr>
          </a:p>
        </p:txBody>
      </p:sp>
      <p:grpSp>
        <p:nvGrpSpPr>
          <p:cNvPr id="243" name="Group 242"/>
          <p:cNvGrpSpPr/>
          <p:nvPr/>
        </p:nvGrpSpPr>
        <p:grpSpPr>
          <a:xfrm>
            <a:off x="914524" y="2207837"/>
            <a:ext cx="7935452" cy="1087916"/>
            <a:chOff x="152400" y="1828800"/>
            <a:chExt cx="8906985" cy="1450554"/>
          </a:xfrm>
        </p:grpSpPr>
        <p:grpSp>
          <p:nvGrpSpPr>
            <p:cNvPr id="241" name="Group 240"/>
            <p:cNvGrpSpPr/>
            <p:nvPr/>
          </p:nvGrpSpPr>
          <p:grpSpPr>
            <a:xfrm>
              <a:off x="152401" y="1828800"/>
              <a:ext cx="8906984" cy="228600"/>
              <a:chOff x="152401" y="1828800"/>
              <a:chExt cx="8906984" cy="228600"/>
            </a:xfrm>
          </p:grpSpPr>
          <p:grpSp>
            <p:nvGrpSpPr>
              <p:cNvPr id="21" name="Group 20"/>
              <p:cNvGrpSpPr/>
              <p:nvPr/>
            </p:nvGrpSpPr>
            <p:grpSpPr>
              <a:xfrm>
                <a:off x="152401" y="1828800"/>
                <a:ext cx="466725" cy="228600"/>
                <a:chOff x="914400" y="1828800"/>
                <a:chExt cx="466725" cy="228600"/>
              </a:xfrm>
            </p:grpSpPr>
            <p:cxnSp>
              <p:nvCxnSpPr>
                <p:cNvPr id="7" name="Elbow Connector 6"/>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 name="Elbow Connector 18"/>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2" name="Group 21"/>
              <p:cNvGrpSpPr/>
              <p:nvPr/>
            </p:nvGrpSpPr>
            <p:grpSpPr>
              <a:xfrm>
                <a:off x="466726" y="1828800"/>
                <a:ext cx="466725" cy="228600"/>
                <a:chOff x="914400" y="1828800"/>
                <a:chExt cx="466725" cy="228600"/>
              </a:xfrm>
            </p:grpSpPr>
            <p:cxnSp>
              <p:nvCxnSpPr>
                <p:cNvPr id="23" name="Elbow Connector 22"/>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4" name="Elbow Connector 23"/>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5" name="Group 24"/>
              <p:cNvGrpSpPr/>
              <p:nvPr/>
            </p:nvGrpSpPr>
            <p:grpSpPr>
              <a:xfrm>
                <a:off x="776287" y="1828800"/>
                <a:ext cx="466725" cy="228600"/>
                <a:chOff x="914400" y="1828800"/>
                <a:chExt cx="466725" cy="228600"/>
              </a:xfrm>
            </p:grpSpPr>
            <p:cxnSp>
              <p:nvCxnSpPr>
                <p:cNvPr id="26" name="Elbow Connector 25"/>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7" name="Elbow Connector 26"/>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8" name="Group 27"/>
              <p:cNvGrpSpPr/>
              <p:nvPr/>
            </p:nvGrpSpPr>
            <p:grpSpPr>
              <a:xfrm>
                <a:off x="1090612" y="1828800"/>
                <a:ext cx="466725" cy="228600"/>
                <a:chOff x="914400" y="1828800"/>
                <a:chExt cx="466725" cy="228600"/>
              </a:xfrm>
            </p:grpSpPr>
            <p:cxnSp>
              <p:nvCxnSpPr>
                <p:cNvPr id="29" name="Elbow Connector 28"/>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30" name="Elbow Connector 29"/>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31" name="Group 30"/>
              <p:cNvGrpSpPr/>
              <p:nvPr/>
            </p:nvGrpSpPr>
            <p:grpSpPr>
              <a:xfrm>
                <a:off x="1397793" y="1828800"/>
                <a:ext cx="466725" cy="228600"/>
                <a:chOff x="914400" y="1828800"/>
                <a:chExt cx="466725" cy="228600"/>
              </a:xfrm>
            </p:grpSpPr>
            <p:cxnSp>
              <p:nvCxnSpPr>
                <p:cNvPr id="32" name="Elbow Connector 31"/>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33" name="Elbow Connector 32"/>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34" name="Group 33"/>
              <p:cNvGrpSpPr/>
              <p:nvPr/>
            </p:nvGrpSpPr>
            <p:grpSpPr>
              <a:xfrm>
                <a:off x="1712118" y="1828800"/>
                <a:ext cx="466725" cy="228600"/>
                <a:chOff x="914400" y="1828800"/>
                <a:chExt cx="466725" cy="228600"/>
              </a:xfrm>
            </p:grpSpPr>
            <p:cxnSp>
              <p:nvCxnSpPr>
                <p:cNvPr id="35" name="Elbow Connector 34"/>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36" name="Elbow Connector 35"/>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37" name="Group 36"/>
              <p:cNvGrpSpPr/>
              <p:nvPr/>
            </p:nvGrpSpPr>
            <p:grpSpPr>
              <a:xfrm>
                <a:off x="2021679" y="1828800"/>
                <a:ext cx="466725" cy="228600"/>
                <a:chOff x="914400" y="1828800"/>
                <a:chExt cx="466725" cy="228600"/>
              </a:xfrm>
            </p:grpSpPr>
            <p:cxnSp>
              <p:nvCxnSpPr>
                <p:cNvPr id="38" name="Elbow Connector 37"/>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39" name="Elbow Connector 38"/>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40" name="Group 39"/>
              <p:cNvGrpSpPr/>
              <p:nvPr/>
            </p:nvGrpSpPr>
            <p:grpSpPr>
              <a:xfrm>
                <a:off x="2336004" y="1828800"/>
                <a:ext cx="466725" cy="228600"/>
                <a:chOff x="914400" y="1828800"/>
                <a:chExt cx="466725" cy="228600"/>
              </a:xfrm>
            </p:grpSpPr>
            <p:cxnSp>
              <p:nvCxnSpPr>
                <p:cNvPr id="41" name="Elbow Connector 40"/>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42" name="Elbow Connector 41"/>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43" name="Group 42"/>
              <p:cNvGrpSpPr/>
              <p:nvPr/>
            </p:nvGrpSpPr>
            <p:grpSpPr>
              <a:xfrm>
                <a:off x="2654553" y="1828800"/>
                <a:ext cx="466725" cy="228600"/>
                <a:chOff x="914400" y="1828800"/>
                <a:chExt cx="466725" cy="228600"/>
              </a:xfrm>
            </p:grpSpPr>
            <p:cxnSp>
              <p:nvCxnSpPr>
                <p:cNvPr id="44" name="Elbow Connector 43"/>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45" name="Elbow Connector 44"/>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46" name="Group 45"/>
              <p:cNvGrpSpPr/>
              <p:nvPr/>
            </p:nvGrpSpPr>
            <p:grpSpPr>
              <a:xfrm>
                <a:off x="2968878" y="1828800"/>
                <a:ext cx="466725" cy="228600"/>
                <a:chOff x="914400" y="1828800"/>
                <a:chExt cx="466725" cy="228600"/>
              </a:xfrm>
            </p:grpSpPr>
            <p:cxnSp>
              <p:nvCxnSpPr>
                <p:cNvPr id="47" name="Elbow Connector 46"/>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48" name="Elbow Connector 47"/>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49" name="Group 48"/>
              <p:cNvGrpSpPr/>
              <p:nvPr/>
            </p:nvGrpSpPr>
            <p:grpSpPr>
              <a:xfrm>
                <a:off x="3278439" y="1828800"/>
                <a:ext cx="466725" cy="228600"/>
                <a:chOff x="914400" y="1828800"/>
                <a:chExt cx="466725" cy="228600"/>
              </a:xfrm>
            </p:grpSpPr>
            <p:cxnSp>
              <p:nvCxnSpPr>
                <p:cNvPr id="50" name="Elbow Connector 49"/>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51" name="Elbow Connector 50"/>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52" name="Group 51"/>
              <p:cNvGrpSpPr/>
              <p:nvPr/>
            </p:nvGrpSpPr>
            <p:grpSpPr>
              <a:xfrm>
                <a:off x="3592764" y="1828800"/>
                <a:ext cx="466725" cy="228600"/>
                <a:chOff x="914400" y="1828800"/>
                <a:chExt cx="466725" cy="228600"/>
              </a:xfrm>
            </p:grpSpPr>
            <p:cxnSp>
              <p:nvCxnSpPr>
                <p:cNvPr id="53" name="Elbow Connector 52"/>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54" name="Elbow Connector 53"/>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55" name="Group 54"/>
              <p:cNvGrpSpPr/>
              <p:nvPr/>
            </p:nvGrpSpPr>
            <p:grpSpPr>
              <a:xfrm>
                <a:off x="3899945" y="1828800"/>
                <a:ext cx="466725" cy="228600"/>
                <a:chOff x="914400" y="1828800"/>
                <a:chExt cx="466725" cy="228600"/>
              </a:xfrm>
            </p:grpSpPr>
            <p:cxnSp>
              <p:nvCxnSpPr>
                <p:cNvPr id="56" name="Elbow Connector 55"/>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57" name="Elbow Connector 56"/>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58" name="Group 57"/>
              <p:cNvGrpSpPr/>
              <p:nvPr/>
            </p:nvGrpSpPr>
            <p:grpSpPr>
              <a:xfrm>
                <a:off x="4214270" y="1828800"/>
                <a:ext cx="466725" cy="228600"/>
                <a:chOff x="914400" y="1828800"/>
                <a:chExt cx="466725" cy="228600"/>
              </a:xfrm>
            </p:grpSpPr>
            <p:cxnSp>
              <p:nvCxnSpPr>
                <p:cNvPr id="59" name="Elbow Connector 58"/>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60" name="Elbow Connector 59"/>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61" name="Group 60"/>
              <p:cNvGrpSpPr/>
              <p:nvPr/>
            </p:nvGrpSpPr>
            <p:grpSpPr>
              <a:xfrm>
                <a:off x="4523831" y="1828800"/>
                <a:ext cx="466725" cy="228600"/>
                <a:chOff x="914400" y="1828800"/>
                <a:chExt cx="466725" cy="228600"/>
              </a:xfrm>
            </p:grpSpPr>
            <p:cxnSp>
              <p:nvCxnSpPr>
                <p:cNvPr id="62" name="Elbow Connector 61"/>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63" name="Elbow Connector 62"/>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64" name="Group 63"/>
              <p:cNvGrpSpPr/>
              <p:nvPr/>
            </p:nvGrpSpPr>
            <p:grpSpPr>
              <a:xfrm>
                <a:off x="4838156" y="1828800"/>
                <a:ext cx="466725" cy="228600"/>
                <a:chOff x="914400" y="1828800"/>
                <a:chExt cx="466725" cy="228600"/>
              </a:xfrm>
            </p:grpSpPr>
            <p:cxnSp>
              <p:nvCxnSpPr>
                <p:cNvPr id="65" name="Elbow Connector 64"/>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66" name="Elbow Connector 65"/>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67" name="Group 66"/>
              <p:cNvGrpSpPr/>
              <p:nvPr/>
            </p:nvGrpSpPr>
            <p:grpSpPr>
              <a:xfrm>
                <a:off x="5151374" y="1828800"/>
                <a:ext cx="466725" cy="228600"/>
                <a:chOff x="914400" y="1828800"/>
                <a:chExt cx="466725" cy="228600"/>
              </a:xfrm>
            </p:grpSpPr>
            <p:cxnSp>
              <p:nvCxnSpPr>
                <p:cNvPr id="68" name="Elbow Connector 67"/>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69" name="Elbow Connector 68"/>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5458555" y="1828800"/>
                <a:ext cx="466725" cy="228600"/>
                <a:chOff x="914400" y="1828800"/>
                <a:chExt cx="466725" cy="228600"/>
              </a:xfrm>
            </p:grpSpPr>
            <p:cxnSp>
              <p:nvCxnSpPr>
                <p:cNvPr id="71" name="Elbow Connector 70"/>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72" name="Elbow Connector 71"/>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73" name="Group 72"/>
              <p:cNvGrpSpPr/>
              <p:nvPr/>
            </p:nvGrpSpPr>
            <p:grpSpPr>
              <a:xfrm>
                <a:off x="5772880" y="1828800"/>
                <a:ext cx="466725" cy="228600"/>
                <a:chOff x="914400" y="1828800"/>
                <a:chExt cx="466725" cy="228600"/>
              </a:xfrm>
            </p:grpSpPr>
            <p:cxnSp>
              <p:nvCxnSpPr>
                <p:cNvPr id="74" name="Elbow Connector 73"/>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75" name="Elbow Connector 74"/>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76" name="Group 75"/>
              <p:cNvGrpSpPr/>
              <p:nvPr/>
            </p:nvGrpSpPr>
            <p:grpSpPr>
              <a:xfrm>
                <a:off x="6082441" y="1828800"/>
                <a:ext cx="466725" cy="228600"/>
                <a:chOff x="914400" y="1828800"/>
                <a:chExt cx="466725" cy="228600"/>
              </a:xfrm>
            </p:grpSpPr>
            <p:cxnSp>
              <p:nvCxnSpPr>
                <p:cNvPr id="77" name="Elbow Connector 76"/>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78" name="Elbow Connector 77"/>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79" name="Group 78"/>
              <p:cNvGrpSpPr/>
              <p:nvPr/>
            </p:nvGrpSpPr>
            <p:grpSpPr>
              <a:xfrm>
                <a:off x="6396766" y="1828800"/>
                <a:ext cx="466725" cy="228600"/>
                <a:chOff x="914400" y="1828800"/>
                <a:chExt cx="466725" cy="228600"/>
              </a:xfrm>
            </p:grpSpPr>
            <p:cxnSp>
              <p:nvCxnSpPr>
                <p:cNvPr id="80" name="Elbow Connector 79"/>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81" name="Elbow Connector 80"/>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04" name="Group 203"/>
              <p:cNvGrpSpPr/>
              <p:nvPr/>
            </p:nvGrpSpPr>
            <p:grpSpPr>
              <a:xfrm>
                <a:off x="6719725" y="1828800"/>
                <a:ext cx="466725" cy="228600"/>
                <a:chOff x="914400" y="1828800"/>
                <a:chExt cx="466725" cy="228600"/>
              </a:xfrm>
            </p:grpSpPr>
            <p:cxnSp>
              <p:nvCxnSpPr>
                <p:cNvPr id="205" name="Elbow Connector 204"/>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06" name="Elbow Connector 205"/>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07" name="Group 206"/>
              <p:cNvGrpSpPr/>
              <p:nvPr/>
            </p:nvGrpSpPr>
            <p:grpSpPr>
              <a:xfrm>
                <a:off x="7034050" y="1828800"/>
                <a:ext cx="466725" cy="228600"/>
                <a:chOff x="914400" y="1828800"/>
                <a:chExt cx="466725" cy="228600"/>
              </a:xfrm>
            </p:grpSpPr>
            <p:cxnSp>
              <p:nvCxnSpPr>
                <p:cNvPr id="208" name="Elbow Connector 207"/>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09" name="Elbow Connector 208"/>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10" name="Group 209"/>
              <p:cNvGrpSpPr/>
              <p:nvPr/>
            </p:nvGrpSpPr>
            <p:grpSpPr>
              <a:xfrm>
                <a:off x="7347268" y="1828800"/>
                <a:ext cx="466725" cy="228600"/>
                <a:chOff x="914400" y="1828800"/>
                <a:chExt cx="466725" cy="228600"/>
              </a:xfrm>
            </p:grpSpPr>
            <p:cxnSp>
              <p:nvCxnSpPr>
                <p:cNvPr id="211" name="Elbow Connector 210"/>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12" name="Elbow Connector 211"/>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13" name="Group 212"/>
              <p:cNvGrpSpPr/>
              <p:nvPr/>
            </p:nvGrpSpPr>
            <p:grpSpPr>
              <a:xfrm>
                <a:off x="7654449" y="1828800"/>
                <a:ext cx="466725" cy="228600"/>
                <a:chOff x="914400" y="1828800"/>
                <a:chExt cx="466725" cy="228600"/>
              </a:xfrm>
            </p:grpSpPr>
            <p:cxnSp>
              <p:nvCxnSpPr>
                <p:cNvPr id="214" name="Elbow Connector 213"/>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15" name="Elbow Connector 214"/>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16" name="Group 215"/>
              <p:cNvGrpSpPr/>
              <p:nvPr/>
            </p:nvGrpSpPr>
            <p:grpSpPr>
              <a:xfrm>
                <a:off x="7968774" y="1828800"/>
                <a:ext cx="466725" cy="228600"/>
                <a:chOff x="914400" y="1828800"/>
                <a:chExt cx="466725" cy="228600"/>
              </a:xfrm>
            </p:grpSpPr>
            <p:cxnSp>
              <p:nvCxnSpPr>
                <p:cNvPr id="217" name="Elbow Connector 216"/>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18" name="Elbow Connector 217"/>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19" name="Group 218"/>
              <p:cNvGrpSpPr/>
              <p:nvPr/>
            </p:nvGrpSpPr>
            <p:grpSpPr>
              <a:xfrm>
                <a:off x="8278335" y="1828800"/>
                <a:ext cx="466725" cy="228600"/>
                <a:chOff x="914400" y="1828800"/>
                <a:chExt cx="466725" cy="228600"/>
              </a:xfrm>
            </p:grpSpPr>
            <p:cxnSp>
              <p:nvCxnSpPr>
                <p:cNvPr id="220" name="Elbow Connector 219"/>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21" name="Elbow Connector 220"/>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22" name="Group 221"/>
              <p:cNvGrpSpPr/>
              <p:nvPr/>
            </p:nvGrpSpPr>
            <p:grpSpPr>
              <a:xfrm>
                <a:off x="8592660" y="1828800"/>
                <a:ext cx="466725" cy="228600"/>
                <a:chOff x="914400" y="1828800"/>
                <a:chExt cx="466725" cy="228600"/>
              </a:xfrm>
            </p:grpSpPr>
            <p:cxnSp>
              <p:nvCxnSpPr>
                <p:cNvPr id="223" name="Elbow Connector 222"/>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24" name="Elbow Connector 223"/>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grpSp>
          <p:nvGrpSpPr>
            <p:cNvPr id="242" name="Group 241"/>
            <p:cNvGrpSpPr/>
            <p:nvPr/>
          </p:nvGrpSpPr>
          <p:grpSpPr>
            <a:xfrm>
              <a:off x="152400" y="2146478"/>
              <a:ext cx="8721102" cy="1132876"/>
              <a:chOff x="152400" y="2146478"/>
              <a:chExt cx="8721102" cy="1132876"/>
            </a:xfrm>
          </p:grpSpPr>
          <p:grpSp>
            <p:nvGrpSpPr>
              <p:cNvPr id="111" name="Group 110"/>
              <p:cNvGrpSpPr/>
              <p:nvPr/>
            </p:nvGrpSpPr>
            <p:grpSpPr>
              <a:xfrm>
                <a:off x="152400" y="2149147"/>
                <a:ext cx="2183604" cy="1128702"/>
                <a:chOff x="958990" y="2149147"/>
                <a:chExt cx="1085848" cy="1128702"/>
              </a:xfrm>
            </p:grpSpPr>
            <p:cxnSp>
              <p:nvCxnSpPr>
                <p:cNvPr id="83" name="Elbow Connector 82"/>
                <p:cNvCxnSpPr/>
                <p:nvPr/>
              </p:nvCxnSpPr>
              <p:spPr>
                <a:xfrm flipV="1">
                  <a:off x="958990" y="3125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86" name="Elbow Connector 85"/>
                <p:cNvCxnSpPr/>
                <p:nvPr/>
              </p:nvCxnSpPr>
              <p:spPr>
                <a:xfrm flipV="1">
                  <a:off x="1111390" y="29730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87" name="Elbow Connector 86"/>
                <p:cNvCxnSpPr/>
                <p:nvPr/>
              </p:nvCxnSpPr>
              <p:spPr>
                <a:xfrm flipV="1">
                  <a:off x="1273457" y="2819400"/>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88" name="Elbow Connector 87"/>
                <p:cNvCxnSpPr/>
                <p:nvPr/>
              </p:nvCxnSpPr>
              <p:spPr>
                <a:xfrm flipV="1">
                  <a:off x="1425857" y="2669576"/>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89" name="Elbow Connector 88"/>
                <p:cNvCxnSpPr/>
                <p:nvPr/>
              </p:nvCxnSpPr>
              <p:spPr>
                <a:xfrm flipV="1">
                  <a:off x="1578113" y="25158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90" name="Elbow Connector 89"/>
                <p:cNvCxnSpPr/>
                <p:nvPr/>
              </p:nvCxnSpPr>
              <p:spPr>
                <a:xfrm flipV="1">
                  <a:off x="1730513" y="2363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sp>
              <p:nvSpPr>
                <p:cNvPr id="98" name="TextBox 97"/>
                <p:cNvSpPr txBox="1"/>
                <p:nvPr/>
              </p:nvSpPr>
              <p:spPr>
                <a:xfrm>
                  <a:off x="958990" y="3061156"/>
                  <a:ext cx="152400" cy="215444"/>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0</a:t>
                  </a:r>
                </a:p>
              </p:txBody>
            </p:sp>
            <p:sp>
              <p:nvSpPr>
                <p:cNvPr id="99" name="TextBox 98"/>
                <p:cNvSpPr txBox="1"/>
                <p:nvPr/>
              </p:nvSpPr>
              <p:spPr>
                <a:xfrm>
                  <a:off x="1111390" y="2908756"/>
                  <a:ext cx="152400" cy="215444"/>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1</a:t>
                  </a:r>
                </a:p>
              </p:txBody>
            </p:sp>
            <p:sp>
              <p:nvSpPr>
                <p:cNvPr id="100" name="TextBox 99"/>
                <p:cNvSpPr txBox="1"/>
                <p:nvPr/>
              </p:nvSpPr>
              <p:spPr>
                <a:xfrm>
                  <a:off x="1273315" y="2753504"/>
                  <a:ext cx="152400" cy="215444"/>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2</a:t>
                  </a:r>
                </a:p>
              </p:txBody>
            </p:sp>
            <p:sp>
              <p:nvSpPr>
                <p:cNvPr id="101" name="TextBox 100"/>
                <p:cNvSpPr txBox="1"/>
                <p:nvPr/>
              </p:nvSpPr>
              <p:spPr>
                <a:xfrm>
                  <a:off x="1435382" y="2603956"/>
                  <a:ext cx="152400" cy="215444"/>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3</a:t>
                  </a:r>
                </a:p>
              </p:txBody>
            </p:sp>
            <p:sp>
              <p:nvSpPr>
                <p:cNvPr id="102" name="TextBox 101"/>
                <p:cNvSpPr txBox="1"/>
                <p:nvPr/>
              </p:nvSpPr>
              <p:spPr>
                <a:xfrm>
                  <a:off x="1588721" y="2453856"/>
                  <a:ext cx="152400" cy="215444"/>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4</a:t>
                  </a:r>
                </a:p>
              </p:txBody>
            </p:sp>
            <p:sp>
              <p:nvSpPr>
                <p:cNvPr id="103" name="TextBox 102"/>
                <p:cNvSpPr txBox="1"/>
                <p:nvPr/>
              </p:nvSpPr>
              <p:spPr>
                <a:xfrm>
                  <a:off x="1736604" y="2299862"/>
                  <a:ext cx="152400" cy="215444"/>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5</a:t>
                  </a:r>
                </a:p>
              </p:txBody>
            </p:sp>
            <p:sp>
              <p:nvSpPr>
                <p:cNvPr id="104" name="TextBox 103"/>
                <p:cNvSpPr txBox="1"/>
                <p:nvPr/>
              </p:nvSpPr>
              <p:spPr>
                <a:xfrm>
                  <a:off x="1892438" y="2149147"/>
                  <a:ext cx="152400" cy="215444"/>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6</a:t>
                  </a:r>
                </a:p>
              </p:txBody>
            </p:sp>
          </p:grpSp>
          <p:cxnSp>
            <p:nvCxnSpPr>
              <p:cNvPr id="127" name="Straight Connector 126"/>
              <p:cNvCxnSpPr>
                <a:stCxn id="104" idx="2"/>
                <a:endCxn id="104" idx="2"/>
              </p:cNvCxnSpPr>
              <p:nvPr/>
            </p:nvCxnSpPr>
            <p:spPr>
              <a:xfrm>
                <a:off x="2182768" y="2364591"/>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a:off x="2333258" y="2362067"/>
                <a:ext cx="1612" cy="914533"/>
              </a:xfrm>
              <a:prstGeom prst="line">
                <a:avLst/>
              </a:prstGeom>
              <a:ln w="19050"/>
            </p:spPr>
            <p:style>
              <a:lnRef idx="1">
                <a:schemeClr val="accent1"/>
              </a:lnRef>
              <a:fillRef idx="0">
                <a:schemeClr val="accent1"/>
              </a:fillRef>
              <a:effectRef idx="0">
                <a:schemeClr val="accent1"/>
              </a:effectRef>
              <a:fontRef idx="minor">
                <a:schemeClr val="tx1"/>
              </a:fontRef>
            </p:style>
          </p:cxnSp>
          <p:grpSp>
            <p:nvGrpSpPr>
              <p:cNvPr id="174" name="Group 173"/>
              <p:cNvGrpSpPr/>
              <p:nvPr/>
            </p:nvGrpSpPr>
            <p:grpSpPr>
              <a:xfrm>
                <a:off x="2329309" y="2150652"/>
                <a:ext cx="2183604" cy="1128702"/>
                <a:chOff x="958990" y="2149147"/>
                <a:chExt cx="1085848" cy="1128702"/>
              </a:xfrm>
            </p:grpSpPr>
            <p:cxnSp>
              <p:nvCxnSpPr>
                <p:cNvPr id="175" name="Elbow Connector 174"/>
                <p:cNvCxnSpPr/>
                <p:nvPr/>
              </p:nvCxnSpPr>
              <p:spPr>
                <a:xfrm flipV="1">
                  <a:off x="958990" y="3125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76" name="Elbow Connector 175"/>
                <p:cNvCxnSpPr/>
                <p:nvPr/>
              </p:nvCxnSpPr>
              <p:spPr>
                <a:xfrm flipV="1">
                  <a:off x="1111390" y="29730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77" name="Elbow Connector 176"/>
                <p:cNvCxnSpPr/>
                <p:nvPr/>
              </p:nvCxnSpPr>
              <p:spPr>
                <a:xfrm flipV="1">
                  <a:off x="1273457" y="2819400"/>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78" name="Elbow Connector 177"/>
                <p:cNvCxnSpPr/>
                <p:nvPr/>
              </p:nvCxnSpPr>
              <p:spPr>
                <a:xfrm flipV="1">
                  <a:off x="1425857" y="2669576"/>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79" name="Elbow Connector 178"/>
                <p:cNvCxnSpPr/>
                <p:nvPr/>
              </p:nvCxnSpPr>
              <p:spPr>
                <a:xfrm flipV="1">
                  <a:off x="1578113" y="25158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80" name="Elbow Connector 179"/>
                <p:cNvCxnSpPr/>
                <p:nvPr/>
              </p:nvCxnSpPr>
              <p:spPr>
                <a:xfrm flipV="1">
                  <a:off x="1730513" y="2363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sp>
              <p:nvSpPr>
                <p:cNvPr id="181" name="TextBox 180"/>
                <p:cNvSpPr txBox="1"/>
                <p:nvPr/>
              </p:nvSpPr>
              <p:spPr>
                <a:xfrm>
                  <a:off x="958990" y="3061156"/>
                  <a:ext cx="152400" cy="215444"/>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0</a:t>
                  </a:r>
                </a:p>
              </p:txBody>
            </p:sp>
            <p:sp>
              <p:nvSpPr>
                <p:cNvPr id="182" name="TextBox 181"/>
                <p:cNvSpPr txBox="1"/>
                <p:nvPr/>
              </p:nvSpPr>
              <p:spPr>
                <a:xfrm>
                  <a:off x="1111390" y="2908756"/>
                  <a:ext cx="152400" cy="215444"/>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1</a:t>
                  </a:r>
                </a:p>
              </p:txBody>
            </p:sp>
            <p:sp>
              <p:nvSpPr>
                <p:cNvPr id="183" name="TextBox 182"/>
                <p:cNvSpPr txBox="1"/>
                <p:nvPr/>
              </p:nvSpPr>
              <p:spPr>
                <a:xfrm>
                  <a:off x="1273315" y="2753504"/>
                  <a:ext cx="152400" cy="215444"/>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2</a:t>
                  </a:r>
                </a:p>
              </p:txBody>
            </p:sp>
            <p:sp>
              <p:nvSpPr>
                <p:cNvPr id="184" name="TextBox 183"/>
                <p:cNvSpPr txBox="1"/>
                <p:nvPr/>
              </p:nvSpPr>
              <p:spPr>
                <a:xfrm>
                  <a:off x="1435382" y="2603956"/>
                  <a:ext cx="152400" cy="215444"/>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3</a:t>
                  </a:r>
                </a:p>
              </p:txBody>
            </p:sp>
            <p:sp>
              <p:nvSpPr>
                <p:cNvPr id="185" name="TextBox 184"/>
                <p:cNvSpPr txBox="1"/>
                <p:nvPr/>
              </p:nvSpPr>
              <p:spPr>
                <a:xfrm>
                  <a:off x="1588721" y="2453856"/>
                  <a:ext cx="152400" cy="215444"/>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4</a:t>
                  </a:r>
                </a:p>
              </p:txBody>
            </p:sp>
            <p:sp>
              <p:nvSpPr>
                <p:cNvPr id="186" name="TextBox 185"/>
                <p:cNvSpPr txBox="1"/>
                <p:nvPr/>
              </p:nvSpPr>
              <p:spPr>
                <a:xfrm>
                  <a:off x="1736604" y="2299862"/>
                  <a:ext cx="152400" cy="215444"/>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5</a:t>
                  </a:r>
                </a:p>
              </p:txBody>
            </p:sp>
            <p:sp>
              <p:nvSpPr>
                <p:cNvPr id="187" name="TextBox 186"/>
                <p:cNvSpPr txBox="1"/>
                <p:nvPr/>
              </p:nvSpPr>
              <p:spPr>
                <a:xfrm>
                  <a:off x="1892438" y="2149147"/>
                  <a:ext cx="152400" cy="215444"/>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6</a:t>
                  </a:r>
                </a:p>
              </p:txBody>
            </p:sp>
          </p:grpSp>
          <p:cxnSp>
            <p:nvCxnSpPr>
              <p:cNvPr id="189" name="Straight Connector 188"/>
              <p:cNvCxnSpPr/>
              <p:nvPr/>
            </p:nvCxnSpPr>
            <p:spPr>
              <a:xfrm>
                <a:off x="4516218" y="2358662"/>
                <a:ext cx="1612" cy="914533"/>
              </a:xfrm>
              <a:prstGeom prst="line">
                <a:avLst/>
              </a:prstGeom>
              <a:ln w="19050"/>
            </p:spPr>
            <p:style>
              <a:lnRef idx="1">
                <a:schemeClr val="accent1"/>
              </a:lnRef>
              <a:fillRef idx="0">
                <a:schemeClr val="accent1"/>
              </a:fillRef>
              <a:effectRef idx="0">
                <a:schemeClr val="accent1"/>
              </a:effectRef>
              <a:fontRef idx="minor">
                <a:schemeClr val="tx1"/>
              </a:fontRef>
            </p:style>
          </p:cxnSp>
          <p:grpSp>
            <p:nvGrpSpPr>
              <p:cNvPr id="190" name="Group 189"/>
              <p:cNvGrpSpPr/>
              <p:nvPr/>
            </p:nvGrpSpPr>
            <p:grpSpPr>
              <a:xfrm>
                <a:off x="4512269" y="2147247"/>
                <a:ext cx="2183604" cy="1128702"/>
                <a:chOff x="958990" y="2149147"/>
                <a:chExt cx="1085848" cy="1128702"/>
              </a:xfrm>
            </p:grpSpPr>
            <p:cxnSp>
              <p:nvCxnSpPr>
                <p:cNvPr id="191" name="Elbow Connector 190"/>
                <p:cNvCxnSpPr/>
                <p:nvPr/>
              </p:nvCxnSpPr>
              <p:spPr>
                <a:xfrm flipV="1">
                  <a:off x="958990" y="3125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2" name="Elbow Connector 191"/>
                <p:cNvCxnSpPr/>
                <p:nvPr/>
              </p:nvCxnSpPr>
              <p:spPr>
                <a:xfrm flipV="1">
                  <a:off x="1111390" y="29730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3" name="Elbow Connector 192"/>
                <p:cNvCxnSpPr/>
                <p:nvPr/>
              </p:nvCxnSpPr>
              <p:spPr>
                <a:xfrm flipV="1">
                  <a:off x="1273457" y="2819400"/>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4" name="Elbow Connector 193"/>
                <p:cNvCxnSpPr/>
                <p:nvPr/>
              </p:nvCxnSpPr>
              <p:spPr>
                <a:xfrm flipV="1">
                  <a:off x="1425857" y="2669576"/>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5" name="Elbow Connector 194"/>
                <p:cNvCxnSpPr/>
                <p:nvPr/>
              </p:nvCxnSpPr>
              <p:spPr>
                <a:xfrm flipV="1">
                  <a:off x="1578113" y="25158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6" name="Elbow Connector 195"/>
                <p:cNvCxnSpPr/>
                <p:nvPr/>
              </p:nvCxnSpPr>
              <p:spPr>
                <a:xfrm flipV="1">
                  <a:off x="1730513" y="2363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sp>
              <p:nvSpPr>
                <p:cNvPr id="197" name="TextBox 196"/>
                <p:cNvSpPr txBox="1"/>
                <p:nvPr/>
              </p:nvSpPr>
              <p:spPr>
                <a:xfrm>
                  <a:off x="958990" y="3061156"/>
                  <a:ext cx="152400" cy="215444"/>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0</a:t>
                  </a:r>
                </a:p>
              </p:txBody>
            </p:sp>
            <p:sp>
              <p:nvSpPr>
                <p:cNvPr id="198" name="TextBox 197"/>
                <p:cNvSpPr txBox="1"/>
                <p:nvPr/>
              </p:nvSpPr>
              <p:spPr>
                <a:xfrm>
                  <a:off x="1111390" y="2908756"/>
                  <a:ext cx="152400" cy="215444"/>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1</a:t>
                  </a:r>
                </a:p>
              </p:txBody>
            </p:sp>
            <p:sp>
              <p:nvSpPr>
                <p:cNvPr id="199" name="TextBox 198"/>
                <p:cNvSpPr txBox="1"/>
                <p:nvPr/>
              </p:nvSpPr>
              <p:spPr>
                <a:xfrm>
                  <a:off x="1273315" y="2753504"/>
                  <a:ext cx="152400" cy="215444"/>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2</a:t>
                  </a:r>
                </a:p>
              </p:txBody>
            </p:sp>
            <p:sp>
              <p:nvSpPr>
                <p:cNvPr id="200" name="TextBox 199"/>
                <p:cNvSpPr txBox="1"/>
                <p:nvPr/>
              </p:nvSpPr>
              <p:spPr>
                <a:xfrm>
                  <a:off x="1435382" y="2603956"/>
                  <a:ext cx="152400" cy="215444"/>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3</a:t>
                  </a:r>
                </a:p>
              </p:txBody>
            </p:sp>
            <p:sp>
              <p:nvSpPr>
                <p:cNvPr id="201" name="TextBox 200"/>
                <p:cNvSpPr txBox="1"/>
                <p:nvPr/>
              </p:nvSpPr>
              <p:spPr>
                <a:xfrm>
                  <a:off x="1588721" y="2453856"/>
                  <a:ext cx="152400" cy="215444"/>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4</a:t>
                  </a:r>
                </a:p>
              </p:txBody>
            </p:sp>
            <p:sp>
              <p:nvSpPr>
                <p:cNvPr id="202" name="TextBox 201"/>
                <p:cNvSpPr txBox="1"/>
                <p:nvPr/>
              </p:nvSpPr>
              <p:spPr>
                <a:xfrm>
                  <a:off x="1736604" y="2299862"/>
                  <a:ext cx="152400" cy="215444"/>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5</a:t>
                  </a:r>
                </a:p>
              </p:txBody>
            </p:sp>
            <p:sp>
              <p:nvSpPr>
                <p:cNvPr id="203" name="TextBox 202"/>
                <p:cNvSpPr txBox="1"/>
                <p:nvPr/>
              </p:nvSpPr>
              <p:spPr>
                <a:xfrm>
                  <a:off x="1892438" y="2149147"/>
                  <a:ext cx="152400" cy="215444"/>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6</a:t>
                  </a:r>
                </a:p>
              </p:txBody>
            </p:sp>
          </p:grpSp>
          <p:cxnSp>
            <p:nvCxnSpPr>
              <p:cNvPr id="225" name="Straight Connector 224"/>
              <p:cNvCxnSpPr/>
              <p:nvPr/>
            </p:nvCxnSpPr>
            <p:spPr>
              <a:xfrm>
                <a:off x="6693847" y="2357893"/>
                <a:ext cx="1612" cy="914533"/>
              </a:xfrm>
              <a:prstGeom prst="line">
                <a:avLst/>
              </a:prstGeom>
              <a:ln w="19050"/>
            </p:spPr>
            <p:style>
              <a:lnRef idx="1">
                <a:schemeClr val="accent1"/>
              </a:lnRef>
              <a:fillRef idx="0">
                <a:schemeClr val="accent1"/>
              </a:fillRef>
              <a:effectRef idx="0">
                <a:schemeClr val="accent1"/>
              </a:effectRef>
              <a:fontRef idx="minor">
                <a:schemeClr val="tx1"/>
              </a:fontRef>
            </p:style>
          </p:cxnSp>
          <p:grpSp>
            <p:nvGrpSpPr>
              <p:cNvPr id="226" name="Group 225"/>
              <p:cNvGrpSpPr/>
              <p:nvPr/>
            </p:nvGrpSpPr>
            <p:grpSpPr>
              <a:xfrm>
                <a:off x="6689898" y="2146478"/>
                <a:ext cx="2183604" cy="1128702"/>
                <a:chOff x="958990" y="2149147"/>
                <a:chExt cx="1085848" cy="1128702"/>
              </a:xfrm>
            </p:grpSpPr>
            <p:cxnSp>
              <p:nvCxnSpPr>
                <p:cNvPr id="227" name="Elbow Connector 226"/>
                <p:cNvCxnSpPr/>
                <p:nvPr/>
              </p:nvCxnSpPr>
              <p:spPr>
                <a:xfrm flipV="1">
                  <a:off x="958990" y="3125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28" name="Elbow Connector 227"/>
                <p:cNvCxnSpPr/>
                <p:nvPr/>
              </p:nvCxnSpPr>
              <p:spPr>
                <a:xfrm flipV="1">
                  <a:off x="1111390" y="29730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29" name="Elbow Connector 228"/>
                <p:cNvCxnSpPr/>
                <p:nvPr/>
              </p:nvCxnSpPr>
              <p:spPr>
                <a:xfrm flipV="1">
                  <a:off x="1273457" y="2819400"/>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30" name="Elbow Connector 229"/>
                <p:cNvCxnSpPr/>
                <p:nvPr/>
              </p:nvCxnSpPr>
              <p:spPr>
                <a:xfrm flipV="1">
                  <a:off x="1425857" y="2669576"/>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31" name="Elbow Connector 230"/>
                <p:cNvCxnSpPr/>
                <p:nvPr/>
              </p:nvCxnSpPr>
              <p:spPr>
                <a:xfrm flipV="1">
                  <a:off x="1578113" y="25158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32" name="Elbow Connector 231"/>
                <p:cNvCxnSpPr/>
                <p:nvPr/>
              </p:nvCxnSpPr>
              <p:spPr>
                <a:xfrm flipV="1">
                  <a:off x="1730513" y="2363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sp>
              <p:nvSpPr>
                <p:cNvPr id="233" name="TextBox 232"/>
                <p:cNvSpPr txBox="1"/>
                <p:nvPr/>
              </p:nvSpPr>
              <p:spPr>
                <a:xfrm>
                  <a:off x="958990" y="3061156"/>
                  <a:ext cx="152400" cy="215444"/>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0</a:t>
                  </a:r>
                </a:p>
              </p:txBody>
            </p:sp>
            <p:sp>
              <p:nvSpPr>
                <p:cNvPr id="234" name="TextBox 233"/>
                <p:cNvSpPr txBox="1"/>
                <p:nvPr/>
              </p:nvSpPr>
              <p:spPr>
                <a:xfrm>
                  <a:off x="1111390" y="2908756"/>
                  <a:ext cx="152400" cy="215444"/>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1</a:t>
                  </a:r>
                </a:p>
              </p:txBody>
            </p:sp>
            <p:sp>
              <p:nvSpPr>
                <p:cNvPr id="235" name="TextBox 234"/>
                <p:cNvSpPr txBox="1"/>
                <p:nvPr/>
              </p:nvSpPr>
              <p:spPr>
                <a:xfrm>
                  <a:off x="1273315" y="2753504"/>
                  <a:ext cx="152400" cy="215444"/>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2</a:t>
                  </a:r>
                </a:p>
              </p:txBody>
            </p:sp>
            <p:sp>
              <p:nvSpPr>
                <p:cNvPr id="236" name="TextBox 235"/>
                <p:cNvSpPr txBox="1"/>
                <p:nvPr/>
              </p:nvSpPr>
              <p:spPr>
                <a:xfrm>
                  <a:off x="1435382" y="2603956"/>
                  <a:ext cx="152400" cy="215444"/>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3</a:t>
                  </a:r>
                </a:p>
              </p:txBody>
            </p:sp>
            <p:sp>
              <p:nvSpPr>
                <p:cNvPr id="237" name="TextBox 236"/>
                <p:cNvSpPr txBox="1"/>
                <p:nvPr/>
              </p:nvSpPr>
              <p:spPr>
                <a:xfrm>
                  <a:off x="1588721" y="2453856"/>
                  <a:ext cx="152400" cy="215444"/>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4</a:t>
                  </a:r>
                </a:p>
              </p:txBody>
            </p:sp>
            <p:sp>
              <p:nvSpPr>
                <p:cNvPr id="238" name="TextBox 237"/>
                <p:cNvSpPr txBox="1"/>
                <p:nvPr/>
              </p:nvSpPr>
              <p:spPr>
                <a:xfrm>
                  <a:off x="1736604" y="2299862"/>
                  <a:ext cx="152400" cy="215444"/>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5</a:t>
                  </a:r>
                </a:p>
              </p:txBody>
            </p:sp>
            <p:sp>
              <p:nvSpPr>
                <p:cNvPr id="239" name="TextBox 238"/>
                <p:cNvSpPr txBox="1"/>
                <p:nvPr/>
              </p:nvSpPr>
              <p:spPr>
                <a:xfrm>
                  <a:off x="1892438" y="2149147"/>
                  <a:ext cx="152400" cy="215444"/>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6</a:t>
                  </a:r>
                </a:p>
              </p:txBody>
            </p:sp>
          </p:grpSp>
        </p:grpSp>
      </p:grpSp>
      <p:sp>
        <p:nvSpPr>
          <p:cNvPr id="240" name="TextBox 239"/>
          <p:cNvSpPr txBox="1"/>
          <p:nvPr/>
        </p:nvSpPr>
        <p:spPr>
          <a:xfrm>
            <a:off x="375268" y="1447800"/>
            <a:ext cx="2854884" cy="30008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350" b="0" i="0" u="none" strike="noStrike" kern="1200" cap="none" spc="0" normalizeH="0" baseline="0" noProof="0" dirty="0" err="1">
                <a:ln>
                  <a:noFill/>
                </a:ln>
                <a:solidFill>
                  <a:srgbClr val="C00000"/>
                </a:solidFill>
                <a:effectLst/>
                <a:uLnTx/>
                <a:uFillTx/>
                <a:latin typeface="Gill Sans MT"/>
                <a:ea typeface="+mn-ea"/>
                <a:cs typeface="+mn-cs"/>
              </a:rPr>
              <a:t>Upcounting</a:t>
            </a:r>
            <a:r>
              <a:rPr kumimoji="0" lang="en-US" sz="1350" b="0" i="0" u="none" strike="noStrike" kern="1200" cap="none" spc="0" normalizeH="0" baseline="0" noProof="0" dirty="0">
                <a:ln>
                  <a:noFill/>
                </a:ln>
                <a:solidFill>
                  <a:srgbClr val="C00000"/>
                </a:solidFill>
                <a:effectLst/>
                <a:uLnTx/>
                <a:uFillTx/>
                <a:latin typeface="Gill Sans MT"/>
                <a:ea typeface="+mn-ea"/>
                <a:cs typeface="+mn-cs"/>
              </a:rPr>
              <a:t> mode,  ARR = 6, CCR = 3</a:t>
            </a:r>
          </a:p>
        </p:txBody>
      </p:sp>
      <p:sp>
        <p:nvSpPr>
          <p:cNvPr id="244" name="TextBox 243"/>
          <p:cNvSpPr txBox="1"/>
          <p:nvPr/>
        </p:nvSpPr>
        <p:spPr>
          <a:xfrm>
            <a:off x="180105" y="2137094"/>
            <a:ext cx="599844" cy="30008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350" b="0" i="0" u="none" strike="noStrike" kern="1200" cap="none" spc="0" normalizeH="0" baseline="0" noProof="0" dirty="0">
                <a:ln>
                  <a:noFill/>
                </a:ln>
                <a:solidFill>
                  <a:prstClr val="black"/>
                </a:solidFill>
                <a:effectLst/>
                <a:uLnTx/>
                <a:uFillTx/>
                <a:latin typeface="Gill Sans MT"/>
                <a:ea typeface="+mn-ea"/>
                <a:cs typeface="+mn-cs"/>
              </a:rPr>
              <a:t>Clock</a:t>
            </a:r>
          </a:p>
        </p:txBody>
      </p:sp>
      <p:sp>
        <p:nvSpPr>
          <p:cNvPr id="245" name="TextBox 244"/>
          <p:cNvSpPr txBox="1"/>
          <p:nvPr/>
        </p:nvSpPr>
        <p:spPr>
          <a:xfrm>
            <a:off x="167582" y="2853103"/>
            <a:ext cx="785793" cy="30008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350" b="0" i="0" u="none" strike="noStrike" kern="1200" cap="none" spc="0" normalizeH="0" baseline="0" noProof="0" dirty="0">
                <a:ln>
                  <a:noFill/>
                </a:ln>
                <a:solidFill>
                  <a:prstClr val="black"/>
                </a:solidFill>
                <a:effectLst/>
                <a:uLnTx/>
                <a:uFillTx/>
                <a:latin typeface="Gill Sans MT"/>
                <a:ea typeface="+mn-ea"/>
                <a:cs typeface="+mn-cs"/>
              </a:rPr>
              <a:t>Counter</a:t>
            </a:r>
          </a:p>
        </p:txBody>
      </p:sp>
      <p:sp>
        <p:nvSpPr>
          <p:cNvPr id="246" name="Rectangle 245"/>
          <p:cNvSpPr/>
          <p:nvPr/>
        </p:nvSpPr>
        <p:spPr>
          <a:xfrm>
            <a:off x="3853262" y="3290500"/>
            <a:ext cx="184979" cy="30008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prstClr val="black"/>
              </a:solidFill>
              <a:effectLst/>
              <a:uLnTx/>
              <a:uFillTx/>
              <a:latin typeface="Gill Sans MT"/>
              <a:ea typeface="+mn-ea"/>
              <a:cs typeface="+mn-cs"/>
            </a:endParaRPr>
          </a:p>
        </p:txBody>
      </p:sp>
      <p:cxnSp>
        <p:nvCxnSpPr>
          <p:cNvPr id="173" name="Straight Arrow Connector 172"/>
          <p:cNvCxnSpPr/>
          <p:nvPr/>
        </p:nvCxnSpPr>
        <p:spPr>
          <a:xfrm flipV="1">
            <a:off x="1209508" y="2946123"/>
            <a:ext cx="7658202" cy="1511"/>
          </a:xfrm>
          <a:prstGeom prst="straightConnector1">
            <a:avLst/>
          </a:prstGeom>
          <a:ln w="19050">
            <a:solidFill>
              <a:srgbClr val="C00000"/>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flipH="1">
            <a:off x="913435" y="2720887"/>
            <a:ext cx="810955" cy="2308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C00000"/>
                </a:solidFill>
                <a:effectLst/>
                <a:uLnTx/>
                <a:uFillTx/>
                <a:latin typeface="Gill Sans MT"/>
                <a:ea typeface="+mn-ea"/>
                <a:cs typeface="+mn-cs"/>
              </a:rPr>
              <a:t>CCR = 3</a:t>
            </a:r>
          </a:p>
        </p:txBody>
      </p:sp>
      <p:cxnSp>
        <p:nvCxnSpPr>
          <p:cNvPr id="276" name="Straight Connector 275"/>
          <p:cNvCxnSpPr/>
          <p:nvPr/>
        </p:nvCxnSpPr>
        <p:spPr>
          <a:xfrm>
            <a:off x="8678426" y="2585686"/>
            <a:ext cx="1076" cy="685900"/>
          </a:xfrm>
          <a:prstGeom prst="line">
            <a:avLst/>
          </a:prstGeom>
          <a:ln w="19050"/>
        </p:spPr>
        <p:style>
          <a:lnRef idx="1">
            <a:schemeClr val="accent1"/>
          </a:lnRef>
          <a:fillRef idx="0">
            <a:schemeClr val="accent1"/>
          </a:fillRef>
          <a:effectRef idx="0">
            <a:schemeClr val="accent1"/>
          </a:effectRef>
          <a:fontRef idx="minor">
            <a:schemeClr val="tx1"/>
          </a:fontRef>
        </p:style>
      </p:cxnSp>
      <p:grpSp>
        <p:nvGrpSpPr>
          <p:cNvPr id="9" name="Group 8"/>
          <p:cNvGrpSpPr/>
          <p:nvPr/>
        </p:nvGrpSpPr>
        <p:grpSpPr>
          <a:xfrm>
            <a:off x="906006" y="3310267"/>
            <a:ext cx="8009395" cy="1154882"/>
            <a:chOff x="914400" y="3270688"/>
            <a:chExt cx="7998643" cy="1539842"/>
          </a:xfrm>
        </p:grpSpPr>
        <p:cxnSp>
          <p:nvCxnSpPr>
            <p:cNvPr id="188" name="Straight Connector 187"/>
            <p:cNvCxnSpPr/>
            <p:nvPr/>
          </p:nvCxnSpPr>
          <p:spPr>
            <a:xfrm flipH="1">
              <a:off x="2863275" y="3270688"/>
              <a:ext cx="4244" cy="1539842"/>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grpSp>
          <p:nvGrpSpPr>
            <p:cNvPr id="6" name="Group 5"/>
            <p:cNvGrpSpPr/>
            <p:nvPr/>
          </p:nvGrpSpPr>
          <p:grpSpPr>
            <a:xfrm>
              <a:off x="914400" y="3733800"/>
              <a:ext cx="7998643" cy="461164"/>
              <a:chOff x="914400" y="3733800"/>
              <a:chExt cx="7998643" cy="461164"/>
            </a:xfrm>
          </p:grpSpPr>
          <p:cxnSp>
            <p:nvCxnSpPr>
              <p:cNvPr id="247" name="Straight Arrow Connector 246"/>
              <p:cNvCxnSpPr/>
              <p:nvPr/>
            </p:nvCxnSpPr>
            <p:spPr>
              <a:xfrm>
                <a:off x="914400" y="3733800"/>
                <a:ext cx="851114" cy="178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8" name="Straight Arrow Connector 247"/>
              <p:cNvCxnSpPr/>
              <p:nvPr/>
            </p:nvCxnSpPr>
            <p:spPr>
              <a:xfrm flipV="1">
                <a:off x="2848741" y="3733800"/>
                <a:ext cx="849290" cy="1067"/>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7" name="Straight Arrow Connector 276"/>
              <p:cNvCxnSpPr/>
              <p:nvPr/>
            </p:nvCxnSpPr>
            <p:spPr>
              <a:xfrm flipV="1">
                <a:off x="4796462" y="3733800"/>
                <a:ext cx="849290" cy="1067"/>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8" name="Straight Arrow Connector 277"/>
              <p:cNvCxnSpPr/>
              <p:nvPr/>
            </p:nvCxnSpPr>
            <p:spPr>
              <a:xfrm flipV="1">
                <a:off x="6732310" y="3733800"/>
                <a:ext cx="849290" cy="1067"/>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08" name="Group 107"/>
              <p:cNvGrpSpPr/>
              <p:nvPr/>
            </p:nvGrpSpPr>
            <p:grpSpPr>
              <a:xfrm flipV="1">
                <a:off x="3703950" y="3733800"/>
                <a:ext cx="1091021" cy="457200"/>
                <a:chOff x="3703950" y="4114800"/>
                <a:chExt cx="1091021" cy="457200"/>
              </a:xfrm>
            </p:grpSpPr>
            <p:cxnSp>
              <p:nvCxnSpPr>
                <p:cNvPr id="279" name="Straight Arrow Connector 278"/>
                <p:cNvCxnSpPr/>
                <p:nvPr/>
              </p:nvCxnSpPr>
              <p:spPr>
                <a:xfrm>
                  <a:off x="3706610" y="4114800"/>
                  <a:ext cx="0" cy="45720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0" name="Straight Arrow Connector 279"/>
                <p:cNvCxnSpPr/>
                <p:nvPr/>
              </p:nvCxnSpPr>
              <p:spPr>
                <a:xfrm>
                  <a:off x="4794971" y="4114800"/>
                  <a:ext cx="0" cy="45720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2" name="Straight Arrow Connector 281"/>
                <p:cNvCxnSpPr/>
                <p:nvPr/>
              </p:nvCxnSpPr>
              <p:spPr>
                <a:xfrm flipH="1">
                  <a:off x="3703950" y="4114800"/>
                  <a:ext cx="1090692" cy="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83" name="Group 282"/>
              <p:cNvGrpSpPr/>
              <p:nvPr/>
            </p:nvGrpSpPr>
            <p:grpSpPr>
              <a:xfrm flipV="1">
                <a:off x="1763804" y="3737764"/>
                <a:ext cx="1091021" cy="457200"/>
                <a:chOff x="3703950" y="4114800"/>
                <a:chExt cx="1091021" cy="457200"/>
              </a:xfrm>
            </p:grpSpPr>
            <p:cxnSp>
              <p:nvCxnSpPr>
                <p:cNvPr id="284" name="Straight Arrow Connector 283"/>
                <p:cNvCxnSpPr/>
                <p:nvPr/>
              </p:nvCxnSpPr>
              <p:spPr>
                <a:xfrm>
                  <a:off x="3706610" y="4114800"/>
                  <a:ext cx="0" cy="45720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5" name="Straight Arrow Connector 284"/>
                <p:cNvCxnSpPr/>
                <p:nvPr/>
              </p:nvCxnSpPr>
              <p:spPr>
                <a:xfrm>
                  <a:off x="4794971" y="4114800"/>
                  <a:ext cx="0" cy="45720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6" name="Straight Arrow Connector 285"/>
                <p:cNvCxnSpPr/>
                <p:nvPr/>
              </p:nvCxnSpPr>
              <p:spPr>
                <a:xfrm flipH="1">
                  <a:off x="3703950" y="4114800"/>
                  <a:ext cx="1090692" cy="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87" name="Group 286"/>
              <p:cNvGrpSpPr/>
              <p:nvPr/>
            </p:nvGrpSpPr>
            <p:grpSpPr>
              <a:xfrm flipV="1">
                <a:off x="5651710" y="3734266"/>
                <a:ext cx="1091021" cy="457200"/>
                <a:chOff x="3703950" y="4114800"/>
                <a:chExt cx="1091021" cy="457200"/>
              </a:xfrm>
            </p:grpSpPr>
            <p:cxnSp>
              <p:nvCxnSpPr>
                <p:cNvPr id="288" name="Straight Arrow Connector 287"/>
                <p:cNvCxnSpPr/>
                <p:nvPr/>
              </p:nvCxnSpPr>
              <p:spPr>
                <a:xfrm>
                  <a:off x="3706610" y="4114800"/>
                  <a:ext cx="0" cy="45720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9" name="Straight Arrow Connector 288"/>
                <p:cNvCxnSpPr/>
                <p:nvPr/>
              </p:nvCxnSpPr>
              <p:spPr>
                <a:xfrm>
                  <a:off x="4794971" y="4114800"/>
                  <a:ext cx="0" cy="45720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0" name="Straight Arrow Connector 289"/>
                <p:cNvCxnSpPr/>
                <p:nvPr/>
              </p:nvCxnSpPr>
              <p:spPr>
                <a:xfrm flipH="1">
                  <a:off x="3703950" y="4114800"/>
                  <a:ext cx="1090692" cy="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91" name="Group 290"/>
              <p:cNvGrpSpPr/>
              <p:nvPr/>
            </p:nvGrpSpPr>
            <p:grpSpPr>
              <a:xfrm flipV="1">
                <a:off x="7585819" y="3733800"/>
                <a:ext cx="1091021" cy="457200"/>
                <a:chOff x="3703950" y="4114800"/>
                <a:chExt cx="1091021" cy="457200"/>
              </a:xfrm>
            </p:grpSpPr>
            <p:cxnSp>
              <p:nvCxnSpPr>
                <p:cNvPr id="292" name="Straight Arrow Connector 291"/>
                <p:cNvCxnSpPr/>
                <p:nvPr/>
              </p:nvCxnSpPr>
              <p:spPr>
                <a:xfrm>
                  <a:off x="3706610" y="4114800"/>
                  <a:ext cx="0" cy="45720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3" name="Straight Arrow Connector 292"/>
                <p:cNvCxnSpPr/>
                <p:nvPr/>
              </p:nvCxnSpPr>
              <p:spPr>
                <a:xfrm>
                  <a:off x="4794971" y="4114800"/>
                  <a:ext cx="0" cy="45720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4" name="Straight Arrow Connector 293"/>
                <p:cNvCxnSpPr/>
                <p:nvPr/>
              </p:nvCxnSpPr>
              <p:spPr>
                <a:xfrm flipH="1">
                  <a:off x="3703950" y="4114800"/>
                  <a:ext cx="1090692" cy="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cxnSp>
            <p:nvCxnSpPr>
              <p:cNvPr id="110" name="Straight Connector 109"/>
              <p:cNvCxnSpPr/>
              <p:nvPr/>
            </p:nvCxnSpPr>
            <p:spPr>
              <a:xfrm flipV="1">
                <a:off x="8671524" y="3733800"/>
                <a:ext cx="241519"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grpSp>
      <p:sp>
        <p:nvSpPr>
          <p:cNvPr id="11" name="Rectangle 10"/>
          <p:cNvSpPr/>
          <p:nvPr/>
        </p:nvSpPr>
        <p:spPr>
          <a:xfrm>
            <a:off x="174589" y="3581400"/>
            <a:ext cx="837089" cy="50783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350" b="0" i="0" u="none" strike="noStrike" kern="1200" cap="none" spc="0" normalizeH="0" baseline="0" noProof="0" dirty="0">
                <a:ln>
                  <a:noFill/>
                </a:ln>
                <a:solidFill>
                  <a:prstClr val="black"/>
                </a:solidFill>
                <a:effectLst/>
                <a:uLnTx/>
                <a:uFillTx/>
                <a:latin typeface="Gill Sans MT"/>
                <a:ea typeface="+mn-ea"/>
                <a:cs typeface="+mn-cs"/>
              </a:rPr>
              <a:t>PWM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350" dirty="0">
                <a:solidFill>
                  <a:prstClr val="black"/>
                </a:solidFill>
                <a:latin typeface="Gill Sans MT"/>
              </a:rPr>
              <a:t>Output 1</a:t>
            </a:r>
            <a:endParaRPr kumimoji="0" lang="en-US" sz="1350" b="0" i="0" u="none" strike="noStrike" kern="1200" cap="none" spc="0" normalizeH="0" baseline="0" noProof="0" dirty="0">
              <a:ln>
                <a:noFill/>
              </a:ln>
              <a:solidFill>
                <a:prstClr val="black"/>
              </a:solidFill>
              <a:effectLst/>
              <a:uLnTx/>
              <a:uFillTx/>
              <a:latin typeface="Gill Sans MT"/>
              <a:ea typeface="+mn-ea"/>
              <a:cs typeface="+mn-cs"/>
            </a:endParaRPr>
          </a:p>
        </p:txBody>
      </p:sp>
      <p:cxnSp>
        <p:nvCxnSpPr>
          <p:cNvPr id="260" name="Straight Arrow Connector 259"/>
          <p:cNvCxnSpPr/>
          <p:nvPr/>
        </p:nvCxnSpPr>
        <p:spPr>
          <a:xfrm flipV="1">
            <a:off x="1323808" y="2605958"/>
            <a:ext cx="7658202" cy="1511"/>
          </a:xfrm>
          <a:prstGeom prst="straightConnector1">
            <a:avLst/>
          </a:prstGeom>
          <a:ln w="19050">
            <a:solidFill>
              <a:srgbClr val="FF00FF"/>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61" name="TextBox 260"/>
          <p:cNvSpPr txBox="1"/>
          <p:nvPr/>
        </p:nvSpPr>
        <p:spPr>
          <a:xfrm flipH="1">
            <a:off x="800100" y="2504973"/>
            <a:ext cx="810955" cy="2308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FF00FF"/>
                </a:solidFill>
                <a:effectLst/>
                <a:uLnTx/>
                <a:uFillTx/>
                <a:latin typeface="Gill Sans MT"/>
                <a:ea typeface="+mn-ea"/>
                <a:cs typeface="+mn-cs"/>
              </a:rPr>
              <a:t>CCR = 6</a:t>
            </a:r>
          </a:p>
        </p:txBody>
      </p:sp>
      <p:sp>
        <p:nvSpPr>
          <p:cNvPr id="263" name="Rectangle 262"/>
          <p:cNvSpPr/>
          <p:nvPr/>
        </p:nvSpPr>
        <p:spPr>
          <a:xfrm>
            <a:off x="171451" y="4523601"/>
            <a:ext cx="837089" cy="507831"/>
          </a:xfrm>
          <a:prstGeom prst="rect">
            <a:avLst/>
          </a:prstGeom>
        </p:spPr>
        <p:txBody>
          <a:bodyPr wrap="none">
            <a:spAutoFit/>
          </a:bodyPr>
          <a:lstStyle/>
          <a:p>
            <a:pPr lvl="0">
              <a:defRPr/>
            </a:pPr>
            <a:r>
              <a:rPr lang="en-US" sz="1350" dirty="0">
                <a:solidFill>
                  <a:prstClr val="black"/>
                </a:solidFill>
              </a:rPr>
              <a:t>PWM</a:t>
            </a:r>
          </a:p>
          <a:p>
            <a:pPr lvl="0">
              <a:defRPr/>
            </a:pPr>
            <a:r>
              <a:rPr lang="en-US" sz="1350" dirty="0">
                <a:solidFill>
                  <a:prstClr val="black"/>
                </a:solidFill>
              </a:rPr>
              <a:t>Output 2</a:t>
            </a:r>
          </a:p>
        </p:txBody>
      </p:sp>
      <p:cxnSp>
        <p:nvCxnSpPr>
          <p:cNvPr id="265" name="Straight Arrow Connector 264"/>
          <p:cNvCxnSpPr/>
          <p:nvPr/>
        </p:nvCxnSpPr>
        <p:spPr>
          <a:xfrm>
            <a:off x="914467" y="4454727"/>
            <a:ext cx="1661202" cy="2973"/>
          </a:xfrm>
          <a:prstGeom prst="straightConnector1">
            <a:avLst/>
          </a:prstGeom>
          <a:ln w="19050">
            <a:solidFill>
              <a:srgbClr val="FF00FF"/>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6" name="Straight Arrow Connector 265"/>
          <p:cNvCxnSpPr/>
          <p:nvPr/>
        </p:nvCxnSpPr>
        <p:spPr>
          <a:xfrm flipV="1">
            <a:off x="2571750" y="4457700"/>
            <a:ext cx="0" cy="342900"/>
          </a:xfrm>
          <a:prstGeom prst="straightConnector1">
            <a:avLst/>
          </a:prstGeom>
          <a:ln w="19050">
            <a:solidFill>
              <a:srgbClr val="FF00FF"/>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7" name="Straight Arrow Connector 266"/>
          <p:cNvCxnSpPr/>
          <p:nvPr/>
        </p:nvCxnSpPr>
        <p:spPr>
          <a:xfrm flipV="1">
            <a:off x="2857500" y="4457700"/>
            <a:ext cx="0" cy="342900"/>
          </a:xfrm>
          <a:prstGeom prst="straightConnector1">
            <a:avLst/>
          </a:prstGeom>
          <a:ln w="19050">
            <a:solidFill>
              <a:srgbClr val="FF00FF"/>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8" name="Straight Arrow Connector 267"/>
          <p:cNvCxnSpPr/>
          <p:nvPr/>
        </p:nvCxnSpPr>
        <p:spPr>
          <a:xfrm flipH="1">
            <a:off x="2578375" y="4800600"/>
            <a:ext cx="278797" cy="0"/>
          </a:xfrm>
          <a:prstGeom prst="straightConnector1">
            <a:avLst/>
          </a:prstGeom>
          <a:ln w="19050">
            <a:solidFill>
              <a:srgbClr val="FF00FF"/>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4" name="Straight Arrow Connector 273"/>
          <p:cNvCxnSpPr/>
          <p:nvPr/>
        </p:nvCxnSpPr>
        <p:spPr>
          <a:xfrm>
            <a:off x="2859850" y="4453241"/>
            <a:ext cx="1661202" cy="2973"/>
          </a:xfrm>
          <a:prstGeom prst="straightConnector1">
            <a:avLst/>
          </a:prstGeom>
          <a:ln w="19050">
            <a:solidFill>
              <a:srgbClr val="FF00FF"/>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5" name="Straight Arrow Connector 274"/>
          <p:cNvCxnSpPr/>
          <p:nvPr/>
        </p:nvCxnSpPr>
        <p:spPr>
          <a:xfrm flipV="1">
            <a:off x="4517133" y="4456214"/>
            <a:ext cx="0" cy="342900"/>
          </a:xfrm>
          <a:prstGeom prst="straightConnector1">
            <a:avLst/>
          </a:prstGeom>
          <a:ln w="19050">
            <a:solidFill>
              <a:srgbClr val="FF00FF"/>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1" name="Straight Arrow Connector 280"/>
          <p:cNvCxnSpPr/>
          <p:nvPr/>
        </p:nvCxnSpPr>
        <p:spPr>
          <a:xfrm flipV="1">
            <a:off x="4802883" y="4456214"/>
            <a:ext cx="0" cy="342900"/>
          </a:xfrm>
          <a:prstGeom prst="straightConnector1">
            <a:avLst/>
          </a:prstGeom>
          <a:ln w="19050">
            <a:solidFill>
              <a:srgbClr val="FF00FF"/>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5" name="Straight Arrow Connector 294"/>
          <p:cNvCxnSpPr/>
          <p:nvPr/>
        </p:nvCxnSpPr>
        <p:spPr>
          <a:xfrm flipH="1">
            <a:off x="4523758" y="4799114"/>
            <a:ext cx="278797" cy="0"/>
          </a:xfrm>
          <a:prstGeom prst="straightConnector1">
            <a:avLst/>
          </a:prstGeom>
          <a:ln w="19050">
            <a:solidFill>
              <a:srgbClr val="FF00FF"/>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6" name="Straight Arrow Connector 295"/>
          <p:cNvCxnSpPr/>
          <p:nvPr/>
        </p:nvCxnSpPr>
        <p:spPr>
          <a:xfrm>
            <a:off x="4800667" y="4457700"/>
            <a:ext cx="1661202" cy="2973"/>
          </a:xfrm>
          <a:prstGeom prst="straightConnector1">
            <a:avLst/>
          </a:prstGeom>
          <a:ln w="19050">
            <a:solidFill>
              <a:srgbClr val="FF00FF"/>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7" name="Straight Arrow Connector 296"/>
          <p:cNvCxnSpPr/>
          <p:nvPr/>
        </p:nvCxnSpPr>
        <p:spPr>
          <a:xfrm flipV="1">
            <a:off x="6457950" y="4460673"/>
            <a:ext cx="0" cy="342900"/>
          </a:xfrm>
          <a:prstGeom prst="straightConnector1">
            <a:avLst/>
          </a:prstGeom>
          <a:ln w="19050">
            <a:solidFill>
              <a:srgbClr val="FF00FF"/>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8" name="Straight Arrow Connector 297"/>
          <p:cNvCxnSpPr/>
          <p:nvPr/>
        </p:nvCxnSpPr>
        <p:spPr>
          <a:xfrm flipV="1">
            <a:off x="6743700" y="4460673"/>
            <a:ext cx="0" cy="342900"/>
          </a:xfrm>
          <a:prstGeom prst="straightConnector1">
            <a:avLst/>
          </a:prstGeom>
          <a:ln w="19050">
            <a:solidFill>
              <a:srgbClr val="FF00FF"/>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9" name="Straight Arrow Connector 298"/>
          <p:cNvCxnSpPr/>
          <p:nvPr/>
        </p:nvCxnSpPr>
        <p:spPr>
          <a:xfrm flipH="1">
            <a:off x="6464575" y="4803573"/>
            <a:ext cx="278797" cy="0"/>
          </a:xfrm>
          <a:prstGeom prst="straightConnector1">
            <a:avLst/>
          </a:prstGeom>
          <a:ln w="19050">
            <a:solidFill>
              <a:srgbClr val="FF00FF"/>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0" name="Straight Arrow Connector 299"/>
          <p:cNvCxnSpPr/>
          <p:nvPr/>
        </p:nvCxnSpPr>
        <p:spPr>
          <a:xfrm>
            <a:off x="6743767" y="4457700"/>
            <a:ext cx="1661202" cy="2973"/>
          </a:xfrm>
          <a:prstGeom prst="straightConnector1">
            <a:avLst/>
          </a:prstGeom>
          <a:ln w="19050">
            <a:solidFill>
              <a:srgbClr val="FF00FF"/>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1" name="Straight Arrow Connector 300"/>
          <p:cNvCxnSpPr/>
          <p:nvPr/>
        </p:nvCxnSpPr>
        <p:spPr>
          <a:xfrm flipV="1">
            <a:off x="8401050" y="4460673"/>
            <a:ext cx="0" cy="342900"/>
          </a:xfrm>
          <a:prstGeom prst="straightConnector1">
            <a:avLst/>
          </a:prstGeom>
          <a:ln w="19050">
            <a:solidFill>
              <a:srgbClr val="FF00FF"/>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2" name="Straight Arrow Connector 301"/>
          <p:cNvCxnSpPr/>
          <p:nvPr/>
        </p:nvCxnSpPr>
        <p:spPr>
          <a:xfrm flipV="1">
            <a:off x="8686800" y="4460673"/>
            <a:ext cx="0" cy="342900"/>
          </a:xfrm>
          <a:prstGeom prst="straightConnector1">
            <a:avLst/>
          </a:prstGeom>
          <a:ln w="19050">
            <a:solidFill>
              <a:srgbClr val="FF00FF"/>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7" name="Straight Arrow Connector 306"/>
          <p:cNvCxnSpPr/>
          <p:nvPr/>
        </p:nvCxnSpPr>
        <p:spPr>
          <a:xfrm flipH="1">
            <a:off x="8407675" y="4803573"/>
            <a:ext cx="278797" cy="0"/>
          </a:xfrm>
          <a:prstGeom prst="straightConnector1">
            <a:avLst/>
          </a:prstGeom>
          <a:ln w="19050">
            <a:solidFill>
              <a:srgbClr val="FF00FF"/>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8" name="Straight Connector 307"/>
          <p:cNvCxnSpPr/>
          <p:nvPr/>
        </p:nvCxnSpPr>
        <p:spPr>
          <a:xfrm flipV="1">
            <a:off x="8686800" y="4457700"/>
            <a:ext cx="241844" cy="0"/>
          </a:xfrm>
          <a:prstGeom prst="line">
            <a:avLst/>
          </a:prstGeom>
          <a:ln w="19050">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310" name="Straight Connector 309"/>
          <p:cNvCxnSpPr/>
          <p:nvPr/>
        </p:nvCxnSpPr>
        <p:spPr>
          <a:xfrm flipH="1">
            <a:off x="4796350" y="3314700"/>
            <a:ext cx="4250" cy="1154882"/>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311" name="Straight Connector 310"/>
          <p:cNvCxnSpPr/>
          <p:nvPr/>
        </p:nvCxnSpPr>
        <p:spPr>
          <a:xfrm flipH="1">
            <a:off x="6737515" y="3295753"/>
            <a:ext cx="4250" cy="1154882"/>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312" name="Straight Connector 311"/>
          <p:cNvCxnSpPr/>
          <p:nvPr/>
        </p:nvCxnSpPr>
        <p:spPr>
          <a:xfrm>
            <a:off x="8678385" y="3271585"/>
            <a:ext cx="4166" cy="1186115"/>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sp>
        <p:nvSpPr>
          <p:cNvPr id="313" name="TextBox 312"/>
          <p:cNvSpPr txBox="1"/>
          <p:nvPr/>
        </p:nvSpPr>
        <p:spPr>
          <a:xfrm flipH="1">
            <a:off x="857250" y="3429000"/>
            <a:ext cx="810955" cy="2308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C00000"/>
                </a:solidFill>
                <a:effectLst/>
                <a:uLnTx/>
                <a:uFillTx/>
                <a:latin typeface="Gill Sans MT"/>
                <a:ea typeface="+mn-ea"/>
                <a:cs typeface="+mn-cs"/>
              </a:rPr>
              <a:t>CCR = 3</a:t>
            </a:r>
          </a:p>
        </p:txBody>
      </p:sp>
      <p:sp>
        <p:nvSpPr>
          <p:cNvPr id="314" name="TextBox 313"/>
          <p:cNvSpPr txBox="1"/>
          <p:nvPr/>
        </p:nvSpPr>
        <p:spPr>
          <a:xfrm flipH="1">
            <a:off x="857250" y="4249951"/>
            <a:ext cx="810955" cy="2308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FF00FF"/>
                </a:solidFill>
                <a:effectLst/>
                <a:uLnTx/>
                <a:uFillTx/>
                <a:latin typeface="Gill Sans MT"/>
                <a:ea typeface="+mn-ea"/>
                <a:cs typeface="+mn-cs"/>
              </a:rPr>
              <a:t>CCR = 6</a:t>
            </a:r>
          </a:p>
        </p:txBody>
      </p:sp>
      <p:sp>
        <p:nvSpPr>
          <p:cNvPr id="85" name="Rectangle 84"/>
          <p:cNvSpPr/>
          <p:nvPr/>
        </p:nvSpPr>
        <p:spPr>
          <a:xfrm>
            <a:off x="902747" y="5188538"/>
            <a:ext cx="3256020" cy="32316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dirty="0">
                <a:ln>
                  <a:noFill/>
                </a:ln>
                <a:solidFill>
                  <a:srgbClr val="C00000"/>
                </a:solidFill>
                <a:effectLst/>
                <a:uLnTx/>
                <a:uFillTx/>
                <a:latin typeface="Gill Sans MT"/>
                <a:ea typeface="+mn-ea"/>
                <a:cs typeface="+mn-cs"/>
              </a:rPr>
              <a:t>All rising edges occur at the same time!</a:t>
            </a:r>
          </a:p>
        </p:txBody>
      </p:sp>
      <p:grpSp>
        <p:nvGrpSpPr>
          <p:cNvPr id="4" name="Group 3"/>
          <p:cNvGrpSpPr/>
          <p:nvPr/>
        </p:nvGrpSpPr>
        <p:grpSpPr>
          <a:xfrm>
            <a:off x="2858940" y="4822032"/>
            <a:ext cx="5825429" cy="207169"/>
            <a:chOff x="3811920" y="5286375"/>
            <a:chExt cx="7767238" cy="276225"/>
          </a:xfrm>
        </p:grpSpPr>
        <p:cxnSp>
          <p:nvCxnSpPr>
            <p:cNvPr id="5" name="Straight Arrow Connector 4"/>
            <p:cNvCxnSpPr/>
            <p:nvPr/>
          </p:nvCxnSpPr>
          <p:spPr>
            <a:xfrm flipV="1">
              <a:off x="3811920" y="5286375"/>
              <a:ext cx="0" cy="276225"/>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49" name="Straight Arrow Connector 248"/>
            <p:cNvCxnSpPr/>
            <p:nvPr/>
          </p:nvCxnSpPr>
          <p:spPr>
            <a:xfrm flipV="1">
              <a:off x="6388618" y="5286375"/>
              <a:ext cx="0" cy="276225"/>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50" name="Straight Arrow Connector 249"/>
            <p:cNvCxnSpPr/>
            <p:nvPr/>
          </p:nvCxnSpPr>
          <p:spPr>
            <a:xfrm flipV="1">
              <a:off x="9003557" y="5286375"/>
              <a:ext cx="0" cy="276225"/>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51" name="Straight Arrow Connector 250"/>
            <p:cNvCxnSpPr/>
            <p:nvPr/>
          </p:nvCxnSpPr>
          <p:spPr>
            <a:xfrm flipV="1">
              <a:off x="11579158" y="5286375"/>
              <a:ext cx="0" cy="276225"/>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grpSp>
      <p:cxnSp>
        <p:nvCxnSpPr>
          <p:cNvPr id="252" name="Straight Connector 251"/>
          <p:cNvCxnSpPr/>
          <p:nvPr/>
        </p:nvCxnSpPr>
        <p:spPr>
          <a:xfrm>
            <a:off x="4792601" y="5107881"/>
            <a:ext cx="0" cy="321469"/>
          </a:xfrm>
          <a:prstGeom prst="line">
            <a:avLst/>
          </a:prstGeom>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p:nvCxnSpPr>
        <p:spPr>
          <a:xfrm>
            <a:off x="6755948" y="5118574"/>
            <a:ext cx="0" cy="321469"/>
          </a:xfrm>
          <a:prstGeom prst="line">
            <a:avLst/>
          </a:prstGeom>
        </p:spPr>
        <p:style>
          <a:lnRef idx="1">
            <a:schemeClr val="accent1"/>
          </a:lnRef>
          <a:fillRef idx="0">
            <a:schemeClr val="accent1"/>
          </a:fillRef>
          <a:effectRef idx="0">
            <a:schemeClr val="accent1"/>
          </a:effectRef>
          <a:fontRef idx="minor">
            <a:schemeClr val="tx1"/>
          </a:fontRef>
        </p:style>
      </p:cxnSp>
      <p:cxnSp>
        <p:nvCxnSpPr>
          <p:cNvPr id="254" name="Straight Arrow Connector 253"/>
          <p:cNvCxnSpPr/>
          <p:nvPr/>
        </p:nvCxnSpPr>
        <p:spPr>
          <a:xfrm>
            <a:off x="4790557" y="5273280"/>
            <a:ext cx="1958780" cy="602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55" name="TextBox 254"/>
          <p:cNvSpPr txBox="1"/>
          <p:nvPr/>
        </p:nvSpPr>
        <p:spPr>
          <a:xfrm>
            <a:off x="5310082" y="5291699"/>
            <a:ext cx="993542"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Gill Sans MT"/>
                <a:ea typeface="+mn-ea"/>
                <a:cs typeface="+mn-cs"/>
              </a:rPr>
              <a:t>PWM Period</a:t>
            </a:r>
          </a:p>
        </p:txBody>
      </p:sp>
      <p:sp>
        <p:nvSpPr>
          <p:cNvPr id="13" name="TextBox 12"/>
          <p:cNvSpPr txBox="1"/>
          <p:nvPr/>
        </p:nvSpPr>
        <p:spPr>
          <a:xfrm>
            <a:off x="4792825" y="5029200"/>
            <a:ext cx="992579" cy="30008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350" b="0" i="0" u="none" strike="noStrike" kern="1200" cap="none" spc="0" normalizeH="0" baseline="0" noProof="0" dirty="0">
                <a:ln>
                  <a:noFill/>
                </a:ln>
                <a:solidFill>
                  <a:srgbClr val="C00000"/>
                </a:solidFill>
                <a:effectLst/>
                <a:uLnTx/>
                <a:uFillTx/>
                <a:latin typeface="Gill Sans MT"/>
                <a:ea typeface="+mn-ea"/>
                <a:cs typeface="+mn-cs"/>
              </a:rPr>
              <a:t>Left-aligned</a:t>
            </a:r>
          </a:p>
        </p:txBody>
      </p:sp>
      <p:sp>
        <p:nvSpPr>
          <p:cNvPr id="10" name="Rectangle 9"/>
          <p:cNvSpPr/>
          <p:nvPr/>
        </p:nvSpPr>
        <p:spPr>
          <a:xfrm>
            <a:off x="60864" y="5486400"/>
            <a:ext cx="9204052" cy="923330"/>
          </a:xfrm>
          <a:prstGeom prst="rect">
            <a:avLst/>
          </a:prstGeom>
        </p:spPr>
        <p:txBody>
          <a:bodyPr wrap="square">
            <a:spAutoFit/>
          </a:bodyPr>
          <a:lstStyle/>
          <a:p>
            <a:pPr lvl="0" defTabSz="457200">
              <a:defRPr/>
            </a:pPr>
            <a:r>
              <a:rPr lang="en-US" dirty="0"/>
              <a:t>In the up-counting mode, when multiple PWM signals are generated by the same timer,  the PWM pulses are </a:t>
            </a:r>
            <a:r>
              <a:rPr lang="en-US" dirty="0">
                <a:solidFill>
                  <a:srgbClr val="C00000"/>
                </a:solidFill>
              </a:rPr>
              <a:t>left edge aligned</a:t>
            </a:r>
            <a:r>
              <a:rPr lang="en-US" dirty="0"/>
              <a:t>, because all </a:t>
            </a:r>
            <a:r>
              <a:rPr lang="en-US" altLang="zh-CN" dirty="0"/>
              <a:t>rising edges</a:t>
            </a:r>
            <a:r>
              <a:rPr lang="en-US" dirty="0"/>
              <a:t> are aligned to the left side of the PWM period. </a:t>
            </a:r>
          </a:p>
        </p:txBody>
      </p:sp>
    </p:spTree>
    <p:custDataLst>
      <p:tags r:id="rId1"/>
    </p:custDataLst>
    <p:extLst>
      <p:ext uri="{BB962C8B-B14F-4D97-AF65-F5344CB8AC3E}">
        <p14:creationId xmlns:p14="http://schemas.microsoft.com/office/powerpoint/2010/main" val="1811287028"/>
      </p:ext>
    </p:extLst>
  </p:cSld>
  <p:clrMapOvr>
    <a:masterClrMapping/>
  </p:clrMapOvr>
  <mc:AlternateContent xmlns:mc="http://schemas.openxmlformats.org/markup-compatibility/2006" xmlns:p14="http://schemas.microsoft.com/office/powerpoint/2010/main">
    <mc:Choice Requires="p14">
      <p:transition spd="slow" p14:dur="2000" advTm="63843"/>
    </mc:Choice>
    <mc:Fallback xmlns="">
      <p:transition spd="slow" advTm="6384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3A86A75C-4F4B-4683-9AE1-C65F6400EC91}">
      <p14:laserTraceLst xmlns:p14="http://schemas.microsoft.com/office/powerpoint/2010/main">
        <p14:tracePtLst>
          <p14:tracePt t="18994" x="1246188" y="3790950"/>
          <p14:tracePt t="19186" x="1255713" y="3790950"/>
          <p14:tracePt t="19214" x="1266825" y="3790950"/>
          <p14:tracePt t="19228" x="1285875" y="3781425"/>
          <p14:tracePt t="19260" x="1296988" y="3781425"/>
          <p14:tracePt t="19288" x="1306513" y="3770313"/>
          <p14:tracePt t="19316" x="1327150" y="3770313"/>
          <p14:tracePt t="19331" x="1336675" y="3770313"/>
          <p14:tracePt t="19358" x="1376363" y="3751263"/>
          <p14:tracePt t="19372" x="1387475" y="3751263"/>
          <p14:tracePt t="19373" x="1397000" y="3751263"/>
          <p14:tracePt t="19388" x="1427163" y="3751263"/>
          <p14:tracePt t="19389" x="1447800" y="3751263"/>
          <p14:tracePt t="19405" x="1487488" y="3751263"/>
          <p14:tracePt t="19421" x="1527175" y="3751263"/>
          <p14:tracePt t="19437" x="1568450" y="3740150"/>
          <p14:tracePt t="19451" x="1587500" y="3740150"/>
          <p14:tracePt t="19464" x="1638300" y="3740150"/>
          <p14:tracePt t="19477" x="1689100" y="3730625"/>
          <p14:tracePt t="19492" x="1698625" y="3730625"/>
          <p14:tracePt t="19506" x="1728788" y="3721100"/>
          <p14:tracePt t="19519" x="1738313" y="3721100"/>
          <p14:tracePt t="19638" x="1749425" y="3721100"/>
          <p14:tracePt t="19680" x="1758950" y="3721100"/>
          <p14:tracePt t="19950" x="0" y="0"/>
        </p14:tracePtLst>
        <p14:tracePtLst>
          <p14:tracePt t="20495" x="1285875" y="4716463"/>
          <p14:tracePt t="20537" x="1296988" y="4716463"/>
          <p14:tracePt t="20606" x="1296988" y="4725988"/>
          <p14:tracePt t="20634" x="1306513" y="4725988"/>
          <p14:tracePt t="20650" x="1316038" y="4725988"/>
          <p14:tracePt t="20679" x="1327150" y="4735513"/>
          <p14:tracePt t="20708" x="1346200" y="4746625"/>
          <p14:tracePt t="20723" x="1376363" y="4765675"/>
          <p14:tracePt t="20739" x="1417638" y="4765675"/>
          <p14:tracePt t="20753" x="1457325" y="4776788"/>
          <p14:tracePt t="20768" x="1477963" y="4786313"/>
          <p14:tracePt t="20782" x="1527175" y="4786313"/>
          <p14:tracePt t="20806" x="1628775" y="4795838"/>
          <p14:tracePt t="20819" x="1708150" y="4795838"/>
          <p14:tracePt t="20833" x="1798638" y="4795838"/>
          <p14:tracePt t="20847" x="1828800" y="4786313"/>
          <p14:tracePt t="20862" x="1858963" y="4786313"/>
          <p14:tracePt t="20887" x="1870075" y="4786313"/>
          <p14:tracePt t="21125" x="0" y="0"/>
        </p14:tracePtLst>
        <p14:tracePtLst>
          <p14:tracePt t="23240" x="6392863" y="5329238"/>
          <p14:tracePt t="23259" x="6372225" y="5319713"/>
          <p14:tracePt t="23288" x="6362700" y="5319713"/>
          <p14:tracePt t="23304" x="6362700" y="5310188"/>
          <p14:tracePt t="23318" x="6351588" y="5299075"/>
          <p14:tracePt t="23332" x="6351588" y="5289550"/>
          <p14:tracePt t="23347" x="6351588" y="5280025"/>
          <p14:tracePt t="23362" x="6342063" y="5238750"/>
          <p14:tracePt t="23378" x="6342063" y="5199063"/>
          <p14:tracePt t="23392" x="6342063" y="5148263"/>
          <p14:tracePt t="23407" x="6342063" y="5127625"/>
          <p14:tracePt t="23408" x="6342063" y="5108575"/>
          <p14:tracePt t="23421" x="6342063" y="5097463"/>
          <p14:tracePt t="23435" x="6342063" y="5057775"/>
          <p14:tracePt t="23461" x="6342063" y="5018088"/>
          <p14:tracePt t="23475" x="6342063" y="4987925"/>
          <p14:tracePt t="23489" x="6342063" y="4967288"/>
          <p14:tracePt t="23502" x="6342063" y="4957763"/>
          <p14:tracePt t="23516" x="6342063" y="4927600"/>
          <p14:tracePt t="23530" x="6342063" y="4906963"/>
          <p14:tracePt t="23545" x="6342063" y="4897438"/>
          <p14:tracePt t="23571" x="6342063" y="4856163"/>
          <p14:tracePt t="23585" x="6342063" y="4846638"/>
          <p14:tracePt t="23599" x="6351588" y="4826000"/>
          <p14:tracePt t="23613" x="6362700" y="4776788"/>
          <p14:tracePt t="23627" x="6372225" y="4746625"/>
          <p14:tracePt t="23643" x="6372225" y="4716463"/>
          <p14:tracePt t="23656" x="6372225" y="4695825"/>
          <p14:tracePt t="23668" x="6381750" y="4665663"/>
          <p14:tracePt t="23694" x="6392863" y="4595813"/>
          <p14:tracePt t="23708" x="6402388" y="4545013"/>
          <p14:tracePt t="23721" x="6402388" y="4514850"/>
          <p14:tracePt t="23734" x="6402388" y="4475163"/>
          <p14:tracePt t="23748" x="6411913" y="4433888"/>
          <p14:tracePt t="23763" x="6411913" y="4403725"/>
          <p14:tracePt t="23788" x="6423025" y="4343400"/>
          <p14:tracePt t="23801" x="6423025" y="4333875"/>
          <p14:tracePt t="23815" x="6423025" y="4303713"/>
          <p14:tracePt t="23829" x="6423025" y="4273550"/>
          <p14:tracePt t="23843" x="6423025" y="4264025"/>
          <p14:tracePt t="23856" x="6423025" y="4233863"/>
          <p14:tracePt t="23882" x="6423025" y="4203700"/>
          <p14:tracePt t="23898" x="6423025" y="4183063"/>
          <p14:tracePt t="23914" x="6432550" y="4162425"/>
          <p14:tracePt t="23927" x="6432550" y="4143375"/>
          <p14:tracePt t="23941" x="6432550" y="4122738"/>
          <p14:tracePt t="23953" x="6432550" y="4113213"/>
          <p14:tracePt t="23966" x="6432550" y="4092575"/>
          <p14:tracePt t="23981" x="6432550" y="4062413"/>
          <p14:tracePt t="24007" x="6432550" y="4011613"/>
          <p14:tracePt t="24021" x="6432550" y="3981450"/>
          <p14:tracePt t="24035" x="6432550" y="3951288"/>
          <p14:tracePt t="24049" x="6423025" y="3911600"/>
          <p14:tracePt t="24063" x="6423025" y="3890963"/>
          <p14:tracePt t="24077" x="6411913" y="3881438"/>
          <p14:tracePt t="24092" x="6411913" y="3871913"/>
          <p14:tracePt t="24117" x="6411913" y="3860800"/>
          <p14:tracePt t="24131" x="6411913" y="3851275"/>
          <p14:tracePt t="24146" x="6411913" y="3841750"/>
          <p14:tracePt t="24160" x="6411913" y="3830638"/>
          <p14:tracePt t="24373" x="6411913" y="3860800"/>
          <p14:tracePt t="24387" x="6411913" y="3921125"/>
          <p14:tracePt t="24406" x="6411913" y="3981450"/>
          <p14:tracePt t="24422" x="6411913" y="4041775"/>
          <p14:tracePt t="24438" x="6411913" y="4092575"/>
          <p14:tracePt t="24452" x="6432550" y="4152900"/>
          <p14:tracePt t="24468" x="6442075" y="4203700"/>
          <p14:tracePt t="24482" x="6442075" y="4273550"/>
          <p14:tracePt t="24497" x="6442075" y="4303713"/>
          <p14:tracePt t="24523" x="6453188" y="4384675"/>
          <p14:tracePt t="24536" x="6462713" y="4403725"/>
          <p14:tracePt t="24551" x="6462713" y="4433888"/>
          <p14:tracePt t="24564" x="6462713" y="4484688"/>
          <p14:tracePt t="24578" x="6462713" y="4535488"/>
          <p14:tracePt t="24592" x="6462713" y="4554538"/>
          <p14:tracePt t="24617" x="6462713" y="4614863"/>
          <p14:tracePt t="24631" x="6462713" y="4645025"/>
          <p14:tracePt t="24646" x="6462713" y="4695825"/>
          <p14:tracePt t="24661" x="6462713" y="4725988"/>
          <p14:tracePt t="24676" x="6462713" y="4756150"/>
          <p14:tracePt t="24692" x="6462713" y="4786313"/>
          <p14:tracePt t="24704" x="6462713" y="4806950"/>
          <p14:tracePt t="24717" x="6453188" y="4837113"/>
          <p14:tracePt t="24731" x="6453188" y="4867275"/>
          <p14:tracePt t="24745" x="6453188" y="4897438"/>
          <p14:tracePt t="24771" x="6453188" y="4967288"/>
          <p14:tracePt t="24785" x="6453188" y="4997450"/>
          <p14:tracePt t="24799" x="6453188" y="5027613"/>
          <p14:tracePt t="24813" x="6453188" y="5037138"/>
          <p14:tracePt t="24828" x="6453188" y="5048250"/>
          <p14:tracePt t="24841" x="6453188" y="5067300"/>
          <p14:tracePt t="24853" x="6453188" y="5097463"/>
          <p14:tracePt t="24879" x="6453188" y="5127625"/>
          <p14:tracePt t="24892" x="6453188" y="5148263"/>
          <p14:tracePt t="24919" x="6453188" y="5159375"/>
          <p14:tracePt t="24934" x="6453188" y="5178425"/>
          <p14:tracePt t="24976" x="6453188" y="5189538"/>
          <p14:tracePt t="25127" x="6453188" y="5148263"/>
          <p14:tracePt t="25141" x="6442075" y="5118100"/>
          <p14:tracePt t="25143" x="6442075" y="5087938"/>
          <p14:tracePt t="25157" x="6432550" y="5048250"/>
          <p14:tracePt t="25170" x="6423025" y="4976813"/>
          <p14:tracePt t="25184" x="6411913" y="4916488"/>
          <p14:tracePt t="25210" x="6411913" y="4826000"/>
          <p14:tracePt t="25225" x="6402388" y="4776788"/>
          <p14:tracePt t="25238" x="6392863" y="4756150"/>
          <p14:tracePt t="25254" x="6381750" y="4686300"/>
          <p14:tracePt t="25268" x="6381750" y="4614863"/>
          <p14:tracePt t="25282" x="6362700" y="4524375"/>
          <p14:tracePt t="25296" x="6351588" y="4494213"/>
          <p14:tracePt t="25296" x="6351588" y="4475163"/>
          <p14:tracePt t="25310" x="6342063" y="4445000"/>
          <p14:tracePt t="25322" x="6342063" y="4403725"/>
          <p14:tracePt t="25348" x="6321425" y="4333875"/>
          <p14:tracePt t="25362" x="6311900" y="4283075"/>
          <p14:tracePt t="25376" x="6311900" y="4252913"/>
          <p14:tracePt t="25389" x="6311900" y="4203700"/>
          <p14:tracePt t="25403" x="6311900" y="4152900"/>
          <p14:tracePt t="25416" x="6311900" y="4102100"/>
          <p14:tracePt t="25443" x="6311900" y="4052888"/>
          <p14:tracePt t="25456" x="6311900" y="4022725"/>
          <p14:tracePt t="25469" x="6311900" y="3992563"/>
          <p14:tracePt t="25483" x="6321425" y="3941763"/>
          <p14:tracePt t="25497" x="6321425" y="3932238"/>
          <p14:tracePt t="25511" x="6321425" y="3890963"/>
          <p14:tracePt t="25535" x="6321425" y="3860800"/>
          <p14:tracePt t="25567" x="6321425" y="3851275"/>
          <p14:tracePt t="25582" x="6321425" y="3841750"/>
          <p14:tracePt t="25598" x="6321425" y="3830638"/>
          <p14:tracePt t="25613" x="6321425" y="3821113"/>
          <p14:tracePt t="25628" x="6332538" y="3800475"/>
          <p14:tracePt t="25778" x="6332538" y="3811588"/>
          <p14:tracePt t="25793" x="6332538" y="3851275"/>
          <p14:tracePt t="25808" x="6332538" y="3902075"/>
          <p14:tracePt t="25824" x="6332538" y="3962400"/>
          <p14:tracePt t="25838" x="6332538" y="4052888"/>
          <p14:tracePt t="25864" x="6342063" y="4162425"/>
          <p14:tracePt t="25878" x="6342063" y="4243388"/>
          <p14:tracePt t="25892" x="6351588" y="4303713"/>
          <p14:tracePt t="25906" x="6351588" y="4324350"/>
          <p14:tracePt t="25919" x="6362700" y="4373563"/>
          <p14:tracePt t="25933" x="6362700" y="4433888"/>
          <p14:tracePt t="25947" x="6362700" y="4475163"/>
          <p14:tracePt t="25973" x="6362700" y="4535488"/>
          <p14:tracePt t="25987" x="6362700" y="4584700"/>
          <p14:tracePt t="26001" x="6362700" y="4614863"/>
          <p14:tracePt t="26015" x="6362700" y="4656138"/>
          <p14:tracePt t="26030" x="6362700" y="4686300"/>
          <p14:tracePt t="26044" x="6362700" y="4735513"/>
          <p14:tracePt t="26056" x="6362700" y="4756150"/>
          <p14:tracePt t="26083" x="6372225" y="4826000"/>
          <p14:tracePt t="26097" x="6372225" y="4856163"/>
          <p14:tracePt t="26111" x="6372225" y="4886325"/>
          <p14:tracePt t="26124" x="6372225" y="4897438"/>
          <p14:tracePt t="26139" x="6372225" y="4937125"/>
          <p14:tracePt t="26153" x="6372225" y="4967288"/>
          <p14:tracePt t="26167" x="6372225" y="4987925"/>
          <p14:tracePt t="26181" x="6372225" y="5018088"/>
          <p14:tracePt t="26208" x="6372225" y="5057775"/>
          <p14:tracePt t="26222" x="6372225" y="5087938"/>
          <p14:tracePt t="26235" x="6372225" y="5097463"/>
          <p14:tracePt t="26251" x="6372225" y="5108575"/>
          <p14:tracePt t="26280" x="6372225" y="5118100"/>
          <p14:tracePt t="26405" x="6372225" y="5087938"/>
          <p14:tracePt t="26420" x="6372225" y="5006975"/>
          <p14:tracePt t="26435" x="6372225" y="4916488"/>
          <p14:tracePt t="26450" x="6372225" y="4856163"/>
          <p14:tracePt t="26451" x="6372225" y="4816475"/>
          <p14:tracePt t="26465" x="6372225" y="4765675"/>
          <p14:tracePt t="26478" x="6362700" y="4686300"/>
          <p14:tracePt t="26505" x="6362700" y="4554538"/>
          <p14:tracePt t="26519" x="6351588" y="4454525"/>
          <p14:tracePt t="26533" x="6332538" y="4343400"/>
          <p14:tracePt t="26548" x="6321425" y="4222750"/>
          <p14:tracePt t="26562" x="6321425" y="4183063"/>
          <p14:tracePt t="26563" x="6321425" y="4143375"/>
          <p14:tracePt t="26576" x="6321425" y="4122738"/>
          <p14:tracePt t="26588" x="6321425" y="4062413"/>
          <p14:tracePt t="26603" x="6311900" y="4002088"/>
          <p14:tracePt t="26629" x="6302375" y="3921125"/>
          <p14:tracePt t="26644" x="6302375" y="3851275"/>
          <p14:tracePt t="26657" x="6302375" y="3811588"/>
          <p14:tracePt t="26671" x="6302375" y="3751263"/>
          <p14:tracePt t="26685" x="6302375" y="3721100"/>
          <p14:tracePt t="26699" x="6302375" y="3709988"/>
          <p14:tracePt t="27202" x="0" y="0"/>
        </p14:tracePtLst>
        <p14:tracePtLst>
          <p14:tracePt t="32620" x="6453188" y="5168900"/>
          <p14:tracePt t="32928" x="6462713" y="5168900"/>
          <p14:tracePt t="32943" x="6472238" y="5168900"/>
          <p14:tracePt t="32957" x="6492875" y="5168900"/>
          <p14:tracePt t="32973" x="6513513" y="5168900"/>
          <p14:tracePt t="32990" x="6553200" y="5168900"/>
          <p14:tracePt t="33005" x="6583363" y="5168900"/>
          <p14:tracePt t="33021" x="6634163" y="5168900"/>
          <p14:tracePt t="33036" x="6643688" y="5168900"/>
          <p14:tracePt t="33037" x="6653213" y="5168900"/>
          <p14:tracePt t="33051" x="6673850" y="5168900"/>
          <p14:tracePt t="33064" x="6694488" y="5168900"/>
          <p14:tracePt t="33090" x="6754813" y="5168900"/>
          <p14:tracePt t="33103" x="6784975" y="5168900"/>
          <p14:tracePt t="33117" x="6804025" y="5168900"/>
          <p14:tracePt t="33131" x="6824663" y="5168900"/>
          <p14:tracePt t="33146" x="6854825" y="5178425"/>
          <p14:tracePt t="33161" x="6884988" y="5178425"/>
          <p14:tracePt t="33175" x="6924675" y="5178425"/>
          <p14:tracePt t="33189" x="6975475" y="5178425"/>
          <p14:tracePt t="33204" x="6996113" y="5178425"/>
          <p14:tracePt t="33229" x="7135813" y="5178425"/>
          <p14:tracePt t="33243" x="7165975" y="5189538"/>
          <p14:tracePt t="33259" x="7237413" y="5189538"/>
          <p14:tracePt t="33273" x="7277100" y="5189538"/>
          <p14:tracePt t="33287" x="7327900" y="5189538"/>
          <p14:tracePt t="33301" x="7346950" y="5189538"/>
          <p14:tracePt t="33314" x="7377113" y="5189538"/>
          <p14:tracePt t="33340" x="7458075" y="5189538"/>
          <p14:tracePt t="33353" x="7488238" y="5189538"/>
          <p14:tracePt t="33368" x="7527925" y="5189538"/>
          <p14:tracePt t="33382" x="7548563" y="5189538"/>
          <p14:tracePt t="33395" x="7588250" y="5189538"/>
          <p14:tracePt t="33409" x="7629525" y="5189538"/>
          <p14:tracePt t="33424" x="7699375" y="5189538"/>
          <p14:tracePt t="33438" x="7759700" y="5178425"/>
          <p14:tracePt t="33464" x="7920038" y="5178425"/>
          <p14:tracePt t="33478" x="7940675" y="5178425"/>
          <p14:tracePt t="33506" x="7950200" y="5178425"/>
          <p14:tracePt t="33603" x="7959725" y="5178425"/>
          <p14:tracePt t="33631" x="7970838" y="5178425"/>
          <p14:tracePt t="33633" x="7989888" y="5168900"/>
          <p14:tracePt t="33647" x="8001000" y="5168900"/>
          <p14:tracePt t="33661" x="8031163" y="5168900"/>
          <p14:tracePt t="33676" x="8050213" y="5168900"/>
          <p14:tracePt t="33787" x="8020050" y="5168900"/>
          <p14:tracePt t="33803" x="7970838" y="5168900"/>
          <p14:tracePt t="33818" x="7899400" y="5178425"/>
          <p14:tracePt t="33833" x="7869238" y="5178425"/>
          <p14:tracePt t="33847" x="7789863" y="5178425"/>
          <p14:tracePt t="33861" x="7678738" y="5178425"/>
          <p14:tracePt t="33876" x="7548563" y="5178425"/>
          <p14:tracePt t="33892" x="7427913" y="5178425"/>
          <p14:tracePt t="33907" x="7286625" y="5178425"/>
          <p14:tracePt t="33922" x="7216775" y="5178425"/>
          <p14:tracePt t="33923" x="7177088" y="5178425"/>
          <p14:tracePt t="33938" x="7146925" y="5178425"/>
          <p14:tracePt t="33938" x="7116763" y="5178425"/>
          <p14:tracePt t="33963" x="7065963" y="5178425"/>
          <p14:tracePt t="33977" x="7015163" y="5178425"/>
          <p14:tracePt t="33993" x="6965950" y="5199063"/>
          <p14:tracePt t="34007" x="6864350" y="5219700"/>
          <p14:tracePt t="34022" x="6743700" y="5238750"/>
          <p14:tracePt t="34036" x="6704013" y="5238750"/>
          <p14:tracePt t="34048" x="6643688" y="5238750"/>
          <p14:tracePt t="34061" x="6623050" y="5238750"/>
          <p14:tracePt t="34089" x="6613525" y="5238750"/>
          <p14:tracePt t="34130" x="6604000" y="5238750"/>
          <p14:tracePt t="34147" x="6583363" y="5238750"/>
          <p14:tracePt t="34161" x="6573838" y="5238750"/>
          <p14:tracePt t="34191" x="6562725" y="5238750"/>
          <p14:tracePt t="34265" x="6553200" y="5238750"/>
          <p14:tracePt t="34280" x="6553200" y="5219700"/>
          <p14:tracePt t="34307" x="6553200" y="5168900"/>
          <p14:tracePt t="34321" x="6553200" y="5127625"/>
          <p14:tracePt t="34336" x="6553200" y="5067300"/>
          <p14:tracePt t="34350" x="6573838" y="5018088"/>
          <p14:tracePt t="34364" x="6573838" y="4997450"/>
          <p14:tracePt t="34378" x="6573838" y="4987925"/>
          <p14:tracePt t="34513" x="6583363" y="4987925"/>
          <p14:tracePt t="34540" x="6604000" y="5048250"/>
          <p14:tracePt t="34555" x="6623050" y="5087938"/>
          <p14:tracePt t="34571" x="6634163" y="5138738"/>
          <p14:tracePt t="34586" x="6643688" y="5168900"/>
          <p14:tracePt t="34602" x="6653213" y="5199063"/>
          <p14:tracePt t="34617" x="6653213" y="5219700"/>
          <p14:tracePt t="34632" x="6653213" y="5229225"/>
          <p14:tracePt t="34660" x="6653213" y="5238750"/>
          <p14:tracePt t="34675" x="6653213" y="5259388"/>
          <p14:tracePt t="34690" x="6653213" y="5310188"/>
          <p14:tracePt t="34706" x="6634163" y="5359400"/>
          <p14:tracePt t="34720" x="6634163" y="5370513"/>
          <p14:tracePt t="34722" x="6634163" y="5380038"/>
          <p14:tracePt t="34774" x="6623050" y="5400675"/>
          <p14:tracePt t="34789" x="6623050" y="5410200"/>
          <p14:tracePt t="34805" x="6604000" y="5440363"/>
          <p14:tracePt t="34820" x="6592888" y="5480050"/>
          <p14:tracePt t="34836" x="6573838" y="5510213"/>
          <p14:tracePt t="34851" x="6573838" y="5540375"/>
          <p14:tracePt t="34864" x="6562725" y="5561013"/>
          <p14:tracePt t="34878" x="6562725" y="5621338"/>
          <p14:tracePt t="34891" x="6562725" y="5711825"/>
          <p14:tracePt t="34905" x="6562725" y="5751513"/>
          <p14:tracePt t="34930" x="6562725" y="5832475"/>
          <p14:tracePt t="34945" x="6553200" y="5862638"/>
          <p14:tracePt t="34958" x="6553200" y="5872163"/>
          <p14:tracePt t="35095" x="6553200" y="5853113"/>
          <p14:tracePt t="35110" x="6553200" y="5702300"/>
          <p14:tracePt t="35124" x="6553200" y="5591175"/>
          <p14:tracePt t="35126" x="6553200" y="5480050"/>
          <p14:tracePt t="35139" x="6553200" y="5370513"/>
          <p14:tracePt t="35165" x="6553200" y="5219700"/>
          <p14:tracePt t="35165" x="6553200" y="5208588"/>
          <p14:tracePt t="35179" x="6553200" y="5199063"/>
          <p14:tracePt t="35197" x="6553200" y="5189538"/>
          <p14:tracePt t="35211" x="6553200" y="5178425"/>
          <p14:tracePt t="35225" x="6553200" y="5159375"/>
          <p14:tracePt t="35238" x="6553200" y="5148263"/>
          <p14:tracePt t="35254" x="6553200" y="5108575"/>
          <p14:tracePt t="35269" x="6553200" y="5078413"/>
          <p14:tracePt t="35298" x="6553200" y="5067300"/>
          <p14:tracePt t="35326" x="6553200" y="5048250"/>
          <p14:tracePt t="35341" x="6553200" y="5037138"/>
          <p14:tracePt t="35383" x="6523038" y="5087938"/>
          <p14:tracePt t="35399" x="6492875" y="5178425"/>
          <p14:tracePt t="35414" x="6462713" y="5208588"/>
          <p14:tracePt t="35415" x="6442075" y="5259388"/>
          <p14:tracePt t="35429" x="6423025" y="5289550"/>
          <p14:tracePt t="35443" x="6411913" y="5349875"/>
          <p14:tracePt t="35457" x="6392863" y="5410200"/>
          <p14:tracePt t="35471" x="6392863" y="5430838"/>
          <p14:tracePt t="35471" x="6392863" y="5461000"/>
          <p14:tracePt t="35483" x="6392863" y="5491163"/>
          <p14:tracePt t="35497" x="6392863" y="5570538"/>
          <p14:tracePt t="35523" x="6392863" y="5651500"/>
          <p14:tracePt t="35537" x="6392863" y="5721350"/>
          <p14:tracePt t="35551" x="6392863" y="5741988"/>
          <p14:tracePt t="35564" x="6402388" y="5811838"/>
          <p14:tracePt t="35578" x="6423025" y="5862638"/>
          <p14:tracePt t="35592" x="6423025" y="5883275"/>
          <p14:tracePt t="35607" x="6442075" y="5913438"/>
          <p14:tracePt t="35634" x="6483350" y="5953125"/>
          <p14:tracePt t="35648" x="6513513" y="5973763"/>
          <p14:tracePt t="35662" x="6543675" y="5992813"/>
          <p14:tracePt t="35676" x="6583363" y="6022975"/>
          <p14:tracePt t="35690" x="6653213" y="6053138"/>
          <p14:tracePt t="35703" x="6683375" y="6064250"/>
          <p14:tracePt t="35716" x="6773863" y="6094413"/>
          <p14:tracePt t="35741" x="6905625" y="6103938"/>
          <p14:tracePt t="35754" x="6965950" y="6103938"/>
          <p14:tracePt t="35767" x="7045325" y="6103938"/>
          <p14:tracePt t="35782" x="7116763" y="6083300"/>
          <p14:tracePt t="35795" x="7165975" y="6073775"/>
          <p14:tracePt t="35809" x="7177088" y="6053138"/>
          <p14:tracePt t="35835" x="7226300" y="6043613"/>
          <p14:tracePt t="35835" x="7246938" y="6043613"/>
          <p14:tracePt t="35850" x="7246938" y="6034088"/>
          <p14:tracePt t="35864" x="7277100" y="6013450"/>
          <p14:tracePt t="35878" x="7297738" y="5973763"/>
          <p14:tracePt t="35892" x="7316788" y="5922963"/>
          <p14:tracePt t="35906" x="7316788" y="5913438"/>
          <p14:tracePt t="35918" x="7327900" y="5883275"/>
          <p14:tracePt t="35945" x="7337425" y="5853113"/>
          <p14:tracePt t="35958" x="7346950" y="5822950"/>
          <p14:tracePt t="35971" x="7346950" y="5811838"/>
          <p14:tracePt t="35971" x="7346950" y="5792788"/>
          <p14:tracePt t="35984" x="7346950" y="5781675"/>
          <p14:tracePt t="35998" x="7358063" y="5751513"/>
          <p14:tracePt t="36037" x="7358063" y="5702300"/>
          <p14:tracePt t="36066" x="7358063" y="5672138"/>
          <p14:tracePt t="36081" x="7358063" y="5651500"/>
          <p14:tracePt t="36096" x="7337425" y="5630863"/>
          <p14:tracePt t="36111" x="7307263" y="5600700"/>
          <p14:tracePt t="36126" x="7256463" y="5570538"/>
          <p14:tracePt t="36141" x="7207250" y="5540375"/>
          <p14:tracePt t="36158" x="7146925" y="5521325"/>
          <p14:tracePt t="36173" x="7116763" y="5500688"/>
          <p14:tracePt t="36174" x="7075488" y="5491163"/>
          <p14:tracePt t="36187" x="7045325" y="5491163"/>
          <p14:tracePt t="36199" x="6996113" y="5480050"/>
          <p14:tracePt t="36225" x="6915150" y="5480050"/>
          <p14:tracePt t="36238" x="6894513" y="5480050"/>
          <p14:tracePt t="36252" x="6845300" y="5480050"/>
          <p14:tracePt t="36267" x="6804025" y="5480050"/>
          <p14:tracePt t="36281" x="6754813" y="5480050"/>
          <p14:tracePt t="36295" x="6734175" y="5480050"/>
          <p14:tracePt t="36309" x="6694488" y="5480050"/>
          <p14:tracePt t="36334" x="6643688" y="5521325"/>
          <p14:tracePt t="36348" x="6634163" y="5540375"/>
          <p14:tracePt t="36361" x="6604000" y="5581650"/>
          <p14:tracePt t="36376" x="6573838" y="5641975"/>
          <p14:tracePt t="36390" x="6562725" y="5672138"/>
          <p14:tracePt t="36405" x="6543675" y="5732463"/>
          <p14:tracePt t="36417" x="6543675" y="5792788"/>
          <p14:tracePt t="36442" x="6532563" y="5872163"/>
          <p14:tracePt t="36455" x="6532563" y="5922963"/>
          <p14:tracePt t="36469" x="6532563" y="5943600"/>
          <p14:tracePt t="36483" x="6553200" y="5992813"/>
          <p14:tracePt t="36497" x="6592888" y="6043613"/>
          <p14:tracePt t="36511" x="6613525" y="6053138"/>
          <p14:tracePt t="36537" x="6694488" y="6113463"/>
          <p14:tracePt t="36550" x="6743700" y="6134100"/>
          <p14:tracePt t="36564" x="6794500" y="6134100"/>
          <p14:tracePt t="36577" x="6845300" y="6134100"/>
          <p14:tracePt t="36591" x="6875463" y="6113463"/>
          <p14:tracePt t="36617" x="6985000" y="5973763"/>
          <p14:tracePt t="36617" x="7005638" y="5922963"/>
          <p14:tracePt t="36631" x="7015163" y="5853113"/>
          <p14:tracePt t="36646" x="7015163" y="5681663"/>
          <p14:tracePt t="36662" x="7026275" y="5530850"/>
          <p14:tracePt t="36676" x="7026275" y="5400675"/>
          <p14:tracePt t="36690" x="7005638" y="5299075"/>
          <p14:tracePt t="36702" x="6985000" y="5238750"/>
          <p14:tracePt t="36715" x="6935788" y="5159375"/>
          <p14:tracePt t="36729" x="6875463" y="5067300"/>
          <p14:tracePt t="36755" x="6773863" y="4946650"/>
          <p14:tracePt t="36769" x="6734175" y="4927600"/>
          <p14:tracePt t="36782" x="6673850" y="4886325"/>
          <p14:tracePt t="36796" x="6623050" y="4867275"/>
          <p14:tracePt t="36811" x="6604000" y="4867275"/>
          <p14:tracePt t="36811" x="6592888" y="4856163"/>
          <p14:tracePt t="36825" x="6583363" y="4846638"/>
          <p14:tracePt t="36840" x="6573838" y="4846638"/>
          <p14:tracePt t="36865" x="6553200" y="4846638"/>
          <p14:tracePt t="36908" x="6543675" y="4856163"/>
          <p14:tracePt t="36935" x="6543675" y="4867275"/>
          <p14:tracePt t="36951" x="6532563" y="4886325"/>
          <p14:tracePt t="36965" x="6532563" y="4916488"/>
          <p14:tracePt t="36981" x="6532563" y="4927600"/>
          <p14:tracePt t="36982" x="6532563" y="4937125"/>
          <p14:tracePt t="37012" x="6532563" y="4946650"/>
          <p14:tracePt t="37081" x="6553200" y="4946650"/>
          <p14:tracePt t="37097" x="6592888" y="4937125"/>
          <p14:tracePt t="37113" x="6634163" y="4937125"/>
          <p14:tracePt t="37129" x="6683375" y="4927600"/>
          <p14:tracePt t="37145" x="6724650" y="4916488"/>
          <p14:tracePt t="37161" x="6773863" y="4906963"/>
          <p14:tracePt t="37177" x="6824663" y="4906963"/>
          <p14:tracePt t="37192" x="6864350" y="4906963"/>
          <p14:tracePt t="37209" x="6915150" y="4906963"/>
          <p14:tracePt t="37224" x="6965950" y="4906963"/>
          <p14:tracePt t="37239" x="7026275" y="4906963"/>
          <p14:tracePt t="37255" x="7056438" y="4906963"/>
          <p14:tracePt t="37256" x="7086600" y="4897438"/>
          <p14:tracePt t="37282" x="7177088" y="4886325"/>
          <p14:tracePt t="37297" x="7237413" y="4886325"/>
          <p14:tracePt t="37310" x="7267575" y="4886325"/>
          <p14:tracePt t="37323" x="7316788" y="4876800"/>
          <p14:tracePt t="37347" x="7397750" y="4867275"/>
          <p14:tracePt t="37360" x="7437438" y="4867275"/>
          <p14:tracePt t="37375" x="7458075" y="4867275"/>
          <p14:tracePt t="37388" x="7518400" y="4867275"/>
          <p14:tracePt t="37402" x="7599363" y="4867275"/>
          <p14:tracePt t="37427" x="7720013" y="4867275"/>
          <p14:tracePt t="37440" x="7780338" y="4856163"/>
          <p14:tracePt t="37454" x="7810500" y="4856163"/>
          <p14:tracePt t="37468" x="7839075" y="4856163"/>
          <p14:tracePt t="37482" x="7859713" y="4856163"/>
          <p14:tracePt t="37495" x="7880350" y="4846638"/>
          <p14:tracePt t="37510" x="7899400" y="4846638"/>
          <p14:tracePt t="37535" x="7970838" y="4846638"/>
          <p14:tracePt t="37549" x="8010525" y="4837113"/>
          <p14:tracePt t="37563" x="8020050" y="4837113"/>
          <p14:tracePt t="37911" x="0" y="0"/>
        </p14:tracePtLst>
        <p14:tracePtLst>
          <p14:tracePt t="39262" x="6381750" y="3800475"/>
          <p14:tracePt t="39609" x="6392863" y="3800475"/>
          <p14:tracePt t="39705" x="6392863" y="3790950"/>
          <p14:tracePt t="39720" x="6402388" y="3790950"/>
          <p14:tracePt t="39734" x="6402388" y="3781425"/>
          <p14:tracePt t="39752" x="6411913" y="3781425"/>
          <p14:tracePt t="39805" x="6411913" y="3770313"/>
          <p14:tracePt t="40276" x="6423025" y="3770313"/>
          <p14:tracePt t="41617" x="6432550" y="3770313"/>
          <p14:tracePt t="41809" x="6442075" y="3770313"/>
          <p14:tracePt t="41851" x="6453188" y="3770313"/>
          <p14:tracePt t="41919" x="6462713" y="3770313"/>
          <p14:tracePt t="41934" x="6462713" y="3760788"/>
          <p14:tracePt t="41965" x="6472238" y="3760788"/>
          <p14:tracePt t="41979" x="6483350" y="3760788"/>
          <p14:tracePt t="42061" x="6492875" y="3760788"/>
          <p14:tracePt t="42118" x="6502400" y="3760788"/>
          <p14:tracePt t="42133" x="6502400" y="3751263"/>
          <p14:tracePt t="42149" x="6513513" y="3751263"/>
          <p14:tracePt t="42203" x="6523038" y="3751263"/>
          <p14:tracePt t="42246" x="6532563" y="3751263"/>
          <p14:tracePt t="42292" x="6543675" y="3751263"/>
          <p14:tracePt t="42320" x="6553200" y="3751263"/>
          <p14:tracePt t="42336" x="6562725" y="3751263"/>
          <p14:tracePt t="42366" x="6573838" y="3751263"/>
          <p14:tracePt t="42383" x="6583363" y="3751263"/>
          <p14:tracePt t="42397" x="6592888" y="3751263"/>
          <p14:tracePt t="42428" x="6604000" y="3751263"/>
          <p14:tracePt t="42443" x="6623050" y="3751263"/>
          <p14:tracePt t="42457" x="6634163" y="3751263"/>
          <p14:tracePt t="42483" x="6664325" y="3751263"/>
          <p14:tracePt t="42510" x="6673850" y="3751263"/>
          <p14:tracePt t="42537" x="6683375" y="3760788"/>
          <p14:tracePt t="42582" x="6694488" y="3760788"/>
          <p14:tracePt t="42671" x="6704013" y="3760788"/>
          <p14:tracePt t="42687" x="6713538" y="3760788"/>
          <p14:tracePt t="42701" x="6724650" y="3760788"/>
          <p14:tracePt t="42717" x="6734175" y="3760788"/>
          <p14:tracePt t="42760" x="6743700" y="3760788"/>
          <p14:tracePt t="42775" x="6754813" y="3760788"/>
          <p14:tracePt t="42819" x="6764338" y="3760788"/>
          <p14:tracePt t="42849" x="6773863" y="3760788"/>
          <p14:tracePt t="42889" x="6784975" y="3760788"/>
          <p14:tracePt t="42904" x="6794500" y="3760788"/>
          <p14:tracePt t="42964" x="6804025" y="3760788"/>
          <p14:tracePt t="42980" x="6815138" y="3751263"/>
          <p14:tracePt t="42994" x="6834188" y="3751263"/>
          <p14:tracePt t="43011" x="6854825" y="3751263"/>
          <p14:tracePt t="43038" x="6875463" y="3751263"/>
          <p14:tracePt t="43052" x="6884988" y="3751263"/>
          <p14:tracePt t="43067" x="6894513" y="3751263"/>
          <p14:tracePt t="43083" x="6905625" y="3751263"/>
          <p14:tracePt t="43099" x="6924675" y="3751263"/>
          <p14:tracePt t="43115" x="6935788" y="3751263"/>
          <p14:tracePt t="43130" x="6965950" y="3751263"/>
          <p14:tracePt t="43146" x="6985000" y="3751263"/>
          <p14:tracePt t="43185" x="7005638" y="3751263"/>
          <p14:tracePt t="43215" x="7015163" y="3751263"/>
          <p14:tracePt t="43245" x="7026275" y="3751263"/>
          <p14:tracePt t="43302" x="7026275" y="3740150"/>
          <p14:tracePt t="43318" x="7045325" y="3740150"/>
          <p14:tracePt t="43347" x="7056438" y="3740150"/>
          <p14:tracePt t="43362" x="7065963" y="3740150"/>
          <p14:tracePt t="43390" x="7086600" y="3740150"/>
          <p14:tracePt t="43419" x="7096125" y="3740150"/>
          <p14:tracePt t="43420" x="7105650" y="3740150"/>
          <p14:tracePt t="43434" x="7116763" y="3740150"/>
          <p14:tracePt t="43450" x="7126288" y="3740150"/>
          <p14:tracePt t="43451" x="7135813" y="3740150"/>
          <p14:tracePt t="43465" x="7146925" y="3740150"/>
          <p14:tracePt t="43479" x="7165975" y="3740150"/>
          <p14:tracePt t="43491" x="7177088" y="3740150"/>
          <p14:tracePt t="43519" x="7186613" y="3740150"/>
          <p14:tracePt t="43550" x="7196138" y="3740150"/>
          <p14:tracePt t="43565" x="7216775" y="3740150"/>
          <p14:tracePt t="43606" x="7246938" y="3740150"/>
          <p14:tracePt t="43623" x="7267575" y="3740150"/>
          <p14:tracePt t="43639" x="7297738" y="3740150"/>
          <p14:tracePt t="43655" x="7327900" y="3740150"/>
          <p14:tracePt t="43682" x="7367588" y="3740150"/>
          <p14:tracePt t="43698" x="7377113" y="3740150"/>
          <p14:tracePt t="43713" x="7397750" y="3740150"/>
          <p14:tracePt t="43727" x="7407275" y="3751263"/>
          <p14:tracePt t="43757" x="7418388" y="3751263"/>
          <p14:tracePt t="43815" x="7427913" y="3751263"/>
          <p14:tracePt t="43856" x="7427913" y="3760788"/>
          <p14:tracePt t="43886" x="7437438" y="3760788"/>
          <p14:tracePt t="43918" x="7448550" y="3760788"/>
          <p14:tracePt t="43948" x="7458075" y="3760788"/>
          <p14:tracePt t="44114" x="7467600" y="3760788"/>
          <p14:tracePt t="44270" x="7478713" y="3760788"/>
          <p14:tracePt t="44414" x="7488238" y="3760788"/>
          <p14:tracePt t="44449" x="7497763" y="3760788"/>
          <p14:tracePt t="46619" x="7497763" y="3770313"/>
          <p14:tracePt t="46634" x="7497763" y="3790950"/>
          <p14:tracePt t="46680" x="7497763" y="3800475"/>
          <p14:tracePt t="46736" x="7497763" y="3811588"/>
          <p14:tracePt t="46751" x="7497763" y="3821113"/>
          <p14:tracePt t="46766" x="7497763" y="3830638"/>
          <p14:tracePt t="46782" x="7497763" y="3841750"/>
          <p14:tracePt t="46810" x="7497763" y="3851275"/>
          <p14:tracePt t="46854" x="7497763" y="3860800"/>
          <p14:tracePt t="46881" x="7497763" y="3881438"/>
          <p14:tracePt t="46896" x="7497763" y="3890963"/>
          <p14:tracePt t="46912" x="7497763" y="3902075"/>
          <p14:tracePt t="46941" x="7497763" y="3911600"/>
          <p14:tracePt t="46957" x="7497763" y="3921125"/>
          <p14:tracePt t="47000" x="7497763" y="3932238"/>
          <p14:tracePt t="47015" x="7497763" y="3941763"/>
          <p14:tracePt t="47031" x="7497763" y="3951288"/>
          <p14:tracePt t="47044" x="7497763" y="3962400"/>
          <p14:tracePt t="47071" x="7497763" y="3971925"/>
          <p14:tracePt t="47098" x="7497763" y="3981450"/>
          <p14:tracePt t="47140" x="7497763" y="3992563"/>
          <p14:tracePt t="47155" x="7497763" y="4002088"/>
          <p14:tracePt t="47171" x="7497763" y="4011613"/>
          <p14:tracePt t="47187" x="7497763" y="4022725"/>
          <p14:tracePt t="47203" x="7497763" y="4032250"/>
          <p14:tracePt t="47218" x="7497763" y="4041775"/>
          <p14:tracePt t="47236" x="7508875" y="4052888"/>
          <p14:tracePt t="47272" x="7508875" y="4062413"/>
          <p14:tracePt t="47288" x="7508875" y="4071938"/>
          <p14:tracePt t="47307" x="7508875" y="4083050"/>
          <p14:tracePt t="47335" x="7508875" y="4092575"/>
          <p14:tracePt t="47350" x="7508875" y="4113213"/>
          <p14:tracePt t="47380" x="7518400" y="4122738"/>
          <p14:tracePt t="47412" x="7518400" y="4132263"/>
          <p14:tracePt t="47443" x="7518400" y="4143375"/>
          <p14:tracePt t="47459" x="7518400" y="4152900"/>
          <p14:tracePt t="47518" x="7518400" y="4162425"/>
          <p14:tracePt t="47552" x="7518400" y="4183063"/>
          <p14:tracePt t="47569" x="7527925" y="4192588"/>
          <p14:tracePt t="47599" x="7527925" y="4203700"/>
          <p14:tracePt t="47980" x="7539038" y="4203700"/>
          <p14:tracePt t="48008" x="7558088" y="4203700"/>
          <p14:tracePt t="48023" x="7569200" y="4203700"/>
          <p14:tracePt t="48038" x="7578725" y="4203700"/>
          <p14:tracePt t="48053" x="7588250" y="4203700"/>
          <p14:tracePt t="48069" x="7599363" y="4203700"/>
          <p14:tracePt t="48084" x="7608888" y="4203700"/>
          <p14:tracePt t="48100" x="7618413" y="4203700"/>
          <p14:tracePt t="48114" x="7629525" y="4203700"/>
          <p14:tracePt t="48129" x="7639050" y="4203700"/>
          <p14:tracePt t="48143" x="7648575" y="4203700"/>
          <p14:tracePt t="48171" x="7659688" y="4203700"/>
          <p14:tracePt t="48186" x="7669213" y="4203700"/>
          <p14:tracePt t="48201" x="7678738" y="4203700"/>
          <p14:tracePt t="48240" x="7689850" y="4203700"/>
          <p14:tracePt t="48254" x="7699375" y="4203700"/>
          <p14:tracePt t="48284" x="7708900" y="4203700"/>
          <p14:tracePt t="48299" x="7720013" y="4203700"/>
          <p14:tracePt t="48313" x="7729538" y="4203700"/>
          <p14:tracePt t="48329" x="7759700" y="4203700"/>
          <p14:tracePt t="48344" x="7769225" y="4203700"/>
          <p14:tracePt t="48359" x="7789863" y="4203700"/>
          <p14:tracePt t="48375" x="7810500" y="4203700"/>
          <p14:tracePt t="48390" x="7829550" y="4203700"/>
          <p14:tracePt t="48405" x="7839075" y="4203700"/>
          <p14:tracePt t="48420" x="7850188" y="4203700"/>
          <p14:tracePt t="48434" x="7859713" y="4203700"/>
          <p14:tracePt t="48474" x="7889875" y="4203700"/>
          <p14:tracePt t="48518" x="7899400" y="4203700"/>
          <p14:tracePt t="48532" x="7910513" y="4203700"/>
          <p14:tracePt t="48561" x="7929563" y="4213225"/>
          <p14:tracePt t="48576" x="7940675" y="4213225"/>
          <p14:tracePt t="48591" x="7950200" y="4213225"/>
          <p14:tracePt t="48606" x="7959725" y="4213225"/>
          <p14:tracePt t="48621" x="7980363" y="4213225"/>
          <p14:tracePt t="48636" x="7989888" y="4213225"/>
          <p14:tracePt t="48651" x="8010525" y="4213225"/>
          <p14:tracePt t="48667" x="8020050" y="4213225"/>
          <p14:tracePt t="48693" x="8050213" y="4213225"/>
          <p14:tracePt t="48707" x="8070850" y="4213225"/>
          <p14:tracePt t="48722" x="8091488" y="4213225"/>
          <p14:tracePt t="48735" x="8131175" y="4213225"/>
          <p14:tracePt t="48749" x="8151813" y="4222750"/>
          <p14:tracePt t="48763" x="8170863" y="4222750"/>
          <p14:tracePt t="48777" x="8181975" y="4222750"/>
          <p14:tracePt t="48803" x="8212138" y="4222750"/>
          <p14:tracePt t="48817" x="8221663" y="4222750"/>
          <p14:tracePt t="48831" x="8231188" y="4222750"/>
          <p14:tracePt t="48873" x="8251825" y="4222750"/>
          <p14:tracePt t="48890" x="8261350" y="4222750"/>
          <p14:tracePt t="48905" x="8272463" y="4222750"/>
          <p14:tracePt t="48921" x="8281988" y="4222750"/>
          <p14:tracePt t="48936" x="8302625" y="4222750"/>
          <p14:tracePt t="48951" x="8312150" y="4222750"/>
          <p14:tracePt t="48964" x="8321675" y="4222750"/>
          <p14:tracePt t="48990" x="8342313" y="4222750"/>
          <p14:tracePt t="48991" x="8351838" y="4222750"/>
          <p14:tracePt t="49006" x="8362950" y="4222750"/>
          <p14:tracePt t="49007" x="8382000" y="4233863"/>
          <p14:tracePt t="49021" x="8393113" y="4233863"/>
          <p14:tracePt t="49035" x="8423275" y="4233863"/>
          <p14:tracePt t="49047" x="8453438" y="4233863"/>
          <p14:tracePt t="49061" x="8483600" y="4233863"/>
          <p14:tracePt t="49076" x="8502650" y="4243388"/>
          <p14:tracePt t="49090" x="8523288" y="4243388"/>
          <p14:tracePt t="49129" x="8562975" y="4243388"/>
          <p14:tracePt t="49146" x="8574088" y="4243388"/>
          <p14:tracePt t="49161" x="8593138" y="4243388"/>
          <p14:tracePt t="49176" x="8604250" y="4243388"/>
          <p14:tracePt t="49177" x="8623300" y="4243388"/>
          <p14:tracePt t="49204" x="8653463" y="4243388"/>
          <p14:tracePt t="49219" x="8683625" y="4243388"/>
          <p14:tracePt t="49232" x="8694738" y="4243388"/>
          <p14:tracePt t="49246" x="8704263" y="4243388"/>
          <p14:tracePt t="49263" x="8724900" y="4243388"/>
          <p14:tracePt t="49278" x="8734425" y="4243388"/>
          <p14:tracePt t="49292" x="8743950" y="4243388"/>
          <p14:tracePt t="49317" x="8755063" y="4243388"/>
          <p14:tracePt t="49345" x="8764588" y="4243388"/>
          <p14:tracePt t="49375" x="8774113" y="4243388"/>
          <p14:tracePt t="49391" x="8794750" y="4243388"/>
          <p14:tracePt t="49408" x="8804275" y="4243388"/>
          <p14:tracePt t="49426" x="8824913" y="4243388"/>
          <p14:tracePt t="49427" x="8834438" y="4243388"/>
          <p14:tracePt t="49443" x="8855075" y="4243388"/>
          <p14:tracePt t="49458" x="8864600" y="4243388"/>
          <p14:tracePt t="49472" x="8875713" y="4243388"/>
          <p14:tracePt t="49486" x="8885238" y="4252913"/>
          <p14:tracePt t="49499" x="8894763" y="4252913"/>
          <p14:tracePt t="49527" x="8905875" y="4252913"/>
          <p14:tracePt t="49542" x="8915400" y="4252913"/>
          <p14:tracePt t="49558" x="8924925" y="4252913"/>
          <p14:tracePt t="49572" x="8936038" y="4252913"/>
          <p14:tracePt t="49574" x="8945563" y="4252913"/>
          <p14:tracePt t="50384" x="8955088" y="4252913"/>
          <p14:tracePt t="50471" x="8955088" y="4243388"/>
          <p14:tracePt t="50499" x="8955088" y="4233863"/>
          <p14:tracePt t="50527" x="8955088" y="4222750"/>
          <p14:tracePt t="50558" x="8966200" y="4222750"/>
          <p14:tracePt t="50612" x="8966200" y="4213225"/>
          <p14:tracePt t="50715" x="8966200" y="4203700"/>
          <p14:tracePt t="50730" x="8966200" y="4192588"/>
          <p14:tracePt t="50744" x="8966200" y="4183063"/>
          <p14:tracePt t="50814" x="8966200" y="4173538"/>
          <p14:tracePt t="50861" x="8966200" y="4162425"/>
          <p14:tracePt t="50904" x="8966200" y="4152900"/>
          <p14:tracePt t="50918" x="8966200" y="4143375"/>
          <p14:tracePt t="50947" x="8966200" y="4132263"/>
          <p14:tracePt t="50976" x="8966200" y="4122738"/>
          <p14:tracePt t="51005" x="8966200" y="4113213"/>
          <p14:tracePt t="51031" x="8966200" y="4102100"/>
          <p14:tracePt t="51046" x="8966200" y="4083050"/>
          <p14:tracePt t="51062" x="8966200" y="4071938"/>
          <p14:tracePt t="51077" x="8975725" y="4071938"/>
          <p14:tracePt t="51092" x="8975725" y="4062413"/>
          <p14:tracePt t="51107" x="8975725" y="4052888"/>
          <p14:tracePt t="51135" x="8975725" y="4041775"/>
          <p14:tracePt t="51150" x="8975725" y="4022725"/>
          <p14:tracePt t="51180" x="8975725" y="4011613"/>
          <p14:tracePt t="51195" x="8985250" y="4002088"/>
          <p14:tracePt t="51237" x="8985250" y="3981450"/>
          <p14:tracePt t="51252" x="8985250" y="3971925"/>
          <p14:tracePt t="51270" x="8985250" y="3962400"/>
          <p14:tracePt t="51284" x="8985250" y="3951288"/>
          <p14:tracePt t="51298" x="8996363" y="3951288"/>
          <p14:tracePt t="51312" x="8996363" y="3941763"/>
          <p14:tracePt t="51327" x="8996363" y="3921125"/>
          <p14:tracePt t="51369" x="8996363" y="3911600"/>
          <p14:tracePt t="51411" x="8996363" y="3902075"/>
          <p14:tracePt t="51438" x="8996363" y="3890963"/>
          <p14:tracePt t="51453" x="8996363" y="3881438"/>
          <p14:tracePt t="51481" x="8996363" y="3871913"/>
          <p14:tracePt t="51510" x="9005888" y="3860800"/>
          <p14:tracePt t="51527" x="9005888" y="3851275"/>
          <p14:tracePt t="51557" x="9005888" y="3841750"/>
          <p14:tracePt t="51572" x="9005888" y="3830638"/>
          <p14:tracePt t="51616" x="9005888" y="3821113"/>
          <p14:tracePt t="51633" x="9005888" y="3811588"/>
          <p14:tracePt t="51648" x="9015413" y="3800475"/>
          <p14:tracePt t="51698" x="9015413" y="3790950"/>
          <p14:tracePt t="51751" x="9026525" y="3781425"/>
          <p14:tracePt t="51780" x="9036050" y="3781425"/>
          <p14:tracePt t="51795" x="9056688" y="3770313"/>
          <p14:tracePt t="51824" x="9066213" y="3770313"/>
          <p14:tracePt t="51839" x="9075738" y="3770313"/>
          <p14:tracePt t="51854" x="9086850" y="3770313"/>
          <p14:tracePt t="51867" x="9105900" y="3770313"/>
          <p14:tracePt t="51882" x="9126538" y="3770313"/>
          <p14:tracePt t="51907" x="9196388" y="3770313"/>
          <p14:tracePt t="51922" x="9256713" y="3781425"/>
          <p14:tracePt t="51936" x="9297988" y="3781425"/>
          <p14:tracePt t="51950" x="9347200" y="3781425"/>
          <p14:tracePt t="51963" x="9377363" y="3781425"/>
          <p14:tracePt t="51978" x="9388475" y="3781425"/>
          <p14:tracePt t="52033" x="9407525" y="3781425"/>
          <p14:tracePt t="52078" x="9428163" y="3781425"/>
          <p14:tracePt t="52094" x="9478963" y="3781425"/>
          <p14:tracePt t="52109" x="9518650" y="3781425"/>
          <p14:tracePt t="52124" x="9569450" y="3781425"/>
          <p14:tracePt t="52139" x="9609138" y="3781425"/>
          <p14:tracePt t="52140" x="9628188" y="3781425"/>
          <p14:tracePt t="52154" x="9648825" y="3781425"/>
          <p14:tracePt t="52168" x="9658350" y="3781425"/>
          <p14:tracePt t="52182" x="9678988" y="3781425"/>
          <p14:tracePt t="52198" x="9699625" y="3781425"/>
          <p14:tracePt t="52212" x="9709150" y="3781425"/>
          <p14:tracePt t="52226" x="9729788" y="3781425"/>
          <p14:tracePt t="52252" x="9759950" y="3781425"/>
          <p14:tracePt t="52268" x="9809163" y="3790950"/>
          <p14:tracePt t="52282" x="9829800" y="3790950"/>
          <p14:tracePt t="52296" x="9869488" y="3790950"/>
          <p14:tracePt t="52311" x="9899650" y="3800475"/>
          <p14:tracePt t="52325" x="9929813" y="3811588"/>
          <p14:tracePt t="52337" x="9940925" y="3811588"/>
          <p14:tracePt t="52351" x="9950450" y="3821113"/>
          <p14:tracePt t="52376" x="9971088" y="3830638"/>
          <p14:tracePt t="52390" x="9971088" y="3841750"/>
          <p14:tracePt t="52403" x="9980613" y="3851275"/>
          <p14:tracePt t="52416" x="10001250" y="3871913"/>
          <p14:tracePt t="52431" x="10020300" y="3881438"/>
          <p14:tracePt t="52445" x="10031413" y="3902075"/>
          <p14:tracePt t="52459" x="10040938" y="3911600"/>
          <p14:tracePt t="52485" x="10050463" y="3932238"/>
          <p14:tracePt t="52498" x="10061575" y="3962400"/>
          <p14:tracePt t="52511" x="10061575" y="3992563"/>
          <p14:tracePt t="52525" x="10071100" y="4011613"/>
          <p14:tracePt t="52526" x="10071100" y="4022725"/>
          <p14:tracePt t="52539" x="10071100" y="4041775"/>
          <p14:tracePt t="52552" x="10091738" y="4062413"/>
          <p14:tracePt t="52577" x="10101263" y="4102100"/>
          <p14:tracePt t="52604" x="10101263" y="4132263"/>
          <p14:tracePt t="52619" x="10110788" y="4152900"/>
          <p14:tracePt t="52634" x="10110788" y="4173538"/>
          <p14:tracePt t="52649" x="10131425" y="4183063"/>
          <p14:tracePt t="52664" x="10131425" y="4203700"/>
          <p14:tracePt t="52680" x="10131425" y="4213225"/>
          <p14:tracePt t="52694" x="10131425" y="4222750"/>
          <p14:tracePt t="52696" x="10140950" y="4233863"/>
          <p14:tracePt t="52710" x="10140950" y="4243388"/>
          <p14:tracePt t="52725" x="10161588" y="4273550"/>
          <p14:tracePt t="52751" x="10171113" y="4294188"/>
          <p14:tracePt t="52752" x="10182225" y="4294188"/>
          <p14:tracePt t="52779" x="10182225" y="4303713"/>
          <p14:tracePt t="52793" x="10191750" y="4303713"/>
          <p14:tracePt t="52808" x="10212388" y="4303713"/>
          <p14:tracePt t="52821" x="10221913" y="4303713"/>
          <p14:tracePt t="52834" x="10282238" y="4283075"/>
          <p14:tracePt t="52860" x="10402888" y="4264025"/>
          <p14:tracePt t="52874" x="10472738" y="4252913"/>
          <p14:tracePt t="52888" x="10493375" y="4252913"/>
          <p14:tracePt t="52901" x="10553700" y="4252913"/>
          <p14:tracePt t="52915" x="10583863" y="4252913"/>
          <p14:tracePt t="52930" x="10623550" y="4252913"/>
          <p14:tracePt t="52943" x="10664825" y="4252913"/>
          <p14:tracePt t="52970" x="10795000" y="4252913"/>
          <p14:tracePt t="52983" x="10834688" y="4252913"/>
          <p14:tracePt t="52998" x="10945813" y="4252913"/>
          <p14:tracePt t="53012" x="11036300" y="4252913"/>
          <p14:tracePt t="53026" x="11066463" y="4252913"/>
          <p14:tracePt t="53038" x="11106150" y="4252913"/>
          <p14:tracePt t="53052" x="11126788" y="4252913"/>
          <p14:tracePt t="53077" x="11177588" y="4243388"/>
          <p14:tracePt t="53091" x="11207750" y="4233863"/>
          <p14:tracePt t="53104" x="11256963" y="4233863"/>
          <p14:tracePt t="53117" x="11317288" y="4233863"/>
          <p14:tracePt t="53131" x="11326813" y="4233863"/>
          <p14:tracePt t="53132" x="11347450" y="4233863"/>
          <p14:tracePt t="53147" x="11356975" y="4233863"/>
          <p14:tracePt t="53161" x="11398250" y="4233863"/>
          <p14:tracePt t="53187" x="11428413" y="4233863"/>
          <p14:tracePt t="53524" x="0" y="0"/>
        </p14:tracePtLst>
        <p14:tracePtLst>
          <p14:tracePt t="60759" x="6653213" y="5943600"/>
          <p14:tracePt t="60931" x="6673850" y="5922963"/>
          <p14:tracePt t="60946" x="6683375" y="5913438"/>
          <p14:tracePt t="60971" x="6734175" y="5902325"/>
          <p14:tracePt t="60983" x="6743700" y="5902325"/>
          <p14:tracePt t="61044" x="6754813" y="5902325"/>
          <p14:tracePt t="61058" x="6784975" y="5902325"/>
          <p14:tracePt t="61095" x="6815138" y="5913438"/>
          <p14:tracePt t="61107" x="6834188" y="5922963"/>
          <p14:tracePt t="61120" x="6864350" y="5932488"/>
          <p14:tracePt t="61134" x="6875463" y="5932488"/>
          <p14:tracePt t="61159" x="6905625" y="5932488"/>
          <p14:tracePt t="61172" x="6954838" y="5943600"/>
          <p14:tracePt t="61186" x="6985000" y="5953125"/>
          <p14:tracePt t="61197" x="7015163" y="5953125"/>
          <p14:tracePt t="61223" x="7075488" y="5953125"/>
          <p14:tracePt t="61234" x="7126288" y="5953125"/>
          <p14:tracePt t="61248" x="7156450" y="5953125"/>
          <p14:tracePt t="61263" x="7177088" y="5953125"/>
          <p14:tracePt t="61277" x="7216775" y="5953125"/>
          <p14:tracePt t="61290" x="7237413" y="5953125"/>
          <p14:tracePt t="61315" x="7246938" y="5953125"/>
          <p14:tracePt t="61327" x="7267575" y="5953125"/>
          <p14:tracePt t="61341" x="7286625" y="5943600"/>
          <p14:tracePt t="61354" x="7316788" y="5943600"/>
          <p14:tracePt t="61354" x="7337425" y="5943600"/>
          <p14:tracePt t="61379" x="7377113" y="5922963"/>
          <p14:tracePt t="61391" x="7388225" y="5922963"/>
          <p14:tracePt t="61464" x="7397750" y="5922963"/>
          <p14:tracePt t="61477" x="7407275" y="5922963"/>
          <p14:tracePt t="61503" x="7418388" y="5922963"/>
          <p14:tracePt t="61759" x="0" y="0"/>
        </p14:tracePtLst>
      </p14:laserTraceLst>
    </p:ext>
    <p:ext uri="{E180D4A7-C9FB-4DFB-919C-405C955672EB}">
      <p14:showEvtLst xmlns:p14="http://schemas.microsoft.com/office/powerpoint/2010/main">
        <p14:playEvt time="183" objId="10"/>
        <p14:stopEvt time="60627" objId="10"/>
      </p14:showEvtLst>
    </p:ext>
  </p:extLs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Up-Counting, PWM Mode 2: </a:t>
            </a:r>
            <a:r>
              <a:rPr lang="en-US" dirty="0">
                <a:solidFill>
                  <a:srgbClr val="C00000"/>
                </a:solidFill>
              </a:rPr>
              <a:t>Right Edge-aligned</a:t>
            </a:r>
          </a:p>
        </p:txBody>
      </p:sp>
      <p:sp>
        <p:nvSpPr>
          <p:cNvPr id="3" name="Slide Number Placeholder 2"/>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A7C8D44-3667-46F6-9772-CC52308E2A7F}" type="slidenum">
              <a:rPr kumimoji="0" lang="en-US" sz="1400" b="0" i="0" u="none" strike="noStrike" kern="1200" cap="none" spc="0" normalizeH="0" baseline="0" noProof="0" smtClean="0">
                <a:ln>
                  <a:noFill/>
                </a:ln>
                <a:solidFill>
                  <a:srgbClr val="1F497D"/>
                </a:solidFill>
                <a:effectLst/>
                <a:uLnTx/>
                <a:uFillTx/>
                <a:latin typeface="Gill Sans M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19</a:t>
            </a:fld>
            <a:endParaRPr kumimoji="0" lang="en-US" sz="1400" b="0" i="0" u="none" strike="noStrike" kern="1200" cap="none" spc="0" normalizeH="0" baseline="0" noProof="0" dirty="0">
              <a:ln>
                <a:noFill/>
              </a:ln>
              <a:solidFill>
                <a:srgbClr val="1F497D"/>
              </a:solidFill>
              <a:effectLst/>
              <a:uLnTx/>
              <a:uFillTx/>
              <a:latin typeface="Gill Sans MT"/>
              <a:ea typeface="+mn-ea"/>
              <a:cs typeface="+mn-cs"/>
            </a:endParaRPr>
          </a:p>
        </p:txBody>
      </p:sp>
      <p:grpSp>
        <p:nvGrpSpPr>
          <p:cNvPr id="243" name="Group 242"/>
          <p:cNvGrpSpPr/>
          <p:nvPr/>
        </p:nvGrpSpPr>
        <p:grpSpPr>
          <a:xfrm>
            <a:off x="914524" y="2207837"/>
            <a:ext cx="7935452" cy="1087916"/>
            <a:chOff x="152400" y="1828800"/>
            <a:chExt cx="8906985" cy="1450554"/>
          </a:xfrm>
        </p:grpSpPr>
        <p:grpSp>
          <p:nvGrpSpPr>
            <p:cNvPr id="241" name="Group 240"/>
            <p:cNvGrpSpPr/>
            <p:nvPr/>
          </p:nvGrpSpPr>
          <p:grpSpPr>
            <a:xfrm>
              <a:off x="152401" y="1828800"/>
              <a:ext cx="8906984" cy="228600"/>
              <a:chOff x="152401" y="1828800"/>
              <a:chExt cx="8906984" cy="228600"/>
            </a:xfrm>
          </p:grpSpPr>
          <p:grpSp>
            <p:nvGrpSpPr>
              <p:cNvPr id="21" name="Group 20"/>
              <p:cNvGrpSpPr/>
              <p:nvPr/>
            </p:nvGrpSpPr>
            <p:grpSpPr>
              <a:xfrm>
                <a:off x="152401" y="1828800"/>
                <a:ext cx="466725" cy="228600"/>
                <a:chOff x="914400" y="1828800"/>
                <a:chExt cx="466725" cy="228600"/>
              </a:xfrm>
            </p:grpSpPr>
            <p:cxnSp>
              <p:nvCxnSpPr>
                <p:cNvPr id="7" name="Elbow Connector 6"/>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 name="Elbow Connector 18"/>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2" name="Group 21"/>
              <p:cNvGrpSpPr/>
              <p:nvPr/>
            </p:nvGrpSpPr>
            <p:grpSpPr>
              <a:xfrm>
                <a:off x="466726" y="1828800"/>
                <a:ext cx="466725" cy="228600"/>
                <a:chOff x="914400" y="1828800"/>
                <a:chExt cx="466725" cy="228600"/>
              </a:xfrm>
            </p:grpSpPr>
            <p:cxnSp>
              <p:nvCxnSpPr>
                <p:cNvPr id="23" name="Elbow Connector 22"/>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4" name="Elbow Connector 23"/>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5" name="Group 24"/>
              <p:cNvGrpSpPr/>
              <p:nvPr/>
            </p:nvGrpSpPr>
            <p:grpSpPr>
              <a:xfrm>
                <a:off x="776287" y="1828800"/>
                <a:ext cx="466725" cy="228600"/>
                <a:chOff x="914400" y="1828800"/>
                <a:chExt cx="466725" cy="228600"/>
              </a:xfrm>
            </p:grpSpPr>
            <p:cxnSp>
              <p:nvCxnSpPr>
                <p:cNvPr id="26" name="Elbow Connector 25"/>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7" name="Elbow Connector 26"/>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8" name="Group 27"/>
              <p:cNvGrpSpPr/>
              <p:nvPr/>
            </p:nvGrpSpPr>
            <p:grpSpPr>
              <a:xfrm>
                <a:off x="1090612" y="1828800"/>
                <a:ext cx="466725" cy="228600"/>
                <a:chOff x="914400" y="1828800"/>
                <a:chExt cx="466725" cy="228600"/>
              </a:xfrm>
            </p:grpSpPr>
            <p:cxnSp>
              <p:nvCxnSpPr>
                <p:cNvPr id="29" name="Elbow Connector 28"/>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30" name="Elbow Connector 29"/>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31" name="Group 30"/>
              <p:cNvGrpSpPr/>
              <p:nvPr/>
            </p:nvGrpSpPr>
            <p:grpSpPr>
              <a:xfrm>
                <a:off x="1397793" y="1828800"/>
                <a:ext cx="466725" cy="228600"/>
                <a:chOff x="914400" y="1828800"/>
                <a:chExt cx="466725" cy="228600"/>
              </a:xfrm>
            </p:grpSpPr>
            <p:cxnSp>
              <p:nvCxnSpPr>
                <p:cNvPr id="32" name="Elbow Connector 31"/>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33" name="Elbow Connector 32"/>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34" name="Group 33"/>
              <p:cNvGrpSpPr/>
              <p:nvPr/>
            </p:nvGrpSpPr>
            <p:grpSpPr>
              <a:xfrm>
                <a:off x="1712118" y="1828800"/>
                <a:ext cx="466725" cy="228600"/>
                <a:chOff x="914400" y="1828800"/>
                <a:chExt cx="466725" cy="228600"/>
              </a:xfrm>
            </p:grpSpPr>
            <p:cxnSp>
              <p:nvCxnSpPr>
                <p:cNvPr id="35" name="Elbow Connector 34"/>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36" name="Elbow Connector 35"/>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37" name="Group 36"/>
              <p:cNvGrpSpPr/>
              <p:nvPr/>
            </p:nvGrpSpPr>
            <p:grpSpPr>
              <a:xfrm>
                <a:off x="2021679" y="1828800"/>
                <a:ext cx="466725" cy="228600"/>
                <a:chOff x="914400" y="1828800"/>
                <a:chExt cx="466725" cy="228600"/>
              </a:xfrm>
            </p:grpSpPr>
            <p:cxnSp>
              <p:nvCxnSpPr>
                <p:cNvPr id="38" name="Elbow Connector 37"/>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39" name="Elbow Connector 38"/>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40" name="Group 39"/>
              <p:cNvGrpSpPr/>
              <p:nvPr/>
            </p:nvGrpSpPr>
            <p:grpSpPr>
              <a:xfrm>
                <a:off x="2336004" y="1828800"/>
                <a:ext cx="466725" cy="228600"/>
                <a:chOff x="914400" y="1828800"/>
                <a:chExt cx="466725" cy="228600"/>
              </a:xfrm>
            </p:grpSpPr>
            <p:cxnSp>
              <p:nvCxnSpPr>
                <p:cNvPr id="41" name="Elbow Connector 40"/>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42" name="Elbow Connector 41"/>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43" name="Group 42"/>
              <p:cNvGrpSpPr/>
              <p:nvPr/>
            </p:nvGrpSpPr>
            <p:grpSpPr>
              <a:xfrm>
                <a:off x="2654553" y="1828800"/>
                <a:ext cx="466725" cy="228600"/>
                <a:chOff x="914400" y="1828800"/>
                <a:chExt cx="466725" cy="228600"/>
              </a:xfrm>
            </p:grpSpPr>
            <p:cxnSp>
              <p:nvCxnSpPr>
                <p:cNvPr id="44" name="Elbow Connector 43"/>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45" name="Elbow Connector 44"/>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46" name="Group 45"/>
              <p:cNvGrpSpPr/>
              <p:nvPr/>
            </p:nvGrpSpPr>
            <p:grpSpPr>
              <a:xfrm>
                <a:off x="2968878" y="1828800"/>
                <a:ext cx="466725" cy="228600"/>
                <a:chOff x="914400" y="1828800"/>
                <a:chExt cx="466725" cy="228600"/>
              </a:xfrm>
            </p:grpSpPr>
            <p:cxnSp>
              <p:nvCxnSpPr>
                <p:cNvPr id="47" name="Elbow Connector 46"/>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48" name="Elbow Connector 47"/>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49" name="Group 48"/>
              <p:cNvGrpSpPr/>
              <p:nvPr/>
            </p:nvGrpSpPr>
            <p:grpSpPr>
              <a:xfrm>
                <a:off x="3278439" y="1828800"/>
                <a:ext cx="466725" cy="228600"/>
                <a:chOff x="914400" y="1828800"/>
                <a:chExt cx="466725" cy="228600"/>
              </a:xfrm>
            </p:grpSpPr>
            <p:cxnSp>
              <p:nvCxnSpPr>
                <p:cNvPr id="50" name="Elbow Connector 49"/>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51" name="Elbow Connector 50"/>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52" name="Group 51"/>
              <p:cNvGrpSpPr/>
              <p:nvPr/>
            </p:nvGrpSpPr>
            <p:grpSpPr>
              <a:xfrm>
                <a:off x="3592764" y="1828800"/>
                <a:ext cx="466725" cy="228600"/>
                <a:chOff x="914400" y="1828800"/>
                <a:chExt cx="466725" cy="228600"/>
              </a:xfrm>
            </p:grpSpPr>
            <p:cxnSp>
              <p:nvCxnSpPr>
                <p:cNvPr id="53" name="Elbow Connector 52"/>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54" name="Elbow Connector 53"/>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55" name="Group 54"/>
              <p:cNvGrpSpPr/>
              <p:nvPr/>
            </p:nvGrpSpPr>
            <p:grpSpPr>
              <a:xfrm>
                <a:off x="3899945" y="1828800"/>
                <a:ext cx="466725" cy="228600"/>
                <a:chOff x="914400" y="1828800"/>
                <a:chExt cx="466725" cy="228600"/>
              </a:xfrm>
            </p:grpSpPr>
            <p:cxnSp>
              <p:nvCxnSpPr>
                <p:cNvPr id="56" name="Elbow Connector 55"/>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57" name="Elbow Connector 56"/>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58" name="Group 57"/>
              <p:cNvGrpSpPr/>
              <p:nvPr/>
            </p:nvGrpSpPr>
            <p:grpSpPr>
              <a:xfrm>
                <a:off x="4214270" y="1828800"/>
                <a:ext cx="466725" cy="228600"/>
                <a:chOff x="914400" y="1828800"/>
                <a:chExt cx="466725" cy="228600"/>
              </a:xfrm>
            </p:grpSpPr>
            <p:cxnSp>
              <p:nvCxnSpPr>
                <p:cNvPr id="59" name="Elbow Connector 58"/>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60" name="Elbow Connector 59"/>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61" name="Group 60"/>
              <p:cNvGrpSpPr/>
              <p:nvPr/>
            </p:nvGrpSpPr>
            <p:grpSpPr>
              <a:xfrm>
                <a:off x="4523831" y="1828800"/>
                <a:ext cx="466725" cy="228600"/>
                <a:chOff x="914400" y="1828800"/>
                <a:chExt cx="466725" cy="228600"/>
              </a:xfrm>
            </p:grpSpPr>
            <p:cxnSp>
              <p:nvCxnSpPr>
                <p:cNvPr id="62" name="Elbow Connector 61"/>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63" name="Elbow Connector 62"/>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64" name="Group 63"/>
              <p:cNvGrpSpPr/>
              <p:nvPr/>
            </p:nvGrpSpPr>
            <p:grpSpPr>
              <a:xfrm>
                <a:off x="4838156" y="1828800"/>
                <a:ext cx="466725" cy="228600"/>
                <a:chOff x="914400" y="1828800"/>
                <a:chExt cx="466725" cy="228600"/>
              </a:xfrm>
            </p:grpSpPr>
            <p:cxnSp>
              <p:nvCxnSpPr>
                <p:cNvPr id="65" name="Elbow Connector 64"/>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66" name="Elbow Connector 65"/>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67" name="Group 66"/>
              <p:cNvGrpSpPr/>
              <p:nvPr/>
            </p:nvGrpSpPr>
            <p:grpSpPr>
              <a:xfrm>
                <a:off x="5151374" y="1828800"/>
                <a:ext cx="466725" cy="228600"/>
                <a:chOff x="914400" y="1828800"/>
                <a:chExt cx="466725" cy="228600"/>
              </a:xfrm>
            </p:grpSpPr>
            <p:cxnSp>
              <p:nvCxnSpPr>
                <p:cNvPr id="68" name="Elbow Connector 67"/>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69" name="Elbow Connector 68"/>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5458555" y="1828800"/>
                <a:ext cx="466725" cy="228600"/>
                <a:chOff x="914400" y="1828800"/>
                <a:chExt cx="466725" cy="228600"/>
              </a:xfrm>
            </p:grpSpPr>
            <p:cxnSp>
              <p:nvCxnSpPr>
                <p:cNvPr id="71" name="Elbow Connector 70"/>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72" name="Elbow Connector 71"/>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73" name="Group 72"/>
              <p:cNvGrpSpPr/>
              <p:nvPr/>
            </p:nvGrpSpPr>
            <p:grpSpPr>
              <a:xfrm>
                <a:off x="5772880" y="1828800"/>
                <a:ext cx="466725" cy="228600"/>
                <a:chOff x="914400" y="1828800"/>
                <a:chExt cx="466725" cy="228600"/>
              </a:xfrm>
            </p:grpSpPr>
            <p:cxnSp>
              <p:nvCxnSpPr>
                <p:cNvPr id="74" name="Elbow Connector 73"/>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75" name="Elbow Connector 74"/>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76" name="Group 75"/>
              <p:cNvGrpSpPr/>
              <p:nvPr/>
            </p:nvGrpSpPr>
            <p:grpSpPr>
              <a:xfrm>
                <a:off x="6082441" y="1828800"/>
                <a:ext cx="466725" cy="228600"/>
                <a:chOff x="914400" y="1828800"/>
                <a:chExt cx="466725" cy="228600"/>
              </a:xfrm>
            </p:grpSpPr>
            <p:cxnSp>
              <p:nvCxnSpPr>
                <p:cNvPr id="77" name="Elbow Connector 76"/>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78" name="Elbow Connector 77"/>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79" name="Group 78"/>
              <p:cNvGrpSpPr/>
              <p:nvPr/>
            </p:nvGrpSpPr>
            <p:grpSpPr>
              <a:xfrm>
                <a:off x="6396766" y="1828800"/>
                <a:ext cx="466725" cy="228600"/>
                <a:chOff x="914400" y="1828800"/>
                <a:chExt cx="466725" cy="228600"/>
              </a:xfrm>
            </p:grpSpPr>
            <p:cxnSp>
              <p:nvCxnSpPr>
                <p:cNvPr id="80" name="Elbow Connector 79"/>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81" name="Elbow Connector 80"/>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04" name="Group 203"/>
              <p:cNvGrpSpPr/>
              <p:nvPr/>
            </p:nvGrpSpPr>
            <p:grpSpPr>
              <a:xfrm>
                <a:off x="6719725" y="1828800"/>
                <a:ext cx="466725" cy="228600"/>
                <a:chOff x="914400" y="1828800"/>
                <a:chExt cx="466725" cy="228600"/>
              </a:xfrm>
            </p:grpSpPr>
            <p:cxnSp>
              <p:nvCxnSpPr>
                <p:cNvPr id="205" name="Elbow Connector 204"/>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06" name="Elbow Connector 205"/>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07" name="Group 206"/>
              <p:cNvGrpSpPr/>
              <p:nvPr/>
            </p:nvGrpSpPr>
            <p:grpSpPr>
              <a:xfrm>
                <a:off x="7034050" y="1828800"/>
                <a:ext cx="466725" cy="228600"/>
                <a:chOff x="914400" y="1828800"/>
                <a:chExt cx="466725" cy="228600"/>
              </a:xfrm>
            </p:grpSpPr>
            <p:cxnSp>
              <p:nvCxnSpPr>
                <p:cNvPr id="208" name="Elbow Connector 207"/>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09" name="Elbow Connector 208"/>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10" name="Group 209"/>
              <p:cNvGrpSpPr/>
              <p:nvPr/>
            </p:nvGrpSpPr>
            <p:grpSpPr>
              <a:xfrm>
                <a:off x="7347268" y="1828800"/>
                <a:ext cx="466725" cy="228600"/>
                <a:chOff x="914400" y="1828800"/>
                <a:chExt cx="466725" cy="228600"/>
              </a:xfrm>
            </p:grpSpPr>
            <p:cxnSp>
              <p:nvCxnSpPr>
                <p:cNvPr id="211" name="Elbow Connector 210"/>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12" name="Elbow Connector 211"/>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13" name="Group 212"/>
              <p:cNvGrpSpPr/>
              <p:nvPr/>
            </p:nvGrpSpPr>
            <p:grpSpPr>
              <a:xfrm>
                <a:off x="7654449" y="1828800"/>
                <a:ext cx="466725" cy="228600"/>
                <a:chOff x="914400" y="1828800"/>
                <a:chExt cx="466725" cy="228600"/>
              </a:xfrm>
            </p:grpSpPr>
            <p:cxnSp>
              <p:nvCxnSpPr>
                <p:cNvPr id="214" name="Elbow Connector 213"/>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15" name="Elbow Connector 214"/>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16" name="Group 215"/>
              <p:cNvGrpSpPr/>
              <p:nvPr/>
            </p:nvGrpSpPr>
            <p:grpSpPr>
              <a:xfrm>
                <a:off x="7968774" y="1828800"/>
                <a:ext cx="466725" cy="228600"/>
                <a:chOff x="914400" y="1828800"/>
                <a:chExt cx="466725" cy="228600"/>
              </a:xfrm>
            </p:grpSpPr>
            <p:cxnSp>
              <p:nvCxnSpPr>
                <p:cNvPr id="217" name="Elbow Connector 216"/>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18" name="Elbow Connector 217"/>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19" name="Group 218"/>
              <p:cNvGrpSpPr/>
              <p:nvPr/>
            </p:nvGrpSpPr>
            <p:grpSpPr>
              <a:xfrm>
                <a:off x="8278335" y="1828800"/>
                <a:ext cx="466725" cy="228600"/>
                <a:chOff x="914400" y="1828800"/>
                <a:chExt cx="466725" cy="228600"/>
              </a:xfrm>
            </p:grpSpPr>
            <p:cxnSp>
              <p:nvCxnSpPr>
                <p:cNvPr id="220" name="Elbow Connector 219"/>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21" name="Elbow Connector 220"/>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22" name="Group 221"/>
              <p:cNvGrpSpPr/>
              <p:nvPr/>
            </p:nvGrpSpPr>
            <p:grpSpPr>
              <a:xfrm>
                <a:off x="8592660" y="1828800"/>
                <a:ext cx="466725" cy="228600"/>
                <a:chOff x="914400" y="1828800"/>
                <a:chExt cx="466725" cy="228600"/>
              </a:xfrm>
            </p:grpSpPr>
            <p:cxnSp>
              <p:nvCxnSpPr>
                <p:cNvPr id="223" name="Elbow Connector 222"/>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24" name="Elbow Connector 223"/>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grpSp>
          <p:nvGrpSpPr>
            <p:cNvPr id="242" name="Group 241"/>
            <p:cNvGrpSpPr/>
            <p:nvPr/>
          </p:nvGrpSpPr>
          <p:grpSpPr>
            <a:xfrm>
              <a:off x="152400" y="2146478"/>
              <a:ext cx="8721102" cy="1132876"/>
              <a:chOff x="152400" y="2146478"/>
              <a:chExt cx="8721102" cy="1132876"/>
            </a:xfrm>
          </p:grpSpPr>
          <p:grpSp>
            <p:nvGrpSpPr>
              <p:cNvPr id="111" name="Group 110"/>
              <p:cNvGrpSpPr/>
              <p:nvPr/>
            </p:nvGrpSpPr>
            <p:grpSpPr>
              <a:xfrm>
                <a:off x="152400" y="2149147"/>
                <a:ext cx="2183604" cy="1128702"/>
                <a:chOff x="958990" y="2149147"/>
                <a:chExt cx="1085848" cy="1128702"/>
              </a:xfrm>
            </p:grpSpPr>
            <p:cxnSp>
              <p:nvCxnSpPr>
                <p:cNvPr id="83" name="Elbow Connector 82"/>
                <p:cNvCxnSpPr/>
                <p:nvPr/>
              </p:nvCxnSpPr>
              <p:spPr>
                <a:xfrm flipV="1">
                  <a:off x="958990" y="3125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86" name="Elbow Connector 85"/>
                <p:cNvCxnSpPr/>
                <p:nvPr/>
              </p:nvCxnSpPr>
              <p:spPr>
                <a:xfrm flipV="1">
                  <a:off x="1111390" y="29730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87" name="Elbow Connector 86"/>
                <p:cNvCxnSpPr/>
                <p:nvPr/>
              </p:nvCxnSpPr>
              <p:spPr>
                <a:xfrm flipV="1">
                  <a:off x="1273457" y="2819400"/>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88" name="Elbow Connector 87"/>
                <p:cNvCxnSpPr/>
                <p:nvPr/>
              </p:nvCxnSpPr>
              <p:spPr>
                <a:xfrm flipV="1">
                  <a:off x="1425857" y="2669576"/>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89" name="Elbow Connector 88"/>
                <p:cNvCxnSpPr/>
                <p:nvPr/>
              </p:nvCxnSpPr>
              <p:spPr>
                <a:xfrm flipV="1">
                  <a:off x="1578113" y="25158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90" name="Elbow Connector 89"/>
                <p:cNvCxnSpPr/>
                <p:nvPr/>
              </p:nvCxnSpPr>
              <p:spPr>
                <a:xfrm flipV="1">
                  <a:off x="1730513" y="2363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sp>
              <p:nvSpPr>
                <p:cNvPr id="98" name="TextBox 97"/>
                <p:cNvSpPr txBox="1"/>
                <p:nvPr/>
              </p:nvSpPr>
              <p:spPr>
                <a:xfrm>
                  <a:off x="958990" y="3061156"/>
                  <a:ext cx="152400" cy="215444"/>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0</a:t>
                  </a:r>
                </a:p>
              </p:txBody>
            </p:sp>
            <p:sp>
              <p:nvSpPr>
                <p:cNvPr id="99" name="TextBox 98"/>
                <p:cNvSpPr txBox="1"/>
                <p:nvPr/>
              </p:nvSpPr>
              <p:spPr>
                <a:xfrm>
                  <a:off x="1111390" y="2908756"/>
                  <a:ext cx="152400" cy="215444"/>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1</a:t>
                  </a:r>
                </a:p>
              </p:txBody>
            </p:sp>
            <p:sp>
              <p:nvSpPr>
                <p:cNvPr id="100" name="TextBox 99"/>
                <p:cNvSpPr txBox="1"/>
                <p:nvPr/>
              </p:nvSpPr>
              <p:spPr>
                <a:xfrm>
                  <a:off x="1273315" y="2753504"/>
                  <a:ext cx="152400" cy="215444"/>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2</a:t>
                  </a:r>
                </a:p>
              </p:txBody>
            </p:sp>
            <p:sp>
              <p:nvSpPr>
                <p:cNvPr id="101" name="TextBox 100"/>
                <p:cNvSpPr txBox="1"/>
                <p:nvPr/>
              </p:nvSpPr>
              <p:spPr>
                <a:xfrm>
                  <a:off x="1435382" y="2603956"/>
                  <a:ext cx="152400" cy="215444"/>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3</a:t>
                  </a:r>
                </a:p>
              </p:txBody>
            </p:sp>
            <p:sp>
              <p:nvSpPr>
                <p:cNvPr id="102" name="TextBox 101"/>
                <p:cNvSpPr txBox="1"/>
                <p:nvPr/>
              </p:nvSpPr>
              <p:spPr>
                <a:xfrm>
                  <a:off x="1588721" y="2453856"/>
                  <a:ext cx="152400" cy="215444"/>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4</a:t>
                  </a:r>
                </a:p>
              </p:txBody>
            </p:sp>
            <p:sp>
              <p:nvSpPr>
                <p:cNvPr id="103" name="TextBox 102"/>
                <p:cNvSpPr txBox="1"/>
                <p:nvPr/>
              </p:nvSpPr>
              <p:spPr>
                <a:xfrm>
                  <a:off x="1736604" y="2299862"/>
                  <a:ext cx="152400" cy="215444"/>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5</a:t>
                  </a:r>
                </a:p>
              </p:txBody>
            </p:sp>
            <p:sp>
              <p:nvSpPr>
                <p:cNvPr id="104" name="TextBox 103"/>
                <p:cNvSpPr txBox="1"/>
                <p:nvPr/>
              </p:nvSpPr>
              <p:spPr>
                <a:xfrm>
                  <a:off x="1892438" y="2149147"/>
                  <a:ext cx="152400" cy="215444"/>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6</a:t>
                  </a:r>
                </a:p>
              </p:txBody>
            </p:sp>
          </p:grpSp>
          <p:cxnSp>
            <p:nvCxnSpPr>
              <p:cNvPr id="127" name="Straight Connector 126"/>
              <p:cNvCxnSpPr>
                <a:stCxn id="104" idx="2"/>
                <a:endCxn id="104" idx="2"/>
              </p:cNvCxnSpPr>
              <p:nvPr/>
            </p:nvCxnSpPr>
            <p:spPr>
              <a:xfrm>
                <a:off x="2182768" y="2364591"/>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a:off x="2333258" y="2362067"/>
                <a:ext cx="1612" cy="914533"/>
              </a:xfrm>
              <a:prstGeom prst="line">
                <a:avLst/>
              </a:prstGeom>
              <a:ln w="19050"/>
            </p:spPr>
            <p:style>
              <a:lnRef idx="1">
                <a:schemeClr val="accent1"/>
              </a:lnRef>
              <a:fillRef idx="0">
                <a:schemeClr val="accent1"/>
              </a:fillRef>
              <a:effectRef idx="0">
                <a:schemeClr val="accent1"/>
              </a:effectRef>
              <a:fontRef idx="minor">
                <a:schemeClr val="tx1"/>
              </a:fontRef>
            </p:style>
          </p:cxnSp>
          <p:grpSp>
            <p:nvGrpSpPr>
              <p:cNvPr id="174" name="Group 173"/>
              <p:cNvGrpSpPr/>
              <p:nvPr/>
            </p:nvGrpSpPr>
            <p:grpSpPr>
              <a:xfrm>
                <a:off x="2329309" y="2150652"/>
                <a:ext cx="2183604" cy="1128702"/>
                <a:chOff x="958990" y="2149147"/>
                <a:chExt cx="1085848" cy="1128702"/>
              </a:xfrm>
            </p:grpSpPr>
            <p:cxnSp>
              <p:nvCxnSpPr>
                <p:cNvPr id="175" name="Elbow Connector 174"/>
                <p:cNvCxnSpPr/>
                <p:nvPr/>
              </p:nvCxnSpPr>
              <p:spPr>
                <a:xfrm flipV="1">
                  <a:off x="958990" y="3125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76" name="Elbow Connector 175"/>
                <p:cNvCxnSpPr/>
                <p:nvPr/>
              </p:nvCxnSpPr>
              <p:spPr>
                <a:xfrm flipV="1">
                  <a:off x="1111390" y="29730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77" name="Elbow Connector 176"/>
                <p:cNvCxnSpPr/>
                <p:nvPr/>
              </p:nvCxnSpPr>
              <p:spPr>
                <a:xfrm flipV="1">
                  <a:off x="1273457" y="2819400"/>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78" name="Elbow Connector 177"/>
                <p:cNvCxnSpPr/>
                <p:nvPr/>
              </p:nvCxnSpPr>
              <p:spPr>
                <a:xfrm flipV="1">
                  <a:off x="1425857" y="2669576"/>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79" name="Elbow Connector 178"/>
                <p:cNvCxnSpPr/>
                <p:nvPr/>
              </p:nvCxnSpPr>
              <p:spPr>
                <a:xfrm flipV="1">
                  <a:off x="1578113" y="25158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80" name="Elbow Connector 179"/>
                <p:cNvCxnSpPr/>
                <p:nvPr/>
              </p:nvCxnSpPr>
              <p:spPr>
                <a:xfrm flipV="1">
                  <a:off x="1730513" y="2363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sp>
              <p:nvSpPr>
                <p:cNvPr id="181" name="TextBox 180"/>
                <p:cNvSpPr txBox="1"/>
                <p:nvPr/>
              </p:nvSpPr>
              <p:spPr>
                <a:xfrm>
                  <a:off x="958990" y="3061156"/>
                  <a:ext cx="152400" cy="215444"/>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0</a:t>
                  </a:r>
                </a:p>
              </p:txBody>
            </p:sp>
            <p:sp>
              <p:nvSpPr>
                <p:cNvPr id="182" name="TextBox 181"/>
                <p:cNvSpPr txBox="1"/>
                <p:nvPr/>
              </p:nvSpPr>
              <p:spPr>
                <a:xfrm>
                  <a:off x="1111390" y="2908756"/>
                  <a:ext cx="152400" cy="215444"/>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1</a:t>
                  </a:r>
                </a:p>
              </p:txBody>
            </p:sp>
            <p:sp>
              <p:nvSpPr>
                <p:cNvPr id="183" name="TextBox 182"/>
                <p:cNvSpPr txBox="1"/>
                <p:nvPr/>
              </p:nvSpPr>
              <p:spPr>
                <a:xfrm>
                  <a:off x="1273315" y="2753504"/>
                  <a:ext cx="152400" cy="215444"/>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2</a:t>
                  </a:r>
                </a:p>
              </p:txBody>
            </p:sp>
            <p:sp>
              <p:nvSpPr>
                <p:cNvPr id="184" name="TextBox 183"/>
                <p:cNvSpPr txBox="1"/>
                <p:nvPr/>
              </p:nvSpPr>
              <p:spPr>
                <a:xfrm>
                  <a:off x="1435382" y="2603956"/>
                  <a:ext cx="152400" cy="215444"/>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3</a:t>
                  </a:r>
                </a:p>
              </p:txBody>
            </p:sp>
            <p:sp>
              <p:nvSpPr>
                <p:cNvPr id="185" name="TextBox 184"/>
                <p:cNvSpPr txBox="1"/>
                <p:nvPr/>
              </p:nvSpPr>
              <p:spPr>
                <a:xfrm>
                  <a:off x="1588721" y="2453856"/>
                  <a:ext cx="152400" cy="215444"/>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4</a:t>
                  </a:r>
                </a:p>
              </p:txBody>
            </p:sp>
            <p:sp>
              <p:nvSpPr>
                <p:cNvPr id="186" name="TextBox 185"/>
                <p:cNvSpPr txBox="1"/>
                <p:nvPr/>
              </p:nvSpPr>
              <p:spPr>
                <a:xfrm>
                  <a:off x="1736604" y="2299862"/>
                  <a:ext cx="152400" cy="215444"/>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5</a:t>
                  </a:r>
                </a:p>
              </p:txBody>
            </p:sp>
            <p:sp>
              <p:nvSpPr>
                <p:cNvPr id="187" name="TextBox 186"/>
                <p:cNvSpPr txBox="1"/>
                <p:nvPr/>
              </p:nvSpPr>
              <p:spPr>
                <a:xfrm>
                  <a:off x="1892438" y="2149147"/>
                  <a:ext cx="152400" cy="215444"/>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6</a:t>
                  </a:r>
                </a:p>
              </p:txBody>
            </p:sp>
          </p:grpSp>
          <p:cxnSp>
            <p:nvCxnSpPr>
              <p:cNvPr id="189" name="Straight Connector 188"/>
              <p:cNvCxnSpPr/>
              <p:nvPr/>
            </p:nvCxnSpPr>
            <p:spPr>
              <a:xfrm>
                <a:off x="4516218" y="2358662"/>
                <a:ext cx="1612" cy="914533"/>
              </a:xfrm>
              <a:prstGeom prst="line">
                <a:avLst/>
              </a:prstGeom>
              <a:ln w="19050"/>
            </p:spPr>
            <p:style>
              <a:lnRef idx="1">
                <a:schemeClr val="accent1"/>
              </a:lnRef>
              <a:fillRef idx="0">
                <a:schemeClr val="accent1"/>
              </a:fillRef>
              <a:effectRef idx="0">
                <a:schemeClr val="accent1"/>
              </a:effectRef>
              <a:fontRef idx="minor">
                <a:schemeClr val="tx1"/>
              </a:fontRef>
            </p:style>
          </p:cxnSp>
          <p:grpSp>
            <p:nvGrpSpPr>
              <p:cNvPr id="190" name="Group 189"/>
              <p:cNvGrpSpPr/>
              <p:nvPr/>
            </p:nvGrpSpPr>
            <p:grpSpPr>
              <a:xfrm>
                <a:off x="4512269" y="2147247"/>
                <a:ext cx="2183604" cy="1128702"/>
                <a:chOff x="958990" y="2149147"/>
                <a:chExt cx="1085848" cy="1128702"/>
              </a:xfrm>
            </p:grpSpPr>
            <p:cxnSp>
              <p:nvCxnSpPr>
                <p:cNvPr id="191" name="Elbow Connector 190"/>
                <p:cNvCxnSpPr/>
                <p:nvPr/>
              </p:nvCxnSpPr>
              <p:spPr>
                <a:xfrm flipV="1">
                  <a:off x="958990" y="3125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2" name="Elbow Connector 191"/>
                <p:cNvCxnSpPr/>
                <p:nvPr/>
              </p:nvCxnSpPr>
              <p:spPr>
                <a:xfrm flipV="1">
                  <a:off x="1111390" y="29730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3" name="Elbow Connector 192"/>
                <p:cNvCxnSpPr/>
                <p:nvPr/>
              </p:nvCxnSpPr>
              <p:spPr>
                <a:xfrm flipV="1">
                  <a:off x="1273457" y="2819400"/>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4" name="Elbow Connector 193"/>
                <p:cNvCxnSpPr/>
                <p:nvPr/>
              </p:nvCxnSpPr>
              <p:spPr>
                <a:xfrm flipV="1">
                  <a:off x="1425857" y="2669576"/>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5" name="Elbow Connector 194"/>
                <p:cNvCxnSpPr/>
                <p:nvPr/>
              </p:nvCxnSpPr>
              <p:spPr>
                <a:xfrm flipV="1">
                  <a:off x="1578113" y="25158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6" name="Elbow Connector 195"/>
                <p:cNvCxnSpPr/>
                <p:nvPr/>
              </p:nvCxnSpPr>
              <p:spPr>
                <a:xfrm flipV="1">
                  <a:off x="1730513" y="2363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sp>
              <p:nvSpPr>
                <p:cNvPr id="197" name="TextBox 196"/>
                <p:cNvSpPr txBox="1"/>
                <p:nvPr/>
              </p:nvSpPr>
              <p:spPr>
                <a:xfrm>
                  <a:off x="958990" y="3061156"/>
                  <a:ext cx="152400" cy="215444"/>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0</a:t>
                  </a:r>
                </a:p>
              </p:txBody>
            </p:sp>
            <p:sp>
              <p:nvSpPr>
                <p:cNvPr id="198" name="TextBox 197"/>
                <p:cNvSpPr txBox="1"/>
                <p:nvPr/>
              </p:nvSpPr>
              <p:spPr>
                <a:xfrm>
                  <a:off x="1111390" y="2908756"/>
                  <a:ext cx="152400" cy="215444"/>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1</a:t>
                  </a:r>
                </a:p>
              </p:txBody>
            </p:sp>
            <p:sp>
              <p:nvSpPr>
                <p:cNvPr id="199" name="TextBox 198"/>
                <p:cNvSpPr txBox="1"/>
                <p:nvPr/>
              </p:nvSpPr>
              <p:spPr>
                <a:xfrm>
                  <a:off x="1273315" y="2753504"/>
                  <a:ext cx="152400" cy="215444"/>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2</a:t>
                  </a:r>
                </a:p>
              </p:txBody>
            </p:sp>
            <p:sp>
              <p:nvSpPr>
                <p:cNvPr id="200" name="TextBox 199"/>
                <p:cNvSpPr txBox="1"/>
                <p:nvPr/>
              </p:nvSpPr>
              <p:spPr>
                <a:xfrm>
                  <a:off x="1435382" y="2603956"/>
                  <a:ext cx="152400" cy="215444"/>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3</a:t>
                  </a:r>
                </a:p>
              </p:txBody>
            </p:sp>
            <p:sp>
              <p:nvSpPr>
                <p:cNvPr id="201" name="TextBox 200"/>
                <p:cNvSpPr txBox="1"/>
                <p:nvPr/>
              </p:nvSpPr>
              <p:spPr>
                <a:xfrm>
                  <a:off x="1588721" y="2453856"/>
                  <a:ext cx="152400" cy="215444"/>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4</a:t>
                  </a:r>
                </a:p>
              </p:txBody>
            </p:sp>
            <p:sp>
              <p:nvSpPr>
                <p:cNvPr id="202" name="TextBox 201"/>
                <p:cNvSpPr txBox="1"/>
                <p:nvPr/>
              </p:nvSpPr>
              <p:spPr>
                <a:xfrm>
                  <a:off x="1736604" y="2299862"/>
                  <a:ext cx="152400" cy="215444"/>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5</a:t>
                  </a:r>
                </a:p>
              </p:txBody>
            </p:sp>
            <p:sp>
              <p:nvSpPr>
                <p:cNvPr id="203" name="TextBox 202"/>
                <p:cNvSpPr txBox="1"/>
                <p:nvPr/>
              </p:nvSpPr>
              <p:spPr>
                <a:xfrm>
                  <a:off x="1892438" y="2149147"/>
                  <a:ext cx="152400" cy="215444"/>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6</a:t>
                  </a:r>
                </a:p>
              </p:txBody>
            </p:sp>
          </p:grpSp>
          <p:cxnSp>
            <p:nvCxnSpPr>
              <p:cNvPr id="225" name="Straight Connector 224"/>
              <p:cNvCxnSpPr/>
              <p:nvPr/>
            </p:nvCxnSpPr>
            <p:spPr>
              <a:xfrm>
                <a:off x="6693847" y="2357893"/>
                <a:ext cx="1612" cy="914533"/>
              </a:xfrm>
              <a:prstGeom prst="line">
                <a:avLst/>
              </a:prstGeom>
              <a:ln w="19050"/>
            </p:spPr>
            <p:style>
              <a:lnRef idx="1">
                <a:schemeClr val="accent1"/>
              </a:lnRef>
              <a:fillRef idx="0">
                <a:schemeClr val="accent1"/>
              </a:fillRef>
              <a:effectRef idx="0">
                <a:schemeClr val="accent1"/>
              </a:effectRef>
              <a:fontRef idx="minor">
                <a:schemeClr val="tx1"/>
              </a:fontRef>
            </p:style>
          </p:cxnSp>
          <p:grpSp>
            <p:nvGrpSpPr>
              <p:cNvPr id="226" name="Group 225"/>
              <p:cNvGrpSpPr/>
              <p:nvPr/>
            </p:nvGrpSpPr>
            <p:grpSpPr>
              <a:xfrm>
                <a:off x="6689898" y="2146478"/>
                <a:ext cx="2183604" cy="1128702"/>
                <a:chOff x="958990" y="2149147"/>
                <a:chExt cx="1085848" cy="1128702"/>
              </a:xfrm>
            </p:grpSpPr>
            <p:cxnSp>
              <p:nvCxnSpPr>
                <p:cNvPr id="227" name="Elbow Connector 226"/>
                <p:cNvCxnSpPr/>
                <p:nvPr/>
              </p:nvCxnSpPr>
              <p:spPr>
                <a:xfrm flipV="1">
                  <a:off x="958990" y="3125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28" name="Elbow Connector 227"/>
                <p:cNvCxnSpPr/>
                <p:nvPr/>
              </p:nvCxnSpPr>
              <p:spPr>
                <a:xfrm flipV="1">
                  <a:off x="1111390" y="29730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29" name="Elbow Connector 228"/>
                <p:cNvCxnSpPr/>
                <p:nvPr/>
              </p:nvCxnSpPr>
              <p:spPr>
                <a:xfrm flipV="1">
                  <a:off x="1273457" y="2819400"/>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30" name="Elbow Connector 229"/>
                <p:cNvCxnSpPr/>
                <p:nvPr/>
              </p:nvCxnSpPr>
              <p:spPr>
                <a:xfrm flipV="1">
                  <a:off x="1425857" y="2669576"/>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31" name="Elbow Connector 230"/>
                <p:cNvCxnSpPr/>
                <p:nvPr/>
              </p:nvCxnSpPr>
              <p:spPr>
                <a:xfrm flipV="1">
                  <a:off x="1578113" y="25158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32" name="Elbow Connector 231"/>
                <p:cNvCxnSpPr/>
                <p:nvPr/>
              </p:nvCxnSpPr>
              <p:spPr>
                <a:xfrm flipV="1">
                  <a:off x="1730513" y="2363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sp>
              <p:nvSpPr>
                <p:cNvPr id="233" name="TextBox 232"/>
                <p:cNvSpPr txBox="1"/>
                <p:nvPr/>
              </p:nvSpPr>
              <p:spPr>
                <a:xfrm>
                  <a:off x="958990" y="3061156"/>
                  <a:ext cx="152400" cy="215444"/>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0</a:t>
                  </a:r>
                </a:p>
              </p:txBody>
            </p:sp>
            <p:sp>
              <p:nvSpPr>
                <p:cNvPr id="234" name="TextBox 233"/>
                <p:cNvSpPr txBox="1"/>
                <p:nvPr/>
              </p:nvSpPr>
              <p:spPr>
                <a:xfrm>
                  <a:off x="1111390" y="2908756"/>
                  <a:ext cx="152400" cy="215444"/>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1</a:t>
                  </a:r>
                </a:p>
              </p:txBody>
            </p:sp>
            <p:sp>
              <p:nvSpPr>
                <p:cNvPr id="235" name="TextBox 234"/>
                <p:cNvSpPr txBox="1"/>
                <p:nvPr/>
              </p:nvSpPr>
              <p:spPr>
                <a:xfrm>
                  <a:off x="1273315" y="2753504"/>
                  <a:ext cx="152400" cy="215444"/>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2</a:t>
                  </a:r>
                </a:p>
              </p:txBody>
            </p:sp>
            <p:sp>
              <p:nvSpPr>
                <p:cNvPr id="236" name="TextBox 235"/>
                <p:cNvSpPr txBox="1"/>
                <p:nvPr/>
              </p:nvSpPr>
              <p:spPr>
                <a:xfrm>
                  <a:off x="1435382" y="2603956"/>
                  <a:ext cx="152400" cy="215444"/>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3</a:t>
                  </a:r>
                </a:p>
              </p:txBody>
            </p:sp>
            <p:sp>
              <p:nvSpPr>
                <p:cNvPr id="237" name="TextBox 236"/>
                <p:cNvSpPr txBox="1"/>
                <p:nvPr/>
              </p:nvSpPr>
              <p:spPr>
                <a:xfrm>
                  <a:off x="1588721" y="2453856"/>
                  <a:ext cx="152400" cy="215444"/>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4</a:t>
                  </a:r>
                </a:p>
              </p:txBody>
            </p:sp>
            <p:sp>
              <p:nvSpPr>
                <p:cNvPr id="238" name="TextBox 237"/>
                <p:cNvSpPr txBox="1"/>
                <p:nvPr/>
              </p:nvSpPr>
              <p:spPr>
                <a:xfrm>
                  <a:off x="1736604" y="2299862"/>
                  <a:ext cx="152400" cy="215444"/>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5</a:t>
                  </a:r>
                </a:p>
              </p:txBody>
            </p:sp>
            <p:sp>
              <p:nvSpPr>
                <p:cNvPr id="239" name="TextBox 238"/>
                <p:cNvSpPr txBox="1"/>
                <p:nvPr/>
              </p:nvSpPr>
              <p:spPr>
                <a:xfrm>
                  <a:off x="1892438" y="2149147"/>
                  <a:ext cx="152400" cy="215444"/>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6</a:t>
                  </a:r>
                </a:p>
              </p:txBody>
            </p:sp>
          </p:grpSp>
        </p:grpSp>
      </p:grpSp>
      <p:sp>
        <p:nvSpPr>
          <p:cNvPr id="240" name="TextBox 239"/>
          <p:cNvSpPr txBox="1"/>
          <p:nvPr/>
        </p:nvSpPr>
        <p:spPr>
          <a:xfrm>
            <a:off x="368469" y="1447800"/>
            <a:ext cx="2854884" cy="30008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350" b="0" i="0" u="none" strike="noStrike" kern="1200" cap="none" spc="0" normalizeH="0" baseline="0" noProof="0" dirty="0" err="1">
                <a:ln>
                  <a:noFill/>
                </a:ln>
                <a:solidFill>
                  <a:srgbClr val="C00000"/>
                </a:solidFill>
                <a:effectLst/>
                <a:uLnTx/>
                <a:uFillTx/>
                <a:latin typeface="Gill Sans MT"/>
                <a:ea typeface="+mn-ea"/>
                <a:cs typeface="+mn-cs"/>
              </a:rPr>
              <a:t>Upcounting</a:t>
            </a:r>
            <a:r>
              <a:rPr kumimoji="0" lang="en-US" sz="1350" b="0" i="0" u="none" strike="noStrike" kern="1200" cap="none" spc="0" normalizeH="0" baseline="0" noProof="0" dirty="0">
                <a:ln>
                  <a:noFill/>
                </a:ln>
                <a:solidFill>
                  <a:srgbClr val="C00000"/>
                </a:solidFill>
                <a:effectLst/>
                <a:uLnTx/>
                <a:uFillTx/>
                <a:latin typeface="Gill Sans MT"/>
                <a:ea typeface="+mn-ea"/>
                <a:cs typeface="+mn-cs"/>
              </a:rPr>
              <a:t> mode,  ARR = 6, CCR = 3</a:t>
            </a:r>
          </a:p>
        </p:txBody>
      </p:sp>
      <p:sp>
        <p:nvSpPr>
          <p:cNvPr id="246" name="Rectangle 245"/>
          <p:cNvSpPr/>
          <p:nvPr/>
        </p:nvSpPr>
        <p:spPr>
          <a:xfrm>
            <a:off x="3853262" y="3290500"/>
            <a:ext cx="184979" cy="30008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prstClr val="black"/>
              </a:solidFill>
              <a:effectLst/>
              <a:uLnTx/>
              <a:uFillTx/>
              <a:latin typeface="Gill Sans MT"/>
              <a:ea typeface="+mn-ea"/>
              <a:cs typeface="+mn-cs"/>
            </a:endParaRPr>
          </a:p>
        </p:txBody>
      </p:sp>
      <p:cxnSp>
        <p:nvCxnSpPr>
          <p:cNvPr id="276" name="Straight Connector 275"/>
          <p:cNvCxnSpPr/>
          <p:nvPr/>
        </p:nvCxnSpPr>
        <p:spPr>
          <a:xfrm>
            <a:off x="8669395" y="2597543"/>
            <a:ext cx="1076" cy="68590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73" name="Straight Arrow Connector 172"/>
          <p:cNvCxnSpPr/>
          <p:nvPr/>
        </p:nvCxnSpPr>
        <p:spPr>
          <a:xfrm>
            <a:off x="1209508" y="2943297"/>
            <a:ext cx="7658202" cy="2794"/>
          </a:xfrm>
          <a:prstGeom prst="straightConnector1">
            <a:avLst/>
          </a:prstGeom>
          <a:ln w="19050">
            <a:solidFill>
              <a:srgbClr val="C00000"/>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flipH="1">
            <a:off x="929565" y="2764051"/>
            <a:ext cx="810955" cy="2308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C00000"/>
                </a:solidFill>
                <a:effectLst/>
                <a:uLnTx/>
                <a:uFillTx/>
                <a:latin typeface="Gill Sans MT"/>
                <a:ea typeface="+mn-ea"/>
                <a:cs typeface="+mn-cs"/>
              </a:rPr>
              <a:t>CCR = 3</a:t>
            </a:r>
          </a:p>
        </p:txBody>
      </p:sp>
      <p:grpSp>
        <p:nvGrpSpPr>
          <p:cNvPr id="10" name="Group 9"/>
          <p:cNvGrpSpPr/>
          <p:nvPr/>
        </p:nvGrpSpPr>
        <p:grpSpPr>
          <a:xfrm>
            <a:off x="906006" y="3213462"/>
            <a:ext cx="8009395" cy="790010"/>
            <a:chOff x="914400" y="3141617"/>
            <a:chExt cx="7998643" cy="1053347"/>
          </a:xfrm>
        </p:grpSpPr>
        <p:grpSp>
          <p:nvGrpSpPr>
            <p:cNvPr id="9" name="Group 8"/>
            <p:cNvGrpSpPr/>
            <p:nvPr/>
          </p:nvGrpSpPr>
          <p:grpSpPr>
            <a:xfrm>
              <a:off x="2859765" y="3141617"/>
              <a:ext cx="5821284" cy="590485"/>
              <a:chOff x="2859765" y="3141617"/>
              <a:chExt cx="5821284" cy="590485"/>
            </a:xfrm>
          </p:grpSpPr>
          <p:cxnSp>
            <p:nvCxnSpPr>
              <p:cNvPr id="188" name="Straight Connector 187"/>
              <p:cNvCxnSpPr>
                <a:stCxn id="181" idx="1"/>
              </p:cNvCxnSpPr>
              <p:nvPr/>
            </p:nvCxnSpPr>
            <p:spPr>
              <a:xfrm>
                <a:off x="2859765" y="3142367"/>
                <a:ext cx="1016" cy="589735"/>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p:nvCxnSpPr>
            <p:spPr>
              <a:xfrm>
                <a:off x="4791746" y="3141617"/>
                <a:ext cx="9525" cy="589736"/>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p:nvCxnSpPr>
            <p:spPr>
              <a:xfrm>
                <a:off x="6736434" y="3142366"/>
                <a:ext cx="9525" cy="589736"/>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264" name="Straight Connector 263"/>
              <p:cNvCxnSpPr/>
              <p:nvPr/>
            </p:nvCxnSpPr>
            <p:spPr>
              <a:xfrm>
                <a:off x="8671524" y="3142366"/>
                <a:ext cx="9525" cy="589736"/>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grpSp>
        <p:cxnSp>
          <p:nvCxnSpPr>
            <p:cNvPr id="247" name="Straight Arrow Connector 246"/>
            <p:cNvCxnSpPr/>
            <p:nvPr/>
          </p:nvCxnSpPr>
          <p:spPr>
            <a:xfrm flipV="1">
              <a:off x="914400" y="4186644"/>
              <a:ext cx="851114" cy="178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8" name="Straight Arrow Connector 247"/>
            <p:cNvCxnSpPr/>
            <p:nvPr/>
          </p:nvCxnSpPr>
          <p:spPr>
            <a:xfrm>
              <a:off x="2848741" y="4185577"/>
              <a:ext cx="849290" cy="1067"/>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7" name="Straight Arrow Connector 276"/>
            <p:cNvCxnSpPr/>
            <p:nvPr/>
          </p:nvCxnSpPr>
          <p:spPr>
            <a:xfrm>
              <a:off x="4796462" y="4183203"/>
              <a:ext cx="849290" cy="1067"/>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8" name="Straight Arrow Connector 277"/>
            <p:cNvCxnSpPr/>
            <p:nvPr/>
          </p:nvCxnSpPr>
          <p:spPr>
            <a:xfrm>
              <a:off x="6732310" y="4183203"/>
              <a:ext cx="849290" cy="1067"/>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08" name="Group 107"/>
            <p:cNvGrpSpPr/>
            <p:nvPr/>
          </p:nvGrpSpPr>
          <p:grpSpPr>
            <a:xfrm>
              <a:off x="3703950" y="3733800"/>
              <a:ext cx="1091021" cy="457200"/>
              <a:chOff x="3703950" y="4114800"/>
              <a:chExt cx="1091021" cy="457200"/>
            </a:xfrm>
          </p:grpSpPr>
          <p:cxnSp>
            <p:nvCxnSpPr>
              <p:cNvPr id="279" name="Straight Arrow Connector 278"/>
              <p:cNvCxnSpPr/>
              <p:nvPr/>
            </p:nvCxnSpPr>
            <p:spPr>
              <a:xfrm>
                <a:off x="3706610" y="4114800"/>
                <a:ext cx="0" cy="45720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0" name="Straight Arrow Connector 279"/>
              <p:cNvCxnSpPr/>
              <p:nvPr/>
            </p:nvCxnSpPr>
            <p:spPr>
              <a:xfrm>
                <a:off x="4794971" y="4114800"/>
                <a:ext cx="0" cy="45720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2" name="Straight Arrow Connector 281"/>
              <p:cNvCxnSpPr/>
              <p:nvPr/>
            </p:nvCxnSpPr>
            <p:spPr>
              <a:xfrm flipH="1">
                <a:off x="3703950" y="4114800"/>
                <a:ext cx="1090692" cy="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83" name="Group 282"/>
            <p:cNvGrpSpPr/>
            <p:nvPr/>
          </p:nvGrpSpPr>
          <p:grpSpPr>
            <a:xfrm>
              <a:off x="1763804" y="3737764"/>
              <a:ext cx="1091021" cy="457200"/>
              <a:chOff x="3703950" y="4114800"/>
              <a:chExt cx="1091021" cy="457200"/>
            </a:xfrm>
          </p:grpSpPr>
          <p:cxnSp>
            <p:nvCxnSpPr>
              <p:cNvPr id="284" name="Straight Arrow Connector 283"/>
              <p:cNvCxnSpPr/>
              <p:nvPr/>
            </p:nvCxnSpPr>
            <p:spPr>
              <a:xfrm>
                <a:off x="3706610" y="4114800"/>
                <a:ext cx="0" cy="45720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5" name="Straight Arrow Connector 284"/>
              <p:cNvCxnSpPr/>
              <p:nvPr/>
            </p:nvCxnSpPr>
            <p:spPr>
              <a:xfrm>
                <a:off x="4794971" y="4114800"/>
                <a:ext cx="0" cy="45720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6" name="Straight Arrow Connector 285"/>
              <p:cNvCxnSpPr/>
              <p:nvPr/>
            </p:nvCxnSpPr>
            <p:spPr>
              <a:xfrm flipH="1">
                <a:off x="3703950" y="4114800"/>
                <a:ext cx="1090692" cy="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87" name="Group 286"/>
            <p:cNvGrpSpPr/>
            <p:nvPr/>
          </p:nvGrpSpPr>
          <p:grpSpPr>
            <a:xfrm>
              <a:off x="5651710" y="3734266"/>
              <a:ext cx="1091021" cy="457200"/>
              <a:chOff x="3703950" y="4114800"/>
              <a:chExt cx="1091021" cy="457200"/>
            </a:xfrm>
          </p:grpSpPr>
          <p:cxnSp>
            <p:nvCxnSpPr>
              <p:cNvPr id="288" name="Straight Arrow Connector 287"/>
              <p:cNvCxnSpPr/>
              <p:nvPr/>
            </p:nvCxnSpPr>
            <p:spPr>
              <a:xfrm>
                <a:off x="3706610" y="4114800"/>
                <a:ext cx="0" cy="45720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9" name="Straight Arrow Connector 288"/>
              <p:cNvCxnSpPr/>
              <p:nvPr/>
            </p:nvCxnSpPr>
            <p:spPr>
              <a:xfrm>
                <a:off x="4794971" y="4114800"/>
                <a:ext cx="0" cy="45720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0" name="Straight Arrow Connector 289"/>
              <p:cNvCxnSpPr/>
              <p:nvPr/>
            </p:nvCxnSpPr>
            <p:spPr>
              <a:xfrm flipH="1">
                <a:off x="3703950" y="4114800"/>
                <a:ext cx="1090692" cy="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91" name="Group 290"/>
            <p:cNvGrpSpPr/>
            <p:nvPr/>
          </p:nvGrpSpPr>
          <p:grpSpPr>
            <a:xfrm>
              <a:off x="7585819" y="3733800"/>
              <a:ext cx="1091021" cy="457200"/>
              <a:chOff x="3703950" y="4114800"/>
              <a:chExt cx="1091021" cy="457200"/>
            </a:xfrm>
          </p:grpSpPr>
          <p:cxnSp>
            <p:nvCxnSpPr>
              <p:cNvPr id="292" name="Straight Arrow Connector 291"/>
              <p:cNvCxnSpPr/>
              <p:nvPr/>
            </p:nvCxnSpPr>
            <p:spPr>
              <a:xfrm>
                <a:off x="3706610" y="4114800"/>
                <a:ext cx="0" cy="45720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3" name="Straight Arrow Connector 292"/>
              <p:cNvCxnSpPr/>
              <p:nvPr/>
            </p:nvCxnSpPr>
            <p:spPr>
              <a:xfrm>
                <a:off x="4794971" y="4114800"/>
                <a:ext cx="0" cy="45720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4" name="Straight Arrow Connector 293"/>
              <p:cNvCxnSpPr/>
              <p:nvPr/>
            </p:nvCxnSpPr>
            <p:spPr>
              <a:xfrm flipH="1">
                <a:off x="3703950" y="4114800"/>
                <a:ext cx="1090692" cy="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cxnSp>
          <p:nvCxnSpPr>
            <p:cNvPr id="110" name="Straight Connector 109"/>
            <p:cNvCxnSpPr/>
            <p:nvPr/>
          </p:nvCxnSpPr>
          <p:spPr>
            <a:xfrm>
              <a:off x="8671524" y="4191000"/>
              <a:ext cx="241519"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260" name="TextBox 259"/>
          <p:cNvSpPr txBox="1"/>
          <p:nvPr/>
        </p:nvSpPr>
        <p:spPr>
          <a:xfrm>
            <a:off x="180105" y="2137094"/>
            <a:ext cx="599844" cy="30008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350" b="0" i="0" u="none" strike="noStrike" kern="1200" cap="none" spc="0" normalizeH="0" baseline="0" noProof="0" dirty="0">
                <a:ln>
                  <a:noFill/>
                </a:ln>
                <a:solidFill>
                  <a:prstClr val="black"/>
                </a:solidFill>
                <a:effectLst/>
                <a:uLnTx/>
                <a:uFillTx/>
                <a:latin typeface="Gill Sans MT"/>
                <a:ea typeface="+mn-ea"/>
                <a:cs typeface="+mn-cs"/>
              </a:rPr>
              <a:t>Clock</a:t>
            </a:r>
          </a:p>
        </p:txBody>
      </p:sp>
      <p:sp>
        <p:nvSpPr>
          <p:cNvPr id="261" name="TextBox 260"/>
          <p:cNvSpPr txBox="1"/>
          <p:nvPr/>
        </p:nvSpPr>
        <p:spPr>
          <a:xfrm>
            <a:off x="167582" y="2853103"/>
            <a:ext cx="785793" cy="30008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350" b="0" i="0" u="none" strike="noStrike" kern="1200" cap="none" spc="0" normalizeH="0" baseline="0" noProof="0" dirty="0">
                <a:ln>
                  <a:noFill/>
                </a:ln>
                <a:solidFill>
                  <a:prstClr val="black"/>
                </a:solidFill>
                <a:effectLst/>
                <a:uLnTx/>
                <a:uFillTx/>
                <a:latin typeface="Gill Sans MT"/>
                <a:ea typeface="+mn-ea"/>
                <a:cs typeface="+mn-cs"/>
              </a:rPr>
              <a:t>Counter</a:t>
            </a:r>
          </a:p>
        </p:txBody>
      </p:sp>
      <p:cxnSp>
        <p:nvCxnSpPr>
          <p:cNvPr id="318" name="Straight Connector 317"/>
          <p:cNvCxnSpPr/>
          <p:nvPr/>
        </p:nvCxnSpPr>
        <p:spPr>
          <a:xfrm>
            <a:off x="2846669" y="3945431"/>
            <a:ext cx="629" cy="380443"/>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316" name="Straight Connector 315"/>
          <p:cNvCxnSpPr/>
          <p:nvPr/>
        </p:nvCxnSpPr>
        <p:spPr>
          <a:xfrm>
            <a:off x="4790558" y="3942458"/>
            <a:ext cx="629" cy="380443"/>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314" name="Straight Connector 313"/>
          <p:cNvCxnSpPr/>
          <p:nvPr/>
        </p:nvCxnSpPr>
        <p:spPr>
          <a:xfrm>
            <a:off x="6726772" y="3956037"/>
            <a:ext cx="629" cy="380443"/>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312" name="Straight Connector 311"/>
          <p:cNvCxnSpPr/>
          <p:nvPr/>
        </p:nvCxnSpPr>
        <p:spPr>
          <a:xfrm>
            <a:off x="8678644" y="3949732"/>
            <a:ext cx="629" cy="380443"/>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grpSp>
        <p:nvGrpSpPr>
          <p:cNvPr id="267" name="Group 266"/>
          <p:cNvGrpSpPr/>
          <p:nvPr/>
        </p:nvGrpSpPr>
        <p:grpSpPr>
          <a:xfrm>
            <a:off x="902867" y="4329381"/>
            <a:ext cx="8009394" cy="355363"/>
            <a:chOff x="920425" y="3736779"/>
            <a:chExt cx="7992618" cy="473817"/>
          </a:xfrm>
        </p:grpSpPr>
        <p:grpSp>
          <p:nvGrpSpPr>
            <p:cNvPr id="268" name="Group 267"/>
            <p:cNvGrpSpPr/>
            <p:nvPr/>
          </p:nvGrpSpPr>
          <p:grpSpPr>
            <a:xfrm>
              <a:off x="2293652" y="3736779"/>
              <a:ext cx="561173" cy="458185"/>
              <a:chOff x="2293652" y="3736779"/>
              <a:chExt cx="561173" cy="458185"/>
            </a:xfrm>
          </p:grpSpPr>
          <p:cxnSp>
            <p:nvCxnSpPr>
              <p:cNvPr id="308" name="Straight Arrow Connector 307"/>
              <p:cNvCxnSpPr/>
              <p:nvPr/>
            </p:nvCxnSpPr>
            <p:spPr>
              <a:xfrm>
                <a:off x="2301632" y="3737764"/>
                <a:ext cx="0" cy="457200"/>
              </a:xfrm>
              <a:prstGeom prst="straightConnector1">
                <a:avLst/>
              </a:prstGeom>
              <a:ln w="19050">
                <a:solidFill>
                  <a:srgbClr val="FF00FF"/>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9" name="Straight Arrow Connector 308"/>
              <p:cNvCxnSpPr/>
              <p:nvPr/>
            </p:nvCxnSpPr>
            <p:spPr>
              <a:xfrm>
                <a:off x="2854825" y="3737764"/>
                <a:ext cx="0" cy="457200"/>
              </a:xfrm>
              <a:prstGeom prst="straightConnector1">
                <a:avLst/>
              </a:prstGeom>
              <a:ln w="19050">
                <a:solidFill>
                  <a:srgbClr val="FF00FF"/>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0" name="Straight Arrow Connector 309"/>
              <p:cNvCxnSpPr/>
              <p:nvPr/>
            </p:nvCxnSpPr>
            <p:spPr>
              <a:xfrm flipH="1" flipV="1">
                <a:off x="2293652" y="3736779"/>
                <a:ext cx="560844" cy="985"/>
              </a:xfrm>
              <a:prstGeom prst="straightConnector1">
                <a:avLst/>
              </a:prstGeom>
              <a:ln w="19050">
                <a:solidFill>
                  <a:srgbClr val="FF00FF"/>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cxnSp>
          <p:nvCxnSpPr>
            <p:cNvPr id="269" name="Straight Connector 268"/>
            <p:cNvCxnSpPr/>
            <p:nvPr/>
          </p:nvCxnSpPr>
          <p:spPr>
            <a:xfrm>
              <a:off x="8671524" y="4191000"/>
              <a:ext cx="241519" cy="0"/>
            </a:xfrm>
            <a:prstGeom prst="line">
              <a:avLst/>
            </a:prstGeom>
            <a:ln w="19050">
              <a:solidFill>
                <a:srgbClr val="FF00FF"/>
              </a:solidFill>
            </a:ln>
          </p:spPr>
          <p:style>
            <a:lnRef idx="1">
              <a:schemeClr val="accent1"/>
            </a:lnRef>
            <a:fillRef idx="0">
              <a:schemeClr val="accent1"/>
            </a:fillRef>
            <a:effectRef idx="0">
              <a:schemeClr val="accent1"/>
            </a:effectRef>
            <a:fontRef idx="minor">
              <a:schemeClr val="tx1"/>
            </a:fontRef>
          </p:style>
        </p:cxnSp>
        <p:grpSp>
          <p:nvGrpSpPr>
            <p:cNvPr id="270" name="Group 269"/>
            <p:cNvGrpSpPr/>
            <p:nvPr/>
          </p:nvGrpSpPr>
          <p:grpSpPr>
            <a:xfrm>
              <a:off x="4233469" y="3752411"/>
              <a:ext cx="561173" cy="458185"/>
              <a:chOff x="2293652" y="3736779"/>
              <a:chExt cx="561173" cy="458185"/>
            </a:xfrm>
          </p:grpSpPr>
          <p:cxnSp>
            <p:nvCxnSpPr>
              <p:cNvPr id="301" name="Straight Arrow Connector 300"/>
              <p:cNvCxnSpPr/>
              <p:nvPr/>
            </p:nvCxnSpPr>
            <p:spPr>
              <a:xfrm>
                <a:off x="2301632" y="3737764"/>
                <a:ext cx="0" cy="457200"/>
              </a:xfrm>
              <a:prstGeom prst="straightConnector1">
                <a:avLst/>
              </a:prstGeom>
              <a:ln w="19050">
                <a:solidFill>
                  <a:srgbClr val="FF00FF"/>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2" name="Straight Arrow Connector 301"/>
              <p:cNvCxnSpPr/>
              <p:nvPr/>
            </p:nvCxnSpPr>
            <p:spPr>
              <a:xfrm>
                <a:off x="2854825" y="3737764"/>
                <a:ext cx="0" cy="457200"/>
              </a:xfrm>
              <a:prstGeom prst="straightConnector1">
                <a:avLst/>
              </a:prstGeom>
              <a:ln w="19050">
                <a:solidFill>
                  <a:srgbClr val="FF00FF"/>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7" name="Straight Arrow Connector 306"/>
              <p:cNvCxnSpPr/>
              <p:nvPr/>
            </p:nvCxnSpPr>
            <p:spPr>
              <a:xfrm flipH="1" flipV="1">
                <a:off x="2293652" y="3736779"/>
                <a:ext cx="560844" cy="985"/>
              </a:xfrm>
              <a:prstGeom prst="straightConnector1">
                <a:avLst/>
              </a:prstGeom>
              <a:ln w="19050">
                <a:solidFill>
                  <a:srgbClr val="FF00FF"/>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71" name="Group 270"/>
            <p:cNvGrpSpPr/>
            <p:nvPr/>
          </p:nvGrpSpPr>
          <p:grpSpPr>
            <a:xfrm>
              <a:off x="6165628" y="3750921"/>
              <a:ext cx="561173" cy="458185"/>
              <a:chOff x="2293652" y="3736779"/>
              <a:chExt cx="561173" cy="458185"/>
            </a:xfrm>
          </p:grpSpPr>
          <p:cxnSp>
            <p:nvCxnSpPr>
              <p:cNvPr id="298" name="Straight Arrow Connector 297"/>
              <p:cNvCxnSpPr/>
              <p:nvPr/>
            </p:nvCxnSpPr>
            <p:spPr>
              <a:xfrm>
                <a:off x="2301632" y="3737764"/>
                <a:ext cx="0" cy="457200"/>
              </a:xfrm>
              <a:prstGeom prst="straightConnector1">
                <a:avLst/>
              </a:prstGeom>
              <a:ln w="19050">
                <a:solidFill>
                  <a:srgbClr val="FF00FF"/>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9" name="Straight Arrow Connector 298"/>
              <p:cNvCxnSpPr/>
              <p:nvPr/>
            </p:nvCxnSpPr>
            <p:spPr>
              <a:xfrm>
                <a:off x="2854825" y="3737764"/>
                <a:ext cx="0" cy="457200"/>
              </a:xfrm>
              <a:prstGeom prst="straightConnector1">
                <a:avLst/>
              </a:prstGeom>
              <a:ln w="19050">
                <a:solidFill>
                  <a:srgbClr val="FF00FF"/>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0" name="Straight Arrow Connector 299"/>
              <p:cNvCxnSpPr/>
              <p:nvPr/>
            </p:nvCxnSpPr>
            <p:spPr>
              <a:xfrm flipH="1" flipV="1">
                <a:off x="2293652" y="3736779"/>
                <a:ext cx="560844" cy="985"/>
              </a:xfrm>
              <a:prstGeom prst="straightConnector1">
                <a:avLst/>
              </a:prstGeom>
              <a:ln w="19050">
                <a:solidFill>
                  <a:srgbClr val="FF00FF"/>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72" name="Group 271"/>
            <p:cNvGrpSpPr/>
            <p:nvPr/>
          </p:nvGrpSpPr>
          <p:grpSpPr>
            <a:xfrm>
              <a:off x="8113412" y="3742514"/>
              <a:ext cx="561173" cy="458185"/>
              <a:chOff x="2293652" y="3736779"/>
              <a:chExt cx="561173" cy="458185"/>
            </a:xfrm>
          </p:grpSpPr>
          <p:cxnSp>
            <p:nvCxnSpPr>
              <p:cNvPr id="295" name="Straight Arrow Connector 294"/>
              <p:cNvCxnSpPr/>
              <p:nvPr/>
            </p:nvCxnSpPr>
            <p:spPr>
              <a:xfrm>
                <a:off x="2301632" y="3737764"/>
                <a:ext cx="0" cy="457200"/>
              </a:xfrm>
              <a:prstGeom prst="straightConnector1">
                <a:avLst/>
              </a:prstGeom>
              <a:ln w="19050">
                <a:solidFill>
                  <a:srgbClr val="FF00FF"/>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6" name="Straight Arrow Connector 295"/>
              <p:cNvCxnSpPr/>
              <p:nvPr/>
            </p:nvCxnSpPr>
            <p:spPr>
              <a:xfrm>
                <a:off x="2854825" y="3737764"/>
                <a:ext cx="0" cy="457200"/>
              </a:xfrm>
              <a:prstGeom prst="straightConnector1">
                <a:avLst/>
              </a:prstGeom>
              <a:ln w="19050">
                <a:solidFill>
                  <a:srgbClr val="FF00FF"/>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7" name="Straight Arrow Connector 296"/>
              <p:cNvCxnSpPr/>
              <p:nvPr/>
            </p:nvCxnSpPr>
            <p:spPr>
              <a:xfrm flipH="1" flipV="1">
                <a:off x="2293652" y="3736779"/>
                <a:ext cx="560844" cy="985"/>
              </a:xfrm>
              <a:prstGeom prst="straightConnector1">
                <a:avLst/>
              </a:prstGeom>
              <a:ln w="19050">
                <a:solidFill>
                  <a:srgbClr val="FF00FF"/>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cxnSp>
          <p:nvCxnSpPr>
            <p:cNvPr id="273" name="Straight Arrow Connector 272"/>
            <p:cNvCxnSpPr/>
            <p:nvPr/>
          </p:nvCxnSpPr>
          <p:spPr>
            <a:xfrm>
              <a:off x="6734513" y="4200699"/>
              <a:ext cx="1376907" cy="1"/>
            </a:xfrm>
            <a:prstGeom prst="straightConnector1">
              <a:avLst/>
            </a:prstGeom>
            <a:ln w="19050">
              <a:solidFill>
                <a:srgbClr val="FF00FF"/>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4" name="Straight Arrow Connector 273"/>
            <p:cNvCxnSpPr/>
            <p:nvPr/>
          </p:nvCxnSpPr>
          <p:spPr>
            <a:xfrm flipH="1">
              <a:off x="4793501" y="4205840"/>
              <a:ext cx="1378639" cy="0"/>
            </a:xfrm>
            <a:prstGeom prst="straightConnector1">
              <a:avLst/>
            </a:prstGeom>
            <a:ln w="19050">
              <a:solidFill>
                <a:srgbClr val="FF00FF"/>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5" name="Straight Arrow Connector 274"/>
            <p:cNvCxnSpPr/>
            <p:nvPr/>
          </p:nvCxnSpPr>
          <p:spPr>
            <a:xfrm flipH="1">
              <a:off x="2858592" y="4197532"/>
              <a:ext cx="1378639" cy="0"/>
            </a:xfrm>
            <a:prstGeom prst="straightConnector1">
              <a:avLst/>
            </a:prstGeom>
            <a:ln w="19050">
              <a:solidFill>
                <a:srgbClr val="FF00FF"/>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1" name="Straight Arrow Connector 280"/>
            <p:cNvCxnSpPr/>
            <p:nvPr/>
          </p:nvCxnSpPr>
          <p:spPr>
            <a:xfrm flipH="1">
              <a:off x="920425" y="4187734"/>
              <a:ext cx="1378639" cy="0"/>
            </a:xfrm>
            <a:prstGeom prst="straightConnector1">
              <a:avLst/>
            </a:prstGeom>
            <a:ln w="19050">
              <a:solidFill>
                <a:srgbClr val="FF00FF"/>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320" name="Rectangle 319"/>
          <p:cNvSpPr/>
          <p:nvPr/>
        </p:nvSpPr>
        <p:spPr>
          <a:xfrm>
            <a:off x="831228" y="5118574"/>
            <a:ext cx="3276859" cy="32316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dirty="0">
                <a:ln>
                  <a:noFill/>
                </a:ln>
                <a:solidFill>
                  <a:srgbClr val="C00000"/>
                </a:solidFill>
                <a:effectLst/>
                <a:uLnTx/>
                <a:uFillTx/>
                <a:latin typeface="Gill Sans MT"/>
                <a:ea typeface="+mn-ea"/>
                <a:cs typeface="+mn-cs"/>
              </a:rPr>
              <a:t>All falling edges occur at the same time!</a:t>
            </a:r>
          </a:p>
        </p:txBody>
      </p:sp>
      <p:cxnSp>
        <p:nvCxnSpPr>
          <p:cNvPr id="321" name="Straight Arrow Connector 320"/>
          <p:cNvCxnSpPr/>
          <p:nvPr/>
        </p:nvCxnSpPr>
        <p:spPr>
          <a:xfrm>
            <a:off x="1204520" y="2720785"/>
            <a:ext cx="7663974" cy="2837"/>
          </a:xfrm>
          <a:prstGeom prst="straightConnector1">
            <a:avLst/>
          </a:prstGeom>
          <a:ln w="19050">
            <a:solidFill>
              <a:srgbClr val="FF00FF"/>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22" name="TextBox 321"/>
          <p:cNvSpPr txBox="1"/>
          <p:nvPr/>
        </p:nvSpPr>
        <p:spPr>
          <a:xfrm flipH="1">
            <a:off x="914400" y="2535451"/>
            <a:ext cx="811566" cy="2308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FF00FF"/>
                </a:solidFill>
                <a:effectLst/>
                <a:uLnTx/>
                <a:uFillTx/>
                <a:latin typeface="Gill Sans MT"/>
                <a:ea typeface="+mn-ea"/>
                <a:cs typeface="+mn-cs"/>
              </a:rPr>
              <a:t>CCR = 5</a:t>
            </a:r>
          </a:p>
        </p:txBody>
      </p:sp>
      <p:sp>
        <p:nvSpPr>
          <p:cNvPr id="323" name="TextBox 322"/>
          <p:cNvSpPr txBox="1"/>
          <p:nvPr/>
        </p:nvSpPr>
        <p:spPr>
          <a:xfrm flipH="1">
            <a:off x="914400" y="4421401"/>
            <a:ext cx="811566" cy="2308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FF00FF"/>
                </a:solidFill>
                <a:effectLst/>
                <a:uLnTx/>
                <a:uFillTx/>
                <a:latin typeface="Gill Sans MT"/>
                <a:ea typeface="+mn-ea"/>
                <a:cs typeface="+mn-cs"/>
              </a:rPr>
              <a:t>CCR = 5</a:t>
            </a:r>
          </a:p>
        </p:txBody>
      </p:sp>
      <p:sp>
        <p:nvSpPr>
          <p:cNvPr id="324" name="TextBox 323"/>
          <p:cNvSpPr txBox="1"/>
          <p:nvPr/>
        </p:nvSpPr>
        <p:spPr>
          <a:xfrm flipH="1">
            <a:off x="903546" y="3771900"/>
            <a:ext cx="810955" cy="2308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C00000"/>
                </a:solidFill>
                <a:effectLst/>
                <a:uLnTx/>
                <a:uFillTx/>
                <a:latin typeface="Gill Sans MT"/>
                <a:ea typeface="+mn-ea"/>
                <a:cs typeface="+mn-cs"/>
              </a:rPr>
              <a:t>CCR = 3</a:t>
            </a:r>
          </a:p>
        </p:txBody>
      </p:sp>
      <p:grpSp>
        <p:nvGrpSpPr>
          <p:cNvPr id="4" name="Group 3"/>
          <p:cNvGrpSpPr/>
          <p:nvPr/>
        </p:nvGrpSpPr>
        <p:grpSpPr>
          <a:xfrm>
            <a:off x="2858940" y="4726925"/>
            <a:ext cx="5825429" cy="223694"/>
            <a:chOff x="3811920" y="5159566"/>
            <a:chExt cx="7767238" cy="298259"/>
          </a:xfrm>
        </p:grpSpPr>
        <p:cxnSp>
          <p:nvCxnSpPr>
            <p:cNvPr id="244" name="Straight Arrow Connector 243"/>
            <p:cNvCxnSpPr/>
            <p:nvPr/>
          </p:nvCxnSpPr>
          <p:spPr>
            <a:xfrm flipV="1">
              <a:off x="3811920" y="5181600"/>
              <a:ext cx="0" cy="276225"/>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45" name="Straight Arrow Connector 244"/>
            <p:cNvCxnSpPr/>
            <p:nvPr/>
          </p:nvCxnSpPr>
          <p:spPr>
            <a:xfrm flipV="1">
              <a:off x="6388618" y="5181600"/>
              <a:ext cx="0" cy="276225"/>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49" name="Straight Arrow Connector 248"/>
            <p:cNvCxnSpPr/>
            <p:nvPr/>
          </p:nvCxnSpPr>
          <p:spPr>
            <a:xfrm flipV="1">
              <a:off x="8959468" y="5181600"/>
              <a:ext cx="0" cy="276225"/>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50" name="Straight Arrow Connector 249"/>
            <p:cNvCxnSpPr/>
            <p:nvPr/>
          </p:nvCxnSpPr>
          <p:spPr>
            <a:xfrm flipV="1">
              <a:off x="11579158" y="5159566"/>
              <a:ext cx="0" cy="276225"/>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grpSp>
      <p:cxnSp>
        <p:nvCxnSpPr>
          <p:cNvPr id="252" name="Straight Connector 251"/>
          <p:cNvCxnSpPr/>
          <p:nvPr/>
        </p:nvCxnSpPr>
        <p:spPr>
          <a:xfrm>
            <a:off x="4792601" y="5107881"/>
            <a:ext cx="0" cy="321469"/>
          </a:xfrm>
          <a:prstGeom prst="line">
            <a:avLst/>
          </a:prstGeom>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p:nvCxnSpPr>
        <p:spPr>
          <a:xfrm>
            <a:off x="6726946" y="5118574"/>
            <a:ext cx="0" cy="321469"/>
          </a:xfrm>
          <a:prstGeom prst="line">
            <a:avLst/>
          </a:prstGeom>
        </p:spPr>
        <p:style>
          <a:lnRef idx="1">
            <a:schemeClr val="accent1"/>
          </a:lnRef>
          <a:fillRef idx="0">
            <a:schemeClr val="accent1"/>
          </a:fillRef>
          <a:effectRef idx="0">
            <a:schemeClr val="accent1"/>
          </a:effectRef>
          <a:fontRef idx="minor">
            <a:schemeClr val="tx1"/>
          </a:fontRef>
        </p:style>
      </p:cxnSp>
      <p:sp>
        <p:nvSpPr>
          <p:cNvPr id="255" name="TextBox 254"/>
          <p:cNvSpPr txBox="1"/>
          <p:nvPr/>
        </p:nvSpPr>
        <p:spPr>
          <a:xfrm>
            <a:off x="5310082" y="5291699"/>
            <a:ext cx="993542"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Gill Sans MT"/>
                <a:ea typeface="+mn-ea"/>
                <a:cs typeface="+mn-cs"/>
              </a:rPr>
              <a:t>PWM Period</a:t>
            </a:r>
          </a:p>
        </p:txBody>
      </p:sp>
      <p:cxnSp>
        <p:nvCxnSpPr>
          <p:cNvPr id="16" name="Straight Arrow Connector 15"/>
          <p:cNvCxnSpPr/>
          <p:nvPr/>
        </p:nvCxnSpPr>
        <p:spPr>
          <a:xfrm>
            <a:off x="4790558" y="5268514"/>
            <a:ext cx="1936214" cy="1069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56" name="TextBox 255"/>
          <p:cNvSpPr txBox="1"/>
          <p:nvPr/>
        </p:nvSpPr>
        <p:spPr>
          <a:xfrm>
            <a:off x="5695154" y="5010442"/>
            <a:ext cx="1083951" cy="30008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350" b="0" i="0" u="none" strike="noStrike" kern="1200" cap="none" spc="0" normalizeH="0" baseline="0" noProof="0" dirty="0">
                <a:ln>
                  <a:noFill/>
                </a:ln>
                <a:solidFill>
                  <a:srgbClr val="C00000"/>
                </a:solidFill>
                <a:effectLst/>
                <a:uLnTx/>
                <a:uFillTx/>
                <a:latin typeface="Gill Sans MT"/>
                <a:ea typeface="+mn-ea"/>
                <a:cs typeface="+mn-cs"/>
              </a:rPr>
              <a:t>Right-aligned</a:t>
            </a:r>
          </a:p>
        </p:txBody>
      </p:sp>
      <p:sp>
        <p:nvSpPr>
          <p:cNvPr id="254" name="Rectangle 253"/>
          <p:cNvSpPr/>
          <p:nvPr/>
        </p:nvSpPr>
        <p:spPr>
          <a:xfrm>
            <a:off x="60864" y="5486400"/>
            <a:ext cx="9204052" cy="923330"/>
          </a:xfrm>
          <a:prstGeom prst="rect">
            <a:avLst/>
          </a:prstGeom>
        </p:spPr>
        <p:txBody>
          <a:bodyPr wrap="square">
            <a:spAutoFit/>
          </a:bodyPr>
          <a:lstStyle/>
          <a:p>
            <a:pPr lvl="0" defTabSz="457200">
              <a:defRPr/>
            </a:pPr>
            <a:r>
              <a:rPr lang="en-US" dirty="0"/>
              <a:t>In the down-counting mode, when multiple PWM signals are generated by the same timer,  the PWM pulses are </a:t>
            </a:r>
            <a:r>
              <a:rPr lang="en-US" dirty="0">
                <a:solidFill>
                  <a:srgbClr val="C00000"/>
                </a:solidFill>
              </a:rPr>
              <a:t>right edge aligned</a:t>
            </a:r>
            <a:r>
              <a:rPr lang="en-US" dirty="0"/>
              <a:t>, because all </a:t>
            </a:r>
            <a:r>
              <a:rPr lang="en-US" altLang="zh-CN" dirty="0"/>
              <a:t>falling edges</a:t>
            </a:r>
            <a:r>
              <a:rPr lang="en-US" dirty="0"/>
              <a:t> are aligned to the right side of the PWM period. </a:t>
            </a:r>
          </a:p>
        </p:txBody>
      </p:sp>
      <p:sp>
        <p:nvSpPr>
          <p:cNvPr id="258" name="Rectangle 257"/>
          <p:cNvSpPr/>
          <p:nvPr/>
        </p:nvSpPr>
        <p:spPr>
          <a:xfrm>
            <a:off x="174589" y="3581400"/>
            <a:ext cx="837089" cy="50783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350" b="0" i="0" u="none" strike="noStrike" kern="1200" cap="none" spc="0" normalizeH="0" baseline="0" noProof="0" dirty="0">
                <a:ln>
                  <a:noFill/>
                </a:ln>
                <a:solidFill>
                  <a:prstClr val="black"/>
                </a:solidFill>
                <a:effectLst/>
                <a:uLnTx/>
                <a:uFillTx/>
                <a:latin typeface="Gill Sans MT"/>
                <a:ea typeface="+mn-ea"/>
                <a:cs typeface="+mn-cs"/>
              </a:rPr>
              <a:t>PWM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350" dirty="0">
                <a:solidFill>
                  <a:prstClr val="black"/>
                </a:solidFill>
                <a:latin typeface="Gill Sans MT"/>
              </a:rPr>
              <a:t>Output 1</a:t>
            </a:r>
            <a:endParaRPr kumimoji="0" lang="en-US" sz="1350" b="0" i="0" u="none" strike="noStrike" kern="1200" cap="none" spc="0" normalizeH="0" baseline="0" noProof="0" dirty="0">
              <a:ln>
                <a:noFill/>
              </a:ln>
              <a:solidFill>
                <a:prstClr val="black"/>
              </a:solidFill>
              <a:effectLst/>
              <a:uLnTx/>
              <a:uFillTx/>
              <a:latin typeface="Gill Sans MT"/>
              <a:ea typeface="+mn-ea"/>
              <a:cs typeface="+mn-cs"/>
            </a:endParaRPr>
          </a:p>
        </p:txBody>
      </p:sp>
      <p:sp>
        <p:nvSpPr>
          <p:cNvPr id="259" name="Rectangle 258"/>
          <p:cNvSpPr/>
          <p:nvPr/>
        </p:nvSpPr>
        <p:spPr>
          <a:xfrm>
            <a:off x="171451" y="4523601"/>
            <a:ext cx="837089" cy="507831"/>
          </a:xfrm>
          <a:prstGeom prst="rect">
            <a:avLst/>
          </a:prstGeom>
        </p:spPr>
        <p:txBody>
          <a:bodyPr wrap="none">
            <a:spAutoFit/>
          </a:bodyPr>
          <a:lstStyle/>
          <a:p>
            <a:pPr lvl="0">
              <a:defRPr/>
            </a:pPr>
            <a:r>
              <a:rPr lang="en-US" sz="1350" dirty="0">
                <a:solidFill>
                  <a:prstClr val="black"/>
                </a:solidFill>
              </a:rPr>
              <a:t>PWM</a:t>
            </a:r>
          </a:p>
          <a:p>
            <a:pPr lvl="0">
              <a:defRPr/>
            </a:pPr>
            <a:r>
              <a:rPr lang="en-US" sz="1350" dirty="0">
                <a:solidFill>
                  <a:prstClr val="black"/>
                </a:solidFill>
              </a:rPr>
              <a:t>Output 2</a:t>
            </a:r>
          </a:p>
        </p:txBody>
      </p:sp>
    </p:spTree>
    <p:custDataLst>
      <p:tags r:id="rId1"/>
    </p:custDataLst>
    <p:extLst>
      <p:ext uri="{BB962C8B-B14F-4D97-AF65-F5344CB8AC3E}">
        <p14:creationId xmlns:p14="http://schemas.microsoft.com/office/powerpoint/2010/main" val="3843227747"/>
      </p:ext>
    </p:extLst>
  </p:cSld>
  <p:clrMapOvr>
    <a:masterClrMapping/>
  </p:clrMapOvr>
  <mc:AlternateContent xmlns:mc="http://schemas.openxmlformats.org/markup-compatibility/2006" xmlns:p14="http://schemas.microsoft.com/office/powerpoint/2010/main">
    <mc:Choice Requires="p14">
      <p:transition spd="slow" p14:dur="2000" advTm="41918"/>
    </mc:Choice>
    <mc:Fallback xmlns="">
      <p:transition spd="slow" advTm="4191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3A86A75C-4F4B-4683-9AE1-C65F6400EC91}">
      <p14:laserTraceLst xmlns:p14="http://schemas.microsoft.com/office/powerpoint/2010/main">
        <p14:tracePtLst>
          <p14:tracePt t="9510" x="3749675" y="3860800"/>
          <p14:tracePt t="9651" x="3768725" y="3851275"/>
          <p14:tracePt t="9665" x="3779838" y="3851275"/>
          <p14:tracePt t="9767" x="3779838" y="3871913"/>
          <p14:tracePt t="9791" x="3779838" y="3941763"/>
          <p14:tracePt t="9804" x="3779838" y="3971925"/>
          <p14:tracePt t="9805" x="3779838" y="4011613"/>
          <p14:tracePt t="9817" x="3779838" y="4041775"/>
          <p14:tracePt t="9840" x="3779838" y="4143375"/>
          <p14:tracePt t="9852" x="3779838" y="4173538"/>
          <p14:tracePt t="9864" x="3779838" y="4222750"/>
          <p14:tracePt t="9886" x="3779838" y="4313238"/>
          <p14:tracePt t="9898" x="3779838" y="4343400"/>
          <p14:tracePt t="9910" x="3779838" y="4364038"/>
          <p14:tracePt t="9932" x="3749675" y="4454525"/>
          <p14:tracePt t="9944" x="3749675" y="4494213"/>
          <p14:tracePt t="9977" x="3749675" y="4524375"/>
          <p14:tracePt t="9992" x="3749675" y="4535488"/>
          <p14:tracePt t="10005" x="3749675" y="4545013"/>
          <p14:tracePt t="10017" x="3749675" y="4554538"/>
          <p14:tracePt t="10041" x="3749675" y="4595813"/>
          <p14:tracePt t="10054" x="3749675" y="4605338"/>
          <p14:tracePt t="10056" x="3749675" y="4614863"/>
          <p14:tracePt t="10067" x="3749675" y="4625975"/>
          <p14:tracePt t="10078" x="3749675" y="4645025"/>
          <p14:tracePt t="10100" x="3749675" y="4686300"/>
          <p14:tracePt t="10112" x="3749675" y="4695825"/>
          <p14:tracePt t="10134" x="3749675" y="4716463"/>
          <p14:tracePt t="10146" x="3749675" y="4735513"/>
          <p14:tracePt t="10158" x="3738563" y="4735513"/>
          <p14:tracePt t="10181" x="3738563" y="4756150"/>
          <p14:tracePt t="10276" x="3768725" y="4705350"/>
          <p14:tracePt t="10289" x="3789363" y="4635500"/>
          <p14:tracePt t="10302" x="3798888" y="4584700"/>
          <p14:tracePt t="10315" x="3810000" y="4505325"/>
          <p14:tracePt t="10338" x="3810000" y="4394200"/>
          <p14:tracePt t="10350" x="3819525" y="4364038"/>
          <p14:tracePt t="10362" x="3819525" y="4324350"/>
          <p14:tracePt t="10385" x="3819525" y="4264025"/>
          <p14:tracePt t="10385" x="3819525" y="4233863"/>
          <p14:tracePt t="10397" x="3819525" y="4192588"/>
          <p14:tracePt t="10409" x="3819525" y="4152900"/>
          <p14:tracePt t="10433" x="3819525" y="4092575"/>
          <p14:tracePt t="10445" x="3819525" y="4032250"/>
          <p14:tracePt t="10457" x="3819525" y="3981450"/>
          <p14:tracePt t="10470" x="3819525" y="3951288"/>
          <p14:tracePt t="10493" x="3819525" y="3890963"/>
          <p14:tracePt t="10506" x="3819525" y="3851275"/>
          <p14:tracePt t="10518" x="3819525" y="3841750"/>
          <p14:tracePt t="10541" x="3819525" y="3811588"/>
          <p14:tracePt t="10564" x="3819525" y="3800475"/>
          <p14:tracePt t="10637" x="3819525" y="3821113"/>
          <p14:tracePt t="10650" x="3819525" y="3830638"/>
          <p14:tracePt t="10652" x="3819525" y="3851275"/>
          <p14:tracePt t="10663" x="3819525" y="3881438"/>
          <p14:tracePt t="10675" x="3819525" y="3971925"/>
          <p14:tracePt t="10689" x="3819525" y="4022725"/>
          <p14:tracePt t="10712" x="3819525" y="4213225"/>
          <p14:tracePt t="10724" x="3810000" y="4343400"/>
          <p14:tracePt t="10737" x="3798888" y="4403725"/>
          <p14:tracePt t="10760" x="3798888" y="4545013"/>
          <p14:tracePt t="10773" x="3798888" y="4584700"/>
          <p14:tracePt t="10773" x="3798888" y="4614863"/>
          <p14:tracePt t="10785" x="3798888" y="4645025"/>
          <p14:tracePt t="10808" x="3798888" y="4716463"/>
          <p14:tracePt t="10820" x="3798888" y="4735513"/>
          <p14:tracePt t="10831" x="3798888" y="4765675"/>
          <p14:tracePt t="10854" x="3798888" y="4776788"/>
          <p14:tracePt t="11240" x="0" y="0"/>
        </p14:tracePtLst>
        <p14:tracePtLst>
          <p14:tracePt t="15768" x="1617663" y="4203700"/>
          <p14:tracePt t="15890" x="0" y="0"/>
        </p14:tracePtLst>
        <p14:tracePtLst>
          <p14:tracePt t="15988" x="1617663" y="4203700"/>
          <p14:tracePt t="16064" x="1628775" y="4203700"/>
          <p14:tracePt t="16088" x="1647825" y="4203700"/>
          <p14:tracePt t="16114" x="1689100" y="4192588"/>
          <p14:tracePt t="16128" x="1728788" y="4173538"/>
          <p14:tracePt t="16141" x="1768475" y="4152900"/>
          <p14:tracePt t="16154" x="1789113" y="4143375"/>
          <p14:tracePt t="16167" x="1819275" y="4132263"/>
          <p14:tracePt t="16190" x="1879600" y="4113213"/>
          <p14:tracePt t="16204" x="1900238" y="4102100"/>
          <p14:tracePt t="16206" x="1919288" y="4092575"/>
          <p14:tracePt t="16217" x="1939925" y="4083050"/>
          <p14:tracePt t="16229" x="1979613" y="4083050"/>
          <p14:tracePt t="16252" x="2009775" y="4071938"/>
          <p14:tracePt t="16415" x="2009775" y="4062413"/>
          <p14:tracePt t="16438" x="1949450" y="4052888"/>
          <p14:tracePt t="16440" x="1909763" y="4041775"/>
          <p14:tracePt t="16453" x="1879600" y="4041775"/>
          <p14:tracePt t="16465" x="1809750" y="4032250"/>
          <p14:tracePt t="16477" x="1789113" y="4022725"/>
          <p14:tracePt t="16500" x="1768475" y="4022725"/>
          <p14:tracePt t="16547" x="1758950" y="4022725"/>
          <p14:tracePt t="16561" x="1749425" y="4022725"/>
          <p14:tracePt t="16574" x="1738313" y="4022725"/>
          <p14:tracePt t="16575" x="1728788" y="4022725"/>
          <p14:tracePt t="16587" x="1719263" y="4022725"/>
          <p14:tracePt t="16609" x="1677988" y="4032250"/>
          <p14:tracePt t="16620" x="1668463" y="4032250"/>
          <p14:tracePt t="16642" x="1658938" y="4041775"/>
          <p14:tracePt t="16655" x="1658938" y="4052888"/>
          <p14:tracePt t="16667" x="1647825" y="4062413"/>
          <p14:tracePt t="16689" x="1647825" y="4102100"/>
          <p14:tracePt t="16701" x="1647825" y="4113213"/>
          <p14:tracePt t="16713" x="1647825" y="4132263"/>
          <p14:tracePt t="16736" x="1647825" y="4152900"/>
          <p14:tracePt t="16748" x="1658938" y="4162425"/>
          <p14:tracePt t="16782" x="1689100" y="4183063"/>
          <p14:tracePt t="16794" x="1719263" y="4183063"/>
          <p14:tracePt t="16806" x="1728788" y="4192588"/>
          <p14:tracePt t="16829" x="1758950" y="4192588"/>
          <p14:tracePt t="16841" x="1768475" y="4192588"/>
          <p14:tracePt t="17062" x="0" y="0"/>
        </p14:tracePtLst>
        <p14:tracePtLst>
          <p14:tracePt t="17735" x="1819275" y="5018088"/>
          <p14:tracePt t="17843" x="1828800" y="5018088"/>
          <p14:tracePt t="17859" x="1839913" y="5018088"/>
          <p14:tracePt t="17872" x="1849438" y="5018088"/>
          <p14:tracePt t="17874" x="1858963" y="5018088"/>
          <p14:tracePt t="17885" x="1870075" y="5006975"/>
          <p14:tracePt t="17908" x="1919288" y="4976813"/>
          <p14:tracePt t="17920" x="1930400" y="4976813"/>
          <p14:tracePt t="17932" x="1939925" y="4967288"/>
          <p14:tracePt t="17944" x="1939925" y="4957763"/>
          <p14:tracePt t="17967" x="1949450" y="4927600"/>
          <p14:tracePt t="17979" x="1970088" y="4906963"/>
          <p14:tracePt t="17990" x="1970088" y="4897438"/>
          <p14:tracePt t="18011" x="1979613" y="4856163"/>
          <p14:tracePt t="18023" x="1990725" y="4837113"/>
          <p14:tracePt t="18046" x="1990725" y="4816475"/>
          <p14:tracePt t="18058" x="1990725" y="4806950"/>
          <p14:tracePt t="18069" x="1990725" y="4795838"/>
          <p14:tracePt t="18091" x="1970088" y="4786313"/>
          <p14:tracePt t="18104" x="1960563" y="4776788"/>
          <p14:tracePt t="18116" x="1939925" y="4776788"/>
          <p14:tracePt t="18138" x="1930400" y="4776788"/>
          <p14:tracePt t="18150" x="1909763" y="4776788"/>
          <p14:tracePt t="18172" x="1849438" y="4776788"/>
          <p14:tracePt t="18184" x="1828800" y="4786313"/>
          <p14:tracePt t="18196" x="1779588" y="4816475"/>
          <p14:tracePt t="18218" x="1719263" y="4846638"/>
          <p14:tracePt t="18231" x="1698625" y="4867275"/>
          <p14:tracePt t="18243" x="1689100" y="4897438"/>
          <p14:tracePt t="18266" x="1668463" y="4937125"/>
          <p14:tracePt t="18277" x="1668463" y="4957763"/>
          <p14:tracePt t="18288" x="1668463" y="4976813"/>
          <p14:tracePt t="18310" x="1668463" y="5027613"/>
          <p14:tracePt t="18323" x="1677988" y="5048250"/>
          <p14:tracePt t="18335" x="1708150" y="5078413"/>
          <p14:tracePt t="18357" x="1758950" y="5108575"/>
          <p14:tracePt t="18369" x="1768475" y="5108575"/>
          <p14:tracePt t="18381" x="1779588" y="5108575"/>
          <p14:tracePt t="18402" x="1798638" y="5108575"/>
          <p14:tracePt t="18415" x="1809750" y="5097463"/>
          <p14:tracePt t="18437" x="1819275" y="5087938"/>
          <p14:tracePt t="18438" x="1828800" y="5078413"/>
          <p14:tracePt t="18592" x="0" y="0"/>
        </p14:tracePtLst>
        <p14:tracePtLst>
          <p14:tracePt t="21496" x="8945563" y="3781425"/>
          <p14:tracePt t="21793" x="8945563" y="3800475"/>
          <p14:tracePt t="21807" x="8945563" y="3811588"/>
          <p14:tracePt t="21820" x="8945563" y="3830638"/>
          <p14:tracePt t="21847" x="8945563" y="3851275"/>
          <p14:tracePt t="21872" x="8945563" y="3881438"/>
          <p14:tracePt t="21885" x="8945563" y="3911600"/>
          <p14:tracePt t="21898" x="8945563" y="3921125"/>
          <p14:tracePt t="21911" x="8945563" y="3951288"/>
          <p14:tracePt t="21948" x="8945563" y="3992563"/>
          <p14:tracePt t="21949" x="8945563" y="4002088"/>
          <p14:tracePt t="21961" x="8945563" y="4022725"/>
          <p14:tracePt t="21973" x="8945563" y="4041775"/>
          <p14:tracePt t="21986" x="8945563" y="4062413"/>
          <p14:tracePt t="22008" x="8945563" y="4113213"/>
          <p14:tracePt t="22020" x="8945563" y="4132263"/>
          <p14:tracePt t="22033" x="8945563" y="4173538"/>
          <p14:tracePt t="22055" x="8955088" y="4233863"/>
          <p14:tracePt t="22068" x="8955088" y="4243388"/>
          <p14:tracePt t="22079" x="8955088" y="4273550"/>
          <p14:tracePt t="22103" x="8966200" y="4313238"/>
          <p14:tracePt t="22128" x="8966200" y="4343400"/>
          <p14:tracePt t="22152" x="8966200" y="4384675"/>
          <p14:tracePt t="22167" x="8966200" y="4414838"/>
          <p14:tracePt t="22181" x="8966200" y="4433888"/>
          <p14:tracePt t="22194" x="8966200" y="4464050"/>
          <p14:tracePt t="22207" x="8966200" y="4505325"/>
          <p14:tracePt t="22220" x="8966200" y="4524375"/>
          <p14:tracePt t="22244" x="8966200" y="4565650"/>
          <p14:tracePt t="22258" x="8966200" y="4584700"/>
          <p14:tracePt t="22271" x="8966200" y="4635500"/>
          <p14:tracePt t="22285" x="8966200" y="4645025"/>
          <p14:tracePt t="22298" x="8966200" y="4686300"/>
          <p14:tracePt t="22324" x="8966200" y="4725988"/>
          <p14:tracePt t="22339" x="8966200" y="4746625"/>
          <p14:tracePt t="22353" x="8966200" y="4786313"/>
          <p14:tracePt t="22366" x="8966200" y="4806950"/>
          <p14:tracePt t="22379" x="8966200" y="4837113"/>
          <p14:tracePt t="22392" x="8966200" y="4867275"/>
          <p14:tracePt t="22415" x="8966200" y="4897438"/>
          <p14:tracePt t="22427" x="8966200" y="4937125"/>
          <p14:tracePt t="22440" x="8966200" y="4946650"/>
          <p14:tracePt t="22441" x="8966200" y="4957763"/>
          <p14:tracePt t="22455" x="8966200" y="4967288"/>
          <p14:tracePt t="22478" x="8966200" y="4976813"/>
          <p14:tracePt t="22639" x="8966200" y="4967288"/>
          <p14:tracePt t="22667" x="8966200" y="4826000"/>
          <p14:tracePt t="22683" x="8966200" y="4735513"/>
          <p14:tracePt t="22697" x="8966200" y="4695825"/>
          <p14:tracePt t="22698" x="8966200" y="4656138"/>
          <p14:tracePt t="22711" x="8966200" y="4635500"/>
          <p14:tracePt t="22723" x="8955088" y="4595813"/>
          <p14:tracePt t="22736" x="8955088" y="4575175"/>
          <p14:tracePt t="22759" x="8945563" y="4514850"/>
          <p14:tracePt t="22771" x="8945563" y="4475163"/>
          <p14:tracePt t="22783" x="8945563" y="4454525"/>
          <p14:tracePt t="22806" x="8945563" y="4394200"/>
          <p14:tracePt t="22819" x="8945563" y="4343400"/>
          <p14:tracePt t="22832" x="8945563" y="4324350"/>
          <p14:tracePt t="22843" x="8945563" y="4294188"/>
          <p14:tracePt t="22866" x="8945563" y="4243388"/>
          <p14:tracePt t="22867" x="8945563" y="4222750"/>
          <p14:tracePt t="22878" x="8945563" y="4203700"/>
          <p14:tracePt t="22891" x="8955088" y="4162425"/>
          <p14:tracePt t="22913" x="8955088" y="4132263"/>
          <p14:tracePt t="22925" x="8955088" y="4083050"/>
          <p14:tracePt t="22938" x="8955088" y="4062413"/>
          <p14:tracePt t="22960" x="8966200" y="4002088"/>
          <p14:tracePt t="22973" x="8966200" y="3971925"/>
          <p14:tracePt t="22985" x="8966200" y="3951288"/>
          <p14:tracePt t="23009" x="8975725" y="3890963"/>
          <p14:tracePt t="23022" x="8985250" y="3830638"/>
          <p14:tracePt t="23034" x="8985250" y="3800475"/>
          <p14:tracePt t="23045" x="8985250" y="3751263"/>
          <p14:tracePt t="23068" x="8985250" y="3721100"/>
          <p14:tracePt t="23244" x="8985250" y="3781425"/>
          <p14:tracePt t="23258" x="8985250" y="3841750"/>
          <p14:tracePt t="23272" x="8985250" y="3921125"/>
          <p14:tracePt t="23286" x="8975725" y="3941763"/>
          <p14:tracePt t="23287" x="8975725" y="3971925"/>
          <p14:tracePt t="23299" x="8975725" y="3992563"/>
          <p14:tracePt t="23322" x="8966200" y="4071938"/>
          <p14:tracePt t="23334" x="8966200" y="4113213"/>
          <p14:tracePt t="23345" x="8966200" y="4132263"/>
          <p14:tracePt t="23369" x="8966200" y="4213225"/>
          <p14:tracePt t="23382" x="8966200" y="4233863"/>
          <p14:tracePt t="23394" x="8966200" y="4283075"/>
          <p14:tracePt t="23407" x="8966200" y="4333875"/>
          <p14:tracePt t="23429" x="8966200" y="4394200"/>
          <p14:tracePt t="23442" x="8966200" y="4454525"/>
          <p14:tracePt t="23456" x="8966200" y="4514850"/>
          <p14:tracePt t="23469" x="8966200" y="4545013"/>
          <p14:tracePt t="23492" x="8966200" y="4614863"/>
          <p14:tracePt t="23505" x="8966200" y="4665663"/>
          <p14:tracePt t="23517" x="8966200" y="4686300"/>
          <p14:tracePt t="23540" x="8966200" y="4786313"/>
          <p14:tracePt t="23552" x="8966200" y="4816475"/>
          <p14:tracePt t="23553" x="8966200" y="4867275"/>
          <p14:tracePt t="23563" x="8966200" y="4897438"/>
          <p14:tracePt t="23586" x="8966200" y="5006975"/>
          <p14:tracePt t="23598" x="8966200" y="5037138"/>
          <p14:tracePt t="23610" x="8955088" y="5087938"/>
          <p14:tracePt t="23633" x="8955088" y="5148263"/>
          <p14:tracePt t="23645" x="8955088" y="5159375"/>
          <p14:tracePt t="23657" x="8955088" y="5199063"/>
          <p14:tracePt t="23680" x="8955088" y="5229225"/>
          <p14:tracePt t="23692" x="8945563" y="5280025"/>
          <p14:tracePt t="23705" x="8936038" y="5349875"/>
          <p14:tracePt t="23728" x="8924925" y="5400675"/>
          <p14:tracePt t="23741" x="8924925" y="5461000"/>
          <p14:tracePt t="23754" x="8915400" y="5500688"/>
          <p14:tracePt t="23766" x="8915400" y="5521325"/>
          <p14:tracePt t="23789" x="8915400" y="5600700"/>
          <p14:tracePt t="23801" x="8915400" y="5651500"/>
          <p14:tracePt t="23812" x="8915400" y="5681663"/>
          <p14:tracePt t="23835" x="8905875" y="5772150"/>
          <p14:tracePt t="23847" x="8905875" y="5802313"/>
          <p14:tracePt t="23860" x="8905875" y="5832475"/>
          <p14:tracePt t="23884" x="8905875" y="5853113"/>
          <p14:tracePt t="23907" x="8905875" y="5872163"/>
          <p14:tracePt t="23930" x="8894763" y="5913438"/>
          <p14:tracePt t="23932" x="8894763" y="5932488"/>
          <p14:tracePt t="23944" x="8894763" y="5953125"/>
          <p14:tracePt t="23956" x="8894763" y="6003925"/>
          <p14:tracePt t="23968" x="8894763" y="6013450"/>
          <p14:tracePt t="23991" x="8894763" y="6034088"/>
          <p14:tracePt t="24026" x="8894763" y="6043613"/>
          <p14:tracePt t="24040" x="8894763" y="6053138"/>
          <p14:tracePt t="24208" x="8894763" y="6013450"/>
          <p14:tracePt t="24221" x="8894763" y="5983288"/>
          <p14:tracePt t="24235" x="8894763" y="5962650"/>
          <p14:tracePt t="24259" x="8894763" y="5913438"/>
          <p14:tracePt t="24272" x="8894763" y="5902325"/>
          <p14:tracePt t="24286" x="8894763" y="5883275"/>
          <p14:tracePt t="24300" x="8894763" y="5872163"/>
          <p14:tracePt t="24313" x="8894763" y="5862638"/>
          <p14:tracePt t="24338" x="8894763" y="5842000"/>
          <p14:tracePt t="24375" x="8894763" y="5832475"/>
          <p14:tracePt t="24414" x="8894763" y="5822950"/>
          <p14:tracePt t="24415" x="8894763" y="5811838"/>
          <p14:tracePt t="24428" x="8894763" y="5802313"/>
          <p14:tracePt t="24440" x="8894763" y="5792788"/>
          <p14:tracePt t="24782" x="8894763" y="5781675"/>
          <p14:tracePt t="24796" x="8894763" y="5702300"/>
          <p14:tracePt t="24820" x="8894763" y="5561013"/>
          <p14:tracePt t="24833" x="8894763" y="5480050"/>
          <p14:tracePt t="24847" x="8894763" y="5449888"/>
          <p14:tracePt t="24861" x="8894763" y="5400675"/>
          <p14:tracePt t="24874" x="8894763" y="5329238"/>
          <p14:tracePt t="24899" x="8894763" y="5229225"/>
          <p14:tracePt t="24912" x="8894763" y="5189538"/>
          <p14:tracePt t="24925" x="8894763" y="5118100"/>
          <p14:tracePt t="24938" x="8894763" y="5037138"/>
          <p14:tracePt t="24951" x="8894763" y="4987925"/>
          <p14:tracePt t="24976" x="8894763" y="4856163"/>
          <p14:tracePt t="24988" x="8894763" y="4795838"/>
          <p14:tracePt t="25002" x="8894763" y="4776788"/>
          <p14:tracePt t="25015" x="8915400" y="4735513"/>
          <p14:tracePt t="25039" x="8915400" y="4645025"/>
          <p14:tracePt t="25052" x="8915400" y="4575175"/>
          <p14:tracePt t="25065" x="8915400" y="4535488"/>
          <p14:tracePt t="25077" x="8915400" y="4475163"/>
          <p14:tracePt t="25092" x="8924925" y="4414838"/>
          <p14:tracePt t="25106" x="8924925" y="4394200"/>
          <p14:tracePt t="25129" x="8924925" y="4324350"/>
          <p14:tracePt t="25141" x="8924925" y="4264025"/>
          <p14:tracePt t="25154" x="8924925" y="4222750"/>
          <p14:tracePt t="25177" x="8936038" y="4092575"/>
          <p14:tracePt t="25189" x="8945563" y="4011613"/>
          <p14:tracePt t="25202" x="8945563" y="3962400"/>
          <p14:tracePt t="25224" x="8955088" y="3860800"/>
          <p14:tracePt t="25237" x="8955088" y="3781425"/>
          <p14:tracePt t="25248" x="8955088" y="3730625"/>
          <p14:tracePt t="25270" x="8955088" y="3640138"/>
          <p14:tracePt t="25282" x="8955088" y="3630613"/>
          <p14:tracePt t="25294" x="8955088" y="3589338"/>
          <p14:tracePt t="25317" x="8955088" y="3570288"/>
          <p14:tracePt t="25317" x="8955088" y="3549650"/>
          <p14:tracePt t="25328" x="8955088" y="3529013"/>
          <p14:tracePt t="25342" x="8955088" y="3479800"/>
          <p14:tracePt t="25365" x="8955088" y="3378200"/>
          <p14:tracePt t="25378" x="8966200" y="3348038"/>
          <p14:tracePt t="25390" x="8975725" y="3287713"/>
          <p14:tracePt t="25412" x="8975725" y="3257550"/>
          <p14:tracePt t="25425" x="8985250" y="3208338"/>
          <p14:tracePt t="25436" x="8985250" y="3167063"/>
          <p14:tracePt t="25449" x="8996363" y="3117850"/>
          <p14:tracePt t="25473" x="8996363" y="3087688"/>
          <p14:tracePt t="25486" x="8996363" y="3076575"/>
          <p14:tracePt t="25863" x="0" y="0"/>
        </p14:tracePtLst>
        <p14:tracePtLst>
          <p14:tracePt t="30563" x="7789863" y="4022725"/>
          <p14:tracePt t="30778" x="7810500" y="4022725"/>
          <p14:tracePt t="30793" x="7859713" y="4022725"/>
          <p14:tracePt t="30806" x="7950200" y="4022725"/>
          <p14:tracePt t="30818" x="7989888" y="4022725"/>
          <p14:tracePt t="30841" x="8101013" y="4022725"/>
          <p14:tracePt t="30854" x="8151813" y="4022725"/>
          <p14:tracePt t="30866" x="8181975" y="4022725"/>
          <p14:tracePt t="30887" x="8242300" y="4022725"/>
          <p14:tracePt t="30899" x="8261350" y="4022725"/>
          <p14:tracePt t="30912" x="8302625" y="4022725"/>
          <p14:tracePt t="30933" x="8362950" y="4022725"/>
          <p14:tracePt t="30946" x="8382000" y="4022725"/>
          <p14:tracePt t="30968" x="8412163" y="4022725"/>
          <p14:tracePt t="30980" x="8423275" y="4022725"/>
          <p14:tracePt t="30992" x="8432800" y="4022725"/>
          <p14:tracePt t="31016" x="8472488" y="4022725"/>
          <p14:tracePt t="31038" x="8493125" y="4022725"/>
          <p14:tracePt t="31060" x="8553450" y="4011613"/>
          <p14:tracePt t="31072" x="8593138" y="4011613"/>
          <p14:tracePt t="31084" x="8613775" y="4011613"/>
          <p14:tracePt t="31108" x="8683625" y="4011613"/>
          <p14:tracePt t="31121" x="8704263" y="4011613"/>
          <p14:tracePt t="31146" x="8724900" y="4011613"/>
          <p14:tracePt t="31169" x="8755063" y="4011613"/>
          <p14:tracePt t="31182" x="8785225" y="4011613"/>
          <p14:tracePt t="31184" x="8804275" y="4011613"/>
          <p14:tracePt t="31196" x="8824913" y="4011613"/>
          <p14:tracePt t="31208" x="8864600" y="4011613"/>
          <p14:tracePt t="31232" x="8915400" y="4011613"/>
          <p14:tracePt t="31384" x="8915400" y="4022725"/>
          <p14:tracePt t="31419" x="8915400" y="4032250"/>
          <p14:tracePt t="31433" x="8905875" y="4041775"/>
          <p14:tracePt t="31449" x="8885238" y="4052888"/>
          <p14:tracePt t="31630" x="0" y="0"/>
        </p14:tracePtLst>
        <p14:tracePtLst>
          <p14:tracePt t="32132" x="8221663" y="4976813"/>
          <p14:tracePt t="32279" x="8231188" y="4976813"/>
          <p14:tracePt t="32280" x="8242300" y="4976813"/>
          <p14:tracePt t="32293" x="8272463" y="4976813"/>
          <p14:tracePt t="32304" x="8302625" y="4976813"/>
          <p14:tracePt t="32318" x="8332788" y="4976813"/>
          <p14:tracePt t="32342" x="8423275" y="4976813"/>
          <p14:tracePt t="32353" x="8502650" y="4976813"/>
          <p14:tracePt t="32365" x="8532813" y="4976813"/>
          <p14:tracePt t="32378" x="8583613" y="4976813"/>
          <p14:tracePt t="32401" x="8613775" y="4976813"/>
          <p14:tracePt t="32413" x="8623300" y="4976813"/>
          <p14:tracePt t="32450" x="8634413" y="4976813"/>
          <p14:tracePt t="32476" x="8653463" y="4976813"/>
          <p14:tracePt t="32489" x="8674100" y="4976813"/>
          <p14:tracePt t="32513" x="8704263" y="4976813"/>
          <p14:tracePt t="32527" x="8713788" y="4976813"/>
          <p14:tracePt t="32540" x="8724900" y="4976813"/>
          <p14:tracePt t="32666" x="8734425" y="4976813"/>
          <p14:tracePt t="32681" x="8743950" y="4976813"/>
          <p14:tracePt t="32824" x="0" y="0"/>
        </p14:tracePtLst>
        <p14:tracePtLst>
          <p14:tracePt t="33324" x="8864600" y="5651500"/>
          <p14:tracePt t="33336" x="8875713" y="5641975"/>
          <p14:tracePt t="33350" x="8875713" y="5630863"/>
          <p14:tracePt t="33364" x="8885238" y="5611813"/>
          <p14:tracePt t="33386" x="8894763" y="5581650"/>
          <p14:tracePt t="33399" x="8894763" y="5551488"/>
          <p14:tracePt t="33425" x="8894763" y="5540375"/>
          <p14:tracePt t="33450" x="8894763" y="5521325"/>
          <p14:tracePt t="33512" x="8894763" y="5510213"/>
          <p14:tracePt t="33613" x="8905875" y="5510213"/>
          <p14:tracePt t="33637" x="8905875" y="5530850"/>
          <p14:tracePt t="33650" x="8905875" y="5551488"/>
          <p14:tracePt t="33664" x="8905875" y="5570538"/>
          <p14:tracePt t="33677" x="8915400" y="5591175"/>
          <p14:tracePt t="33689" x="8915400" y="5611813"/>
          <p14:tracePt t="33711" x="8915400" y="5661025"/>
          <p14:tracePt t="33723" x="8915400" y="5681663"/>
          <p14:tracePt t="33724" x="8924925" y="5702300"/>
          <p14:tracePt t="33736" x="8924925" y="5721350"/>
          <p14:tracePt t="33760" x="8936038" y="5792788"/>
          <p14:tracePt t="33773" x="8936038" y="5822950"/>
          <p14:tracePt t="33785" x="8945563" y="5842000"/>
          <p14:tracePt t="33807" x="8945563" y="5892800"/>
          <p14:tracePt t="33819" x="8945563" y="5922963"/>
          <p14:tracePt t="33831" x="8955088" y="5953125"/>
          <p14:tracePt t="33854" x="8955088" y="5992813"/>
          <p14:tracePt t="33866" x="8955088" y="6003925"/>
          <p14:tracePt t="33878" x="8955088" y="6043613"/>
          <p14:tracePt t="33901" x="8966200" y="6094413"/>
          <p14:tracePt t="33914" x="8966200" y="6103938"/>
          <p14:tracePt t="33924" x="8975725" y="6134100"/>
          <p14:tracePt t="33947" x="8975725" y="6154738"/>
          <p14:tracePt t="33959" x="8975725" y="6164263"/>
          <p14:tracePt t="33971" x="8975725" y="6173788"/>
          <p14:tracePt t="34018" x="8975725" y="6184900"/>
          <p14:tracePt t="34106" x="8985250" y="6173788"/>
          <p14:tracePt t="34119" x="8985250" y="6094413"/>
          <p14:tracePt t="34134" x="8985250" y="5962650"/>
          <p14:tracePt t="34147" x="8985250" y="5913438"/>
          <p14:tracePt t="34160" x="8985250" y="5832475"/>
          <p14:tracePt t="34182" x="8985250" y="5762625"/>
          <p14:tracePt t="34194" x="8985250" y="5741988"/>
          <p14:tracePt t="34207" x="8985250" y="5691188"/>
          <p14:tracePt t="34219" x="8985250" y="5661025"/>
          <p14:tracePt t="34242" x="8985250" y="5600700"/>
          <p14:tracePt t="34254" x="8975725" y="5581650"/>
          <p14:tracePt t="34268" x="8975725" y="5551488"/>
          <p14:tracePt t="34290" x="8975725" y="5510213"/>
          <p14:tracePt t="34303" x="8975725" y="5500688"/>
          <p14:tracePt t="34315" x="8975725" y="5491163"/>
          <p14:tracePt t="34338" x="8975725" y="5449888"/>
          <p14:tracePt t="34351" x="8975725" y="5440363"/>
          <p14:tracePt t="34363" x="8975725" y="5430838"/>
          <p14:tracePt t="34396" x="8975725" y="5419725"/>
          <p14:tracePt t="34491" x="8975725" y="5449888"/>
          <p14:tracePt t="34503" x="8975725" y="5470525"/>
          <p14:tracePt t="34504" x="8975725" y="5500688"/>
          <p14:tracePt t="34517" x="8975725" y="5540375"/>
          <p14:tracePt t="34539" x="8975725" y="5630863"/>
          <p14:tracePt t="34552" x="8975725" y="5661025"/>
          <p14:tracePt t="34565" x="8975725" y="5721350"/>
          <p14:tracePt t="34587" x="8975725" y="5792788"/>
          <p14:tracePt t="34599" x="8975725" y="5822950"/>
          <p14:tracePt t="34609" x="8975725" y="5853113"/>
          <p14:tracePt t="34632" x="8975725" y="5922963"/>
          <p14:tracePt t="34644" x="8975725" y="5973763"/>
          <p14:tracePt t="34656" x="8975725" y="5992813"/>
          <p14:tracePt t="34679" x="8975725" y="6034088"/>
          <p14:tracePt t="34691" x="8975725" y="6073775"/>
          <p14:tracePt t="34703" x="8975725" y="6083300"/>
          <p14:tracePt t="34726" x="8975725" y="6124575"/>
          <p14:tracePt t="34739" x="8975725" y="6143625"/>
          <p14:tracePt t="34774" x="8975725" y="6154738"/>
          <p14:tracePt t="34788" x="8975725" y="6164263"/>
          <p14:tracePt t="34956" x="0" y="0"/>
        </p14:tracePtLst>
        <p14:tracePtLst>
          <p14:tracePt t="35608" x="6453188" y="6073775"/>
          <p14:tracePt t="35756" x="6462713" y="6073775"/>
          <p14:tracePt t="35767" x="6472238" y="6073775"/>
          <p14:tracePt t="35779" x="6502400" y="6073775"/>
          <p14:tracePt t="35801" x="6543675" y="6073775"/>
          <p14:tracePt t="35811" x="6592888" y="6073775"/>
          <p14:tracePt t="35835" x="6713538" y="6083300"/>
          <p14:tracePt t="35846" x="6773863" y="6094413"/>
          <p14:tracePt t="35858" x="6845300" y="6094413"/>
          <p14:tracePt t="35881" x="7045325" y="6103938"/>
          <p14:tracePt t="35891" x="7105650" y="6113463"/>
          <p14:tracePt t="35903" x="7207250" y="6113463"/>
          <p14:tracePt t="35926" x="7337425" y="6113463"/>
          <p14:tracePt t="35939" x="7388225" y="6113463"/>
          <p14:tracePt t="35951" x="7497763" y="6113463"/>
          <p14:tracePt t="35973" x="7720013" y="6113463"/>
          <p14:tracePt t="35985" x="7789863" y="6113463"/>
          <p14:tracePt t="35997" x="7899400" y="6113463"/>
          <p14:tracePt t="36019" x="7980363" y="6113463"/>
          <p14:tracePt t="36029" x="8050213" y="6113463"/>
          <p14:tracePt t="36052" x="8191500" y="6113463"/>
          <p14:tracePt t="36063" x="8242300" y="6113463"/>
          <p14:tracePt t="36085" x="8423275" y="6113463"/>
          <p14:tracePt t="36096" x="8472488" y="6113463"/>
          <p14:tracePt t="36109" x="8513763" y="6113463"/>
          <p14:tracePt t="36131" x="8623300" y="6103938"/>
          <p14:tracePt t="36141" x="8643938" y="6103938"/>
          <p14:tracePt t="36154" x="8674100" y="6103938"/>
          <p14:tracePt t="36175" x="8694738" y="6103938"/>
          <p14:tracePt t="36185" x="8704263" y="6103938"/>
          <p14:tracePt t="36207" x="8743950" y="6094413"/>
          <p14:tracePt t="36218" x="8764588" y="6094413"/>
          <p14:tracePt t="36239" x="8774113" y="6094413"/>
          <p14:tracePt t="36301" x="8774113" y="6083300"/>
          <p14:tracePt t="36740" x="0" y="0"/>
        </p14:tracePtLst>
      </p14:laserTraceLst>
    </p:ext>
    <p:ext uri="{E180D4A7-C9FB-4DFB-919C-405C955672EB}">
      <p14:showEvtLst xmlns:p14="http://schemas.microsoft.com/office/powerpoint/2010/main">
        <p14:playEvt time="80" objId="5"/>
        <p14:stopEvt time="35564" objId="5"/>
      </p14:showEvtLst>
    </p:ext>
  </p:extLs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Timer (</a:t>
            </a:r>
            <a:r>
              <a:rPr lang="en-US" dirty="0" err="1"/>
              <a:t>SysTick</a:t>
            </a:r>
            <a:r>
              <a:rPr lang="en-US" dirty="0"/>
              <a:t>)</a:t>
            </a:r>
          </a:p>
        </p:txBody>
      </p:sp>
      <p:sp>
        <p:nvSpPr>
          <p:cNvPr id="3" name="Slide Number Placeholder 2"/>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A7C8D44-3667-46F6-9772-CC52308E2A7F}" type="slidenum">
              <a:rPr kumimoji="0" lang="en-US" sz="1400" b="0" i="0" u="none" strike="noStrike" kern="1200" cap="none" spc="0" normalizeH="0" baseline="0" noProof="0" smtClean="0">
                <a:ln>
                  <a:noFill/>
                </a:ln>
                <a:solidFill>
                  <a:srgbClr val="1F497D"/>
                </a:solidFill>
                <a:effectLst/>
                <a:uLnTx/>
                <a:uFillTx/>
                <a:latin typeface="Gill Sans M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a:t>
            </a:fld>
            <a:endParaRPr kumimoji="0" lang="en-US" sz="1400" b="0" i="0" u="none" strike="noStrike" kern="1200" cap="none" spc="0" normalizeH="0" baseline="0" noProof="0">
              <a:ln>
                <a:noFill/>
              </a:ln>
              <a:solidFill>
                <a:srgbClr val="1F497D"/>
              </a:solidFill>
              <a:effectLst/>
              <a:uLnTx/>
              <a:uFillTx/>
              <a:latin typeface="Gill Sans MT"/>
              <a:ea typeface="+mn-ea"/>
              <a:cs typeface="+mn-cs"/>
            </a:endParaRPr>
          </a:p>
        </p:txBody>
      </p:sp>
      <p:sp>
        <p:nvSpPr>
          <p:cNvPr id="44" name="Content Placeholder 43"/>
          <p:cNvSpPr>
            <a:spLocks noGrp="1"/>
          </p:cNvSpPr>
          <p:nvPr>
            <p:ph sz="quarter" idx="1"/>
          </p:nvPr>
        </p:nvSpPr>
        <p:spPr>
          <a:xfrm>
            <a:off x="457200" y="1828800"/>
            <a:ext cx="8001000" cy="4343400"/>
          </a:xfrm>
        </p:spPr>
        <p:txBody>
          <a:bodyPr>
            <a:normAutofit fontScale="77500" lnSpcReduction="20000"/>
          </a:bodyPr>
          <a:lstStyle/>
          <a:p>
            <a:r>
              <a:rPr lang="en-US" sz="2800" dirty="0"/>
              <a:t>A timer is a hardware module that generates periodic clock ticks </a:t>
            </a:r>
            <a:r>
              <a:rPr lang="en-US" dirty="0"/>
              <a:t>at a fixed time interval</a:t>
            </a:r>
          </a:p>
          <a:p>
            <a:endParaRPr lang="en-US" dirty="0"/>
          </a:p>
          <a:p>
            <a:endParaRPr lang="en-US" dirty="0"/>
          </a:p>
          <a:p>
            <a:endParaRPr lang="en-US" dirty="0"/>
          </a:p>
          <a:p>
            <a:endParaRPr lang="en-US" dirty="0"/>
          </a:p>
          <a:p>
            <a:endParaRPr lang="en-US" dirty="0"/>
          </a:p>
          <a:p>
            <a:endParaRPr lang="en-US" dirty="0"/>
          </a:p>
          <a:p>
            <a:r>
              <a:rPr lang="en-US" dirty="0"/>
              <a:t>Example Usages: </a:t>
            </a:r>
          </a:p>
          <a:p>
            <a:pPr lvl="1"/>
            <a:r>
              <a:rPr lang="en-US" dirty="0"/>
              <a:t>To measure time elapsed, e.g., to implement a time delay function Delay(100ms).</a:t>
            </a:r>
          </a:p>
          <a:p>
            <a:pPr lvl="1"/>
            <a:r>
              <a:rPr lang="en-US" dirty="0"/>
              <a:t>To implement periodic polling to check peripheral device status, or to implement CPU scheduler. In the OS scheduler, which periodically selects a new process, from the ready queue, to run next.</a:t>
            </a:r>
          </a:p>
        </p:txBody>
      </p:sp>
      <p:pic>
        <p:nvPicPr>
          <p:cNvPr id="33" name="Picture 4" descr="http://www.gifmania.com.de/Animierte-Gifs-Technologie/Bilder-Uhren/Gif-Animationen-Sanduhren/Sanduhren-89484.gif"/>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6846857" y="2583656"/>
            <a:ext cx="2071688" cy="2071688"/>
          </a:xfrm>
          <a:prstGeom prst="rect">
            <a:avLst/>
          </a:prstGeom>
          <a:noFill/>
          <a:extLst>
            <a:ext uri="{909E8E84-426E-40DD-AFC4-6F175D3DCCD1}">
              <a14:hiddenFill xmlns:a14="http://schemas.microsoft.com/office/drawing/2010/main">
                <a:solidFill>
                  <a:srgbClr val="FFFFFF"/>
                </a:solidFill>
              </a14:hiddenFill>
            </a:ext>
          </a:extLst>
        </p:spPr>
      </p:pic>
      <p:grpSp>
        <p:nvGrpSpPr>
          <p:cNvPr id="4" name="Group 3"/>
          <p:cNvGrpSpPr/>
          <p:nvPr/>
        </p:nvGrpSpPr>
        <p:grpSpPr>
          <a:xfrm>
            <a:off x="845821" y="2590800"/>
            <a:ext cx="5715446" cy="1690859"/>
            <a:chOff x="902971" y="3598647"/>
            <a:chExt cx="7620595" cy="2254479"/>
          </a:xfrm>
        </p:grpSpPr>
        <p:cxnSp>
          <p:nvCxnSpPr>
            <p:cNvPr id="12" name="Straight Arrow Connector 11"/>
            <p:cNvCxnSpPr/>
            <p:nvPr/>
          </p:nvCxnSpPr>
          <p:spPr>
            <a:xfrm>
              <a:off x="1066800" y="4756183"/>
              <a:ext cx="7155561"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41" name="Group 40"/>
            <p:cNvGrpSpPr/>
            <p:nvPr/>
          </p:nvGrpSpPr>
          <p:grpSpPr>
            <a:xfrm>
              <a:off x="1451610" y="4208179"/>
              <a:ext cx="5970270" cy="699770"/>
              <a:chOff x="1299210" y="3796030"/>
              <a:chExt cx="5970270" cy="1096011"/>
            </a:xfrm>
          </p:grpSpPr>
          <p:cxnSp>
            <p:nvCxnSpPr>
              <p:cNvPr id="34" name="Straight Connector 33"/>
              <p:cNvCxnSpPr/>
              <p:nvPr/>
            </p:nvCxnSpPr>
            <p:spPr>
              <a:xfrm>
                <a:off x="2286000" y="3796030"/>
                <a:ext cx="0" cy="1080770"/>
              </a:xfrm>
              <a:prstGeom prst="line">
                <a:avLst/>
              </a:prstGeom>
              <a:ln w="28575">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1299210" y="3796030"/>
                <a:ext cx="0" cy="1080770"/>
              </a:xfrm>
              <a:prstGeom prst="line">
                <a:avLst/>
              </a:prstGeom>
              <a:ln w="28575">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3276600" y="3796030"/>
                <a:ext cx="0" cy="1080770"/>
              </a:xfrm>
              <a:prstGeom prst="line">
                <a:avLst/>
              </a:prstGeom>
              <a:ln w="28575">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5273040" y="3796030"/>
                <a:ext cx="0" cy="1080770"/>
              </a:xfrm>
              <a:prstGeom prst="line">
                <a:avLst/>
              </a:prstGeom>
              <a:ln w="28575">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4297680" y="3803650"/>
                <a:ext cx="0" cy="1080770"/>
              </a:xfrm>
              <a:prstGeom prst="line">
                <a:avLst/>
              </a:prstGeom>
              <a:ln w="28575">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7269480" y="3811271"/>
                <a:ext cx="0" cy="1080770"/>
              </a:xfrm>
              <a:prstGeom prst="line">
                <a:avLst/>
              </a:prstGeom>
              <a:ln w="28575">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6282690" y="3811271"/>
                <a:ext cx="0" cy="1080770"/>
              </a:xfrm>
              <a:prstGeom prst="line">
                <a:avLst/>
              </a:prstGeom>
              <a:ln w="28575">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37" name="Left Brace 36"/>
            <p:cNvSpPr/>
            <p:nvPr/>
          </p:nvSpPr>
          <p:spPr>
            <a:xfrm rot="16200000">
              <a:off x="1756348" y="4725242"/>
              <a:ext cx="381127" cy="990600"/>
            </a:xfrm>
            <a:prstGeom prst="leftBrace">
              <a:avLst/>
            </a:prstGeom>
            <a:ln w="127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black"/>
                </a:solidFill>
                <a:effectLst/>
                <a:uLnTx/>
                <a:uFillTx/>
                <a:latin typeface="Gill Sans MT"/>
                <a:ea typeface="+mn-ea"/>
                <a:cs typeface="+mn-cs"/>
              </a:endParaRPr>
            </a:p>
          </p:txBody>
        </p:sp>
        <p:sp>
          <p:nvSpPr>
            <p:cNvPr id="38" name="TextBox 37"/>
            <p:cNvSpPr txBox="1"/>
            <p:nvPr/>
          </p:nvSpPr>
          <p:spPr>
            <a:xfrm>
              <a:off x="969264" y="5453017"/>
              <a:ext cx="1992427" cy="40010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350" b="0" i="0" u="none" strike="noStrike" kern="1200" cap="none" spc="0" normalizeH="0" baseline="0" noProof="0" dirty="0">
                  <a:ln>
                    <a:noFill/>
                  </a:ln>
                  <a:solidFill>
                    <a:srgbClr val="C00000"/>
                  </a:solidFill>
                  <a:effectLst/>
                  <a:uLnTx/>
                  <a:uFillTx/>
                  <a:latin typeface="Gill Sans MT"/>
                  <a:ea typeface="+mn-ea"/>
                  <a:cs typeface="+mn-cs"/>
                </a:rPr>
                <a:t>Fixed time interval</a:t>
              </a:r>
            </a:p>
          </p:txBody>
        </p:sp>
        <p:sp>
          <p:nvSpPr>
            <p:cNvPr id="51" name="TextBox 50"/>
            <p:cNvSpPr txBox="1"/>
            <p:nvPr/>
          </p:nvSpPr>
          <p:spPr>
            <a:xfrm>
              <a:off x="7860563" y="4337123"/>
              <a:ext cx="663003" cy="40010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350" b="0" i="0" u="none" strike="noStrike" kern="1200" cap="none" spc="0" normalizeH="0" baseline="0" noProof="0" dirty="0">
                  <a:ln>
                    <a:noFill/>
                  </a:ln>
                  <a:solidFill>
                    <a:prstClr val="black"/>
                  </a:solidFill>
                  <a:effectLst/>
                  <a:uLnTx/>
                  <a:uFillTx/>
                  <a:latin typeface="Gill Sans MT"/>
                  <a:ea typeface="+mn-ea"/>
                  <a:cs typeface="+mn-cs"/>
                </a:rPr>
                <a:t>time</a:t>
              </a:r>
            </a:p>
          </p:txBody>
        </p:sp>
        <p:sp>
          <p:nvSpPr>
            <p:cNvPr id="52" name="TextBox 51"/>
            <p:cNvSpPr txBox="1"/>
            <p:nvPr/>
          </p:nvSpPr>
          <p:spPr>
            <a:xfrm flipH="1">
              <a:off x="902971" y="3598647"/>
              <a:ext cx="1120140" cy="95410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50" b="0" i="0" u="none" strike="noStrike" kern="1200" cap="none" spc="0" normalizeH="0" baseline="0" noProof="0" dirty="0" err="1">
                  <a:ln>
                    <a:noFill/>
                  </a:ln>
                  <a:solidFill>
                    <a:srgbClr val="C00000"/>
                  </a:solidFill>
                  <a:effectLst/>
                  <a:uLnTx/>
                  <a:uFillTx/>
                  <a:latin typeface="Gill Sans MT"/>
                  <a:ea typeface="+mn-ea"/>
                  <a:cs typeface="+mn-cs"/>
                </a:rPr>
                <a:t>SysTick</a:t>
              </a:r>
              <a:r>
                <a:rPr kumimoji="0" lang="en-US" sz="1350" b="0" i="0" u="none" strike="noStrike" kern="1200" cap="none" spc="0" normalizeH="0" baseline="0" noProof="0" dirty="0">
                  <a:ln>
                    <a:noFill/>
                  </a:ln>
                  <a:solidFill>
                    <a:srgbClr val="C00000"/>
                  </a:solidFill>
                  <a:effectLst/>
                  <a:uLnTx/>
                  <a:uFillTx/>
                  <a:latin typeface="Gill Sans MT"/>
                  <a:ea typeface="+mn-ea"/>
                  <a:cs typeface="+mn-cs"/>
                </a:rPr>
                <a:t> interrupts</a:t>
              </a:r>
            </a:p>
          </p:txBody>
        </p:sp>
      </p:grpSp>
    </p:spTree>
    <p:custDataLst>
      <p:tags r:id="rId1"/>
    </p:custDataLst>
    <p:extLst>
      <p:ext uri="{BB962C8B-B14F-4D97-AF65-F5344CB8AC3E}">
        <p14:creationId xmlns:p14="http://schemas.microsoft.com/office/powerpoint/2010/main" val="4252816745"/>
      </p:ext>
    </p:extLst>
  </p:cSld>
  <p:clrMapOvr>
    <a:masterClrMapping/>
  </p:clrMapOvr>
  <mc:AlternateContent xmlns:mc="http://schemas.openxmlformats.org/markup-compatibility/2006" xmlns:p14="http://schemas.microsoft.com/office/powerpoint/2010/main">
    <mc:Choice Requires="p14">
      <p:transition spd="slow" p14:dur="2000" advTm="60964"/>
    </mc:Choice>
    <mc:Fallback xmlns="">
      <p:transition spd="slow" advTm="6096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
                                            <p:txEl>
                                              <p:pRg st="7" end="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4">
                                            <p:txEl>
                                              <p:pRg st="8" end="8"/>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3A86A75C-4F4B-4683-9AE1-C65F6400EC91}">
      <p14:laserTraceLst xmlns:p14="http://schemas.microsoft.com/office/powerpoint/2010/main">
        <p14:tracePtLst>
          <p14:tracePt t="2851" x="854075" y="1155700"/>
          <p14:tracePt t="2941" x="854075" y="1146175"/>
          <p14:tracePt t="2958" x="893763" y="1146175"/>
          <p14:tracePt t="2974" x="944563" y="1146175"/>
          <p14:tracePt t="2989" x="1044575" y="1146175"/>
          <p14:tracePt t="3002" x="1146175" y="1155700"/>
          <p14:tracePt t="3024" x="1417638" y="1176338"/>
          <p14:tracePt t="3039" x="1658938" y="1176338"/>
          <p14:tracePt t="3052" x="1858963" y="1176338"/>
          <p14:tracePt t="3053" x="1900238" y="1176338"/>
          <p14:tracePt t="3067" x="2111375" y="1176338"/>
          <p14:tracePt t="3081" x="2271713" y="1176338"/>
          <p14:tracePt t="3101" x="2422525" y="1176338"/>
          <p14:tracePt t="3114" x="2452688" y="1176338"/>
          <p14:tracePt t="3130" x="2503488" y="1176338"/>
          <p14:tracePt t="3147" x="2573338" y="1176338"/>
          <p14:tracePt t="3163" x="2613025" y="1176338"/>
          <p14:tracePt t="3177" x="2682875" y="1176338"/>
          <p14:tracePt t="3192" x="2784475" y="1176338"/>
          <p14:tracePt t="3208" x="2863850" y="1176338"/>
          <p14:tracePt t="3223" x="2965450" y="1166813"/>
          <p14:tracePt t="3237" x="3014663" y="1166813"/>
          <p14:tracePt t="3258" x="3065463" y="1166813"/>
          <p14:tracePt t="3273" x="3065463" y="1155700"/>
          <p14:tracePt t="3661" x="0" y="0"/>
        </p14:tracePtLst>
        <p14:tracePtLst>
          <p14:tracePt t="5473" x="3919538" y="1095375"/>
          <p14:tracePt t="5644" x="3930650" y="1095375"/>
          <p14:tracePt t="5663" x="3970338" y="1095375"/>
          <p14:tracePt t="5677" x="3979863" y="1095375"/>
          <p14:tracePt t="5694" x="4000500" y="1095375"/>
          <p14:tracePt t="5709" x="4030663" y="1095375"/>
          <p14:tracePt t="5722" x="4070350" y="1095375"/>
          <p14:tracePt t="5723" x="4081463" y="1095375"/>
          <p14:tracePt t="5754" x="4211638" y="1095375"/>
          <p14:tracePt t="5774" x="4322763" y="1095375"/>
          <p14:tracePt t="5788" x="4402138" y="1095375"/>
          <p14:tracePt t="5801" x="4483100" y="1106488"/>
          <p14:tracePt t="5816" x="4513263" y="1106488"/>
          <p14:tracePt t="5831" x="4543425" y="1106488"/>
          <p14:tracePt t="5831" x="4562475" y="1106488"/>
          <p14:tracePt t="5850" x="4613275" y="1106488"/>
          <p14:tracePt t="5864" x="4664075" y="1106488"/>
          <p14:tracePt t="5881" x="4703763" y="1106488"/>
          <p14:tracePt t="5895" x="4743450" y="1106488"/>
          <p14:tracePt t="5909" x="4754563" y="1106488"/>
          <p14:tracePt t="5928" x="4824413" y="1116013"/>
          <p14:tracePt t="5943" x="4875213" y="1116013"/>
          <p14:tracePt t="5958" x="4935538" y="1116013"/>
          <p14:tracePt t="5972" x="4984750" y="1116013"/>
          <p14:tracePt t="5991" x="5065713" y="1116013"/>
          <p14:tracePt t="6003" x="5095875" y="1136650"/>
          <p14:tracePt t="6022" x="5126038" y="1136650"/>
          <p14:tracePt t="6036" x="5146675" y="1136650"/>
          <p14:tracePt t="6037" x="5156200" y="1136650"/>
          <p14:tracePt t="6088" x="5165725" y="1155700"/>
          <p14:tracePt t="6566" x="5165725" y="1166813"/>
          <p14:tracePt t="6567" x="0" y="0"/>
        </p14:tracePtLst>
        <p14:tracePtLst>
          <p14:tracePt t="9945" x="1758950" y="3419475"/>
          <p14:tracePt t="10034" x="1768475" y="3408363"/>
          <p14:tracePt t="10053" x="1809750" y="3408363"/>
          <p14:tracePt t="10065" x="1858963" y="3408363"/>
          <p14:tracePt t="10085" x="1979613" y="3408363"/>
          <p14:tracePt t="10098" x="2020888" y="3389313"/>
          <p14:tracePt t="10116" x="2081213" y="3389313"/>
          <p14:tracePt t="10129" x="2120900" y="3389313"/>
          <p14:tracePt t="10149" x="2130425" y="3389313"/>
          <p14:tracePt t="10163" x="2151063" y="3389313"/>
          <p14:tracePt t="10195" x="2171700" y="3389313"/>
          <p14:tracePt t="10212" x="2201863" y="3389313"/>
          <p14:tracePt t="10227" x="2251075" y="3389313"/>
          <p14:tracePt t="10239" x="2281238" y="3389313"/>
          <p14:tracePt t="10259" x="2362200" y="3378200"/>
          <p14:tracePt t="10274" x="2382838" y="3378200"/>
          <p14:tracePt t="10290" x="2462213" y="3378200"/>
          <p14:tracePt t="10305" x="2522538" y="3378200"/>
          <p14:tracePt t="10317" x="2573338" y="3378200"/>
          <p14:tracePt t="10337" x="2622550" y="3378200"/>
          <p14:tracePt t="10785" x="2633663" y="3378200"/>
          <p14:tracePt t="10786" x="0" y="0"/>
        </p14:tracePtLst>
        <p14:tracePtLst>
          <p14:tracePt t="26289" x="5829300" y="5461000"/>
          <p14:tracePt t="26400" x="5840413" y="5461000"/>
          <p14:tracePt t="26415" x="5870575" y="5461000"/>
          <p14:tracePt t="26429" x="5880100" y="5461000"/>
          <p14:tracePt t="26445" x="5919788" y="5461000"/>
          <p14:tracePt t="26459" x="5930900" y="5461000"/>
          <p14:tracePt t="26473" x="5949950" y="5461000"/>
          <p14:tracePt t="26495" x="5980113" y="5461000"/>
          <p14:tracePt t="26522" x="6000750" y="5461000"/>
          <p14:tracePt t="26708" x="6021388" y="5461000"/>
          <p14:tracePt t="26729" x="6040438" y="5449888"/>
          <p14:tracePt t="26760" x="6051550" y="5449888"/>
          <p14:tracePt t="26913" x="6061075" y="5449888"/>
          <p14:tracePt t="26914" x="0" y="0"/>
        </p14:tracePtLst>
        <p14:tracePtLst>
          <p14:tracePt t="31976" x="3116263" y="5811838"/>
          <p14:tracePt t="31977" x="3116263" y="5802313"/>
          <p14:tracePt t="32026" x="3116263" y="5792788"/>
          <p14:tracePt t="32040" x="3125788" y="5792788"/>
          <p14:tracePt t="32073" x="3186113" y="5792788"/>
          <p14:tracePt t="32085" x="3225800" y="5792788"/>
          <p14:tracePt t="32101" x="3255963" y="5792788"/>
          <p14:tracePt t="32117" x="3286125" y="5792788"/>
          <p14:tracePt t="32131" x="3316288" y="5792788"/>
          <p14:tracePt t="32148" x="3357563" y="5792788"/>
          <p14:tracePt t="32204" x="3448050" y="5792788"/>
          <p14:tracePt t="32212" x="3478213" y="5792788"/>
          <p14:tracePt t="32227" x="3508375" y="5792788"/>
          <p14:tracePt t="32242" x="3527425" y="5792788"/>
          <p14:tracePt t="32257" x="3587750" y="5792788"/>
          <p14:tracePt t="32270" x="3617913" y="5792788"/>
          <p14:tracePt t="32292" x="3668713" y="5792788"/>
          <p14:tracePt t="32320" x="3689350" y="5792788"/>
          <p14:tracePt t="32334" x="3729038" y="5792788"/>
          <p14:tracePt t="32349" x="3768725" y="5792788"/>
          <p14:tracePt t="32368" x="3829050" y="5792788"/>
          <p14:tracePt t="32384" x="3900488" y="5792788"/>
          <p14:tracePt t="32400" x="3949700" y="5792788"/>
          <p14:tracePt t="32414" x="4000500" y="5792788"/>
          <p14:tracePt t="32428" x="4040188" y="5792788"/>
          <p14:tracePt t="32443" x="4070350" y="5792788"/>
          <p14:tracePt t="32462" x="4151313" y="5792788"/>
          <p14:tracePt t="32477" x="4181475" y="5792788"/>
          <p14:tracePt t="32490" x="4211638" y="5792788"/>
          <p14:tracePt t="32510" x="4281488" y="5802313"/>
          <p14:tracePt t="32524" x="4311650" y="5802313"/>
          <p14:tracePt t="32536" x="4332288" y="5802313"/>
          <p14:tracePt t="32556" x="4362450" y="5802313"/>
          <p14:tracePt t="32570" x="4381500" y="5802313"/>
          <p14:tracePt t="32980" x="4381500" y="5792788"/>
          <p14:tracePt t="32981" x="0" y="0"/>
        </p14:tracePtLst>
        <p14:tracePtLst>
          <p14:tracePt t="36429" x="5578475" y="5862638"/>
          <p14:tracePt t="36667" x="5618163" y="5862638"/>
          <p14:tracePt t="36681" x="5629275" y="5862638"/>
          <p14:tracePt t="36706" x="5668963" y="5862638"/>
          <p14:tracePt t="36713" x="5689600" y="5862638"/>
          <p14:tracePt t="36742" x="5708650" y="5862638"/>
          <p14:tracePt t="36759" x="5738813" y="5862638"/>
          <p14:tracePt t="36786" x="5780088" y="5862638"/>
          <p14:tracePt t="36809" x="5810250" y="5862638"/>
          <p14:tracePt t="36822" x="5829300" y="5862638"/>
          <p14:tracePt t="36836" x="5859463" y="5862638"/>
          <p14:tracePt t="36850" x="5880100" y="5862638"/>
          <p14:tracePt t="36870" x="5900738" y="5862638"/>
          <p14:tracePt t="36886" x="5930900" y="5842000"/>
          <p14:tracePt t="36900" x="5970588" y="5842000"/>
          <p14:tracePt t="36914" x="5980113" y="5842000"/>
          <p14:tracePt t="36929" x="6021388" y="5842000"/>
          <p14:tracePt t="36944" x="6070600" y="5842000"/>
          <p14:tracePt t="36959" x="6100763" y="5842000"/>
          <p14:tracePt t="36979" x="6140450" y="5832475"/>
          <p14:tracePt t="36993" x="6170613" y="5832475"/>
          <p14:tracePt t="37006" x="6221413" y="5832475"/>
          <p14:tracePt t="37026" x="6251575" y="5832475"/>
          <p14:tracePt t="37039" x="6281738" y="5832475"/>
          <p14:tracePt t="37056" x="6332538" y="5832475"/>
          <p14:tracePt t="37071" x="6372225" y="5832475"/>
          <p14:tracePt t="37084" x="6411913" y="5832475"/>
          <p14:tracePt t="37101" x="6462713" y="5832475"/>
          <p14:tracePt t="37116" x="6523038" y="5832475"/>
          <p14:tracePt t="37130" x="6553200" y="5832475"/>
          <p14:tracePt t="37146" x="6604000" y="5832475"/>
          <p14:tracePt t="37165" x="6653213" y="5832475"/>
          <p14:tracePt t="37178" x="6704013" y="5832475"/>
          <p14:tracePt t="37197" x="6764338" y="5832475"/>
          <p14:tracePt t="37213" x="6804025" y="5832475"/>
          <p14:tracePt t="37227" x="6834188" y="5832475"/>
          <p14:tracePt t="37241" x="6884988" y="5832475"/>
          <p14:tracePt t="37262" x="6945313" y="5832475"/>
          <p14:tracePt t="37277" x="6965950" y="5832475"/>
          <p14:tracePt t="37304" x="6985000" y="5832475"/>
          <p14:tracePt t="37318" x="6996113" y="5832475"/>
          <p14:tracePt t="37333" x="7015163" y="5832475"/>
          <p14:tracePt t="37352" x="7045325" y="5832475"/>
          <p14:tracePt t="37386" x="7065963" y="5832475"/>
          <p14:tracePt t="38412" x="7075488" y="5832475"/>
          <p14:tracePt t="38413" x="0" y="0"/>
        </p14:tracePtLst>
        <p14:tracePtLst>
          <p14:tracePt t="46163" x="8312150" y="5832475"/>
          <p14:tracePt t="46368" x="8321675" y="5832475"/>
          <p14:tracePt t="46382" x="8362950" y="5832475"/>
          <p14:tracePt t="46397" x="8432800" y="5832475"/>
          <p14:tracePt t="46418" x="8483600" y="5832475"/>
          <p14:tracePt t="46431" x="8513763" y="5832475"/>
          <p14:tracePt t="46458" x="8583613" y="5832475"/>
          <p14:tracePt t="46459" x="8593138" y="5832475"/>
          <p14:tracePt t="46479" x="8643938" y="5832475"/>
          <p14:tracePt t="46493" x="8664575" y="5832475"/>
          <p14:tracePt t="46507" x="8674100" y="5832475"/>
          <p14:tracePt t="46529" x="8704263" y="5832475"/>
          <p14:tracePt t="46544" x="8724900" y="5832475"/>
          <p14:tracePt t="46558" x="8743950" y="5832475"/>
          <p14:tracePt t="46616" x="8755063" y="5832475"/>
          <p14:tracePt t="46636" x="8774113" y="5832475"/>
          <p14:tracePt t="46652" x="8804275" y="5832475"/>
          <p14:tracePt t="46667" x="8855075" y="5832475"/>
          <p14:tracePt t="46696" x="8875713" y="5832475"/>
          <p14:tracePt t="46710" x="8885238" y="5832475"/>
          <p14:tracePt t="46730" x="8905875" y="5832475"/>
          <p14:tracePt t="47631" x="8924925" y="5832475"/>
          <p14:tracePt t="47650" x="8955088" y="5832475"/>
          <p14:tracePt t="47664" x="8966200" y="5832475"/>
          <p14:tracePt t="47683" x="9005888" y="5832475"/>
          <p14:tracePt t="47745" x="9036050" y="5832475"/>
          <p14:tracePt t="47759" x="9056688" y="5832475"/>
          <p14:tracePt t="47777" x="9086850" y="5832475"/>
          <p14:tracePt t="47790" x="9117013" y="5832475"/>
          <p14:tracePt t="47808" x="9136063" y="5832475"/>
          <p14:tracePt t="47822" x="9147175" y="5832475"/>
          <p14:tracePt t="47824" x="9166225" y="5832475"/>
          <p14:tracePt t="47838" x="9196388" y="5832475"/>
          <p14:tracePt t="47851" x="9237663" y="5832475"/>
          <p14:tracePt t="47871" x="9277350" y="5832475"/>
          <p14:tracePt t="47897" x="9286875" y="5832475"/>
          <p14:tracePt t="47946" x="9307513" y="5832475"/>
          <p14:tracePt t="47963" x="9337675" y="5832475"/>
          <p14:tracePt t="47975" x="9358313" y="5832475"/>
          <p14:tracePt t="47995" x="9367838" y="5832475"/>
          <p14:tracePt t="48009" x="9388475" y="5832475"/>
          <p14:tracePt t="48041" x="9407525" y="5832475"/>
          <p14:tracePt t="48055" x="9418638" y="5832475"/>
          <p14:tracePt t="48090" x="9437688" y="5832475"/>
          <p14:tracePt t="48103" x="9467850" y="5832475"/>
          <p14:tracePt t="48134" x="9498013" y="5832475"/>
          <p14:tracePt t="48150" x="9518650" y="5832475"/>
          <p14:tracePt t="48163" x="9539288" y="5832475"/>
          <p14:tracePt t="48181" x="9569450" y="5832475"/>
          <p14:tracePt t="48213" x="9598025" y="5832475"/>
          <p14:tracePt t="48213" x="9618663" y="5832475"/>
          <p14:tracePt t="48241" x="9639300" y="5832475"/>
          <p14:tracePt t="48267" x="9669463" y="5832475"/>
          <p14:tracePt t="48274" x="9688513" y="5832475"/>
          <p14:tracePt t="48288" x="9718675" y="5842000"/>
          <p14:tracePt t="48310" x="9769475" y="5853113"/>
          <p14:tracePt t="48324" x="9790113" y="5853113"/>
          <p14:tracePt t="48336" x="9799638" y="5853113"/>
          <p14:tracePt t="48353" x="9829800" y="5853113"/>
          <p14:tracePt t="48373" x="9869488" y="5853113"/>
          <p14:tracePt t="48385" x="9899650" y="5853113"/>
          <p14:tracePt t="48398" x="9910763" y="5853113"/>
          <p14:tracePt t="48417" x="9950450" y="5853113"/>
          <p14:tracePt t="48429" x="9980613" y="5853113"/>
          <p14:tracePt t="48448" x="10010775" y="5853113"/>
          <p14:tracePt t="48461" x="10050463" y="5853113"/>
          <p14:tracePt t="48482" x="10080625" y="5853113"/>
          <p14:tracePt t="48491" x="10110788" y="5853113"/>
          <p14:tracePt t="48507" x="10140950" y="5853113"/>
          <p14:tracePt t="48530" x="10182225" y="5853113"/>
          <p14:tracePt t="48538" x="10191750" y="5853113"/>
          <p14:tracePt t="48575" x="10212388" y="5853113"/>
          <p14:tracePt t="48591" x="10231438" y="5853113"/>
          <p14:tracePt t="48605" x="10242550" y="5853113"/>
          <p14:tracePt t="49071" x="10252075" y="5853113"/>
          <p14:tracePt t="49073" x="0" y="0"/>
        </p14:tracePtLst>
      </p14:laserTraceLst>
    </p:ext>
    <p:ext uri="{E180D4A7-C9FB-4DFB-919C-405C955672EB}">
      <p14:showEvtLst xmlns:p14="http://schemas.microsoft.com/office/powerpoint/2010/main">
        <p14:playEvt time="36" objId="5"/>
        <p14:stopEvt time="59430" objId="5"/>
      </p14:showEvtLst>
    </p:ext>
  </p:extLs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Center-aligned Counting, PWM Mode 2:</a:t>
            </a:r>
            <a:br>
              <a:rPr lang="en-US" dirty="0"/>
            </a:br>
            <a:r>
              <a:rPr lang="en-US" dirty="0"/>
              <a:t>Center aligned</a:t>
            </a:r>
            <a:endParaRPr lang="en-US" dirty="0">
              <a:solidFill>
                <a:srgbClr val="C00000"/>
              </a:solidFill>
            </a:endParaRPr>
          </a:p>
        </p:txBody>
      </p:sp>
      <p:sp>
        <p:nvSpPr>
          <p:cNvPr id="3" name="Slide Number Placeholder 2"/>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A7C8D44-3667-46F6-9772-CC52308E2A7F}" type="slidenum">
              <a:rPr kumimoji="0" lang="en-US" sz="1400" b="0" i="0" u="none" strike="noStrike" kern="1200" cap="none" spc="0" normalizeH="0" baseline="0" noProof="0" smtClean="0">
                <a:ln>
                  <a:noFill/>
                </a:ln>
                <a:solidFill>
                  <a:srgbClr val="1F497D"/>
                </a:solidFill>
                <a:effectLst/>
                <a:uLnTx/>
                <a:uFillTx/>
                <a:latin typeface="Gill Sans M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20</a:t>
            </a:fld>
            <a:endParaRPr kumimoji="0" lang="en-US" sz="1400" b="0" i="0" u="none" strike="noStrike" kern="1200" cap="none" spc="0" normalizeH="0" baseline="0" noProof="0" dirty="0">
              <a:ln>
                <a:noFill/>
              </a:ln>
              <a:solidFill>
                <a:srgbClr val="1F497D"/>
              </a:solidFill>
              <a:effectLst/>
              <a:uLnTx/>
              <a:uFillTx/>
              <a:latin typeface="Gill Sans MT"/>
              <a:ea typeface="+mn-ea"/>
              <a:cs typeface="+mn-cs"/>
            </a:endParaRPr>
          </a:p>
        </p:txBody>
      </p:sp>
      <p:sp>
        <p:nvSpPr>
          <p:cNvPr id="240" name="TextBox 239"/>
          <p:cNvSpPr txBox="1"/>
          <p:nvPr/>
        </p:nvSpPr>
        <p:spPr>
          <a:xfrm>
            <a:off x="285750" y="1462808"/>
            <a:ext cx="3807645" cy="30008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350" b="0" i="0" u="none" strike="noStrike" kern="1200" cap="none" spc="0" normalizeH="0" baseline="0" noProof="0" dirty="0">
                <a:ln>
                  <a:noFill/>
                </a:ln>
                <a:solidFill>
                  <a:srgbClr val="C00000"/>
                </a:solidFill>
                <a:effectLst/>
                <a:uLnTx/>
                <a:uFillTx/>
                <a:latin typeface="Gill Sans MT"/>
                <a:ea typeface="+mn-ea"/>
                <a:cs typeface="+mn-cs"/>
              </a:rPr>
              <a:t> Center-aligned counting mode,  ARR = 6, CCR = 3</a:t>
            </a:r>
          </a:p>
        </p:txBody>
      </p:sp>
      <p:grpSp>
        <p:nvGrpSpPr>
          <p:cNvPr id="108" name="Group 107"/>
          <p:cNvGrpSpPr/>
          <p:nvPr/>
        </p:nvGrpSpPr>
        <p:grpSpPr>
          <a:xfrm>
            <a:off x="851697" y="2207838"/>
            <a:ext cx="8006553" cy="2649913"/>
            <a:chOff x="2418992" y="1800783"/>
            <a:chExt cx="6965387" cy="3533217"/>
          </a:xfrm>
        </p:grpSpPr>
        <p:grpSp>
          <p:nvGrpSpPr>
            <p:cNvPr id="241" name="Group 240"/>
            <p:cNvGrpSpPr/>
            <p:nvPr/>
          </p:nvGrpSpPr>
          <p:grpSpPr>
            <a:xfrm>
              <a:off x="2438402" y="1800783"/>
              <a:ext cx="6945977" cy="228600"/>
              <a:chOff x="152401" y="1828800"/>
              <a:chExt cx="7806848" cy="228600"/>
            </a:xfrm>
          </p:grpSpPr>
          <p:grpSp>
            <p:nvGrpSpPr>
              <p:cNvPr id="21" name="Group 20"/>
              <p:cNvGrpSpPr/>
              <p:nvPr/>
            </p:nvGrpSpPr>
            <p:grpSpPr>
              <a:xfrm>
                <a:off x="152401" y="1828800"/>
                <a:ext cx="466725" cy="228600"/>
                <a:chOff x="914400" y="1828800"/>
                <a:chExt cx="466725" cy="228600"/>
              </a:xfrm>
            </p:grpSpPr>
            <p:cxnSp>
              <p:nvCxnSpPr>
                <p:cNvPr id="7" name="Elbow Connector 6"/>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 name="Elbow Connector 18"/>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2" name="Group 21"/>
              <p:cNvGrpSpPr/>
              <p:nvPr/>
            </p:nvGrpSpPr>
            <p:grpSpPr>
              <a:xfrm>
                <a:off x="466726" y="1828800"/>
                <a:ext cx="466725" cy="228600"/>
                <a:chOff x="914400" y="1828800"/>
                <a:chExt cx="466725" cy="228600"/>
              </a:xfrm>
            </p:grpSpPr>
            <p:cxnSp>
              <p:nvCxnSpPr>
                <p:cNvPr id="23" name="Elbow Connector 22"/>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4" name="Elbow Connector 23"/>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5" name="Group 24"/>
              <p:cNvGrpSpPr/>
              <p:nvPr/>
            </p:nvGrpSpPr>
            <p:grpSpPr>
              <a:xfrm>
                <a:off x="776287" y="1828800"/>
                <a:ext cx="466725" cy="228600"/>
                <a:chOff x="914400" y="1828800"/>
                <a:chExt cx="466725" cy="228600"/>
              </a:xfrm>
            </p:grpSpPr>
            <p:cxnSp>
              <p:nvCxnSpPr>
                <p:cNvPr id="26" name="Elbow Connector 25"/>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7" name="Elbow Connector 26"/>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8" name="Group 27"/>
              <p:cNvGrpSpPr/>
              <p:nvPr/>
            </p:nvGrpSpPr>
            <p:grpSpPr>
              <a:xfrm>
                <a:off x="1090612" y="1828800"/>
                <a:ext cx="466725" cy="228600"/>
                <a:chOff x="914400" y="1828800"/>
                <a:chExt cx="466725" cy="228600"/>
              </a:xfrm>
            </p:grpSpPr>
            <p:cxnSp>
              <p:nvCxnSpPr>
                <p:cNvPr id="29" name="Elbow Connector 28"/>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30" name="Elbow Connector 29"/>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31" name="Group 30"/>
              <p:cNvGrpSpPr/>
              <p:nvPr/>
            </p:nvGrpSpPr>
            <p:grpSpPr>
              <a:xfrm>
                <a:off x="1397793" y="1828800"/>
                <a:ext cx="466725" cy="228600"/>
                <a:chOff x="914400" y="1828800"/>
                <a:chExt cx="466725" cy="228600"/>
              </a:xfrm>
            </p:grpSpPr>
            <p:cxnSp>
              <p:nvCxnSpPr>
                <p:cNvPr id="32" name="Elbow Connector 31"/>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33" name="Elbow Connector 32"/>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34" name="Group 33"/>
              <p:cNvGrpSpPr/>
              <p:nvPr/>
            </p:nvGrpSpPr>
            <p:grpSpPr>
              <a:xfrm>
                <a:off x="1712118" y="1828800"/>
                <a:ext cx="466725" cy="228600"/>
                <a:chOff x="914400" y="1828800"/>
                <a:chExt cx="466725" cy="228600"/>
              </a:xfrm>
            </p:grpSpPr>
            <p:cxnSp>
              <p:nvCxnSpPr>
                <p:cNvPr id="35" name="Elbow Connector 34"/>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36" name="Elbow Connector 35"/>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37" name="Group 36"/>
              <p:cNvGrpSpPr/>
              <p:nvPr/>
            </p:nvGrpSpPr>
            <p:grpSpPr>
              <a:xfrm>
                <a:off x="2021679" y="1828800"/>
                <a:ext cx="466725" cy="228600"/>
                <a:chOff x="914400" y="1828800"/>
                <a:chExt cx="466725" cy="228600"/>
              </a:xfrm>
            </p:grpSpPr>
            <p:cxnSp>
              <p:nvCxnSpPr>
                <p:cNvPr id="38" name="Elbow Connector 37"/>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39" name="Elbow Connector 38"/>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40" name="Group 39"/>
              <p:cNvGrpSpPr/>
              <p:nvPr/>
            </p:nvGrpSpPr>
            <p:grpSpPr>
              <a:xfrm>
                <a:off x="2336004" y="1828800"/>
                <a:ext cx="466725" cy="228600"/>
                <a:chOff x="914400" y="1828800"/>
                <a:chExt cx="466725" cy="228600"/>
              </a:xfrm>
            </p:grpSpPr>
            <p:cxnSp>
              <p:nvCxnSpPr>
                <p:cNvPr id="41" name="Elbow Connector 40"/>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42" name="Elbow Connector 41"/>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43" name="Group 42"/>
              <p:cNvGrpSpPr/>
              <p:nvPr/>
            </p:nvGrpSpPr>
            <p:grpSpPr>
              <a:xfrm>
                <a:off x="2654553" y="1828800"/>
                <a:ext cx="466725" cy="228600"/>
                <a:chOff x="914400" y="1828800"/>
                <a:chExt cx="466725" cy="228600"/>
              </a:xfrm>
            </p:grpSpPr>
            <p:cxnSp>
              <p:nvCxnSpPr>
                <p:cNvPr id="44" name="Elbow Connector 43"/>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45" name="Elbow Connector 44"/>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46" name="Group 45"/>
              <p:cNvGrpSpPr/>
              <p:nvPr/>
            </p:nvGrpSpPr>
            <p:grpSpPr>
              <a:xfrm>
                <a:off x="2968878" y="1828800"/>
                <a:ext cx="466725" cy="228600"/>
                <a:chOff x="914400" y="1828800"/>
                <a:chExt cx="466725" cy="228600"/>
              </a:xfrm>
            </p:grpSpPr>
            <p:cxnSp>
              <p:nvCxnSpPr>
                <p:cNvPr id="47" name="Elbow Connector 46"/>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48" name="Elbow Connector 47"/>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49" name="Group 48"/>
              <p:cNvGrpSpPr/>
              <p:nvPr/>
            </p:nvGrpSpPr>
            <p:grpSpPr>
              <a:xfrm>
                <a:off x="3278439" y="1828800"/>
                <a:ext cx="466725" cy="228600"/>
                <a:chOff x="914400" y="1828800"/>
                <a:chExt cx="466725" cy="228600"/>
              </a:xfrm>
            </p:grpSpPr>
            <p:cxnSp>
              <p:nvCxnSpPr>
                <p:cNvPr id="50" name="Elbow Connector 49"/>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51" name="Elbow Connector 50"/>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52" name="Group 51"/>
              <p:cNvGrpSpPr/>
              <p:nvPr/>
            </p:nvGrpSpPr>
            <p:grpSpPr>
              <a:xfrm>
                <a:off x="3592764" y="1828800"/>
                <a:ext cx="466725" cy="228600"/>
                <a:chOff x="914400" y="1828800"/>
                <a:chExt cx="466725" cy="228600"/>
              </a:xfrm>
            </p:grpSpPr>
            <p:cxnSp>
              <p:nvCxnSpPr>
                <p:cNvPr id="53" name="Elbow Connector 52"/>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54" name="Elbow Connector 53"/>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55" name="Group 54"/>
              <p:cNvGrpSpPr/>
              <p:nvPr/>
            </p:nvGrpSpPr>
            <p:grpSpPr>
              <a:xfrm>
                <a:off x="3899945" y="1828800"/>
                <a:ext cx="466725" cy="228600"/>
                <a:chOff x="914400" y="1828800"/>
                <a:chExt cx="466725" cy="228600"/>
              </a:xfrm>
            </p:grpSpPr>
            <p:cxnSp>
              <p:nvCxnSpPr>
                <p:cNvPr id="56" name="Elbow Connector 55"/>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57" name="Elbow Connector 56"/>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58" name="Group 57"/>
              <p:cNvGrpSpPr/>
              <p:nvPr/>
            </p:nvGrpSpPr>
            <p:grpSpPr>
              <a:xfrm>
                <a:off x="4214270" y="1828800"/>
                <a:ext cx="466725" cy="228600"/>
                <a:chOff x="914400" y="1828800"/>
                <a:chExt cx="466725" cy="228600"/>
              </a:xfrm>
            </p:grpSpPr>
            <p:cxnSp>
              <p:nvCxnSpPr>
                <p:cNvPr id="59" name="Elbow Connector 58"/>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60" name="Elbow Connector 59"/>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61" name="Group 60"/>
              <p:cNvGrpSpPr/>
              <p:nvPr/>
            </p:nvGrpSpPr>
            <p:grpSpPr>
              <a:xfrm>
                <a:off x="4523831" y="1828800"/>
                <a:ext cx="466725" cy="228600"/>
                <a:chOff x="914400" y="1828800"/>
                <a:chExt cx="466725" cy="228600"/>
              </a:xfrm>
            </p:grpSpPr>
            <p:cxnSp>
              <p:nvCxnSpPr>
                <p:cNvPr id="62" name="Elbow Connector 61"/>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63" name="Elbow Connector 62"/>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64" name="Group 63"/>
              <p:cNvGrpSpPr/>
              <p:nvPr/>
            </p:nvGrpSpPr>
            <p:grpSpPr>
              <a:xfrm>
                <a:off x="4838156" y="1828800"/>
                <a:ext cx="466725" cy="228600"/>
                <a:chOff x="914400" y="1828800"/>
                <a:chExt cx="466725" cy="228600"/>
              </a:xfrm>
            </p:grpSpPr>
            <p:cxnSp>
              <p:nvCxnSpPr>
                <p:cNvPr id="65" name="Elbow Connector 64"/>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66" name="Elbow Connector 65"/>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67" name="Group 66"/>
              <p:cNvGrpSpPr/>
              <p:nvPr/>
            </p:nvGrpSpPr>
            <p:grpSpPr>
              <a:xfrm>
                <a:off x="5151374" y="1828800"/>
                <a:ext cx="466725" cy="228600"/>
                <a:chOff x="914400" y="1828800"/>
                <a:chExt cx="466725" cy="228600"/>
              </a:xfrm>
            </p:grpSpPr>
            <p:cxnSp>
              <p:nvCxnSpPr>
                <p:cNvPr id="68" name="Elbow Connector 67"/>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69" name="Elbow Connector 68"/>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5458555" y="1828800"/>
                <a:ext cx="466725" cy="228600"/>
                <a:chOff x="914400" y="1828800"/>
                <a:chExt cx="466725" cy="228600"/>
              </a:xfrm>
            </p:grpSpPr>
            <p:cxnSp>
              <p:nvCxnSpPr>
                <p:cNvPr id="71" name="Elbow Connector 70"/>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72" name="Elbow Connector 71"/>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73" name="Group 72"/>
              <p:cNvGrpSpPr/>
              <p:nvPr/>
            </p:nvGrpSpPr>
            <p:grpSpPr>
              <a:xfrm>
                <a:off x="5772880" y="1828800"/>
                <a:ext cx="466725" cy="228600"/>
                <a:chOff x="914400" y="1828800"/>
                <a:chExt cx="466725" cy="228600"/>
              </a:xfrm>
            </p:grpSpPr>
            <p:cxnSp>
              <p:nvCxnSpPr>
                <p:cNvPr id="74" name="Elbow Connector 73"/>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75" name="Elbow Connector 74"/>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76" name="Group 75"/>
              <p:cNvGrpSpPr/>
              <p:nvPr/>
            </p:nvGrpSpPr>
            <p:grpSpPr>
              <a:xfrm>
                <a:off x="6082441" y="1828800"/>
                <a:ext cx="466725" cy="228600"/>
                <a:chOff x="914400" y="1828800"/>
                <a:chExt cx="466725" cy="228600"/>
              </a:xfrm>
            </p:grpSpPr>
            <p:cxnSp>
              <p:nvCxnSpPr>
                <p:cNvPr id="77" name="Elbow Connector 76"/>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78" name="Elbow Connector 77"/>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79" name="Group 78"/>
              <p:cNvGrpSpPr/>
              <p:nvPr/>
            </p:nvGrpSpPr>
            <p:grpSpPr>
              <a:xfrm>
                <a:off x="6396766" y="1828800"/>
                <a:ext cx="466725" cy="228600"/>
                <a:chOff x="914400" y="1828800"/>
                <a:chExt cx="466725" cy="228600"/>
              </a:xfrm>
            </p:grpSpPr>
            <p:cxnSp>
              <p:nvCxnSpPr>
                <p:cNvPr id="80" name="Elbow Connector 79"/>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81" name="Elbow Connector 80"/>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04" name="Group 203"/>
              <p:cNvGrpSpPr/>
              <p:nvPr/>
            </p:nvGrpSpPr>
            <p:grpSpPr>
              <a:xfrm>
                <a:off x="6719725" y="1828800"/>
                <a:ext cx="466725" cy="228600"/>
                <a:chOff x="914400" y="1828800"/>
                <a:chExt cx="466725" cy="228600"/>
              </a:xfrm>
            </p:grpSpPr>
            <p:cxnSp>
              <p:nvCxnSpPr>
                <p:cNvPr id="205" name="Elbow Connector 204"/>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06" name="Elbow Connector 205"/>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07" name="Group 206"/>
              <p:cNvGrpSpPr/>
              <p:nvPr/>
            </p:nvGrpSpPr>
            <p:grpSpPr>
              <a:xfrm>
                <a:off x="7034050" y="1828800"/>
                <a:ext cx="466725" cy="228600"/>
                <a:chOff x="914400" y="1828800"/>
                <a:chExt cx="466725" cy="228600"/>
              </a:xfrm>
            </p:grpSpPr>
            <p:cxnSp>
              <p:nvCxnSpPr>
                <p:cNvPr id="208" name="Elbow Connector 207"/>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09" name="Elbow Connector 208"/>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10" name="Group 209"/>
              <p:cNvGrpSpPr/>
              <p:nvPr/>
            </p:nvGrpSpPr>
            <p:grpSpPr>
              <a:xfrm>
                <a:off x="7347268" y="1828800"/>
                <a:ext cx="466725" cy="228600"/>
                <a:chOff x="914400" y="1828800"/>
                <a:chExt cx="466725" cy="228600"/>
              </a:xfrm>
            </p:grpSpPr>
            <p:cxnSp>
              <p:nvCxnSpPr>
                <p:cNvPr id="211" name="Elbow Connector 210"/>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12" name="Elbow Connector 211"/>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cxnSp>
            <p:nvCxnSpPr>
              <p:cNvPr id="214" name="Elbow Connector 213"/>
              <p:cNvCxnSpPr/>
              <p:nvPr/>
            </p:nvCxnSpPr>
            <p:spPr>
              <a:xfrm>
                <a:off x="7654449"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111" name="Group 110"/>
            <p:cNvGrpSpPr/>
            <p:nvPr/>
          </p:nvGrpSpPr>
          <p:grpSpPr>
            <a:xfrm>
              <a:off x="2438401" y="2121130"/>
              <a:ext cx="1942815" cy="1128702"/>
              <a:chOff x="958990" y="2149147"/>
              <a:chExt cx="1085848" cy="1128702"/>
            </a:xfrm>
          </p:grpSpPr>
          <p:cxnSp>
            <p:nvCxnSpPr>
              <p:cNvPr id="83" name="Elbow Connector 82"/>
              <p:cNvCxnSpPr/>
              <p:nvPr/>
            </p:nvCxnSpPr>
            <p:spPr>
              <a:xfrm flipV="1">
                <a:off x="958990" y="3125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86" name="Elbow Connector 85"/>
              <p:cNvCxnSpPr/>
              <p:nvPr/>
            </p:nvCxnSpPr>
            <p:spPr>
              <a:xfrm flipV="1">
                <a:off x="1111390" y="29730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87" name="Elbow Connector 86"/>
              <p:cNvCxnSpPr/>
              <p:nvPr/>
            </p:nvCxnSpPr>
            <p:spPr>
              <a:xfrm flipV="1">
                <a:off x="1273457" y="2819400"/>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88" name="Elbow Connector 87"/>
              <p:cNvCxnSpPr/>
              <p:nvPr/>
            </p:nvCxnSpPr>
            <p:spPr>
              <a:xfrm flipV="1">
                <a:off x="1425857" y="2669576"/>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89" name="Elbow Connector 88"/>
              <p:cNvCxnSpPr/>
              <p:nvPr/>
            </p:nvCxnSpPr>
            <p:spPr>
              <a:xfrm flipV="1">
                <a:off x="1578113" y="25158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90" name="Elbow Connector 89"/>
              <p:cNvCxnSpPr/>
              <p:nvPr/>
            </p:nvCxnSpPr>
            <p:spPr>
              <a:xfrm flipV="1">
                <a:off x="1730513" y="2363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sp>
            <p:nvSpPr>
              <p:cNvPr id="98" name="TextBox 97"/>
              <p:cNvSpPr txBox="1"/>
              <p:nvPr/>
            </p:nvSpPr>
            <p:spPr>
              <a:xfrm>
                <a:off x="958990" y="3061156"/>
                <a:ext cx="152400" cy="215444"/>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0</a:t>
                </a:r>
              </a:p>
            </p:txBody>
          </p:sp>
          <p:sp>
            <p:nvSpPr>
              <p:cNvPr id="99" name="TextBox 98"/>
              <p:cNvSpPr txBox="1"/>
              <p:nvPr/>
            </p:nvSpPr>
            <p:spPr>
              <a:xfrm>
                <a:off x="1111390" y="2908756"/>
                <a:ext cx="152400" cy="215444"/>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1</a:t>
                </a:r>
              </a:p>
            </p:txBody>
          </p:sp>
          <p:sp>
            <p:nvSpPr>
              <p:cNvPr id="100" name="TextBox 99"/>
              <p:cNvSpPr txBox="1"/>
              <p:nvPr/>
            </p:nvSpPr>
            <p:spPr>
              <a:xfrm>
                <a:off x="1277129" y="2753504"/>
                <a:ext cx="152400" cy="215444"/>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2</a:t>
                </a:r>
              </a:p>
            </p:txBody>
          </p:sp>
          <p:sp>
            <p:nvSpPr>
              <p:cNvPr id="101" name="TextBox 100"/>
              <p:cNvSpPr txBox="1"/>
              <p:nvPr/>
            </p:nvSpPr>
            <p:spPr>
              <a:xfrm>
                <a:off x="1435382" y="2603956"/>
                <a:ext cx="152400" cy="215444"/>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3</a:t>
                </a:r>
              </a:p>
            </p:txBody>
          </p:sp>
          <p:sp>
            <p:nvSpPr>
              <p:cNvPr id="102" name="TextBox 101"/>
              <p:cNvSpPr txBox="1"/>
              <p:nvPr/>
            </p:nvSpPr>
            <p:spPr>
              <a:xfrm>
                <a:off x="1588721" y="2453856"/>
                <a:ext cx="152400" cy="215444"/>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4</a:t>
                </a:r>
              </a:p>
            </p:txBody>
          </p:sp>
          <p:sp>
            <p:nvSpPr>
              <p:cNvPr id="103" name="TextBox 102"/>
              <p:cNvSpPr txBox="1"/>
              <p:nvPr/>
            </p:nvSpPr>
            <p:spPr>
              <a:xfrm>
                <a:off x="1736604" y="2299862"/>
                <a:ext cx="152400" cy="215444"/>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5</a:t>
                </a:r>
              </a:p>
            </p:txBody>
          </p:sp>
          <p:sp>
            <p:nvSpPr>
              <p:cNvPr id="104" name="TextBox 103"/>
              <p:cNvSpPr txBox="1"/>
              <p:nvPr/>
            </p:nvSpPr>
            <p:spPr>
              <a:xfrm>
                <a:off x="1892438" y="2149147"/>
                <a:ext cx="152400" cy="215444"/>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6</a:t>
                </a:r>
              </a:p>
            </p:txBody>
          </p:sp>
        </p:grpSp>
        <p:cxnSp>
          <p:nvCxnSpPr>
            <p:cNvPr id="127" name="Straight Connector 126"/>
            <p:cNvCxnSpPr>
              <a:stCxn id="104" idx="2"/>
              <a:endCxn id="104" idx="2"/>
            </p:cNvCxnSpPr>
            <p:nvPr/>
          </p:nvCxnSpPr>
          <p:spPr>
            <a:xfrm>
              <a:off x="4244878" y="2336574"/>
              <a:ext cx="0"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174" name="Group 173"/>
            <p:cNvGrpSpPr/>
            <p:nvPr/>
          </p:nvGrpSpPr>
          <p:grpSpPr>
            <a:xfrm flipH="1">
              <a:off x="4105276" y="2122635"/>
              <a:ext cx="1942815" cy="1128702"/>
              <a:chOff x="958990" y="2149147"/>
              <a:chExt cx="1085848" cy="1128702"/>
            </a:xfrm>
          </p:grpSpPr>
          <p:cxnSp>
            <p:nvCxnSpPr>
              <p:cNvPr id="175" name="Elbow Connector 174"/>
              <p:cNvCxnSpPr/>
              <p:nvPr/>
            </p:nvCxnSpPr>
            <p:spPr>
              <a:xfrm flipV="1">
                <a:off x="958990" y="3125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76" name="Elbow Connector 175"/>
              <p:cNvCxnSpPr/>
              <p:nvPr/>
            </p:nvCxnSpPr>
            <p:spPr>
              <a:xfrm flipV="1">
                <a:off x="1111390" y="29730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77" name="Elbow Connector 176"/>
              <p:cNvCxnSpPr/>
              <p:nvPr/>
            </p:nvCxnSpPr>
            <p:spPr>
              <a:xfrm flipV="1">
                <a:off x="1273457" y="2819400"/>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78" name="Elbow Connector 177"/>
              <p:cNvCxnSpPr/>
              <p:nvPr/>
            </p:nvCxnSpPr>
            <p:spPr>
              <a:xfrm flipV="1">
                <a:off x="1425857" y="2669576"/>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79" name="Elbow Connector 178"/>
              <p:cNvCxnSpPr/>
              <p:nvPr/>
            </p:nvCxnSpPr>
            <p:spPr>
              <a:xfrm flipV="1">
                <a:off x="1578113" y="25158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80" name="Elbow Connector 179"/>
              <p:cNvCxnSpPr/>
              <p:nvPr/>
            </p:nvCxnSpPr>
            <p:spPr>
              <a:xfrm flipV="1">
                <a:off x="1730513" y="2363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sp>
            <p:nvSpPr>
              <p:cNvPr id="181" name="TextBox 180"/>
              <p:cNvSpPr txBox="1"/>
              <p:nvPr/>
            </p:nvSpPr>
            <p:spPr>
              <a:xfrm>
                <a:off x="958990" y="3061156"/>
                <a:ext cx="152400" cy="215444"/>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0</a:t>
                </a:r>
              </a:p>
            </p:txBody>
          </p:sp>
          <p:sp>
            <p:nvSpPr>
              <p:cNvPr id="182" name="TextBox 181"/>
              <p:cNvSpPr txBox="1"/>
              <p:nvPr/>
            </p:nvSpPr>
            <p:spPr>
              <a:xfrm>
                <a:off x="1111390" y="2908756"/>
                <a:ext cx="152400" cy="215444"/>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1</a:t>
                </a:r>
              </a:p>
            </p:txBody>
          </p:sp>
          <p:sp>
            <p:nvSpPr>
              <p:cNvPr id="183" name="TextBox 182"/>
              <p:cNvSpPr txBox="1"/>
              <p:nvPr/>
            </p:nvSpPr>
            <p:spPr>
              <a:xfrm>
                <a:off x="1273315" y="2753504"/>
                <a:ext cx="152400" cy="215444"/>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2</a:t>
                </a:r>
              </a:p>
            </p:txBody>
          </p:sp>
          <p:sp>
            <p:nvSpPr>
              <p:cNvPr id="184" name="TextBox 183"/>
              <p:cNvSpPr txBox="1"/>
              <p:nvPr/>
            </p:nvSpPr>
            <p:spPr>
              <a:xfrm>
                <a:off x="1435382" y="2603956"/>
                <a:ext cx="152400" cy="215444"/>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3</a:t>
                </a:r>
              </a:p>
            </p:txBody>
          </p:sp>
          <p:sp>
            <p:nvSpPr>
              <p:cNvPr id="185" name="TextBox 184"/>
              <p:cNvSpPr txBox="1"/>
              <p:nvPr/>
            </p:nvSpPr>
            <p:spPr>
              <a:xfrm>
                <a:off x="1588721" y="2453856"/>
                <a:ext cx="152400" cy="215444"/>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4</a:t>
                </a:r>
              </a:p>
            </p:txBody>
          </p:sp>
          <p:sp>
            <p:nvSpPr>
              <p:cNvPr id="186" name="TextBox 185"/>
              <p:cNvSpPr txBox="1"/>
              <p:nvPr/>
            </p:nvSpPr>
            <p:spPr>
              <a:xfrm>
                <a:off x="1736604" y="2299862"/>
                <a:ext cx="152400" cy="215444"/>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5</a:t>
                </a:r>
              </a:p>
            </p:txBody>
          </p:sp>
          <p:sp>
            <p:nvSpPr>
              <p:cNvPr id="187" name="TextBox 186"/>
              <p:cNvSpPr txBox="1"/>
              <p:nvPr/>
            </p:nvSpPr>
            <p:spPr>
              <a:xfrm>
                <a:off x="1892438" y="2149147"/>
                <a:ext cx="152400" cy="215444"/>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grpSp>
        <p:grpSp>
          <p:nvGrpSpPr>
            <p:cNvPr id="190" name="Group 189"/>
            <p:cNvGrpSpPr/>
            <p:nvPr/>
          </p:nvGrpSpPr>
          <p:grpSpPr>
            <a:xfrm>
              <a:off x="5767618" y="2119230"/>
              <a:ext cx="1942815" cy="1128702"/>
              <a:chOff x="958990" y="2149147"/>
              <a:chExt cx="1085848" cy="1128702"/>
            </a:xfrm>
          </p:grpSpPr>
          <p:cxnSp>
            <p:nvCxnSpPr>
              <p:cNvPr id="191" name="Elbow Connector 190"/>
              <p:cNvCxnSpPr/>
              <p:nvPr/>
            </p:nvCxnSpPr>
            <p:spPr>
              <a:xfrm flipV="1">
                <a:off x="958990" y="3125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2" name="Elbow Connector 191"/>
              <p:cNvCxnSpPr/>
              <p:nvPr/>
            </p:nvCxnSpPr>
            <p:spPr>
              <a:xfrm flipV="1">
                <a:off x="1111390" y="29730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3" name="Elbow Connector 192"/>
              <p:cNvCxnSpPr/>
              <p:nvPr/>
            </p:nvCxnSpPr>
            <p:spPr>
              <a:xfrm flipV="1">
                <a:off x="1273457" y="2819400"/>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4" name="Elbow Connector 193"/>
              <p:cNvCxnSpPr/>
              <p:nvPr/>
            </p:nvCxnSpPr>
            <p:spPr>
              <a:xfrm flipV="1">
                <a:off x="1425857" y="2669576"/>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5" name="Elbow Connector 194"/>
              <p:cNvCxnSpPr/>
              <p:nvPr/>
            </p:nvCxnSpPr>
            <p:spPr>
              <a:xfrm flipV="1">
                <a:off x="1578113" y="25158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6" name="Elbow Connector 195"/>
              <p:cNvCxnSpPr/>
              <p:nvPr/>
            </p:nvCxnSpPr>
            <p:spPr>
              <a:xfrm flipV="1">
                <a:off x="1730513" y="2363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sp>
            <p:nvSpPr>
              <p:cNvPr id="197" name="TextBox 196"/>
              <p:cNvSpPr txBox="1"/>
              <p:nvPr/>
            </p:nvSpPr>
            <p:spPr>
              <a:xfrm>
                <a:off x="958990" y="3061156"/>
                <a:ext cx="152400" cy="215444"/>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198" name="TextBox 197"/>
              <p:cNvSpPr txBox="1"/>
              <p:nvPr/>
            </p:nvSpPr>
            <p:spPr>
              <a:xfrm>
                <a:off x="1111390" y="2908756"/>
                <a:ext cx="152400" cy="215444"/>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1</a:t>
                </a:r>
              </a:p>
            </p:txBody>
          </p:sp>
          <p:sp>
            <p:nvSpPr>
              <p:cNvPr id="199" name="TextBox 198"/>
              <p:cNvSpPr txBox="1"/>
              <p:nvPr/>
            </p:nvSpPr>
            <p:spPr>
              <a:xfrm>
                <a:off x="1273315" y="2753504"/>
                <a:ext cx="152400" cy="215444"/>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2</a:t>
                </a:r>
              </a:p>
            </p:txBody>
          </p:sp>
          <p:sp>
            <p:nvSpPr>
              <p:cNvPr id="200" name="TextBox 199"/>
              <p:cNvSpPr txBox="1"/>
              <p:nvPr/>
            </p:nvSpPr>
            <p:spPr>
              <a:xfrm>
                <a:off x="1435382" y="2603956"/>
                <a:ext cx="152400" cy="215444"/>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3</a:t>
                </a:r>
              </a:p>
            </p:txBody>
          </p:sp>
          <p:sp>
            <p:nvSpPr>
              <p:cNvPr id="201" name="TextBox 200"/>
              <p:cNvSpPr txBox="1"/>
              <p:nvPr/>
            </p:nvSpPr>
            <p:spPr>
              <a:xfrm>
                <a:off x="1588721" y="2453856"/>
                <a:ext cx="152400" cy="215444"/>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4</a:t>
                </a:r>
              </a:p>
            </p:txBody>
          </p:sp>
          <p:sp>
            <p:nvSpPr>
              <p:cNvPr id="202" name="TextBox 201"/>
              <p:cNvSpPr txBox="1"/>
              <p:nvPr/>
            </p:nvSpPr>
            <p:spPr>
              <a:xfrm>
                <a:off x="1736604" y="2299862"/>
                <a:ext cx="152400" cy="215444"/>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5</a:t>
                </a:r>
              </a:p>
            </p:txBody>
          </p:sp>
          <p:sp>
            <p:nvSpPr>
              <p:cNvPr id="203" name="TextBox 202"/>
              <p:cNvSpPr txBox="1"/>
              <p:nvPr/>
            </p:nvSpPr>
            <p:spPr>
              <a:xfrm>
                <a:off x="1892438" y="2149147"/>
                <a:ext cx="152400" cy="215444"/>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6</a:t>
                </a:r>
              </a:p>
            </p:txBody>
          </p:sp>
        </p:grpSp>
        <p:grpSp>
          <p:nvGrpSpPr>
            <p:cNvPr id="226" name="Group 225"/>
            <p:cNvGrpSpPr/>
            <p:nvPr/>
          </p:nvGrpSpPr>
          <p:grpSpPr>
            <a:xfrm flipH="1">
              <a:off x="7433344" y="2118461"/>
              <a:ext cx="1942815" cy="1128702"/>
              <a:chOff x="958990" y="2149147"/>
              <a:chExt cx="1085848" cy="1128702"/>
            </a:xfrm>
          </p:grpSpPr>
          <p:cxnSp>
            <p:nvCxnSpPr>
              <p:cNvPr id="227" name="Elbow Connector 226"/>
              <p:cNvCxnSpPr/>
              <p:nvPr/>
            </p:nvCxnSpPr>
            <p:spPr>
              <a:xfrm flipV="1">
                <a:off x="958990" y="3125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28" name="Elbow Connector 227"/>
              <p:cNvCxnSpPr/>
              <p:nvPr/>
            </p:nvCxnSpPr>
            <p:spPr>
              <a:xfrm flipV="1">
                <a:off x="1111390" y="29730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29" name="Elbow Connector 228"/>
              <p:cNvCxnSpPr/>
              <p:nvPr/>
            </p:nvCxnSpPr>
            <p:spPr>
              <a:xfrm flipV="1">
                <a:off x="1273457" y="2819400"/>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30" name="Elbow Connector 229"/>
              <p:cNvCxnSpPr/>
              <p:nvPr/>
            </p:nvCxnSpPr>
            <p:spPr>
              <a:xfrm flipV="1">
                <a:off x="1425857" y="2669576"/>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31" name="Elbow Connector 230"/>
              <p:cNvCxnSpPr/>
              <p:nvPr/>
            </p:nvCxnSpPr>
            <p:spPr>
              <a:xfrm flipV="1">
                <a:off x="1578113" y="25158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32" name="Elbow Connector 231"/>
              <p:cNvCxnSpPr/>
              <p:nvPr/>
            </p:nvCxnSpPr>
            <p:spPr>
              <a:xfrm flipV="1">
                <a:off x="1730513" y="2363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sp>
            <p:nvSpPr>
              <p:cNvPr id="233" name="TextBox 232"/>
              <p:cNvSpPr txBox="1"/>
              <p:nvPr/>
            </p:nvSpPr>
            <p:spPr>
              <a:xfrm>
                <a:off x="958990" y="3061156"/>
                <a:ext cx="152400" cy="215444"/>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0</a:t>
                </a:r>
              </a:p>
            </p:txBody>
          </p:sp>
          <p:sp>
            <p:nvSpPr>
              <p:cNvPr id="234" name="TextBox 233"/>
              <p:cNvSpPr txBox="1"/>
              <p:nvPr/>
            </p:nvSpPr>
            <p:spPr>
              <a:xfrm>
                <a:off x="1111390" y="2908756"/>
                <a:ext cx="152400" cy="215444"/>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1</a:t>
                </a:r>
              </a:p>
            </p:txBody>
          </p:sp>
          <p:sp>
            <p:nvSpPr>
              <p:cNvPr id="235" name="TextBox 234"/>
              <p:cNvSpPr txBox="1"/>
              <p:nvPr/>
            </p:nvSpPr>
            <p:spPr>
              <a:xfrm>
                <a:off x="1273315" y="2753504"/>
                <a:ext cx="152400" cy="215444"/>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2</a:t>
                </a:r>
              </a:p>
            </p:txBody>
          </p:sp>
          <p:sp>
            <p:nvSpPr>
              <p:cNvPr id="236" name="TextBox 235"/>
              <p:cNvSpPr txBox="1"/>
              <p:nvPr/>
            </p:nvSpPr>
            <p:spPr>
              <a:xfrm>
                <a:off x="1435382" y="2603956"/>
                <a:ext cx="152400" cy="215444"/>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3</a:t>
                </a:r>
              </a:p>
            </p:txBody>
          </p:sp>
          <p:sp>
            <p:nvSpPr>
              <p:cNvPr id="237" name="TextBox 236"/>
              <p:cNvSpPr txBox="1"/>
              <p:nvPr/>
            </p:nvSpPr>
            <p:spPr>
              <a:xfrm>
                <a:off x="1588721" y="2453856"/>
                <a:ext cx="152400" cy="215444"/>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4</a:t>
                </a:r>
              </a:p>
            </p:txBody>
          </p:sp>
          <p:sp>
            <p:nvSpPr>
              <p:cNvPr id="238" name="TextBox 237"/>
              <p:cNvSpPr txBox="1"/>
              <p:nvPr/>
            </p:nvSpPr>
            <p:spPr>
              <a:xfrm>
                <a:off x="1736604" y="2299862"/>
                <a:ext cx="152400" cy="215444"/>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5</a:t>
                </a:r>
              </a:p>
            </p:txBody>
          </p:sp>
          <p:sp>
            <p:nvSpPr>
              <p:cNvPr id="239" name="TextBox 238"/>
              <p:cNvSpPr txBox="1"/>
              <p:nvPr/>
            </p:nvSpPr>
            <p:spPr>
              <a:xfrm>
                <a:off x="1892438" y="2149147"/>
                <a:ext cx="152400" cy="215444"/>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grpSp>
        <p:cxnSp>
          <p:nvCxnSpPr>
            <p:cNvPr id="256" name="Straight Arrow Connector 255"/>
            <p:cNvCxnSpPr/>
            <p:nvPr/>
          </p:nvCxnSpPr>
          <p:spPr>
            <a:xfrm flipV="1">
              <a:off x="2789121" y="2788714"/>
              <a:ext cx="6595258" cy="3725"/>
            </a:xfrm>
            <a:prstGeom prst="straightConnector1">
              <a:avLst/>
            </a:prstGeom>
            <a:ln w="19050">
              <a:solidFill>
                <a:srgbClr val="C00000"/>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57" name="TextBox 256"/>
            <p:cNvSpPr txBox="1"/>
            <p:nvPr/>
          </p:nvSpPr>
          <p:spPr>
            <a:xfrm flipH="1">
              <a:off x="2418992" y="2551238"/>
              <a:ext cx="809866" cy="30777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C00000"/>
                  </a:solidFill>
                  <a:effectLst/>
                  <a:uLnTx/>
                  <a:uFillTx/>
                  <a:latin typeface="Gill Sans MT"/>
                  <a:ea typeface="+mn-ea"/>
                  <a:cs typeface="+mn-cs"/>
                </a:rPr>
                <a:t>CCR = 3</a:t>
              </a:r>
            </a:p>
          </p:txBody>
        </p:sp>
        <p:cxnSp>
          <p:nvCxnSpPr>
            <p:cNvPr id="258" name="Straight Arrow Connector 257"/>
            <p:cNvCxnSpPr/>
            <p:nvPr/>
          </p:nvCxnSpPr>
          <p:spPr>
            <a:xfrm flipV="1">
              <a:off x="2438400" y="4186644"/>
              <a:ext cx="851114" cy="178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0" name="Straight Arrow Connector 259"/>
            <p:cNvCxnSpPr/>
            <p:nvPr/>
          </p:nvCxnSpPr>
          <p:spPr>
            <a:xfrm>
              <a:off x="4921366" y="4186236"/>
              <a:ext cx="1677612" cy="2499"/>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1" name="Straight Arrow Connector 280"/>
            <p:cNvCxnSpPr/>
            <p:nvPr/>
          </p:nvCxnSpPr>
          <p:spPr>
            <a:xfrm>
              <a:off x="3279260" y="3737764"/>
              <a:ext cx="0" cy="45720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2" name="Straight Arrow Connector 281"/>
            <p:cNvCxnSpPr/>
            <p:nvPr/>
          </p:nvCxnSpPr>
          <p:spPr>
            <a:xfrm>
              <a:off x="4929116" y="3737764"/>
              <a:ext cx="0" cy="45720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3" name="Straight Arrow Connector 282"/>
            <p:cNvCxnSpPr/>
            <p:nvPr/>
          </p:nvCxnSpPr>
          <p:spPr>
            <a:xfrm flipH="1">
              <a:off x="3276601" y="3733800"/>
              <a:ext cx="1659103" cy="3964"/>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3" name="Straight Connector 292"/>
            <p:cNvCxnSpPr/>
            <p:nvPr/>
          </p:nvCxnSpPr>
          <p:spPr>
            <a:xfrm flipH="1">
              <a:off x="4086090" y="2351380"/>
              <a:ext cx="14851" cy="2982620"/>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295" name="Straight Arrow Connector 294"/>
            <p:cNvCxnSpPr/>
            <p:nvPr/>
          </p:nvCxnSpPr>
          <p:spPr>
            <a:xfrm flipV="1">
              <a:off x="8248529" y="4177233"/>
              <a:ext cx="1124919" cy="5038"/>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6" name="Straight Arrow Connector 295"/>
            <p:cNvCxnSpPr/>
            <p:nvPr/>
          </p:nvCxnSpPr>
          <p:spPr>
            <a:xfrm>
              <a:off x="6606422" y="3733800"/>
              <a:ext cx="0" cy="45720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7" name="Straight Arrow Connector 296"/>
            <p:cNvCxnSpPr/>
            <p:nvPr/>
          </p:nvCxnSpPr>
          <p:spPr>
            <a:xfrm>
              <a:off x="8256278" y="3733800"/>
              <a:ext cx="0" cy="45720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8" name="Straight Arrow Connector 297"/>
            <p:cNvCxnSpPr/>
            <p:nvPr/>
          </p:nvCxnSpPr>
          <p:spPr>
            <a:xfrm flipH="1">
              <a:off x="6603763" y="3729836"/>
              <a:ext cx="1659103" cy="3964"/>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248" name="TextBox 247"/>
          <p:cNvSpPr txBox="1"/>
          <p:nvPr/>
        </p:nvSpPr>
        <p:spPr>
          <a:xfrm>
            <a:off x="180105" y="2137094"/>
            <a:ext cx="599844" cy="30008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350" b="0" i="0" u="none" strike="noStrike" kern="1200" cap="none" spc="0" normalizeH="0" baseline="0" noProof="0" dirty="0">
                <a:ln>
                  <a:noFill/>
                </a:ln>
                <a:solidFill>
                  <a:prstClr val="black"/>
                </a:solidFill>
                <a:effectLst/>
                <a:uLnTx/>
                <a:uFillTx/>
                <a:latin typeface="Gill Sans MT"/>
                <a:ea typeface="+mn-ea"/>
                <a:cs typeface="+mn-cs"/>
              </a:rPr>
              <a:t>Clock</a:t>
            </a:r>
          </a:p>
        </p:txBody>
      </p:sp>
      <p:sp>
        <p:nvSpPr>
          <p:cNvPr id="249" name="TextBox 248"/>
          <p:cNvSpPr txBox="1"/>
          <p:nvPr/>
        </p:nvSpPr>
        <p:spPr>
          <a:xfrm>
            <a:off x="167582" y="2853103"/>
            <a:ext cx="785793" cy="30008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350" b="0" i="0" u="none" strike="noStrike" kern="1200" cap="none" spc="0" normalizeH="0" baseline="0" noProof="0" dirty="0">
                <a:ln>
                  <a:noFill/>
                </a:ln>
                <a:solidFill>
                  <a:prstClr val="black"/>
                </a:solidFill>
                <a:effectLst/>
                <a:uLnTx/>
                <a:uFillTx/>
                <a:latin typeface="Gill Sans MT"/>
                <a:ea typeface="+mn-ea"/>
                <a:cs typeface="+mn-cs"/>
              </a:rPr>
              <a:t>Counter</a:t>
            </a:r>
          </a:p>
        </p:txBody>
      </p:sp>
      <p:cxnSp>
        <p:nvCxnSpPr>
          <p:cNvPr id="166" name="Straight Arrow Connector 165"/>
          <p:cNvCxnSpPr/>
          <p:nvPr/>
        </p:nvCxnSpPr>
        <p:spPr>
          <a:xfrm flipV="1">
            <a:off x="814812" y="3169429"/>
            <a:ext cx="8329188" cy="13982"/>
          </a:xfrm>
          <a:prstGeom prst="straightConnector1">
            <a:avLst/>
          </a:prstGeom>
          <a:ln w="19050">
            <a:solidFill>
              <a:srgbClr val="FF00FF"/>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67" name="TextBox 166"/>
          <p:cNvSpPr txBox="1"/>
          <p:nvPr/>
        </p:nvSpPr>
        <p:spPr>
          <a:xfrm flipH="1">
            <a:off x="285750" y="3083937"/>
            <a:ext cx="684143" cy="2308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FF00FF"/>
                </a:solidFill>
                <a:effectLst/>
                <a:uLnTx/>
                <a:uFillTx/>
                <a:latin typeface="Gill Sans MT"/>
                <a:ea typeface="+mn-ea"/>
                <a:cs typeface="+mn-cs"/>
              </a:rPr>
              <a:t>CCR = 1</a:t>
            </a:r>
          </a:p>
        </p:txBody>
      </p:sp>
      <p:cxnSp>
        <p:nvCxnSpPr>
          <p:cNvPr id="168" name="Straight Arrow Connector 167"/>
          <p:cNvCxnSpPr/>
          <p:nvPr/>
        </p:nvCxnSpPr>
        <p:spPr>
          <a:xfrm flipV="1">
            <a:off x="917835" y="4723623"/>
            <a:ext cx="322698" cy="1642"/>
          </a:xfrm>
          <a:prstGeom prst="straightConnector1">
            <a:avLst/>
          </a:prstGeom>
          <a:ln w="19050">
            <a:solidFill>
              <a:srgbClr val="FF00FF"/>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9" name="Straight Arrow Connector 168"/>
          <p:cNvCxnSpPr/>
          <p:nvPr/>
        </p:nvCxnSpPr>
        <p:spPr>
          <a:xfrm>
            <a:off x="4371436" y="4723622"/>
            <a:ext cx="625817" cy="0"/>
          </a:xfrm>
          <a:prstGeom prst="straightConnector1">
            <a:avLst/>
          </a:prstGeom>
          <a:ln w="19050">
            <a:solidFill>
              <a:srgbClr val="FF00FF"/>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0" name="Straight Arrow Connector 169"/>
          <p:cNvCxnSpPr/>
          <p:nvPr/>
        </p:nvCxnSpPr>
        <p:spPr>
          <a:xfrm>
            <a:off x="1240533" y="4387269"/>
            <a:ext cx="0" cy="342900"/>
          </a:xfrm>
          <a:prstGeom prst="straightConnector1">
            <a:avLst/>
          </a:prstGeom>
          <a:ln w="19050">
            <a:solidFill>
              <a:srgbClr val="FF00FF"/>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1" name="Straight Arrow Connector 170"/>
          <p:cNvCxnSpPr/>
          <p:nvPr/>
        </p:nvCxnSpPr>
        <p:spPr>
          <a:xfrm>
            <a:off x="4363433" y="4387269"/>
            <a:ext cx="0" cy="342900"/>
          </a:xfrm>
          <a:prstGeom prst="straightConnector1">
            <a:avLst/>
          </a:prstGeom>
          <a:ln w="19050">
            <a:solidFill>
              <a:srgbClr val="FF00FF"/>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3" name="Straight Arrow Connector 212"/>
          <p:cNvCxnSpPr/>
          <p:nvPr/>
        </p:nvCxnSpPr>
        <p:spPr>
          <a:xfrm flipH="1">
            <a:off x="1240534" y="4384296"/>
            <a:ext cx="3117581" cy="0"/>
          </a:xfrm>
          <a:prstGeom prst="straightConnector1">
            <a:avLst/>
          </a:prstGeom>
          <a:ln w="19050">
            <a:solidFill>
              <a:srgbClr val="FF00FF"/>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5" name="Straight Arrow Connector 214"/>
          <p:cNvCxnSpPr/>
          <p:nvPr/>
        </p:nvCxnSpPr>
        <p:spPr>
          <a:xfrm>
            <a:off x="5000552" y="4388404"/>
            <a:ext cx="0" cy="342900"/>
          </a:xfrm>
          <a:prstGeom prst="straightConnector1">
            <a:avLst/>
          </a:prstGeom>
          <a:ln w="19050">
            <a:solidFill>
              <a:srgbClr val="FF00FF"/>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6" name="Straight Arrow Connector 215"/>
          <p:cNvCxnSpPr/>
          <p:nvPr/>
        </p:nvCxnSpPr>
        <p:spPr>
          <a:xfrm>
            <a:off x="8123453" y="4388404"/>
            <a:ext cx="0" cy="342900"/>
          </a:xfrm>
          <a:prstGeom prst="straightConnector1">
            <a:avLst/>
          </a:prstGeom>
          <a:ln w="19050">
            <a:solidFill>
              <a:srgbClr val="FF00FF"/>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7" name="Straight Arrow Connector 216"/>
          <p:cNvCxnSpPr/>
          <p:nvPr/>
        </p:nvCxnSpPr>
        <p:spPr>
          <a:xfrm flipH="1">
            <a:off x="5000554" y="4385431"/>
            <a:ext cx="3117581" cy="0"/>
          </a:xfrm>
          <a:prstGeom prst="straightConnector1">
            <a:avLst/>
          </a:prstGeom>
          <a:ln w="19050">
            <a:solidFill>
              <a:srgbClr val="FF00FF"/>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8" name="Straight Arrow Connector 217"/>
          <p:cNvCxnSpPr/>
          <p:nvPr/>
        </p:nvCxnSpPr>
        <p:spPr>
          <a:xfrm>
            <a:off x="8118133" y="4723622"/>
            <a:ext cx="625817" cy="0"/>
          </a:xfrm>
          <a:prstGeom prst="straightConnector1">
            <a:avLst/>
          </a:prstGeom>
          <a:ln w="19050">
            <a:solidFill>
              <a:srgbClr val="FF00FF"/>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p:nvCxnSpPr>
        <p:spPr>
          <a:xfrm flipH="1">
            <a:off x="6593736" y="2620785"/>
            <a:ext cx="17071" cy="2236965"/>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sp>
        <p:nvSpPr>
          <p:cNvPr id="221" name="Rectangle 220"/>
          <p:cNvSpPr/>
          <p:nvPr/>
        </p:nvSpPr>
        <p:spPr>
          <a:xfrm>
            <a:off x="1321994" y="5200650"/>
            <a:ext cx="2671885" cy="32316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dirty="0">
                <a:ln>
                  <a:noFill/>
                </a:ln>
                <a:solidFill>
                  <a:srgbClr val="C00000"/>
                </a:solidFill>
                <a:effectLst/>
                <a:uLnTx/>
                <a:uFillTx/>
                <a:latin typeface="Gill Sans MT"/>
                <a:ea typeface="+mn-ea"/>
                <a:cs typeface="+mn-cs"/>
              </a:rPr>
              <a:t>PWM signals are center aligned!</a:t>
            </a:r>
          </a:p>
        </p:txBody>
      </p:sp>
      <p:sp>
        <p:nvSpPr>
          <p:cNvPr id="172" name="TextBox 171"/>
          <p:cNvSpPr txBox="1"/>
          <p:nvPr/>
        </p:nvSpPr>
        <p:spPr>
          <a:xfrm flipH="1">
            <a:off x="676937" y="4313807"/>
            <a:ext cx="684143" cy="2308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FF00FF"/>
                </a:solidFill>
                <a:effectLst/>
                <a:uLnTx/>
                <a:uFillTx/>
                <a:latin typeface="Gill Sans MT"/>
                <a:ea typeface="+mn-ea"/>
                <a:cs typeface="+mn-cs"/>
              </a:rPr>
              <a:t>CCR = 1</a:t>
            </a:r>
          </a:p>
        </p:txBody>
      </p:sp>
      <p:sp>
        <p:nvSpPr>
          <p:cNvPr id="173" name="TextBox 172"/>
          <p:cNvSpPr txBox="1"/>
          <p:nvPr/>
        </p:nvSpPr>
        <p:spPr>
          <a:xfrm flipH="1">
            <a:off x="851697" y="3611568"/>
            <a:ext cx="930923" cy="2308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C00000"/>
                </a:solidFill>
                <a:effectLst/>
                <a:uLnTx/>
                <a:uFillTx/>
                <a:latin typeface="Gill Sans MT"/>
                <a:ea typeface="+mn-ea"/>
                <a:cs typeface="+mn-cs"/>
              </a:rPr>
              <a:t>CCR = 3</a:t>
            </a:r>
          </a:p>
        </p:txBody>
      </p:sp>
      <p:cxnSp>
        <p:nvCxnSpPr>
          <p:cNvPr id="188" name="Straight Arrow Connector 187"/>
          <p:cNvCxnSpPr/>
          <p:nvPr/>
        </p:nvCxnSpPr>
        <p:spPr>
          <a:xfrm flipV="1">
            <a:off x="2767988" y="4879182"/>
            <a:ext cx="0" cy="2071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9" name="Straight Arrow Connector 188"/>
          <p:cNvCxnSpPr/>
          <p:nvPr/>
        </p:nvCxnSpPr>
        <p:spPr>
          <a:xfrm flipV="1">
            <a:off x="6596349" y="4879182"/>
            <a:ext cx="0" cy="2071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4706707" y="5175799"/>
            <a:ext cx="0" cy="321469"/>
          </a:xfrm>
          <a:prstGeom prst="line">
            <a:avLst/>
          </a:prstGeom>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p:nvCxnSpPr>
        <p:spPr>
          <a:xfrm>
            <a:off x="8537715" y="5200650"/>
            <a:ext cx="0" cy="321469"/>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4706707" y="5336533"/>
            <a:ext cx="3818864"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067283" y="5355972"/>
            <a:ext cx="1095685" cy="30008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350" b="0" i="0" u="none" strike="noStrike" kern="1200" cap="none" spc="0" normalizeH="0" baseline="0" noProof="0" dirty="0">
                <a:ln>
                  <a:noFill/>
                </a:ln>
                <a:solidFill>
                  <a:prstClr val="black"/>
                </a:solidFill>
                <a:effectLst/>
                <a:uLnTx/>
                <a:uFillTx/>
                <a:latin typeface="Gill Sans MT"/>
                <a:ea typeface="+mn-ea"/>
                <a:cs typeface="+mn-cs"/>
              </a:rPr>
              <a:t>PWM Period</a:t>
            </a:r>
          </a:p>
        </p:txBody>
      </p:sp>
      <p:sp>
        <p:nvSpPr>
          <p:cNvPr id="224" name="TextBox 223"/>
          <p:cNvSpPr txBox="1"/>
          <p:nvPr/>
        </p:nvSpPr>
        <p:spPr>
          <a:xfrm>
            <a:off x="6008324" y="5069254"/>
            <a:ext cx="1211165" cy="30008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350" b="0" i="0" u="none" strike="noStrike" kern="1200" cap="none" spc="0" normalizeH="0" baseline="0" noProof="0" dirty="0">
                <a:ln>
                  <a:noFill/>
                </a:ln>
                <a:solidFill>
                  <a:srgbClr val="C00000"/>
                </a:solidFill>
                <a:effectLst/>
                <a:uLnTx/>
                <a:uFillTx/>
                <a:latin typeface="Gill Sans MT"/>
                <a:ea typeface="+mn-ea"/>
                <a:cs typeface="+mn-cs"/>
              </a:rPr>
              <a:t>Center-aligned</a:t>
            </a:r>
          </a:p>
        </p:txBody>
      </p:sp>
      <p:grpSp>
        <p:nvGrpSpPr>
          <p:cNvPr id="225" name="Group 224"/>
          <p:cNvGrpSpPr/>
          <p:nvPr/>
        </p:nvGrpSpPr>
        <p:grpSpPr>
          <a:xfrm>
            <a:off x="5593621" y="971550"/>
            <a:ext cx="3205956" cy="628650"/>
            <a:chOff x="7458162" y="246858"/>
            <a:chExt cx="4274607" cy="838200"/>
          </a:xfrm>
        </p:grpSpPr>
        <p:sp>
          <p:nvSpPr>
            <p:cNvPr id="242" name="TextBox 241"/>
            <p:cNvSpPr txBox="1"/>
            <p:nvPr/>
          </p:nvSpPr>
          <p:spPr>
            <a:xfrm>
              <a:off x="7458162" y="500314"/>
              <a:ext cx="1770144" cy="40010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350" b="0" i="0" u="none" strike="noStrike" kern="1200" cap="none" spc="0" normalizeH="0" baseline="0" noProof="0" dirty="0">
                  <a:ln>
                    <a:noFill/>
                  </a:ln>
                  <a:solidFill>
                    <a:prstClr val="white"/>
                  </a:solidFill>
                  <a:effectLst/>
                  <a:uLnTx/>
                  <a:uFillTx/>
                  <a:latin typeface="Gill Sans MT"/>
                  <a:ea typeface="+mn-ea"/>
                  <a:cs typeface="+mn-cs"/>
                </a:rPr>
                <a:t>Timer Output =</a:t>
              </a:r>
            </a:p>
          </p:txBody>
        </p:sp>
        <p:sp>
          <p:nvSpPr>
            <p:cNvPr id="243" name="Left Brace 242"/>
            <p:cNvSpPr/>
            <p:nvPr/>
          </p:nvSpPr>
          <p:spPr>
            <a:xfrm>
              <a:off x="9200727" y="246858"/>
              <a:ext cx="181035" cy="838200"/>
            </a:xfrm>
            <a:prstGeom prst="leftBrace">
              <a:avLst/>
            </a:prstGeom>
            <a:ln w="1905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white"/>
                </a:solidFill>
                <a:effectLst/>
                <a:uLnTx/>
                <a:uFillTx/>
                <a:latin typeface="Gill Sans MT"/>
                <a:ea typeface="+mn-ea"/>
                <a:cs typeface="+mn-cs"/>
              </a:endParaRPr>
            </a:p>
          </p:txBody>
        </p:sp>
        <p:sp>
          <p:nvSpPr>
            <p:cNvPr id="244" name="TextBox 243"/>
            <p:cNvSpPr txBox="1"/>
            <p:nvPr/>
          </p:nvSpPr>
          <p:spPr>
            <a:xfrm>
              <a:off x="9354036" y="265509"/>
              <a:ext cx="2355688" cy="40010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350" b="0" i="0" u="none" strike="noStrike" kern="1200" cap="none" spc="0" normalizeH="0" baseline="0" noProof="0" dirty="0">
                  <a:ln>
                    <a:noFill/>
                  </a:ln>
                  <a:solidFill>
                    <a:prstClr val="white"/>
                  </a:solidFill>
                  <a:effectLst/>
                  <a:uLnTx/>
                  <a:uFillTx/>
                  <a:latin typeface="Gill Sans MT"/>
                  <a:ea typeface="+mn-ea"/>
                  <a:cs typeface="+mn-cs"/>
                </a:rPr>
                <a:t>Low if counter &lt; CCR</a:t>
              </a:r>
            </a:p>
          </p:txBody>
        </p:sp>
        <p:sp>
          <p:nvSpPr>
            <p:cNvPr id="245" name="TextBox 244"/>
            <p:cNvSpPr txBox="1"/>
            <p:nvPr/>
          </p:nvSpPr>
          <p:spPr>
            <a:xfrm>
              <a:off x="9349211" y="656102"/>
              <a:ext cx="2383558" cy="40010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350" b="0" i="0" u="none" strike="noStrike" kern="1200" cap="none" spc="0" normalizeH="0" baseline="0" noProof="0" dirty="0">
                  <a:ln>
                    <a:noFill/>
                  </a:ln>
                  <a:solidFill>
                    <a:prstClr val="white"/>
                  </a:solidFill>
                  <a:effectLst/>
                  <a:uLnTx/>
                  <a:uFillTx/>
                  <a:latin typeface="Gill Sans MT"/>
                  <a:ea typeface="+mn-ea"/>
                  <a:cs typeface="+mn-cs"/>
                </a:rPr>
                <a:t>High if counter ≥ CCR</a:t>
              </a:r>
            </a:p>
          </p:txBody>
        </p:sp>
      </p:grpSp>
      <p:sp>
        <p:nvSpPr>
          <p:cNvPr id="247" name="Rectangle 246"/>
          <p:cNvSpPr/>
          <p:nvPr/>
        </p:nvSpPr>
        <p:spPr>
          <a:xfrm>
            <a:off x="174589" y="3581400"/>
            <a:ext cx="837089" cy="50783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350" b="0" i="0" u="none" strike="noStrike" kern="1200" cap="none" spc="0" normalizeH="0" baseline="0" noProof="0" dirty="0">
                <a:ln>
                  <a:noFill/>
                </a:ln>
                <a:solidFill>
                  <a:prstClr val="black"/>
                </a:solidFill>
                <a:effectLst/>
                <a:uLnTx/>
                <a:uFillTx/>
                <a:latin typeface="Gill Sans MT"/>
                <a:ea typeface="+mn-ea"/>
                <a:cs typeface="+mn-cs"/>
              </a:rPr>
              <a:t>PWM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350" dirty="0">
                <a:solidFill>
                  <a:prstClr val="black"/>
                </a:solidFill>
                <a:latin typeface="Gill Sans MT"/>
              </a:rPr>
              <a:t>Output 1</a:t>
            </a:r>
            <a:endParaRPr kumimoji="0" lang="en-US" sz="1350" b="0" i="0" u="none" strike="noStrike" kern="1200" cap="none" spc="0" normalizeH="0" baseline="0" noProof="0" dirty="0">
              <a:ln>
                <a:noFill/>
              </a:ln>
              <a:solidFill>
                <a:prstClr val="black"/>
              </a:solidFill>
              <a:effectLst/>
              <a:uLnTx/>
              <a:uFillTx/>
              <a:latin typeface="Gill Sans MT"/>
              <a:ea typeface="+mn-ea"/>
              <a:cs typeface="+mn-cs"/>
            </a:endParaRPr>
          </a:p>
        </p:txBody>
      </p:sp>
      <p:sp>
        <p:nvSpPr>
          <p:cNvPr id="251" name="Rectangle 250"/>
          <p:cNvSpPr/>
          <p:nvPr/>
        </p:nvSpPr>
        <p:spPr>
          <a:xfrm>
            <a:off x="171451" y="4523601"/>
            <a:ext cx="837089" cy="507831"/>
          </a:xfrm>
          <a:prstGeom prst="rect">
            <a:avLst/>
          </a:prstGeom>
        </p:spPr>
        <p:txBody>
          <a:bodyPr wrap="none">
            <a:spAutoFit/>
          </a:bodyPr>
          <a:lstStyle/>
          <a:p>
            <a:pPr lvl="0">
              <a:defRPr/>
            </a:pPr>
            <a:r>
              <a:rPr lang="en-US" sz="1350" dirty="0">
                <a:solidFill>
                  <a:prstClr val="black"/>
                </a:solidFill>
              </a:rPr>
              <a:t>PWM</a:t>
            </a:r>
          </a:p>
          <a:p>
            <a:pPr lvl="0">
              <a:defRPr/>
            </a:pPr>
            <a:r>
              <a:rPr lang="en-US" sz="1350" dirty="0">
                <a:solidFill>
                  <a:prstClr val="black"/>
                </a:solidFill>
              </a:rPr>
              <a:t>Output 2</a:t>
            </a:r>
          </a:p>
        </p:txBody>
      </p:sp>
      <p:sp>
        <p:nvSpPr>
          <p:cNvPr id="252" name="Rectangle 251"/>
          <p:cNvSpPr/>
          <p:nvPr/>
        </p:nvSpPr>
        <p:spPr>
          <a:xfrm>
            <a:off x="60864" y="5486400"/>
            <a:ext cx="9204052" cy="923330"/>
          </a:xfrm>
          <a:prstGeom prst="rect">
            <a:avLst/>
          </a:prstGeom>
        </p:spPr>
        <p:txBody>
          <a:bodyPr wrap="square">
            <a:spAutoFit/>
          </a:bodyPr>
          <a:lstStyle/>
          <a:p>
            <a:pPr lvl="0" defTabSz="457200">
              <a:defRPr/>
            </a:pPr>
            <a:r>
              <a:rPr lang="en-US" dirty="0"/>
              <a:t>In the </a:t>
            </a:r>
            <a:r>
              <a:rPr lang="en-US" altLang="zh-CN" dirty="0"/>
              <a:t>center-aligned </a:t>
            </a:r>
            <a:r>
              <a:rPr lang="en-US" dirty="0"/>
              <a:t>counting mode, when multiple PWM signals are generated by the same timer,  the PWM pulses are </a:t>
            </a:r>
            <a:r>
              <a:rPr lang="en-US" dirty="0">
                <a:solidFill>
                  <a:srgbClr val="C00000"/>
                </a:solidFill>
              </a:rPr>
              <a:t>center aligned</a:t>
            </a:r>
            <a:r>
              <a:rPr lang="en-US" dirty="0"/>
              <a:t>, because their centers are aligned with peaks of the timer counter.</a:t>
            </a:r>
          </a:p>
        </p:txBody>
      </p:sp>
    </p:spTree>
    <p:extLst>
      <p:ext uri="{BB962C8B-B14F-4D97-AF65-F5344CB8AC3E}">
        <p14:creationId xmlns:p14="http://schemas.microsoft.com/office/powerpoint/2010/main" val="178264963"/>
      </p:ext>
    </p:extLst>
  </p:cSld>
  <p:clrMapOvr>
    <a:masterClrMapping/>
  </p:clrMapOvr>
  <mc:AlternateContent xmlns:mc="http://schemas.openxmlformats.org/markup-compatibility/2006" xmlns:p14="http://schemas.microsoft.com/office/powerpoint/2010/main">
    <mc:Choice Requires="p14">
      <p:transition spd="slow" p14:dur="2000" advTm="38649"/>
    </mc:Choice>
    <mc:Fallback xmlns="">
      <p:transition spd="slow" advTm="38649"/>
    </mc:Fallback>
  </mc:AlternateContent>
  <p:extLst>
    <p:ext uri="{3A86A75C-4F4B-4683-9AE1-C65F6400EC91}">
      <p14:laserTraceLst xmlns:p14="http://schemas.microsoft.com/office/powerpoint/2010/main">
        <p14:tracePtLst>
          <p14:tracePt t="8940" x="3708400" y="2473325"/>
          <p14:tracePt t="9893" x="3708400" y="2493963"/>
          <p14:tracePt t="9894" x="3708400" y="2503488"/>
          <p14:tracePt t="9904" x="3708400" y="2514600"/>
          <p14:tracePt t="10047" x="3708400" y="2484438"/>
          <p14:tracePt t="10061" x="3708400" y="2473325"/>
          <p14:tracePt t="10077" x="3708400" y="2454275"/>
          <p14:tracePt t="10093" x="3708400" y="2443163"/>
          <p14:tracePt t="10124" x="3708400" y="2433638"/>
          <p14:tracePt t="10172" x="3708400" y="2424113"/>
          <p14:tracePt t="10188" x="3708400" y="2413000"/>
          <p14:tracePt t="10207" x="3708400" y="2393950"/>
          <p14:tracePt t="10218" x="3729038" y="2352675"/>
          <p14:tracePt t="10233" x="3738563" y="2333625"/>
          <p14:tracePt t="10252" x="3768725" y="2282825"/>
          <p14:tracePt t="10390" x="3779838" y="2282825"/>
          <p14:tracePt t="10439" x="3789363" y="2282825"/>
          <p14:tracePt t="10470" x="3819525" y="2322513"/>
          <p14:tracePt t="10486" x="3859213" y="2382838"/>
          <p14:tracePt t="10498" x="3889375" y="2413000"/>
          <p14:tracePt t="10513" x="3930650" y="2454275"/>
          <p14:tracePt t="10528" x="3960813" y="2484438"/>
          <p14:tracePt t="10545" x="3970338" y="2484438"/>
          <p14:tracePt t="10626" x="3970338" y="2473325"/>
          <p14:tracePt t="10642" x="3970338" y="2454275"/>
          <p14:tracePt t="10658" x="3979863" y="2433638"/>
          <p14:tracePt t="10673" x="3979863" y="2424113"/>
          <p14:tracePt t="10704" x="3979863" y="2393950"/>
          <p14:tracePt t="10719" x="3979863" y="2373313"/>
          <p14:tracePt t="10733" x="3979863" y="2352675"/>
          <p14:tracePt t="10751" x="3979863" y="2343150"/>
          <p14:tracePt t="10800" x="3979863" y="2333625"/>
          <p14:tracePt t="10811" x="3970338" y="2322513"/>
          <p14:tracePt t="10998" x="3979863" y="2322513"/>
          <p14:tracePt t="11013" x="3990975" y="2333625"/>
          <p14:tracePt t="11140" x="3949700" y="2373313"/>
          <p14:tracePt t="11156" x="3919538" y="2403475"/>
          <p14:tracePt t="11173" x="3900488" y="2403475"/>
          <p14:tracePt t="11309" x="3900488" y="2413000"/>
          <p14:tracePt t="11329" x="3889375" y="2424113"/>
          <p14:tracePt t="11465" x="3910013" y="2424113"/>
          <p14:tracePt t="11484" x="3919538" y="2403475"/>
          <p14:tracePt t="11486" x="3930650" y="2393950"/>
          <p14:tracePt t="11513" x="3940175" y="2382838"/>
          <p14:tracePt t="11543" x="3940175" y="2373313"/>
          <p14:tracePt t="11795" x="0" y="0"/>
        </p14:tracePtLst>
        <p14:tracePtLst>
          <p14:tracePt t="17115" x="8815388" y="2473325"/>
          <p14:tracePt t="17208" x="8815388" y="2484438"/>
          <p14:tracePt t="17209" x="8815388" y="2503488"/>
          <p14:tracePt t="17223" x="8815388" y="2533650"/>
          <p14:tracePt t="17242" x="8815388" y="2605088"/>
          <p14:tracePt t="17256" x="8815388" y="2635250"/>
          <p14:tracePt t="17256" x="8815388" y="2665413"/>
          <p14:tracePt t="17270" x="8815388" y="2705100"/>
          <p14:tracePt t="17289" x="8815388" y="2786063"/>
          <p14:tracePt t="17304" x="8815388" y="2865438"/>
          <p14:tracePt t="17319" x="8815388" y="2946400"/>
          <p14:tracePt t="17334" x="8815388" y="3016250"/>
          <p14:tracePt t="17348" x="8815388" y="3076575"/>
          <p14:tracePt t="17367" x="8815388" y="3117850"/>
          <p14:tracePt t="17381" x="8815388" y="3208338"/>
          <p14:tracePt t="17395" x="8815388" y="3298825"/>
          <p14:tracePt t="17414" x="8815388" y="3419475"/>
          <p14:tracePt t="17429" x="8815388" y="3509963"/>
          <p14:tracePt t="17446" x="8815388" y="3619500"/>
          <p14:tracePt t="17456" x="8815388" y="3670300"/>
          <p14:tracePt t="17475" x="8804275" y="3730625"/>
          <p14:tracePt t="17489" x="8794750" y="3781425"/>
          <p14:tracePt t="17504" x="8794750" y="3851275"/>
          <p14:tracePt t="17523" x="8785225" y="4022725"/>
          <p14:tracePt t="17538" x="8785225" y="4092575"/>
          <p14:tracePt t="17552" x="8764588" y="4233863"/>
          <p14:tracePt t="17570" x="8755063" y="4373563"/>
          <p14:tracePt t="17582" x="8755063" y="4424363"/>
          <p14:tracePt t="17600" x="8755063" y="4484688"/>
          <p14:tracePt t="17615" x="8755063" y="4524375"/>
          <p14:tracePt t="17629" x="8755063" y="4575175"/>
          <p14:tracePt t="17648" x="8755063" y="4625975"/>
          <p14:tracePt t="17663" x="8755063" y="4675188"/>
          <p14:tracePt t="17678" x="8774113" y="4746625"/>
          <p14:tracePt t="17691" x="8774113" y="4765675"/>
          <p14:tracePt t="17710" x="8785225" y="4846638"/>
          <p14:tracePt t="17724" x="8785225" y="4886325"/>
          <p14:tracePt t="17740" x="8785225" y="4906963"/>
          <p14:tracePt t="17754" x="8794750" y="4946650"/>
          <p14:tracePt t="17772" x="8794750" y="5018088"/>
          <p14:tracePt t="17772" x="8794750" y="5067300"/>
          <p14:tracePt t="17786" x="8794750" y="5108575"/>
          <p14:tracePt t="17802" x="8804275" y="5208588"/>
          <p14:tracePt t="17817" x="8804275" y="5280025"/>
          <p14:tracePt t="17832" x="8815388" y="5329238"/>
          <p14:tracePt t="17847" x="8815388" y="5359400"/>
          <p14:tracePt t="17866" x="8815388" y="5389563"/>
          <p14:tracePt t="17880" x="8815388" y="5430838"/>
          <p14:tracePt t="17895" x="8815388" y="5480050"/>
          <p14:tracePt t="17914" x="8815388" y="5540375"/>
          <p14:tracePt t="17926" x="8815388" y="5591175"/>
          <p14:tracePt t="17942" x="8815388" y="5611813"/>
          <p14:tracePt t="17942" x="8824913" y="5630863"/>
          <p14:tracePt t="17957" x="8834438" y="5641975"/>
          <p14:tracePt t="17972" x="8834438" y="5661025"/>
          <p14:tracePt t="17990" x="8834438" y="5691188"/>
          <p14:tracePt t="17990" x="8834438" y="5702300"/>
          <p14:tracePt t="18004" x="8834438" y="5721350"/>
          <p14:tracePt t="18019" x="8834438" y="5751513"/>
          <p14:tracePt t="18038" x="8845550" y="5781675"/>
          <p14:tracePt t="18054" x="8855075" y="5802313"/>
          <p14:tracePt t="18069" x="8855075" y="5822950"/>
          <p14:tracePt t="18083" x="8855075" y="5832475"/>
          <p14:tracePt t="18240" x="8855075" y="5822950"/>
          <p14:tracePt t="18241" x="8855075" y="5781675"/>
          <p14:tracePt t="18255" x="8855075" y="5721350"/>
          <p14:tracePt t="18270" x="8855075" y="5621338"/>
          <p14:tracePt t="18284" x="8864600" y="5470525"/>
          <p14:tracePt t="18303" x="8875713" y="5340350"/>
          <p14:tracePt t="18318" x="8894763" y="5238750"/>
          <p14:tracePt t="18332" x="8894763" y="5159375"/>
          <p14:tracePt t="18347" x="8894763" y="5067300"/>
          <p14:tracePt t="18362" x="8894763" y="5027613"/>
          <p14:tracePt t="18380" x="8894763" y="4976813"/>
          <p14:tracePt t="18394" x="8894763" y="4916488"/>
          <p14:tracePt t="18408" x="8894763" y="4876800"/>
          <p14:tracePt t="18427" x="8894763" y="4756150"/>
          <p14:tracePt t="18443" x="8894763" y="4675188"/>
          <p14:tracePt t="18459" x="8885238" y="4635500"/>
          <p14:tracePt t="18474" x="8885238" y="4605338"/>
          <p14:tracePt t="18488" x="8885238" y="4584700"/>
          <p14:tracePt t="18507" x="8875713" y="4575175"/>
          <p14:tracePt t="18565" x="8864600" y="4595813"/>
          <p14:tracePt t="18585" x="8864600" y="4675188"/>
          <p14:tracePt t="18597" x="8845550" y="4795838"/>
          <p14:tracePt t="18613" x="8834438" y="4916488"/>
          <p14:tracePt t="18628" x="8834438" y="5057775"/>
          <p14:tracePt t="18644" x="8834438" y="5189538"/>
          <p14:tracePt t="18663" x="8834438" y="5340350"/>
          <p14:tracePt t="18678" x="8834438" y="5480050"/>
          <p14:tracePt t="18692" x="8834438" y="5561013"/>
          <p14:tracePt t="18693" x="8834438" y="5630863"/>
          <p14:tracePt t="18708" x="8834438" y="5702300"/>
          <p14:tracePt t="18722" x="8834438" y="5781675"/>
          <p14:tracePt t="18741" x="8834438" y="5913438"/>
          <p14:tracePt t="18756" x="8834438" y="5943600"/>
          <p14:tracePt t="18770" x="8834438" y="5992813"/>
          <p14:tracePt t="18786" x="8834438" y="6064250"/>
          <p14:tracePt t="18800" x="8834438" y="6143625"/>
          <p14:tracePt t="18819" x="8824913" y="6275388"/>
          <p14:tracePt t="18834" x="8815388" y="6405563"/>
          <p14:tracePt t="18848" x="8804275" y="6505575"/>
          <p14:tracePt t="18863" x="8804275" y="6565900"/>
          <p14:tracePt t="18876" x="8804275" y="6586538"/>
          <p14:tracePt t="18877" x="8804275" y="6596063"/>
          <p14:tracePt t="18959" x="8794750" y="6596063"/>
          <p14:tracePt t="19004" x="8764588" y="6577013"/>
          <p14:tracePt t="19020" x="8694738" y="6535738"/>
          <p14:tracePt t="19035" x="8604250" y="6496050"/>
          <p14:tracePt t="19052" x="8513763" y="6475413"/>
          <p14:tracePt t="19068" x="8432800" y="6435725"/>
          <p14:tracePt t="19083" x="8372475" y="6405563"/>
          <p14:tracePt t="19098" x="8342313" y="6384925"/>
          <p14:tracePt t="19116" x="8332788" y="6384925"/>
          <p14:tracePt t="19131" x="8321675" y="6384925"/>
          <p14:tracePt t="19177" x="8312150" y="6384925"/>
          <p14:tracePt t="19192" x="8312150" y="6375400"/>
          <p14:tracePt t="19315" x="8351838" y="6375400"/>
          <p14:tracePt t="19332" x="8432800" y="6375400"/>
          <p14:tracePt t="19346" x="8553450" y="6375400"/>
          <p14:tracePt t="19364" x="8683625" y="6375400"/>
          <p14:tracePt t="19377" x="8764588" y="6375400"/>
          <p14:tracePt t="19395" x="8815388" y="6375400"/>
          <p14:tracePt t="19410" x="8855075" y="6375400"/>
          <p14:tracePt t="19426" x="8905875" y="6375400"/>
          <p14:tracePt t="19442" x="8966200" y="6384925"/>
          <p14:tracePt t="19457" x="9045575" y="6384925"/>
          <p14:tracePt t="19472" x="9086850" y="6384925"/>
          <p14:tracePt t="19473" x="9147175" y="6384925"/>
          <p14:tracePt t="19487" x="9186863" y="6384925"/>
          <p14:tracePt t="19502" x="9286875" y="6384925"/>
          <p14:tracePt t="19520" x="9358313" y="6384925"/>
          <p14:tracePt t="19535" x="9398000" y="6384925"/>
          <p14:tracePt t="19550" x="9407525" y="6384925"/>
          <p14:tracePt t="19565" x="9418638" y="6384925"/>
          <p14:tracePt t="19721" x="9377363" y="6384925"/>
          <p14:tracePt t="19736" x="9307513" y="6384925"/>
          <p14:tracePt t="19752" x="9177338" y="6396038"/>
          <p14:tracePt t="19768" x="9066213" y="6405563"/>
          <p14:tracePt t="19784" x="8936038" y="6405563"/>
          <p14:tracePt t="19799" x="8875713" y="6405563"/>
          <p14:tracePt t="19816" x="8824913" y="6405563"/>
          <p14:tracePt t="19831" x="8785225" y="6405563"/>
          <p14:tracePt t="19849" x="8755063" y="6405563"/>
          <p14:tracePt t="19860" x="8734425" y="6405563"/>
          <p14:tracePt t="19862" x="8713788" y="6405563"/>
          <p14:tracePt t="19876" x="8683625" y="6405563"/>
          <p14:tracePt t="19895" x="8623300" y="6415088"/>
          <p14:tracePt t="19909" x="8604250" y="6415088"/>
          <p14:tracePt t="19942" x="8574088" y="6426200"/>
          <p14:tracePt t="19972" x="8562975" y="6426200"/>
          <p14:tracePt t="20064" x="8634413" y="6426200"/>
          <p14:tracePt t="20080" x="8764588" y="6396038"/>
          <p14:tracePt t="20097" x="8924925" y="6384925"/>
          <p14:tracePt t="20113" x="9096375" y="6365875"/>
          <p14:tracePt t="20127" x="9196388" y="6354763"/>
          <p14:tracePt t="20141" x="9226550" y="6354763"/>
          <p14:tracePt t="20158" x="9256713" y="6354763"/>
          <p14:tracePt t="20174" x="9277350" y="6354763"/>
          <p14:tracePt t="20189" x="9277350" y="6345238"/>
          <p14:tracePt t="20472" x="0" y="0"/>
        </p14:tracePtLst>
      </p14:laserTraceLst>
    </p:ext>
    <p:ext uri="{E180D4A7-C9FB-4DFB-919C-405C955672EB}">
      <p14:showEvtLst xmlns:p14="http://schemas.microsoft.com/office/powerpoint/2010/main">
        <p14:playEvt time="77" objId="4"/>
        <p14:stopEvt time="36699" objId="4"/>
      </p14:showEvtLst>
    </p:ext>
  </p:extLs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PWM Pulse Alignment</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21</a:t>
            </a:fld>
            <a:endParaRPr kumimoji="0" lang="en-US" dirty="0"/>
          </a:p>
        </p:txBody>
      </p:sp>
      <p:sp>
        <p:nvSpPr>
          <p:cNvPr id="7" name="Rectangle 2"/>
          <p:cNvSpPr>
            <a:spLocks noChangeArrowheads="1"/>
          </p:cNvSpPr>
          <p:nvPr/>
        </p:nvSpPr>
        <p:spPr bwMode="auto">
          <a:xfrm>
            <a:off x="-76200" y="285083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0" name="Table 9"/>
          <p:cNvGraphicFramePr>
            <a:graphicFrameLocks noGrp="1"/>
          </p:cNvGraphicFramePr>
          <p:nvPr>
            <p:extLst>
              <p:ext uri="{D42A27DB-BD31-4B8C-83A1-F6EECF244321}">
                <p14:modId xmlns:p14="http://schemas.microsoft.com/office/powerpoint/2010/main" val="3369684892"/>
              </p:ext>
            </p:extLst>
          </p:nvPr>
        </p:nvGraphicFramePr>
        <p:xfrm>
          <a:off x="990600" y="1828800"/>
          <a:ext cx="6781800" cy="3179232"/>
        </p:xfrm>
        <a:graphic>
          <a:graphicData uri="http://schemas.openxmlformats.org/drawingml/2006/table">
            <a:tbl>
              <a:tblPr firstRow="1" firstCol="1" bandRow="1">
                <a:tableStyleId>{5C22544A-7EE6-4342-B048-85BDC9FD1C3A}</a:tableStyleId>
              </a:tblPr>
              <a:tblGrid>
                <a:gridCol w="1728813">
                  <a:extLst>
                    <a:ext uri="{9D8B030D-6E8A-4147-A177-3AD203B41FA5}">
                      <a16:colId xmlns:a16="http://schemas.microsoft.com/office/drawing/2014/main" val="169801539"/>
                    </a:ext>
                  </a:extLst>
                </a:gridCol>
                <a:gridCol w="2966279">
                  <a:extLst>
                    <a:ext uri="{9D8B030D-6E8A-4147-A177-3AD203B41FA5}">
                      <a16:colId xmlns:a16="http://schemas.microsoft.com/office/drawing/2014/main" val="2703477402"/>
                    </a:ext>
                  </a:extLst>
                </a:gridCol>
                <a:gridCol w="2086708">
                  <a:extLst>
                    <a:ext uri="{9D8B030D-6E8A-4147-A177-3AD203B41FA5}">
                      <a16:colId xmlns:a16="http://schemas.microsoft.com/office/drawing/2014/main" val="1325223624"/>
                    </a:ext>
                  </a:extLst>
                </a:gridCol>
              </a:tblGrid>
              <a:tr h="490008">
                <a:tc>
                  <a:txBody>
                    <a:bodyPr/>
                    <a:lstStyle/>
                    <a:p>
                      <a:pPr marL="0" marR="0" algn="ctr">
                        <a:spcBef>
                          <a:spcPts val="0"/>
                        </a:spcBef>
                        <a:spcAft>
                          <a:spcPts val="0"/>
                        </a:spcAft>
                      </a:pPr>
                      <a:r>
                        <a:rPr lang="en-US" sz="2000">
                          <a:effectLst/>
                        </a:rPr>
                        <a:t>PWM Mode</a:t>
                      </a:r>
                      <a:endParaRPr lang="en-US" sz="2000" dirty="0">
                        <a:effectLst/>
                        <a:latin typeface="Times New Roman" panose="02020603050405020304" pitchFamily="18" charset="0"/>
                        <a:ea typeface="SimSun" panose="02010600030101010101" pitchFamily="2" charset="-122"/>
                      </a:endParaRPr>
                    </a:p>
                  </a:txBody>
                  <a:tcPr marL="68907" marR="68907" marT="0" marB="0" anchor="ctr"/>
                </a:tc>
                <a:tc>
                  <a:txBody>
                    <a:bodyPr/>
                    <a:lstStyle/>
                    <a:p>
                      <a:pPr marL="0" marR="0" algn="ctr">
                        <a:spcBef>
                          <a:spcPts val="0"/>
                        </a:spcBef>
                        <a:spcAft>
                          <a:spcPts val="0"/>
                        </a:spcAft>
                      </a:pPr>
                      <a:r>
                        <a:rPr lang="en-US" sz="2000">
                          <a:effectLst/>
                        </a:rPr>
                        <a:t>Timer Counting Mode</a:t>
                      </a:r>
                      <a:endParaRPr lang="en-US" sz="2000" dirty="0">
                        <a:effectLst/>
                        <a:latin typeface="Times New Roman" panose="02020603050405020304" pitchFamily="18" charset="0"/>
                        <a:ea typeface="SimSun" panose="02010600030101010101" pitchFamily="2" charset="-122"/>
                      </a:endParaRPr>
                    </a:p>
                  </a:txBody>
                  <a:tcPr marL="68907" marR="68907" marT="0" marB="0" anchor="ctr"/>
                </a:tc>
                <a:tc>
                  <a:txBody>
                    <a:bodyPr/>
                    <a:lstStyle/>
                    <a:p>
                      <a:pPr marL="0" marR="0" algn="ctr">
                        <a:spcBef>
                          <a:spcPts val="0"/>
                        </a:spcBef>
                        <a:spcAft>
                          <a:spcPts val="0"/>
                        </a:spcAft>
                      </a:pPr>
                      <a:r>
                        <a:rPr lang="en-US" altLang="zh-CN" sz="2000" dirty="0">
                          <a:effectLst/>
                        </a:rPr>
                        <a:t>Pulse Alignment</a:t>
                      </a:r>
                      <a:endParaRPr lang="en-US" sz="2000" dirty="0">
                        <a:effectLst/>
                        <a:latin typeface="Times New Roman" panose="02020603050405020304" pitchFamily="18" charset="0"/>
                        <a:ea typeface="SimSun" panose="02010600030101010101" pitchFamily="2" charset="-122"/>
                      </a:endParaRPr>
                    </a:p>
                  </a:txBody>
                  <a:tcPr marL="68907" marR="68907" marT="0" marB="0" anchor="ctr"/>
                </a:tc>
                <a:extLst>
                  <a:ext uri="{0D108BD9-81ED-4DB2-BD59-A6C34878D82A}">
                    <a16:rowId xmlns:a16="http://schemas.microsoft.com/office/drawing/2014/main" val="3071312830"/>
                  </a:ext>
                </a:extLst>
              </a:tr>
              <a:tr h="245004">
                <a:tc rowSpan="3">
                  <a:txBody>
                    <a:bodyPr/>
                    <a:lstStyle/>
                    <a:p>
                      <a:pPr marL="0" marR="0" algn="ctr">
                        <a:spcBef>
                          <a:spcPts val="0"/>
                        </a:spcBef>
                        <a:spcAft>
                          <a:spcPts val="0"/>
                        </a:spcAft>
                      </a:pPr>
                      <a:r>
                        <a:rPr lang="en-US" sz="2000" dirty="0">
                          <a:effectLst/>
                        </a:rPr>
                        <a:t>Mode 1</a:t>
                      </a:r>
                    </a:p>
                    <a:p>
                      <a:pPr marL="0" marR="0" algn="ctr">
                        <a:spcBef>
                          <a:spcPts val="0"/>
                        </a:spcBef>
                        <a:spcAft>
                          <a:spcPts val="0"/>
                        </a:spcAft>
                      </a:pPr>
                      <a:r>
                        <a:rPr lang="en-US" sz="2000" dirty="0">
                          <a:effectLst/>
                          <a:latin typeface="Times New Roman" panose="02020603050405020304" pitchFamily="18" charset="0"/>
                          <a:ea typeface="SimSun" panose="02010600030101010101" pitchFamily="2" charset="-122"/>
                        </a:rPr>
                        <a:t>(Low True)</a:t>
                      </a:r>
                    </a:p>
                  </a:txBody>
                  <a:tcPr marL="68907" marR="68907" marT="0" marB="0" anchor="ctr"/>
                </a:tc>
                <a:tc>
                  <a:txBody>
                    <a:bodyPr/>
                    <a:lstStyle/>
                    <a:p>
                      <a:pPr marL="0" marR="0" algn="ctr">
                        <a:spcBef>
                          <a:spcPts val="0"/>
                        </a:spcBef>
                        <a:spcAft>
                          <a:spcPts val="0"/>
                        </a:spcAft>
                      </a:pPr>
                      <a:r>
                        <a:rPr kumimoji="0" lang="en-US" sz="2000" kern="1200" dirty="0">
                          <a:solidFill>
                            <a:schemeClr val="dk1"/>
                          </a:solidFill>
                          <a:effectLst/>
                          <a:latin typeface="+mn-lt"/>
                          <a:ea typeface="+mn-ea"/>
                          <a:cs typeface="+mn-cs"/>
                        </a:rPr>
                        <a:t>Up-counting</a:t>
                      </a:r>
                    </a:p>
                  </a:txBody>
                  <a:tcPr marL="68907" marR="68907" marT="0" marB="0" anchor="ctr"/>
                </a:tc>
                <a:tc>
                  <a:txBody>
                    <a:bodyPr/>
                    <a:lstStyle/>
                    <a:p>
                      <a:pPr marL="0" marR="0" algn="ctr">
                        <a:spcBef>
                          <a:spcPts val="0"/>
                        </a:spcBef>
                        <a:spcAft>
                          <a:spcPts val="0"/>
                        </a:spcAft>
                      </a:pPr>
                      <a:r>
                        <a:rPr kumimoji="0" lang="en-US" sz="2000" kern="1200" dirty="0">
                          <a:solidFill>
                            <a:schemeClr val="dk1"/>
                          </a:solidFill>
                          <a:effectLst/>
                          <a:latin typeface="+mn-lt"/>
                          <a:ea typeface="+mn-ea"/>
                          <a:cs typeface="+mn-cs"/>
                        </a:rPr>
                        <a:t>Left edge</a:t>
                      </a:r>
                    </a:p>
                  </a:txBody>
                  <a:tcPr marL="68907" marR="68907" marT="0" marB="0" anchor="ctr"/>
                </a:tc>
                <a:extLst>
                  <a:ext uri="{0D108BD9-81ED-4DB2-BD59-A6C34878D82A}">
                    <a16:rowId xmlns:a16="http://schemas.microsoft.com/office/drawing/2014/main" val="1400857535"/>
                  </a:ext>
                </a:extLst>
              </a:tr>
              <a:tr h="490008">
                <a:tc vMerge="1">
                  <a:txBody>
                    <a:bodyPr/>
                    <a:lstStyle/>
                    <a:p>
                      <a:endParaRPr lang="en-US"/>
                    </a:p>
                  </a:txBody>
                  <a:tcPr/>
                </a:tc>
                <a:tc>
                  <a:txBody>
                    <a:bodyPr/>
                    <a:lstStyle/>
                    <a:p>
                      <a:pPr marL="0" marR="0" algn="ctr">
                        <a:spcBef>
                          <a:spcPts val="0"/>
                        </a:spcBef>
                        <a:spcAft>
                          <a:spcPts val="0"/>
                        </a:spcAft>
                      </a:pPr>
                      <a:r>
                        <a:rPr kumimoji="0" lang="en-US" sz="2000" kern="1200" dirty="0">
                          <a:solidFill>
                            <a:schemeClr val="dk1"/>
                          </a:solidFill>
                          <a:effectLst/>
                          <a:latin typeface="+mn-lt"/>
                          <a:ea typeface="+mn-ea"/>
                          <a:cs typeface="+mn-cs"/>
                        </a:rPr>
                        <a:t>Down-counting</a:t>
                      </a:r>
                    </a:p>
                  </a:txBody>
                  <a:tcPr marL="68907" marR="68907"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kern="1200" noProof="0" dirty="0">
                          <a:solidFill>
                            <a:schemeClr val="dk1"/>
                          </a:solidFill>
                          <a:effectLst/>
                          <a:latin typeface="+mn-lt"/>
                          <a:ea typeface="+mn-ea"/>
                          <a:cs typeface="+mn-cs"/>
                        </a:rPr>
                        <a:t>Right edge</a:t>
                      </a:r>
                    </a:p>
                  </a:txBody>
                  <a:tcPr marL="68907" marR="68907" marT="0" marB="0" anchor="ctr"/>
                </a:tc>
                <a:extLst>
                  <a:ext uri="{0D108BD9-81ED-4DB2-BD59-A6C34878D82A}">
                    <a16:rowId xmlns:a16="http://schemas.microsoft.com/office/drawing/2014/main" val="479017885"/>
                  </a:ext>
                </a:extLst>
              </a:tr>
              <a:tr h="490008">
                <a:tc vMerge="1">
                  <a:txBody>
                    <a:bodyPr/>
                    <a:lstStyle/>
                    <a:p>
                      <a:pPr marL="0" marR="0" algn="ctr">
                        <a:spcBef>
                          <a:spcPts val="0"/>
                        </a:spcBef>
                        <a:spcAft>
                          <a:spcPts val="0"/>
                        </a:spcAft>
                      </a:pPr>
                      <a:endParaRPr lang="en-US" sz="2000" dirty="0">
                        <a:effectLst/>
                        <a:latin typeface="Times New Roman" panose="02020603050405020304" pitchFamily="18" charset="0"/>
                        <a:ea typeface="SimSun" panose="02010600030101010101" pitchFamily="2" charset="-122"/>
                      </a:endParaRPr>
                    </a:p>
                  </a:txBody>
                  <a:tcPr marL="68907" marR="68907" marT="0" marB="0" anchor="ctr"/>
                </a:tc>
                <a:tc>
                  <a:txBody>
                    <a:bodyPr/>
                    <a:lstStyle/>
                    <a:p>
                      <a:pPr marL="0" marR="0" algn="ctr">
                        <a:spcBef>
                          <a:spcPts val="0"/>
                        </a:spcBef>
                        <a:spcAft>
                          <a:spcPts val="0"/>
                        </a:spcAft>
                      </a:pPr>
                      <a:r>
                        <a:rPr kumimoji="0" lang="en-US" sz="2000" kern="1200" dirty="0">
                          <a:solidFill>
                            <a:schemeClr val="dk1"/>
                          </a:solidFill>
                          <a:effectLst/>
                          <a:latin typeface="+mn-lt"/>
                          <a:ea typeface="+mn-ea"/>
                          <a:cs typeface="+mn-cs"/>
                        </a:rPr>
                        <a:t>Center-aligned Counting</a:t>
                      </a:r>
                    </a:p>
                  </a:txBody>
                  <a:tcPr marL="68907" marR="68907"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kern="1200" noProof="0" dirty="0">
                          <a:solidFill>
                            <a:schemeClr val="dk1"/>
                          </a:solidFill>
                          <a:effectLst/>
                          <a:latin typeface="+mn-lt"/>
                          <a:ea typeface="+mn-ea"/>
                          <a:cs typeface="+mn-cs"/>
                        </a:rPr>
                        <a:t>Center aligned</a:t>
                      </a:r>
                    </a:p>
                  </a:txBody>
                  <a:tcPr marL="68907" marR="68907" marT="0" marB="0" anchor="ctr"/>
                </a:tc>
                <a:extLst>
                  <a:ext uri="{0D108BD9-81ED-4DB2-BD59-A6C34878D82A}">
                    <a16:rowId xmlns:a16="http://schemas.microsoft.com/office/drawing/2014/main" val="760412778"/>
                  </a:ext>
                </a:extLst>
              </a:tr>
              <a:tr h="245004">
                <a:tc rowSpan="3">
                  <a:txBody>
                    <a:bodyPr/>
                    <a:lstStyle/>
                    <a:p>
                      <a:pPr marL="0" marR="0" algn="ctr">
                        <a:spcBef>
                          <a:spcPts val="0"/>
                        </a:spcBef>
                        <a:spcAft>
                          <a:spcPts val="0"/>
                        </a:spcAft>
                      </a:pPr>
                      <a:r>
                        <a:rPr lang="en-US" sz="2000" dirty="0">
                          <a:effectLst/>
                        </a:rPr>
                        <a:t>Mode 2</a:t>
                      </a:r>
                    </a:p>
                    <a:p>
                      <a:pPr marL="0" marR="0" algn="ctr">
                        <a:spcBef>
                          <a:spcPts val="0"/>
                        </a:spcBef>
                        <a:spcAft>
                          <a:spcPts val="0"/>
                        </a:spcAft>
                      </a:pPr>
                      <a:r>
                        <a:rPr lang="en-US" sz="2000" dirty="0">
                          <a:effectLst/>
                          <a:latin typeface="Times New Roman" panose="02020603050405020304" pitchFamily="18" charset="0"/>
                          <a:ea typeface="SimSun" panose="02010600030101010101" pitchFamily="2" charset="-122"/>
                        </a:rPr>
                        <a:t>(High True)</a:t>
                      </a:r>
                    </a:p>
                  </a:txBody>
                  <a:tcPr marL="68907" marR="68907" marT="0" marB="0" anchor="ctr"/>
                </a:tc>
                <a:tc>
                  <a:txBody>
                    <a:bodyPr/>
                    <a:lstStyle/>
                    <a:p>
                      <a:pPr marL="0" marR="0" algn="ctr">
                        <a:spcBef>
                          <a:spcPts val="0"/>
                        </a:spcBef>
                        <a:spcAft>
                          <a:spcPts val="0"/>
                        </a:spcAft>
                      </a:pPr>
                      <a:r>
                        <a:rPr kumimoji="0" lang="en-US" sz="2000" kern="1200" dirty="0">
                          <a:solidFill>
                            <a:schemeClr val="dk1"/>
                          </a:solidFill>
                          <a:effectLst/>
                          <a:latin typeface="+mn-lt"/>
                          <a:ea typeface="+mn-ea"/>
                          <a:cs typeface="+mn-cs"/>
                        </a:rPr>
                        <a:t>Up-counting</a:t>
                      </a:r>
                    </a:p>
                  </a:txBody>
                  <a:tcPr marL="68907" marR="68907" marT="0" marB="0" anchor="ctr"/>
                </a:tc>
                <a:tc>
                  <a:txBody>
                    <a:bodyPr/>
                    <a:lstStyle/>
                    <a:p>
                      <a:pPr marL="0" marR="0" algn="ctr">
                        <a:spcBef>
                          <a:spcPts val="0"/>
                        </a:spcBef>
                        <a:spcAft>
                          <a:spcPts val="0"/>
                        </a:spcAft>
                      </a:pPr>
                      <a:r>
                        <a:rPr kumimoji="0" lang="en-US" sz="2000" kern="1200" dirty="0">
                          <a:solidFill>
                            <a:schemeClr val="dk1"/>
                          </a:solidFill>
                          <a:effectLst/>
                          <a:latin typeface="+mn-lt"/>
                          <a:ea typeface="+mn-ea"/>
                          <a:cs typeface="+mn-cs"/>
                        </a:rPr>
                        <a:t>Right edge</a:t>
                      </a:r>
                    </a:p>
                  </a:txBody>
                  <a:tcPr marL="68907" marR="68907" marT="0" marB="0" anchor="ctr"/>
                </a:tc>
                <a:extLst>
                  <a:ext uri="{0D108BD9-81ED-4DB2-BD59-A6C34878D82A}">
                    <a16:rowId xmlns:a16="http://schemas.microsoft.com/office/drawing/2014/main" val="4087141378"/>
                  </a:ext>
                </a:extLst>
              </a:tr>
              <a:tr h="490008">
                <a:tc vMerge="1">
                  <a:txBody>
                    <a:bodyPr/>
                    <a:lstStyle/>
                    <a:p>
                      <a:endParaRPr lang="en-US"/>
                    </a:p>
                  </a:txBody>
                  <a:tcPr/>
                </a:tc>
                <a:tc>
                  <a:txBody>
                    <a:bodyPr/>
                    <a:lstStyle/>
                    <a:p>
                      <a:pPr marL="0" marR="0" algn="ctr">
                        <a:spcBef>
                          <a:spcPts val="0"/>
                        </a:spcBef>
                        <a:spcAft>
                          <a:spcPts val="0"/>
                        </a:spcAft>
                      </a:pPr>
                      <a:r>
                        <a:rPr kumimoji="0" lang="en-US" sz="2000" kern="1200" dirty="0">
                          <a:solidFill>
                            <a:schemeClr val="dk1"/>
                          </a:solidFill>
                          <a:effectLst/>
                          <a:latin typeface="+mn-lt"/>
                          <a:ea typeface="+mn-ea"/>
                          <a:cs typeface="+mn-cs"/>
                        </a:rPr>
                        <a:t>Down-counting</a:t>
                      </a:r>
                    </a:p>
                  </a:txBody>
                  <a:tcPr marL="68907" marR="68907" marT="0" marB="0" anchor="ctr"/>
                </a:tc>
                <a:tc>
                  <a:txBody>
                    <a:bodyPr/>
                    <a:lstStyle/>
                    <a:p>
                      <a:pPr marL="0" marR="0" algn="ctr" rtl="0" eaLnBrk="1" latinLnBrk="0" hangingPunct="1">
                        <a:spcBef>
                          <a:spcPts val="0"/>
                        </a:spcBef>
                        <a:spcAft>
                          <a:spcPts val="0"/>
                        </a:spcAft>
                      </a:pPr>
                      <a:r>
                        <a:rPr kumimoji="0" lang="en-US" sz="2000" kern="1200" dirty="0">
                          <a:solidFill>
                            <a:schemeClr val="dk1"/>
                          </a:solidFill>
                          <a:effectLst/>
                          <a:latin typeface="+mn-lt"/>
                          <a:ea typeface="+mn-ea"/>
                          <a:cs typeface="+mn-cs"/>
                        </a:rPr>
                        <a:t>Left edge</a:t>
                      </a:r>
                    </a:p>
                  </a:txBody>
                  <a:tcPr marL="68907" marR="68907" marT="0" marB="0" anchor="ctr"/>
                </a:tc>
                <a:extLst>
                  <a:ext uri="{0D108BD9-81ED-4DB2-BD59-A6C34878D82A}">
                    <a16:rowId xmlns:a16="http://schemas.microsoft.com/office/drawing/2014/main" val="3497049640"/>
                  </a:ext>
                </a:extLst>
              </a:tr>
              <a:tr h="490008">
                <a:tc vMerge="1">
                  <a:txBody>
                    <a:bodyPr/>
                    <a:lstStyle/>
                    <a:p>
                      <a:pPr marL="0" marR="0" algn="ctr">
                        <a:spcBef>
                          <a:spcPts val="0"/>
                        </a:spcBef>
                        <a:spcAft>
                          <a:spcPts val="0"/>
                        </a:spcAft>
                      </a:pPr>
                      <a:endParaRPr lang="en-US" sz="2000" dirty="0">
                        <a:effectLst/>
                        <a:latin typeface="Times New Roman" panose="02020603050405020304" pitchFamily="18" charset="0"/>
                        <a:ea typeface="SimSun" panose="02010600030101010101" pitchFamily="2" charset="-122"/>
                      </a:endParaRPr>
                    </a:p>
                  </a:txBody>
                  <a:tcPr marL="68907" marR="68907"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kern="1200" dirty="0">
                          <a:solidFill>
                            <a:schemeClr val="dk1"/>
                          </a:solidFill>
                          <a:effectLst/>
                          <a:latin typeface="+mn-lt"/>
                          <a:ea typeface="+mn-ea"/>
                          <a:cs typeface="+mn-cs"/>
                        </a:rPr>
                        <a:t>Center-aligned Counting</a:t>
                      </a:r>
                    </a:p>
                  </a:txBody>
                  <a:tcPr marL="68907" marR="68907" marT="0" marB="0" anchor="ctr"/>
                </a:tc>
                <a:tc>
                  <a:txBody>
                    <a:bodyPr/>
                    <a:lstStyle/>
                    <a:p>
                      <a:pPr marL="0" marR="0" algn="ctr" rtl="0" eaLnBrk="1" latinLnBrk="0" hangingPunct="1">
                        <a:spcBef>
                          <a:spcPts val="0"/>
                        </a:spcBef>
                        <a:spcAft>
                          <a:spcPts val="0"/>
                        </a:spcAft>
                      </a:pPr>
                      <a:r>
                        <a:rPr kumimoji="0" lang="en-US" sz="2000" kern="1200" dirty="0">
                          <a:solidFill>
                            <a:schemeClr val="dk1"/>
                          </a:solidFill>
                          <a:effectLst/>
                          <a:latin typeface="+mn-lt"/>
                          <a:ea typeface="+mn-ea"/>
                          <a:cs typeface="+mn-cs"/>
                        </a:rPr>
                        <a:t>Center aligned</a:t>
                      </a:r>
                    </a:p>
                  </a:txBody>
                  <a:tcPr marL="68907" marR="68907" marT="0" marB="0" anchor="ctr"/>
                </a:tc>
                <a:extLst>
                  <a:ext uri="{0D108BD9-81ED-4DB2-BD59-A6C34878D82A}">
                    <a16:rowId xmlns:a16="http://schemas.microsoft.com/office/drawing/2014/main" val="2962235694"/>
                  </a:ext>
                </a:extLst>
              </a:tr>
            </a:tbl>
          </a:graphicData>
        </a:graphic>
      </p:graphicFrame>
      <p:sp>
        <p:nvSpPr>
          <p:cNvPr id="4" name="TextBox 3"/>
          <p:cNvSpPr txBox="1"/>
          <p:nvPr/>
        </p:nvSpPr>
        <p:spPr>
          <a:xfrm>
            <a:off x="1295400" y="5257800"/>
            <a:ext cx="6805966" cy="461665"/>
          </a:xfrm>
          <a:prstGeom prst="rect">
            <a:avLst/>
          </a:prstGeom>
          <a:noFill/>
        </p:spPr>
        <p:txBody>
          <a:bodyPr wrap="none" rtlCol="0">
            <a:spAutoFit/>
          </a:bodyPr>
          <a:lstStyle/>
          <a:p>
            <a:r>
              <a:rPr lang="en-US" sz="2400" dirty="0"/>
              <a:t>Can you work out the down-counting cases by hand?</a:t>
            </a:r>
          </a:p>
        </p:txBody>
      </p:sp>
    </p:spTree>
    <p:extLst>
      <p:ext uri="{BB962C8B-B14F-4D97-AF65-F5344CB8AC3E}">
        <p14:creationId xmlns:p14="http://schemas.microsoft.com/office/powerpoint/2010/main" val="40747438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EA7C8D44-3667-46F6-9772-CC52308E2A7F}" type="slidenum">
              <a:rPr kumimoji="0" lang="en-US" smtClean="0"/>
              <a:pPr/>
              <a:t>22</a:t>
            </a:fld>
            <a:endParaRPr kumimoji="0" lang="en-US" dirty="0"/>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a:xfrm>
                <a:off x="457200" y="1219200"/>
                <a:ext cx="8229600" cy="381000"/>
              </a:xfrm>
            </p:spPr>
            <p:txBody>
              <a:bodyPr>
                <a:normAutofit fontScale="85000" lnSpcReduction="20000"/>
              </a:bodyPr>
              <a:lstStyle/>
              <a:p>
                <a:pPr lvl="0"/>
                <a:r>
                  <a:rPr lang="en-US" dirty="0"/>
                  <a:t>Timer clock frequency </a:t>
                </a:r>
                <a14:m>
                  <m:oMath xmlns:m="http://schemas.openxmlformats.org/officeDocument/2006/math">
                    <m:sSub>
                      <m:sSubPr>
                        <m:ctrlPr>
                          <a:rPr lang="en-US" i="1">
                            <a:solidFill>
                              <a:prstClr val="black"/>
                            </a:solidFill>
                            <a:latin typeface="Cambria Math" panose="02040503050406030204" pitchFamily="18" charset="0"/>
                          </a:rPr>
                        </m:ctrlPr>
                      </m:sSubPr>
                      <m:e>
                        <m:r>
                          <a:rPr lang="en-US" i="1">
                            <a:solidFill>
                              <a:prstClr val="black"/>
                            </a:solidFill>
                            <a:latin typeface="Cambria Math"/>
                          </a:rPr>
                          <m:t>𝑓</m:t>
                        </m:r>
                      </m:e>
                      <m:sub>
                        <m:r>
                          <a:rPr lang="en-US" i="1">
                            <a:solidFill>
                              <a:prstClr val="black"/>
                            </a:solidFill>
                            <a:latin typeface="Cambria Math"/>
                          </a:rPr>
                          <m:t>𝐶𝐾</m:t>
                        </m:r>
                        <m:r>
                          <a:rPr lang="en-US" i="1">
                            <a:solidFill>
                              <a:prstClr val="black"/>
                            </a:solidFill>
                            <a:latin typeface="Cambria Math"/>
                          </a:rPr>
                          <m:t>_</m:t>
                        </m:r>
                        <m:r>
                          <a:rPr lang="en-US" i="1">
                            <a:solidFill>
                              <a:prstClr val="black"/>
                            </a:solidFill>
                            <a:latin typeface="Cambria Math"/>
                          </a:rPr>
                          <m:t>𝐶𝑁𝑇</m:t>
                        </m:r>
                      </m:sub>
                    </m:sSub>
                  </m:oMath>
                </a14:m>
                <a:r>
                  <a:rPr lang="en-US" dirty="0"/>
                  <a:t> vs. CPU Clock Frequency </a:t>
                </a:r>
                <a14:m>
                  <m:oMath xmlns:m="http://schemas.openxmlformats.org/officeDocument/2006/math">
                    <m:sSub>
                      <m:sSubPr>
                        <m:ctrlPr>
                          <a:rPr lang="en-US" i="1">
                            <a:solidFill>
                              <a:prstClr val="black"/>
                            </a:solidFill>
                            <a:latin typeface="Cambria Math" panose="02040503050406030204" pitchFamily="18" charset="0"/>
                          </a:rPr>
                        </m:ctrlPr>
                      </m:sSubPr>
                      <m:e>
                        <m:r>
                          <a:rPr lang="en-US" i="1">
                            <a:solidFill>
                              <a:prstClr val="black"/>
                            </a:solidFill>
                            <a:latin typeface="Cambria Math"/>
                          </a:rPr>
                          <m:t>𝑓</m:t>
                        </m:r>
                      </m:e>
                      <m:sub>
                        <m:r>
                          <a:rPr lang="en-US" i="1">
                            <a:solidFill>
                              <a:prstClr val="black"/>
                            </a:solidFill>
                            <a:latin typeface="Cambria Math"/>
                          </a:rPr>
                          <m:t>𝐶𝐾</m:t>
                        </m:r>
                        <m:r>
                          <a:rPr lang="en-US" i="1">
                            <a:solidFill>
                              <a:prstClr val="black"/>
                            </a:solidFill>
                            <a:latin typeface="Cambria Math"/>
                          </a:rPr>
                          <m:t>_</m:t>
                        </m:r>
                        <m:r>
                          <a:rPr lang="en-US" b="0" i="1" smtClean="0">
                            <a:solidFill>
                              <a:prstClr val="black"/>
                            </a:solidFill>
                            <a:latin typeface="Cambria Math" panose="02040503050406030204" pitchFamily="18" charset="0"/>
                          </a:rPr>
                          <m:t>𝑃𝑆𝐶</m:t>
                        </m:r>
                      </m:sub>
                    </m:sSub>
                  </m:oMath>
                </a14:m>
                <a:endParaRPr lang="en-US" dirty="0"/>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xfrm>
                <a:off x="457200" y="1219200"/>
                <a:ext cx="8229600" cy="381000"/>
              </a:xfrm>
              <a:blipFill>
                <a:blip r:embed="rId2"/>
                <a:stretch>
                  <a:fillRect l="-370" t="-26984" b="-26984"/>
                </a:stretch>
              </a:blipFill>
            </p:spPr>
            <p:txBody>
              <a:bodyPr/>
              <a:lstStyle/>
              <a:p>
                <a:r>
                  <a:rPr lang="en-US">
                    <a:noFill/>
                  </a:rPr>
                  <a:t> </a:t>
                </a:r>
              </a:p>
            </p:txBody>
          </p:sp>
        </mc:Fallback>
      </mc:AlternateContent>
      <p:sp>
        <p:nvSpPr>
          <p:cNvPr id="5" name="Title 4"/>
          <p:cNvSpPr>
            <a:spLocks noGrp="1"/>
          </p:cNvSpPr>
          <p:nvPr>
            <p:ph type="title"/>
          </p:nvPr>
        </p:nvSpPr>
        <p:spPr/>
        <p:txBody>
          <a:bodyPr/>
          <a:lstStyle/>
          <a:p>
            <a:r>
              <a:rPr lang="en-US" dirty="0"/>
              <a:t>Summary of Equations</a:t>
            </a:r>
          </a:p>
        </p:txBody>
      </p:sp>
      <mc:AlternateContent xmlns:mc="http://schemas.openxmlformats.org/markup-compatibility/2006" xmlns:a14="http://schemas.microsoft.com/office/drawing/2010/main">
        <mc:Choice Requires="a14">
          <p:sp>
            <p:nvSpPr>
              <p:cNvPr id="6" name="Rectangle 5"/>
              <p:cNvSpPr/>
              <p:nvPr/>
            </p:nvSpPr>
            <p:spPr>
              <a:xfrm>
                <a:off x="0" y="1540721"/>
                <a:ext cx="4800601" cy="623504"/>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prstClr val="black"/>
                              </a:solidFill>
                              <a:latin typeface="Cambria Math" panose="02040503050406030204" pitchFamily="18" charset="0"/>
                            </a:rPr>
                          </m:ctrlPr>
                        </m:sSubPr>
                        <m:e>
                          <m:r>
                            <a:rPr lang="en-US" i="1">
                              <a:solidFill>
                                <a:prstClr val="black"/>
                              </a:solidFill>
                              <a:latin typeface="Cambria Math"/>
                            </a:rPr>
                            <m:t>𝑓</m:t>
                          </m:r>
                        </m:e>
                        <m:sub>
                          <m:r>
                            <a:rPr lang="en-US" i="1">
                              <a:solidFill>
                                <a:prstClr val="black"/>
                              </a:solidFill>
                              <a:latin typeface="Cambria Math"/>
                            </a:rPr>
                            <m:t>𝐶𝐾</m:t>
                          </m:r>
                          <m:r>
                            <a:rPr lang="en-US" i="1">
                              <a:solidFill>
                                <a:prstClr val="black"/>
                              </a:solidFill>
                              <a:latin typeface="Cambria Math"/>
                            </a:rPr>
                            <m:t>_</m:t>
                          </m:r>
                          <m:r>
                            <a:rPr lang="en-US" i="1">
                              <a:solidFill>
                                <a:prstClr val="black"/>
                              </a:solidFill>
                              <a:latin typeface="Cambria Math"/>
                            </a:rPr>
                            <m:t>𝐶𝑁𝑇</m:t>
                          </m:r>
                        </m:sub>
                      </m:sSub>
                      <m:r>
                        <a:rPr lang="en-US" i="1">
                          <a:solidFill>
                            <a:prstClr val="black"/>
                          </a:solidFill>
                          <a:latin typeface="Cambria Math"/>
                        </a:rPr>
                        <m:t>=</m:t>
                      </m:r>
                      <m:f>
                        <m:fPr>
                          <m:ctrlPr>
                            <a:rPr lang="en-US" i="1">
                              <a:solidFill>
                                <a:prstClr val="black"/>
                              </a:solidFill>
                              <a:latin typeface="Cambria Math" panose="02040503050406030204" pitchFamily="18" charset="0"/>
                            </a:rPr>
                          </m:ctrlPr>
                        </m:fPr>
                        <m:num>
                          <m:sSub>
                            <m:sSubPr>
                              <m:ctrlPr>
                                <a:rPr lang="en-US" i="1">
                                  <a:solidFill>
                                    <a:prstClr val="black"/>
                                  </a:solidFill>
                                  <a:latin typeface="Cambria Math" panose="02040503050406030204" pitchFamily="18" charset="0"/>
                                </a:rPr>
                              </m:ctrlPr>
                            </m:sSubPr>
                            <m:e>
                              <m:r>
                                <a:rPr lang="en-US" i="1">
                                  <a:solidFill>
                                    <a:prstClr val="black"/>
                                  </a:solidFill>
                                  <a:latin typeface="Cambria Math"/>
                                </a:rPr>
                                <m:t>𝑓</m:t>
                              </m:r>
                            </m:e>
                            <m:sub>
                              <m:r>
                                <a:rPr lang="en-US" i="1">
                                  <a:solidFill>
                                    <a:prstClr val="black"/>
                                  </a:solidFill>
                                  <a:latin typeface="Cambria Math"/>
                                </a:rPr>
                                <m:t>𝐶</m:t>
                              </m:r>
                              <m:r>
                                <a:rPr lang="en-US" b="0" i="1" smtClean="0">
                                  <a:solidFill>
                                    <a:prstClr val="black"/>
                                  </a:solidFill>
                                  <a:latin typeface="Cambria Math" panose="02040503050406030204" pitchFamily="18" charset="0"/>
                                </a:rPr>
                                <m:t>𝐾</m:t>
                              </m:r>
                              <m:r>
                                <a:rPr lang="en-US" i="1">
                                  <a:solidFill>
                                    <a:prstClr val="black"/>
                                  </a:solidFill>
                                  <a:latin typeface="Cambria Math"/>
                                </a:rPr>
                                <m:t>_</m:t>
                              </m:r>
                              <m:r>
                                <a:rPr lang="en-US" i="1">
                                  <a:solidFill>
                                    <a:prstClr val="black"/>
                                  </a:solidFill>
                                  <a:latin typeface="Cambria Math"/>
                                </a:rPr>
                                <m:t>𝑃𝑆𝐶</m:t>
                              </m:r>
                            </m:sub>
                          </m:sSub>
                        </m:num>
                        <m:den>
                          <m:r>
                            <a:rPr lang="en-US" i="1">
                              <a:solidFill>
                                <a:prstClr val="black"/>
                              </a:solidFill>
                              <a:latin typeface="Cambria Math" panose="02040503050406030204" pitchFamily="18" charset="0"/>
                            </a:rPr>
                            <m:t>𝑃𝑆𝐶</m:t>
                          </m:r>
                          <m:r>
                            <a:rPr lang="en-US" i="1">
                              <a:solidFill>
                                <a:prstClr val="black"/>
                              </a:solidFill>
                              <a:latin typeface="Cambria Math"/>
                            </a:rPr>
                            <m:t>+1</m:t>
                          </m:r>
                        </m:den>
                      </m:f>
                    </m:oMath>
                  </m:oMathPara>
                </a14:m>
                <a:endParaRPr lang="en-US" dirty="0"/>
              </a:p>
            </p:txBody>
          </p:sp>
        </mc:Choice>
        <mc:Fallback xmlns="">
          <p:sp>
            <p:nvSpPr>
              <p:cNvPr id="6" name="Rectangle 5"/>
              <p:cNvSpPr>
                <a:spLocks noRot="1" noChangeAspect="1" noMove="1" noResize="1" noEditPoints="1" noAdjustHandles="1" noChangeArrowheads="1" noChangeShapeType="1" noTextEdit="1"/>
              </p:cNvSpPr>
              <p:nvPr/>
            </p:nvSpPr>
            <p:spPr>
              <a:xfrm>
                <a:off x="0" y="1540721"/>
                <a:ext cx="4800601" cy="623504"/>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p:cNvSpPr/>
              <p:nvPr/>
            </p:nvSpPr>
            <p:spPr>
              <a:xfrm>
                <a:off x="1326690" y="4388116"/>
                <a:ext cx="2518062" cy="61734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𝐷𝑢𝑡𝑦</m:t>
                      </m:r>
                      <m:r>
                        <a:rPr lang="en-US" i="0">
                          <a:latin typeface="Cambria Math" panose="02040503050406030204" pitchFamily="18" charset="0"/>
                        </a:rPr>
                        <m:t> </m:t>
                      </m:r>
                      <m:r>
                        <a:rPr lang="en-US" i="1">
                          <a:latin typeface="Cambria Math" panose="02040503050406030204" pitchFamily="18" charset="0"/>
                        </a:rPr>
                        <m:t>𝐶𝑦𝑐𝑙𝑒</m:t>
                      </m:r>
                      <m:r>
                        <a:rPr lang="en-US" i="0">
                          <a:latin typeface="Cambria Math" panose="02040503050406030204" pitchFamily="18" charset="0"/>
                        </a:rPr>
                        <m:t>=</m:t>
                      </m:r>
                      <m:f>
                        <m:fPr>
                          <m:ctrlPr>
                            <a:rPr lang="en-US" b="0" i="1" smtClean="0">
                              <a:latin typeface="Cambria Math" panose="02040503050406030204" pitchFamily="18" charset="0"/>
                            </a:rPr>
                          </m:ctrlPr>
                        </m:fPr>
                        <m:num>
                          <m:r>
                            <m:rPr>
                              <m:sty m:val="p"/>
                            </m:rPr>
                            <a:rPr lang="en-US" b="0" i="0" smtClean="0">
                              <a:latin typeface="Cambria Math" panose="02040503050406030204" pitchFamily="18" charset="0"/>
                            </a:rPr>
                            <m:t>CCR</m:t>
                          </m:r>
                        </m:num>
                        <m:den>
                          <m:r>
                            <m:rPr>
                              <m:sty m:val="p"/>
                            </m:rPr>
                            <a:rPr lang="en-US" b="0" i="0" smtClean="0">
                              <a:latin typeface="Cambria Math" panose="02040503050406030204" pitchFamily="18" charset="0"/>
                            </a:rPr>
                            <m:t>ARR</m:t>
                          </m:r>
                          <m:r>
                            <a:rPr lang="en-US" b="0" i="0" smtClean="0">
                              <a:latin typeface="Cambria Math" panose="02040503050406030204" pitchFamily="18" charset="0"/>
                            </a:rPr>
                            <m:t>+1</m:t>
                          </m:r>
                        </m:den>
                      </m:f>
                    </m:oMath>
                  </m:oMathPara>
                </a14:m>
                <a:endParaRPr lang="en-US" dirty="0"/>
              </a:p>
            </p:txBody>
          </p:sp>
        </mc:Choice>
        <mc:Fallback xmlns="">
          <p:sp>
            <p:nvSpPr>
              <p:cNvPr id="9" name="Rectangle 8"/>
              <p:cNvSpPr>
                <a:spLocks noRot="1" noChangeAspect="1" noMove="1" noResize="1" noEditPoints="1" noAdjustHandles="1" noChangeArrowheads="1" noChangeShapeType="1" noTextEdit="1"/>
              </p:cNvSpPr>
              <p:nvPr/>
            </p:nvSpPr>
            <p:spPr>
              <a:xfrm>
                <a:off x="1326690" y="4388116"/>
                <a:ext cx="2518062" cy="617348"/>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Content Placeholder 3"/>
              <p:cNvSpPr txBox="1">
                <a:spLocks/>
              </p:cNvSpPr>
              <p:nvPr/>
            </p:nvSpPr>
            <p:spPr>
              <a:xfrm>
                <a:off x="457200" y="2215484"/>
                <a:ext cx="8229600" cy="381000"/>
              </a:xfrm>
              <a:prstGeom prst="rect">
                <a:avLst/>
              </a:prstGeom>
            </p:spPr>
            <p:txBody>
              <a:bodyPr vert="horz">
                <a:normAutofit fontScale="85000" lnSpcReduction="20000"/>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r>
                  <a:rPr lang="en-US" altLang="zh-CN" dirty="0"/>
                  <a:t>Timer frequency </a:t>
                </a:r>
                <a14:m>
                  <m:oMath xmlns:m="http://schemas.openxmlformats.org/officeDocument/2006/math">
                    <m:r>
                      <a:rPr lang="en-US" i="1">
                        <a:solidFill>
                          <a:prstClr val="black"/>
                        </a:solidFill>
                        <a:latin typeface="Cambria Math" panose="02040503050406030204" pitchFamily="18" charset="0"/>
                      </a:rPr>
                      <m:t>𝑓</m:t>
                    </m:r>
                    <m:r>
                      <a:rPr lang="en-US" i="1" baseline="-25000">
                        <a:solidFill>
                          <a:prstClr val="black"/>
                        </a:solidFill>
                        <a:latin typeface="Cambria Math" panose="02040503050406030204" pitchFamily="18" charset="0"/>
                      </a:rPr>
                      <m:t>𝑇𝑖𝑚𝑒𝑟</m:t>
                    </m:r>
                  </m:oMath>
                </a14:m>
                <a:r>
                  <a:rPr lang="en-US" altLang="zh-CN" dirty="0"/>
                  <a:t> with </a:t>
                </a:r>
                <a:r>
                  <a:rPr lang="en-US" dirty="0"/>
                  <a:t>up-counting or down-counting mode:</a:t>
                </a:r>
              </a:p>
            </p:txBody>
          </p:sp>
        </mc:Choice>
        <mc:Fallback xmlns="">
          <p:sp>
            <p:nvSpPr>
              <p:cNvPr id="10" name="Content Placeholder 3"/>
              <p:cNvSpPr txBox="1">
                <a:spLocks noRot="1" noChangeAspect="1" noMove="1" noResize="1" noEditPoints="1" noAdjustHandles="1" noChangeArrowheads="1" noChangeShapeType="1" noTextEdit="1"/>
              </p:cNvSpPr>
              <p:nvPr/>
            </p:nvSpPr>
            <p:spPr>
              <a:xfrm>
                <a:off x="457200" y="2215484"/>
                <a:ext cx="8229600" cy="381000"/>
              </a:xfrm>
              <a:prstGeom prst="rect">
                <a:avLst/>
              </a:prstGeom>
              <a:blipFill>
                <a:blip r:embed="rId5"/>
                <a:stretch>
                  <a:fillRect l="-370" t="-26984" b="-2698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ctangle 12"/>
              <p:cNvSpPr/>
              <p:nvPr/>
            </p:nvSpPr>
            <p:spPr>
              <a:xfrm>
                <a:off x="381000" y="2529260"/>
                <a:ext cx="8534400" cy="623504"/>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solidFill>
                            <a:prstClr val="black"/>
                          </a:solidFill>
                          <a:latin typeface="Cambria Math" panose="02040503050406030204" pitchFamily="18" charset="0"/>
                        </a:rPr>
                        <m:t>𝑓</m:t>
                      </m:r>
                      <m:r>
                        <a:rPr lang="en-US" b="0" i="1" baseline="-25000" smtClean="0">
                          <a:solidFill>
                            <a:prstClr val="black"/>
                          </a:solidFill>
                          <a:latin typeface="Cambria Math" panose="02040503050406030204" pitchFamily="18" charset="0"/>
                        </a:rPr>
                        <m:t>𝑇𝑖𝑚𝑒𝑟</m:t>
                      </m:r>
                      <m:r>
                        <a:rPr lang="en-US" i="1">
                          <a:solidFill>
                            <a:prstClr val="black"/>
                          </a:solidFill>
                          <a:latin typeface="Cambria Math" panose="02040503050406030204" pitchFamily="18" charset="0"/>
                        </a:rPr>
                        <m:t>=</m:t>
                      </m:r>
                      <m:f>
                        <m:fPr>
                          <m:ctrlPr>
                            <a:rPr lang="en-US" i="1">
                              <a:solidFill>
                                <a:prstClr val="black"/>
                              </a:solidFill>
                              <a:latin typeface="Cambria Math" panose="02040503050406030204" pitchFamily="18" charset="0"/>
                            </a:rPr>
                          </m:ctrlPr>
                        </m:fPr>
                        <m:num>
                          <m:sSub>
                            <m:sSubPr>
                              <m:ctrlPr>
                                <a:rPr lang="en-US" i="1">
                                  <a:solidFill>
                                    <a:prstClr val="black"/>
                                  </a:solidFill>
                                  <a:latin typeface="Cambria Math" panose="02040503050406030204" pitchFamily="18" charset="0"/>
                                </a:rPr>
                              </m:ctrlPr>
                            </m:sSubPr>
                            <m:e>
                              <m:r>
                                <a:rPr lang="en-US" i="1">
                                  <a:solidFill>
                                    <a:prstClr val="black"/>
                                  </a:solidFill>
                                  <a:latin typeface="Cambria Math"/>
                                </a:rPr>
                                <m:t>𝑓</m:t>
                              </m:r>
                            </m:e>
                            <m:sub>
                              <m:r>
                                <a:rPr lang="en-US" i="1">
                                  <a:solidFill>
                                    <a:prstClr val="black"/>
                                  </a:solidFill>
                                  <a:latin typeface="Cambria Math"/>
                                </a:rPr>
                                <m:t>𝐶𝐾</m:t>
                              </m:r>
                              <m:r>
                                <a:rPr lang="en-US" i="1">
                                  <a:solidFill>
                                    <a:prstClr val="black"/>
                                  </a:solidFill>
                                  <a:latin typeface="Cambria Math"/>
                                </a:rPr>
                                <m:t>_</m:t>
                              </m:r>
                              <m:r>
                                <a:rPr lang="en-US" i="1">
                                  <a:solidFill>
                                    <a:prstClr val="black"/>
                                  </a:solidFill>
                                  <a:latin typeface="Cambria Math"/>
                                </a:rPr>
                                <m:t>𝐶𝑁𝑇</m:t>
                              </m:r>
                            </m:sub>
                          </m:sSub>
                        </m:num>
                        <m:den>
                          <m:r>
                            <a:rPr lang="en-US" b="0" i="1" smtClean="0">
                              <a:solidFill>
                                <a:prstClr val="black"/>
                              </a:solidFill>
                              <a:latin typeface="Cambria Math" panose="02040503050406030204" pitchFamily="18" charset="0"/>
                            </a:rPr>
                            <m:t>𝐴𝑅𝑅</m:t>
                          </m:r>
                          <m:r>
                            <a:rPr lang="en-US" b="0" i="1" smtClean="0">
                              <a:solidFill>
                                <a:prstClr val="black"/>
                              </a:solidFill>
                              <a:latin typeface="Cambria Math" panose="02040503050406030204" pitchFamily="18" charset="0"/>
                            </a:rPr>
                            <m:t>+1</m:t>
                          </m:r>
                        </m:den>
                      </m:f>
                      <m:r>
                        <a:rPr lang="en-US" b="0" i="0" smtClean="0">
                          <a:solidFill>
                            <a:prstClr val="black"/>
                          </a:solidFill>
                          <a:latin typeface="Cambria Math" panose="02040503050406030204" pitchFamily="18" charset="0"/>
                        </a:rPr>
                        <m:t>;(</m:t>
                      </m:r>
                      <m:r>
                        <a:rPr lang="en-US" i="1">
                          <a:solidFill>
                            <a:prstClr val="black"/>
                          </a:solidFill>
                          <a:latin typeface="Cambria Math" panose="02040503050406030204" pitchFamily="18" charset="0"/>
                        </a:rPr>
                        <m:t>𝑇𝑖𝑚𝑒𝑟</m:t>
                      </m:r>
                      <m:r>
                        <a:rPr lang="en-US" i="1">
                          <a:solidFill>
                            <a:prstClr val="black"/>
                          </a:solidFill>
                          <a:latin typeface="Cambria Math" panose="02040503050406030204" pitchFamily="18" charset="0"/>
                        </a:rPr>
                        <m:t> </m:t>
                      </m:r>
                      <m:r>
                        <a:rPr lang="en-US" i="1">
                          <a:solidFill>
                            <a:prstClr val="black"/>
                          </a:solidFill>
                          <a:latin typeface="Cambria Math" panose="02040503050406030204" pitchFamily="18" charset="0"/>
                        </a:rPr>
                        <m:t>𝑃𝑒𝑟𝑖𝑜𝑑</m:t>
                      </m:r>
                      <m:r>
                        <a:rPr lang="en-US" i="1">
                          <a:solidFill>
                            <a:prstClr val="black"/>
                          </a:solidFill>
                          <a:latin typeface="Cambria Math" panose="02040503050406030204" pitchFamily="18" charset="0"/>
                        </a:rPr>
                        <m:t>=</m:t>
                      </m:r>
                      <m:d>
                        <m:dPr>
                          <m:ctrlPr>
                            <a:rPr lang="en-US" i="1">
                              <a:solidFill>
                                <a:prstClr val="black"/>
                              </a:solidFill>
                              <a:latin typeface="Cambria Math" panose="02040503050406030204" pitchFamily="18" charset="0"/>
                            </a:rPr>
                          </m:ctrlPr>
                        </m:dPr>
                        <m:e>
                          <m:r>
                            <a:rPr lang="en-US" i="1">
                              <a:solidFill>
                                <a:prstClr val="black"/>
                              </a:solidFill>
                              <a:latin typeface="Cambria Math" panose="02040503050406030204" pitchFamily="18" charset="0"/>
                            </a:rPr>
                            <m:t>𝐴𝑅𝑅</m:t>
                          </m:r>
                          <m:r>
                            <a:rPr lang="en-US" b="0" i="1" smtClean="0">
                              <a:solidFill>
                                <a:prstClr val="black"/>
                              </a:solidFill>
                              <a:latin typeface="Cambria Math" panose="02040503050406030204" pitchFamily="18" charset="0"/>
                            </a:rPr>
                            <m:t>+1</m:t>
                          </m:r>
                        </m:e>
                      </m:d>
                      <m:r>
                        <a:rPr lang="en-US" i="1">
                          <a:solidFill>
                            <a:prstClr val="black"/>
                          </a:solidFill>
                          <a:latin typeface="Cambria Math" panose="02040503050406030204" pitchFamily="18" charset="0"/>
                        </a:rPr>
                        <m:t>∗</m:t>
                      </m:r>
                      <m:r>
                        <a:rPr lang="en-US" i="1">
                          <a:solidFill>
                            <a:prstClr val="black"/>
                          </a:solidFill>
                          <a:latin typeface="Cambria Math" panose="02040503050406030204" pitchFamily="18" charset="0"/>
                        </a:rPr>
                        <m:t>𝐶𝑙𝑜𝑐𝑘</m:t>
                      </m:r>
                      <m:r>
                        <a:rPr lang="en-US" i="1">
                          <a:solidFill>
                            <a:prstClr val="black"/>
                          </a:solidFill>
                          <a:latin typeface="Cambria Math" panose="02040503050406030204" pitchFamily="18" charset="0"/>
                        </a:rPr>
                        <m:t> </m:t>
                      </m:r>
                      <m:r>
                        <a:rPr lang="en-US" i="1">
                          <a:solidFill>
                            <a:prstClr val="black"/>
                          </a:solidFill>
                          <a:latin typeface="Cambria Math" panose="02040503050406030204" pitchFamily="18" charset="0"/>
                        </a:rPr>
                        <m:t>𝑃𝑒𝑟𝑖𝑜𝑑</m:t>
                      </m:r>
                      <m:r>
                        <a:rPr lang="en-US" b="0" i="1" smtClean="0">
                          <a:solidFill>
                            <a:prstClr val="black"/>
                          </a:solidFill>
                          <a:latin typeface="Cambria Math" panose="02040503050406030204" pitchFamily="18" charset="0"/>
                        </a:rPr>
                        <m:t>)</m:t>
                      </m:r>
                    </m:oMath>
                  </m:oMathPara>
                </a14:m>
                <a:endParaRPr lang="en-US" dirty="0"/>
              </a:p>
            </p:txBody>
          </p:sp>
        </mc:Choice>
        <mc:Fallback xmlns="">
          <p:sp>
            <p:nvSpPr>
              <p:cNvPr id="13" name="Rectangle 12"/>
              <p:cNvSpPr>
                <a:spLocks noRot="1" noChangeAspect="1" noMove="1" noResize="1" noEditPoints="1" noAdjustHandles="1" noChangeArrowheads="1" noChangeShapeType="1" noTextEdit="1"/>
              </p:cNvSpPr>
              <p:nvPr/>
            </p:nvSpPr>
            <p:spPr>
              <a:xfrm>
                <a:off x="381000" y="2529260"/>
                <a:ext cx="8534400" cy="623504"/>
              </a:xfrm>
              <a:prstGeom prst="rect">
                <a:avLst/>
              </a:prstGeom>
              <a:blipFill>
                <a:blip r:embed="rId6"/>
                <a:stretch>
                  <a:fillRect/>
                </a:stretch>
              </a:blipFill>
            </p:spPr>
            <p:txBody>
              <a:bodyPr/>
              <a:lstStyle/>
              <a:p>
                <a:r>
                  <a:rPr lang="en-US">
                    <a:noFill/>
                  </a:rPr>
                  <a:t> </a:t>
                </a:r>
              </a:p>
            </p:txBody>
          </p:sp>
        </mc:Fallback>
      </mc:AlternateContent>
      <p:sp>
        <p:nvSpPr>
          <p:cNvPr id="16" name="Content Placeholder 3"/>
          <p:cNvSpPr txBox="1">
            <a:spLocks/>
          </p:cNvSpPr>
          <p:nvPr/>
        </p:nvSpPr>
        <p:spPr>
          <a:xfrm>
            <a:off x="469348" y="4037596"/>
            <a:ext cx="8229600" cy="381000"/>
          </a:xfrm>
          <a:prstGeom prst="rect">
            <a:avLst/>
          </a:prstGeom>
        </p:spPr>
        <p:txBody>
          <a:bodyPr vert="horz">
            <a:normAutofit fontScale="85000" lnSpcReduction="20000"/>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r>
              <a:rPr lang="en-US" altLang="zh-CN" dirty="0"/>
              <a:t>PWM duty cycle for Mode 1 (Low-True):</a:t>
            </a:r>
            <a:endParaRPr lang="en-US" dirty="0"/>
          </a:p>
        </p:txBody>
      </p:sp>
      <mc:AlternateContent xmlns:mc="http://schemas.openxmlformats.org/markup-compatibility/2006" xmlns:a14="http://schemas.microsoft.com/office/drawing/2010/main">
        <mc:Choice Requires="a14">
          <p:sp>
            <p:nvSpPr>
              <p:cNvPr id="18" name="Content Placeholder 3"/>
              <p:cNvSpPr txBox="1">
                <a:spLocks/>
              </p:cNvSpPr>
              <p:nvPr/>
            </p:nvSpPr>
            <p:spPr>
              <a:xfrm>
                <a:off x="463051" y="3124200"/>
                <a:ext cx="8229600" cy="381000"/>
              </a:xfrm>
              <a:prstGeom prst="rect">
                <a:avLst/>
              </a:prstGeom>
            </p:spPr>
            <p:txBody>
              <a:bodyPr vert="horz">
                <a:normAutofit fontScale="85000" lnSpcReduction="20000"/>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r>
                  <a:rPr lang="en-US" altLang="zh-CN" dirty="0"/>
                  <a:t>Timer frequency </a:t>
                </a:r>
                <a14:m>
                  <m:oMath xmlns:m="http://schemas.openxmlformats.org/officeDocument/2006/math">
                    <m:r>
                      <a:rPr lang="en-US" i="1">
                        <a:solidFill>
                          <a:prstClr val="black"/>
                        </a:solidFill>
                        <a:latin typeface="Cambria Math" panose="02040503050406030204" pitchFamily="18" charset="0"/>
                      </a:rPr>
                      <m:t>𝑓</m:t>
                    </m:r>
                    <m:r>
                      <a:rPr lang="en-US" i="1" baseline="-25000">
                        <a:solidFill>
                          <a:prstClr val="black"/>
                        </a:solidFill>
                        <a:latin typeface="Cambria Math" panose="02040503050406030204" pitchFamily="18" charset="0"/>
                      </a:rPr>
                      <m:t>𝑇𝑖𝑚𝑒𝑟</m:t>
                    </m:r>
                  </m:oMath>
                </a14:m>
                <a:r>
                  <a:rPr lang="en-US" altLang="zh-CN" dirty="0"/>
                  <a:t> with </a:t>
                </a:r>
                <a:r>
                  <a:rPr lang="en-US" dirty="0"/>
                  <a:t>center-aligned counting mode:</a:t>
                </a:r>
              </a:p>
            </p:txBody>
          </p:sp>
        </mc:Choice>
        <mc:Fallback xmlns="">
          <p:sp>
            <p:nvSpPr>
              <p:cNvPr id="18" name="Content Placeholder 3"/>
              <p:cNvSpPr txBox="1">
                <a:spLocks noRot="1" noChangeAspect="1" noMove="1" noResize="1" noEditPoints="1" noAdjustHandles="1" noChangeArrowheads="1" noChangeShapeType="1" noTextEdit="1"/>
              </p:cNvSpPr>
              <p:nvPr/>
            </p:nvSpPr>
            <p:spPr>
              <a:xfrm>
                <a:off x="463051" y="3124200"/>
                <a:ext cx="8229600" cy="381000"/>
              </a:xfrm>
              <a:prstGeom prst="rect">
                <a:avLst/>
              </a:prstGeom>
              <a:blipFill>
                <a:blip r:embed="rId7"/>
                <a:stretch>
                  <a:fillRect l="-370" t="-29032" b="-27419"/>
                </a:stretch>
              </a:blipFill>
            </p:spPr>
            <p:txBody>
              <a:bodyPr/>
              <a:lstStyle/>
              <a:p>
                <a:r>
                  <a:rPr lang="en-US">
                    <a:noFill/>
                  </a:rPr>
                  <a:t> </a:t>
                </a:r>
              </a:p>
            </p:txBody>
          </p:sp>
        </mc:Fallback>
      </mc:AlternateContent>
      <p:sp>
        <p:nvSpPr>
          <p:cNvPr id="20" name="Content Placeholder 3"/>
          <p:cNvSpPr txBox="1">
            <a:spLocks/>
          </p:cNvSpPr>
          <p:nvPr/>
        </p:nvSpPr>
        <p:spPr>
          <a:xfrm>
            <a:off x="457200" y="5013207"/>
            <a:ext cx="8229600" cy="381000"/>
          </a:xfrm>
          <a:prstGeom prst="rect">
            <a:avLst/>
          </a:prstGeom>
        </p:spPr>
        <p:txBody>
          <a:bodyPr vert="horz">
            <a:normAutofit fontScale="85000" lnSpcReduction="20000"/>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r>
              <a:rPr lang="en-US" altLang="zh-CN" dirty="0"/>
              <a:t>PWM duty cycle for Mode 2 (High-True):</a:t>
            </a:r>
            <a:endParaRPr lang="en-US" dirty="0"/>
          </a:p>
        </p:txBody>
      </p:sp>
      <mc:AlternateContent xmlns:mc="http://schemas.openxmlformats.org/markup-compatibility/2006" xmlns:a14="http://schemas.microsoft.com/office/drawing/2010/main">
        <mc:Choice Requires="a14">
          <p:sp>
            <p:nvSpPr>
              <p:cNvPr id="21" name="Rectangle 20"/>
              <p:cNvSpPr/>
              <p:nvPr/>
            </p:nvSpPr>
            <p:spPr>
              <a:xfrm>
                <a:off x="1326690" y="5341118"/>
                <a:ext cx="2864310" cy="61734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𝐷𝑢𝑡𝑦</m:t>
                      </m:r>
                      <m:r>
                        <a:rPr lang="en-US" i="0">
                          <a:latin typeface="Cambria Math" panose="02040503050406030204" pitchFamily="18" charset="0"/>
                        </a:rPr>
                        <m:t> </m:t>
                      </m:r>
                      <m:r>
                        <a:rPr lang="en-US" i="1">
                          <a:latin typeface="Cambria Math" panose="02040503050406030204" pitchFamily="18" charset="0"/>
                        </a:rPr>
                        <m:t>𝐶𝑦𝑐𝑙𝑒</m:t>
                      </m:r>
                      <m:r>
                        <a:rPr lang="en-US" i="0">
                          <a:latin typeface="Cambria Math" panose="02040503050406030204" pitchFamily="18" charset="0"/>
                        </a:rPr>
                        <m:t>=</m:t>
                      </m:r>
                      <m:r>
                        <a:rPr lang="en-US" i="1" smtClean="0">
                          <a:solidFill>
                            <a:prstClr val="black"/>
                          </a:solidFill>
                          <a:latin typeface="Cambria Math" panose="02040503050406030204" pitchFamily="18" charset="0"/>
                        </a:rPr>
                        <m:t>1</m:t>
                      </m:r>
                      <m:r>
                        <a:rPr lang="en-US" b="0" i="1" smtClean="0">
                          <a:solidFill>
                            <a:prstClr val="black"/>
                          </a:solidFill>
                          <a:latin typeface="Cambria Math" panose="02040503050406030204" pitchFamily="18" charset="0"/>
                        </a:rPr>
                        <m:t> </m:t>
                      </m:r>
                      <m:r>
                        <a:rPr lang="en-US" altLang="zh-CN" i="1" smtClean="0">
                          <a:solidFill>
                            <a:prstClr val="black"/>
                          </a:solidFill>
                          <a:latin typeface="Cambria Math" panose="02040503050406030204" pitchFamily="18" charset="0"/>
                        </a:rPr>
                        <m:t>−</m:t>
                      </m:r>
                      <m:r>
                        <a:rPr lang="en-US" altLang="zh-CN" b="0" i="1" smtClean="0">
                          <a:solidFill>
                            <a:prstClr val="black"/>
                          </a:solidFill>
                          <a:latin typeface="Cambria Math" panose="02040503050406030204" pitchFamily="18" charset="0"/>
                        </a:rPr>
                        <m:t> </m:t>
                      </m:r>
                      <m:f>
                        <m:fPr>
                          <m:ctrlPr>
                            <a:rPr lang="en-US" b="0" i="1" smtClean="0">
                              <a:latin typeface="Cambria Math" panose="02040503050406030204" pitchFamily="18" charset="0"/>
                            </a:rPr>
                          </m:ctrlPr>
                        </m:fPr>
                        <m:num>
                          <m:r>
                            <m:rPr>
                              <m:sty m:val="p"/>
                            </m:rPr>
                            <a:rPr lang="en-US" b="0" i="0" smtClean="0">
                              <a:latin typeface="Cambria Math" panose="02040503050406030204" pitchFamily="18" charset="0"/>
                            </a:rPr>
                            <m:t>CCR</m:t>
                          </m:r>
                        </m:num>
                        <m:den>
                          <m:r>
                            <m:rPr>
                              <m:sty m:val="p"/>
                            </m:rPr>
                            <a:rPr lang="en-US" b="0" i="0" smtClean="0">
                              <a:latin typeface="Cambria Math" panose="02040503050406030204" pitchFamily="18" charset="0"/>
                            </a:rPr>
                            <m:t>ARR</m:t>
                          </m:r>
                          <m:r>
                            <a:rPr lang="en-US" b="0" i="0" smtClean="0">
                              <a:latin typeface="Cambria Math" panose="02040503050406030204" pitchFamily="18" charset="0"/>
                            </a:rPr>
                            <m:t>+1</m:t>
                          </m:r>
                        </m:den>
                      </m:f>
                    </m:oMath>
                  </m:oMathPara>
                </a14:m>
                <a:endParaRPr lang="en-US" dirty="0"/>
              </a:p>
            </p:txBody>
          </p:sp>
        </mc:Choice>
        <mc:Fallback xmlns="">
          <p:sp>
            <p:nvSpPr>
              <p:cNvPr id="21" name="Rectangle 20"/>
              <p:cNvSpPr>
                <a:spLocks noRot="1" noChangeAspect="1" noMove="1" noResize="1" noEditPoints="1" noAdjustHandles="1" noChangeArrowheads="1" noChangeShapeType="1" noTextEdit="1"/>
              </p:cNvSpPr>
              <p:nvPr/>
            </p:nvSpPr>
            <p:spPr>
              <a:xfrm>
                <a:off x="1326690" y="5341118"/>
                <a:ext cx="2864310" cy="617348"/>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Rectangle 22"/>
              <p:cNvSpPr/>
              <p:nvPr/>
            </p:nvSpPr>
            <p:spPr>
              <a:xfrm>
                <a:off x="304800" y="3405843"/>
                <a:ext cx="8534400" cy="61709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i="1">
                          <a:solidFill>
                            <a:prstClr val="black"/>
                          </a:solidFill>
                          <a:latin typeface="Cambria Math" panose="02040503050406030204" pitchFamily="18" charset="0"/>
                        </a:rPr>
                        <m:t>𝑓</m:t>
                      </m:r>
                      <m:r>
                        <a:rPr lang="en-US" i="1" baseline="-25000">
                          <a:solidFill>
                            <a:prstClr val="black"/>
                          </a:solidFill>
                          <a:latin typeface="Cambria Math" panose="02040503050406030204" pitchFamily="18" charset="0"/>
                        </a:rPr>
                        <m:t>𝑇𝑖𝑚𝑒</m:t>
                      </m:r>
                      <m:r>
                        <a:rPr lang="en-US" i="1" baseline="-25000" smtClean="0">
                          <a:solidFill>
                            <a:prstClr val="black"/>
                          </a:solidFill>
                          <a:latin typeface="Cambria Math" panose="02040503050406030204" pitchFamily="18" charset="0"/>
                        </a:rPr>
                        <m:t>𝑟</m:t>
                      </m:r>
                      <m:r>
                        <a:rPr lang="en-US" i="1">
                          <a:solidFill>
                            <a:prstClr val="black"/>
                          </a:solidFill>
                          <a:latin typeface="Cambria Math" panose="02040503050406030204" pitchFamily="18" charset="0"/>
                        </a:rPr>
                        <m:t>=</m:t>
                      </m:r>
                      <m:f>
                        <m:fPr>
                          <m:ctrlPr>
                            <a:rPr lang="en-US" i="1">
                              <a:solidFill>
                                <a:prstClr val="black"/>
                              </a:solidFill>
                              <a:latin typeface="Cambria Math" panose="02040503050406030204" pitchFamily="18" charset="0"/>
                            </a:rPr>
                          </m:ctrlPr>
                        </m:fPr>
                        <m:num>
                          <m:sSub>
                            <m:sSubPr>
                              <m:ctrlPr>
                                <a:rPr lang="en-US" i="1">
                                  <a:solidFill>
                                    <a:prstClr val="black"/>
                                  </a:solidFill>
                                  <a:latin typeface="Cambria Math" panose="02040503050406030204" pitchFamily="18" charset="0"/>
                                </a:rPr>
                              </m:ctrlPr>
                            </m:sSubPr>
                            <m:e>
                              <m:r>
                                <a:rPr lang="en-US" i="1">
                                  <a:solidFill>
                                    <a:prstClr val="black"/>
                                  </a:solidFill>
                                  <a:latin typeface="Cambria Math"/>
                                </a:rPr>
                                <m:t>𝑓</m:t>
                              </m:r>
                            </m:e>
                            <m:sub>
                              <m:r>
                                <a:rPr lang="en-US" i="1">
                                  <a:solidFill>
                                    <a:prstClr val="black"/>
                                  </a:solidFill>
                                  <a:latin typeface="Cambria Math"/>
                                </a:rPr>
                                <m:t>𝐶𝐾</m:t>
                              </m:r>
                              <m:r>
                                <a:rPr lang="en-US" i="1">
                                  <a:solidFill>
                                    <a:prstClr val="black"/>
                                  </a:solidFill>
                                  <a:latin typeface="Cambria Math"/>
                                </a:rPr>
                                <m:t>_</m:t>
                              </m:r>
                              <m:r>
                                <a:rPr lang="en-US" i="1">
                                  <a:solidFill>
                                    <a:prstClr val="black"/>
                                  </a:solidFill>
                                  <a:latin typeface="Cambria Math"/>
                                </a:rPr>
                                <m:t>𝐶𝑁𝑇</m:t>
                              </m:r>
                            </m:sub>
                          </m:sSub>
                        </m:num>
                        <m:den>
                          <m:r>
                            <a:rPr lang="en-US" b="0" i="1" smtClean="0">
                              <a:solidFill>
                                <a:prstClr val="black"/>
                              </a:solidFill>
                              <a:latin typeface="Cambria Math" panose="02040503050406030204" pitchFamily="18" charset="0"/>
                            </a:rPr>
                            <m:t>2∗</m:t>
                          </m:r>
                          <m:r>
                            <a:rPr lang="en-US" b="0" i="1" smtClean="0">
                              <a:solidFill>
                                <a:prstClr val="black"/>
                              </a:solidFill>
                              <a:latin typeface="Cambria Math" panose="02040503050406030204" pitchFamily="18" charset="0"/>
                            </a:rPr>
                            <m:t>𝐴𝑅𝑅</m:t>
                          </m:r>
                        </m:den>
                      </m:f>
                      <m:r>
                        <a:rPr lang="en-US" b="0" i="0" smtClean="0">
                          <a:solidFill>
                            <a:prstClr val="black"/>
                          </a:solidFill>
                          <a:latin typeface="Cambria Math" panose="02040503050406030204" pitchFamily="18" charset="0"/>
                        </a:rPr>
                        <m:t>;</m:t>
                      </m:r>
                      <m:r>
                        <a:rPr lang="en-US" b="0" i="1" smtClean="0">
                          <a:solidFill>
                            <a:prstClr val="black"/>
                          </a:solidFill>
                          <a:latin typeface="Cambria Math" panose="02040503050406030204" pitchFamily="18" charset="0"/>
                        </a:rPr>
                        <m:t>(</m:t>
                      </m:r>
                      <m:r>
                        <a:rPr lang="en-US" i="1">
                          <a:solidFill>
                            <a:prstClr val="black"/>
                          </a:solidFill>
                          <a:latin typeface="Cambria Math" panose="02040503050406030204" pitchFamily="18" charset="0"/>
                        </a:rPr>
                        <m:t>𝑇𝑖𝑚𝑒𝑟</m:t>
                      </m:r>
                      <m:r>
                        <a:rPr lang="en-US" i="1">
                          <a:solidFill>
                            <a:prstClr val="black"/>
                          </a:solidFill>
                          <a:latin typeface="Cambria Math" panose="02040503050406030204" pitchFamily="18" charset="0"/>
                        </a:rPr>
                        <m:t> </m:t>
                      </m:r>
                      <m:r>
                        <a:rPr lang="en-US" i="1">
                          <a:solidFill>
                            <a:prstClr val="black"/>
                          </a:solidFill>
                          <a:latin typeface="Cambria Math" panose="02040503050406030204" pitchFamily="18" charset="0"/>
                        </a:rPr>
                        <m:t>𝑃𝑒𝑟𝑖𝑜𝑑</m:t>
                      </m:r>
                      <m:r>
                        <a:rPr lang="en-US" i="1">
                          <a:solidFill>
                            <a:prstClr val="black"/>
                          </a:solidFill>
                          <a:latin typeface="Cambria Math" panose="02040503050406030204" pitchFamily="18" charset="0"/>
                        </a:rPr>
                        <m:t>=</m:t>
                      </m:r>
                      <m:d>
                        <m:dPr>
                          <m:ctrlPr>
                            <a:rPr lang="en-US" i="1">
                              <a:solidFill>
                                <a:prstClr val="black"/>
                              </a:solidFill>
                              <a:latin typeface="Cambria Math" panose="02040503050406030204" pitchFamily="18" charset="0"/>
                            </a:rPr>
                          </m:ctrlPr>
                        </m:dPr>
                        <m:e>
                          <m:r>
                            <a:rPr lang="en-US" b="0" i="1" smtClean="0">
                              <a:solidFill>
                                <a:prstClr val="black"/>
                              </a:solidFill>
                              <a:latin typeface="Cambria Math" panose="02040503050406030204" pitchFamily="18" charset="0"/>
                            </a:rPr>
                            <m:t>2∗</m:t>
                          </m:r>
                          <m:r>
                            <a:rPr lang="en-US" i="1">
                              <a:solidFill>
                                <a:prstClr val="black"/>
                              </a:solidFill>
                              <a:latin typeface="Cambria Math" panose="02040503050406030204" pitchFamily="18" charset="0"/>
                            </a:rPr>
                            <m:t>𝐴𝑅𝑅</m:t>
                          </m:r>
                        </m:e>
                      </m:d>
                      <m:r>
                        <a:rPr lang="en-US" i="1">
                          <a:solidFill>
                            <a:prstClr val="black"/>
                          </a:solidFill>
                          <a:latin typeface="Cambria Math" panose="02040503050406030204" pitchFamily="18" charset="0"/>
                        </a:rPr>
                        <m:t>∗</m:t>
                      </m:r>
                      <m:r>
                        <a:rPr lang="en-US" i="1">
                          <a:solidFill>
                            <a:prstClr val="black"/>
                          </a:solidFill>
                          <a:latin typeface="Cambria Math" panose="02040503050406030204" pitchFamily="18" charset="0"/>
                        </a:rPr>
                        <m:t>𝐶𝑙𝑜𝑐𝑘</m:t>
                      </m:r>
                      <m:r>
                        <a:rPr lang="en-US" i="1">
                          <a:solidFill>
                            <a:prstClr val="black"/>
                          </a:solidFill>
                          <a:latin typeface="Cambria Math" panose="02040503050406030204" pitchFamily="18" charset="0"/>
                        </a:rPr>
                        <m:t> </m:t>
                      </m:r>
                      <m:r>
                        <a:rPr lang="en-US" i="1">
                          <a:solidFill>
                            <a:prstClr val="black"/>
                          </a:solidFill>
                          <a:latin typeface="Cambria Math" panose="02040503050406030204" pitchFamily="18" charset="0"/>
                        </a:rPr>
                        <m:t>𝑃𝑒𝑟𝑖𝑜𝑑</m:t>
                      </m:r>
                      <m:r>
                        <a:rPr lang="en-US" b="0" i="1" smtClean="0">
                          <a:solidFill>
                            <a:prstClr val="black"/>
                          </a:solidFill>
                          <a:latin typeface="Cambria Math" panose="02040503050406030204" pitchFamily="18" charset="0"/>
                        </a:rPr>
                        <m:t>)</m:t>
                      </m:r>
                    </m:oMath>
                  </m:oMathPara>
                </a14:m>
                <a:endParaRPr lang="en-US" dirty="0"/>
              </a:p>
            </p:txBody>
          </p:sp>
        </mc:Choice>
        <mc:Fallback xmlns="">
          <p:sp>
            <p:nvSpPr>
              <p:cNvPr id="23" name="Rectangle 22"/>
              <p:cNvSpPr>
                <a:spLocks noRot="1" noChangeAspect="1" noMove="1" noResize="1" noEditPoints="1" noAdjustHandles="1" noChangeArrowheads="1" noChangeShapeType="1" noTextEdit="1"/>
              </p:cNvSpPr>
              <p:nvPr/>
            </p:nvSpPr>
            <p:spPr>
              <a:xfrm>
                <a:off x="304800" y="3405843"/>
                <a:ext cx="8534400" cy="617092"/>
              </a:xfrm>
              <a:prstGeom prst="rect">
                <a:avLst/>
              </a:prstGeom>
              <a:blipFill>
                <a:blip r:embed="rId9"/>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800734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Quiz: Calculating ARR</a:t>
            </a:r>
          </a:p>
        </p:txBody>
      </p:sp>
      <p:sp>
        <p:nvSpPr>
          <p:cNvPr id="3" name="Slide Number Placeholder 2"/>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A7C8D44-3667-46F6-9772-CC52308E2A7F}" type="slidenum">
              <a:rPr kumimoji="0" lang="en-US" sz="1400" b="0" i="0" u="none" strike="noStrike" kern="1200" cap="none" spc="0" normalizeH="0" baseline="0" noProof="0" smtClean="0">
                <a:ln>
                  <a:noFill/>
                </a:ln>
                <a:solidFill>
                  <a:srgbClr val="1F497D"/>
                </a:solidFill>
                <a:effectLst/>
                <a:uLnTx/>
                <a:uFillTx/>
                <a:latin typeface="Gill Sans M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23</a:t>
            </a:fld>
            <a:endParaRPr kumimoji="0" lang="en-US" sz="1400" b="0" i="0" u="none" strike="noStrike" kern="1200" cap="none" spc="0" normalizeH="0" baseline="0" noProof="0" dirty="0">
              <a:ln>
                <a:noFill/>
              </a:ln>
              <a:solidFill>
                <a:srgbClr val="1F497D"/>
              </a:solidFill>
              <a:effectLst/>
              <a:uLnTx/>
              <a:uFillTx/>
              <a:latin typeface="Gill Sans MT"/>
              <a:ea typeface="+mn-ea"/>
              <a:cs typeface="+mn-cs"/>
            </a:endParaRPr>
          </a:p>
        </p:txBody>
      </p:sp>
      <p:sp>
        <p:nvSpPr>
          <p:cNvPr id="4" name="Content Placeholder 3"/>
          <p:cNvSpPr>
            <a:spLocks noGrp="1"/>
          </p:cNvSpPr>
          <p:nvPr>
            <p:ph sz="quarter" idx="1"/>
          </p:nvPr>
        </p:nvSpPr>
        <p:spPr>
          <a:xfrm>
            <a:off x="304800" y="1143000"/>
            <a:ext cx="7747672" cy="2286000"/>
          </a:xfrm>
        </p:spPr>
        <p:txBody>
          <a:bodyPr>
            <a:normAutofit/>
          </a:bodyPr>
          <a:lstStyle/>
          <a:p>
            <a:pPr lvl="0">
              <a:buClr>
                <a:srgbClr val="4F81BD"/>
              </a:buClr>
            </a:pPr>
            <a:r>
              <a:rPr lang="en-US" sz="2000" dirty="0">
                <a:solidFill>
                  <a:prstClr val="black"/>
                </a:solidFill>
              </a:rPr>
              <a:t>Suppose Timer Clock </a:t>
            </a:r>
            <a:r>
              <a:rPr lang="en-US" altLang="zh-CN" sz="2000" dirty="0">
                <a:solidFill>
                  <a:prstClr val="black"/>
                </a:solidFill>
              </a:rPr>
              <a:t>Frequency</a:t>
            </a:r>
            <a:r>
              <a:rPr lang="en-US" sz="2000" dirty="0">
                <a:solidFill>
                  <a:prstClr val="black"/>
                </a:solidFill>
              </a:rPr>
              <a:t> = </a:t>
            </a:r>
            <a:r>
              <a:rPr lang="en-US" sz="2000" dirty="0">
                <a:solidFill>
                  <a:prstClr val="black"/>
                </a:solidFill>
                <a:latin typeface="Consolas" panose="020B0609020204030204" pitchFamily="49" charset="0"/>
              </a:rPr>
              <a:t>80MHz</a:t>
            </a:r>
          </a:p>
          <a:p>
            <a:r>
              <a:rPr lang="en-US" sz="2000" dirty="0"/>
              <a:t>Goal: Timer Frequency = 100Hz</a:t>
            </a:r>
          </a:p>
          <a:p>
            <a:pPr lvl="0">
              <a:buClr>
                <a:srgbClr val="4F81BD"/>
              </a:buClr>
            </a:pPr>
            <a:r>
              <a:rPr lang="en-US" sz="2000" dirty="0">
                <a:solidFill>
                  <a:prstClr val="black"/>
                </a:solidFill>
              </a:rPr>
              <a:t>What should the ARR value be for 1. up-counting </a:t>
            </a:r>
            <a:r>
              <a:rPr lang="en-US" altLang="zh-CN" sz="2000" dirty="0">
                <a:solidFill>
                  <a:prstClr val="black"/>
                </a:solidFill>
              </a:rPr>
              <a:t>mode</a:t>
            </a:r>
            <a:r>
              <a:rPr lang="en-US" sz="2000" dirty="0">
                <a:solidFill>
                  <a:prstClr val="black"/>
                </a:solidFill>
              </a:rPr>
              <a:t>; 2. down-counting mode; 3. center-aligned counting mode?</a:t>
            </a:r>
          </a:p>
        </p:txBody>
      </p:sp>
    </p:spTree>
    <p:custDataLst>
      <p:tags r:id="rId1"/>
    </p:custDataLst>
    <p:extLst>
      <p:ext uri="{BB962C8B-B14F-4D97-AF65-F5344CB8AC3E}">
        <p14:creationId xmlns:p14="http://schemas.microsoft.com/office/powerpoint/2010/main" val="2719984395"/>
      </p:ext>
    </p:extLst>
  </p:cSld>
  <p:clrMapOvr>
    <a:masterClrMapping/>
  </p:clrMapOvr>
  <mc:AlternateContent xmlns:mc="http://schemas.openxmlformats.org/markup-compatibility/2006" xmlns:p14="http://schemas.microsoft.com/office/powerpoint/2010/main">
    <mc:Choice Requires="p14">
      <p:transition spd="slow" p14:dur="2000" advTm="57021"/>
    </mc:Choice>
    <mc:Fallback xmlns="">
      <p:transition spd="slow" advTm="57021"/>
    </mc:Fallback>
  </mc:AlternateContent>
  <p:extLst>
    <p:ext uri="{3A86A75C-4F4B-4683-9AE1-C65F6400EC91}">
      <p14:laserTraceLst xmlns:p14="http://schemas.microsoft.com/office/powerpoint/2010/main">
        <p14:tracePtLst>
          <p14:tracePt t="5374" x="3949700" y="1709738"/>
          <p14:tracePt t="6110" x="4010025" y="1709738"/>
          <p14:tracePt t="6133" x="4060825" y="1709738"/>
          <p14:tracePt t="6134" x="4070350" y="1709738"/>
          <p14:tracePt t="6154" x="4130675" y="1709738"/>
          <p14:tracePt t="6178" x="4211638" y="1719263"/>
          <p14:tracePt t="6199" x="4262438" y="1730375"/>
          <p14:tracePt t="6223" x="4302125" y="1730375"/>
          <p14:tracePt t="6247" x="4332288" y="1730375"/>
          <p14:tracePt t="6269" x="4341813" y="1730375"/>
          <p14:tracePt t="6291" x="4381500" y="1730375"/>
          <p14:tracePt t="6312" x="4411663" y="1730375"/>
          <p14:tracePt t="6336" x="4441825" y="1730375"/>
          <p14:tracePt t="6361" x="4452938" y="1730375"/>
          <p14:tracePt t="6385" x="4492625" y="1730375"/>
          <p14:tracePt t="6407" x="4543425" y="1730375"/>
          <p14:tracePt t="6434" x="4573588" y="1730375"/>
          <p14:tracePt t="6457" x="4583113" y="1730375"/>
          <p14:tracePt t="6500" x="4603750" y="1730375"/>
          <p14:tracePt t="7461" x="4613275" y="1730375"/>
          <p14:tracePt t="7462" x="0" y="0"/>
        </p14:tracePtLst>
        <p14:tracePtLst>
          <p14:tracePt t="10251" x="3870325" y="2201863"/>
          <p14:tracePt t="10351" x="3910013" y="2201863"/>
          <p14:tracePt t="10379" x="3979863" y="2201863"/>
          <p14:tracePt t="10404" x="4060825" y="2232025"/>
          <p14:tracePt t="10430" x="4111625" y="2243138"/>
          <p14:tracePt t="10454" x="4160838" y="2252663"/>
          <p14:tracePt t="10477" x="4211638" y="2252663"/>
          <p14:tracePt t="10501" x="4232275" y="2262188"/>
          <p14:tracePt t="10523" x="4251325" y="2273300"/>
          <p14:tracePt t="10546" x="4281488" y="2273300"/>
          <p14:tracePt t="10569" x="4311650" y="2273300"/>
          <p14:tracePt t="10592" x="4341813" y="2273300"/>
          <p14:tracePt t="10617" x="4362450" y="2273300"/>
          <p14:tracePt t="10645" x="4392613" y="2273300"/>
          <p14:tracePt t="10669" x="4432300" y="2273300"/>
          <p14:tracePt t="10693" x="4471988" y="2273300"/>
          <p14:tracePt t="10717" x="4492625" y="2273300"/>
          <p14:tracePt t="10743" x="4522788" y="2273300"/>
          <p14:tracePt t="10768" x="4562475" y="2273300"/>
          <p14:tracePt t="10792" x="4573588" y="2262188"/>
          <p14:tracePt t="11342" x="4583113" y="2262188"/>
          <p14:tracePt t="11343" x="0" y="0"/>
        </p14:tracePtLst>
        <p14:tracePtLst>
          <p14:tracePt t="11954" x="2201863" y="2635250"/>
          <p14:tracePt t="12023" x="2211388" y="2635250"/>
          <p14:tracePt t="12046" x="2251075" y="2635250"/>
          <p14:tracePt t="12068" x="2341563" y="2635250"/>
          <p14:tracePt t="12090" x="2401888" y="2635250"/>
          <p14:tracePt t="12114" x="2473325" y="2635250"/>
          <p14:tracePt t="12114" x="2482850" y="2635250"/>
          <p14:tracePt t="12138" x="2573338" y="2635250"/>
          <p14:tracePt t="12160" x="2613025" y="2635250"/>
          <p14:tracePt t="12181" x="2652713" y="2635250"/>
          <p14:tracePt t="12204" x="2703513" y="2635250"/>
          <p14:tracePt t="12204" x="2733675" y="2635250"/>
          <p14:tracePt t="12226" x="2794000" y="2635250"/>
          <p14:tracePt t="12249" x="2844800" y="2635250"/>
          <p14:tracePt t="12272" x="2924175" y="2635250"/>
          <p14:tracePt t="12272" x="2944813" y="2635250"/>
          <p14:tracePt t="12295" x="3014663" y="2635250"/>
          <p14:tracePt t="12317" x="3105150" y="2635250"/>
          <p14:tracePt t="12340" x="3165475" y="2635250"/>
          <p14:tracePt t="12340" x="3186113" y="2635250"/>
          <p14:tracePt t="12365" x="3267075" y="2635250"/>
          <p14:tracePt t="12387" x="3336925" y="2635250"/>
          <p14:tracePt t="12410" x="3448050" y="2635250"/>
          <p14:tracePt t="12433" x="3568700" y="2635250"/>
          <p14:tracePt t="12458" x="3617913" y="2635250"/>
          <p14:tracePt t="12613" x="3638550" y="2635250"/>
          <p14:tracePt t="12973" x="0" y="0"/>
        </p14:tracePtLst>
        <p14:tracePtLst>
          <p14:tracePt t="19905" x="7558088" y="2343150"/>
          <p14:tracePt t="19929" x="7569200" y="2343150"/>
          <p14:tracePt t="19951" x="7599363" y="2343150"/>
          <p14:tracePt t="19979" x="7780338" y="2322513"/>
          <p14:tracePt t="19979" x="7820025" y="2322513"/>
          <p14:tracePt t="20003" x="8140700" y="2282825"/>
          <p14:tracePt t="20004" x="8170863" y="2282825"/>
          <p14:tracePt t="20026" x="8583613" y="2262188"/>
          <p14:tracePt t="20047" x="8985250" y="2262188"/>
          <p14:tracePt t="20070" x="9267825" y="2262188"/>
          <p14:tracePt t="20094" x="9437688" y="2262188"/>
          <p14:tracePt t="20119" x="9548813" y="2262188"/>
          <p14:tracePt t="20145" x="9678988" y="2243138"/>
          <p14:tracePt t="20171" x="9729788" y="2232025"/>
          <p14:tracePt t="20196" x="9779000" y="2232025"/>
          <p14:tracePt t="20222" x="9880600" y="2212975"/>
          <p14:tracePt t="20244" x="9959975" y="2182813"/>
          <p14:tracePt t="20267" x="10031413" y="2182813"/>
          <p14:tracePt t="20267" x="10040938" y="2182813"/>
          <p14:tracePt t="20289" x="10091738" y="2182813"/>
          <p14:tracePt t="20315" x="10140950" y="2182813"/>
          <p14:tracePt t="20339" x="10161588" y="2182813"/>
          <p14:tracePt t="20392" x="10171113" y="2182813"/>
          <p14:tracePt t="20423" x="10191750" y="2182813"/>
          <p14:tracePt t="20608" x="10161588" y="2182813"/>
          <p14:tracePt t="20633" x="9959975" y="2182813"/>
          <p14:tracePt t="20657" x="9729788" y="2182813"/>
          <p14:tracePt t="20657" x="9709150" y="2182813"/>
          <p14:tracePt t="20681" x="9337675" y="2182813"/>
          <p14:tracePt t="20705" x="8845550" y="2162175"/>
          <p14:tracePt t="20731" x="8382000" y="2162175"/>
          <p14:tracePt t="20757" x="8091488" y="2152650"/>
          <p14:tracePt t="20781" x="7910513" y="2152650"/>
          <p14:tracePt t="20781" x="7889875" y="2152650"/>
          <p14:tracePt t="20805" x="7739063" y="2152650"/>
          <p14:tracePt t="20805" x="7708900" y="2152650"/>
          <p14:tracePt t="20828" x="7569200" y="2132013"/>
          <p14:tracePt t="20852" x="7478713" y="2132013"/>
          <p14:tracePt t="20876" x="7407275" y="2132013"/>
          <p14:tracePt t="20992" x="7437438" y="2111375"/>
          <p14:tracePt t="21017" x="7569200" y="2111375"/>
          <p14:tracePt t="21042" x="7850188" y="2111375"/>
          <p14:tracePt t="21067" x="8261350" y="2111375"/>
          <p14:tracePt t="21091" x="8743950" y="2092325"/>
          <p14:tracePt t="21118" x="9186863" y="2092325"/>
          <p14:tracePt t="21146" x="9598025" y="2092325"/>
          <p14:tracePt t="21174" x="10001250" y="2092325"/>
          <p14:tracePt t="21197" x="10231438" y="2092325"/>
          <p14:tracePt t="21197" x="10252075" y="2092325"/>
          <p14:tracePt t="21221" x="10363200" y="2092325"/>
          <p14:tracePt t="21245" x="10463213" y="2092325"/>
          <p14:tracePt t="21271" x="10583863" y="2092325"/>
          <p14:tracePt t="21318" x="10604500" y="2092325"/>
          <p14:tracePt t="21575" x="0" y="0"/>
        </p14:tracePtLst>
        <p14:tracePtLst>
          <p14:tracePt t="24608" x="8170863" y="5691188"/>
          <p14:tracePt t="24718" x="8170863" y="5702300"/>
          <p14:tracePt t="24742" x="8170863" y="5711825"/>
          <p14:tracePt t="24766" x="8191500" y="5721350"/>
          <p14:tracePt t="24791" x="8231188" y="5732463"/>
          <p14:tracePt t="24813" x="8302625" y="5772150"/>
          <p14:tracePt t="24836" x="8402638" y="5792788"/>
          <p14:tracePt t="24863" x="8472488" y="5792788"/>
          <p14:tracePt t="24863" x="8483600" y="5802313"/>
          <p14:tracePt t="24892" x="8553450" y="5811838"/>
          <p14:tracePt t="24915" x="8613775" y="5811838"/>
          <p14:tracePt t="24941" x="8694738" y="5811838"/>
          <p14:tracePt t="24967" x="8743950" y="5811838"/>
          <p14:tracePt t="24991" x="8774113" y="5811838"/>
          <p14:tracePt t="25015" x="8855075" y="5811838"/>
          <p14:tracePt t="25040" x="8936038" y="5811838"/>
          <p14:tracePt t="25064" x="9045575" y="5811838"/>
          <p14:tracePt t="25094" x="9126538" y="5811838"/>
          <p14:tracePt t="25117" x="9156700" y="5811838"/>
          <p14:tracePt t="25141" x="9207500" y="5811838"/>
          <p14:tracePt t="25162" x="9237663" y="5811838"/>
          <p14:tracePt t="25186" x="9286875" y="5811838"/>
          <p14:tracePt t="25209" x="9358313" y="5811838"/>
          <p14:tracePt t="25209" x="9367838" y="5811838"/>
          <p14:tracePt t="25234" x="9437688" y="5811838"/>
          <p14:tracePt t="25257" x="9458325" y="5811838"/>
          <p14:tracePt t="25305" x="9478963" y="5811838"/>
          <p14:tracePt t="25379" x="9488488" y="5811838"/>
          <p14:tracePt t="25953" x="9478963" y="5811838"/>
          <p14:tracePt t="25979" x="9367838" y="5811838"/>
          <p14:tracePt t="26003" x="9237663" y="5811838"/>
          <p14:tracePt t="26028" x="9156700" y="5811838"/>
          <p14:tracePt t="26052" x="9075738" y="5811838"/>
          <p14:tracePt t="26077" x="8924925" y="5811838"/>
          <p14:tracePt t="26101" x="8764588" y="5832475"/>
          <p14:tracePt t="26101" x="8734425" y="5832475"/>
          <p14:tracePt t="26124" x="8562975" y="5832475"/>
          <p14:tracePt t="26148" x="8423275" y="5832475"/>
          <p14:tracePt t="26172" x="8261350" y="5832475"/>
          <p14:tracePt t="26196" x="8201025" y="5832475"/>
          <p14:tracePt t="26250" x="8181975" y="5832475"/>
          <p14:tracePt t="26276" x="8151813" y="5832475"/>
          <p14:tracePt t="26300" x="8080375" y="5832475"/>
          <p14:tracePt t="26324" x="8070850" y="5832475"/>
          <p14:tracePt t="26348" x="8050213" y="5832475"/>
          <p14:tracePt t="26554" x="0" y="0"/>
        </p14:tracePtLst>
        <p14:tracePtLst>
          <p14:tracePt t="28806" x="8031163" y="4143375"/>
          <p14:tracePt t="30619" x="8031163" y="4162425"/>
          <p14:tracePt t="30642" x="8031163" y="4173538"/>
          <p14:tracePt t="30665" x="8031163" y="4192588"/>
          <p14:tracePt t="30690" x="8031163" y="4213225"/>
          <p14:tracePt t="30740" x="8031163" y="4222750"/>
          <p14:tracePt t="30787" x="8031163" y="4252913"/>
          <p14:tracePt t="30928" x="8031163" y="4273550"/>
          <p14:tracePt t="30953" x="8050213" y="4283075"/>
          <p14:tracePt t="31299" x="8050213" y="4303713"/>
          <p14:tracePt t="31322" x="8050213" y="4364038"/>
          <p14:tracePt t="31349" x="8050213" y="4394200"/>
          <p14:tracePt t="31844" x="8050213" y="4403725"/>
          <p14:tracePt t="31871" x="0" y="0"/>
        </p14:tracePtLst>
      </p14:laserTraceLst>
    </p:ext>
    <p:ext uri="{E180D4A7-C9FB-4DFB-919C-405C955672EB}">
      <p14:showEvtLst xmlns:p14="http://schemas.microsoft.com/office/powerpoint/2010/main">
        <p14:playEvt time="35" objId="7"/>
        <p14:stopEvt time="51385" objId="7"/>
      </p14:showEvtLst>
    </p:ext>
  </p:extLs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Quiz Answer: Calculating ARR</a:t>
            </a:r>
          </a:p>
        </p:txBody>
      </p:sp>
      <p:sp>
        <p:nvSpPr>
          <p:cNvPr id="3" name="Slide Number Placeholder 2"/>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A7C8D44-3667-46F6-9772-CC52308E2A7F}" type="slidenum">
              <a:rPr kumimoji="0" lang="en-US" sz="1400" b="0" i="0" u="none" strike="noStrike" kern="1200" cap="none" spc="0" normalizeH="0" baseline="0" noProof="0" smtClean="0">
                <a:ln>
                  <a:noFill/>
                </a:ln>
                <a:solidFill>
                  <a:srgbClr val="1F497D"/>
                </a:solidFill>
                <a:effectLst/>
                <a:uLnTx/>
                <a:uFillTx/>
                <a:latin typeface="Gill Sans M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24</a:t>
            </a:fld>
            <a:endParaRPr kumimoji="0" lang="en-US" sz="1400" b="0" i="0" u="none" strike="noStrike" kern="1200" cap="none" spc="0" normalizeH="0" baseline="0" noProof="0" dirty="0">
              <a:ln>
                <a:noFill/>
              </a:ln>
              <a:solidFill>
                <a:srgbClr val="1F497D"/>
              </a:solidFill>
              <a:effectLst/>
              <a:uLnTx/>
              <a:uFillTx/>
              <a:latin typeface="Gill Sans MT"/>
              <a:ea typeface="+mn-ea"/>
              <a:cs typeface="+mn-cs"/>
            </a:endParaRPr>
          </a:p>
        </p:txBody>
      </p:sp>
      <p:sp>
        <p:nvSpPr>
          <p:cNvPr id="4" name="Content Placeholder 3"/>
          <p:cNvSpPr>
            <a:spLocks noGrp="1"/>
          </p:cNvSpPr>
          <p:nvPr>
            <p:ph sz="quarter" idx="1"/>
          </p:nvPr>
        </p:nvSpPr>
        <p:spPr>
          <a:xfrm>
            <a:off x="304800" y="1143000"/>
            <a:ext cx="7747672" cy="2133600"/>
          </a:xfrm>
        </p:spPr>
        <p:txBody>
          <a:bodyPr>
            <a:normAutofit/>
          </a:bodyPr>
          <a:lstStyle/>
          <a:p>
            <a:r>
              <a:rPr lang="en-US" sz="2000" dirty="0"/>
              <a:t>Suppose Timer Clock </a:t>
            </a:r>
            <a:r>
              <a:rPr lang="en-US" altLang="zh-CN" sz="2000" dirty="0"/>
              <a:t>Frequency</a:t>
            </a:r>
            <a:r>
              <a:rPr lang="en-US" sz="2000" dirty="0"/>
              <a:t> = </a:t>
            </a:r>
            <a:r>
              <a:rPr lang="en-US" sz="2000" dirty="0">
                <a:latin typeface="Consolas" panose="020B0609020204030204" pitchFamily="49" charset="0"/>
              </a:rPr>
              <a:t>80MHz</a:t>
            </a:r>
          </a:p>
          <a:p>
            <a:r>
              <a:rPr lang="en-US" sz="2000" dirty="0"/>
              <a:t>Goal: Timer Frequency = 100Hz</a:t>
            </a:r>
          </a:p>
          <a:p>
            <a:r>
              <a:rPr lang="en-US" sz="2000" dirty="0"/>
              <a:t>What should the ARR value be for 1. up-counting </a:t>
            </a:r>
            <a:r>
              <a:rPr lang="en-US" altLang="zh-CN" sz="2000" dirty="0"/>
              <a:t>mode</a:t>
            </a:r>
            <a:r>
              <a:rPr lang="en-US" sz="2000" dirty="0"/>
              <a:t>; 2. down-counting mode; 3. center-aligned counting mode?</a:t>
            </a:r>
          </a:p>
        </p:txBody>
      </p:sp>
      <p:sp>
        <p:nvSpPr>
          <p:cNvPr id="10" name="TextBox 9"/>
          <p:cNvSpPr txBox="1"/>
          <p:nvPr/>
        </p:nvSpPr>
        <p:spPr>
          <a:xfrm>
            <a:off x="706079" y="5050303"/>
            <a:ext cx="7980400" cy="1200329"/>
          </a:xfrm>
          <a:prstGeom prst="rect">
            <a:avLst/>
          </a:prstGeom>
          <a:noFill/>
        </p:spPr>
        <p:txBody>
          <a:bodyPr wrap="square" rtlCol="0">
            <a:spAutoFit/>
          </a:bodyPr>
          <a:lstStyle/>
          <a:p>
            <a:r>
              <a:rPr lang="en-US" dirty="0"/>
              <a:t>But a 16-bit ARR register has value range of [0, 65535], so ARR value of 799999 or 400000 is out of range </a:t>
            </a:r>
            <a:r>
              <a:rPr lang="en-US" dirty="0">
                <a:sym typeface="Wingdings" panose="05000000000000000000" pitchFamily="2" charset="2"/>
              </a:rPr>
              <a:t> cannot generate a 10ms timer from a 80MHz Timer Clock!</a:t>
            </a:r>
            <a:endParaRPr lang="en-US" dirty="0"/>
          </a:p>
          <a:p>
            <a:r>
              <a:rPr lang="en-US" dirty="0"/>
              <a:t>Solution: use </a:t>
            </a:r>
            <a:r>
              <a:rPr lang="en-US" dirty="0" err="1"/>
              <a:t>prescaler</a:t>
            </a:r>
            <a:r>
              <a:rPr lang="en-US" dirty="0"/>
              <a:t> (PSC) to reduce Timer Clock Frequency</a:t>
            </a:r>
          </a:p>
        </p:txBody>
      </p:sp>
      <p:sp>
        <p:nvSpPr>
          <p:cNvPr id="11" name="Rectangle 10"/>
          <p:cNvSpPr/>
          <p:nvPr/>
        </p:nvSpPr>
        <p:spPr>
          <a:xfrm>
            <a:off x="374209" y="3212068"/>
            <a:ext cx="4273991" cy="369332"/>
          </a:xfrm>
          <a:prstGeom prst="rect">
            <a:avLst/>
          </a:prstGeom>
        </p:spPr>
        <p:txBody>
          <a:bodyPr wrap="none">
            <a:spAutoFit/>
          </a:bodyPr>
          <a:lstStyle/>
          <a:p>
            <a:r>
              <a:rPr lang="en-US" altLang="zh-CN" dirty="0"/>
              <a:t>For </a:t>
            </a:r>
            <a:r>
              <a:rPr lang="en-US" dirty="0"/>
              <a:t>up-counting or down-counting mode: </a:t>
            </a:r>
          </a:p>
        </p:txBody>
      </p:sp>
      <p:sp>
        <p:nvSpPr>
          <p:cNvPr id="12" name="Rectangle 11"/>
          <p:cNvSpPr/>
          <p:nvPr/>
        </p:nvSpPr>
        <p:spPr>
          <a:xfrm>
            <a:off x="4623456" y="3212068"/>
            <a:ext cx="3429016" cy="369332"/>
          </a:xfrm>
          <a:prstGeom prst="rect">
            <a:avLst/>
          </a:prstGeom>
        </p:spPr>
        <p:txBody>
          <a:bodyPr wrap="none">
            <a:spAutoFit/>
          </a:bodyPr>
          <a:lstStyle/>
          <a:p>
            <a:r>
              <a:rPr lang="en-US" altLang="zh-CN" dirty="0"/>
              <a:t>For </a:t>
            </a:r>
            <a:r>
              <a:rPr lang="en-US" dirty="0"/>
              <a:t>center-aligned counting mode: </a:t>
            </a:r>
          </a:p>
        </p:txBody>
      </p:sp>
      <mc:AlternateContent xmlns:mc="http://schemas.openxmlformats.org/markup-compatibility/2006" xmlns:a14="http://schemas.microsoft.com/office/drawing/2010/main">
        <mc:Choice Requires="a14">
          <p:sp>
            <p:nvSpPr>
              <p:cNvPr id="13" name="Rectangle 12"/>
              <p:cNvSpPr/>
              <p:nvPr/>
            </p:nvSpPr>
            <p:spPr>
              <a:xfrm>
                <a:off x="319596" y="3733800"/>
                <a:ext cx="4075218" cy="62350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𝑓</m:t>
                      </m:r>
                      <m:r>
                        <a:rPr lang="en-US" b="0" i="1" baseline="-25000" smtClean="0">
                          <a:latin typeface="Cambria Math" panose="02040503050406030204" pitchFamily="18" charset="0"/>
                        </a:rPr>
                        <m:t>𝑇𝑖𝑚𝑒𝑟</m:t>
                      </m:r>
                      <m:r>
                        <a:rPr lang="en-US" i="0">
                          <a:latin typeface="Cambria Math" panose="02040503050406030204" pitchFamily="18" charset="0"/>
                        </a:rPr>
                        <m:t>=</m:t>
                      </m:r>
                      <m:f>
                        <m:fPr>
                          <m:ctrlPr>
                            <a:rPr lang="en-US" i="1">
                              <a:solidFill>
                                <a:prstClr val="black"/>
                              </a:solidFill>
                              <a:latin typeface="Cambria Math" panose="02040503050406030204" pitchFamily="18" charset="0"/>
                            </a:rPr>
                          </m:ctrlPr>
                        </m:fPr>
                        <m:num>
                          <m:sSub>
                            <m:sSubPr>
                              <m:ctrlPr>
                                <a:rPr lang="en-US" i="1">
                                  <a:solidFill>
                                    <a:prstClr val="black"/>
                                  </a:solidFill>
                                  <a:latin typeface="Cambria Math" panose="02040503050406030204" pitchFamily="18" charset="0"/>
                                </a:rPr>
                              </m:ctrlPr>
                            </m:sSubPr>
                            <m:e>
                              <m:r>
                                <a:rPr lang="en-US" i="1">
                                  <a:solidFill>
                                    <a:prstClr val="black"/>
                                  </a:solidFill>
                                  <a:latin typeface="Cambria Math"/>
                                </a:rPr>
                                <m:t>𝑓</m:t>
                              </m:r>
                            </m:e>
                            <m:sub>
                              <m:r>
                                <a:rPr lang="en-US" i="1">
                                  <a:solidFill>
                                    <a:prstClr val="black"/>
                                  </a:solidFill>
                                  <a:latin typeface="Cambria Math"/>
                                </a:rPr>
                                <m:t>𝐶𝐾</m:t>
                              </m:r>
                              <m:r>
                                <a:rPr lang="en-US" i="1">
                                  <a:solidFill>
                                    <a:prstClr val="black"/>
                                  </a:solidFill>
                                  <a:latin typeface="Cambria Math"/>
                                </a:rPr>
                                <m:t>_</m:t>
                              </m:r>
                              <m:r>
                                <a:rPr lang="en-US" i="1">
                                  <a:solidFill>
                                    <a:prstClr val="black"/>
                                  </a:solidFill>
                                  <a:latin typeface="Cambria Math"/>
                                </a:rPr>
                                <m:t>𝐶𝑁𝑇</m:t>
                              </m:r>
                            </m:sub>
                          </m:sSub>
                        </m:num>
                        <m:den>
                          <m:r>
                            <a:rPr lang="en-US" i="1">
                              <a:solidFill>
                                <a:prstClr val="black"/>
                              </a:solidFill>
                              <a:latin typeface="Cambria Math" panose="02040503050406030204" pitchFamily="18" charset="0"/>
                            </a:rPr>
                            <m:t>𝐴𝑅𝑅</m:t>
                          </m:r>
                          <m:r>
                            <a:rPr lang="en-US" i="1">
                              <a:solidFill>
                                <a:prstClr val="black"/>
                              </a:solidFill>
                              <a:latin typeface="Cambria Math" panose="02040503050406030204" pitchFamily="18" charset="0"/>
                            </a:rPr>
                            <m:t>+1</m:t>
                          </m:r>
                        </m:den>
                      </m:f>
                      <m:r>
                        <a:rPr lang="en-US" b="0" i="1" smtClean="0">
                          <a:solidFill>
                            <a:prstClr val="black"/>
                          </a:solidFill>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80</m:t>
                          </m:r>
                          <m:r>
                            <a:rPr lang="en-US" i="1">
                              <a:latin typeface="Cambria Math" panose="02040503050406030204" pitchFamily="18" charset="0"/>
                            </a:rPr>
                            <m:t>𝑀𝐻𝑧</m:t>
                          </m:r>
                        </m:num>
                        <m:den>
                          <m:r>
                            <a:rPr lang="en-US" b="0" i="1" smtClean="0">
                              <a:latin typeface="Cambria Math" panose="02040503050406030204" pitchFamily="18" charset="0"/>
                            </a:rPr>
                            <m:t>𝐴𝑅𝑅</m:t>
                          </m:r>
                          <m:r>
                            <a:rPr lang="en-US" i="1">
                              <a:latin typeface="Cambria Math" panose="02040503050406030204" pitchFamily="18" charset="0"/>
                            </a:rPr>
                            <m:t>+1</m:t>
                          </m:r>
                        </m:den>
                      </m:f>
                      <m:r>
                        <a:rPr lang="en-US" i="1">
                          <a:latin typeface="Cambria Math" panose="02040503050406030204" pitchFamily="18" charset="0"/>
                        </a:rPr>
                        <m:t>=</m:t>
                      </m:r>
                      <m:r>
                        <a:rPr lang="en-US" b="0" i="1" smtClean="0">
                          <a:latin typeface="Cambria Math" panose="02040503050406030204" pitchFamily="18" charset="0"/>
                        </a:rPr>
                        <m:t>10</m:t>
                      </m:r>
                      <m:r>
                        <a:rPr lang="en-US" i="1">
                          <a:latin typeface="Cambria Math" panose="02040503050406030204" pitchFamily="18" charset="0"/>
                        </a:rPr>
                        <m:t>0</m:t>
                      </m:r>
                      <m:r>
                        <a:rPr lang="en-US" i="1">
                          <a:latin typeface="Cambria Math" panose="02040503050406030204" pitchFamily="18" charset="0"/>
                        </a:rPr>
                        <m:t>𝐻𝑧</m:t>
                      </m:r>
                    </m:oMath>
                  </m:oMathPara>
                </a14:m>
                <a:endParaRPr lang="en-US" i="1" dirty="0"/>
              </a:p>
            </p:txBody>
          </p:sp>
        </mc:Choice>
        <mc:Fallback xmlns="">
          <p:sp>
            <p:nvSpPr>
              <p:cNvPr id="13" name="Rectangle 12"/>
              <p:cNvSpPr>
                <a:spLocks noRot="1" noChangeAspect="1" noMove="1" noResize="1" noEditPoints="1" noAdjustHandles="1" noChangeArrowheads="1" noChangeShapeType="1" noTextEdit="1"/>
              </p:cNvSpPr>
              <p:nvPr/>
            </p:nvSpPr>
            <p:spPr>
              <a:xfrm>
                <a:off x="319596" y="3733800"/>
                <a:ext cx="4075218" cy="623504"/>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Rectangle 13"/>
              <p:cNvSpPr/>
              <p:nvPr/>
            </p:nvSpPr>
            <p:spPr>
              <a:xfrm>
                <a:off x="319596" y="4510364"/>
                <a:ext cx="176715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𝐴𝑅𝑅</m:t>
                      </m:r>
                      <m:r>
                        <a:rPr lang="en-US" b="0" i="1" smtClean="0">
                          <a:latin typeface="Cambria Math" panose="02040503050406030204" pitchFamily="18" charset="0"/>
                        </a:rPr>
                        <m:t>=799999</m:t>
                      </m:r>
                    </m:oMath>
                  </m:oMathPara>
                </a14:m>
                <a:endParaRPr lang="en-US" i="1" dirty="0"/>
              </a:p>
            </p:txBody>
          </p:sp>
        </mc:Choice>
        <mc:Fallback xmlns="">
          <p:sp>
            <p:nvSpPr>
              <p:cNvPr id="14" name="Rectangle 13"/>
              <p:cNvSpPr>
                <a:spLocks noRot="1" noChangeAspect="1" noMove="1" noResize="1" noEditPoints="1" noAdjustHandles="1" noChangeArrowheads="1" noChangeShapeType="1" noTextEdit="1"/>
              </p:cNvSpPr>
              <p:nvPr/>
            </p:nvSpPr>
            <p:spPr>
              <a:xfrm>
                <a:off x="319596" y="4510364"/>
                <a:ext cx="1767150"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Rectangle 14"/>
              <p:cNvSpPr/>
              <p:nvPr/>
            </p:nvSpPr>
            <p:spPr>
              <a:xfrm>
                <a:off x="4611582" y="3733800"/>
                <a:ext cx="4074897" cy="61709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𝑓</m:t>
                      </m:r>
                      <m:r>
                        <a:rPr lang="en-US" b="0" i="1" baseline="-25000" smtClean="0">
                          <a:latin typeface="Cambria Math" panose="02040503050406030204" pitchFamily="18" charset="0"/>
                        </a:rPr>
                        <m:t>𝑇𝑖𝑚𝑒𝑟</m:t>
                      </m:r>
                      <m:r>
                        <a:rPr lang="en-US" i="0">
                          <a:latin typeface="Cambria Math" panose="02040503050406030204" pitchFamily="18" charset="0"/>
                        </a:rPr>
                        <m:t>=</m:t>
                      </m:r>
                      <m:f>
                        <m:fPr>
                          <m:ctrlPr>
                            <a:rPr lang="en-US" i="1">
                              <a:solidFill>
                                <a:prstClr val="black"/>
                              </a:solidFill>
                              <a:latin typeface="Cambria Math" panose="02040503050406030204" pitchFamily="18" charset="0"/>
                            </a:rPr>
                          </m:ctrlPr>
                        </m:fPr>
                        <m:num>
                          <m:sSub>
                            <m:sSubPr>
                              <m:ctrlPr>
                                <a:rPr lang="en-US" i="1">
                                  <a:solidFill>
                                    <a:prstClr val="black"/>
                                  </a:solidFill>
                                  <a:latin typeface="Cambria Math" panose="02040503050406030204" pitchFamily="18" charset="0"/>
                                </a:rPr>
                              </m:ctrlPr>
                            </m:sSubPr>
                            <m:e>
                              <m:r>
                                <a:rPr lang="en-US" i="1">
                                  <a:solidFill>
                                    <a:prstClr val="black"/>
                                  </a:solidFill>
                                  <a:latin typeface="Cambria Math"/>
                                </a:rPr>
                                <m:t>𝑓</m:t>
                              </m:r>
                            </m:e>
                            <m:sub>
                              <m:r>
                                <a:rPr lang="en-US" i="1">
                                  <a:solidFill>
                                    <a:prstClr val="black"/>
                                  </a:solidFill>
                                  <a:latin typeface="Cambria Math"/>
                                </a:rPr>
                                <m:t>𝐶𝐾</m:t>
                              </m:r>
                              <m:r>
                                <a:rPr lang="en-US" i="1">
                                  <a:solidFill>
                                    <a:prstClr val="black"/>
                                  </a:solidFill>
                                  <a:latin typeface="Cambria Math"/>
                                </a:rPr>
                                <m:t>_</m:t>
                              </m:r>
                              <m:r>
                                <a:rPr lang="en-US" i="1">
                                  <a:solidFill>
                                    <a:prstClr val="black"/>
                                  </a:solidFill>
                                  <a:latin typeface="Cambria Math"/>
                                </a:rPr>
                                <m:t>𝐶𝑁𝑇</m:t>
                              </m:r>
                            </m:sub>
                          </m:sSub>
                        </m:num>
                        <m:den>
                          <m:r>
                            <a:rPr lang="en-US" b="0" i="1" smtClean="0">
                              <a:solidFill>
                                <a:prstClr val="black"/>
                              </a:solidFill>
                              <a:latin typeface="Cambria Math" panose="02040503050406030204" pitchFamily="18" charset="0"/>
                            </a:rPr>
                            <m:t>2∗</m:t>
                          </m:r>
                          <m:r>
                            <a:rPr lang="en-US" i="1">
                              <a:solidFill>
                                <a:prstClr val="black"/>
                              </a:solidFill>
                              <a:latin typeface="Cambria Math" panose="02040503050406030204" pitchFamily="18" charset="0"/>
                            </a:rPr>
                            <m:t>𝐴𝑅𝑅</m:t>
                          </m:r>
                        </m:den>
                      </m:f>
                      <m:r>
                        <a:rPr lang="en-US" b="0" i="1" smtClean="0">
                          <a:solidFill>
                            <a:prstClr val="black"/>
                          </a:solidFill>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80</m:t>
                          </m:r>
                          <m:r>
                            <a:rPr lang="en-US" i="1">
                              <a:latin typeface="Cambria Math" panose="02040503050406030204" pitchFamily="18" charset="0"/>
                            </a:rPr>
                            <m:t>𝑀𝐻𝑧</m:t>
                          </m:r>
                        </m:num>
                        <m:den>
                          <m:r>
                            <a:rPr lang="en-US" b="0" i="1" smtClean="0">
                              <a:latin typeface="Cambria Math" panose="02040503050406030204" pitchFamily="18" charset="0"/>
                            </a:rPr>
                            <m:t>2∗</m:t>
                          </m:r>
                          <m:r>
                            <a:rPr lang="en-US" b="0" i="1" smtClean="0">
                              <a:latin typeface="Cambria Math" panose="02040503050406030204" pitchFamily="18" charset="0"/>
                            </a:rPr>
                            <m:t>𝐴𝑅𝑅</m:t>
                          </m:r>
                        </m:den>
                      </m:f>
                      <m:r>
                        <a:rPr lang="en-US" i="1">
                          <a:latin typeface="Cambria Math" panose="02040503050406030204" pitchFamily="18" charset="0"/>
                        </a:rPr>
                        <m:t>=</m:t>
                      </m:r>
                      <m:r>
                        <a:rPr lang="en-US" b="0" i="1" smtClean="0">
                          <a:latin typeface="Cambria Math" panose="02040503050406030204" pitchFamily="18" charset="0"/>
                        </a:rPr>
                        <m:t>10</m:t>
                      </m:r>
                      <m:r>
                        <a:rPr lang="en-US" i="1">
                          <a:latin typeface="Cambria Math" panose="02040503050406030204" pitchFamily="18" charset="0"/>
                        </a:rPr>
                        <m:t>0</m:t>
                      </m:r>
                      <m:r>
                        <a:rPr lang="en-US" i="1">
                          <a:latin typeface="Cambria Math" panose="02040503050406030204" pitchFamily="18" charset="0"/>
                        </a:rPr>
                        <m:t>𝐻𝑧</m:t>
                      </m:r>
                    </m:oMath>
                  </m:oMathPara>
                </a14:m>
                <a:endParaRPr lang="en-US" i="1" dirty="0"/>
              </a:p>
            </p:txBody>
          </p:sp>
        </mc:Choice>
        <mc:Fallback xmlns="">
          <p:sp>
            <p:nvSpPr>
              <p:cNvPr id="15" name="Rectangle 14"/>
              <p:cNvSpPr>
                <a:spLocks noRot="1" noChangeAspect="1" noMove="1" noResize="1" noEditPoints="1" noAdjustHandles="1" noChangeArrowheads="1" noChangeShapeType="1" noTextEdit="1"/>
              </p:cNvSpPr>
              <p:nvPr/>
            </p:nvSpPr>
            <p:spPr>
              <a:xfrm>
                <a:off x="4611582" y="3733800"/>
                <a:ext cx="4074897" cy="61709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Rectangle 15"/>
              <p:cNvSpPr/>
              <p:nvPr/>
            </p:nvSpPr>
            <p:spPr>
              <a:xfrm>
                <a:off x="4611582" y="4510364"/>
                <a:ext cx="176715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𝐴𝑅𝑅</m:t>
                      </m:r>
                      <m:r>
                        <a:rPr lang="en-US" b="0" i="1" smtClean="0">
                          <a:latin typeface="Cambria Math" panose="02040503050406030204" pitchFamily="18" charset="0"/>
                        </a:rPr>
                        <m:t>=400000</m:t>
                      </m:r>
                    </m:oMath>
                  </m:oMathPara>
                </a14:m>
                <a:endParaRPr lang="en-US" i="1" dirty="0"/>
              </a:p>
            </p:txBody>
          </p:sp>
        </mc:Choice>
        <mc:Fallback xmlns="">
          <p:sp>
            <p:nvSpPr>
              <p:cNvPr id="16" name="Rectangle 15"/>
              <p:cNvSpPr>
                <a:spLocks noRot="1" noChangeAspect="1" noMove="1" noResize="1" noEditPoints="1" noAdjustHandles="1" noChangeArrowheads="1" noChangeShapeType="1" noTextEdit="1"/>
              </p:cNvSpPr>
              <p:nvPr/>
            </p:nvSpPr>
            <p:spPr>
              <a:xfrm>
                <a:off x="4611582" y="4510364"/>
                <a:ext cx="1767150" cy="369332"/>
              </a:xfrm>
              <a:prstGeom prst="rect">
                <a:avLst/>
              </a:prstGeom>
              <a:blipFill>
                <a:blip r:embed="rId7"/>
                <a:stretch>
                  <a:fillRect/>
                </a:stretch>
              </a:blipFill>
            </p:spPr>
            <p:txBody>
              <a:bodyPr/>
              <a:lstStyle/>
              <a:p>
                <a:r>
                  <a:rPr lang="en-US">
                    <a:noFill/>
                  </a:rPr>
                  <a:t> </a:t>
                </a:r>
              </a:p>
            </p:txBody>
          </p:sp>
        </mc:Fallback>
      </mc:AlternateContent>
    </p:spTree>
    <p:custDataLst>
      <p:tags r:id="rId1"/>
    </p:custDataLst>
    <p:extLst>
      <p:ext uri="{BB962C8B-B14F-4D97-AF65-F5344CB8AC3E}">
        <p14:creationId xmlns:p14="http://schemas.microsoft.com/office/powerpoint/2010/main" val="1063495253"/>
      </p:ext>
    </p:extLst>
  </p:cSld>
  <p:clrMapOvr>
    <a:masterClrMapping/>
  </p:clrMapOvr>
  <mc:AlternateContent xmlns:mc="http://schemas.openxmlformats.org/markup-compatibility/2006" xmlns:p14="http://schemas.microsoft.com/office/powerpoint/2010/main">
    <mc:Choice Requires="p14">
      <p:transition spd="slow" p14:dur="2000" advTm="57021"/>
    </mc:Choice>
    <mc:Fallback xmlns="">
      <p:transition spd="slow" advTm="57021"/>
    </mc:Fallback>
  </mc:AlternateContent>
  <p:extLst>
    <p:ext uri="{3A86A75C-4F4B-4683-9AE1-C65F6400EC91}">
      <p14:laserTraceLst xmlns:p14="http://schemas.microsoft.com/office/powerpoint/2010/main">
        <p14:tracePtLst>
          <p14:tracePt t="5374" x="3949700" y="1709738"/>
          <p14:tracePt t="6110" x="4010025" y="1709738"/>
          <p14:tracePt t="6133" x="4060825" y="1709738"/>
          <p14:tracePt t="6134" x="4070350" y="1709738"/>
          <p14:tracePt t="6154" x="4130675" y="1709738"/>
          <p14:tracePt t="6178" x="4211638" y="1719263"/>
          <p14:tracePt t="6199" x="4262438" y="1730375"/>
          <p14:tracePt t="6223" x="4302125" y="1730375"/>
          <p14:tracePt t="6247" x="4332288" y="1730375"/>
          <p14:tracePt t="6269" x="4341813" y="1730375"/>
          <p14:tracePt t="6291" x="4381500" y="1730375"/>
          <p14:tracePt t="6312" x="4411663" y="1730375"/>
          <p14:tracePt t="6336" x="4441825" y="1730375"/>
          <p14:tracePt t="6361" x="4452938" y="1730375"/>
          <p14:tracePt t="6385" x="4492625" y="1730375"/>
          <p14:tracePt t="6407" x="4543425" y="1730375"/>
          <p14:tracePt t="6434" x="4573588" y="1730375"/>
          <p14:tracePt t="6457" x="4583113" y="1730375"/>
          <p14:tracePt t="6500" x="4603750" y="1730375"/>
          <p14:tracePt t="7461" x="4613275" y="1730375"/>
          <p14:tracePt t="7462" x="0" y="0"/>
        </p14:tracePtLst>
        <p14:tracePtLst>
          <p14:tracePt t="10251" x="3870325" y="2201863"/>
          <p14:tracePt t="10351" x="3910013" y="2201863"/>
          <p14:tracePt t="10379" x="3979863" y="2201863"/>
          <p14:tracePt t="10404" x="4060825" y="2232025"/>
          <p14:tracePt t="10430" x="4111625" y="2243138"/>
          <p14:tracePt t="10454" x="4160838" y="2252663"/>
          <p14:tracePt t="10477" x="4211638" y="2252663"/>
          <p14:tracePt t="10501" x="4232275" y="2262188"/>
          <p14:tracePt t="10523" x="4251325" y="2273300"/>
          <p14:tracePt t="10546" x="4281488" y="2273300"/>
          <p14:tracePt t="10569" x="4311650" y="2273300"/>
          <p14:tracePt t="10592" x="4341813" y="2273300"/>
          <p14:tracePt t="10617" x="4362450" y="2273300"/>
          <p14:tracePt t="10645" x="4392613" y="2273300"/>
          <p14:tracePt t="10669" x="4432300" y="2273300"/>
          <p14:tracePt t="10693" x="4471988" y="2273300"/>
          <p14:tracePt t="10717" x="4492625" y="2273300"/>
          <p14:tracePt t="10743" x="4522788" y="2273300"/>
          <p14:tracePt t="10768" x="4562475" y="2273300"/>
          <p14:tracePt t="10792" x="4573588" y="2262188"/>
          <p14:tracePt t="11342" x="4583113" y="2262188"/>
          <p14:tracePt t="11343" x="0" y="0"/>
        </p14:tracePtLst>
        <p14:tracePtLst>
          <p14:tracePt t="11954" x="2201863" y="2635250"/>
          <p14:tracePt t="12023" x="2211388" y="2635250"/>
          <p14:tracePt t="12046" x="2251075" y="2635250"/>
          <p14:tracePt t="12068" x="2341563" y="2635250"/>
          <p14:tracePt t="12090" x="2401888" y="2635250"/>
          <p14:tracePt t="12114" x="2473325" y="2635250"/>
          <p14:tracePt t="12114" x="2482850" y="2635250"/>
          <p14:tracePt t="12138" x="2573338" y="2635250"/>
          <p14:tracePt t="12160" x="2613025" y="2635250"/>
          <p14:tracePt t="12181" x="2652713" y="2635250"/>
          <p14:tracePt t="12204" x="2703513" y="2635250"/>
          <p14:tracePt t="12204" x="2733675" y="2635250"/>
          <p14:tracePt t="12226" x="2794000" y="2635250"/>
          <p14:tracePt t="12249" x="2844800" y="2635250"/>
          <p14:tracePt t="12272" x="2924175" y="2635250"/>
          <p14:tracePt t="12272" x="2944813" y="2635250"/>
          <p14:tracePt t="12295" x="3014663" y="2635250"/>
          <p14:tracePt t="12317" x="3105150" y="2635250"/>
          <p14:tracePt t="12340" x="3165475" y="2635250"/>
          <p14:tracePt t="12340" x="3186113" y="2635250"/>
          <p14:tracePt t="12365" x="3267075" y="2635250"/>
          <p14:tracePt t="12387" x="3336925" y="2635250"/>
          <p14:tracePt t="12410" x="3448050" y="2635250"/>
          <p14:tracePt t="12433" x="3568700" y="2635250"/>
          <p14:tracePt t="12458" x="3617913" y="2635250"/>
          <p14:tracePt t="12613" x="3638550" y="2635250"/>
          <p14:tracePt t="12973" x="0" y="0"/>
        </p14:tracePtLst>
        <p14:tracePtLst>
          <p14:tracePt t="19905" x="7558088" y="2343150"/>
          <p14:tracePt t="19929" x="7569200" y="2343150"/>
          <p14:tracePt t="19951" x="7599363" y="2343150"/>
          <p14:tracePt t="19979" x="7780338" y="2322513"/>
          <p14:tracePt t="19979" x="7820025" y="2322513"/>
          <p14:tracePt t="20003" x="8140700" y="2282825"/>
          <p14:tracePt t="20004" x="8170863" y="2282825"/>
          <p14:tracePt t="20026" x="8583613" y="2262188"/>
          <p14:tracePt t="20047" x="8985250" y="2262188"/>
          <p14:tracePt t="20070" x="9267825" y="2262188"/>
          <p14:tracePt t="20094" x="9437688" y="2262188"/>
          <p14:tracePt t="20119" x="9548813" y="2262188"/>
          <p14:tracePt t="20145" x="9678988" y="2243138"/>
          <p14:tracePt t="20171" x="9729788" y="2232025"/>
          <p14:tracePt t="20196" x="9779000" y="2232025"/>
          <p14:tracePt t="20222" x="9880600" y="2212975"/>
          <p14:tracePt t="20244" x="9959975" y="2182813"/>
          <p14:tracePt t="20267" x="10031413" y="2182813"/>
          <p14:tracePt t="20267" x="10040938" y="2182813"/>
          <p14:tracePt t="20289" x="10091738" y="2182813"/>
          <p14:tracePt t="20315" x="10140950" y="2182813"/>
          <p14:tracePt t="20339" x="10161588" y="2182813"/>
          <p14:tracePt t="20392" x="10171113" y="2182813"/>
          <p14:tracePt t="20423" x="10191750" y="2182813"/>
          <p14:tracePt t="20608" x="10161588" y="2182813"/>
          <p14:tracePt t="20633" x="9959975" y="2182813"/>
          <p14:tracePt t="20657" x="9729788" y="2182813"/>
          <p14:tracePt t="20657" x="9709150" y="2182813"/>
          <p14:tracePt t="20681" x="9337675" y="2182813"/>
          <p14:tracePt t="20705" x="8845550" y="2162175"/>
          <p14:tracePt t="20731" x="8382000" y="2162175"/>
          <p14:tracePt t="20757" x="8091488" y="2152650"/>
          <p14:tracePt t="20781" x="7910513" y="2152650"/>
          <p14:tracePt t="20781" x="7889875" y="2152650"/>
          <p14:tracePt t="20805" x="7739063" y="2152650"/>
          <p14:tracePt t="20805" x="7708900" y="2152650"/>
          <p14:tracePt t="20828" x="7569200" y="2132013"/>
          <p14:tracePt t="20852" x="7478713" y="2132013"/>
          <p14:tracePt t="20876" x="7407275" y="2132013"/>
          <p14:tracePt t="20992" x="7437438" y="2111375"/>
          <p14:tracePt t="21017" x="7569200" y="2111375"/>
          <p14:tracePt t="21042" x="7850188" y="2111375"/>
          <p14:tracePt t="21067" x="8261350" y="2111375"/>
          <p14:tracePt t="21091" x="8743950" y="2092325"/>
          <p14:tracePt t="21118" x="9186863" y="2092325"/>
          <p14:tracePt t="21146" x="9598025" y="2092325"/>
          <p14:tracePt t="21174" x="10001250" y="2092325"/>
          <p14:tracePt t="21197" x="10231438" y="2092325"/>
          <p14:tracePt t="21197" x="10252075" y="2092325"/>
          <p14:tracePt t="21221" x="10363200" y="2092325"/>
          <p14:tracePt t="21245" x="10463213" y="2092325"/>
          <p14:tracePt t="21271" x="10583863" y="2092325"/>
          <p14:tracePt t="21318" x="10604500" y="2092325"/>
          <p14:tracePt t="21575" x="0" y="0"/>
        </p14:tracePtLst>
        <p14:tracePtLst>
          <p14:tracePt t="24608" x="8170863" y="5691188"/>
          <p14:tracePt t="24718" x="8170863" y="5702300"/>
          <p14:tracePt t="24742" x="8170863" y="5711825"/>
          <p14:tracePt t="24766" x="8191500" y="5721350"/>
          <p14:tracePt t="24791" x="8231188" y="5732463"/>
          <p14:tracePt t="24813" x="8302625" y="5772150"/>
          <p14:tracePt t="24836" x="8402638" y="5792788"/>
          <p14:tracePt t="24863" x="8472488" y="5792788"/>
          <p14:tracePt t="24863" x="8483600" y="5802313"/>
          <p14:tracePt t="24892" x="8553450" y="5811838"/>
          <p14:tracePt t="24915" x="8613775" y="5811838"/>
          <p14:tracePt t="24941" x="8694738" y="5811838"/>
          <p14:tracePt t="24967" x="8743950" y="5811838"/>
          <p14:tracePt t="24991" x="8774113" y="5811838"/>
          <p14:tracePt t="25015" x="8855075" y="5811838"/>
          <p14:tracePt t="25040" x="8936038" y="5811838"/>
          <p14:tracePt t="25064" x="9045575" y="5811838"/>
          <p14:tracePt t="25094" x="9126538" y="5811838"/>
          <p14:tracePt t="25117" x="9156700" y="5811838"/>
          <p14:tracePt t="25141" x="9207500" y="5811838"/>
          <p14:tracePt t="25162" x="9237663" y="5811838"/>
          <p14:tracePt t="25186" x="9286875" y="5811838"/>
          <p14:tracePt t="25209" x="9358313" y="5811838"/>
          <p14:tracePt t="25209" x="9367838" y="5811838"/>
          <p14:tracePt t="25234" x="9437688" y="5811838"/>
          <p14:tracePt t="25257" x="9458325" y="5811838"/>
          <p14:tracePt t="25305" x="9478963" y="5811838"/>
          <p14:tracePt t="25379" x="9488488" y="5811838"/>
          <p14:tracePt t="25953" x="9478963" y="5811838"/>
          <p14:tracePt t="25979" x="9367838" y="5811838"/>
          <p14:tracePt t="26003" x="9237663" y="5811838"/>
          <p14:tracePt t="26028" x="9156700" y="5811838"/>
          <p14:tracePt t="26052" x="9075738" y="5811838"/>
          <p14:tracePt t="26077" x="8924925" y="5811838"/>
          <p14:tracePt t="26101" x="8764588" y="5832475"/>
          <p14:tracePt t="26101" x="8734425" y="5832475"/>
          <p14:tracePt t="26124" x="8562975" y="5832475"/>
          <p14:tracePt t="26148" x="8423275" y="5832475"/>
          <p14:tracePt t="26172" x="8261350" y="5832475"/>
          <p14:tracePt t="26196" x="8201025" y="5832475"/>
          <p14:tracePt t="26250" x="8181975" y="5832475"/>
          <p14:tracePt t="26276" x="8151813" y="5832475"/>
          <p14:tracePt t="26300" x="8080375" y="5832475"/>
          <p14:tracePt t="26324" x="8070850" y="5832475"/>
          <p14:tracePt t="26348" x="8050213" y="5832475"/>
          <p14:tracePt t="26554" x="0" y="0"/>
        </p14:tracePtLst>
        <p14:tracePtLst>
          <p14:tracePt t="28806" x="8031163" y="4143375"/>
          <p14:tracePt t="30619" x="8031163" y="4162425"/>
          <p14:tracePt t="30642" x="8031163" y="4173538"/>
          <p14:tracePt t="30665" x="8031163" y="4192588"/>
          <p14:tracePt t="30690" x="8031163" y="4213225"/>
          <p14:tracePt t="30740" x="8031163" y="4222750"/>
          <p14:tracePt t="30787" x="8031163" y="4252913"/>
          <p14:tracePt t="30928" x="8031163" y="4273550"/>
          <p14:tracePt t="30953" x="8050213" y="4283075"/>
          <p14:tracePt t="31299" x="8050213" y="4303713"/>
          <p14:tracePt t="31322" x="8050213" y="4364038"/>
          <p14:tracePt t="31349" x="8050213" y="4394200"/>
          <p14:tracePt t="31844" x="8050213" y="4403725"/>
          <p14:tracePt t="31871" x="0" y="0"/>
        </p14:tracePtLst>
      </p14:laserTraceLst>
    </p:ext>
    <p:ext uri="{E180D4A7-C9FB-4DFB-919C-405C955672EB}">
      <p14:showEvtLst xmlns:p14="http://schemas.microsoft.com/office/powerpoint/2010/main">
        <p14:playEvt time="35" objId="7"/>
        <p14:stopEvt time="51385" objId="7"/>
      </p14:showEvtLst>
    </p:ext>
  </p:extLs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152400"/>
            <a:ext cx="8434161" cy="990600"/>
          </a:xfrm>
        </p:spPr>
        <p:txBody>
          <a:bodyPr>
            <a:normAutofit/>
          </a:bodyPr>
          <a:lstStyle/>
          <a:p>
            <a:r>
              <a:rPr lang="en-US" dirty="0"/>
              <a:t>Quiz: Calculating ARR </a:t>
            </a:r>
            <a:r>
              <a:rPr lang="en-US" altLang="zh-CN" dirty="0"/>
              <a:t>with </a:t>
            </a:r>
            <a:r>
              <a:rPr lang="en-US" altLang="zh-CN" dirty="0" err="1"/>
              <a:t>prescaler</a:t>
            </a:r>
            <a:endParaRPr lang="en-US" dirty="0"/>
          </a:p>
        </p:txBody>
      </p:sp>
      <p:sp>
        <p:nvSpPr>
          <p:cNvPr id="3" name="Slide Number Placeholder 2"/>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A7C8D44-3667-46F6-9772-CC52308E2A7F}" type="slidenum">
              <a:rPr kumimoji="0" lang="en-US" sz="1400" b="0" i="0" u="none" strike="noStrike" kern="1200" cap="none" spc="0" normalizeH="0" baseline="0" noProof="0" smtClean="0">
                <a:ln>
                  <a:noFill/>
                </a:ln>
                <a:solidFill>
                  <a:srgbClr val="1F497D"/>
                </a:solidFill>
                <a:effectLst/>
                <a:uLnTx/>
                <a:uFillTx/>
                <a:latin typeface="Gill Sans M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25</a:t>
            </a:fld>
            <a:endParaRPr kumimoji="0" lang="en-US" sz="1400" b="0" i="0" u="none" strike="noStrike" kern="1200" cap="none" spc="0" normalizeH="0" baseline="0" noProof="0" dirty="0">
              <a:ln>
                <a:noFill/>
              </a:ln>
              <a:solidFill>
                <a:srgbClr val="1F497D"/>
              </a:solidFill>
              <a:effectLst/>
              <a:uLnTx/>
              <a:uFillTx/>
              <a:latin typeface="Gill Sans MT"/>
              <a:ea typeface="+mn-ea"/>
              <a:cs typeface="+mn-cs"/>
            </a:endParaRPr>
          </a:p>
        </p:txBody>
      </p:sp>
      <p:sp>
        <p:nvSpPr>
          <p:cNvPr id="4" name="Content Placeholder 3"/>
          <p:cNvSpPr>
            <a:spLocks noGrp="1"/>
          </p:cNvSpPr>
          <p:nvPr>
            <p:ph sz="quarter" idx="1"/>
          </p:nvPr>
        </p:nvSpPr>
        <p:spPr>
          <a:xfrm>
            <a:off x="304800" y="1143001"/>
            <a:ext cx="7747672" cy="1335540"/>
          </a:xfrm>
        </p:spPr>
        <p:txBody>
          <a:bodyPr>
            <a:noAutofit/>
          </a:bodyPr>
          <a:lstStyle/>
          <a:p>
            <a:r>
              <a:rPr lang="en-US" sz="2000" dirty="0"/>
              <a:t>Suppose CPU Clock </a:t>
            </a:r>
            <a:r>
              <a:rPr lang="en-US" altLang="zh-CN" sz="2000" dirty="0"/>
              <a:t>Frequency</a:t>
            </a:r>
            <a:r>
              <a:rPr lang="en-US" sz="2000" dirty="0"/>
              <a:t> = </a:t>
            </a:r>
            <a:r>
              <a:rPr lang="en-US" sz="2000" dirty="0">
                <a:latin typeface="Consolas" panose="020B0609020204030204" pitchFamily="49" charset="0"/>
              </a:rPr>
              <a:t>80MHz, PSC=79</a:t>
            </a:r>
          </a:p>
          <a:p>
            <a:r>
              <a:rPr lang="en-US" sz="2000" dirty="0"/>
              <a:t>Goal: Timer Frequency = 100Hz</a:t>
            </a:r>
          </a:p>
          <a:p>
            <a:r>
              <a:rPr lang="en-US" sz="2000" dirty="0"/>
              <a:t>What should the ARR value be for 1. up-counting </a:t>
            </a:r>
            <a:r>
              <a:rPr lang="en-US" altLang="zh-CN" sz="2000" dirty="0"/>
              <a:t>mode</a:t>
            </a:r>
            <a:r>
              <a:rPr lang="en-US" sz="2000" dirty="0"/>
              <a:t>; 2. down-counting mode; 3. center-aligned counting mode?</a:t>
            </a:r>
          </a:p>
        </p:txBody>
      </p:sp>
    </p:spTree>
    <p:custDataLst>
      <p:tags r:id="rId1"/>
    </p:custDataLst>
    <p:extLst>
      <p:ext uri="{BB962C8B-B14F-4D97-AF65-F5344CB8AC3E}">
        <p14:creationId xmlns:p14="http://schemas.microsoft.com/office/powerpoint/2010/main" val="134236884"/>
      </p:ext>
    </p:extLst>
  </p:cSld>
  <p:clrMapOvr>
    <a:masterClrMapping/>
  </p:clrMapOvr>
  <mc:AlternateContent xmlns:mc="http://schemas.openxmlformats.org/markup-compatibility/2006" xmlns:p14="http://schemas.microsoft.com/office/powerpoint/2010/main">
    <mc:Choice Requires="p14">
      <p:transition spd="slow" p14:dur="2000" advTm="57021"/>
    </mc:Choice>
    <mc:Fallback xmlns="">
      <p:transition spd="slow" advTm="57021"/>
    </mc:Fallback>
  </mc:AlternateContent>
  <p:extLst>
    <p:ext uri="{3A86A75C-4F4B-4683-9AE1-C65F6400EC91}">
      <p14:laserTraceLst xmlns:p14="http://schemas.microsoft.com/office/powerpoint/2010/main">
        <p14:tracePtLst>
          <p14:tracePt t="5374" x="3949700" y="1709738"/>
          <p14:tracePt t="6110" x="4010025" y="1709738"/>
          <p14:tracePt t="6133" x="4060825" y="1709738"/>
          <p14:tracePt t="6134" x="4070350" y="1709738"/>
          <p14:tracePt t="6154" x="4130675" y="1709738"/>
          <p14:tracePt t="6178" x="4211638" y="1719263"/>
          <p14:tracePt t="6199" x="4262438" y="1730375"/>
          <p14:tracePt t="6223" x="4302125" y="1730375"/>
          <p14:tracePt t="6247" x="4332288" y="1730375"/>
          <p14:tracePt t="6269" x="4341813" y="1730375"/>
          <p14:tracePt t="6291" x="4381500" y="1730375"/>
          <p14:tracePt t="6312" x="4411663" y="1730375"/>
          <p14:tracePt t="6336" x="4441825" y="1730375"/>
          <p14:tracePt t="6361" x="4452938" y="1730375"/>
          <p14:tracePt t="6385" x="4492625" y="1730375"/>
          <p14:tracePt t="6407" x="4543425" y="1730375"/>
          <p14:tracePt t="6434" x="4573588" y="1730375"/>
          <p14:tracePt t="6457" x="4583113" y="1730375"/>
          <p14:tracePt t="6500" x="4603750" y="1730375"/>
          <p14:tracePt t="7461" x="4613275" y="1730375"/>
          <p14:tracePt t="7462" x="0" y="0"/>
        </p14:tracePtLst>
        <p14:tracePtLst>
          <p14:tracePt t="10251" x="3870325" y="2201863"/>
          <p14:tracePt t="10351" x="3910013" y="2201863"/>
          <p14:tracePt t="10379" x="3979863" y="2201863"/>
          <p14:tracePt t="10404" x="4060825" y="2232025"/>
          <p14:tracePt t="10430" x="4111625" y="2243138"/>
          <p14:tracePt t="10454" x="4160838" y="2252663"/>
          <p14:tracePt t="10477" x="4211638" y="2252663"/>
          <p14:tracePt t="10501" x="4232275" y="2262188"/>
          <p14:tracePt t="10523" x="4251325" y="2273300"/>
          <p14:tracePt t="10546" x="4281488" y="2273300"/>
          <p14:tracePt t="10569" x="4311650" y="2273300"/>
          <p14:tracePt t="10592" x="4341813" y="2273300"/>
          <p14:tracePt t="10617" x="4362450" y="2273300"/>
          <p14:tracePt t="10645" x="4392613" y="2273300"/>
          <p14:tracePt t="10669" x="4432300" y="2273300"/>
          <p14:tracePt t="10693" x="4471988" y="2273300"/>
          <p14:tracePt t="10717" x="4492625" y="2273300"/>
          <p14:tracePt t="10743" x="4522788" y="2273300"/>
          <p14:tracePt t="10768" x="4562475" y="2273300"/>
          <p14:tracePt t="10792" x="4573588" y="2262188"/>
          <p14:tracePt t="11342" x="4583113" y="2262188"/>
          <p14:tracePt t="11343" x="0" y="0"/>
        </p14:tracePtLst>
        <p14:tracePtLst>
          <p14:tracePt t="11954" x="2201863" y="2635250"/>
          <p14:tracePt t="12023" x="2211388" y="2635250"/>
          <p14:tracePt t="12046" x="2251075" y="2635250"/>
          <p14:tracePt t="12068" x="2341563" y="2635250"/>
          <p14:tracePt t="12090" x="2401888" y="2635250"/>
          <p14:tracePt t="12114" x="2473325" y="2635250"/>
          <p14:tracePt t="12114" x="2482850" y="2635250"/>
          <p14:tracePt t="12138" x="2573338" y="2635250"/>
          <p14:tracePt t="12160" x="2613025" y="2635250"/>
          <p14:tracePt t="12181" x="2652713" y="2635250"/>
          <p14:tracePt t="12204" x="2703513" y="2635250"/>
          <p14:tracePt t="12204" x="2733675" y="2635250"/>
          <p14:tracePt t="12226" x="2794000" y="2635250"/>
          <p14:tracePt t="12249" x="2844800" y="2635250"/>
          <p14:tracePt t="12272" x="2924175" y="2635250"/>
          <p14:tracePt t="12272" x="2944813" y="2635250"/>
          <p14:tracePt t="12295" x="3014663" y="2635250"/>
          <p14:tracePt t="12317" x="3105150" y="2635250"/>
          <p14:tracePt t="12340" x="3165475" y="2635250"/>
          <p14:tracePt t="12340" x="3186113" y="2635250"/>
          <p14:tracePt t="12365" x="3267075" y="2635250"/>
          <p14:tracePt t="12387" x="3336925" y="2635250"/>
          <p14:tracePt t="12410" x="3448050" y="2635250"/>
          <p14:tracePt t="12433" x="3568700" y="2635250"/>
          <p14:tracePt t="12458" x="3617913" y="2635250"/>
          <p14:tracePt t="12613" x="3638550" y="2635250"/>
          <p14:tracePt t="12973" x="0" y="0"/>
        </p14:tracePtLst>
        <p14:tracePtLst>
          <p14:tracePt t="19905" x="7558088" y="2343150"/>
          <p14:tracePt t="19929" x="7569200" y="2343150"/>
          <p14:tracePt t="19951" x="7599363" y="2343150"/>
          <p14:tracePt t="19979" x="7780338" y="2322513"/>
          <p14:tracePt t="19979" x="7820025" y="2322513"/>
          <p14:tracePt t="20003" x="8140700" y="2282825"/>
          <p14:tracePt t="20004" x="8170863" y="2282825"/>
          <p14:tracePt t="20026" x="8583613" y="2262188"/>
          <p14:tracePt t="20047" x="8985250" y="2262188"/>
          <p14:tracePt t="20070" x="9267825" y="2262188"/>
          <p14:tracePt t="20094" x="9437688" y="2262188"/>
          <p14:tracePt t="20119" x="9548813" y="2262188"/>
          <p14:tracePt t="20145" x="9678988" y="2243138"/>
          <p14:tracePt t="20171" x="9729788" y="2232025"/>
          <p14:tracePt t="20196" x="9779000" y="2232025"/>
          <p14:tracePt t="20222" x="9880600" y="2212975"/>
          <p14:tracePt t="20244" x="9959975" y="2182813"/>
          <p14:tracePt t="20267" x="10031413" y="2182813"/>
          <p14:tracePt t="20267" x="10040938" y="2182813"/>
          <p14:tracePt t="20289" x="10091738" y="2182813"/>
          <p14:tracePt t="20315" x="10140950" y="2182813"/>
          <p14:tracePt t="20339" x="10161588" y="2182813"/>
          <p14:tracePt t="20392" x="10171113" y="2182813"/>
          <p14:tracePt t="20423" x="10191750" y="2182813"/>
          <p14:tracePt t="20608" x="10161588" y="2182813"/>
          <p14:tracePt t="20633" x="9959975" y="2182813"/>
          <p14:tracePt t="20657" x="9729788" y="2182813"/>
          <p14:tracePt t="20657" x="9709150" y="2182813"/>
          <p14:tracePt t="20681" x="9337675" y="2182813"/>
          <p14:tracePt t="20705" x="8845550" y="2162175"/>
          <p14:tracePt t="20731" x="8382000" y="2162175"/>
          <p14:tracePt t="20757" x="8091488" y="2152650"/>
          <p14:tracePt t="20781" x="7910513" y="2152650"/>
          <p14:tracePt t="20781" x="7889875" y="2152650"/>
          <p14:tracePt t="20805" x="7739063" y="2152650"/>
          <p14:tracePt t="20805" x="7708900" y="2152650"/>
          <p14:tracePt t="20828" x="7569200" y="2132013"/>
          <p14:tracePt t="20852" x="7478713" y="2132013"/>
          <p14:tracePt t="20876" x="7407275" y="2132013"/>
          <p14:tracePt t="20992" x="7437438" y="2111375"/>
          <p14:tracePt t="21017" x="7569200" y="2111375"/>
          <p14:tracePt t="21042" x="7850188" y="2111375"/>
          <p14:tracePt t="21067" x="8261350" y="2111375"/>
          <p14:tracePt t="21091" x="8743950" y="2092325"/>
          <p14:tracePt t="21118" x="9186863" y="2092325"/>
          <p14:tracePt t="21146" x="9598025" y="2092325"/>
          <p14:tracePt t="21174" x="10001250" y="2092325"/>
          <p14:tracePt t="21197" x="10231438" y="2092325"/>
          <p14:tracePt t="21197" x="10252075" y="2092325"/>
          <p14:tracePt t="21221" x="10363200" y="2092325"/>
          <p14:tracePt t="21245" x="10463213" y="2092325"/>
          <p14:tracePt t="21271" x="10583863" y="2092325"/>
          <p14:tracePt t="21318" x="10604500" y="2092325"/>
          <p14:tracePt t="21575" x="0" y="0"/>
        </p14:tracePtLst>
        <p14:tracePtLst>
          <p14:tracePt t="24608" x="8170863" y="5691188"/>
          <p14:tracePt t="24718" x="8170863" y="5702300"/>
          <p14:tracePt t="24742" x="8170863" y="5711825"/>
          <p14:tracePt t="24766" x="8191500" y="5721350"/>
          <p14:tracePt t="24791" x="8231188" y="5732463"/>
          <p14:tracePt t="24813" x="8302625" y="5772150"/>
          <p14:tracePt t="24836" x="8402638" y="5792788"/>
          <p14:tracePt t="24863" x="8472488" y="5792788"/>
          <p14:tracePt t="24863" x="8483600" y="5802313"/>
          <p14:tracePt t="24892" x="8553450" y="5811838"/>
          <p14:tracePt t="24915" x="8613775" y="5811838"/>
          <p14:tracePt t="24941" x="8694738" y="5811838"/>
          <p14:tracePt t="24967" x="8743950" y="5811838"/>
          <p14:tracePt t="24991" x="8774113" y="5811838"/>
          <p14:tracePt t="25015" x="8855075" y="5811838"/>
          <p14:tracePt t="25040" x="8936038" y="5811838"/>
          <p14:tracePt t="25064" x="9045575" y="5811838"/>
          <p14:tracePt t="25094" x="9126538" y="5811838"/>
          <p14:tracePt t="25117" x="9156700" y="5811838"/>
          <p14:tracePt t="25141" x="9207500" y="5811838"/>
          <p14:tracePt t="25162" x="9237663" y="5811838"/>
          <p14:tracePt t="25186" x="9286875" y="5811838"/>
          <p14:tracePt t="25209" x="9358313" y="5811838"/>
          <p14:tracePt t="25209" x="9367838" y="5811838"/>
          <p14:tracePt t="25234" x="9437688" y="5811838"/>
          <p14:tracePt t="25257" x="9458325" y="5811838"/>
          <p14:tracePt t="25305" x="9478963" y="5811838"/>
          <p14:tracePt t="25379" x="9488488" y="5811838"/>
          <p14:tracePt t="25953" x="9478963" y="5811838"/>
          <p14:tracePt t="25979" x="9367838" y="5811838"/>
          <p14:tracePt t="26003" x="9237663" y="5811838"/>
          <p14:tracePt t="26028" x="9156700" y="5811838"/>
          <p14:tracePt t="26052" x="9075738" y="5811838"/>
          <p14:tracePt t="26077" x="8924925" y="5811838"/>
          <p14:tracePt t="26101" x="8764588" y="5832475"/>
          <p14:tracePt t="26101" x="8734425" y="5832475"/>
          <p14:tracePt t="26124" x="8562975" y="5832475"/>
          <p14:tracePt t="26148" x="8423275" y="5832475"/>
          <p14:tracePt t="26172" x="8261350" y="5832475"/>
          <p14:tracePt t="26196" x="8201025" y="5832475"/>
          <p14:tracePt t="26250" x="8181975" y="5832475"/>
          <p14:tracePt t="26276" x="8151813" y="5832475"/>
          <p14:tracePt t="26300" x="8080375" y="5832475"/>
          <p14:tracePt t="26324" x="8070850" y="5832475"/>
          <p14:tracePt t="26348" x="8050213" y="5832475"/>
          <p14:tracePt t="26554" x="0" y="0"/>
        </p14:tracePtLst>
        <p14:tracePtLst>
          <p14:tracePt t="28806" x="8031163" y="4143375"/>
          <p14:tracePt t="30619" x="8031163" y="4162425"/>
          <p14:tracePt t="30642" x="8031163" y="4173538"/>
          <p14:tracePt t="30665" x="8031163" y="4192588"/>
          <p14:tracePt t="30690" x="8031163" y="4213225"/>
          <p14:tracePt t="30740" x="8031163" y="4222750"/>
          <p14:tracePt t="30787" x="8031163" y="4252913"/>
          <p14:tracePt t="30928" x="8031163" y="4273550"/>
          <p14:tracePt t="30953" x="8050213" y="4283075"/>
          <p14:tracePt t="31299" x="8050213" y="4303713"/>
          <p14:tracePt t="31322" x="8050213" y="4364038"/>
          <p14:tracePt t="31349" x="8050213" y="4394200"/>
          <p14:tracePt t="31844" x="8050213" y="4403725"/>
          <p14:tracePt t="31871" x="0" y="0"/>
        </p14:tracePtLst>
      </p14:laserTraceLst>
    </p:ext>
    <p:ext uri="{E180D4A7-C9FB-4DFB-919C-405C955672EB}">
      <p14:showEvtLst xmlns:p14="http://schemas.microsoft.com/office/powerpoint/2010/main">
        <p14:playEvt time="35" objId="7"/>
        <p14:stopEvt time="51385" objId="7"/>
      </p14:showEvtLst>
    </p:ext>
  </p:extLs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152400"/>
            <a:ext cx="8434161" cy="990600"/>
          </a:xfrm>
        </p:spPr>
        <p:txBody>
          <a:bodyPr>
            <a:normAutofit fontScale="90000"/>
          </a:bodyPr>
          <a:lstStyle/>
          <a:p>
            <a:r>
              <a:rPr lang="en-US" dirty="0"/>
              <a:t>Quiz Answer: Calculating ARR </a:t>
            </a:r>
            <a:r>
              <a:rPr lang="en-US" altLang="zh-CN" dirty="0"/>
              <a:t>with </a:t>
            </a:r>
            <a:r>
              <a:rPr lang="en-US" altLang="zh-CN" dirty="0" err="1"/>
              <a:t>prescaler</a:t>
            </a:r>
            <a:endParaRPr lang="en-US" dirty="0"/>
          </a:p>
        </p:txBody>
      </p:sp>
      <p:sp>
        <p:nvSpPr>
          <p:cNvPr id="3" name="Slide Number Placeholder 2"/>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A7C8D44-3667-46F6-9772-CC52308E2A7F}" type="slidenum">
              <a:rPr kumimoji="0" lang="en-US" sz="1400" b="0" i="0" u="none" strike="noStrike" kern="1200" cap="none" spc="0" normalizeH="0" baseline="0" noProof="0" smtClean="0">
                <a:ln>
                  <a:noFill/>
                </a:ln>
                <a:solidFill>
                  <a:srgbClr val="1F497D"/>
                </a:solidFill>
                <a:effectLst/>
                <a:uLnTx/>
                <a:uFillTx/>
                <a:latin typeface="Gill Sans M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26</a:t>
            </a:fld>
            <a:endParaRPr kumimoji="0" lang="en-US" sz="1400" b="0" i="0" u="none" strike="noStrike" kern="1200" cap="none" spc="0" normalizeH="0" baseline="0" noProof="0" dirty="0">
              <a:ln>
                <a:noFill/>
              </a:ln>
              <a:solidFill>
                <a:srgbClr val="1F497D"/>
              </a:solidFill>
              <a:effectLst/>
              <a:uLnTx/>
              <a:uFillTx/>
              <a:latin typeface="Gill Sans MT"/>
              <a:ea typeface="+mn-ea"/>
              <a:cs typeface="+mn-cs"/>
            </a:endParaRPr>
          </a:p>
        </p:txBody>
      </p:sp>
      <p:sp>
        <p:nvSpPr>
          <p:cNvPr id="4" name="Content Placeholder 3"/>
          <p:cNvSpPr>
            <a:spLocks noGrp="1"/>
          </p:cNvSpPr>
          <p:nvPr>
            <p:ph sz="quarter" idx="1"/>
          </p:nvPr>
        </p:nvSpPr>
        <p:spPr>
          <a:xfrm>
            <a:off x="304800" y="1143001"/>
            <a:ext cx="8153400" cy="1335540"/>
          </a:xfrm>
        </p:spPr>
        <p:txBody>
          <a:bodyPr>
            <a:normAutofit lnSpcReduction="10000"/>
          </a:bodyPr>
          <a:lstStyle/>
          <a:p>
            <a:r>
              <a:rPr lang="en-US" sz="1800" dirty="0"/>
              <a:t>Suppose CPU Clock </a:t>
            </a:r>
            <a:r>
              <a:rPr lang="en-US" altLang="zh-CN" sz="1800" dirty="0"/>
              <a:t>Frequency</a:t>
            </a:r>
            <a:r>
              <a:rPr lang="en-US" sz="1800" dirty="0"/>
              <a:t> = </a:t>
            </a:r>
            <a:r>
              <a:rPr lang="en-US" sz="1800" dirty="0">
                <a:latin typeface="Consolas" panose="020B0609020204030204" pitchFamily="49" charset="0"/>
              </a:rPr>
              <a:t>80MHz, </a:t>
            </a:r>
            <a:r>
              <a:rPr lang="en-US" altLang="zh-CN" sz="1800" dirty="0" err="1"/>
              <a:t>prescaler</a:t>
            </a:r>
            <a:r>
              <a:rPr lang="en-US" altLang="zh-CN" sz="1800" dirty="0"/>
              <a:t> </a:t>
            </a:r>
            <a:r>
              <a:rPr lang="en-US" sz="1800" dirty="0">
                <a:latin typeface="Consolas" panose="020B0609020204030204" pitchFamily="49" charset="0"/>
              </a:rPr>
              <a:t>PSC=79</a:t>
            </a:r>
          </a:p>
          <a:p>
            <a:r>
              <a:rPr lang="en-US" sz="1800" dirty="0"/>
              <a:t>Goal: Timer Frequency = </a:t>
            </a:r>
            <a:r>
              <a:rPr lang="en-US" sz="1800" dirty="0">
                <a:latin typeface="Consolas" panose="020B0609020204030204" pitchFamily="49" charset="0"/>
              </a:rPr>
              <a:t>100Hz</a:t>
            </a:r>
          </a:p>
          <a:p>
            <a:r>
              <a:rPr lang="en-US" sz="1800" dirty="0"/>
              <a:t>What should the ARR value be for 1. up-counting </a:t>
            </a:r>
            <a:r>
              <a:rPr lang="en-US" altLang="zh-CN" sz="1800" dirty="0"/>
              <a:t>mode</a:t>
            </a:r>
            <a:r>
              <a:rPr lang="en-US" sz="1800" dirty="0"/>
              <a:t>; 2. down-counting mode; 3. center-aligned counting mode?</a:t>
            </a:r>
          </a:p>
        </p:txBody>
      </p:sp>
      <p:sp>
        <p:nvSpPr>
          <p:cNvPr id="9" name="Rectangle 8"/>
          <p:cNvSpPr/>
          <p:nvPr/>
        </p:nvSpPr>
        <p:spPr>
          <a:xfrm>
            <a:off x="4623456" y="3212068"/>
            <a:ext cx="3429016" cy="369332"/>
          </a:xfrm>
          <a:prstGeom prst="rect">
            <a:avLst/>
          </a:prstGeom>
        </p:spPr>
        <p:txBody>
          <a:bodyPr wrap="none">
            <a:spAutoFit/>
          </a:bodyPr>
          <a:lstStyle/>
          <a:p>
            <a:r>
              <a:rPr lang="en-US" altLang="zh-CN" dirty="0"/>
              <a:t>For </a:t>
            </a:r>
            <a:r>
              <a:rPr lang="en-US" dirty="0"/>
              <a:t>center-aligned counting mode: </a:t>
            </a:r>
          </a:p>
        </p:txBody>
      </p:sp>
      <p:sp>
        <p:nvSpPr>
          <p:cNvPr id="10" name="TextBox 9"/>
          <p:cNvSpPr txBox="1"/>
          <p:nvPr/>
        </p:nvSpPr>
        <p:spPr>
          <a:xfrm>
            <a:off x="531679" y="5334000"/>
            <a:ext cx="8285200" cy="646331"/>
          </a:xfrm>
          <a:prstGeom prst="rect">
            <a:avLst/>
          </a:prstGeom>
          <a:noFill/>
        </p:spPr>
        <p:txBody>
          <a:bodyPr wrap="square" rtlCol="0">
            <a:spAutoFit/>
          </a:bodyPr>
          <a:lstStyle/>
          <a:p>
            <a:r>
              <a:rPr lang="en-US" altLang="zh-CN" dirty="0"/>
              <a:t>With </a:t>
            </a:r>
            <a:r>
              <a:rPr lang="en-US" dirty="0" err="1"/>
              <a:t>prescaler</a:t>
            </a:r>
            <a:r>
              <a:rPr lang="en-US" dirty="0"/>
              <a:t>, the ARR value of 9999 or 5000 is now within the range of 16-bit ARR register.</a:t>
            </a:r>
          </a:p>
        </p:txBody>
      </p:sp>
      <mc:AlternateContent xmlns:mc="http://schemas.openxmlformats.org/markup-compatibility/2006" xmlns:a14="http://schemas.microsoft.com/office/drawing/2010/main">
        <mc:Choice Requires="a14">
          <p:sp>
            <p:nvSpPr>
              <p:cNvPr id="11" name="Rectangle 10"/>
              <p:cNvSpPr/>
              <p:nvPr/>
            </p:nvSpPr>
            <p:spPr>
              <a:xfrm>
                <a:off x="533400" y="2378770"/>
                <a:ext cx="6400800" cy="634661"/>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prstClr val="black"/>
                              </a:solidFill>
                              <a:latin typeface="Cambria Math" panose="02040503050406030204" pitchFamily="18" charset="0"/>
                            </a:rPr>
                          </m:ctrlPr>
                        </m:sSubPr>
                        <m:e>
                          <m:r>
                            <a:rPr lang="en-US" i="1">
                              <a:solidFill>
                                <a:prstClr val="black"/>
                              </a:solidFill>
                              <a:latin typeface="Cambria Math" panose="02040503050406030204" pitchFamily="18" charset="0"/>
                            </a:rPr>
                            <m:t>𝑇𝑖𝑚𝑒𝑟</m:t>
                          </m:r>
                          <m:r>
                            <a:rPr lang="en-US" i="1">
                              <a:solidFill>
                                <a:prstClr val="black"/>
                              </a:solidFill>
                              <a:latin typeface="Cambria Math" panose="02040503050406030204" pitchFamily="18" charset="0"/>
                            </a:rPr>
                            <m:t> </m:t>
                          </m:r>
                          <m:r>
                            <a:rPr lang="en-US" i="1">
                              <a:solidFill>
                                <a:prstClr val="black"/>
                              </a:solidFill>
                              <a:latin typeface="Cambria Math" panose="02040503050406030204" pitchFamily="18" charset="0"/>
                            </a:rPr>
                            <m:t>𝐶𝑙𝑜𝑐𝑘</m:t>
                          </m:r>
                          <m:r>
                            <a:rPr lang="en-US" i="1">
                              <a:solidFill>
                                <a:prstClr val="black"/>
                              </a:solidFill>
                              <a:latin typeface="Cambria Math" panose="02040503050406030204" pitchFamily="18" charset="0"/>
                            </a:rPr>
                            <m:t> </m:t>
                          </m:r>
                          <m:r>
                            <a:rPr lang="en-US" i="1">
                              <a:solidFill>
                                <a:prstClr val="black"/>
                              </a:solidFill>
                              <a:latin typeface="Cambria Math" panose="02040503050406030204" pitchFamily="18" charset="0"/>
                            </a:rPr>
                            <m:t>𝐹𝑟𝑒𝑞</m:t>
                          </m:r>
                          <m:r>
                            <a:rPr lang="en-US" i="1">
                              <a:solidFill>
                                <a:prstClr val="black"/>
                              </a:solidFill>
                              <a:latin typeface="Cambria Math" panose="02040503050406030204" pitchFamily="18" charset="0"/>
                            </a:rPr>
                            <m:t> </m:t>
                          </m:r>
                          <m:r>
                            <a:rPr lang="en-US" i="1">
                              <a:solidFill>
                                <a:prstClr val="black"/>
                              </a:solidFill>
                              <a:latin typeface="Cambria Math"/>
                            </a:rPr>
                            <m:t>𝑓</m:t>
                          </m:r>
                        </m:e>
                        <m:sub>
                          <m:r>
                            <a:rPr lang="en-US" i="1">
                              <a:solidFill>
                                <a:prstClr val="black"/>
                              </a:solidFill>
                              <a:latin typeface="Cambria Math"/>
                            </a:rPr>
                            <m:t>𝐶𝐾</m:t>
                          </m:r>
                          <m:r>
                            <a:rPr lang="en-US" i="1">
                              <a:solidFill>
                                <a:prstClr val="black"/>
                              </a:solidFill>
                              <a:latin typeface="Cambria Math"/>
                            </a:rPr>
                            <m:t>_</m:t>
                          </m:r>
                          <m:r>
                            <a:rPr lang="en-US" i="1">
                              <a:solidFill>
                                <a:prstClr val="black"/>
                              </a:solidFill>
                              <a:latin typeface="Cambria Math"/>
                            </a:rPr>
                            <m:t>𝐶𝑁𝑇</m:t>
                          </m:r>
                        </m:sub>
                      </m:sSub>
                      <m:r>
                        <a:rPr lang="en-US" i="1">
                          <a:solidFill>
                            <a:prstClr val="black"/>
                          </a:solidFill>
                          <a:latin typeface="Cambria Math"/>
                        </a:rPr>
                        <m:t>=</m:t>
                      </m:r>
                      <m:f>
                        <m:fPr>
                          <m:ctrlPr>
                            <a:rPr lang="en-US" i="1">
                              <a:solidFill>
                                <a:prstClr val="black"/>
                              </a:solidFill>
                              <a:latin typeface="Cambria Math" panose="02040503050406030204" pitchFamily="18" charset="0"/>
                            </a:rPr>
                          </m:ctrlPr>
                        </m:fPr>
                        <m:num>
                          <m:sSub>
                            <m:sSubPr>
                              <m:ctrlPr>
                                <a:rPr lang="en-US" i="1">
                                  <a:solidFill>
                                    <a:prstClr val="black"/>
                                  </a:solidFill>
                                  <a:latin typeface="Cambria Math" panose="02040503050406030204" pitchFamily="18" charset="0"/>
                                </a:rPr>
                              </m:ctrlPr>
                            </m:sSubPr>
                            <m:e>
                              <m:r>
                                <a:rPr lang="en-US" i="1">
                                  <a:solidFill>
                                    <a:prstClr val="black"/>
                                  </a:solidFill>
                                  <a:latin typeface="Cambria Math"/>
                                </a:rPr>
                                <m:t>𝑓</m:t>
                              </m:r>
                            </m:e>
                            <m:sub>
                              <m:r>
                                <a:rPr lang="en-US" i="1">
                                  <a:solidFill>
                                    <a:prstClr val="black"/>
                                  </a:solidFill>
                                  <a:latin typeface="Cambria Math"/>
                                </a:rPr>
                                <m:t>𝐶</m:t>
                              </m:r>
                              <m:sSub>
                                <m:sSubPr>
                                  <m:ctrlPr>
                                    <a:rPr lang="en-US" i="1">
                                      <a:solidFill>
                                        <a:prstClr val="black"/>
                                      </a:solidFill>
                                      <a:latin typeface="Cambria Math" panose="02040503050406030204" pitchFamily="18" charset="0"/>
                                    </a:rPr>
                                  </m:ctrlPr>
                                </m:sSubPr>
                                <m:e>
                                  <m:r>
                                    <a:rPr lang="en-US" b="0" i="1" smtClean="0">
                                      <a:solidFill>
                                        <a:prstClr val="black"/>
                                      </a:solidFill>
                                      <a:latin typeface="Cambria Math" panose="02040503050406030204" pitchFamily="18" charset="0"/>
                                    </a:rPr>
                                    <m:t>𝐾</m:t>
                                  </m:r>
                                </m:e>
                                <m:sub>
                                  <m:r>
                                    <a:rPr lang="en-US" i="1">
                                      <a:solidFill>
                                        <a:prstClr val="black"/>
                                      </a:solidFill>
                                      <a:latin typeface="Cambria Math"/>
                                    </a:rPr>
                                    <m:t>𝑃𝑆𝐶</m:t>
                                  </m:r>
                                </m:sub>
                              </m:sSub>
                            </m:sub>
                          </m:sSub>
                        </m:num>
                        <m:den>
                          <m:r>
                            <a:rPr lang="en-US" i="1">
                              <a:solidFill>
                                <a:prstClr val="black"/>
                              </a:solidFill>
                              <a:latin typeface="Cambria Math" panose="02040503050406030204" pitchFamily="18" charset="0"/>
                            </a:rPr>
                            <m:t>𝑃𝑆𝐶</m:t>
                          </m:r>
                          <m:r>
                            <a:rPr lang="en-US" i="1">
                              <a:solidFill>
                                <a:prstClr val="black"/>
                              </a:solidFill>
                              <a:latin typeface="Cambria Math"/>
                            </a:rPr>
                            <m:t>+1</m:t>
                          </m:r>
                        </m:den>
                      </m:f>
                      <m:r>
                        <a:rPr lang="en-US" b="0" i="1" smtClean="0">
                          <a:solidFill>
                            <a:prstClr val="black"/>
                          </a:solidFill>
                          <a:latin typeface="Cambria Math" panose="02040503050406030204" pitchFamily="18" charset="0"/>
                        </a:rPr>
                        <m:t>=</m:t>
                      </m:r>
                      <m:f>
                        <m:fPr>
                          <m:ctrlPr>
                            <a:rPr lang="en-US" b="0" i="1" smtClean="0">
                              <a:solidFill>
                                <a:prstClr val="black"/>
                              </a:solidFill>
                              <a:latin typeface="Cambria Math" panose="02040503050406030204" pitchFamily="18" charset="0"/>
                            </a:rPr>
                          </m:ctrlPr>
                        </m:fPr>
                        <m:num>
                          <m:r>
                            <a:rPr lang="en-US" b="0" i="1" smtClean="0">
                              <a:solidFill>
                                <a:prstClr val="black"/>
                              </a:solidFill>
                              <a:latin typeface="Cambria Math" panose="02040503050406030204" pitchFamily="18" charset="0"/>
                            </a:rPr>
                            <m:t>80</m:t>
                          </m:r>
                          <m:r>
                            <a:rPr lang="en-US" b="0" i="1" smtClean="0">
                              <a:solidFill>
                                <a:prstClr val="black"/>
                              </a:solidFill>
                              <a:latin typeface="Cambria Math" panose="02040503050406030204" pitchFamily="18" charset="0"/>
                            </a:rPr>
                            <m:t>𝑀𝐻𝑧</m:t>
                          </m:r>
                        </m:num>
                        <m:den>
                          <m:r>
                            <a:rPr lang="en-US" b="0" i="1" smtClean="0">
                              <a:solidFill>
                                <a:prstClr val="black"/>
                              </a:solidFill>
                              <a:latin typeface="Cambria Math" panose="02040503050406030204" pitchFamily="18" charset="0"/>
                            </a:rPr>
                            <m:t>80</m:t>
                          </m:r>
                        </m:den>
                      </m:f>
                      <m:r>
                        <a:rPr lang="en-US" b="0" i="1" smtClean="0">
                          <a:solidFill>
                            <a:prstClr val="black"/>
                          </a:solidFill>
                          <a:latin typeface="Cambria Math" panose="02040503050406030204" pitchFamily="18" charset="0"/>
                        </a:rPr>
                        <m:t>=1</m:t>
                      </m:r>
                      <m:r>
                        <a:rPr lang="en-US" b="0" i="1" smtClean="0">
                          <a:solidFill>
                            <a:prstClr val="black"/>
                          </a:solidFill>
                          <a:latin typeface="Cambria Math" panose="02040503050406030204" pitchFamily="18" charset="0"/>
                        </a:rPr>
                        <m:t>𝑀𝐻𝑧</m:t>
                      </m:r>
                    </m:oMath>
                  </m:oMathPara>
                </a14:m>
                <a:endParaRPr lang="en-US" dirty="0"/>
              </a:p>
            </p:txBody>
          </p:sp>
        </mc:Choice>
        <mc:Fallback xmlns="">
          <p:sp>
            <p:nvSpPr>
              <p:cNvPr id="11" name="Rectangle 10"/>
              <p:cNvSpPr>
                <a:spLocks noRot="1" noChangeAspect="1" noMove="1" noResize="1" noEditPoints="1" noAdjustHandles="1" noChangeArrowheads="1" noChangeShapeType="1" noTextEdit="1"/>
              </p:cNvSpPr>
              <p:nvPr/>
            </p:nvSpPr>
            <p:spPr>
              <a:xfrm>
                <a:off x="533400" y="2378770"/>
                <a:ext cx="6400800" cy="634661"/>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ctangle 12"/>
              <p:cNvSpPr/>
              <p:nvPr/>
            </p:nvSpPr>
            <p:spPr>
              <a:xfrm>
                <a:off x="319596" y="3733800"/>
                <a:ext cx="4075218" cy="62350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𝑓</m:t>
                      </m:r>
                      <m:r>
                        <a:rPr lang="en-US" b="0" i="1" baseline="-25000" smtClean="0">
                          <a:latin typeface="Cambria Math" panose="02040503050406030204" pitchFamily="18" charset="0"/>
                        </a:rPr>
                        <m:t>𝑇𝑖𝑚𝑒𝑟</m:t>
                      </m:r>
                      <m:r>
                        <a:rPr lang="en-US" i="0">
                          <a:latin typeface="Cambria Math" panose="02040503050406030204" pitchFamily="18" charset="0"/>
                        </a:rPr>
                        <m:t>=</m:t>
                      </m:r>
                      <m:f>
                        <m:fPr>
                          <m:ctrlPr>
                            <a:rPr lang="en-US" i="1">
                              <a:solidFill>
                                <a:prstClr val="black"/>
                              </a:solidFill>
                              <a:latin typeface="Cambria Math" panose="02040503050406030204" pitchFamily="18" charset="0"/>
                            </a:rPr>
                          </m:ctrlPr>
                        </m:fPr>
                        <m:num>
                          <m:sSub>
                            <m:sSubPr>
                              <m:ctrlPr>
                                <a:rPr lang="en-US" i="1">
                                  <a:solidFill>
                                    <a:prstClr val="black"/>
                                  </a:solidFill>
                                  <a:latin typeface="Cambria Math" panose="02040503050406030204" pitchFamily="18" charset="0"/>
                                </a:rPr>
                              </m:ctrlPr>
                            </m:sSubPr>
                            <m:e>
                              <m:r>
                                <a:rPr lang="en-US" i="1">
                                  <a:solidFill>
                                    <a:prstClr val="black"/>
                                  </a:solidFill>
                                  <a:latin typeface="Cambria Math"/>
                                </a:rPr>
                                <m:t>𝑓</m:t>
                              </m:r>
                            </m:e>
                            <m:sub>
                              <m:r>
                                <a:rPr lang="en-US" i="1">
                                  <a:solidFill>
                                    <a:prstClr val="black"/>
                                  </a:solidFill>
                                  <a:latin typeface="Cambria Math"/>
                                </a:rPr>
                                <m:t>𝐶𝐾</m:t>
                              </m:r>
                              <m:r>
                                <a:rPr lang="en-US" i="1">
                                  <a:solidFill>
                                    <a:prstClr val="black"/>
                                  </a:solidFill>
                                  <a:latin typeface="Cambria Math"/>
                                </a:rPr>
                                <m:t>_</m:t>
                              </m:r>
                              <m:r>
                                <a:rPr lang="en-US" i="1">
                                  <a:solidFill>
                                    <a:prstClr val="black"/>
                                  </a:solidFill>
                                  <a:latin typeface="Cambria Math"/>
                                </a:rPr>
                                <m:t>𝐶𝑁𝑇</m:t>
                              </m:r>
                            </m:sub>
                          </m:sSub>
                        </m:num>
                        <m:den>
                          <m:r>
                            <a:rPr lang="en-US" i="1">
                              <a:solidFill>
                                <a:prstClr val="black"/>
                              </a:solidFill>
                              <a:latin typeface="Cambria Math" panose="02040503050406030204" pitchFamily="18" charset="0"/>
                            </a:rPr>
                            <m:t>𝐴𝑅𝑅</m:t>
                          </m:r>
                          <m:r>
                            <a:rPr lang="en-US" i="1">
                              <a:solidFill>
                                <a:prstClr val="black"/>
                              </a:solidFill>
                              <a:latin typeface="Cambria Math" panose="02040503050406030204" pitchFamily="18" charset="0"/>
                            </a:rPr>
                            <m:t>+1</m:t>
                          </m:r>
                        </m:den>
                      </m:f>
                      <m:r>
                        <a:rPr lang="en-US" b="0" i="1" smtClean="0">
                          <a:solidFill>
                            <a:prstClr val="black"/>
                          </a:solidFill>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r>
                            <a:rPr lang="en-US" i="1">
                              <a:latin typeface="Cambria Math" panose="02040503050406030204" pitchFamily="18" charset="0"/>
                            </a:rPr>
                            <m:t>𝑀𝐻𝑧</m:t>
                          </m:r>
                        </m:num>
                        <m:den>
                          <m:r>
                            <a:rPr lang="en-US" b="0" i="1" smtClean="0">
                              <a:latin typeface="Cambria Math" panose="02040503050406030204" pitchFamily="18" charset="0"/>
                            </a:rPr>
                            <m:t>𝐴𝑅𝑅</m:t>
                          </m:r>
                          <m:r>
                            <a:rPr lang="en-US" i="1">
                              <a:latin typeface="Cambria Math" panose="02040503050406030204" pitchFamily="18" charset="0"/>
                            </a:rPr>
                            <m:t>+1</m:t>
                          </m:r>
                        </m:den>
                      </m:f>
                      <m:r>
                        <a:rPr lang="en-US" i="1">
                          <a:latin typeface="Cambria Math" panose="02040503050406030204" pitchFamily="18" charset="0"/>
                        </a:rPr>
                        <m:t>=</m:t>
                      </m:r>
                      <m:r>
                        <a:rPr lang="en-US" b="0" i="1" smtClean="0">
                          <a:latin typeface="Cambria Math" panose="02040503050406030204" pitchFamily="18" charset="0"/>
                        </a:rPr>
                        <m:t>10</m:t>
                      </m:r>
                      <m:r>
                        <a:rPr lang="en-US" i="1">
                          <a:latin typeface="Cambria Math" panose="02040503050406030204" pitchFamily="18" charset="0"/>
                        </a:rPr>
                        <m:t>0</m:t>
                      </m:r>
                      <m:r>
                        <a:rPr lang="en-US" i="1">
                          <a:latin typeface="Cambria Math" panose="02040503050406030204" pitchFamily="18" charset="0"/>
                        </a:rPr>
                        <m:t>𝐻𝑧</m:t>
                      </m:r>
                    </m:oMath>
                  </m:oMathPara>
                </a14:m>
                <a:endParaRPr lang="en-US" i="1" dirty="0"/>
              </a:p>
            </p:txBody>
          </p:sp>
        </mc:Choice>
        <mc:Fallback xmlns="">
          <p:sp>
            <p:nvSpPr>
              <p:cNvPr id="13" name="Rectangle 12"/>
              <p:cNvSpPr>
                <a:spLocks noRot="1" noChangeAspect="1" noMove="1" noResize="1" noEditPoints="1" noAdjustHandles="1" noChangeArrowheads="1" noChangeShapeType="1" noTextEdit="1"/>
              </p:cNvSpPr>
              <p:nvPr/>
            </p:nvSpPr>
            <p:spPr>
              <a:xfrm>
                <a:off x="319596" y="3733800"/>
                <a:ext cx="4075218" cy="623504"/>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Rectangle 13"/>
              <p:cNvSpPr/>
              <p:nvPr/>
            </p:nvSpPr>
            <p:spPr>
              <a:xfrm>
                <a:off x="319596" y="4510364"/>
                <a:ext cx="151067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𝐴𝑅𝑅</m:t>
                      </m:r>
                      <m:r>
                        <a:rPr lang="en-US" b="0" i="1" smtClean="0">
                          <a:latin typeface="Cambria Math" panose="02040503050406030204" pitchFamily="18" charset="0"/>
                        </a:rPr>
                        <m:t>=9999</m:t>
                      </m:r>
                    </m:oMath>
                  </m:oMathPara>
                </a14:m>
                <a:endParaRPr lang="en-US" i="1" dirty="0"/>
              </a:p>
            </p:txBody>
          </p:sp>
        </mc:Choice>
        <mc:Fallback xmlns="">
          <p:sp>
            <p:nvSpPr>
              <p:cNvPr id="14" name="Rectangle 13"/>
              <p:cNvSpPr>
                <a:spLocks noRot="1" noChangeAspect="1" noMove="1" noResize="1" noEditPoints="1" noAdjustHandles="1" noChangeArrowheads="1" noChangeShapeType="1" noTextEdit="1"/>
              </p:cNvSpPr>
              <p:nvPr/>
            </p:nvSpPr>
            <p:spPr>
              <a:xfrm>
                <a:off x="319596" y="4510364"/>
                <a:ext cx="1510670"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Rectangle 14"/>
              <p:cNvSpPr/>
              <p:nvPr/>
            </p:nvSpPr>
            <p:spPr>
              <a:xfrm>
                <a:off x="4611582" y="3733800"/>
                <a:ext cx="4074897" cy="61709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𝑓</m:t>
                      </m:r>
                      <m:r>
                        <a:rPr lang="en-US" b="0" i="1" baseline="-25000" smtClean="0">
                          <a:latin typeface="Cambria Math" panose="02040503050406030204" pitchFamily="18" charset="0"/>
                        </a:rPr>
                        <m:t>𝑇𝑖𝑚𝑒𝑟</m:t>
                      </m:r>
                      <m:r>
                        <a:rPr lang="en-US" i="0">
                          <a:latin typeface="Cambria Math" panose="02040503050406030204" pitchFamily="18" charset="0"/>
                        </a:rPr>
                        <m:t>=</m:t>
                      </m:r>
                      <m:f>
                        <m:fPr>
                          <m:ctrlPr>
                            <a:rPr lang="en-US" i="1">
                              <a:solidFill>
                                <a:prstClr val="black"/>
                              </a:solidFill>
                              <a:latin typeface="Cambria Math" panose="02040503050406030204" pitchFamily="18" charset="0"/>
                            </a:rPr>
                          </m:ctrlPr>
                        </m:fPr>
                        <m:num>
                          <m:sSub>
                            <m:sSubPr>
                              <m:ctrlPr>
                                <a:rPr lang="en-US" i="1">
                                  <a:solidFill>
                                    <a:prstClr val="black"/>
                                  </a:solidFill>
                                  <a:latin typeface="Cambria Math" panose="02040503050406030204" pitchFamily="18" charset="0"/>
                                </a:rPr>
                              </m:ctrlPr>
                            </m:sSubPr>
                            <m:e>
                              <m:r>
                                <a:rPr lang="en-US" i="1">
                                  <a:solidFill>
                                    <a:prstClr val="black"/>
                                  </a:solidFill>
                                  <a:latin typeface="Cambria Math"/>
                                </a:rPr>
                                <m:t>𝑓</m:t>
                              </m:r>
                            </m:e>
                            <m:sub>
                              <m:r>
                                <a:rPr lang="en-US" i="1">
                                  <a:solidFill>
                                    <a:prstClr val="black"/>
                                  </a:solidFill>
                                  <a:latin typeface="Cambria Math"/>
                                </a:rPr>
                                <m:t>𝐶𝐾</m:t>
                              </m:r>
                              <m:r>
                                <a:rPr lang="en-US" i="1">
                                  <a:solidFill>
                                    <a:prstClr val="black"/>
                                  </a:solidFill>
                                  <a:latin typeface="Cambria Math"/>
                                </a:rPr>
                                <m:t>_</m:t>
                              </m:r>
                              <m:r>
                                <a:rPr lang="en-US" i="1">
                                  <a:solidFill>
                                    <a:prstClr val="black"/>
                                  </a:solidFill>
                                  <a:latin typeface="Cambria Math"/>
                                </a:rPr>
                                <m:t>𝐶𝑁𝑇</m:t>
                              </m:r>
                            </m:sub>
                          </m:sSub>
                        </m:num>
                        <m:den>
                          <m:r>
                            <a:rPr lang="en-US" b="0" i="1" smtClean="0">
                              <a:solidFill>
                                <a:prstClr val="black"/>
                              </a:solidFill>
                              <a:latin typeface="Cambria Math" panose="02040503050406030204" pitchFamily="18" charset="0"/>
                            </a:rPr>
                            <m:t>2∗</m:t>
                          </m:r>
                          <m:r>
                            <a:rPr lang="en-US" i="1">
                              <a:solidFill>
                                <a:prstClr val="black"/>
                              </a:solidFill>
                              <a:latin typeface="Cambria Math" panose="02040503050406030204" pitchFamily="18" charset="0"/>
                            </a:rPr>
                            <m:t>𝐴𝑅𝑅</m:t>
                          </m:r>
                        </m:den>
                      </m:f>
                      <m:r>
                        <a:rPr lang="en-US" b="0" i="1" smtClean="0">
                          <a:solidFill>
                            <a:prstClr val="black"/>
                          </a:solidFill>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r>
                            <a:rPr lang="en-US" i="1">
                              <a:latin typeface="Cambria Math" panose="02040503050406030204" pitchFamily="18" charset="0"/>
                            </a:rPr>
                            <m:t>𝑀𝐻𝑧</m:t>
                          </m:r>
                        </m:num>
                        <m:den>
                          <m:r>
                            <a:rPr lang="en-US" b="0" i="1" smtClean="0">
                              <a:latin typeface="Cambria Math" panose="02040503050406030204" pitchFamily="18" charset="0"/>
                            </a:rPr>
                            <m:t>2∗</m:t>
                          </m:r>
                          <m:r>
                            <a:rPr lang="en-US" b="0" i="1" smtClean="0">
                              <a:latin typeface="Cambria Math" panose="02040503050406030204" pitchFamily="18" charset="0"/>
                            </a:rPr>
                            <m:t>𝐴𝑅𝑅</m:t>
                          </m:r>
                        </m:den>
                      </m:f>
                      <m:r>
                        <a:rPr lang="en-US" i="1">
                          <a:latin typeface="Cambria Math" panose="02040503050406030204" pitchFamily="18" charset="0"/>
                        </a:rPr>
                        <m:t>=</m:t>
                      </m:r>
                      <m:r>
                        <a:rPr lang="en-US" b="0" i="1" smtClean="0">
                          <a:latin typeface="Cambria Math" panose="02040503050406030204" pitchFamily="18" charset="0"/>
                        </a:rPr>
                        <m:t>10</m:t>
                      </m:r>
                      <m:r>
                        <a:rPr lang="en-US" i="1">
                          <a:latin typeface="Cambria Math" panose="02040503050406030204" pitchFamily="18" charset="0"/>
                        </a:rPr>
                        <m:t>0</m:t>
                      </m:r>
                      <m:r>
                        <a:rPr lang="en-US" i="1">
                          <a:latin typeface="Cambria Math" panose="02040503050406030204" pitchFamily="18" charset="0"/>
                        </a:rPr>
                        <m:t>𝐻𝑧</m:t>
                      </m:r>
                    </m:oMath>
                  </m:oMathPara>
                </a14:m>
                <a:endParaRPr lang="en-US" i="1" dirty="0"/>
              </a:p>
            </p:txBody>
          </p:sp>
        </mc:Choice>
        <mc:Fallback xmlns="">
          <p:sp>
            <p:nvSpPr>
              <p:cNvPr id="15" name="Rectangle 14"/>
              <p:cNvSpPr>
                <a:spLocks noRot="1" noChangeAspect="1" noMove="1" noResize="1" noEditPoints="1" noAdjustHandles="1" noChangeArrowheads="1" noChangeShapeType="1" noTextEdit="1"/>
              </p:cNvSpPr>
              <p:nvPr/>
            </p:nvSpPr>
            <p:spPr>
              <a:xfrm>
                <a:off x="4611582" y="3733800"/>
                <a:ext cx="4074897" cy="61709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Rectangle 15"/>
              <p:cNvSpPr/>
              <p:nvPr/>
            </p:nvSpPr>
            <p:spPr>
              <a:xfrm>
                <a:off x="4611582" y="4510364"/>
                <a:ext cx="151067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𝐴𝑅𝑅</m:t>
                      </m:r>
                      <m:r>
                        <a:rPr lang="en-US" b="0" i="1" smtClean="0">
                          <a:latin typeface="Cambria Math" panose="02040503050406030204" pitchFamily="18" charset="0"/>
                        </a:rPr>
                        <m:t>=5000</m:t>
                      </m:r>
                    </m:oMath>
                  </m:oMathPara>
                </a14:m>
                <a:endParaRPr lang="en-US" i="1" dirty="0"/>
              </a:p>
            </p:txBody>
          </p:sp>
        </mc:Choice>
        <mc:Fallback xmlns="">
          <p:sp>
            <p:nvSpPr>
              <p:cNvPr id="16" name="Rectangle 15"/>
              <p:cNvSpPr>
                <a:spLocks noRot="1" noChangeAspect="1" noMove="1" noResize="1" noEditPoints="1" noAdjustHandles="1" noChangeArrowheads="1" noChangeShapeType="1" noTextEdit="1"/>
              </p:cNvSpPr>
              <p:nvPr/>
            </p:nvSpPr>
            <p:spPr>
              <a:xfrm>
                <a:off x="4611582" y="4510364"/>
                <a:ext cx="1510670" cy="369332"/>
              </a:xfrm>
              <a:prstGeom prst="rect">
                <a:avLst/>
              </a:prstGeom>
              <a:blipFill>
                <a:blip r:embed="rId8"/>
                <a:stretch>
                  <a:fillRect/>
                </a:stretch>
              </a:blipFill>
            </p:spPr>
            <p:txBody>
              <a:bodyPr/>
              <a:lstStyle/>
              <a:p>
                <a:r>
                  <a:rPr lang="en-US">
                    <a:noFill/>
                  </a:rPr>
                  <a:t> </a:t>
                </a:r>
              </a:p>
            </p:txBody>
          </p:sp>
        </mc:Fallback>
      </mc:AlternateContent>
      <p:sp>
        <p:nvSpPr>
          <p:cNvPr id="17" name="Rectangle 16"/>
          <p:cNvSpPr/>
          <p:nvPr/>
        </p:nvSpPr>
        <p:spPr>
          <a:xfrm>
            <a:off x="374209" y="3212068"/>
            <a:ext cx="4273991" cy="369332"/>
          </a:xfrm>
          <a:prstGeom prst="rect">
            <a:avLst/>
          </a:prstGeom>
        </p:spPr>
        <p:txBody>
          <a:bodyPr wrap="none">
            <a:spAutoFit/>
          </a:bodyPr>
          <a:lstStyle/>
          <a:p>
            <a:r>
              <a:rPr lang="en-US" altLang="zh-CN" dirty="0"/>
              <a:t>For </a:t>
            </a:r>
            <a:r>
              <a:rPr lang="en-US" dirty="0"/>
              <a:t>up-counting or down-counting mode: </a:t>
            </a:r>
          </a:p>
        </p:txBody>
      </p:sp>
    </p:spTree>
    <p:custDataLst>
      <p:tags r:id="rId1"/>
    </p:custDataLst>
    <p:extLst>
      <p:ext uri="{BB962C8B-B14F-4D97-AF65-F5344CB8AC3E}">
        <p14:creationId xmlns:p14="http://schemas.microsoft.com/office/powerpoint/2010/main" val="1363681695"/>
      </p:ext>
    </p:extLst>
  </p:cSld>
  <p:clrMapOvr>
    <a:masterClrMapping/>
  </p:clrMapOvr>
  <mc:AlternateContent xmlns:mc="http://schemas.openxmlformats.org/markup-compatibility/2006" xmlns:p14="http://schemas.microsoft.com/office/powerpoint/2010/main">
    <mc:Choice Requires="p14">
      <p:transition spd="slow" p14:dur="2000" advTm="57021"/>
    </mc:Choice>
    <mc:Fallback xmlns="">
      <p:transition spd="slow" advTm="57021"/>
    </mc:Fallback>
  </mc:AlternateContent>
  <p:extLst>
    <p:ext uri="{3A86A75C-4F4B-4683-9AE1-C65F6400EC91}">
      <p14:laserTraceLst xmlns:p14="http://schemas.microsoft.com/office/powerpoint/2010/main">
        <p14:tracePtLst>
          <p14:tracePt t="5374" x="3949700" y="1709738"/>
          <p14:tracePt t="6110" x="4010025" y="1709738"/>
          <p14:tracePt t="6133" x="4060825" y="1709738"/>
          <p14:tracePt t="6134" x="4070350" y="1709738"/>
          <p14:tracePt t="6154" x="4130675" y="1709738"/>
          <p14:tracePt t="6178" x="4211638" y="1719263"/>
          <p14:tracePt t="6199" x="4262438" y="1730375"/>
          <p14:tracePt t="6223" x="4302125" y="1730375"/>
          <p14:tracePt t="6247" x="4332288" y="1730375"/>
          <p14:tracePt t="6269" x="4341813" y="1730375"/>
          <p14:tracePt t="6291" x="4381500" y="1730375"/>
          <p14:tracePt t="6312" x="4411663" y="1730375"/>
          <p14:tracePt t="6336" x="4441825" y="1730375"/>
          <p14:tracePt t="6361" x="4452938" y="1730375"/>
          <p14:tracePt t="6385" x="4492625" y="1730375"/>
          <p14:tracePt t="6407" x="4543425" y="1730375"/>
          <p14:tracePt t="6434" x="4573588" y="1730375"/>
          <p14:tracePt t="6457" x="4583113" y="1730375"/>
          <p14:tracePt t="6500" x="4603750" y="1730375"/>
          <p14:tracePt t="7461" x="4613275" y="1730375"/>
          <p14:tracePt t="7462" x="0" y="0"/>
        </p14:tracePtLst>
        <p14:tracePtLst>
          <p14:tracePt t="10251" x="3870325" y="2201863"/>
          <p14:tracePt t="10351" x="3910013" y="2201863"/>
          <p14:tracePt t="10379" x="3979863" y="2201863"/>
          <p14:tracePt t="10404" x="4060825" y="2232025"/>
          <p14:tracePt t="10430" x="4111625" y="2243138"/>
          <p14:tracePt t="10454" x="4160838" y="2252663"/>
          <p14:tracePt t="10477" x="4211638" y="2252663"/>
          <p14:tracePt t="10501" x="4232275" y="2262188"/>
          <p14:tracePt t="10523" x="4251325" y="2273300"/>
          <p14:tracePt t="10546" x="4281488" y="2273300"/>
          <p14:tracePt t="10569" x="4311650" y="2273300"/>
          <p14:tracePt t="10592" x="4341813" y="2273300"/>
          <p14:tracePt t="10617" x="4362450" y="2273300"/>
          <p14:tracePt t="10645" x="4392613" y="2273300"/>
          <p14:tracePt t="10669" x="4432300" y="2273300"/>
          <p14:tracePt t="10693" x="4471988" y="2273300"/>
          <p14:tracePt t="10717" x="4492625" y="2273300"/>
          <p14:tracePt t="10743" x="4522788" y="2273300"/>
          <p14:tracePt t="10768" x="4562475" y="2273300"/>
          <p14:tracePt t="10792" x="4573588" y="2262188"/>
          <p14:tracePt t="11342" x="4583113" y="2262188"/>
          <p14:tracePt t="11343" x="0" y="0"/>
        </p14:tracePtLst>
        <p14:tracePtLst>
          <p14:tracePt t="11954" x="2201863" y="2635250"/>
          <p14:tracePt t="12023" x="2211388" y="2635250"/>
          <p14:tracePt t="12046" x="2251075" y="2635250"/>
          <p14:tracePt t="12068" x="2341563" y="2635250"/>
          <p14:tracePt t="12090" x="2401888" y="2635250"/>
          <p14:tracePt t="12114" x="2473325" y="2635250"/>
          <p14:tracePt t="12114" x="2482850" y="2635250"/>
          <p14:tracePt t="12138" x="2573338" y="2635250"/>
          <p14:tracePt t="12160" x="2613025" y="2635250"/>
          <p14:tracePt t="12181" x="2652713" y="2635250"/>
          <p14:tracePt t="12204" x="2703513" y="2635250"/>
          <p14:tracePt t="12204" x="2733675" y="2635250"/>
          <p14:tracePt t="12226" x="2794000" y="2635250"/>
          <p14:tracePt t="12249" x="2844800" y="2635250"/>
          <p14:tracePt t="12272" x="2924175" y="2635250"/>
          <p14:tracePt t="12272" x="2944813" y="2635250"/>
          <p14:tracePt t="12295" x="3014663" y="2635250"/>
          <p14:tracePt t="12317" x="3105150" y="2635250"/>
          <p14:tracePt t="12340" x="3165475" y="2635250"/>
          <p14:tracePt t="12340" x="3186113" y="2635250"/>
          <p14:tracePt t="12365" x="3267075" y="2635250"/>
          <p14:tracePt t="12387" x="3336925" y="2635250"/>
          <p14:tracePt t="12410" x="3448050" y="2635250"/>
          <p14:tracePt t="12433" x="3568700" y="2635250"/>
          <p14:tracePt t="12458" x="3617913" y="2635250"/>
          <p14:tracePt t="12613" x="3638550" y="2635250"/>
          <p14:tracePt t="12973" x="0" y="0"/>
        </p14:tracePtLst>
        <p14:tracePtLst>
          <p14:tracePt t="19905" x="7558088" y="2343150"/>
          <p14:tracePt t="19929" x="7569200" y="2343150"/>
          <p14:tracePt t="19951" x="7599363" y="2343150"/>
          <p14:tracePt t="19979" x="7780338" y="2322513"/>
          <p14:tracePt t="19979" x="7820025" y="2322513"/>
          <p14:tracePt t="20003" x="8140700" y="2282825"/>
          <p14:tracePt t="20004" x="8170863" y="2282825"/>
          <p14:tracePt t="20026" x="8583613" y="2262188"/>
          <p14:tracePt t="20047" x="8985250" y="2262188"/>
          <p14:tracePt t="20070" x="9267825" y="2262188"/>
          <p14:tracePt t="20094" x="9437688" y="2262188"/>
          <p14:tracePt t="20119" x="9548813" y="2262188"/>
          <p14:tracePt t="20145" x="9678988" y="2243138"/>
          <p14:tracePt t="20171" x="9729788" y="2232025"/>
          <p14:tracePt t="20196" x="9779000" y="2232025"/>
          <p14:tracePt t="20222" x="9880600" y="2212975"/>
          <p14:tracePt t="20244" x="9959975" y="2182813"/>
          <p14:tracePt t="20267" x="10031413" y="2182813"/>
          <p14:tracePt t="20267" x="10040938" y="2182813"/>
          <p14:tracePt t="20289" x="10091738" y="2182813"/>
          <p14:tracePt t="20315" x="10140950" y="2182813"/>
          <p14:tracePt t="20339" x="10161588" y="2182813"/>
          <p14:tracePt t="20392" x="10171113" y="2182813"/>
          <p14:tracePt t="20423" x="10191750" y="2182813"/>
          <p14:tracePt t="20608" x="10161588" y="2182813"/>
          <p14:tracePt t="20633" x="9959975" y="2182813"/>
          <p14:tracePt t="20657" x="9729788" y="2182813"/>
          <p14:tracePt t="20657" x="9709150" y="2182813"/>
          <p14:tracePt t="20681" x="9337675" y="2182813"/>
          <p14:tracePt t="20705" x="8845550" y="2162175"/>
          <p14:tracePt t="20731" x="8382000" y="2162175"/>
          <p14:tracePt t="20757" x="8091488" y="2152650"/>
          <p14:tracePt t="20781" x="7910513" y="2152650"/>
          <p14:tracePt t="20781" x="7889875" y="2152650"/>
          <p14:tracePt t="20805" x="7739063" y="2152650"/>
          <p14:tracePt t="20805" x="7708900" y="2152650"/>
          <p14:tracePt t="20828" x="7569200" y="2132013"/>
          <p14:tracePt t="20852" x="7478713" y="2132013"/>
          <p14:tracePt t="20876" x="7407275" y="2132013"/>
          <p14:tracePt t="20992" x="7437438" y="2111375"/>
          <p14:tracePt t="21017" x="7569200" y="2111375"/>
          <p14:tracePt t="21042" x="7850188" y="2111375"/>
          <p14:tracePt t="21067" x="8261350" y="2111375"/>
          <p14:tracePt t="21091" x="8743950" y="2092325"/>
          <p14:tracePt t="21118" x="9186863" y="2092325"/>
          <p14:tracePt t="21146" x="9598025" y="2092325"/>
          <p14:tracePt t="21174" x="10001250" y="2092325"/>
          <p14:tracePt t="21197" x="10231438" y="2092325"/>
          <p14:tracePt t="21197" x="10252075" y="2092325"/>
          <p14:tracePt t="21221" x="10363200" y="2092325"/>
          <p14:tracePt t="21245" x="10463213" y="2092325"/>
          <p14:tracePt t="21271" x="10583863" y="2092325"/>
          <p14:tracePt t="21318" x="10604500" y="2092325"/>
          <p14:tracePt t="21575" x="0" y="0"/>
        </p14:tracePtLst>
        <p14:tracePtLst>
          <p14:tracePt t="24608" x="8170863" y="5691188"/>
          <p14:tracePt t="24718" x="8170863" y="5702300"/>
          <p14:tracePt t="24742" x="8170863" y="5711825"/>
          <p14:tracePt t="24766" x="8191500" y="5721350"/>
          <p14:tracePt t="24791" x="8231188" y="5732463"/>
          <p14:tracePt t="24813" x="8302625" y="5772150"/>
          <p14:tracePt t="24836" x="8402638" y="5792788"/>
          <p14:tracePt t="24863" x="8472488" y="5792788"/>
          <p14:tracePt t="24863" x="8483600" y="5802313"/>
          <p14:tracePt t="24892" x="8553450" y="5811838"/>
          <p14:tracePt t="24915" x="8613775" y="5811838"/>
          <p14:tracePt t="24941" x="8694738" y="5811838"/>
          <p14:tracePt t="24967" x="8743950" y="5811838"/>
          <p14:tracePt t="24991" x="8774113" y="5811838"/>
          <p14:tracePt t="25015" x="8855075" y="5811838"/>
          <p14:tracePt t="25040" x="8936038" y="5811838"/>
          <p14:tracePt t="25064" x="9045575" y="5811838"/>
          <p14:tracePt t="25094" x="9126538" y="5811838"/>
          <p14:tracePt t="25117" x="9156700" y="5811838"/>
          <p14:tracePt t="25141" x="9207500" y="5811838"/>
          <p14:tracePt t="25162" x="9237663" y="5811838"/>
          <p14:tracePt t="25186" x="9286875" y="5811838"/>
          <p14:tracePt t="25209" x="9358313" y="5811838"/>
          <p14:tracePt t="25209" x="9367838" y="5811838"/>
          <p14:tracePt t="25234" x="9437688" y="5811838"/>
          <p14:tracePt t="25257" x="9458325" y="5811838"/>
          <p14:tracePt t="25305" x="9478963" y="5811838"/>
          <p14:tracePt t="25379" x="9488488" y="5811838"/>
          <p14:tracePt t="25953" x="9478963" y="5811838"/>
          <p14:tracePt t="25979" x="9367838" y="5811838"/>
          <p14:tracePt t="26003" x="9237663" y="5811838"/>
          <p14:tracePt t="26028" x="9156700" y="5811838"/>
          <p14:tracePt t="26052" x="9075738" y="5811838"/>
          <p14:tracePt t="26077" x="8924925" y="5811838"/>
          <p14:tracePt t="26101" x="8764588" y="5832475"/>
          <p14:tracePt t="26101" x="8734425" y="5832475"/>
          <p14:tracePt t="26124" x="8562975" y="5832475"/>
          <p14:tracePt t="26148" x="8423275" y="5832475"/>
          <p14:tracePt t="26172" x="8261350" y="5832475"/>
          <p14:tracePt t="26196" x="8201025" y="5832475"/>
          <p14:tracePt t="26250" x="8181975" y="5832475"/>
          <p14:tracePt t="26276" x="8151813" y="5832475"/>
          <p14:tracePt t="26300" x="8080375" y="5832475"/>
          <p14:tracePt t="26324" x="8070850" y="5832475"/>
          <p14:tracePt t="26348" x="8050213" y="5832475"/>
          <p14:tracePt t="26554" x="0" y="0"/>
        </p14:tracePtLst>
        <p14:tracePtLst>
          <p14:tracePt t="28806" x="8031163" y="4143375"/>
          <p14:tracePt t="30619" x="8031163" y="4162425"/>
          <p14:tracePt t="30642" x="8031163" y="4173538"/>
          <p14:tracePt t="30665" x="8031163" y="4192588"/>
          <p14:tracePt t="30690" x="8031163" y="4213225"/>
          <p14:tracePt t="30740" x="8031163" y="4222750"/>
          <p14:tracePt t="30787" x="8031163" y="4252913"/>
          <p14:tracePt t="30928" x="8031163" y="4273550"/>
          <p14:tracePt t="30953" x="8050213" y="4283075"/>
          <p14:tracePt t="31299" x="8050213" y="4303713"/>
          <p14:tracePt t="31322" x="8050213" y="4364038"/>
          <p14:tracePt t="31349" x="8050213" y="4394200"/>
          <p14:tracePt t="31844" x="8050213" y="4403725"/>
          <p14:tracePt t="31871" x="0" y="0"/>
        </p14:tracePtLst>
      </p14:laserTraceLst>
    </p:ext>
    <p:ext uri="{E180D4A7-C9FB-4DFB-919C-405C955672EB}">
      <p14:showEvtLst xmlns:p14="http://schemas.microsoft.com/office/powerpoint/2010/main">
        <p14:playEvt time="35" objId="7"/>
        <p14:stopEvt time="51385" objId="7"/>
      </p14:showEvtLst>
    </p:ext>
  </p:extLs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Quiz</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27</a:t>
            </a:fld>
            <a:endParaRPr kumimoji="0" lang="en-US" dirty="0"/>
          </a:p>
        </p:txBody>
      </p:sp>
      <p:sp>
        <p:nvSpPr>
          <p:cNvPr id="4" name="Content Placeholder 3"/>
          <p:cNvSpPr>
            <a:spLocks noGrp="1"/>
          </p:cNvSpPr>
          <p:nvPr>
            <p:ph sz="quarter" idx="1"/>
          </p:nvPr>
        </p:nvSpPr>
        <p:spPr/>
        <p:txBody>
          <a:bodyPr/>
          <a:lstStyle/>
          <a:p>
            <a:pPr lvl="0"/>
            <a:r>
              <a:rPr lang="en-US" sz="2800" dirty="0"/>
              <a:t>Suppose a 16-bit timer has the following setting</a:t>
            </a:r>
            <a:r>
              <a:rPr lang="en-US" altLang="zh-CN" sz="2800" dirty="0"/>
              <a:t>s</a:t>
            </a:r>
            <a:r>
              <a:rPr lang="en-US" sz="2800" dirty="0"/>
              <a:t> </a:t>
            </a:r>
          </a:p>
          <a:p>
            <a:pPr lvl="2"/>
            <a:r>
              <a:rPr lang="en-US" sz="2100" dirty="0"/>
              <a:t>CPU clock frequency is 4 </a:t>
            </a:r>
            <a:r>
              <a:rPr lang="en-US" sz="2100" dirty="0" err="1"/>
              <a:t>MHz.</a:t>
            </a:r>
            <a:r>
              <a:rPr lang="en-US" sz="2100" dirty="0"/>
              <a:t> </a:t>
            </a:r>
          </a:p>
          <a:p>
            <a:pPr lvl="2"/>
            <a:r>
              <a:rPr lang="en-US" sz="2100" dirty="0" err="1"/>
              <a:t>Prescaler</a:t>
            </a:r>
            <a:r>
              <a:rPr lang="en-US" sz="2100" dirty="0"/>
              <a:t> PSC = 39</a:t>
            </a:r>
          </a:p>
          <a:p>
            <a:pPr lvl="2"/>
            <a:r>
              <a:rPr lang="en-US" sz="2100" dirty="0"/>
              <a:t>Counting direction: center-aligned counting</a:t>
            </a:r>
          </a:p>
          <a:p>
            <a:pPr lvl="2"/>
            <a:r>
              <a:rPr lang="en-US" sz="2100" dirty="0"/>
              <a:t>Desired timer frequency = 100 Hz</a:t>
            </a:r>
          </a:p>
          <a:p>
            <a:r>
              <a:rPr lang="en-US" sz="2800" dirty="0"/>
              <a:t>Calculate the ARR.</a:t>
            </a:r>
            <a:endParaRPr lang="en-US" dirty="0"/>
          </a:p>
          <a:p>
            <a:pPr marL="0" indent="0">
              <a:buNone/>
            </a:pPr>
            <a:endParaRPr lang="en-US" dirty="0"/>
          </a:p>
        </p:txBody>
      </p:sp>
    </p:spTree>
    <p:extLst>
      <p:ext uri="{BB962C8B-B14F-4D97-AF65-F5344CB8AC3E}">
        <p14:creationId xmlns:p14="http://schemas.microsoft.com/office/powerpoint/2010/main" val="11829178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Quiz Answer</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28</a:t>
            </a:fld>
            <a:endParaRPr kumimoji="0" lang="en-US" dirty="0"/>
          </a:p>
        </p:txBody>
      </p:sp>
      <p:sp>
        <p:nvSpPr>
          <p:cNvPr id="4" name="Content Placeholder 3"/>
          <p:cNvSpPr>
            <a:spLocks noGrp="1"/>
          </p:cNvSpPr>
          <p:nvPr>
            <p:ph sz="quarter" idx="1"/>
          </p:nvPr>
        </p:nvSpPr>
        <p:spPr/>
        <p:txBody>
          <a:bodyPr/>
          <a:lstStyle/>
          <a:p>
            <a:pPr lvl="0"/>
            <a:r>
              <a:rPr lang="en-US" sz="2800" dirty="0"/>
              <a:t>Suppose a 16-bit timer has the following setting</a:t>
            </a:r>
            <a:r>
              <a:rPr lang="en-US" altLang="zh-CN" sz="2800" dirty="0"/>
              <a:t>s</a:t>
            </a:r>
            <a:r>
              <a:rPr lang="en-US" sz="2800" dirty="0"/>
              <a:t> </a:t>
            </a:r>
          </a:p>
          <a:p>
            <a:pPr lvl="2"/>
            <a:r>
              <a:rPr lang="en-US" sz="2100" dirty="0"/>
              <a:t>CPU clock frequency is 4 </a:t>
            </a:r>
            <a:r>
              <a:rPr lang="en-US" sz="2100" dirty="0" err="1"/>
              <a:t>MHz.</a:t>
            </a:r>
            <a:r>
              <a:rPr lang="en-US" sz="2100" dirty="0"/>
              <a:t> </a:t>
            </a:r>
          </a:p>
          <a:p>
            <a:pPr lvl="2"/>
            <a:r>
              <a:rPr lang="en-US" sz="2100" dirty="0" err="1"/>
              <a:t>Prescaler</a:t>
            </a:r>
            <a:r>
              <a:rPr lang="en-US" sz="2100" dirty="0"/>
              <a:t> PSC = 39</a:t>
            </a:r>
          </a:p>
          <a:p>
            <a:pPr lvl="2"/>
            <a:r>
              <a:rPr lang="en-US" sz="2100" dirty="0"/>
              <a:t>Counting direction: center-aligned counting</a:t>
            </a:r>
          </a:p>
          <a:p>
            <a:pPr lvl="2"/>
            <a:r>
              <a:rPr lang="en-US" sz="2100" dirty="0"/>
              <a:t>Desired timer frequency = 100 Hz</a:t>
            </a:r>
          </a:p>
          <a:p>
            <a:r>
              <a:rPr lang="en-US" sz="2800" dirty="0"/>
              <a:t>Calculate the ARR.</a:t>
            </a:r>
            <a:endParaRPr lang="en-US" dirty="0"/>
          </a:p>
          <a:p>
            <a:endParaRPr lang="en-US" dirty="0"/>
          </a:p>
        </p:txBody>
      </p:sp>
      <mc:AlternateContent xmlns:mc="http://schemas.openxmlformats.org/markup-compatibility/2006" xmlns:a14="http://schemas.microsoft.com/office/drawing/2010/main">
        <mc:Choice Requires="a14">
          <p:sp>
            <p:nvSpPr>
              <p:cNvPr id="5" name="Rectangle 4"/>
              <p:cNvSpPr/>
              <p:nvPr/>
            </p:nvSpPr>
            <p:spPr>
              <a:xfrm>
                <a:off x="1143000" y="3769115"/>
                <a:ext cx="6248400" cy="498085"/>
              </a:xfrm>
              <a:prstGeom prst="rect">
                <a:avLst/>
              </a:prstGeom>
            </p:spPr>
            <p:txBody>
              <a:bodyPr wrap="square">
                <a:spAutoFit/>
              </a:bodyPr>
              <a:lstStyle/>
              <a:p>
                <a14:m>
                  <m:oMath xmlns:m="http://schemas.openxmlformats.org/officeDocument/2006/math">
                    <m:sSub>
                      <m:sSubPr>
                        <m:ctrlPr>
                          <a:rPr lang="en-US" i="1" smtClean="0">
                            <a:solidFill>
                              <a:prstClr val="black"/>
                            </a:solidFill>
                            <a:latin typeface="Cambria Math" panose="02040503050406030204" pitchFamily="18" charset="0"/>
                          </a:rPr>
                        </m:ctrlPr>
                      </m:sSubPr>
                      <m:e>
                        <m:r>
                          <a:rPr lang="en-US" i="1">
                            <a:latin typeface="Cambria Math" panose="02040503050406030204" pitchFamily="18" charset="0"/>
                          </a:rPr>
                          <m:t>𝑇𝑖𝑚𝑒𝑟</m:t>
                        </m:r>
                        <m:r>
                          <a:rPr lang="en-US" smtClean="0">
                            <a:latin typeface="Cambria Math" panose="02040503050406030204" pitchFamily="18" charset="0"/>
                          </a:rPr>
                          <m:t> </m:t>
                        </m:r>
                        <m:r>
                          <a:rPr lang="en-US" b="0" i="1" smtClean="0">
                            <a:latin typeface="Cambria Math" panose="02040503050406030204" pitchFamily="18" charset="0"/>
                          </a:rPr>
                          <m:t>𝐶𝑙</m:t>
                        </m:r>
                        <m:r>
                          <a:rPr lang="en-US" i="1" smtClean="0">
                            <a:latin typeface="Cambria Math" panose="02040503050406030204" pitchFamily="18" charset="0"/>
                          </a:rPr>
                          <m:t>𝑜𝑐𝑘</m:t>
                        </m:r>
                        <m:r>
                          <a:rPr lang="en-US" i="1" smtClean="0">
                            <a:latin typeface="Cambria Math" panose="02040503050406030204" pitchFamily="18" charset="0"/>
                          </a:rPr>
                          <m:t> </m:t>
                        </m:r>
                        <m:r>
                          <a:rPr lang="en-US" b="0" i="1" smtClean="0">
                            <a:latin typeface="Cambria Math" panose="02040503050406030204" pitchFamily="18" charset="0"/>
                          </a:rPr>
                          <m:t>𝐹</m:t>
                        </m:r>
                        <m:r>
                          <a:rPr lang="en-US" i="1" smtClean="0">
                            <a:latin typeface="Cambria Math" panose="02040503050406030204" pitchFamily="18" charset="0"/>
                          </a:rPr>
                          <m:t>𝑟𝑒𝑞</m:t>
                        </m:r>
                        <m:r>
                          <a:rPr lang="en-US" b="0" i="1" smtClean="0">
                            <a:latin typeface="Cambria Math" panose="02040503050406030204" pitchFamily="18" charset="0"/>
                          </a:rPr>
                          <m:t> </m:t>
                        </m:r>
                        <m:r>
                          <a:rPr lang="en-US" i="1">
                            <a:solidFill>
                              <a:prstClr val="black"/>
                            </a:solidFill>
                            <a:latin typeface="Cambria Math"/>
                          </a:rPr>
                          <m:t>𝑓</m:t>
                        </m:r>
                      </m:e>
                      <m:sub>
                        <m:r>
                          <a:rPr lang="en-US" i="1">
                            <a:solidFill>
                              <a:prstClr val="black"/>
                            </a:solidFill>
                            <a:latin typeface="Cambria Math"/>
                          </a:rPr>
                          <m:t>𝐶𝐾</m:t>
                        </m:r>
                        <m:r>
                          <a:rPr lang="en-US" i="1">
                            <a:solidFill>
                              <a:prstClr val="black"/>
                            </a:solidFill>
                            <a:latin typeface="Cambria Math"/>
                          </a:rPr>
                          <m:t>_</m:t>
                        </m:r>
                        <m:r>
                          <a:rPr lang="en-US" i="1">
                            <a:solidFill>
                              <a:prstClr val="black"/>
                            </a:solidFill>
                            <a:latin typeface="Cambria Math"/>
                          </a:rPr>
                          <m:t>𝐶𝑁𝑇</m:t>
                        </m:r>
                      </m:sub>
                    </m:sSub>
                    <m:r>
                      <a:rPr lang="en-US" i="1">
                        <a:solidFill>
                          <a:prstClr val="black"/>
                        </a:solidFill>
                        <a:latin typeface="Cambria Math"/>
                      </a:rPr>
                      <m:t>=</m:t>
                    </m:r>
                    <m:f>
                      <m:fPr>
                        <m:ctrlPr>
                          <a:rPr lang="en-US" i="1">
                            <a:solidFill>
                              <a:prstClr val="black"/>
                            </a:solidFill>
                            <a:latin typeface="Cambria Math" panose="02040503050406030204" pitchFamily="18" charset="0"/>
                          </a:rPr>
                        </m:ctrlPr>
                      </m:fPr>
                      <m:num>
                        <m:sSub>
                          <m:sSubPr>
                            <m:ctrlPr>
                              <a:rPr lang="en-US" i="1">
                                <a:solidFill>
                                  <a:prstClr val="black"/>
                                </a:solidFill>
                                <a:latin typeface="Cambria Math" panose="02040503050406030204" pitchFamily="18" charset="0"/>
                              </a:rPr>
                            </m:ctrlPr>
                          </m:sSubPr>
                          <m:e>
                            <m:r>
                              <a:rPr lang="en-US" i="1">
                                <a:solidFill>
                                  <a:prstClr val="black"/>
                                </a:solidFill>
                                <a:latin typeface="Cambria Math"/>
                              </a:rPr>
                              <m:t>𝑓</m:t>
                            </m:r>
                          </m:e>
                          <m:sub>
                            <m:r>
                              <a:rPr lang="en-US" i="1">
                                <a:solidFill>
                                  <a:prstClr val="black"/>
                                </a:solidFill>
                                <a:latin typeface="Cambria Math"/>
                              </a:rPr>
                              <m:t>𝐶</m:t>
                            </m:r>
                            <m:r>
                              <a:rPr lang="en-US" b="0" i="1" smtClean="0">
                                <a:solidFill>
                                  <a:prstClr val="black"/>
                                </a:solidFill>
                                <a:latin typeface="Cambria Math" panose="02040503050406030204" pitchFamily="18" charset="0"/>
                              </a:rPr>
                              <m:t>𝐾</m:t>
                            </m:r>
                            <m:r>
                              <a:rPr lang="en-US" i="1">
                                <a:solidFill>
                                  <a:prstClr val="black"/>
                                </a:solidFill>
                                <a:latin typeface="Cambria Math"/>
                              </a:rPr>
                              <m:t>_</m:t>
                            </m:r>
                            <m:r>
                              <a:rPr lang="en-US" i="1">
                                <a:solidFill>
                                  <a:prstClr val="black"/>
                                </a:solidFill>
                                <a:latin typeface="Cambria Math"/>
                              </a:rPr>
                              <m:t>𝑃𝑆𝐶</m:t>
                            </m:r>
                          </m:sub>
                        </m:sSub>
                      </m:num>
                      <m:den>
                        <m:r>
                          <a:rPr lang="en-US" i="1">
                            <a:solidFill>
                              <a:prstClr val="black"/>
                            </a:solidFill>
                            <a:latin typeface="Cambria Math" panose="02040503050406030204" pitchFamily="18" charset="0"/>
                          </a:rPr>
                          <m:t>𝑃𝑆𝐶</m:t>
                        </m:r>
                        <m:r>
                          <a:rPr lang="en-US" i="1">
                            <a:solidFill>
                              <a:prstClr val="black"/>
                            </a:solidFill>
                            <a:latin typeface="Cambria Math"/>
                          </a:rPr>
                          <m:t>+1</m:t>
                        </m:r>
                      </m:den>
                    </m:f>
                  </m:oMath>
                </a14:m>
                <a:r>
                  <a:rPr lang="en-US" dirty="0"/>
                  <a:t> = </a:t>
                </a:r>
                <a14:m>
                  <m:oMath xmlns:m="http://schemas.openxmlformats.org/officeDocument/2006/math">
                    <m:f>
                      <m:fPr>
                        <m:ctrlPr>
                          <a:rPr lang="en-US" i="1">
                            <a:solidFill>
                              <a:prstClr val="black"/>
                            </a:solidFill>
                            <a:latin typeface="Cambria Math" panose="02040503050406030204" pitchFamily="18" charset="0"/>
                          </a:rPr>
                        </m:ctrlPr>
                      </m:fPr>
                      <m:num>
                        <m:r>
                          <a:rPr lang="en-US" b="0" i="1" smtClean="0">
                            <a:solidFill>
                              <a:prstClr val="black"/>
                            </a:solidFill>
                            <a:latin typeface="Cambria Math" panose="02040503050406030204" pitchFamily="18" charset="0"/>
                          </a:rPr>
                          <m:t>4 </m:t>
                        </m:r>
                        <m:r>
                          <m:rPr>
                            <m:sty m:val="p"/>
                          </m:rPr>
                          <a:rPr lang="en-US" altLang="zh-CN" i="1">
                            <a:solidFill>
                              <a:prstClr val="black"/>
                            </a:solidFill>
                            <a:latin typeface="Cambria Math" panose="02040503050406030204" pitchFamily="18" charset="0"/>
                          </a:rPr>
                          <m:t>MHz</m:t>
                        </m:r>
                      </m:num>
                      <m:den>
                        <m:r>
                          <a:rPr lang="en-US" b="0" i="1" smtClean="0">
                            <a:solidFill>
                              <a:prstClr val="black"/>
                            </a:solidFill>
                            <a:latin typeface="Cambria Math" panose="02040503050406030204" pitchFamily="18" charset="0"/>
                          </a:rPr>
                          <m:t>40</m:t>
                        </m:r>
                      </m:den>
                    </m:f>
                    <m:r>
                      <a:rPr lang="en-US" altLang="zh-CN" i="1">
                        <a:solidFill>
                          <a:prstClr val="black"/>
                        </a:solidFill>
                        <a:latin typeface="Cambria Math" panose="02040503050406030204" pitchFamily="18" charset="0"/>
                      </a:rPr>
                      <m:t>=</m:t>
                    </m:r>
                  </m:oMath>
                </a14:m>
                <a:r>
                  <a:rPr lang="en-US" dirty="0"/>
                  <a:t>0.1 </a:t>
                </a:r>
                <a:r>
                  <a:rPr lang="en-US" altLang="zh-CN" dirty="0"/>
                  <a:t>MHz</a:t>
                </a:r>
                <a:endParaRPr lang="en-US" dirty="0"/>
              </a:p>
            </p:txBody>
          </p:sp>
        </mc:Choice>
        <mc:Fallback xmlns="">
          <p:sp>
            <p:nvSpPr>
              <p:cNvPr id="5" name="Rectangle 4"/>
              <p:cNvSpPr>
                <a:spLocks noRot="1" noChangeAspect="1" noMove="1" noResize="1" noEditPoints="1" noAdjustHandles="1" noChangeArrowheads="1" noChangeShapeType="1" noTextEdit="1"/>
              </p:cNvSpPr>
              <p:nvPr/>
            </p:nvSpPr>
            <p:spPr>
              <a:xfrm>
                <a:off x="1143000" y="3769115"/>
                <a:ext cx="6248400" cy="498085"/>
              </a:xfrm>
              <a:prstGeom prst="rect">
                <a:avLst/>
              </a:prstGeom>
              <a:blipFill>
                <a:blip r:embed="rId2"/>
                <a:stretch>
                  <a:fillRect b="-609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p:cNvSpPr/>
              <p:nvPr/>
            </p:nvSpPr>
            <p:spPr>
              <a:xfrm>
                <a:off x="1066800" y="4466590"/>
                <a:ext cx="5358903" cy="61709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𝑇𝑖𝑚𝑒𝑟</m:t>
                      </m:r>
                      <m:r>
                        <a:rPr lang="en-US">
                          <a:latin typeface="Cambria Math" panose="02040503050406030204" pitchFamily="18" charset="0"/>
                        </a:rPr>
                        <m:t> </m:t>
                      </m:r>
                      <m:r>
                        <a:rPr lang="en-US" b="0" i="1" smtClean="0">
                          <a:latin typeface="Cambria Math" panose="02040503050406030204" pitchFamily="18" charset="0"/>
                        </a:rPr>
                        <m:t>𝐹</m:t>
                      </m:r>
                      <m:r>
                        <a:rPr lang="en-US" i="1">
                          <a:latin typeface="Cambria Math" panose="02040503050406030204" pitchFamily="18" charset="0"/>
                        </a:rPr>
                        <m:t>𝑟𝑒𝑞</m:t>
                      </m:r>
                      <m:r>
                        <a:rPr lang="en-US" b="0" i="1" smtClean="0">
                          <a:latin typeface="Cambria Math" panose="02040503050406030204" pitchFamily="18" charset="0"/>
                        </a:rPr>
                        <m:t> </m:t>
                      </m:r>
                      <m:r>
                        <a:rPr lang="en-US" b="0" i="1" smtClean="0">
                          <a:latin typeface="Cambria Math" panose="02040503050406030204" pitchFamily="18" charset="0"/>
                        </a:rPr>
                        <m:t>𝑓𝑇𝑖𝑚𝑒</m:t>
                      </m:r>
                      <m:r>
                        <a:rPr lang="en-US" b="0" i="1" baseline="-25000" smtClean="0">
                          <a:latin typeface="Cambria Math" panose="02040503050406030204" pitchFamily="18" charset="0"/>
                        </a:rPr>
                        <m:t>𝑟</m:t>
                      </m:r>
                      <m:r>
                        <a:rPr lang="en-US">
                          <a:latin typeface="Cambria Math" panose="02040503050406030204" pitchFamily="18" charset="0"/>
                        </a:rPr>
                        <m:t>=</m:t>
                      </m:r>
                      <m:f>
                        <m:fPr>
                          <m:ctrlPr>
                            <a:rPr lang="en-US" i="1">
                              <a:solidFill>
                                <a:prstClr val="black"/>
                              </a:solidFill>
                              <a:latin typeface="Cambria Math" panose="02040503050406030204" pitchFamily="18" charset="0"/>
                            </a:rPr>
                          </m:ctrlPr>
                        </m:fPr>
                        <m:num>
                          <m:sSub>
                            <m:sSubPr>
                              <m:ctrlPr>
                                <a:rPr lang="en-US" i="1">
                                  <a:solidFill>
                                    <a:prstClr val="black"/>
                                  </a:solidFill>
                                  <a:latin typeface="Cambria Math" panose="02040503050406030204" pitchFamily="18" charset="0"/>
                                </a:rPr>
                              </m:ctrlPr>
                            </m:sSubPr>
                            <m:e>
                              <m:r>
                                <a:rPr lang="en-US" i="1">
                                  <a:solidFill>
                                    <a:prstClr val="black"/>
                                  </a:solidFill>
                                  <a:latin typeface="Cambria Math"/>
                                </a:rPr>
                                <m:t>𝑓</m:t>
                              </m:r>
                            </m:e>
                            <m:sub>
                              <m:r>
                                <a:rPr lang="en-US" i="1">
                                  <a:solidFill>
                                    <a:prstClr val="black"/>
                                  </a:solidFill>
                                  <a:latin typeface="Cambria Math"/>
                                </a:rPr>
                                <m:t>𝐶</m:t>
                              </m:r>
                              <m:r>
                                <a:rPr lang="en-US" b="0" i="1" smtClean="0">
                                  <a:solidFill>
                                    <a:prstClr val="black"/>
                                  </a:solidFill>
                                  <a:latin typeface="Cambria Math" panose="02040503050406030204" pitchFamily="18" charset="0"/>
                                </a:rPr>
                                <m:t>𝐾</m:t>
                              </m:r>
                              <m:r>
                                <a:rPr lang="en-US" i="1">
                                  <a:solidFill>
                                    <a:prstClr val="black"/>
                                  </a:solidFill>
                                  <a:latin typeface="Cambria Math" panose="02040503050406030204" pitchFamily="18" charset="0"/>
                                </a:rPr>
                                <m:t>_</m:t>
                              </m:r>
                              <m:r>
                                <a:rPr lang="en-US" b="0" i="1" smtClean="0">
                                  <a:solidFill>
                                    <a:prstClr val="black"/>
                                  </a:solidFill>
                                  <a:latin typeface="Cambria Math" panose="02040503050406030204" pitchFamily="18" charset="0"/>
                                </a:rPr>
                                <m:t>𝐶𝑁𝑇</m:t>
                              </m:r>
                            </m:sub>
                          </m:sSub>
                        </m:num>
                        <m:den>
                          <m:r>
                            <a:rPr lang="en-US" i="1">
                              <a:solidFill>
                                <a:prstClr val="black"/>
                              </a:solidFill>
                              <a:latin typeface="Cambria Math" panose="02040503050406030204" pitchFamily="18" charset="0"/>
                            </a:rPr>
                            <m:t>2∗</m:t>
                          </m:r>
                          <m:r>
                            <a:rPr lang="en-US" i="1">
                              <a:solidFill>
                                <a:prstClr val="black"/>
                              </a:solidFill>
                              <a:latin typeface="Cambria Math" panose="02040503050406030204" pitchFamily="18" charset="0"/>
                            </a:rPr>
                            <m:t>𝐴𝑅𝑅</m:t>
                          </m:r>
                        </m:den>
                      </m:f>
                      <m:r>
                        <a:rPr lang="en-US" i="1">
                          <a:solidFill>
                            <a:prstClr val="black"/>
                          </a:solidFill>
                          <a:latin typeface="Cambria Math" panose="02040503050406030204" pitchFamily="18" charset="0"/>
                        </a:rPr>
                        <m:t>=</m:t>
                      </m:r>
                      <m:f>
                        <m:fPr>
                          <m:ctrlPr>
                            <a:rPr lang="en-US" i="1">
                              <a:latin typeface="Cambria Math" panose="02040503050406030204" pitchFamily="18" charset="0"/>
                            </a:rPr>
                          </m:ctrlPr>
                        </m:fPr>
                        <m:num>
                          <m:r>
                            <a:rPr lang="en-US">
                              <a:latin typeface="Cambria Math" panose="02040503050406030204" pitchFamily="18" charset="0"/>
                            </a:rPr>
                            <m:t>0.1 </m:t>
                          </m:r>
                          <m:r>
                            <a:rPr lang="en-US" i="1">
                              <a:latin typeface="Cambria Math" panose="02040503050406030204" pitchFamily="18" charset="0"/>
                            </a:rPr>
                            <m:t>𝑀𝐻𝑧</m:t>
                          </m:r>
                        </m:num>
                        <m:den>
                          <m:r>
                            <a:rPr lang="en-US">
                              <a:latin typeface="Cambria Math" panose="02040503050406030204" pitchFamily="18" charset="0"/>
                            </a:rPr>
                            <m:t>2∗</m:t>
                          </m:r>
                          <m:r>
                            <m:rPr>
                              <m:sty m:val="p"/>
                            </m:rPr>
                            <a:rPr lang="en-US">
                              <a:latin typeface="Cambria Math" panose="02040503050406030204" pitchFamily="18" charset="0"/>
                            </a:rPr>
                            <m:t>ARR</m:t>
                          </m:r>
                        </m:den>
                      </m:f>
                      <m:r>
                        <a:rPr lang="en-US">
                          <a:latin typeface="Cambria Math" panose="02040503050406030204" pitchFamily="18" charset="0"/>
                        </a:rPr>
                        <m:t>=100</m:t>
                      </m:r>
                      <m:r>
                        <a:rPr lang="en-US" i="1">
                          <a:latin typeface="Cambria Math" panose="02040503050406030204" pitchFamily="18" charset="0"/>
                        </a:rPr>
                        <m:t>𝐻𝑧</m:t>
                      </m:r>
                    </m:oMath>
                  </m:oMathPara>
                </a14:m>
                <a:endParaRPr lang="en-US" dirty="0"/>
              </a:p>
            </p:txBody>
          </p:sp>
        </mc:Choice>
        <mc:Fallback xmlns="">
          <p:sp>
            <p:nvSpPr>
              <p:cNvPr id="9" name="Rectangle 8"/>
              <p:cNvSpPr>
                <a:spLocks noRot="1" noChangeAspect="1" noMove="1" noResize="1" noEditPoints="1" noAdjustHandles="1" noChangeArrowheads="1" noChangeShapeType="1" noTextEdit="1"/>
              </p:cNvSpPr>
              <p:nvPr/>
            </p:nvSpPr>
            <p:spPr>
              <a:xfrm>
                <a:off x="1066800" y="4466590"/>
                <a:ext cx="5358903" cy="61709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ectangle 9"/>
              <p:cNvSpPr/>
              <p:nvPr/>
            </p:nvSpPr>
            <p:spPr>
              <a:xfrm>
                <a:off x="1143000" y="5283072"/>
                <a:ext cx="138243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𝐴𝑅𝑅</m:t>
                      </m:r>
                      <m:r>
                        <a:rPr lang="en-US" b="0" i="1" smtClean="0">
                          <a:latin typeface="Cambria Math" panose="02040503050406030204" pitchFamily="18" charset="0"/>
                        </a:rPr>
                        <m:t>=500</m:t>
                      </m:r>
                    </m:oMath>
                  </m:oMathPara>
                </a14:m>
                <a:endParaRPr lang="en-US" dirty="0"/>
              </a:p>
            </p:txBody>
          </p:sp>
        </mc:Choice>
        <mc:Fallback xmlns="">
          <p:sp>
            <p:nvSpPr>
              <p:cNvPr id="10" name="Rectangle 9"/>
              <p:cNvSpPr>
                <a:spLocks noRot="1" noChangeAspect="1" noMove="1" noResize="1" noEditPoints="1" noAdjustHandles="1" noChangeArrowheads="1" noChangeShapeType="1" noTextEdit="1"/>
              </p:cNvSpPr>
              <p:nvPr/>
            </p:nvSpPr>
            <p:spPr>
              <a:xfrm>
                <a:off x="1143000" y="5283072"/>
                <a:ext cx="1382430" cy="369332"/>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8891443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Quiz</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29</a:t>
            </a:fld>
            <a:endParaRPr kumimoji="0" lang="en-US" dirty="0"/>
          </a:p>
        </p:txBody>
      </p:sp>
      <p:sp>
        <p:nvSpPr>
          <p:cNvPr id="4" name="Content Placeholder 3"/>
          <p:cNvSpPr>
            <a:spLocks noGrp="1"/>
          </p:cNvSpPr>
          <p:nvPr>
            <p:ph sz="quarter" idx="1"/>
          </p:nvPr>
        </p:nvSpPr>
        <p:spPr/>
        <p:txBody>
          <a:bodyPr/>
          <a:lstStyle/>
          <a:p>
            <a:pPr lvl="0"/>
            <a:r>
              <a:rPr lang="en-US" sz="2800" dirty="0"/>
              <a:t>Suppose all registers are 16 bits. CPU clock frequency is 400 </a:t>
            </a:r>
            <a:r>
              <a:rPr lang="en-US" sz="2800" dirty="0" err="1"/>
              <a:t>MHz.</a:t>
            </a:r>
            <a:endParaRPr lang="en-US" sz="2800" dirty="0"/>
          </a:p>
          <a:p>
            <a:r>
              <a:rPr lang="en-US" sz="2800" dirty="0"/>
              <a:t>What is the maximum and minimum Timer Clock Frequency, and Timer Frequency, assuming up-counting mode?</a:t>
            </a:r>
            <a:endParaRPr lang="en-US" dirty="0"/>
          </a:p>
        </p:txBody>
      </p:sp>
    </p:spTree>
    <p:extLst>
      <p:ext uri="{BB962C8B-B14F-4D97-AF65-F5344CB8AC3E}">
        <p14:creationId xmlns:p14="http://schemas.microsoft.com/office/powerpoint/2010/main" val="12719584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p:cNvSpPr/>
          <p:nvPr/>
        </p:nvSpPr>
        <p:spPr>
          <a:xfrm>
            <a:off x="5265964" y="2121962"/>
            <a:ext cx="3420836" cy="2971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prstClr val="white"/>
              </a:solidFill>
              <a:effectLst/>
              <a:uLnTx/>
              <a:uFillTx/>
              <a:latin typeface="Gill Sans MT"/>
              <a:ea typeface="+mn-ea"/>
              <a:cs typeface="+mn-cs"/>
            </a:endParaRPr>
          </a:p>
        </p:txBody>
      </p:sp>
      <p:sp>
        <p:nvSpPr>
          <p:cNvPr id="2" name="Title 1"/>
          <p:cNvSpPr>
            <a:spLocks noGrp="1"/>
          </p:cNvSpPr>
          <p:nvPr>
            <p:ph type="title"/>
          </p:nvPr>
        </p:nvSpPr>
        <p:spPr/>
        <p:txBody>
          <a:bodyPr/>
          <a:lstStyle/>
          <a:p>
            <a:r>
              <a:rPr lang="en-US" dirty="0"/>
              <a:t>System Timer (</a:t>
            </a:r>
            <a:r>
              <a:rPr lang="en-US" dirty="0" err="1"/>
              <a:t>SysTick</a:t>
            </a:r>
            <a:r>
              <a:rPr lang="en-US" dirty="0"/>
              <a:t>)</a:t>
            </a:r>
          </a:p>
        </p:txBody>
      </p:sp>
      <p:sp>
        <p:nvSpPr>
          <p:cNvPr id="3" name="Slide Number Placeholder 2"/>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A7C8D44-3667-46F6-9772-CC52308E2A7F}" type="slidenum">
              <a:rPr kumimoji="0" lang="en-US" sz="1400" b="0" i="0" u="none" strike="noStrike" kern="1200" cap="none" spc="0" normalizeH="0" baseline="0" noProof="0" smtClean="0">
                <a:ln>
                  <a:noFill/>
                </a:ln>
                <a:solidFill>
                  <a:srgbClr val="1F497D"/>
                </a:solidFill>
                <a:effectLst/>
                <a:uLnTx/>
                <a:uFillTx/>
                <a:latin typeface="Gill Sans M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3</a:t>
            </a:fld>
            <a:endParaRPr kumimoji="0" lang="en-US" sz="1400" b="0" i="0" u="none" strike="noStrike" kern="1200" cap="none" spc="0" normalizeH="0" baseline="0" noProof="0" dirty="0">
              <a:ln>
                <a:noFill/>
              </a:ln>
              <a:solidFill>
                <a:srgbClr val="1F497D"/>
              </a:solidFill>
              <a:effectLst/>
              <a:uLnTx/>
              <a:uFillTx/>
              <a:latin typeface="Gill Sans MT"/>
              <a:ea typeface="+mn-ea"/>
              <a:cs typeface="+mn-cs"/>
            </a:endParaRPr>
          </a:p>
        </p:txBody>
      </p:sp>
      <p:sp>
        <p:nvSpPr>
          <p:cNvPr id="44" name="Content Placeholder 43"/>
          <p:cNvSpPr>
            <a:spLocks noGrp="1"/>
          </p:cNvSpPr>
          <p:nvPr>
            <p:ph sz="quarter" idx="1"/>
          </p:nvPr>
        </p:nvSpPr>
        <p:spPr>
          <a:xfrm>
            <a:off x="457200" y="1219200"/>
            <a:ext cx="2886939" cy="3131612"/>
          </a:xfrm>
        </p:spPr>
        <p:txBody>
          <a:bodyPr>
            <a:normAutofit/>
          </a:bodyPr>
          <a:lstStyle/>
          <a:p>
            <a:r>
              <a:rPr lang="en-US" sz="1800" dirty="0"/>
              <a:t>System timer (</a:t>
            </a:r>
            <a:r>
              <a:rPr lang="en-US" sz="1800" dirty="0" err="1"/>
              <a:t>SysTick</a:t>
            </a:r>
            <a:r>
              <a:rPr lang="en-US" sz="1800" dirty="0"/>
              <a:t>) is a standard hardware component built into ARM Cortex-M.</a:t>
            </a:r>
          </a:p>
          <a:p>
            <a:endParaRPr lang="en-US" sz="1800" dirty="0"/>
          </a:p>
          <a:p>
            <a:r>
              <a:rPr lang="en-US" sz="1800" dirty="0"/>
              <a:t>This hardware periodically </a:t>
            </a:r>
            <a:r>
              <a:rPr lang="en-US" altLang="zh-CN" sz="1800" dirty="0"/>
              <a:t>interrupts</a:t>
            </a:r>
            <a:r>
              <a:rPr lang="en-US" sz="1800" dirty="0"/>
              <a:t> the processor to execute the following ISR:</a:t>
            </a:r>
          </a:p>
        </p:txBody>
      </p:sp>
      <p:sp>
        <p:nvSpPr>
          <p:cNvPr id="4" name="Rectangle 3"/>
          <p:cNvSpPr/>
          <p:nvPr/>
        </p:nvSpPr>
        <p:spPr>
          <a:xfrm>
            <a:off x="7116117" y="2412639"/>
            <a:ext cx="1257300" cy="1766723"/>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50" b="0" i="0" u="none" strike="noStrike" kern="1200" cap="none" spc="0" normalizeH="0" baseline="0" noProof="0" dirty="0">
                <a:ln>
                  <a:noFill/>
                </a:ln>
                <a:solidFill>
                  <a:prstClr val="white"/>
                </a:solidFill>
                <a:effectLst/>
                <a:uLnTx/>
                <a:uFillTx/>
                <a:latin typeface="Gill Sans MT"/>
                <a:ea typeface="+mn-ea"/>
                <a:cs typeface="+mn-cs"/>
              </a:rPr>
              <a:t>Processor</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50" b="0" i="0" u="none" strike="noStrike" kern="1200" cap="none" spc="0" normalizeH="0" baseline="0" noProof="0" dirty="0">
                <a:ln>
                  <a:noFill/>
                </a:ln>
                <a:solidFill>
                  <a:prstClr val="white"/>
                </a:solidFill>
                <a:effectLst/>
                <a:uLnTx/>
                <a:uFillTx/>
                <a:latin typeface="Gill Sans MT"/>
                <a:ea typeface="+mn-ea"/>
                <a:cs typeface="+mn-cs"/>
              </a:rPr>
              <a:t>Core</a:t>
            </a:r>
          </a:p>
        </p:txBody>
      </p:sp>
      <p:sp>
        <p:nvSpPr>
          <p:cNvPr id="5" name="Rectangle 4"/>
          <p:cNvSpPr/>
          <p:nvPr/>
        </p:nvSpPr>
        <p:spPr>
          <a:xfrm>
            <a:off x="5486400" y="2407712"/>
            <a:ext cx="1143000" cy="1771650"/>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50" b="0" i="0" u="none" strike="noStrike" kern="1200" cap="none" spc="0" normalizeH="0" baseline="0" noProof="0" dirty="0">
                <a:ln>
                  <a:noFill/>
                </a:ln>
                <a:solidFill>
                  <a:prstClr val="white"/>
                </a:solidFill>
                <a:effectLst/>
                <a:uLnTx/>
                <a:uFillTx/>
                <a:latin typeface="Gill Sans MT"/>
                <a:ea typeface="+mn-ea"/>
                <a:cs typeface="+mn-cs"/>
              </a:rPr>
              <a:t>NVIC</a:t>
            </a:r>
          </a:p>
        </p:txBody>
      </p:sp>
      <p:sp>
        <p:nvSpPr>
          <p:cNvPr id="6" name="Rectangle 5"/>
          <p:cNvSpPr/>
          <p:nvPr/>
        </p:nvSpPr>
        <p:spPr>
          <a:xfrm>
            <a:off x="3771900" y="2293412"/>
            <a:ext cx="1085850" cy="914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50" b="0" i="0" u="none" strike="noStrike" kern="1200" cap="none" spc="0" normalizeH="0" baseline="0" noProof="0" dirty="0">
                <a:ln>
                  <a:noFill/>
                </a:ln>
                <a:solidFill>
                  <a:prstClr val="black"/>
                </a:solidFill>
                <a:effectLst/>
                <a:uLnTx/>
                <a:uFillTx/>
                <a:latin typeface="Gill Sans MT"/>
                <a:ea typeface="+mn-ea"/>
                <a:cs typeface="+mn-cs"/>
              </a:rPr>
              <a:t>Peripherals</a:t>
            </a:r>
          </a:p>
        </p:txBody>
      </p:sp>
      <p:sp>
        <p:nvSpPr>
          <p:cNvPr id="7" name="Rectangle 6"/>
          <p:cNvSpPr/>
          <p:nvPr/>
        </p:nvSpPr>
        <p:spPr>
          <a:xfrm>
            <a:off x="3780065" y="3345924"/>
            <a:ext cx="1085850" cy="914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50" b="0" i="0" u="none" strike="noStrike" kern="1200" cap="none" spc="0" normalizeH="0" baseline="0" noProof="0" dirty="0">
                <a:ln>
                  <a:noFill/>
                </a:ln>
                <a:solidFill>
                  <a:prstClr val="black"/>
                </a:solidFill>
                <a:effectLst/>
                <a:uLnTx/>
                <a:uFillTx/>
                <a:latin typeface="Gill Sans MT"/>
                <a:ea typeface="+mn-ea"/>
                <a:cs typeface="+mn-cs"/>
              </a:rPr>
              <a:t>I/O pins</a:t>
            </a:r>
          </a:p>
        </p:txBody>
      </p:sp>
      <p:cxnSp>
        <p:nvCxnSpPr>
          <p:cNvPr id="9" name="Straight Arrow Connector 8"/>
          <p:cNvCxnSpPr>
            <a:stCxn id="6" idx="3"/>
          </p:cNvCxnSpPr>
          <p:nvPr/>
        </p:nvCxnSpPr>
        <p:spPr>
          <a:xfrm>
            <a:off x="4857750" y="2750612"/>
            <a:ext cx="626142" cy="0"/>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4865914" y="2922062"/>
            <a:ext cx="620486" cy="0"/>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4857750" y="2579162"/>
            <a:ext cx="636815" cy="0"/>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4857750" y="2325247"/>
            <a:ext cx="502061" cy="276999"/>
          </a:xfrm>
          <a:prstGeom prst="rect">
            <a:avLst/>
          </a:prstGeom>
          <a:noFill/>
          <a:ln>
            <a:no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Gill Sans MT"/>
                <a:ea typeface="+mn-ea"/>
                <a:cs typeface="+mn-cs"/>
              </a:rPr>
              <a:t>IRQs</a:t>
            </a:r>
          </a:p>
        </p:txBody>
      </p:sp>
      <p:sp>
        <p:nvSpPr>
          <p:cNvPr id="14" name="TextBox 13"/>
          <p:cNvSpPr txBox="1"/>
          <p:nvPr/>
        </p:nvSpPr>
        <p:spPr>
          <a:xfrm>
            <a:off x="4857750" y="3480904"/>
            <a:ext cx="626142" cy="276999"/>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Gill Sans MT"/>
                <a:ea typeface="+mn-ea"/>
                <a:cs typeface="+mn-cs"/>
              </a:rPr>
              <a:t>IRQs</a:t>
            </a:r>
          </a:p>
        </p:txBody>
      </p:sp>
      <p:cxnSp>
        <p:nvCxnSpPr>
          <p:cNvPr id="15" name="Straight Arrow Connector 14"/>
          <p:cNvCxnSpPr/>
          <p:nvPr/>
        </p:nvCxnSpPr>
        <p:spPr>
          <a:xfrm>
            <a:off x="4865914" y="3886200"/>
            <a:ext cx="620486" cy="601"/>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4857750" y="4050840"/>
            <a:ext cx="628650" cy="6811"/>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4865915" y="3734819"/>
            <a:ext cx="612321" cy="0"/>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a:off x="6629400" y="3836462"/>
            <a:ext cx="457200" cy="0"/>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a:off x="6629400" y="4007912"/>
            <a:ext cx="457200" cy="0"/>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a:off x="6637565" y="3665012"/>
            <a:ext cx="457200" cy="0"/>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7114789" y="3580314"/>
            <a:ext cx="949299" cy="5078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350" b="0" i="0" u="none" strike="noStrike" kern="1200" cap="none" spc="0" normalizeH="0" baseline="0" noProof="0" dirty="0">
                <a:ln>
                  <a:noFill/>
                </a:ln>
                <a:solidFill>
                  <a:prstClr val="black"/>
                </a:solidFill>
                <a:effectLst/>
                <a:uLnTx/>
                <a:uFillTx/>
                <a:latin typeface="Gill Sans MT"/>
                <a:ea typeface="+mn-ea"/>
                <a:cs typeface="+mn-cs"/>
              </a:rPr>
              <a:t>System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350" b="0" i="0" u="none" strike="noStrike" kern="1200" cap="none" spc="0" normalizeH="0" baseline="0" noProof="0" dirty="0">
                <a:ln>
                  <a:noFill/>
                </a:ln>
                <a:solidFill>
                  <a:prstClr val="black"/>
                </a:solidFill>
                <a:effectLst/>
                <a:uLnTx/>
                <a:uFillTx/>
                <a:latin typeface="Gill Sans MT"/>
                <a:ea typeface="+mn-ea"/>
                <a:cs typeface="+mn-cs"/>
              </a:rPr>
              <a:t>Exceptions</a:t>
            </a:r>
          </a:p>
        </p:txBody>
      </p:sp>
      <p:sp>
        <p:nvSpPr>
          <p:cNvPr id="22" name="Rectangle 21"/>
          <p:cNvSpPr/>
          <p:nvPr/>
        </p:nvSpPr>
        <p:spPr>
          <a:xfrm>
            <a:off x="5483892" y="4522262"/>
            <a:ext cx="1145508" cy="285750"/>
          </a:xfrm>
          <a:prstGeom prst="rect">
            <a:avLst/>
          </a:prstGeom>
          <a:solidFill>
            <a:srgbClr val="FF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50" b="0" i="0" u="none" strike="noStrike" kern="1200" cap="none" spc="0" normalizeH="0" baseline="0" noProof="0" dirty="0">
                <a:ln>
                  <a:noFill/>
                </a:ln>
                <a:solidFill>
                  <a:prstClr val="white"/>
                </a:solidFill>
                <a:effectLst/>
                <a:uLnTx/>
                <a:uFillTx/>
                <a:latin typeface="Gill Sans MT"/>
                <a:ea typeface="+mn-ea"/>
                <a:cs typeface="+mn-cs"/>
              </a:rPr>
              <a:t>System Timer</a:t>
            </a:r>
          </a:p>
        </p:txBody>
      </p:sp>
      <p:sp>
        <p:nvSpPr>
          <p:cNvPr id="29" name="Rectangle 28"/>
          <p:cNvSpPr/>
          <p:nvPr/>
        </p:nvSpPr>
        <p:spPr>
          <a:xfrm>
            <a:off x="6056647" y="4245262"/>
            <a:ext cx="1045479" cy="30008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350" b="0" i="0" u="none" strike="noStrike" kern="1200" cap="none" spc="0" normalizeH="0" baseline="0" noProof="0" dirty="0" err="1">
                <a:ln>
                  <a:noFill/>
                </a:ln>
                <a:solidFill>
                  <a:srgbClr val="FF00FF"/>
                </a:solidFill>
                <a:effectLst/>
                <a:uLnTx/>
                <a:uFillTx/>
                <a:latin typeface="Gill Sans MT"/>
                <a:ea typeface="+mn-ea"/>
                <a:cs typeface="+mn-cs"/>
              </a:rPr>
              <a:t>SysTick</a:t>
            </a:r>
            <a:r>
              <a:rPr kumimoji="0" lang="en-US" sz="1350" b="0" i="0" u="none" strike="noStrike" kern="1200" cap="none" spc="0" normalizeH="0" baseline="0" noProof="0" dirty="0">
                <a:ln>
                  <a:noFill/>
                </a:ln>
                <a:solidFill>
                  <a:srgbClr val="FF00FF"/>
                </a:solidFill>
                <a:effectLst/>
                <a:uLnTx/>
                <a:uFillTx/>
                <a:latin typeface="Gill Sans MT"/>
                <a:ea typeface="+mn-ea"/>
                <a:cs typeface="+mn-cs"/>
              </a:rPr>
              <a:t> IRQ</a:t>
            </a:r>
          </a:p>
        </p:txBody>
      </p:sp>
      <p:cxnSp>
        <p:nvCxnSpPr>
          <p:cNvPr id="23" name="Straight Arrow Connector 22"/>
          <p:cNvCxnSpPr>
            <a:stCxn id="22" idx="0"/>
            <a:endCxn id="5" idx="2"/>
          </p:cNvCxnSpPr>
          <p:nvPr/>
        </p:nvCxnSpPr>
        <p:spPr>
          <a:xfrm flipV="1">
            <a:off x="6056646" y="4179362"/>
            <a:ext cx="1254" cy="342900"/>
          </a:xfrm>
          <a:prstGeom prst="straightConnector1">
            <a:avLst/>
          </a:prstGeom>
          <a:ln w="28575">
            <a:solidFill>
              <a:srgbClr val="FF00FF"/>
            </a:solidFill>
            <a:tailEnd type="triangle"/>
          </a:ln>
        </p:spPr>
        <p:style>
          <a:lnRef idx="1">
            <a:schemeClr val="accent1"/>
          </a:lnRef>
          <a:fillRef idx="0">
            <a:schemeClr val="accent1"/>
          </a:fillRef>
          <a:effectRef idx="0">
            <a:schemeClr val="accent1"/>
          </a:effectRef>
          <a:fontRef idx="minor">
            <a:schemeClr val="tx1"/>
          </a:fontRef>
        </p:style>
      </p:cxnSp>
      <p:sp>
        <p:nvSpPr>
          <p:cNvPr id="31" name="Left-Right Arrow 30"/>
          <p:cNvSpPr/>
          <p:nvPr/>
        </p:nvSpPr>
        <p:spPr>
          <a:xfrm>
            <a:off x="6629400" y="2750612"/>
            <a:ext cx="485389" cy="17145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white"/>
              </a:solidFill>
              <a:effectLst/>
              <a:uLnTx/>
              <a:uFillTx/>
              <a:latin typeface="Gill Sans MT"/>
              <a:ea typeface="+mn-ea"/>
              <a:cs typeface="+mn-cs"/>
            </a:endParaRPr>
          </a:p>
        </p:txBody>
      </p:sp>
      <p:sp>
        <p:nvSpPr>
          <p:cNvPr id="32" name="TextBox 31"/>
          <p:cNvSpPr txBox="1"/>
          <p:nvPr/>
        </p:nvSpPr>
        <p:spPr>
          <a:xfrm>
            <a:off x="6940534" y="4665136"/>
            <a:ext cx="1295804" cy="30008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350" b="0" i="0" u="none" strike="noStrike" kern="1200" cap="none" spc="0" normalizeH="0" baseline="0" noProof="0" dirty="0">
                <a:ln>
                  <a:noFill/>
                </a:ln>
                <a:solidFill>
                  <a:prstClr val="black"/>
                </a:solidFill>
                <a:effectLst/>
                <a:uLnTx/>
                <a:uFillTx/>
                <a:latin typeface="Gill Sans MT"/>
                <a:ea typeface="+mn-ea"/>
                <a:cs typeface="+mn-cs"/>
              </a:rPr>
              <a:t>ARM Cortex-M</a:t>
            </a:r>
          </a:p>
        </p:txBody>
      </p:sp>
      <p:sp>
        <p:nvSpPr>
          <p:cNvPr id="42" name="Rectangle 41"/>
          <p:cNvSpPr/>
          <p:nvPr/>
        </p:nvSpPr>
        <p:spPr>
          <a:xfrm>
            <a:off x="3600450" y="1828800"/>
            <a:ext cx="5257800" cy="3657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white"/>
              </a:solidFill>
              <a:effectLst/>
              <a:uLnTx/>
              <a:uFillTx/>
              <a:latin typeface="Gill Sans MT"/>
              <a:ea typeface="+mn-ea"/>
              <a:cs typeface="+mn-cs"/>
            </a:endParaRPr>
          </a:p>
        </p:txBody>
      </p:sp>
      <p:sp>
        <p:nvSpPr>
          <p:cNvPr id="43" name="TextBox 42"/>
          <p:cNvSpPr txBox="1"/>
          <p:nvPr/>
        </p:nvSpPr>
        <p:spPr>
          <a:xfrm>
            <a:off x="5764815" y="5140306"/>
            <a:ext cx="1299779" cy="30008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350" b="0" i="0" u="none" strike="noStrike" kern="1200" cap="none" spc="0" normalizeH="0" baseline="0" noProof="0" dirty="0">
                <a:ln>
                  <a:noFill/>
                </a:ln>
                <a:solidFill>
                  <a:prstClr val="black"/>
                </a:solidFill>
                <a:effectLst/>
                <a:uLnTx/>
                <a:uFillTx/>
                <a:latin typeface="Gill Sans MT"/>
                <a:ea typeface="+mn-ea"/>
                <a:cs typeface="+mn-cs"/>
              </a:rPr>
              <a:t>Microcontroller</a:t>
            </a:r>
          </a:p>
        </p:txBody>
      </p:sp>
      <p:sp>
        <p:nvSpPr>
          <p:cNvPr id="8" name="Rectangle 7"/>
          <p:cNvSpPr/>
          <p:nvPr/>
        </p:nvSpPr>
        <p:spPr>
          <a:xfrm>
            <a:off x="638676" y="4245262"/>
            <a:ext cx="2523985" cy="1323439"/>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C00000"/>
                </a:solidFill>
                <a:effectLst/>
                <a:uLnTx/>
                <a:uFillTx/>
                <a:latin typeface="Consolas" panose="020B0609020204030204" pitchFamily="49" charset="0"/>
                <a:ea typeface="+mn-ea"/>
                <a:cs typeface="+mn-cs"/>
              </a:rPr>
              <a:t>void </a:t>
            </a:r>
            <a:r>
              <a:rPr kumimoji="0" lang="en-US" sz="1600" b="0" i="0" u="none" strike="noStrike" kern="1200" cap="none" spc="0" normalizeH="0" baseline="0" noProof="0" dirty="0" err="1">
                <a:ln>
                  <a:noFill/>
                </a:ln>
                <a:solidFill>
                  <a:srgbClr val="C00000"/>
                </a:solidFill>
                <a:effectLst/>
                <a:uLnTx/>
                <a:uFillTx/>
                <a:latin typeface="Consolas" panose="020B0609020204030204" pitchFamily="49" charset="0"/>
                <a:ea typeface="+mn-ea"/>
                <a:cs typeface="+mn-cs"/>
              </a:rPr>
              <a:t>SysTick_Handler</a:t>
            </a:r>
            <a:r>
              <a:rPr kumimoji="0" lang="en-US" sz="1600" b="0" i="0" u="none" strike="noStrike" kern="1200" cap="none" spc="0" normalizeH="0" baseline="0" noProof="0" dirty="0">
                <a:ln>
                  <a:noFill/>
                </a:ln>
                <a:solidFill>
                  <a:srgbClr val="C00000"/>
                </a:solidFill>
                <a:effectLst/>
                <a:uLnTx/>
                <a:uFillTx/>
                <a:latin typeface="Consolas" panose="020B0609020204030204" pitchFamily="49" charset="0"/>
                <a:ea typeface="+mn-ea"/>
                <a:cs typeface="+mn-cs"/>
              </a:rPr>
              <a:t>(void){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C00000"/>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C00000"/>
                </a:solidFill>
                <a:effectLst/>
                <a:uLnTx/>
                <a:uFillTx/>
                <a:latin typeface="Consolas" panose="020B0609020204030204" pitchFamily="49" charset="0"/>
                <a:ea typeface="+mn-ea"/>
                <a:cs typeface="+mn-cs"/>
              </a:rPr>
              <a:t>}</a:t>
            </a:r>
          </a:p>
        </p:txBody>
      </p:sp>
    </p:spTree>
    <p:extLst>
      <p:ext uri="{BB962C8B-B14F-4D97-AF65-F5344CB8AC3E}">
        <p14:creationId xmlns:p14="http://schemas.microsoft.com/office/powerpoint/2010/main" val="3901181314"/>
      </p:ext>
    </p:extLst>
  </p:cSld>
  <p:clrMapOvr>
    <a:masterClrMapping/>
  </p:clrMapOvr>
  <mc:AlternateContent xmlns:mc="http://schemas.openxmlformats.org/markup-compatibility/2006" xmlns:p14="http://schemas.microsoft.com/office/powerpoint/2010/main">
    <mc:Choice Requires="p14">
      <p:transition spd="slow" p14:dur="2000" advTm="36200"/>
    </mc:Choice>
    <mc:Fallback xmlns="">
      <p:transition spd="slow" advTm="36200"/>
    </mc:Fallback>
  </mc:AlternateContent>
  <p:extLst>
    <p:ext uri="{3A86A75C-4F4B-4683-9AE1-C65F6400EC91}">
      <p14:laserTraceLst xmlns:p14="http://schemas.microsoft.com/office/powerpoint/2010/main">
        <p14:tracePtLst>
          <p14:tracePt t="3614" x="3095625" y="1558925"/>
          <p14:tracePt t="3749" x="3135313" y="1558925"/>
          <p14:tracePt t="3768" x="3176588" y="1558925"/>
          <p14:tracePt t="3779" x="3206750" y="1568450"/>
          <p14:tracePt t="3797" x="3236913" y="1568450"/>
          <p14:tracePt t="3813" x="3267075" y="1568450"/>
          <p14:tracePt t="3829" x="3286125" y="1568450"/>
          <p14:tracePt t="3844" x="3316288" y="1568450"/>
          <p14:tracePt t="3860" x="3336925" y="1568450"/>
          <p14:tracePt t="3875" x="3346450" y="1568450"/>
          <p14:tracePt t="3891" x="3387725" y="1577975"/>
          <p14:tracePt t="3905" x="3406775" y="1577975"/>
          <p14:tracePt t="3923" x="3436938" y="1577975"/>
          <p14:tracePt t="3934" x="3457575" y="1577975"/>
          <p14:tracePt t="3953" x="3487738" y="1589088"/>
          <p14:tracePt t="3969" x="3527425" y="1598613"/>
          <p14:tracePt t="3985" x="3538538" y="1598613"/>
          <p14:tracePt t="3997" x="3557588" y="1598613"/>
          <p14:tracePt t="4013" x="3587750" y="1598613"/>
          <p14:tracePt t="4029" x="3648075" y="1619250"/>
          <p14:tracePt t="4048" x="3719513" y="1628775"/>
          <p14:tracePt t="4063" x="3729038" y="1628775"/>
          <p14:tracePt t="4077" x="3779838" y="1628775"/>
          <p14:tracePt t="4110" x="3819525" y="1638300"/>
          <p14:tracePt t="4126" x="3849688" y="1649413"/>
          <p14:tracePt t="4140" x="3870325" y="1649413"/>
          <p14:tracePt t="4173" x="3889375" y="1649413"/>
          <p14:tracePt t="4187" x="3900488" y="1649413"/>
          <p14:tracePt t="4204" x="3919538" y="1649413"/>
          <p14:tracePt t="4250" x="3940175" y="1649413"/>
          <p14:tracePt t="4747" x="0" y="0"/>
        </p14:tracePtLst>
        <p14:tracePtLst>
          <p14:tracePt t="7414" x="10352088" y="4976813"/>
          <p14:tracePt t="7421" x="10372725" y="4976813"/>
          <p14:tracePt t="7438" x="10402888" y="4976813"/>
          <p14:tracePt t="7455" x="10442575" y="4957763"/>
          <p14:tracePt t="7466" x="10493375" y="4957763"/>
          <p14:tracePt t="7488" x="10544175" y="4916488"/>
          <p14:tracePt t="7498" x="10563225" y="4886325"/>
          <p14:tracePt t="7517" x="10683875" y="4735513"/>
          <p14:tracePt t="7532" x="10815638" y="4535488"/>
          <p14:tracePt t="7545" x="11026775" y="4122738"/>
          <p14:tracePt t="7564" x="11166475" y="3800475"/>
          <p14:tracePt t="7578" x="11268075" y="3559175"/>
          <p14:tracePt t="7594" x="11326813" y="3368675"/>
          <p14:tracePt t="7608" x="11347450" y="3248025"/>
          <p14:tracePt t="7625" x="11337925" y="3106738"/>
          <p14:tracePt t="7625" x="11337925" y="3097213"/>
          <p14:tracePt t="7645" x="11247438" y="2946400"/>
          <p14:tracePt t="7655" x="11177588" y="2886075"/>
          <p14:tracePt t="7673" x="10996613" y="2725738"/>
          <p14:tracePt t="7691" x="10764838" y="2593975"/>
          <p14:tracePt t="7709" x="10442575" y="2484438"/>
          <p14:tracePt t="7719" x="10242550" y="2382838"/>
          <p14:tracePt t="7720" x="10201275" y="2363788"/>
          <p14:tracePt t="7722" x="10140950" y="2352675"/>
          <p14:tracePt t="7734" x="9809163" y="2232025"/>
          <p14:tracePt t="7752" x="9347200" y="2051050"/>
          <p14:tracePt t="7763" x="9177338" y="2011363"/>
          <p14:tracePt t="7783" x="9015413" y="1990725"/>
          <p14:tracePt t="7795" x="8915400" y="1990725"/>
          <p14:tracePt t="7795" x="8885238" y="1990725"/>
          <p14:tracePt t="7814" x="8743950" y="2020888"/>
          <p14:tracePt t="7816" x="8724900" y="2041525"/>
          <p14:tracePt t="7830" x="8604250" y="2122488"/>
          <p14:tracePt t="7845" x="8412163" y="2243138"/>
          <p14:tracePt t="7860" x="8170863" y="2382838"/>
          <p14:tracePt t="7876" x="7910513" y="2544763"/>
          <p14:tracePt t="7890" x="7708900" y="2674938"/>
          <p14:tracePt t="7905" x="7527925" y="2795588"/>
          <p14:tracePt t="7905" x="7508875" y="2805113"/>
          <p14:tracePt t="7923" x="7307263" y="2946400"/>
          <p14:tracePt t="7926" x="7286625" y="2955925"/>
          <p14:tracePt t="7927" x="7267575" y="2976563"/>
          <p14:tracePt t="7938" x="7196138" y="3036888"/>
          <p14:tracePt t="7952" x="7056438" y="3148013"/>
          <p14:tracePt t="7970" x="6935788" y="3389313"/>
          <p14:tracePt t="7985" x="6915150" y="3589338"/>
          <p14:tracePt t="7985" x="6915150" y="3649663"/>
          <p14:tracePt t="8000" x="6924675" y="3890963"/>
          <p14:tracePt t="8018" x="7026275" y="4102100"/>
          <p14:tracePt t="8029" x="7105650" y="4264025"/>
          <p14:tracePt t="8032" x="7116763" y="4294188"/>
          <p14:tracePt t="8034" x="7126288" y="4303713"/>
          <p14:tracePt t="8044" x="7186613" y="4373563"/>
          <p14:tracePt t="8063" x="7418388" y="4524375"/>
          <p14:tracePt t="8081" x="7699375" y="4665663"/>
          <p14:tracePt t="8081" x="7739063" y="4686300"/>
          <p14:tracePt t="8093" x="7950200" y="4735513"/>
          <p14:tracePt t="8107" x="8362950" y="4906963"/>
          <p14:tracePt t="8107" x="8432800" y="4927600"/>
          <p14:tracePt t="8126" x="8996363" y="5108575"/>
          <p14:tracePt t="8143" x="9448800" y="5189538"/>
          <p14:tracePt t="8156" x="9628188" y="5208588"/>
          <p14:tracePt t="8171" x="9779000" y="5208588"/>
          <p14:tracePt t="8171" x="9799638" y="5208588"/>
          <p14:tracePt t="8185" x="9910763" y="5189538"/>
          <p14:tracePt t="8201" x="9990138" y="5127625"/>
          <p14:tracePt t="8201" x="10001250" y="5127625"/>
          <p14:tracePt t="8221" x="10121900" y="5027613"/>
          <p14:tracePt t="8221" x="10140950" y="5006975"/>
          <p14:tracePt t="8236" x="10221913" y="4867275"/>
          <p14:tracePt t="8252" x="10291763" y="4735513"/>
          <p14:tracePt t="8253" x="10302875" y="4716463"/>
          <p14:tracePt t="8268" x="10342563" y="4605338"/>
          <p14:tracePt t="8283" x="10402888" y="4464050"/>
          <p14:tracePt t="8297" x="10442575" y="4364038"/>
          <p14:tracePt t="8312" x="10463213" y="4203700"/>
          <p14:tracePt t="8327" x="10483850" y="4041775"/>
          <p14:tracePt t="8327" x="10483850" y="4011613"/>
          <p14:tracePt t="8342" x="10483850" y="3860800"/>
          <p14:tracePt t="8359" x="10483850" y="3760788"/>
          <p14:tracePt t="8359" x="10483850" y="3751263"/>
          <p14:tracePt t="8374" x="10483850" y="3679825"/>
          <p14:tracePt t="8380" x="0" y="0"/>
        </p14:tracePtLst>
        <p14:tracePtLst>
          <p14:tracePt t="10831" x="7578725" y="5370513"/>
          <p14:tracePt t="10967" x="7618413" y="5370513"/>
          <p14:tracePt t="10990" x="7678738" y="5370513"/>
          <p14:tracePt t="11000" x="7720013" y="5370513"/>
          <p14:tracePt t="11016" x="7799388" y="5370513"/>
          <p14:tracePt t="11037" x="7859713" y="5370513"/>
          <p14:tracePt t="11044" x="7889875" y="5370513"/>
          <p14:tracePt t="11062" x="7920038" y="5370513"/>
          <p14:tracePt t="11080" x="7950200" y="5370513"/>
          <p14:tracePt t="11094" x="8001000" y="5370513"/>
          <p14:tracePt t="11107" x="8040688" y="5370513"/>
          <p14:tracePt t="11127" x="8101013" y="5370513"/>
          <p14:tracePt t="11140" x="8131175" y="5370513"/>
          <p14:tracePt t="11154" x="8170863" y="5370513"/>
          <p14:tracePt t="11173" x="8221663" y="5370513"/>
          <p14:tracePt t="11187" x="8261350" y="5370513"/>
          <p14:tracePt t="11203" x="8321675" y="5370513"/>
          <p14:tracePt t="11218" x="8351838" y="5370513"/>
          <p14:tracePt t="11233" x="8402638" y="5370513"/>
          <p14:tracePt t="11248" x="8423275" y="5370513"/>
          <p14:tracePt t="11264" x="8453438" y="5370513"/>
          <p14:tracePt t="11283" x="8483600" y="5370513"/>
          <p14:tracePt t="11298" x="8502650" y="5370513"/>
          <p14:tracePt t="11315" x="8532813" y="5370513"/>
          <p14:tracePt t="11389" x="8553450" y="5370513"/>
          <p14:tracePt t="11408" x="8574088" y="5370513"/>
          <p14:tracePt t="11487" x="8583613" y="5370513"/>
          <p14:tracePt t="11502" x="8593138" y="5380038"/>
          <p14:tracePt t="11577" x="8562975" y="5389563"/>
          <p14:tracePt t="11593" x="8483600" y="5389563"/>
          <p14:tracePt t="11610" x="8402638" y="5389563"/>
          <p14:tracePt t="11625" x="8302625" y="5410200"/>
          <p14:tracePt t="11640" x="8231188" y="5410200"/>
          <p14:tracePt t="11643" x="8201025" y="5410200"/>
          <p14:tracePt t="11654" x="8151813" y="5410200"/>
          <p14:tracePt t="11674" x="8101013" y="5410200"/>
          <p14:tracePt t="11689" x="8050213" y="5410200"/>
          <p14:tracePt t="11704" x="8031163" y="5410200"/>
          <p14:tracePt t="11736" x="7980363" y="5410200"/>
          <p14:tracePt t="11753" x="7899400" y="5410200"/>
          <p14:tracePt t="11763" x="7839075" y="5410200"/>
          <p14:tracePt t="11781" x="7750175" y="5410200"/>
          <p14:tracePt t="11800" x="7720013" y="5410200"/>
          <p14:tracePt t="11812" x="7689850" y="5410200"/>
          <p14:tracePt t="11832" x="7648575" y="5410200"/>
          <p14:tracePt t="11846" x="7639050" y="5400675"/>
          <p14:tracePt t="12064" x="7659688" y="5400675"/>
          <p14:tracePt t="12076" x="7729538" y="5400675"/>
          <p14:tracePt t="12093" x="7850188" y="5400675"/>
          <p14:tracePt t="12109" x="7950200" y="5400675"/>
          <p14:tracePt t="12125" x="8101013" y="5400675"/>
          <p14:tracePt t="12142" x="8161338" y="5400675"/>
          <p14:tracePt t="12158" x="8212138" y="5400675"/>
          <p14:tracePt t="12174" x="8251825" y="5400675"/>
          <p14:tracePt t="12185" x="8281988" y="5400675"/>
          <p14:tracePt t="12201" x="8321675" y="5400675"/>
          <p14:tracePt t="12217" x="8393113" y="5400675"/>
          <p14:tracePt t="12218" x="8412163" y="5400675"/>
          <p14:tracePt t="12235" x="8472488" y="5400675"/>
          <p14:tracePt t="12251" x="8553450" y="5410200"/>
          <p14:tracePt t="12268" x="8574088" y="5410200"/>
          <p14:tracePt t="12280" x="8593138" y="5410200"/>
          <p14:tracePt t="12299" x="8623300" y="5410200"/>
          <p14:tracePt t="12312" x="8653463" y="5410200"/>
          <p14:tracePt t="12331" x="8694738" y="5410200"/>
          <p14:tracePt t="12345" x="8704263" y="5410200"/>
          <p14:tracePt t="12373" x="8724900" y="5410200"/>
          <p14:tracePt t="12406" x="8734425" y="5410200"/>
          <p14:tracePt t="13500" x="8743950" y="5410200"/>
          <p14:tracePt t="13514" x="0" y="0"/>
        </p14:tracePtLst>
        <p14:tracePtLst>
          <p14:tracePt t="16315" x="8291513" y="4987925"/>
          <p14:tracePt t="16346" x="8291513" y="4976813"/>
          <p14:tracePt t="16358" x="8291513" y="4937125"/>
          <p14:tracePt t="16375" x="8291513" y="4897438"/>
          <p14:tracePt t="16391" x="8291513" y="4846638"/>
          <p14:tracePt t="16392" x="8291513" y="4837113"/>
          <p14:tracePt t="16408" x="8291513" y="4786313"/>
          <p14:tracePt t="16424" x="8291513" y="4735513"/>
          <p14:tracePt t="16441" x="8272463" y="4675188"/>
          <p14:tracePt t="16453" x="8272463" y="4656138"/>
          <p14:tracePt t="16470" x="8272463" y="4595813"/>
          <p14:tracePt t="16487" x="8261350" y="4575175"/>
          <p14:tracePt t="16498" x="8261350" y="4554538"/>
          <p14:tracePt t="16516" x="8261350" y="4545013"/>
          <p14:tracePt t="16516" x="8261350" y="4524375"/>
          <p14:tracePt t="16533" x="8261350" y="4494213"/>
          <p14:tracePt t="16545" x="8261350" y="4475163"/>
          <p14:tracePt t="16561" x="8261350" y="4464050"/>
          <p14:tracePt t="16580" x="8261350" y="4445000"/>
          <p14:tracePt t="16598" x="8261350" y="4424363"/>
          <p14:tracePt t="16735" x="8261350" y="4433888"/>
          <p14:tracePt t="16753" x="8261350" y="4484688"/>
          <p14:tracePt t="16764" x="8281988" y="4545013"/>
          <p14:tracePt t="16782" x="8302625" y="4635500"/>
          <p14:tracePt t="16798" x="8321675" y="4705350"/>
          <p14:tracePt t="16814" x="8321675" y="4765675"/>
          <p14:tracePt t="16832" x="8321675" y="4795838"/>
          <p14:tracePt t="16844" x="8321675" y="4816475"/>
          <p14:tracePt t="16877" x="8321675" y="4837113"/>
          <p14:tracePt t="16889" x="8321675" y="4846638"/>
          <p14:tracePt t="16906" x="8321675" y="4867275"/>
          <p14:tracePt t="16923" x="8321675" y="4886325"/>
          <p14:tracePt t="16940" x="8321675" y="4897438"/>
          <p14:tracePt t="16986" x="8321675" y="4916488"/>
          <p14:tracePt t="17081" x="8321675" y="4927600"/>
          <p14:tracePt t="17108" x="8342313" y="4927600"/>
          <p14:tracePt t="17125" x="8351838" y="4876800"/>
          <p14:tracePt t="17142" x="8362950" y="4776788"/>
          <p14:tracePt t="17155" x="8362950" y="4695825"/>
          <p14:tracePt t="17172" x="8382000" y="4565650"/>
          <p14:tracePt t="17189" x="8382000" y="4484688"/>
          <p14:tracePt t="17206" x="8402638" y="4424363"/>
          <p14:tracePt t="17218" x="8402638" y="4403725"/>
          <p14:tracePt t="17235" x="8402638" y="4394200"/>
          <p14:tracePt t="17252" x="8412163" y="4373563"/>
          <p14:tracePt t="17698" x="0" y="0"/>
        </p14:tracePtLst>
        <p14:tracePtLst>
          <p14:tracePt t="19315" x="7689850" y="3600450"/>
          <p14:tracePt t="19548" x="7699375" y="3600450"/>
          <p14:tracePt t="19565" x="7750175" y="3600450"/>
          <p14:tracePt t="19593" x="7759700" y="3600450"/>
          <p14:tracePt t="19609" x="7780338" y="3600450"/>
          <p14:tracePt t="19626" x="7799388" y="3600450"/>
          <p14:tracePt t="19703" x="7810500" y="3600450"/>
          <p14:tracePt t="19735" x="7829550" y="3600450"/>
          <p14:tracePt t="19751" x="7850188" y="3600450"/>
          <p14:tracePt t="19767" x="7859713" y="3600450"/>
          <p14:tracePt t="19783" x="7899400" y="3600450"/>
          <p14:tracePt t="19799" x="7929563" y="3600450"/>
          <p14:tracePt t="19827" x="7970838" y="3600450"/>
          <p14:tracePt t="19844" x="8001000" y="3579813"/>
          <p14:tracePt t="19860" x="8040688" y="3570288"/>
          <p14:tracePt t="19877" x="8050213" y="3559175"/>
          <p14:tracePt t="19893" x="8080375" y="3549650"/>
          <p14:tracePt t="19905" x="8101013" y="3549650"/>
          <p14:tracePt t="19922" x="8121650" y="3549650"/>
          <p14:tracePt t="20160" x="8101013" y="3549650"/>
          <p14:tracePt t="20172" x="8080375" y="3549650"/>
          <p14:tracePt t="20189" x="8061325" y="3549650"/>
          <p14:tracePt t="20205" x="8031163" y="3549650"/>
          <p14:tracePt t="20236" x="8001000" y="3549650"/>
          <p14:tracePt t="20268" x="7970838" y="3549650"/>
          <p14:tracePt t="20284" x="7929563" y="3549650"/>
          <p14:tracePt t="20295" x="7920038" y="3549650"/>
          <p14:tracePt t="20311" x="7910513" y="3540125"/>
          <p14:tracePt t="20328" x="7899400" y="3529013"/>
          <p14:tracePt t="20345" x="7889875" y="3529013"/>
          <p14:tracePt t="20702" x="7880350" y="3519488"/>
          <p14:tracePt t="20733" x="7880350" y="3509963"/>
          <p14:tracePt t="20875" x="7880350" y="3498850"/>
          <p14:tracePt t="20890" x="7889875" y="3498850"/>
          <p14:tracePt t="20908" x="7940675" y="3498850"/>
          <p14:tracePt t="20920" x="7970838" y="3498850"/>
          <p14:tracePt t="20939" x="8010525" y="3498850"/>
          <p14:tracePt t="20954" x="8040688" y="3498850"/>
          <p14:tracePt t="20968" x="8061325" y="3489325"/>
          <p14:tracePt t="20984" x="8091488" y="3479800"/>
          <p14:tracePt t="21018" x="8121650" y="3479800"/>
          <p14:tracePt t="21051" x="8161338" y="3479800"/>
          <p14:tracePt t="21062" x="8191500" y="3479800"/>
          <p14:tracePt t="21077" x="8212138" y="3479800"/>
          <p14:tracePt t="21111" x="8221663" y="3468688"/>
          <p14:tracePt t="21223" x="8231188" y="3468688"/>
          <p14:tracePt t="21251" x="8251825" y="3468688"/>
          <p14:tracePt t="21312" x="8272463" y="3468688"/>
          <p14:tracePt t="22015" x="0" y="0"/>
        </p14:tracePtLst>
        <p14:tracePtLst>
          <p14:tracePt t="33205" x="1417638" y="4394200"/>
          <p14:tracePt t="33375" x="1427163" y="4394200"/>
          <p14:tracePt t="33394" x="1466850" y="4394200"/>
          <p14:tracePt t="33426" x="1497013" y="4414838"/>
          <p14:tracePt t="33454" x="1527175" y="4414838"/>
          <p14:tracePt t="33472" x="1557338" y="4414838"/>
          <p14:tracePt t="33504" x="1598613" y="4424363"/>
          <p14:tracePt t="33521" x="1628775" y="4424363"/>
          <p14:tracePt t="33547" x="1647825" y="4424363"/>
          <p14:tracePt t="33564" x="1689100" y="4445000"/>
          <p14:tracePt t="33582" x="1758950" y="4445000"/>
          <p14:tracePt t="33594" x="1789113" y="4445000"/>
          <p14:tracePt t="33610" x="1839913" y="4445000"/>
          <p14:tracePt t="33628" x="1870075" y="4445000"/>
          <p14:tracePt t="33641" x="1900238" y="4454525"/>
          <p14:tracePt t="33659" x="1930400" y="4454525"/>
          <p14:tracePt t="33672" x="1949450" y="4454525"/>
          <p14:tracePt t="33689" x="2000250" y="4454525"/>
          <p14:tracePt t="33706" x="2030413" y="4454525"/>
          <p14:tracePt t="33719" x="2070100" y="4454525"/>
          <p14:tracePt t="33735" x="2111375" y="4454525"/>
          <p14:tracePt t="33753" x="2141538" y="4454525"/>
          <p14:tracePt t="33769" x="2211388" y="4454525"/>
          <p14:tracePt t="33785" x="2271713" y="4454525"/>
          <p14:tracePt t="33785" x="2292350" y="4454525"/>
          <p14:tracePt t="33802" x="2341563" y="4454525"/>
          <p14:tracePt t="33812" x="2362200" y="4454525"/>
          <p14:tracePt t="33830" x="2432050" y="4454525"/>
          <p14:tracePt t="33847" x="2482850" y="4454525"/>
          <p14:tracePt t="33859" x="2522538" y="4454525"/>
          <p14:tracePt t="33875" x="2563813" y="4433888"/>
          <p14:tracePt t="33892" x="2573338" y="4433888"/>
          <p14:tracePt t="33908" x="2613025" y="4433888"/>
          <p14:tracePt t="33926" x="2673350" y="4424363"/>
          <p14:tracePt t="33938" x="2703513" y="4424363"/>
          <p14:tracePt t="33956" x="2733675" y="4424363"/>
          <p14:tracePt t="33969" x="2754313" y="4424363"/>
          <p14:tracePt t="33985" x="2763838" y="4424363"/>
          <p14:tracePt t="34001" x="2803525" y="4424363"/>
          <p14:tracePt t="34018" x="2833688" y="4424363"/>
          <p14:tracePt t="34034" x="2914650" y="4424363"/>
          <p14:tracePt t="34051" x="2995613" y="4424363"/>
          <p14:tracePt t="34062" x="3086100" y="4424363"/>
          <p14:tracePt t="34078" x="3135313" y="4424363"/>
          <p14:tracePt t="34095" x="3165475" y="4424363"/>
          <p14:tracePt t="34112" x="3176588" y="4424363"/>
          <p14:tracePt t="34128" x="3186113" y="4414838"/>
          <p14:tracePt t="34268" x="3206750" y="4403725"/>
          <p14:tracePt t="34799" x="0" y="0"/>
        </p14:tracePtLst>
      </p14:laserTraceLst>
    </p:ext>
    <p:ext uri="{E180D4A7-C9FB-4DFB-919C-405C955672EB}">
      <p14:showEvtLst xmlns:p14="http://schemas.microsoft.com/office/powerpoint/2010/main">
        <p14:playEvt time="35" objId="12"/>
        <p14:stopEvt time="34188" objId="12"/>
      </p14:showEvtLst>
    </p:ext>
  </p:extLs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Quiz Answer</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30</a:t>
            </a:fld>
            <a:endParaRPr kumimoji="0" lang="en-US" dirty="0"/>
          </a:p>
        </p:txBody>
      </p:sp>
      <p:sp>
        <p:nvSpPr>
          <p:cNvPr id="4" name="Content Placeholder 3"/>
          <p:cNvSpPr>
            <a:spLocks noGrp="1"/>
          </p:cNvSpPr>
          <p:nvPr>
            <p:ph sz="quarter" idx="1"/>
          </p:nvPr>
        </p:nvSpPr>
        <p:spPr/>
        <p:txBody>
          <a:bodyPr>
            <a:normAutofit fontScale="85000" lnSpcReduction="10000"/>
          </a:bodyPr>
          <a:lstStyle/>
          <a:p>
            <a:pPr lvl="0"/>
            <a:r>
              <a:rPr lang="en-US" sz="2800" dirty="0"/>
              <a:t>Suppose all registers are 16 bits. CPU clock frequency is 400 </a:t>
            </a:r>
            <a:r>
              <a:rPr lang="en-US" sz="2800" dirty="0" err="1"/>
              <a:t>MHz.</a:t>
            </a:r>
            <a:endParaRPr lang="en-US" sz="2800" dirty="0"/>
          </a:p>
          <a:p>
            <a:r>
              <a:rPr lang="en-US" sz="2800" dirty="0"/>
              <a:t>What is the maximum and minimum Timer Clock Frequency, and Timer Frequency, assuming up-counting mode?</a:t>
            </a:r>
          </a:p>
          <a:p>
            <a:r>
              <a:rPr lang="en-US" dirty="0"/>
              <a:t>PSC, ARR are both in the range </a:t>
            </a:r>
            <a:r>
              <a:rPr lang="en-US" altLang="zh-CN" dirty="0"/>
              <a:t>[0, 2</a:t>
            </a:r>
            <a:r>
              <a:rPr lang="en-US" altLang="zh-CN" baseline="30000" dirty="0"/>
              <a:t>16</a:t>
            </a:r>
            <a:r>
              <a:rPr lang="en-US" altLang="zh-CN" dirty="0"/>
              <a:t>-1=65535]</a:t>
            </a:r>
            <a:r>
              <a:rPr lang="en-US" dirty="0"/>
              <a:t>.</a:t>
            </a:r>
          </a:p>
          <a:p>
            <a:endParaRPr lang="en-US" dirty="0"/>
          </a:p>
          <a:p>
            <a:endParaRPr lang="en-US" dirty="0"/>
          </a:p>
          <a:p>
            <a:endParaRPr lang="en-US" dirty="0"/>
          </a:p>
          <a:p>
            <a:endParaRPr lang="en-US" dirty="0"/>
          </a:p>
          <a:p>
            <a:endParaRPr lang="en-US" dirty="0"/>
          </a:p>
          <a:p>
            <a:endParaRPr lang="en-US" dirty="0"/>
          </a:p>
          <a:p>
            <a:r>
              <a:rPr lang="en-US" dirty="0"/>
              <a:t>(A realistic Timer Frequency should not be higher than 1KHz, as mentioned before.)</a:t>
            </a:r>
          </a:p>
          <a:p>
            <a:endParaRPr lang="en-US" dirty="0"/>
          </a:p>
        </p:txBody>
      </p:sp>
      <mc:AlternateContent xmlns:mc="http://schemas.openxmlformats.org/markup-compatibility/2006" xmlns:a14="http://schemas.microsoft.com/office/drawing/2010/main">
        <mc:Choice Requires="a14">
          <p:sp>
            <p:nvSpPr>
              <p:cNvPr id="5" name="Rectangle 4"/>
              <p:cNvSpPr/>
              <p:nvPr/>
            </p:nvSpPr>
            <p:spPr>
              <a:xfrm>
                <a:off x="762000" y="3441480"/>
                <a:ext cx="7162800" cy="504818"/>
              </a:xfrm>
              <a:prstGeom prst="rect">
                <a:avLst/>
              </a:prstGeom>
            </p:spPr>
            <p:txBody>
              <a:bodyPr wrap="square">
                <a:spAutoFit/>
              </a:bodyPr>
              <a:lstStyle/>
              <a:p>
                <a14:m>
                  <m:oMath xmlns:m="http://schemas.openxmlformats.org/officeDocument/2006/math">
                    <m:sSub>
                      <m:sSubPr>
                        <m:ctrlPr>
                          <a:rPr lang="en-US" i="1" smtClean="0">
                            <a:solidFill>
                              <a:prstClr val="black"/>
                            </a:solidFill>
                            <a:latin typeface="Cambria Math" panose="02040503050406030204" pitchFamily="18" charset="0"/>
                          </a:rPr>
                        </m:ctrlPr>
                      </m:sSubPr>
                      <m:e>
                        <m:r>
                          <a:rPr lang="en-US" b="0" i="1" smtClean="0">
                            <a:latin typeface="Cambria Math" panose="02040503050406030204" pitchFamily="18" charset="0"/>
                          </a:rPr>
                          <m:t> </m:t>
                        </m:r>
                        <m:r>
                          <a:rPr lang="en-US" i="1">
                            <a:solidFill>
                              <a:prstClr val="black"/>
                            </a:solidFill>
                            <a:latin typeface="Cambria Math"/>
                          </a:rPr>
                          <m:t>𝑓</m:t>
                        </m:r>
                      </m:e>
                      <m:sub>
                        <m:r>
                          <a:rPr lang="en-US" i="1">
                            <a:solidFill>
                              <a:prstClr val="black"/>
                            </a:solidFill>
                            <a:latin typeface="Cambria Math"/>
                          </a:rPr>
                          <m:t>𝐶𝐾</m:t>
                        </m:r>
                        <m:r>
                          <a:rPr lang="en-US" i="1">
                            <a:solidFill>
                              <a:prstClr val="black"/>
                            </a:solidFill>
                            <a:latin typeface="Cambria Math"/>
                          </a:rPr>
                          <m:t>_</m:t>
                        </m:r>
                        <m:r>
                          <a:rPr lang="en-US" i="1">
                            <a:solidFill>
                              <a:prstClr val="black"/>
                            </a:solidFill>
                            <a:latin typeface="Cambria Math"/>
                          </a:rPr>
                          <m:t>𝐶𝑁𝑇</m:t>
                        </m:r>
                      </m:sub>
                    </m:sSub>
                    <m:r>
                      <a:rPr lang="en-US" i="1">
                        <a:solidFill>
                          <a:prstClr val="black"/>
                        </a:solidFill>
                        <a:latin typeface="Cambria Math"/>
                      </a:rPr>
                      <m:t>=</m:t>
                    </m:r>
                    <m:f>
                      <m:fPr>
                        <m:ctrlPr>
                          <a:rPr lang="en-US" i="1">
                            <a:solidFill>
                              <a:prstClr val="black"/>
                            </a:solidFill>
                            <a:latin typeface="Cambria Math" panose="02040503050406030204" pitchFamily="18" charset="0"/>
                          </a:rPr>
                        </m:ctrlPr>
                      </m:fPr>
                      <m:num>
                        <m:sSub>
                          <m:sSubPr>
                            <m:ctrlPr>
                              <a:rPr lang="en-US" i="1">
                                <a:solidFill>
                                  <a:prstClr val="black"/>
                                </a:solidFill>
                                <a:latin typeface="Cambria Math" panose="02040503050406030204" pitchFamily="18" charset="0"/>
                              </a:rPr>
                            </m:ctrlPr>
                          </m:sSubPr>
                          <m:e>
                            <m:r>
                              <a:rPr lang="en-US" i="1">
                                <a:solidFill>
                                  <a:prstClr val="black"/>
                                </a:solidFill>
                                <a:latin typeface="Cambria Math"/>
                              </a:rPr>
                              <m:t>𝑓</m:t>
                            </m:r>
                          </m:e>
                          <m:sub>
                            <m:r>
                              <a:rPr lang="en-US" i="1">
                                <a:solidFill>
                                  <a:prstClr val="black"/>
                                </a:solidFill>
                                <a:latin typeface="Cambria Math"/>
                              </a:rPr>
                              <m:t>𝐶</m:t>
                            </m:r>
                            <m:r>
                              <a:rPr lang="en-US" b="0" i="1" smtClean="0">
                                <a:solidFill>
                                  <a:prstClr val="black"/>
                                </a:solidFill>
                                <a:latin typeface="Cambria Math" panose="02040503050406030204" pitchFamily="18" charset="0"/>
                              </a:rPr>
                              <m:t>𝐾</m:t>
                            </m:r>
                            <m:r>
                              <a:rPr lang="en-US" i="1">
                                <a:solidFill>
                                  <a:prstClr val="black"/>
                                </a:solidFill>
                                <a:latin typeface="Cambria Math"/>
                              </a:rPr>
                              <m:t>_</m:t>
                            </m:r>
                            <m:r>
                              <a:rPr lang="en-US" i="1">
                                <a:solidFill>
                                  <a:prstClr val="black"/>
                                </a:solidFill>
                                <a:latin typeface="Cambria Math"/>
                              </a:rPr>
                              <m:t>𝑃𝑆𝐶</m:t>
                            </m:r>
                          </m:sub>
                        </m:sSub>
                      </m:num>
                      <m:den>
                        <m:r>
                          <a:rPr lang="en-US" i="1">
                            <a:solidFill>
                              <a:prstClr val="black"/>
                            </a:solidFill>
                            <a:latin typeface="Cambria Math" panose="02040503050406030204" pitchFamily="18" charset="0"/>
                          </a:rPr>
                          <m:t>𝑃𝑆𝐶</m:t>
                        </m:r>
                        <m:r>
                          <a:rPr lang="en-US" i="1">
                            <a:solidFill>
                              <a:prstClr val="black"/>
                            </a:solidFill>
                            <a:latin typeface="Cambria Math"/>
                          </a:rPr>
                          <m:t>+1</m:t>
                        </m:r>
                      </m:den>
                    </m:f>
                  </m:oMath>
                </a14:m>
                <a:r>
                  <a:rPr lang="en-US" altLang="zh-CN" dirty="0">
                    <a:solidFill>
                      <a:prstClr val="black"/>
                    </a:solidFill>
                  </a:rPr>
                  <a:t>=</a:t>
                </a:r>
                <a14:m>
                  <m:oMath xmlns:m="http://schemas.openxmlformats.org/officeDocument/2006/math">
                    <m:r>
                      <a:rPr lang="en-US" i="0">
                        <a:latin typeface="Cambria Math" panose="02040503050406030204" pitchFamily="18" charset="0"/>
                      </a:rPr>
                      <m:t> </m:t>
                    </m:r>
                    <m:f>
                      <m:fPr>
                        <m:ctrlPr>
                          <a:rPr lang="en-US" i="1">
                            <a:latin typeface="Cambria Math" panose="02040503050406030204" pitchFamily="18" charset="0"/>
                          </a:rPr>
                        </m:ctrlPr>
                      </m:fPr>
                      <m:num>
                        <m:r>
                          <a:rPr lang="en-US" b="0" i="0" smtClean="0">
                            <a:latin typeface="Cambria Math" panose="02040503050406030204" pitchFamily="18" charset="0"/>
                          </a:rPr>
                          <m:t>400 </m:t>
                        </m:r>
                        <m:r>
                          <m:rPr>
                            <m:sty m:val="p"/>
                          </m:rPr>
                          <a:rPr lang="en-US" b="0" i="0" smtClean="0">
                            <a:latin typeface="Cambria Math" panose="02040503050406030204" pitchFamily="18" charset="0"/>
                          </a:rPr>
                          <m:t>MHz</m:t>
                        </m:r>
                      </m:num>
                      <m:den>
                        <m:r>
                          <m:rPr>
                            <m:sty m:val="p"/>
                          </m:rPr>
                          <a:rPr lang="en-US" b="0" i="0" smtClean="0">
                            <a:latin typeface="Cambria Math" panose="02040503050406030204" pitchFamily="18" charset="0"/>
                          </a:rPr>
                          <m:t>PSC</m:t>
                        </m:r>
                        <m:r>
                          <a:rPr lang="en-US" b="0" i="0" smtClean="0">
                            <a:latin typeface="Cambria Math" panose="02040503050406030204" pitchFamily="18" charset="0"/>
                          </a:rPr>
                          <m:t>+1 </m:t>
                        </m:r>
                      </m:den>
                    </m:f>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0" smtClean="0">
                                <a:latin typeface="Cambria Math" panose="02040503050406030204" pitchFamily="18" charset="0"/>
                              </a:rPr>
                              <m:t>400</m:t>
                            </m:r>
                            <m:r>
                              <m:rPr>
                                <m:sty m:val="p"/>
                              </m:rPr>
                              <a:rPr lang="en-US" b="0" i="0" smtClean="0">
                                <a:latin typeface="Cambria Math" panose="02040503050406030204" pitchFamily="18" charset="0"/>
                              </a:rPr>
                              <m:t>MHz</m:t>
                            </m:r>
                          </m:num>
                          <m:den>
                            <m:r>
                              <a:rPr lang="en-US" b="0" i="0" smtClean="0">
                                <a:latin typeface="Cambria Math" panose="02040503050406030204" pitchFamily="18" charset="0"/>
                              </a:rPr>
                              <m:t>65536</m:t>
                            </m:r>
                          </m:den>
                        </m:f>
                        <m:r>
                          <a:rPr lang="en-US" b="0" i="0" smtClean="0">
                            <a:latin typeface="Cambria Math" panose="02040503050406030204" pitchFamily="18" charset="0"/>
                          </a:rPr>
                          <m:t>,</m:t>
                        </m:r>
                        <m:f>
                          <m:fPr>
                            <m:ctrlPr>
                              <a:rPr lang="en-US" b="0" i="1" smtClean="0">
                                <a:latin typeface="Cambria Math" panose="02040503050406030204" pitchFamily="18" charset="0"/>
                              </a:rPr>
                            </m:ctrlPr>
                          </m:fPr>
                          <m:num>
                            <m:r>
                              <a:rPr lang="en-US" b="0" i="0" smtClean="0">
                                <a:latin typeface="Cambria Math" panose="02040503050406030204" pitchFamily="18" charset="0"/>
                              </a:rPr>
                              <m:t>400</m:t>
                            </m:r>
                            <m:r>
                              <m:rPr>
                                <m:sty m:val="p"/>
                              </m:rPr>
                              <a:rPr lang="en-US" b="0" i="0" smtClean="0">
                                <a:latin typeface="Cambria Math" panose="02040503050406030204" pitchFamily="18" charset="0"/>
                              </a:rPr>
                              <m:t>MHz</m:t>
                            </m:r>
                          </m:num>
                          <m:den>
                            <m:r>
                              <a:rPr lang="en-US" b="0" i="0" smtClean="0">
                                <a:latin typeface="Cambria Math" panose="02040503050406030204" pitchFamily="18" charset="0"/>
                              </a:rPr>
                              <m:t>1</m:t>
                            </m:r>
                          </m:den>
                        </m:f>
                      </m:e>
                    </m:d>
                    <m:r>
                      <a:rPr lang="en-US" b="0" i="0" smtClean="0">
                        <a:latin typeface="Cambria Math" panose="02040503050406030204" pitchFamily="18" charset="0"/>
                      </a:rPr>
                      <m:t>=[6.1 </m:t>
                    </m:r>
                    <m:r>
                      <m:rPr>
                        <m:sty m:val="p"/>
                      </m:rPr>
                      <a:rPr lang="en-US" b="0" i="0" smtClean="0">
                        <a:latin typeface="Cambria Math" panose="02040503050406030204" pitchFamily="18" charset="0"/>
                      </a:rPr>
                      <m:t>KHz</m:t>
                    </m:r>
                    <m:r>
                      <a:rPr lang="en-US" b="0" i="0" smtClean="0">
                        <a:latin typeface="Cambria Math" panose="02040503050406030204" pitchFamily="18" charset="0"/>
                      </a:rPr>
                      <m:t>, 400</m:t>
                    </m:r>
                    <m:r>
                      <m:rPr>
                        <m:sty m:val="p"/>
                      </m:rPr>
                      <a:rPr lang="en-US" b="0" i="0" smtClean="0">
                        <a:latin typeface="Cambria Math" panose="02040503050406030204" pitchFamily="18" charset="0"/>
                      </a:rPr>
                      <m:t>MHz</m:t>
                    </m:r>
                    <m:r>
                      <a:rPr lang="en-US" b="0" i="0" smtClean="0">
                        <a:latin typeface="Cambria Math" panose="02040503050406030204" pitchFamily="18" charset="0"/>
                      </a:rPr>
                      <m:t>]</m:t>
                    </m:r>
                  </m:oMath>
                </a14:m>
                <a:endParaRPr lang="en-US" dirty="0"/>
              </a:p>
            </p:txBody>
          </p:sp>
        </mc:Choice>
        <mc:Fallback xmlns="">
          <p:sp>
            <p:nvSpPr>
              <p:cNvPr id="5" name="Rectangle 4"/>
              <p:cNvSpPr>
                <a:spLocks noRot="1" noChangeAspect="1" noMove="1" noResize="1" noEditPoints="1" noAdjustHandles="1" noChangeArrowheads="1" noChangeShapeType="1" noTextEdit="1"/>
              </p:cNvSpPr>
              <p:nvPr/>
            </p:nvSpPr>
            <p:spPr>
              <a:xfrm>
                <a:off x="762000" y="3441480"/>
                <a:ext cx="7162800" cy="504818"/>
              </a:xfrm>
              <a:prstGeom prst="rect">
                <a:avLst/>
              </a:prstGeom>
              <a:blipFill>
                <a:blip r:embed="rId2"/>
                <a:stretch>
                  <a:fillRect b="-609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ectangle 9"/>
              <p:cNvSpPr/>
              <p:nvPr/>
            </p:nvSpPr>
            <p:spPr>
              <a:xfrm>
                <a:off x="685800" y="4244280"/>
                <a:ext cx="6464975" cy="7087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𝑓</m:t>
                      </m:r>
                      <m:r>
                        <a:rPr lang="en-US" b="0" i="1" baseline="-25000" smtClean="0">
                          <a:latin typeface="Cambria Math" panose="02040503050406030204" pitchFamily="18" charset="0"/>
                        </a:rPr>
                        <m:t>𝑇𝑖𝑚𝑒𝑟</m:t>
                      </m:r>
                      <m:r>
                        <a:rPr lang="en-US">
                          <a:latin typeface="Cambria Math" panose="02040503050406030204" pitchFamily="18" charset="0"/>
                        </a:rPr>
                        <m:t>=</m:t>
                      </m:r>
                      <m:f>
                        <m:fPr>
                          <m:ctrlPr>
                            <a:rPr lang="en-US" i="1">
                              <a:solidFill>
                                <a:prstClr val="black"/>
                              </a:solidFill>
                              <a:latin typeface="Cambria Math" panose="02040503050406030204" pitchFamily="18" charset="0"/>
                            </a:rPr>
                          </m:ctrlPr>
                        </m:fPr>
                        <m:num>
                          <m:sSub>
                            <m:sSubPr>
                              <m:ctrlPr>
                                <a:rPr lang="en-US" i="1">
                                  <a:solidFill>
                                    <a:prstClr val="black"/>
                                  </a:solidFill>
                                  <a:latin typeface="Cambria Math" panose="02040503050406030204" pitchFamily="18" charset="0"/>
                                </a:rPr>
                              </m:ctrlPr>
                            </m:sSubPr>
                            <m:e>
                              <m:r>
                                <a:rPr lang="en-US" i="1">
                                  <a:solidFill>
                                    <a:prstClr val="black"/>
                                  </a:solidFill>
                                  <a:latin typeface="Cambria Math"/>
                                </a:rPr>
                                <m:t>𝑓</m:t>
                              </m:r>
                            </m:e>
                            <m:sub>
                              <m:r>
                                <a:rPr lang="en-US" i="1">
                                  <a:solidFill>
                                    <a:prstClr val="black"/>
                                  </a:solidFill>
                                  <a:latin typeface="Cambria Math"/>
                                </a:rPr>
                                <m:t>𝐶𝐾</m:t>
                              </m:r>
                              <m:r>
                                <a:rPr lang="en-US" i="1">
                                  <a:solidFill>
                                    <a:prstClr val="black"/>
                                  </a:solidFill>
                                  <a:latin typeface="Cambria Math"/>
                                </a:rPr>
                                <m:t>_</m:t>
                              </m:r>
                              <m:r>
                                <a:rPr lang="en-US" i="1">
                                  <a:solidFill>
                                    <a:prstClr val="black"/>
                                  </a:solidFill>
                                  <a:latin typeface="Cambria Math"/>
                                </a:rPr>
                                <m:t>𝐶𝑁𝑇</m:t>
                              </m:r>
                            </m:sub>
                          </m:sSub>
                        </m:num>
                        <m:den>
                          <m:r>
                            <a:rPr lang="en-US" i="1">
                              <a:solidFill>
                                <a:prstClr val="black"/>
                              </a:solidFill>
                              <a:latin typeface="Cambria Math" panose="02040503050406030204" pitchFamily="18" charset="0"/>
                            </a:rPr>
                            <m:t>𝐴𝑅𝑅</m:t>
                          </m:r>
                          <m:r>
                            <a:rPr lang="en-US" b="0" i="1" smtClean="0">
                              <a:solidFill>
                                <a:prstClr val="black"/>
                              </a:solidFill>
                              <a:latin typeface="Cambria Math" panose="02040503050406030204" pitchFamily="18" charset="0"/>
                            </a:rPr>
                            <m:t>+1</m:t>
                          </m:r>
                        </m:den>
                      </m:f>
                      <m:r>
                        <a:rPr lang="en-US" i="1">
                          <a:latin typeface="Cambria Math" panose="02040503050406030204" pitchFamily="18" charset="0"/>
                        </a:rPr>
                        <m:t>∈</m:t>
                      </m:r>
                      <m:d>
                        <m:dPr>
                          <m:begChr m:val="["/>
                          <m:endChr m:val="]"/>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6.1</m:t>
                              </m:r>
                              <m:r>
                                <a:rPr lang="en-US" b="0" i="1" smtClean="0">
                                  <a:latin typeface="Cambria Math" panose="02040503050406030204" pitchFamily="18" charset="0"/>
                                </a:rPr>
                                <m:t>𝐾𝐻𝑧</m:t>
                              </m:r>
                            </m:num>
                            <m:den>
                              <m:r>
                                <a:rPr lang="en-US" b="0" i="1" smtClean="0">
                                  <a:latin typeface="Cambria Math" panose="02040503050406030204" pitchFamily="18" charset="0"/>
                                </a:rPr>
                                <m:t>65536</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400</m:t>
                              </m:r>
                              <m:r>
                                <a:rPr lang="en-US" b="0" i="1" smtClean="0">
                                  <a:latin typeface="Cambria Math" panose="02040503050406030204" pitchFamily="18" charset="0"/>
                                </a:rPr>
                                <m:t>𝑀𝐻𝑧</m:t>
                              </m:r>
                            </m:num>
                            <m:den>
                              <m:r>
                                <a:rPr lang="en-US" b="0" i="1" smtClean="0">
                                  <a:latin typeface="Cambria Math" panose="02040503050406030204" pitchFamily="18" charset="0"/>
                                </a:rPr>
                                <m:t>1</m:t>
                              </m:r>
                            </m:den>
                          </m:f>
                        </m:e>
                      </m:d>
                      <m:r>
                        <a:rPr lang="en-US" i="1">
                          <a:solidFill>
                            <a:prstClr val="black"/>
                          </a:solidFill>
                          <a:latin typeface="Cambria Math" panose="02040503050406030204" pitchFamily="18" charset="0"/>
                        </a:rPr>
                        <m:t>=</m:t>
                      </m:r>
                      <m:r>
                        <a:rPr lang="en-US" b="0" i="1" smtClean="0">
                          <a:solidFill>
                            <a:prstClr val="black"/>
                          </a:solidFill>
                          <a:latin typeface="Cambria Math" panose="02040503050406030204" pitchFamily="18" charset="0"/>
                        </a:rPr>
                        <m:t>[0.09</m:t>
                      </m:r>
                      <m:r>
                        <a:rPr lang="en-US" b="0" i="1" smtClean="0">
                          <a:solidFill>
                            <a:prstClr val="black"/>
                          </a:solidFill>
                          <a:latin typeface="Cambria Math" panose="02040503050406030204" pitchFamily="18" charset="0"/>
                        </a:rPr>
                        <m:t>𝐻𝑧</m:t>
                      </m:r>
                      <m:r>
                        <a:rPr lang="en-US" b="0" i="1" smtClean="0">
                          <a:solidFill>
                            <a:prstClr val="black"/>
                          </a:solidFill>
                          <a:latin typeface="Cambria Math" panose="02040503050406030204" pitchFamily="18" charset="0"/>
                        </a:rPr>
                        <m:t>, 400 </m:t>
                      </m:r>
                      <m:r>
                        <a:rPr lang="en-US" b="0" i="1" smtClean="0">
                          <a:solidFill>
                            <a:prstClr val="black"/>
                          </a:solidFill>
                          <a:latin typeface="Cambria Math" panose="02040503050406030204" pitchFamily="18" charset="0"/>
                        </a:rPr>
                        <m:t>𝑀𝐻𝑧</m:t>
                      </m:r>
                      <m:r>
                        <a:rPr lang="en-US" b="0" i="1" smtClean="0">
                          <a:solidFill>
                            <a:prstClr val="black"/>
                          </a:solidFill>
                          <a:latin typeface="Cambria Math" panose="02040503050406030204" pitchFamily="18" charset="0"/>
                        </a:rPr>
                        <m:t>]</m:t>
                      </m:r>
                    </m:oMath>
                  </m:oMathPara>
                </a14:m>
                <a:endParaRPr lang="en-US" dirty="0"/>
              </a:p>
            </p:txBody>
          </p:sp>
        </mc:Choice>
        <mc:Fallback xmlns="">
          <p:sp>
            <p:nvSpPr>
              <p:cNvPr id="10" name="Rectangle 9"/>
              <p:cNvSpPr>
                <a:spLocks noRot="1" noChangeAspect="1" noMove="1" noResize="1" noEditPoints="1" noAdjustHandles="1" noChangeArrowheads="1" noChangeShapeType="1" noTextEdit="1"/>
              </p:cNvSpPr>
              <p:nvPr/>
            </p:nvSpPr>
            <p:spPr>
              <a:xfrm>
                <a:off x="685800" y="4244280"/>
                <a:ext cx="6464975" cy="708720"/>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1071151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Quiz</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31</a:t>
            </a:fld>
            <a:endParaRPr kumimoji="0" lang="en-US" dirty="0"/>
          </a:p>
        </p:txBody>
      </p:sp>
      <p:sp>
        <p:nvSpPr>
          <p:cNvPr id="4" name="Content Placeholder 3"/>
          <p:cNvSpPr>
            <a:spLocks noGrp="1"/>
          </p:cNvSpPr>
          <p:nvPr>
            <p:ph sz="quarter" idx="1"/>
          </p:nvPr>
        </p:nvSpPr>
        <p:spPr/>
        <p:txBody>
          <a:bodyPr/>
          <a:lstStyle/>
          <a:p>
            <a:pPr lvl="0"/>
            <a:r>
              <a:rPr lang="en-US" sz="2800" dirty="0"/>
              <a:t>Suppose a 16-bit timer has the following setting</a:t>
            </a:r>
            <a:r>
              <a:rPr lang="en-US" altLang="zh-CN" sz="2800" dirty="0"/>
              <a:t>s</a:t>
            </a:r>
            <a:r>
              <a:rPr lang="en-US" sz="2800" dirty="0"/>
              <a:t> </a:t>
            </a:r>
          </a:p>
          <a:p>
            <a:pPr lvl="2"/>
            <a:r>
              <a:rPr lang="en-US" sz="2100"/>
              <a:t>CPU Clock </a:t>
            </a:r>
            <a:r>
              <a:rPr lang="en-US" sz="2100" dirty="0"/>
              <a:t>frequency is 16 </a:t>
            </a:r>
            <a:r>
              <a:rPr lang="en-US" sz="2100" dirty="0" err="1"/>
              <a:t>MHz.</a:t>
            </a:r>
            <a:r>
              <a:rPr lang="en-US" sz="2100" dirty="0"/>
              <a:t> </a:t>
            </a:r>
          </a:p>
          <a:p>
            <a:pPr lvl="2"/>
            <a:r>
              <a:rPr lang="en-US" sz="2100" dirty="0" err="1"/>
              <a:t>Prescaler</a:t>
            </a:r>
            <a:r>
              <a:rPr lang="en-US" sz="2100" dirty="0"/>
              <a:t> PSC = 159</a:t>
            </a:r>
          </a:p>
          <a:p>
            <a:pPr lvl="2"/>
            <a:r>
              <a:rPr lang="en-US" sz="2100" dirty="0"/>
              <a:t>ARR = 1999</a:t>
            </a:r>
          </a:p>
          <a:p>
            <a:pPr lvl="2"/>
            <a:r>
              <a:rPr lang="en-US" sz="2100" dirty="0"/>
              <a:t>CCR = 499</a:t>
            </a:r>
          </a:p>
          <a:p>
            <a:pPr lvl="2"/>
            <a:r>
              <a:rPr lang="en-US" sz="2100" dirty="0"/>
              <a:t>Counting direction: up-counting</a:t>
            </a:r>
          </a:p>
          <a:p>
            <a:pPr lvl="2"/>
            <a:r>
              <a:rPr lang="en-US" sz="2100" dirty="0"/>
              <a:t>Output is set as PWM Mode 2 (High True).</a:t>
            </a:r>
          </a:p>
          <a:p>
            <a:r>
              <a:rPr lang="en-US" sz="2800" b="1" dirty="0"/>
              <a:t> </a:t>
            </a:r>
            <a:r>
              <a:rPr lang="en-US" sz="2800" dirty="0"/>
              <a:t>Calculate the timer frequency and PWM duty cycle.</a:t>
            </a:r>
            <a:endParaRPr lang="en-US" dirty="0"/>
          </a:p>
        </p:txBody>
      </p:sp>
    </p:spTree>
    <p:extLst>
      <p:ext uri="{BB962C8B-B14F-4D97-AF65-F5344CB8AC3E}">
        <p14:creationId xmlns:p14="http://schemas.microsoft.com/office/powerpoint/2010/main" val="25737253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EA7C8D44-3667-46F6-9772-CC52308E2A7F}" type="slidenum">
              <a:rPr kumimoji="0" lang="en-US" smtClean="0"/>
              <a:pPr/>
              <a:t>32</a:t>
            </a:fld>
            <a:endParaRPr kumimoji="0" lang="en-US" dirty="0"/>
          </a:p>
        </p:txBody>
      </p:sp>
      <p:sp>
        <p:nvSpPr>
          <p:cNvPr id="4" name="Content Placeholder 3"/>
          <p:cNvSpPr>
            <a:spLocks noGrp="1"/>
          </p:cNvSpPr>
          <p:nvPr>
            <p:ph sz="quarter" idx="1"/>
          </p:nvPr>
        </p:nvSpPr>
        <p:spPr>
          <a:xfrm>
            <a:off x="457200" y="1219200"/>
            <a:ext cx="8229600" cy="2133600"/>
          </a:xfrm>
        </p:spPr>
        <p:txBody>
          <a:bodyPr>
            <a:normAutofit fontScale="70000" lnSpcReduction="20000"/>
          </a:bodyPr>
          <a:lstStyle/>
          <a:p>
            <a:pPr lvl="0"/>
            <a:r>
              <a:rPr lang="en-US" sz="2800" dirty="0"/>
              <a:t>Suppose a 16-bit timer has the following setting </a:t>
            </a:r>
          </a:p>
          <a:p>
            <a:pPr lvl="2"/>
            <a:r>
              <a:rPr lang="en-US" sz="2100" dirty="0"/>
              <a:t>CPU clock frequency is 16 </a:t>
            </a:r>
            <a:r>
              <a:rPr lang="en-US" sz="2100" dirty="0" err="1"/>
              <a:t>MHz.</a:t>
            </a:r>
            <a:r>
              <a:rPr lang="en-US" sz="2100" dirty="0"/>
              <a:t> </a:t>
            </a:r>
          </a:p>
          <a:p>
            <a:pPr lvl="2"/>
            <a:r>
              <a:rPr lang="en-US" sz="2100" dirty="0" err="1"/>
              <a:t>Prescaler</a:t>
            </a:r>
            <a:r>
              <a:rPr lang="en-US" sz="2100" dirty="0"/>
              <a:t> PSC = 159</a:t>
            </a:r>
          </a:p>
          <a:p>
            <a:pPr lvl="2"/>
            <a:r>
              <a:rPr lang="en-US" sz="2100" dirty="0"/>
              <a:t>ARR = 1999</a:t>
            </a:r>
          </a:p>
          <a:p>
            <a:pPr lvl="2"/>
            <a:r>
              <a:rPr lang="en-US" sz="2100" dirty="0"/>
              <a:t>CCR = 499</a:t>
            </a:r>
          </a:p>
          <a:p>
            <a:pPr lvl="2"/>
            <a:r>
              <a:rPr lang="en-US" sz="2100" dirty="0"/>
              <a:t>Counting direction: up-counting</a:t>
            </a:r>
          </a:p>
          <a:p>
            <a:pPr lvl="2"/>
            <a:r>
              <a:rPr lang="en-US" sz="2100" dirty="0"/>
              <a:t>Output is set as PWM Mode 2 (High True).</a:t>
            </a:r>
          </a:p>
          <a:p>
            <a:r>
              <a:rPr lang="en-US" sz="2800" b="1" dirty="0"/>
              <a:t> </a:t>
            </a:r>
            <a:r>
              <a:rPr lang="en-US" sz="2800" dirty="0"/>
              <a:t>Calculate the timer frequency and PWM duty cycle.</a:t>
            </a:r>
            <a:endParaRPr lang="en-US" dirty="0"/>
          </a:p>
        </p:txBody>
      </p:sp>
      <p:sp>
        <p:nvSpPr>
          <p:cNvPr id="5" name="Title 4"/>
          <p:cNvSpPr>
            <a:spLocks noGrp="1"/>
          </p:cNvSpPr>
          <p:nvPr>
            <p:ph type="title"/>
          </p:nvPr>
        </p:nvSpPr>
        <p:spPr/>
        <p:txBody>
          <a:bodyPr/>
          <a:lstStyle/>
          <a:p>
            <a:r>
              <a:rPr lang="en-US" dirty="0"/>
              <a:t>Quiz Answer</a:t>
            </a:r>
          </a:p>
        </p:txBody>
      </p:sp>
      <mc:AlternateContent xmlns:mc="http://schemas.openxmlformats.org/markup-compatibility/2006" xmlns:a14="http://schemas.microsoft.com/office/drawing/2010/main">
        <mc:Choice Requires="a14">
          <p:sp>
            <p:nvSpPr>
              <p:cNvPr id="6" name="Rectangle 5"/>
              <p:cNvSpPr/>
              <p:nvPr/>
            </p:nvSpPr>
            <p:spPr>
              <a:xfrm>
                <a:off x="807159" y="3376415"/>
                <a:ext cx="7117641" cy="498085"/>
              </a:xfrm>
              <a:prstGeom prst="rect">
                <a:avLst/>
              </a:prstGeom>
            </p:spPr>
            <p:txBody>
              <a:bodyPr wrap="square">
                <a:spAutoFit/>
              </a:bodyPr>
              <a:lstStyle/>
              <a:p>
                <a14:m>
                  <m:oMath xmlns:m="http://schemas.openxmlformats.org/officeDocument/2006/math">
                    <m:sSub>
                      <m:sSubPr>
                        <m:ctrlPr>
                          <a:rPr lang="en-US" i="1" smtClean="0">
                            <a:solidFill>
                              <a:prstClr val="black"/>
                            </a:solidFill>
                            <a:latin typeface="Cambria Math" panose="02040503050406030204" pitchFamily="18" charset="0"/>
                          </a:rPr>
                        </m:ctrlPr>
                      </m:sSubPr>
                      <m:e>
                        <m:r>
                          <a:rPr lang="en-US" i="1">
                            <a:latin typeface="Cambria Math" panose="02040503050406030204" pitchFamily="18" charset="0"/>
                          </a:rPr>
                          <m:t>𝑇𝑖𝑚𝑒𝑟</m:t>
                        </m:r>
                        <m:r>
                          <a:rPr lang="en-US">
                            <a:latin typeface="Cambria Math" panose="02040503050406030204" pitchFamily="18" charset="0"/>
                          </a:rPr>
                          <m:t> </m:t>
                        </m:r>
                        <m:r>
                          <a:rPr lang="en-US" b="0" i="1" smtClean="0">
                            <a:latin typeface="Cambria Math" panose="02040503050406030204" pitchFamily="18" charset="0"/>
                          </a:rPr>
                          <m:t>𝐶𝑙𝑜𝑐𝑘</m:t>
                        </m:r>
                        <m:r>
                          <a:rPr lang="en-US" b="0" i="1" smtClean="0">
                            <a:latin typeface="Cambria Math" panose="02040503050406030204" pitchFamily="18" charset="0"/>
                          </a:rPr>
                          <m:t> </m:t>
                        </m:r>
                        <m:r>
                          <a:rPr lang="en-US" b="0" i="1" smtClean="0">
                            <a:latin typeface="Cambria Math" panose="02040503050406030204" pitchFamily="18" charset="0"/>
                          </a:rPr>
                          <m:t>𝐹𝑟𝑒𝑞</m:t>
                        </m:r>
                        <m:r>
                          <a:rPr lang="en-US" b="0" i="1" smtClean="0">
                            <a:latin typeface="Cambria Math" panose="02040503050406030204" pitchFamily="18" charset="0"/>
                          </a:rPr>
                          <m:t> </m:t>
                        </m:r>
                        <m:r>
                          <a:rPr lang="en-US" i="1">
                            <a:solidFill>
                              <a:prstClr val="black"/>
                            </a:solidFill>
                            <a:latin typeface="Cambria Math"/>
                          </a:rPr>
                          <m:t>𝑓</m:t>
                        </m:r>
                      </m:e>
                      <m:sub>
                        <m:r>
                          <a:rPr lang="en-US" i="1">
                            <a:solidFill>
                              <a:prstClr val="black"/>
                            </a:solidFill>
                            <a:latin typeface="Cambria Math"/>
                          </a:rPr>
                          <m:t>𝐶𝐾</m:t>
                        </m:r>
                        <m:r>
                          <a:rPr lang="en-US" i="1">
                            <a:solidFill>
                              <a:prstClr val="black"/>
                            </a:solidFill>
                            <a:latin typeface="Cambria Math"/>
                          </a:rPr>
                          <m:t>_</m:t>
                        </m:r>
                        <m:r>
                          <a:rPr lang="en-US" i="1">
                            <a:solidFill>
                              <a:prstClr val="black"/>
                            </a:solidFill>
                            <a:latin typeface="Cambria Math"/>
                          </a:rPr>
                          <m:t>𝐶𝑁𝑇</m:t>
                        </m:r>
                      </m:sub>
                    </m:sSub>
                    <m:r>
                      <a:rPr lang="en-US" i="1">
                        <a:solidFill>
                          <a:prstClr val="black"/>
                        </a:solidFill>
                        <a:latin typeface="Cambria Math"/>
                      </a:rPr>
                      <m:t>=</m:t>
                    </m:r>
                    <m:f>
                      <m:fPr>
                        <m:ctrlPr>
                          <a:rPr lang="en-US" i="1">
                            <a:solidFill>
                              <a:prstClr val="black"/>
                            </a:solidFill>
                            <a:latin typeface="Cambria Math" panose="02040503050406030204" pitchFamily="18" charset="0"/>
                          </a:rPr>
                        </m:ctrlPr>
                      </m:fPr>
                      <m:num>
                        <m:sSub>
                          <m:sSubPr>
                            <m:ctrlPr>
                              <a:rPr lang="en-US" i="1">
                                <a:solidFill>
                                  <a:prstClr val="black"/>
                                </a:solidFill>
                                <a:latin typeface="Cambria Math" panose="02040503050406030204" pitchFamily="18" charset="0"/>
                              </a:rPr>
                            </m:ctrlPr>
                          </m:sSubPr>
                          <m:e>
                            <m:r>
                              <a:rPr lang="en-US" i="1">
                                <a:solidFill>
                                  <a:prstClr val="black"/>
                                </a:solidFill>
                                <a:latin typeface="Cambria Math"/>
                              </a:rPr>
                              <m:t>𝑓</m:t>
                            </m:r>
                          </m:e>
                          <m:sub>
                            <m:r>
                              <a:rPr lang="en-US" i="1">
                                <a:solidFill>
                                  <a:prstClr val="black"/>
                                </a:solidFill>
                                <a:latin typeface="Cambria Math"/>
                              </a:rPr>
                              <m:t>𝐶</m:t>
                            </m:r>
                            <m:r>
                              <a:rPr lang="en-US" b="0" i="1" smtClean="0">
                                <a:solidFill>
                                  <a:prstClr val="black"/>
                                </a:solidFill>
                                <a:latin typeface="Cambria Math" panose="02040503050406030204" pitchFamily="18" charset="0"/>
                              </a:rPr>
                              <m:t>𝐾</m:t>
                            </m:r>
                            <m:r>
                              <a:rPr lang="en-US" i="1">
                                <a:solidFill>
                                  <a:prstClr val="black"/>
                                </a:solidFill>
                                <a:latin typeface="Cambria Math"/>
                              </a:rPr>
                              <m:t>_</m:t>
                            </m:r>
                            <m:r>
                              <a:rPr lang="en-US" i="1">
                                <a:solidFill>
                                  <a:prstClr val="black"/>
                                </a:solidFill>
                                <a:latin typeface="Cambria Math"/>
                              </a:rPr>
                              <m:t>𝑃𝑆𝐶</m:t>
                            </m:r>
                          </m:sub>
                        </m:sSub>
                      </m:num>
                      <m:den>
                        <m:r>
                          <a:rPr lang="en-US" i="1">
                            <a:solidFill>
                              <a:prstClr val="black"/>
                            </a:solidFill>
                            <a:latin typeface="Cambria Math" panose="02040503050406030204" pitchFamily="18" charset="0"/>
                          </a:rPr>
                          <m:t>𝑃𝑆𝐶</m:t>
                        </m:r>
                        <m:r>
                          <a:rPr lang="en-US" i="1">
                            <a:solidFill>
                              <a:prstClr val="black"/>
                            </a:solidFill>
                            <a:latin typeface="Cambria Math"/>
                          </a:rPr>
                          <m:t>+1</m:t>
                        </m:r>
                      </m:den>
                    </m:f>
                  </m:oMath>
                </a14:m>
                <a:r>
                  <a:rPr lang="en-US" altLang="zh-CN" dirty="0">
                    <a:solidFill>
                      <a:prstClr val="black"/>
                    </a:solidFill>
                  </a:rPr>
                  <a:t>=</a:t>
                </a:r>
                <a14:m>
                  <m:oMath xmlns:m="http://schemas.openxmlformats.org/officeDocument/2006/math">
                    <m:r>
                      <a:rPr lang="en-US" i="0">
                        <a:latin typeface="Cambria Math" panose="02040503050406030204" pitchFamily="18" charset="0"/>
                      </a:rPr>
                      <m:t> </m:t>
                    </m:r>
                    <m:f>
                      <m:fPr>
                        <m:ctrlPr>
                          <a:rPr lang="en-US" i="1">
                            <a:latin typeface="Cambria Math" panose="02040503050406030204" pitchFamily="18" charset="0"/>
                          </a:rPr>
                        </m:ctrlPr>
                      </m:fPr>
                      <m:num>
                        <m:r>
                          <a:rPr lang="en-US" i="0">
                            <a:latin typeface="Cambria Math" panose="02040503050406030204" pitchFamily="18" charset="0"/>
                          </a:rPr>
                          <m:t>16 </m:t>
                        </m:r>
                        <m:r>
                          <a:rPr lang="en-US" i="1">
                            <a:latin typeface="Cambria Math" panose="02040503050406030204" pitchFamily="18" charset="0"/>
                          </a:rPr>
                          <m:t>𝑀𝐻𝑧</m:t>
                        </m:r>
                      </m:num>
                      <m:den>
                        <m:r>
                          <a:rPr lang="en-US" i="0">
                            <a:latin typeface="Cambria Math" panose="02040503050406030204" pitchFamily="18" charset="0"/>
                          </a:rPr>
                          <m:t>159</m:t>
                        </m:r>
                        <m:r>
                          <a:rPr lang="en-US" b="0" i="0" smtClean="0">
                            <a:latin typeface="Cambria Math" panose="02040503050406030204" pitchFamily="18" charset="0"/>
                          </a:rPr>
                          <m:t>+1</m:t>
                        </m:r>
                        <m:r>
                          <a:rPr lang="en-US" i="0">
                            <a:latin typeface="Cambria Math" panose="02040503050406030204" pitchFamily="18" charset="0"/>
                          </a:rPr>
                          <m:t> </m:t>
                        </m:r>
                      </m:den>
                    </m:f>
                    <m:r>
                      <a:rPr lang="en-US" i="0">
                        <a:latin typeface="Cambria Math" panose="02040503050406030204" pitchFamily="18" charset="0"/>
                      </a:rPr>
                      <m:t>=0.1</m:t>
                    </m:r>
                    <m:r>
                      <a:rPr lang="en-US" i="1">
                        <a:latin typeface="Cambria Math" panose="02040503050406030204" pitchFamily="18" charset="0"/>
                      </a:rPr>
                      <m:t>𝑀𝐻𝑧</m:t>
                    </m:r>
                  </m:oMath>
                </a14:m>
                <a:endParaRPr lang="en-US" dirty="0"/>
              </a:p>
            </p:txBody>
          </p:sp>
        </mc:Choice>
        <mc:Fallback xmlns="">
          <p:sp>
            <p:nvSpPr>
              <p:cNvPr id="6" name="Rectangle 5"/>
              <p:cNvSpPr>
                <a:spLocks noRot="1" noChangeAspect="1" noMove="1" noResize="1" noEditPoints="1" noAdjustHandles="1" noChangeArrowheads="1" noChangeShapeType="1" noTextEdit="1"/>
              </p:cNvSpPr>
              <p:nvPr/>
            </p:nvSpPr>
            <p:spPr>
              <a:xfrm>
                <a:off x="807159" y="3376415"/>
                <a:ext cx="7117641" cy="498085"/>
              </a:xfrm>
              <a:prstGeom prst="rect">
                <a:avLst/>
              </a:prstGeom>
              <a:blipFill>
                <a:blip r:embed="rId2"/>
                <a:stretch>
                  <a:fillRect b="-609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p:cNvSpPr/>
              <p:nvPr/>
            </p:nvSpPr>
            <p:spPr>
              <a:xfrm>
                <a:off x="807159" y="3973663"/>
                <a:ext cx="5244320" cy="62350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𝑇𝑖𝑚𝑒𝑟</m:t>
                      </m:r>
                      <m:r>
                        <a:rPr lang="en-US" i="0">
                          <a:latin typeface="Cambria Math" panose="02040503050406030204" pitchFamily="18" charset="0"/>
                        </a:rPr>
                        <m:t> </m:t>
                      </m:r>
                      <m:r>
                        <a:rPr lang="en-US" b="0" i="1" smtClean="0">
                          <a:latin typeface="Cambria Math" panose="02040503050406030204" pitchFamily="18" charset="0"/>
                        </a:rPr>
                        <m:t>𝐹</m:t>
                      </m:r>
                      <m:r>
                        <a:rPr lang="en-US" i="1">
                          <a:latin typeface="Cambria Math" panose="02040503050406030204" pitchFamily="18" charset="0"/>
                        </a:rPr>
                        <m:t>𝑟𝑒𝑞</m:t>
                      </m:r>
                      <m:r>
                        <a:rPr lang="en-US" b="0" i="1" smtClean="0">
                          <a:latin typeface="Cambria Math" panose="02040503050406030204" pitchFamily="18" charset="0"/>
                        </a:rPr>
                        <m:t> </m:t>
                      </m:r>
                      <m:r>
                        <a:rPr lang="en-US" b="0" i="1" smtClean="0">
                          <a:latin typeface="Cambria Math" panose="02040503050406030204" pitchFamily="18" charset="0"/>
                        </a:rPr>
                        <m:t>𝑓𝑇𝑖𝑚𝑒</m:t>
                      </m:r>
                      <m:r>
                        <a:rPr lang="en-US" b="0" i="1" baseline="-25000" smtClean="0">
                          <a:latin typeface="Cambria Math" panose="02040503050406030204" pitchFamily="18" charset="0"/>
                        </a:rPr>
                        <m:t>𝑟</m:t>
                      </m:r>
                      <m:r>
                        <a:rPr lang="en-US" i="0">
                          <a:latin typeface="Cambria Math" panose="02040503050406030204" pitchFamily="18" charset="0"/>
                        </a:rPr>
                        <m:t>=</m:t>
                      </m:r>
                      <m:f>
                        <m:fPr>
                          <m:ctrlPr>
                            <a:rPr lang="en-US" i="1">
                              <a:solidFill>
                                <a:prstClr val="black"/>
                              </a:solidFill>
                              <a:latin typeface="Cambria Math" panose="02040503050406030204" pitchFamily="18" charset="0"/>
                            </a:rPr>
                          </m:ctrlPr>
                        </m:fPr>
                        <m:num>
                          <m:sSub>
                            <m:sSubPr>
                              <m:ctrlPr>
                                <a:rPr lang="en-US" i="1">
                                  <a:solidFill>
                                    <a:prstClr val="black"/>
                                  </a:solidFill>
                                  <a:latin typeface="Cambria Math" panose="02040503050406030204" pitchFamily="18" charset="0"/>
                                </a:rPr>
                              </m:ctrlPr>
                            </m:sSubPr>
                            <m:e>
                              <m:r>
                                <a:rPr lang="en-US" i="1">
                                  <a:solidFill>
                                    <a:prstClr val="black"/>
                                  </a:solidFill>
                                  <a:latin typeface="Cambria Math"/>
                                </a:rPr>
                                <m:t>𝑓</m:t>
                              </m:r>
                            </m:e>
                            <m:sub>
                              <m:r>
                                <a:rPr lang="en-US" i="1">
                                  <a:solidFill>
                                    <a:prstClr val="black"/>
                                  </a:solidFill>
                                  <a:latin typeface="Cambria Math"/>
                                </a:rPr>
                                <m:t>𝐶𝐾</m:t>
                              </m:r>
                              <m:r>
                                <a:rPr lang="en-US" i="1">
                                  <a:solidFill>
                                    <a:prstClr val="black"/>
                                  </a:solidFill>
                                  <a:latin typeface="Cambria Math"/>
                                </a:rPr>
                                <m:t>_</m:t>
                              </m:r>
                              <m:r>
                                <a:rPr lang="en-US" i="1">
                                  <a:solidFill>
                                    <a:prstClr val="black"/>
                                  </a:solidFill>
                                  <a:latin typeface="Cambria Math"/>
                                </a:rPr>
                                <m:t>𝐶𝑁𝑇</m:t>
                              </m:r>
                            </m:sub>
                          </m:sSub>
                        </m:num>
                        <m:den>
                          <m:r>
                            <a:rPr lang="en-US" i="1">
                              <a:solidFill>
                                <a:prstClr val="black"/>
                              </a:solidFill>
                              <a:latin typeface="Cambria Math" panose="02040503050406030204" pitchFamily="18" charset="0"/>
                            </a:rPr>
                            <m:t>𝐴𝑅𝑅</m:t>
                          </m:r>
                          <m:r>
                            <a:rPr lang="en-US" i="1">
                              <a:solidFill>
                                <a:prstClr val="black"/>
                              </a:solidFill>
                              <a:latin typeface="Cambria Math" panose="02040503050406030204" pitchFamily="18" charset="0"/>
                            </a:rPr>
                            <m:t>+1</m:t>
                          </m:r>
                        </m:den>
                      </m:f>
                      <m:r>
                        <a:rPr lang="en-US" b="0" i="1" smtClean="0">
                          <a:solidFill>
                            <a:prstClr val="black"/>
                          </a:solidFill>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0.1 </m:t>
                          </m:r>
                          <m:r>
                            <a:rPr lang="en-US" i="1">
                              <a:latin typeface="Cambria Math" panose="02040503050406030204" pitchFamily="18" charset="0"/>
                            </a:rPr>
                            <m:t>𝑀𝐻𝑧</m:t>
                          </m:r>
                        </m:num>
                        <m:den>
                          <m:r>
                            <a:rPr lang="en-US" i="1">
                              <a:latin typeface="Cambria Math" panose="02040503050406030204" pitchFamily="18" charset="0"/>
                            </a:rPr>
                            <m:t>1999+1</m:t>
                          </m:r>
                        </m:den>
                      </m:f>
                      <m:r>
                        <a:rPr lang="en-US" i="1">
                          <a:latin typeface="Cambria Math" panose="02040503050406030204" pitchFamily="18" charset="0"/>
                        </a:rPr>
                        <m:t>=50</m:t>
                      </m:r>
                      <m:r>
                        <a:rPr lang="en-US" i="1">
                          <a:latin typeface="Cambria Math" panose="02040503050406030204" pitchFamily="18" charset="0"/>
                        </a:rPr>
                        <m:t>𝐻𝑧</m:t>
                      </m:r>
                    </m:oMath>
                  </m:oMathPara>
                </a14:m>
                <a:endParaRPr lang="en-US" i="1" dirty="0"/>
              </a:p>
            </p:txBody>
          </p:sp>
        </mc:Choice>
        <mc:Fallback xmlns="">
          <p:sp>
            <p:nvSpPr>
              <p:cNvPr id="7" name="Rectangle 6"/>
              <p:cNvSpPr>
                <a:spLocks noRot="1" noChangeAspect="1" noMove="1" noResize="1" noEditPoints="1" noAdjustHandles="1" noChangeArrowheads="1" noChangeShapeType="1" noTextEdit="1"/>
              </p:cNvSpPr>
              <p:nvPr/>
            </p:nvSpPr>
            <p:spPr>
              <a:xfrm>
                <a:off x="807159" y="3973663"/>
                <a:ext cx="5244320" cy="623504"/>
              </a:xfrm>
              <a:prstGeom prst="rect">
                <a:avLst/>
              </a:prstGeom>
              <a:blipFill>
                <a:blip r:embed="rId3"/>
                <a:stretch>
                  <a:fillRect/>
                </a:stretch>
              </a:blipFill>
            </p:spPr>
            <p:txBody>
              <a:bodyPr/>
              <a:lstStyle/>
              <a:p>
                <a:r>
                  <a:rPr lang="en-US">
                    <a:noFill/>
                  </a:rPr>
                  <a:t> </a:t>
                </a:r>
              </a:p>
            </p:txBody>
          </p:sp>
        </mc:Fallback>
      </mc:AlternateContent>
      <p:sp>
        <p:nvSpPr>
          <p:cNvPr id="8" name="Rectangle 7"/>
          <p:cNvSpPr/>
          <p:nvPr/>
        </p:nvSpPr>
        <p:spPr>
          <a:xfrm>
            <a:off x="640625" y="5410200"/>
            <a:ext cx="7868442" cy="707886"/>
          </a:xfrm>
          <a:prstGeom prst="rect">
            <a:avLst/>
          </a:prstGeom>
        </p:spPr>
        <p:txBody>
          <a:bodyPr wrap="square">
            <a:spAutoFit/>
          </a:bodyPr>
          <a:lstStyle/>
          <a:p>
            <a:pPr>
              <a:spcBef>
                <a:spcPts val="1000"/>
              </a:spcBef>
            </a:pPr>
            <a:r>
              <a:rPr lang="en-US" sz="2000" dirty="0">
                <a:latin typeface="Times New Roman" panose="02020603050405020304" pitchFamily="18" charset="0"/>
                <a:ea typeface="SimSun" panose="02010600030101010101" pitchFamily="2" charset="-122"/>
              </a:rPr>
              <a:t>PWM output is high on when the counter is 499, 500, 501, …, 1999, a total of 1501 cycles. (This statement is not required in the exam.)</a:t>
            </a:r>
          </a:p>
        </p:txBody>
      </p:sp>
      <mc:AlternateContent xmlns:mc="http://schemas.openxmlformats.org/markup-compatibility/2006" xmlns:a14="http://schemas.microsoft.com/office/drawing/2010/main">
        <mc:Choice Requires="a14">
          <p:sp>
            <p:nvSpPr>
              <p:cNvPr id="9" name="Rectangle 8"/>
              <p:cNvSpPr/>
              <p:nvPr/>
            </p:nvSpPr>
            <p:spPr>
              <a:xfrm>
                <a:off x="807159" y="4600977"/>
                <a:ext cx="6638099" cy="62292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𝐷𝑢𝑡𝑦</m:t>
                      </m:r>
                      <m:r>
                        <a:rPr lang="en-US" i="0">
                          <a:latin typeface="Cambria Math" panose="02040503050406030204" pitchFamily="18" charset="0"/>
                        </a:rPr>
                        <m:t> </m:t>
                      </m:r>
                      <m:r>
                        <a:rPr lang="en-US" i="1">
                          <a:latin typeface="Cambria Math" panose="02040503050406030204" pitchFamily="18" charset="0"/>
                        </a:rPr>
                        <m:t>𝐶𝑦𝑐𝑙𝑒</m:t>
                      </m:r>
                      <m:r>
                        <a:rPr lang="en-US" i="0">
                          <a:latin typeface="Cambria Math" panose="02040503050406030204" pitchFamily="18" charset="0"/>
                        </a:rPr>
                        <m:t>=</m:t>
                      </m:r>
                      <m:r>
                        <a:rPr lang="en-US" b="0" i="0" smtClean="0">
                          <a:latin typeface="Cambria Math" panose="02040503050406030204" pitchFamily="18" charset="0"/>
                        </a:rPr>
                        <m:t>1−</m:t>
                      </m:r>
                      <m:f>
                        <m:fPr>
                          <m:ctrlPr>
                            <a:rPr lang="en-US" b="0" i="1" smtClean="0">
                              <a:latin typeface="Cambria Math" panose="02040503050406030204" pitchFamily="18" charset="0"/>
                            </a:rPr>
                          </m:ctrlPr>
                        </m:fPr>
                        <m:num>
                          <m:r>
                            <a:rPr lang="en-US" b="0" i="1" smtClean="0">
                              <a:latin typeface="Cambria Math" panose="02040503050406030204" pitchFamily="18" charset="0"/>
                            </a:rPr>
                            <m:t>𝐶𝐶𝑅</m:t>
                          </m:r>
                        </m:num>
                        <m:den>
                          <m:r>
                            <a:rPr lang="en-US" b="0" i="1" smtClean="0">
                              <a:latin typeface="Cambria Math" panose="02040503050406030204" pitchFamily="18" charset="0"/>
                            </a:rPr>
                            <m:t>𝐴𝑅𝑅</m:t>
                          </m:r>
                          <m:r>
                            <a:rPr lang="en-US" b="0" i="1" smtClean="0">
                              <a:latin typeface="Cambria Math" panose="02040503050406030204" pitchFamily="18" charset="0"/>
                            </a:rPr>
                            <m:t>+1</m:t>
                          </m:r>
                        </m:den>
                      </m:f>
                      <m:r>
                        <a:rPr lang="en-US" b="0" i="0" smtClean="0">
                          <a:latin typeface="Cambria Math" panose="02040503050406030204" pitchFamily="18" charset="0"/>
                        </a:rPr>
                        <m:t>=</m:t>
                      </m:r>
                      <m:r>
                        <a:rPr lang="en-US" b="0" i="1" smtClean="0">
                          <a:latin typeface="Cambria Math" panose="02040503050406030204" pitchFamily="18" charset="0"/>
                        </a:rPr>
                        <m:t>1−</m:t>
                      </m:r>
                      <m:f>
                        <m:fPr>
                          <m:ctrlPr>
                            <a:rPr lang="en-US" b="0" i="1" smtClean="0">
                              <a:latin typeface="Cambria Math" panose="02040503050406030204" pitchFamily="18" charset="0"/>
                            </a:rPr>
                          </m:ctrlPr>
                        </m:fPr>
                        <m:num>
                          <m:r>
                            <a:rPr lang="en-US" b="0" i="1" smtClean="0">
                              <a:latin typeface="Cambria Math" panose="02040503050406030204" pitchFamily="18" charset="0"/>
                            </a:rPr>
                            <m:t>499</m:t>
                          </m:r>
                        </m:num>
                        <m:den>
                          <m:r>
                            <a:rPr lang="en-US" b="0" i="1" smtClean="0">
                              <a:latin typeface="Cambria Math" panose="02040503050406030204" pitchFamily="18" charset="0"/>
                            </a:rPr>
                            <m:t>1999+1</m:t>
                          </m:r>
                        </m:den>
                      </m:f>
                      <m:r>
                        <a:rPr lang="en-US" b="0" i="1" smtClean="0">
                          <a:latin typeface="Cambria Math" panose="02040503050406030204" pitchFamily="18" charset="0"/>
                        </a:rPr>
                        <m:t>=</m:t>
                      </m:r>
                      <m:f>
                        <m:fPr>
                          <m:ctrlPr>
                            <a:rPr lang="en-US" i="1">
                              <a:latin typeface="Cambria Math" panose="02040503050406030204" pitchFamily="18" charset="0"/>
                            </a:rPr>
                          </m:ctrlPr>
                        </m:fPr>
                        <m:num>
                          <m:r>
                            <a:rPr lang="en-US" i="0">
                              <a:latin typeface="Cambria Math" panose="02040503050406030204" pitchFamily="18" charset="0"/>
                            </a:rPr>
                            <m:t>1501</m:t>
                          </m:r>
                        </m:num>
                        <m:den>
                          <m:r>
                            <a:rPr lang="en-US" b="0" i="0" smtClean="0">
                              <a:latin typeface="Cambria Math" panose="02040503050406030204" pitchFamily="18" charset="0"/>
                            </a:rPr>
                            <m:t>2000</m:t>
                          </m:r>
                        </m:den>
                      </m:f>
                      <m:r>
                        <a:rPr lang="en-US" i="0">
                          <a:latin typeface="Cambria Math" panose="02040503050406030204" pitchFamily="18" charset="0"/>
                        </a:rPr>
                        <m:t>=75.05% </m:t>
                      </m:r>
                    </m:oMath>
                  </m:oMathPara>
                </a14:m>
                <a:endParaRPr lang="en-US" dirty="0"/>
              </a:p>
            </p:txBody>
          </p:sp>
        </mc:Choice>
        <mc:Fallback xmlns="">
          <p:sp>
            <p:nvSpPr>
              <p:cNvPr id="9" name="Rectangle 8"/>
              <p:cNvSpPr>
                <a:spLocks noRot="1" noChangeAspect="1" noMove="1" noResize="1" noEditPoints="1" noAdjustHandles="1" noChangeArrowheads="1" noChangeShapeType="1" noTextEdit="1"/>
              </p:cNvSpPr>
              <p:nvPr/>
            </p:nvSpPr>
            <p:spPr>
              <a:xfrm>
                <a:off x="807159" y="4600977"/>
                <a:ext cx="6638099" cy="622927"/>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2315990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Timer: </a:t>
            </a:r>
            <a:r>
              <a:rPr lang="en-US" dirty="0" err="1"/>
              <a:t>Pre</a:t>
            </a:r>
            <a:r>
              <a:rPr lang="en-US" altLang="zh-CN" dirty="0" err="1"/>
              <a:t>scaler</a:t>
            </a:r>
            <a:r>
              <a:rPr lang="en-US" altLang="zh-CN" dirty="0"/>
              <a:t> (PSC)</a:t>
            </a:r>
            <a:endParaRPr lang="en-US" dirty="0"/>
          </a:p>
        </p:txBody>
      </p:sp>
      <p:sp>
        <p:nvSpPr>
          <p:cNvPr id="3" name="Slide Number Placeholder 2"/>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A7C8D44-3667-46F6-9772-CC52308E2A7F}" type="slidenum">
              <a:rPr kumimoji="0" lang="en-US" sz="1400" b="0" i="0" u="none" strike="noStrike" kern="1200" cap="none" spc="0" normalizeH="0" baseline="0" noProof="0" smtClean="0">
                <a:ln>
                  <a:noFill/>
                </a:ln>
                <a:solidFill>
                  <a:srgbClr val="1F497D"/>
                </a:solidFill>
                <a:effectLst/>
                <a:uLnTx/>
                <a:uFillTx/>
                <a:latin typeface="Gill Sans M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4</a:t>
            </a:fld>
            <a:endParaRPr kumimoji="0" lang="en-US" sz="1400" b="0" i="0" u="none" strike="noStrike" kern="1200" cap="none" spc="0" normalizeH="0" baseline="0" noProof="0" dirty="0">
              <a:ln>
                <a:noFill/>
              </a:ln>
              <a:solidFill>
                <a:srgbClr val="1F497D"/>
              </a:solidFill>
              <a:effectLst/>
              <a:uLnTx/>
              <a:uFillTx/>
              <a:latin typeface="Gill Sans MT"/>
              <a:ea typeface="+mn-ea"/>
              <a:cs typeface="+mn-cs"/>
            </a:endParaRPr>
          </a:p>
        </p:txBody>
      </p:sp>
      <p:sp>
        <p:nvSpPr>
          <p:cNvPr id="6" name="Text Box 12"/>
          <p:cNvSpPr txBox="1">
            <a:spLocks noChangeArrowheads="1"/>
          </p:cNvSpPr>
          <p:nvPr/>
        </p:nvSpPr>
        <p:spPr bwMode="auto">
          <a:xfrm>
            <a:off x="4530500" y="1068574"/>
            <a:ext cx="156106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1" u="none" strike="noStrike" kern="1200" cap="none" spc="0" normalizeH="0" baseline="0" noProof="0" dirty="0">
                <a:ln>
                  <a:noFill/>
                </a:ln>
                <a:solidFill>
                  <a:prstClr val="black"/>
                </a:solidFill>
                <a:effectLst/>
                <a:uLnTx/>
                <a:uFillTx/>
                <a:latin typeface="Arial" charset="0"/>
                <a:ea typeface="+mn-ea"/>
                <a:cs typeface="Arial" charset="0"/>
              </a:rPr>
              <a:t>Reload Value</a:t>
            </a:r>
          </a:p>
        </p:txBody>
      </p:sp>
      <p:sp>
        <p:nvSpPr>
          <p:cNvPr id="7" name="Line 9"/>
          <p:cNvSpPr>
            <a:spLocks noChangeShapeType="1"/>
          </p:cNvSpPr>
          <p:nvPr/>
        </p:nvSpPr>
        <p:spPr bwMode="auto">
          <a:xfrm>
            <a:off x="1752602" y="2516376"/>
            <a:ext cx="342411" cy="847"/>
          </a:xfrm>
          <a:prstGeom prst="line">
            <a:avLst/>
          </a:prstGeom>
          <a:noFill/>
          <a:ln w="19050">
            <a:solidFill>
              <a:srgbClr val="FF0000"/>
            </a:solidFill>
            <a:prstDash val="dash"/>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Gill Sans MT"/>
              <a:ea typeface="+mn-ea"/>
              <a:cs typeface="+mn-cs"/>
            </a:endParaRPr>
          </a:p>
        </p:txBody>
      </p:sp>
      <p:sp>
        <p:nvSpPr>
          <p:cNvPr id="8" name="Rectangle 4"/>
          <p:cNvSpPr>
            <a:spLocks noChangeArrowheads="1"/>
          </p:cNvSpPr>
          <p:nvPr/>
        </p:nvSpPr>
        <p:spPr bwMode="auto">
          <a:xfrm>
            <a:off x="4340907" y="2128386"/>
            <a:ext cx="2001927" cy="762000"/>
          </a:xfrm>
          <a:prstGeom prst="rect">
            <a:avLst/>
          </a:prstGeom>
          <a:solidFill>
            <a:schemeClr val="tx2"/>
          </a:solidFill>
          <a:ln w="9525">
            <a:solidFill>
              <a:schemeClr val="tx1"/>
            </a:solidFill>
            <a:miter lim="800000"/>
            <a:headEnd/>
            <a:tailEnd/>
          </a:ln>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Arial" charset="0"/>
                <a:ea typeface="+mn-ea"/>
                <a:cs typeface="Arial" charset="0"/>
              </a:rPr>
              <a:t>Timer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FFF00"/>
                </a:solidFill>
                <a:effectLst/>
                <a:uLnTx/>
                <a:uFillTx/>
                <a:latin typeface="Arial" charset="0"/>
                <a:ea typeface="+mn-ea"/>
                <a:cs typeface="Arial" charset="0"/>
              </a:rPr>
              <a:t>Counter</a:t>
            </a:r>
          </a:p>
        </p:txBody>
      </p:sp>
      <p:sp>
        <p:nvSpPr>
          <p:cNvPr id="9" name="AutoShape 5"/>
          <p:cNvSpPr>
            <a:spLocks noChangeArrowheads="1"/>
          </p:cNvSpPr>
          <p:nvPr/>
        </p:nvSpPr>
        <p:spPr bwMode="auto">
          <a:xfrm rot="5400000">
            <a:off x="4304552" y="2386991"/>
            <a:ext cx="311151" cy="238443"/>
          </a:xfrm>
          <a:prstGeom prst="triangle">
            <a:avLst>
              <a:gd name="adj" fmla="val 50000"/>
            </a:avLst>
          </a:prstGeom>
          <a:solidFill>
            <a:schemeClr val="accent1"/>
          </a:solidFill>
          <a:ln w="9525">
            <a:solidFill>
              <a:schemeClr val="tx1"/>
            </a:solidFill>
            <a:miter lim="800000"/>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Gill Sans MT"/>
              <a:ea typeface="+mn-ea"/>
              <a:cs typeface="+mn-cs"/>
            </a:endParaRPr>
          </a:p>
        </p:txBody>
      </p:sp>
      <p:sp>
        <p:nvSpPr>
          <p:cNvPr id="11" name="Line 13"/>
          <p:cNvSpPr>
            <a:spLocks noChangeShapeType="1"/>
          </p:cNvSpPr>
          <p:nvPr/>
        </p:nvSpPr>
        <p:spPr bwMode="auto">
          <a:xfrm>
            <a:off x="5374157" y="1451338"/>
            <a:ext cx="0" cy="677048"/>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Gill Sans MT"/>
              <a:ea typeface="+mn-ea"/>
              <a:cs typeface="+mn-cs"/>
            </a:endParaRPr>
          </a:p>
        </p:txBody>
      </p:sp>
      <p:sp>
        <p:nvSpPr>
          <p:cNvPr id="12" name="Text Box 7"/>
          <p:cNvSpPr txBox="1">
            <a:spLocks noChangeArrowheads="1"/>
          </p:cNvSpPr>
          <p:nvPr/>
        </p:nvSpPr>
        <p:spPr bwMode="auto">
          <a:xfrm>
            <a:off x="467183" y="2032741"/>
            <a:ext cx="8835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1" u="none" strike="noStrike" kern="1200" cap="none" spc="0" normalizeH="0" baseline="0" noProof="0" dirty="0" err="1">
                <a:ln>
                  <a:noFill/>
                </a:ln>
                <a:solidFill>
                  <a:srgbClr val="C00000"/>
                </a:solidFill>
                <a:effectLst/>
                <a:uLnTx/>
                <a:uFillTx/>
                <a:latin typeface="Arial" charset="0"/>
                <a:ea typeface="+mn-ea"/>
                <a:cs typeface="Arial" charset="0"/>
              </a:rPr>
              <a:t>f</a:t>
            </a:r>
            <a:r>
              <a:rPr kumimoji="0" lang="en-US" sz="1800" b="1" i="1" u="none" strike="noStrike" kern="1200" cap="none" spc="0" normalizeH="0" baseline="-25000" noProof="0" dirty="0" err="1">
                <a:ln>
                  <a:noFill/>
                </a:ln>
                <a:solidFill>
                  <a:srgbClr val="C00000"/>
                </a:solidFill>
                <a:effectLst/>
                <a:uLnTx/>
                <a:uFillTx/>
                <a:latin typeface="Arial" charset="0"/>
                <a:ea typeface="+mn-ea"/>
                <a:cs typeface="Arial" charset="0"/>
              </a:rPr>
              <a:t>CK_PSC</a:t>
            </a:r>
            <a:endParaRPr kumimoji="0" lang="en-US" sz="1800" b="1" i="1" u="none" strike="noStrike" kern="1200" cap="none" spc="0" normalizeH="0" baseline="-25000" noProof="0" dirty="0">
              <a:ln>
                <a:noFill/>
              </a:ln>
              <a:solidFill>
                <a:srgbClr val="C00000"/>
              </a:solidFill>
              <a:effectLst/>
              <a:uLnTx/>
              <a:uFillTx/>
              <a:latin typeface="Arial" charset="0"/>
              <a:ea typeface="+mn-ea"/>
              <a:cs typeface="Arial" charset="0"/>
            </a:endParaRPr>
          </a:p>
        </p:txBody>
      </p:sp>
      <p:sp>
        <p:nvSpPr>
          <p:cNvPr id="13" name="Text Box 17"/>
          <p:cNvSpPr txBox="1">
            <a:spLocks noChangeArrowheads="1"/>
          </p:cNvSpPr>
          <p:nvPr/>
        </p:nvSpPr>
        <p:spPr bwMode="auto">
          <a:xfrm>
            <a:off x="7457118" y="2314202"/>
            <a:ext cx="569387" cy="369332"/>
          </a:xfrm>
          <a:prstGeom prst="rect">
            <a:avLst/>
          </a:prstGeom>
          <a:solidFill>
            <a:schemeClr val="tx2"/>
          </a:solidFill>
          <a:ln w="9525">
            <a:solidFill>
              <a:schemeClr val="tx1"/>
            </a:solidFill>
            <a:miter lim="800000"/>
            <a:headEnd/>
            <a:tailEnd/>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Arial" pitchFamily="34" charset="0"/>
                <a:ea typeface="+mn-ea"/>
                <a:cs typeface="Arial" pitchFamily="34" charset="0"/>
              </a:rPr>
              <a:t>ISR</a:t>
            </a:r>
            <a:endParaRPr kumimoji="0" lang="en-US" sz="1600" b="1" i="0" u="none" strike="noStrike" kern="1200" cap="none" spc="0" normalizeH="0" baseline="0" noProof="0" dirty="0">
              <a:ln>
                <a:noFill/>
              </a:ln>
              <a:solidFill>
                <a:prstClr val="white"/>
              </a:solidFill>
              <a:effectLst/>
              <a:uLnTx/>
              <a:uFillTx/>
              <a:latin typeface="Arial" pitchFamily="34" charset="0"/>
              <a:ea typeface="+mn-ea"/>
              <a:cs typeface="Arial" pitchFamily="34" charset="0"/>
            </a:endParaRPr>
          </a:p>
        </p:txBody>
      </p:sp>
      <p:cxnSp>
        <p:nvCxnSpPr>
          <p:cNvPr id="14" name="AutoShape 20"/>
          <p:cNvCxnSpPr>
            <a:cxnSpLocks noChangeShapeType="1"/>
            <a:stCxn id="8" idx="3"/>
            <a:endCxn id="13" idx="1"/>
          </p:cNvCxnSpPr>
          <p:nvPr/>
        </p:nvCxnSpPr>
        <p:spPr bwMode="auto">
          <a:xfrm flipV="1">
            <a:off x="6342833" y="2498868"/>
            <a:ext cx="1114284" cy="10518"/>
          </a:xfrm>
          <a:prstGeom prst="straightConnector1">
            <a:avLst/>
          </a:prstGeom>
          <a:noFill/>
          <a:ln w="19050">
            <a:solidFill>
              <a:srgbClr val="FF0000"/>
            </a:solidFill>
            <a:prstDash val="dash"/>
            <a:miter lim="800000"/>
            <a:headEnd/>
            <a:tailEnd type="triangle" w="med" len="med"/>
          </a:ln>
          <a:extLst>
            <a:ext uri="{909E8E84-426E-40DD-AFC4-6F175D3DCCD1}">
              <a14:hiddenFill xmlns:a14="http://schemas.microsoft.com/office/drawing/2010/main">
                <a:noFill/>
              </a14:hiddenFill>
            </a:ext>
          </a:extLst>
        </p:spPr>
      </p:cxnSp>
      <p:cxnSp>
        <p:nvCxnSpPr>
          <p:cNvPr id="15" name="AutoShape 21"/>
          <p:cNvCxnSpPr>
            <a:cxnSpLocks noChangeShapeType="1"/>
            <a:stCxn id="13" idx="3"/>
          </p:cNvCxnSpPr>
          <p:nvPr/>
        </p:nvCxnSpPr>
        <p:spPr bwMode="auto">
          <a:xfrm>
            <a:off x="8026504" y="2498868"/>
            <a:ext cx="507896" cy="2568"/>
          </a:xfrm>
          <a:prstGeom prst="straightConnector1">
            <a:avLst/>
          </a:prstGeom>
          <a:noFill/>
          <a:ln w="19050">
            <a:solidFill>
              <a:srgbClr val="FF0000"/>
            </a:solidFill>
            <a:prstDash val="dash"/>
            <a:miter lim="800000"/>
            <a:headEnd/>
            <a:tailEnd type="triangle" w="med" len="med"/>
          </a:ln>
          <a:extLst>
            <a:ext uri="{909E8E84-426E-40DD-AFC4-6F175D3DCCD1}">
              <a14:hiddenFill xmlns:a14="http://schemas.microsoft.com/office/drawing/2010/main">
                <a:noFill/>
              </a14:hiddenFill>
            </a:ext>
          </a:extLst>
        </p:spPr>
      </p:cxnSp>
      <p:sp>
        <p:nvSpPr>
          <p:cNvPr id="17" name="Text Box 23"/>
          <p:cNvSpPr txBox="1">
            <a:spLocks noChangeArrowheads="1"/>
          </p:cNvSpPr>
          <p:nvPr/>
        </p:nvSpPr>
        <p:spPr bwMode="auto">
          <a:xfrm>
            <a:off x="7236735" y="1828800"/>
            <a:ext cx="167866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lvl="0">
              <a:defRPr/>
            </a:pPr>
            <a:r>
              <a:rPr lang="en-US" altLang="zh-CN" sz="1800" dirty="0">
                <a:solidFill>
                  <a:prstClr val="black"/>
                </a:solidFill>
                <a:latin typeface="Gill Sans MT"/>
              </a:rPr>
              <a:t>Timer </a:t>
            </a:r>
            <a:r>
              <a:rPr kumimoji="0" lang="en-US" sz="1800" b="0" u="none" strike="noStrike" kern="1200" cap="none" spc="0" normalizeH="0" baseline="0" noProof="0" dirty="0">
                <a:ln>
                  <a:noFill/>
                </a:ln>
                <a:solidFill>
                  <a:prstClr val="black"/>
                </a:solidFill>
                <a:effectLst/>
                <a:uLnTx/>
                <a:uFillTx/>
                <a:latin typeface="Arial" charset="0"/>
                <a:ea typeface="+mn-ea"/>
                <a:cs typeface="Arial" charset="0"/>
              </a:rPr>
              <a:t>Interrupt</a:t>
            </a:r>
          </a:p>
        </p:txBody>
      </p:sp>
      <p:grpSp>
        <p:nvGrpSpPr>
          <p:cNvPr id="18" name="Group 37"/>
          <p:cNvGrpSpPr>
            <a:grpSpLocks/>
          </p:cNvGrpSpPr>
          <p:nvPr/>
        </p:nvGrpSpPr>
        <p:grpSpPr bwMode="auto">
          <a:xfrm>
            <a:off x="152400" y="2440173"/>
            <a:ext cx="1524000" cy="228600"/>
            <a:chOff x="144" y="1440"/>
            <a:chExt cx="960" cy="144"/>
          </a:xfrm>
        </p:grpSpPr>
        <p:sp>
          <p:nvSpPr>
            <p:cNvPr id="19" name="Freeform 27"/>
            <p:cNvSpPr>
              <a:spLocks/>
            </p:cNvSpPr>
            <p:nvPr/>
          </p:nvSpPr>
          <p:spPr bwMode="auto">
            <a:xfrm>
              <a:off x="144" y="1440"/>
              <a:ext cx="96" cy="144"/>
            </a:xfrm>
            <a:custGeom>
              <a:avLst/>
              <a:gdLst>
                <a:gd name="T0" fmla="*/ 0 w 96"/>
                <a:gd name="T1" fmla="*/ 144 h 144"/>
                <a:gd name="T2" fmla="*/ 48 w 96"/>
                <a:gd name="T3" fmla="*/ 144 h 144"/>
                <a:gd name="T4" fmla="*/ 48 w 96"/>
                <a:gd name="T5" fmla="*/ 0 h 144"/>
                <a:gd name="T6" fmla="*/ 96 w 96"/>
                <a:gd name="T7" fmla="*/ 0 h 144"/>
                <a:gd name="T8" fmla="*/ 96 w 96"/>
                <a:gd name="T9" fmla="*/ 144 h 144"/>
                <a:gd name="T10" fmla="*/ 0 60000 65536"/>
                <a:gd name="T11" fmla="*/ 0 60000 65536"/>
                <a:gd name="T12" fmla="*/ 0 60000 65536"/>
                <a:gd name="T13" fmla="*/ 0 60000 65536"/>
                <a:gd name="T14" fmla="*/ 0 60000 65536"/>
                <a:gd name="T15" fmla="*/ 0 w 96"/>
                <a:gd name="T16" fmla="*/ 0 h 144"/>
                <a:gd name="T17" fmla="*/ 96 w 96"/>
                <a:gd name="T18" fmla="*/ 144 h 144"/>
              </a:gdLst>
              <a:ahLst/>
              <a:cxnLst>
                <a:cxn ang="T10">
                  <a:pos x="T0" y="T1"/>
                </a:cxn>
                <a:cxn ang="T11">
                  <a:pos x="T2" y="T3"/>
                </a:cxn>
                <a:cxn ang="T12">
                  <a:pos x="T4" y="T5"/>
                </a:cxn>
                <a:cxn ang="T13">
                  <a:pos x="T6" y="T7"/>
                </a:cxn>
                <a:cxn ang="T14">
                  <a:pos x="T8" y="T9"/>
                </a:cxn>
              </a:cxnLst>
              <a:rect l="T15" t="T16" r="T17" b="T18"/>
              <a:pathLst>
                <a:path w="96" h="144">
                  <a:moveTo>
                    <a:pt x="0" y="144"/>
                  </a:moveTo>
                  <a:lnTo>
                    <a:pt x="48" y="144"/>
                  </a:lnTo>
                  <a:lnTo>
                    <a:pt x="48" y="0"/>
                  </a:lnTo>
                  <a:lnTo>
                    <a:pt x="96" y="0"/>
                  </a:lnTo>
                  <a:lnTo>
                    <a:pt x="96" y="144"/>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Gill Sans MT"/>
                <a:ea typeface="+mn-ea"/>
                <a:cs typeface="+mn-cs"/>
              </a:endParaRPr>
            </a:p>
          </p:txBody>
        </p:sp>
        <p:sp>
          <p:nvSpPr>
            <p:cNvPr id="20" name="Freeform 28"/>
            <p:cNvSpPr>
              <a:spLocks/>
            </p:cNvSpPr>
            <p:nvPr/>
          </p:nvSpPr>
          <p:spPr bwMode="auto">
            <a:xfrm>
              <a:off x="240" y="1440"/>
              <a:ext cx="96" cy="144"/>
            </a:xfrm>
            <a:custGeom>
              <a:avLst/>
              <a:gdLst>
                <a:gd name="T0" fmla="*/ 0 w 96"/>
                <a:gd name="T1" fmla="*/ 144 h 144"/>
                <a:gd name="T2" fmla="*/ 48 w 96"/>
                <a:gd name="T3" fmla="*/ 144 h 144"/>
                <a:gd name="T4" fmla="*/ 48 w 96"/>
                <a:gd name="T5" fmla="*/ 0 h 144"/>
                <a:gd name="T6" fmla="*/ 96 w 96"/>
                <a:gd name="T7" fmla="*/ 0 h 144"/>
                <a:gd name="T8" fmla="*/ 96 w 96"/>
                <a:gd name="T9" fmla="*/ 144 h 144"/>
                <a:gd name="T10" fmla="*/ 0 60000 65536"/>
                <a:gd name="T11" fmla="*/ 0 60000 65536"/>
                <a:gd name="T12" fmla="*/ 0 60000 65536"/>
                <a:gd name="T13" fmla="*/ 0 60000 65536"/>
                <a:gd name="T14" fmla="*/ 0 60000 65536"/>
                <a:gd name="T15" fmla="*/ 0 w 96"/>
                <a:gd name="T16" fmla="*/ 0 h 144"/>
                <a:gd name="T17" fmla="*/ 96 w 96"/>
                <a:gd name="T18" fmla="*/ 144 h 144"/>
              </a:gdLst>
              <a:ahLst/>
              <a:cxnLst>
                <a:cxn ang="T10">
                  <a:pos x="T0" y="T1"/>
                </a:cxn>
                <a:cxn ang="T11">
                  <a:pos x="T2" y="T3"/>
                </a:cxn>
                <a:cxn ang="T12">
                  <a:pos x="T4" y="T5"/>
                </a:cxn>
                <a:cxn ang="T13">
                  <a:pos x="T6" y="T7"/>
                </a:cxn>
                <a:cxn ang="T14">
                  <a:pos x="T8" y="T9"/>
                </a:cxn>
              </a:cxnLst>
              <a:rect l="T15" t="T16" r="T17" b="T18"/>
              <a:pathLst>
                <a:path w="96" h="144">
                  <a:moveTo>
                    <a:pt x="0" y="144"/>
                  </a:moveTo>
                  <a:lnTo>
                    <a:pt x="48" y="144"/>
                  </a:lnTo>
                  <a:lnTo>
                    <a:pt x="48" y="0"/>
                  </a:lnTo>
                  <a:lnTo>
                    <a:pt x="96" y="0"/>
                  </a:lnTo>
                  <a:lnTo>
                    <a:pt x="96" y="144"/>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Gill Sans MT"/>
                <a:ea typeface="+mn-ea"/>
                <a:cs typeface="+mn-cs"/>
              </a:endParaRPr>
            </a:p>
          </p:txBody>
        </p:sp>
        <p:sp>
          <p:nvSpPr>
            <p:cNvPr id="21" name="Freeform 29"/>
            <p:cNvSpPr>
              <a:spLocks/>
            </p:cNvSpPr>
            <p:nvPr/>
          </p:nvSpPr>
          <p:spPr bwMode="auto">
            <a:xfrm>
              <a:off x="336" y="1440"/>
              <a:ext cx="96" cy="144"/>
            </a:xfrm>
            <a:custGeom>
              <a:avLst/>
              <a:gdLst>
                <a:gd name="T0" fmla="*/ 0 w 96"/>
                <a:gd name="T1" fmla="*/ 144 h 144"/>
                <a:gd name="T2" fmla="*/ 48 w 96"/>
                <a:gd name="T3" fmla="*/ 144 h 144"/>
                <a:gd name="T4" fmla="*/ 48 w 96"/>
                <a:gd name="T5" fmla="*/ 0 h 144"/>
                <a:gd name="T6" fmla="*/ 96 w 96"/>
                <a:gd name="T7" fmla="*/ 0 h 144"/>
                <a:gd name="T8" fmla="*/ 96 w 96"/>
                <a:gd name="T9" fmla="*/ 144 h 144"/>
                <a:gd name="T10" fmla="*/ 0 60000 65536"/>
                <a:gd name="T11" fmla="*/ 0 60000 65536"/>
                <a:gd name="T12" fmla="*/ 0 60000 65536"/>
                <a:gd name="T13" fmla="*/ 0 60000 65536"/>
                <a:gd name="T14" fmla="*/ 0 60000 65536"/>
                <a:gd name="T15" fmla="*/ 0 w 96"/>
                <a:gd name="T16" fmla="*/ 0 h 144"/>
                <a:gd name="T17" fmla="*/ 96 w 96"/>
                <a:gd name="T18" fmla="*/ 144 h 144"/>
              </a:gdLst>
              <a:ahLst/>
              <a:cxnLst>
                <a:cxn ang="T10">
                  <a:pos x="T0" y="T1"/>
                </a:cxn>
                <a:cxn ang="T11">
                  <a:pos x="T2" y="T3"/>
                </a:cxn>
                <a:cxn ang="T12">
                  <a:pos x="T4" y="T5"/>
                </a:cxn>
                <a:cxn ang="T13">
                  <a:pos x="T6" y="T7"/>
                </a:cxn>
                <a:cxn ang="T14">
                  <a:pos x="T8" y="T9"/>
                </a:cxn>
              </a:cxnLst>
              <a:rect l="T15" t="T16" r="T17" b="T18"/>
              <a:pathLst>
                <a:path w="96" h="144">
                  <a:moveTo>
                    <a:pt x="0" y="144"/>
                  </a:moveTo>
                  <a:lnTo>
                    <a:pt x="48" y="144"/>
                  </a:lnTo>
                  <a:lnTo>
                    <a:pt x="48" y="0"/>
                  </a:lnTo>
                  <a:lnTo>
                    <a:pt x="96" y="0"/>
                  </a:lnTo>
                  <a:lnTo>
                    <a:pt x="96" y="144"/>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Gill Sans MT"/>
                <a:ea typeface="+mn-ea"/>
                <a:cs typeface="+mn-cs"/>
              </a:endParaRPr>
            </a:p>
          </p:txBody>
        </p:sp>
        <p:sp>
          <p:nvSpPr>
            <p:cNvPr id="22" name="Freeform 30"/>
            <p:cNvSpPr>
              <a:spLocks/>
            </p:cNvSpPr>
            <p:nvPr/>
          </p:nvSpPr>
          <p:spPr bwMode="auto">
            <a:xfrm>
              <a:off x="432" y="1440"/>
              <a:ext cx="96" cy="144"/>
            </a:xfrm>
            <a:custGeom>
              <a:avLst/>
              <a:gdLst>
                <a:gd name="T0" fmla="*/ 0 w 96"/>
                <a:gd name="T1" fmla="*/ 144 h 144"/>
                <a:gd name="T2" fmla="*/ 48 w 96"/>
                <a:gd name="T3" fmla="*/ 144 h 144"/>
                <a:gd name="T4" fmla="*/ 48 w 96"/>
                <a:gd name="T5" fmla="*/ 0 h 144"/>
                <a:gd name="T6" fmla="*/ 96 w 96"/>
                <a:gd name="T7" fmla="*/ 0 h 144"/>
                <a:gd name="T8" fmla="*/ 96 w 96"/>
                <a:gd name="T9" fmla="*/ 144 h 144"/>
                <a:gd name="T10" fmla="*/ 0 60000 65536"/>
                <a:gd name="T11" fmla="*/ 0 60000 65536"/>
                <a:gd name="T12" fmla="*/ 0 60000 65536"/>
                <a:gd name="T13" fmla="*/ 0 60000 65536"/>
                <a:gd name="T14" fmla="*/ 0 60000 65536"/>
                <a:gd name="T15" fmla="*/ 0 w 96"/>
                <a:gd name="T16" fmla="*/ 0 h 144"/>
                <a:gd name="T17" fmla="*/ 96 w 96"/>
                <a:gd name="T18" fmla="*/ 144 h 144"/>
              </a:gdLst>
              <a:ahLst/>
              <a:cxnLst>
                <a:cxn ang="T10">
                  <a:pos x="T0" y="T1"/>
                </a:cxn>
                <a:cxn ang="T11">
                  <a:pos x="T2" y="T3"/>
                </a:cxn>
                <a:cxn ang="T12">
                  <a:pos x="T4" y="T5"/>
                </a:cxn>
                <a:cxn ang="T13">
                  <a:pos x="T6" y="T7"/>
                </a:cxn>
                <a:cxn ang="T14">
                  <a:pos x="T8" y="T9"/>
                </a:cxn>
              </a:cxnLst>
              <a:rect l="T15" t="T16" r="T17" b="T18"/>
              <a:pathLst>
                <a:path w="96" h="144">
                  <a:moveTo>
                    <a:pt x="0" y="144"/>
                  </a:moveTo>
                  <a:lnTo>
                    <a:pt x="48" y="144"/>
                  </a:lnTo>
                  <a:lnTo>
                    <a:pt x="48" y="0"/>
                  </a:lnTo>
                  <a:lnTo>
                    <a:pt x="96" y="0"/>
                  </a:lnTo>
                  <a:lnTo>
                    <a:pt x="96" y="144"/>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Gill Sans MT"/>
                <a:ea typeface="+mn-ea"/>
                <a:cs typeface="+mn-cs"/>
              </a:endParaRPr>
            </a:p>
          </p:txBody>
        </p:sp>
        <p:sp>
          <p:nvSpPr>
            <p:cNvPr id="23" name="Freeform 31"/>
            <p:cNvSpPr>
              <a:spLocks/>
            </p:cNvSpPr>
            <p:nvPr/>
          </p:nvSpPr>
          <p:spPr bwMode="auto">
            <a:xfrm>
              <a:off x="528" y="1440"/>
              <a:ext cx="96" cy="144"/>
            </a:xfrm>
            <a:custGeom>
              <a:avLst/>
              <a:gdLst>
                <a:gd name="T0" fmla="*/ 0 w 96"/>
                <a:gd name="T1" fmla="*/ 144 h 144"/>
                <a:gd name="T2" fmla="*/ 48 w 96"/>
                <a:gd name="T3" fmla="*/ 144 h 144"/>
                <a:gd name="T4" fmla="*/ 48 w 96"/>
                <a:gd name="T5" fmla="*/ 0 h 144"/>
                <a:gd name="T6" fmla="*/ 96 w 96"/>
                <a:gd name="T7" fmla="*/ 0 h 144"/>
                <a:gd name="T8" fmla="*/ 96 w 96"/>
                <a:gd name="T9" fmla="*/ 144 h 144"/>
                <a:gd name="T10" fmla="*/ 0 60000 65536"/>
                <a:gd name="T11" fmla="*/ 0 60000 65536"/>
                <a:gd name="T12" fmla="*/ 0 60000 65536"/>
                <a:gd name="T13" fmla="*/ 0 60000 65536"/>
                <a:gd name="T14" fmla="*/ 0 60000 65536"/>
                <a:gd name="T15" fmla="*/ 0 w 96"/>
                <a:gd name="T16" fmla="*/ 0 h 144"/>
                <a:gd name="T17" fmla="*/ 96 w 96"/>
                <a:gd name="T18" fmla="*/ 144 h 144"/>
              </a:gdLst>
              <a:ahLst/>
              <a:cxnLst>
                <a:cxn ang="T10">
                  <a:pos x="T0" y="T1"/>
                </a:cxn>
                <a:cxn ang="T11">
                  <a:pos x="T2" y="T3"/>
                </a:cxn>
                <a:cxn ang="T12">
                  <a:pos x="T4" y="T5"/>
                </a:cxn>
                <a:cxn ang="T13">
                  <a:pos x="T6" y="T7"/>
                </a:cxn>
                <a:cxn ang="T14">
                  <a:pos x="T8" y="T9"/>
                </a:cxn>
              </a:cxnLst>
              <a:rect l="T15" t="T16" r="T17" b="T18"/>
              <a:pathLst>
                <a:path w="96" h="144">
                  <a:moveTo>
                    <a:pt x="0" y="144"/>
                  </a:moveTo>
                  <a:lnTo>
                    <a:pt x="48" y="144"/>
                  </a:lnTo>
                  <a:lnTo>
                    <a:pt x="48" y="0"/>
                  </a:lnTo>
                  <a:lnTo>
                    <a:pt x="96" y="0"/>
                  </a:lnTo>
                  <a:lnTo>
                    <a:pt x="96" y="144"/>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Gill Sans MT"/>
                <a:ea typeface="+mn-ea"/>
                <a:cs typeface="+mn-cs"/>
              </a:endParaRPr>
            </a:p>
          </p:txBody>
        </p:sp>
        <p:sp>
          <p:nvSpPr>
            <p:cNvPr id="24" name="Freeform 32"/>
            <p:cNvSpPr>
              <a:spLocks/>
            </p:cNvSpPr>
            <p:nvPr/>
          </p:nvSpPr>
          <p:spPr bwMode="auto">
            <a:xfrm>
              <a:off x="624" y="1440"/>
              <a:ext cx="96" cy="144"/>
            </a:xfrm>
            <a:custGeom>
              <a:avLst/>
              <a:gdLst>
                <a:gd name="T0" fmla="*/ 0 w 96"/>
                <a:gd name="T1" fmla="*/ 144 h 144"/>
                <a:gd name="T2" fmla="*/ 48 w 96"/>
                <a:gd name="T3" fmla="*/ 144 h 144"/>
                <a:gd name="T4" fmla="*/ 48 w 96"/>
                <a:gd name="T5" fmla="*/ 0 h 144"/>
                <a:gd name="T6" fmla="*/ 96 w 96"/>
                <a:gd name="T7" fmla="*/ 0 h 144"/>
                <a:gd name="T8" fmla="*/ 96 w 96"/>
                <a:gd name="T9" fmla="*/ 144 h 144"/>
                <a:gd name="T10" fmla="*/ 0 60000 65536"/>
                <a:gd name="T11" fmla="*/ 0 60000 65536"/>
                <a:gd name="T12" fmla="*/ 0 60000 65536"/>
                <a:gd name="T13" fmla="*/ 0 60000 65536"/>
                <a:gd name="T14" fmla="*/ 0 60000 65536"/>
                <a:gd name="T15" fmla="*/ 0 w 96"/>
                <a:gd name="T16" fmla="*/ 0 h 144"/>
                <a:gd name="T17" fmla="*/ 96 w 96"/>
                <a:gd name="T18" fmla="*/ 144 h 144"/>
              </a:gdLst>
              <a:ahLst/>
              <a:cxnLst>
                <a:cxn ang="T10">
                  <a:pos x="T0" y="T1"/>
                </a:cxn>
                <a:cxn ang="T11">
                  <a:pos x="T2" y="T3"/>
                </a:cxn>
                <a:cxn ang="T12">
                  <a:pos x="T4" y="T5"/>
                </a:cxn>
                <a:cxn ang="T13">
                  <a:pos x="T6" y="T7"/>
                </a:cxn>
                <a:cxn ang="T14">
                  <a:pos x="T8" y="T9"/>
                </a:cxn>
              </a:cxnLst>
              <a:rect l="T15" t="T16" r="T17" b="T18"/>
              <a:pathLst>
                <a:path w="96" h="144">
                  <a:moveTo>
                    <a:pt x="0" y="144"/>
                  </a:moveTo>
                  <a:lnTo>
                    <a:pt x="48" y="144"/>
                  </a:lnTo>
                  <a:lnTo>
                    <a:pt x="48" y="0"/>
                  </a:lnTo>
                  <a:lnTo>
                    <a:pt x="96" y="0"/>
                  </a:lnTo>
                  <a:lnTo>
                    <a:pt x="96" y="144"/>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Gill Sans MT"/>
                <a:ea typeface="+mn-ea"/>
                <a:cs typeface="+mn-cs"/>
              </a:endParaRPr>
            </a:p>
          </p:txBody>
        </p:sp>
        <p:sp>
          <p:nvSpPr>
            <p:cNvPr id="25" name="Freeform 33"/>
            <p:cNvSpPr>
              <a:spLocks/>
            </p:cNvSpPr>
            <p:nvPr/>
          </p:nvSpPr>
          <p:spPr bwMode="auto">
            <a:xfrm>
              <a:off x="720" y="1440"/>
              <a:ext cx="96" cy="144"/>
            </a:xfrm>
            <a:custGeom>
              <a:avLst/>
              <a:gdLst>
                <a:gd name="T0" fmla="*/ 0 w 96"/>
                <a:gd name="T1" fmla="*/ 144 h 144"/>
                <a:gd name="T2" fmla="*/ 48 w 96"/>
                <a:gd name="T3" fmla="*/ 144 h 144"/>
                <a:gd name="T4" fmla="*/ 48 w 96"/>
                <a:gd name="T5" fmla="*/ 0 h 144"/>
                <a:gd name="T6" fmla="*/ 96 w 96"/>
                <a:gd name="T7" fmla="*/ 0 h 144"/>
                <a:gd name="T8" fmla="*/ 96 w 96"/>
                <a:gd name="T9" fmla="*/ 144 h 144"/>
                <a:gd name="T10" fmla="*/ 0 60000 65536"/>
                <a:gd name="T11" fmla="*/ 0 60000 65536"/>
                <a:gd name="T12" fmla="*/ 0 60000 65536"/>
                <a:gd name="T13" fmla="*/ 0 60000 65536"/>
                <a:gd name="T14" fmla="*/ 0 60000 65536"/>
                <a:gd name="T15" fmla="*/ 0 w 96"/>
                <a:gd name="T16" fmla="*/ 0 h 144"/>
                <a:gd name="T17" fmla="*/ 96 w 96"/>
                <a:gd name="T18" fmla="*/ 144 h 144"/>
              </a:gdLst>
              <a:ahLst/>
              <a:cxnLst>
                <a:cxn ang="T10">
                  <a:pos x="T0" y="T1"/>
                </a:cxn>
                <a:cxn ang="T11">
                  <a:pos x="T2" y="T3"/>
                </a:cxn>
                <a:cxn ang="T12">
                  <a:pos x="T4" y="T5"/>
                </a:cxn>
                <a:cxn ang="T13">
                  <a:pos x="T6" y="T7"/>
                </a:cxn>
                <a:cxn ang="T14">
                  <a:pos x="T8" y="T9"/>
                </a:cxn>
              </a:cxnLst>
              <a:rect l="T15" t="T16" r="T17" b="T18"/>
              <a:pathLst>
                <a:path w="96" h="144">
                  <a:moveTo>
                    <a:pt x="0" y="144"/>
                  </a:moveTo>
                  <a:lnTo>
                    <a:pt x="48" y="144"/>
                  </a:lnTo>
                  <a:lnTo>
                    <a:pt x="48" y="0"/>
                  </a:lnTo>
                  <a:lnTo>
                    <a:pt x="96" y="0"/>
                  </a:lnTo>
                  <a:lnTo>
                    <a:pt x="96" y="144"/>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Gill Sans MT"/>
                <a:ea typeface="+mn-ea"/>
                <a:cs typeface="+mn-cs"/>
              </a:endParaRPr>
            </a:p>
          </p:txBody>
        </p:sp>
        <p:sp>
          <p:nvSpPr>
            <p:cNvPr id="26" name="Freeform 34"/>
            <p:cNvSpPr>
              <a:spLocks/>
            </p:cNvSpPr>
            <p:nvPr/>
          </p:nvSpPr>
          <p:spPr bwMode="auto">
            <a:xfrm>
              <a:off x="816" y="1440"/>
              <a:ext cx="96" cy="144"/>
            </a:xfrm>
            <a:custGeom>
              <a:avLst/>
              <a:gdLst>
                <a:gd name="T0" fmla="*/ 0 w 96"/>
                <a:gd name="T1" fmla="*/ 144 h 144"/>
                <a:gd name="T2" fmla="*/ 48 w 96"/>
                <a:gd name="T3" fmla="*/ 144 h 144"/>
                <a:gd name="T4" fmla="*/ 48 w 96"/>
                <a:gd name="T5" fmla="*/ 0 h 144"/>
                <a:gd name="T6" fmla="*/ 96 w 96"/>
                <a:gd name="T7" fmla="*/ 0 h 144"/>
                <a:gd name="T8" fmla="*/ 96 w 96"/>
                <a:gd name="T9" fmla="*/ 144 h 144"/>
                <a:gd name="T10" fmla="*/ 0 60000 65536"/>
                <a:gd name="T11" fmla="*/ 0 60000 65536"/>
                <a:gd name="T12" fmla="*/ 0 60000 65536"/>
                <a:gd name="T13" fmla="*/ 0 60000 65536"/>
                <a:gd name="T14" fmla="*/ 0 60000 65536"/>
                <a:gd name="T15" fmla="*/ 0 w 96"/>
                <a:gd name="T16" fmla="*/ 0 h 144"/>
                <a:gd name="T17" fmla="*/ 96 w 96"/>
                <a:gd name="T18" fmla="*/ 144 h 144"/>
              </a:gdLst>
              <a:ahLst/>
              <a:cxnLst>
                <a:cxn ang="T10">
                  <a:pos x="T0" y="T1"/>
                </a:cxn>
                <a:cxn ang="T11">
                  <a:pos x="T2" y="T3"/>
                </a:cxn>
                <a:cxn ang="T12">
                  <a:pos x="T4" y="T5"/>
                </a:cxn>
                <a:cxn ang="T13">
                  <a:pos x="T6" y="T7"/>
                </a:cxn>
                <a:cxn ang="T14">
                  <a:pos x="T8" y="T9"/>
                </a:cxn>
              </a:cxnLst>
              <a:rect l="T15" t="T16" r="T17" b="T18"/>
              <a:pathLst>
                <a:path w="96" h="144">
                  <a:moveTo>
                    <a:pt x="0" y="144"/>
                  </a:moveTo>
                  <a:lnTo>
                    <a:pt x="48" y="144"/>
                  </a:lnTo>
                  <a:lnTo>
                    <a:pt x="48" y="0"/>
                  </a:lnTo>
                  <a:lnTo>
                    <a:pt x="96" y="0"/>
                  </a:lnTo>
                  <a:lnTo>
                    <a:pt x="96" y="144"/>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Gill Sans MT"/>
                <a:ea typeface="+mn-ea"/>
                <a:cs typeface="+mn-cs"/>
              </a:endParaRPr>
            </a:p>
          </p:txBody>
        </p:sp>
        <p:sp>
          <p:nvSpPr>
            <p:cNvPr id="27" name="Freeform 35"/>
            <p:cNvSpPr>
              <a:spLocks/>
            </p:cNvSpPr>
            <p:nvPr/>
          </p:nvSpPr>
          <p:spPr bwMode="auto">
            <a:xfrm>
              <a:off x="912" y="1440"/>
              <a:ext cx="96" cy="144"/>
            </a:xfrm>
            <a:custGeom>
              <a:avLst/>
              <a:gdLst>
                <a:gd name="T0" fmla="*/ 0 w 96"/>
                <a:gd name="T1" fmla="*/ 144 h 144"/>
                <a:gd name="T2" fmla="*/ 48 w 96"/>
                <a:gd name="T3" fmla="*/ 144 h 144"/>
                <a:gd name="T4" fmla="*/ 48 w 96"/>
                <a:gd name="T5" fmla="*/ 0 h 144"/>
                <a:gd name="T6" fmla="*/ 96 w 96"/>
                <a:gd name="T7" fmla="*/ 0 h 144"/>
                <a:gd name="T8" fmla="*/ 96 w 96"/>
                <a:gd name="T9" fmla="*/ 144 h 144"/>
                <a:gd name="T10" fmla="*/ 0 60000 65536"/>
                <a:gd name="T11" fmla="*/ 0 60000 65536"/>
                <a:gd name="T12" fmla="*/ 0 60000 65536"/>
                <a:gd name="T13" fmla="*/ 0 60000 65536"/>
                <a:gd name="T14" fmla="*/ 0 60000 65536"/>
                <a:gd name="T15" fmla="*/ 0 w 96"/>
                <a:gd name="T16" fmla="*/ 0 h 144"/>
                <a:gd name="T17" fmla="*/ 96 w 96"/>
                <a:gd name="T18" fmla="*/ 144 h 144"/>
              </a:gdLst>
              <a:ahLst/>
              <a:cxnLst>
                <a:cxn ang="T10">
                  <a:pos x="T0" y="T1"/>
                </a:cxn>
                <a:cxn ang="T11">
                  <a:pos x="T2" y="T3"/>
                </a:cxn>
                <a:cxn ang="T12">
                  <a:pos x="T4" y="T5"/>
                </a:cxn>
                <a:cxn ang="T13">
                  <a:pos x="T6" y="T7"/>
                </a:cxn>
                <a:cxn ang="T14">
                  <a:pos x="T8" y="T9"/>
                </a:cxn>
              </a:cxnLst>
              <a:rect l="T15" t="T16" r="T17" b="T18"/>
              <a:pathLst>
                <a:path w="96" h="144">
                  <a:moveTo>
                    <a:pt x="0" y="144"/>
                  </a:moveTo>
                  <a:lnTo>
                    <a:pt x="48" y="144"/>
                  </a:lnTo>
                  <a:lnTo>
                    <a:pt x="48" y="0"/>
                  </a:lnTo>
                  <a:lnTo>
                    <a:pt x="96" y="0"/>
                  </a:lnTo>
                  <a:lnTo>
                    <a:pt x="96" y="144"/>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Gill Sans MT"/>
                <a:ea typeface="+mn-ea"/>
                <a:cs typeface="+mn-cs"/>
              </a:endParaRPr>
            </a:p>
          </p:txBody>
        </p:sp>
        <p:sp>
          <p:nvSpPr>
            <p:cNvPr id="28" name="Freeform 36"/>
            <p:cNvSpPr>
              <a:spLocks/>
            </p:cNvSpPr>
            <p:nvPr/>
          </p:nvSpPr>
          <p:spPr bwMode="auto">
            <a:xfrm>
              <a:off x="1008" y="1440"/>
              <a:ext cx="96" cy="144"/>
            </a:xfrm>
            <a:custGeom>
              <a:avLst/>
              <a:gdLst>
                <a:gd name="T0" fmla="*/ 0 w 96"/>
                <a:gd name="T1" fmla="*/ 144 h 144"/>
                <a:gd name="T2" fmla="*/ 48 w 96"/>
                <a:gd name="T3" fmla="*/ 144 h 144"/>
                <a:gd name="T4" fmla="*/ 48 w 96"/>
                <a:gd name="T5" fmla="*/ 0 h 144"/>
                <a:gd name="T6" fmla="*/ 96 w 96"/>
                <a:gd name="T7" fmla="*/ 0 h 144"/>
                <a:gd name="T8" fmla="*/ 96 w 96"/>
                <a:gd name="T9" fmla="*/ 144 h 144"/>
                <a:gd name="T10" fmla="*/ 0 60000 65536"/>
                <a:gd name="T11" fmla="*/ 0 60000 65536"/>
                <a:gd name="T12" fmla="*/ 0 60000 65536"/>
                <a:gd name="T13" fmla="*/ 0 60000 65536"/>
                <a:gd name="T14" fmla="*/ 0 60000 65536"/>
                <a:gd name="T15" fmla="*/ 0 w 96"/>
                <a:gd name="T16" fmla="*/ 0 h 144"/>
                <a:gd name="T17" fmla="*/ 96 w 96"/>
                <a:gd name="T18" fmla="*/ 144 h 144"/>
              </a:gdLst>
              <a:ahLst/>
              <a:cxnLst>
                <a:cxn ang="T10">
                  <a:pos x="T0" y="T1"/>
                </a:cxn>
                <a:cxn ang="T11">
                  <a:pos x="T2" y="T3"/>
                </a:cxn>
                <a:cxn ang="T12">
                  <a:pos x="T4" y="T5"/>
                </a:cxn>
                <a:cxn ang="T13">
                  <a:pos x="T6" y="T7"/>
                </a:cxn>
                <a:cxn ang="T14">
                  <a:pos x="T8" y="T9"/>
                </a:cxn>
              </a:cxnLst>
              <a:rect l="T15" t="T16" r="T17" b="T18"/>
              <a:pathLst>
                <a:path w="96" h="144">
                  <a:moveTo>
                    <a:pt x="0" y="144"/>
                  </a:moveTo>
                  <a:lnTo>
                    <a:pt x="48" y="144"/>
                  </a:lnTo>
                  <a:lnTo>
                    <a:pt x="48" y="0"/>
                  </a:lnTo>
                  <a:lnTo>
                    <a:pt x="96" y="0"/>
                  </a:lnTo>
                  <a:lnTo>
                    <a:pt x="96" y="144"/>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Gill Sans MT"/>
                <a:ea typeface="+mn-ea"/>
                <a:cs typeface="+mn-cs"/>
              </a:endParaRPr>
            </a:p>
          </p:txBody>
        </p:sp>
      </p:grpSp>
      <p:sp>
        <p:nvSpPr>
          <p:cNvPr id="29" name="Text Box 41"/>
          <p:cNvSpPr txBox="1">
            <a:spLocks noChangeArrowheads="1"/>
          </p:cNvSpPr>
          <p:nvPr/>
        </p:nvSpPr>
        <p:spPr bwMode="auto">
          <a:xfrm>
            <a:off x="5383585" y="1556783"/>
            <a:ext cx="95885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1" u="none" strike="noStrike" kern="1200" cap="none" spc="0" normalizeH="0" baseline="0" noProof="0" dirty="0">
                <a:ln>
                  <a:noFill/>
                </a:ln>
                <a:solidFill>
                  <a:prstClr val="black"/>
                </a:solidFill>
                <a:effectLst/>
                <a:uLnTx/>
                <a:uFillTx/>
                <a:latin typeface="Arial" charset="0"/>
                <a:ea typeface="+mn-ea"/>
                <a:cs typeface="Arial" charset="0"/>
              </a:rPr>
              <a:t>Reload</a:t>
            </a:r>
          </a:p>
        </p:txBody>
      </p:sp>
      <p:sp>
        <p:nvSpPr>
          <p:cNvPr id="30" name="Text Box 17"/>
          <p:cNvSpPr txBox="1">
            <a:spLocks noChangeArrowheads="1"/>
          </p:cNvSpPr>
          <p:nvPr/>
        </p:nvSpPr>
        <p:spPr bwMode="auto">
          <a:xfrm>
            <a:off x="2095014" y="2321544"/>
            <a:ext cx="915635" cy="369332"/>
          </a:xfrm>
          <a:prstGeom prst="rect">
            <a:avLst/>
          </a:prstGeom>
          <a:solidFill>
            <a:schemeClr val="tx2"/>
          </a:solidFill>
          <a:ln w="9525">
            <a:solidFill>
              <a:schemeClr val="tx1"/>
            </a:solidFill>
            <a:miter lim="800000"/>
            <a:headEnd/>
            <a:tailEnd/>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FFF00"/>
                </a:solidFill>
                <a:effectLst/>
                <a:uLnTx/>
                <a:uFillTx/>
                <a:latin typeface="Arial" charset="0"/>
                <a:ea typeface="+mn-ea"/>
                <a:cs typeface="Arial" charset="0"/>
              </a:rPr>
              <a:t>  PSC  </a:t>
            </a:r>
          </a:p>
        </p:txBody>
      </p:sp>
      <p:cxnSp>
        <p:nvCxnSpPr>
          <p:cNvPr id="31" name="AutoShape 21"/>
          <p:cNvCxnSpPr>
            <a:cxnSpLocks noChangeShapeType="1"/>
            <a:stCxn id="30" idx="3"/>
            <a:endCxn id="8" idx="1"/>
          </p:cNvCxnSpPr>
          <p:nvPr/>
        </p:nvCxnSpPr>
        <p:spPr bwMode="auto">
          <a:xfrm>
            <a:off x="3010649" y="2506210"/>
            <a:ext cx="1330258" cy="3176"/>
          </a:xfrm>
          <a:prstGeom prst="straightConnector1">
            <a:avLst/>
          </a:prstGeom>
          <a:noFill/>
          <a:ln w="19050">
            <a:solidFill>
              <a:srgbClr val="FF0000"/>
            </a:solidFill>
            <a:prstDash val="dash"/>
            <a:miter lim="800000"/>
            <a:headEnd/>
            <a:tailEnd type="triangle" w="med" len="med"/>
          </a:ln>
          <a:extLst>
            <a:ext uri="{909E8E84-426E-40DD-AFC4-6F175D3DCCD1}">
              <a14:hiddenFill xmlns:a14="http://schemas.microsoft.com/office/drawing/2010/main">
                <a:noFill/>
              </a14:hiddenFill>
            </a:ext>
          </a:extLst>
        </p:spPr>
      </p:cxnSp>
      <p:sp>
        <p:nvSpPr>
          <p:cNvPr id="32" name="Text Box 17"/>
          <p:cNvSpPr txBox="1">
            <a:spLocks noChangeArrowheads="1"/>
          </p:cNvSpPr>
          <p:nvPr/>
        </p:nvSpPr>
        <p:spPr bwMode="auto">
          <a:xfrm>
            <a:off x="6935200" y="1066800"/>
            <a:ext cx="684803" cy="369332"/>
          </a:xfrm>
          <a:prstGeom prst="rect">
            <a:avLst/>
          </a:prstGeom>
          <a:solidFill>
            <a:schemeClr val="tx2"/>
          </a:solidFill>
          <a:ln w="9525">
            <a:solidFill>
              <a:schemeClr val="tx1"/>
            </a:solidFill>
            <a:miter lim="800000"/>
            <a:headEnd/>
            <a:tailEnd/>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Arial" pitchFamily="34" charset="0"/>
                <a:ea typeface="+mn-ea"/>
                <a:cs typeface="Arial" pitchFamily="34" charset="0"/>
              </a:rPr>
              <a:t>ARR</a:t>
            </a:r>
            <a:endParaRPr kumimoji="0" lang="en-US" sz="2000" b="1" i="0" u="none" strike="noStrike" kern="1200" cap="none" spc="0" normalizeH="0" baseline="0" noProof="0" dirty="0">
              <a:ln>
                <a:noFill/>
              </a:ln>
              <a:solidFill>
                <a:prstClr val="white"/>
              </a:solidFill>
              <a:effectLst/>
              <a:uLnTx/>
              <a:uFillTx/>
              <a:latin typeface="Arial" pitchFamily="34" charset="0"/>
              <a:ea typeface="+mn-ea"/>
              <a:cs typeface="Arial" pitchFamily="34" charset="0"/>
            </a:endParaRPr>
          </a:p>
        </p:txBody>
      </p:sp>
      <p:cxnSp>
        <p:nvCxnSpPr>
          <p:cNvPr id="33" name="AutoShape 21"/>
          <p:cNvCxnSpPr>
            <a:cxnSpLocks noChangeShapeType="1"/>
          </p:cNvCxnSpPr>
          <p:nvPr/>
        </p:nvCxnSpPr>
        <p:spPr bwMode="auto">
          <a:xfrm flipV="1">
            <a:off x="7256835" y="1436132"/>
            <a:ext cx="0" cy="1066388"/>
          </a:xfrm>
          <a:prstGeom prst="straightConnector1">
            <a:avLst/>
          </a:prstGeom>
          <a:noFill/>
          <a:ln w="19050">
            <a:solidFill>
              <a:srgbClr val="FF0000"/>
            </a:solidFill>
            <a:prstDash val="dash"/>
            <a:miter lim="800000"/>
            <a:headEnd/>
            <a:tailEnd type="triangle" w="med" len="med"/>
          </a:ln>
          <a:extLst>
            <a:ext uri="{909E8E84-426E-40DD-AFC4-6F175D3DCCD1}">
              <a14:hiddenFill xmlns:a14="http://schemas.microsoft.com/office/drawing/2010/main">
                <a:noFill/>
              </a14:hiddenFill>
            </a:ext>
          </a:extLst>
        </p:spPr>
      </p:cxnSp>
      <p:cxnSp>
        <p:nvCxnSpPr>
          <p:cNvPr id="34" name="AutoShape 21"/>
          <p:cNvCxnSpPr>
            <a:cxnSpLocks noChangeShapeType="1"/>
            <a:stCxn id="32" idx="1"/>
            <a:endCxn id="6" idx="3"/>
          </p:cNvCxnSpPr>
          <p:nvPr/>
        </p:nvCxnSpPr>
        <p:spPr bwMode="auto">
          <a:xfrm flipH="1">
            <a:off x="6091569" y="1251466"/>
            <a:ext cx="843631" cy="1774"/>
          </a:xfrm>
          <a:prstGeom prst="straightConnector1">
            <a:avLst/>
          </a:prstGeom>
          <a:noFill/>
          <a:ln w="19050">
            <a:solidFill>
              <a:srgbClr val="FF0000"/>
            </a:solidFill>
            <a:prstDash val="dash"/>
            <a:miter lim="800000"/>
            <a:headEnd/>
            <a:tailEnd type="triangle" w="med" len="med"/>
          </a:ln>
          <a:extLst>
            <a:ext uri="{909E8E84-426E-40DD-AFC4-6F175D3DCCD1}">
              <a14:hiddenFill xmlns:a14="http://schemas.microsoft.com/office/drawing/2010/main">
                <a:noFill/>
              </a14:hiddenFill>
            </a:ext>
          </a:extLst>
        </p:spPr>
      </p:cxnSp>
      <mc:AlternateContent xmlns:mc="http://schemas.openxmlformats.org/markup-compatibility/2006" xmlns:a14="http://schemas.microsoft.com/office/drawing/2010/main">
        <mc:Choice Requires="a14">
          <p:sp>
            <p:nvSpPr>
              <p:cNvPr id="36" name="Rectangle 35"/>
              <p:cNvSpPr/>
              <p:nvPr/>
            </p:nvSpPr>
            <p:spPr>
              <a:xfrm>
                <a:off x="1295401" y="2856932"/>
                <a:ext cx="3428999" cy="682623"/>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20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n-US" sz="2000" b="0" i="1" u="none" strike="noStrike" kern="1200" cap="none" spc="0" normalizeH="0" baseline="0" noProof="0">
                              <a:ln>
                                <a:noFill/>
                              </a:ln>
                              <a:solidFill>
                                <a:prstClr val="black"/>
                              </a:solidFill>
                              <a:effectLst/>
                              <a:uLnTx/>
                              <a:uFillTx/>
                              <a:latin typeface="Cambria Math"/>
                              <a:ea typeface="+mn-ea"/>
                              <a:cs typeface="+mn-cs"/>
                            </a:rPr>
                            <m:t>𝑓</m:t>
                          </m:r>
                        </m:e>
                        <m:sub>
                          <m:r>
                            <a:rPr kumimoji="0" lang="en-US" sz="2000" b="0" i="1" u="none" strike="noStrike" kern="1200" cap="none" spc="0" normalizeH="0" baseline="0" noProof="0">
                              <a:ln>
                                <a:noFill/>
                              </a:ln>
                              <a:solidFill>
                                <a:prstClr val="black"/>
                              </a:solidFill>
                              <a:effectLst/>
                              <a:uLnTx/>
                              <a:uFillTx/>
                              <a:latin typeface="Cambria Math"/>
                              <a:ea typeface="+mn-ea"/>
                              <a:cs typeface="+mn-cs"/>
                            </a:rPr>
                            <m:t>𝐶𝐾</m:t>
                          </m:r>
                          <m:r>
                            <a:rPr kumimoji="0" lang="en-US" sz="2000" b="0" i="1" u="none" strike="noStrike" kern="1200" cap="none" spc="0" normalizeH="0" baseline="0" noProof="0">
                              <a:ln>
                                <a:noFill/>
                              </a:ln>
                              <a:solidFill>
                                <a:prstClr val="black"/>
                              </a:solidFill>
                              <a:effectLst/>
                              <a:uLnTx/>
                              <a:uFillTx/>
                              <a:latin typeface="Cambria Math"/>
                              <a:ea typeface="+mn-ea"/>
                              <a:cs typeface="+mn-cs"/>
                            </a:rPr>
                            <m:t>_</m:t>
                          </m:r>
                          <m:r>
                            <a:rPr kumimoji="0" lang="en-US" sz="2000" b="0" i="1" u="none" strike="noStrike" kern="1200" cap="none" spc="0" normalizeH="0" baseline="0" noProof="0">
                              <a:ln>
                                <a:noFill/>
                              </a:ln>
                              <a:solidFill>
                                <a:prstClr val="black"/>
                              </a:solidFill>
                              <a:effectLst/>
                              <a:uLnTx/>
                              <a:uFillTx/>
                              <a:latin typeface="Cambria Math"/>
                              <a:ea typeface="+mn-ea"/>
                              <a:cs typeface="+mn-cs"/>
                            </a:rPr>
                            <m:t>𝐶𝑁𝑇</m:t>
                          </m:r>
                        </m:sub>
                      </m:sSub>
                      <m:r>
                        <a:rPr kumimoji="0" lang="en-US" sz="2000" b="0" i="1" u="none" strike="noStrike" kern="1200" cap="none" spc="0" normalizeH="0" baseline="0" noProof="0">
                          <a:ln>
                            <a:noFill/>
                          </a:ln>
                          <a:solidFill>
                            <a:prstClr val="black"/>
                          </a:solidFill>
                          <a:effectLst/>
                          <a:uLnTx/>
                          <a:uFillTx/>
                          <a:latin typeface="Cambria Math"/>
                          <a:ea typeface="+mn-ea"/>
                          <a:cs typeface="+mn-cs"/>
                        </a:rPr>
                        <m:t>=</m:t>
                      </m:r>
                      <m:f>
                        <m:fPr>
                          <m:ctrlPr>
                            <a:rPr kumimoji="0" lang="en-US" sz="20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fPr>
                        <m:num>
                          <m:sSub>
                            <m:sSubPr>
                              <m:ctrlPr>
                                <a:rPr kumimoji="0" lang="en-US" sz="20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en-US" sz="2000" b="0" i="1" u="none" strike="noStrike" kern="1200" cap="none" spc="0" normalizeH="0" baseline="0" noProof="0">
                                  <a:ln>
                                    <a:noFill/>
                                  </a:ln>
                                  <a:solidFill>
                                    <a:prstClr val="black"/>
                                  </a:solidFill>
                                  <a:effectLst/>
                                  <a:uLnTx/>
                                  <a:uFillTx/>
                                  <a:latin typeface="Cambria Math"/>
                                  <a:ea typeface="+mn-ea"/>
                                  <a:cs typeface="+mn-cs"/>
                                </a:rPr>
                                <m:t>𝑓</m:t>
                              </m:r>
                            </m:e>
                            <m:sub>
                              <m:r>
                                <a:rPr kumimoji="0" lang="en-US" sz="2000" b="0" i="1" u="none" strike="noStrike" kern="1200" cap="none" spc="0" normalizeH="0" baseline="0" noProof="0">
                                  <a:ln>
                                    <a:noFill/>
                                  </a:ln>
                                  <a:solidFill>
                                    <a:prstClr val="black"/>
                                  </a:solidFill>
                                  <a:effectLst/>
                                  <a:uLnTx/>
                                  <a:uFillTx/>
                                  <a:latin typeface="Cambria Math"/>
                                  <a:ea typeface="+mn-ea"/>
                                  <a:cs typeface="+mn-cs"/>
                                </a:rPr>
                                <m:t>𝐶</m:t>
                              </m:r>
                              <m:r>
                                <a:rPr kumimoji="0" lang="en-US" sz="20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𝐾</m:t>
                              </m:r>
                              <m:r>
                                <a:rPr kumimoji="0" lang="en-US" sz="2000" b="0" i="1" u="none" strike="noStrike" kern="1200" cap="none" spc="0" normalizeH="0" baseline="0" noProof="0">
                                  <a:ln>
                                    <a:noFill/>
                                  </a:ln>
                                  <a:solidFill>
                                    <a:prstClr val="black"/>
                                  </a:solidFill>
                                  <a:effectLst/>
                                  <a:uLnTx/>
                                  <a:uFillTx/>
                                  <a:latin typeface="Cambria Math"/>
                                  <a:ea typeface="+mn-ea"/>
                                  <a:cs typeface="+mn-cs"/>
                                </a:rPr>
                                <m:t>_</m:t>
                              </m:r>
                              <m:r>
                                <a:rPr kumimoji="0" lang="en-US" sz="2000" b="0" i="1" u="none" strike="noStrike" kern="1200" cap="none" spc="0" normalizeH="0" baseline="0" noProof="0">
                                  <a:ln>
                                    <a:noFill/>
                                  </a:ln>
                                  <a:solidFill>
                                    <a:prstClr val="black"/>
                                  </a:solidFill>
                                  <a:effectLst/>
                                  <a:uLnTx/>
                                  <a:uFillTx/>
                                  <a:latin typeface="Cambria Math"/>
                                  <a:ea typeface="+mn-ea"/>
                                  <a:cs typeface="+mn-cs"/>
                                </a:rPr>
                                <m:t>𝑃𝑆𝐶</m:t>
                              </m:r>
                            </m:sub>
                          </m:sSub>
                        </m:num>
                        <m:den>
                          <m:r>
                            <a:rPr kumimoji="0" lang="en-US" sz="20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𝑃𝑆𝐶</m:t>
                          </m:r>
                          <m:r>
                            <a:rPr kumimoji="0" lang="en-US" sz="2000" b="0" i="1" u="none" strike="noStrike" kern="1200" cap="none" spc="0" normalizeH="0" baseline="0" noProof="0">
                              <a:ln>
                                <a:noFill/>
                              </a:ln>
                              <a:solidFill>
                                <a:prstClr val="black"/>
                              </a:solidFill>
                              <a:effectLst/>
                              <a:uLnTx/>
                              <a:uFillTx/>
                              <a:latin typeface="Cambria Math"/>
                              <a:ea typeface="+mn-ea"/>
                              <a:cs typeface="+mn-cs"/>
                            </a:rPr>
                            <m:t>+1</m:t>
                          </m:r>
                        </m:den>
                      </m:f>
                    </m:oMath>
                  </m:oMathPara>
                </a14:m>
                <a:endParaRPr kumimoji="0" lang="en-US" sz="2000" b="0" i="0" u="none" strike="noStrike" kern="1200" cap="none" spc="0" normalizeH="0" baseline="0" noProof="0" dirty="0">
                  <a:ln>
                    <a:noFill/>
                  </a:ln>
                  <a:solidFill>
                    <a:prstClr val="black"/>
                  </a:solidFill>
                  <a:effectLst/>
                  <a:uLnTx/>
                  <a:uFillTx/>
                  <a:latin typeface="Gill Sans MT"/>
                  <a:ea typeface="+mn-ea"/>
                  <a:cs typeface="+mn-cs"/>
                </a:endParaRPr>
              </a:p>
            </p:txBody>
          </p:sp>
        </mc:Choice>
        <mc:Fallback xmlns="">
          <p:sp>
            <p:nvSpPr>
              <p:cNvPr id="36" name="Rectangle 35"/>
              <p:cNvSpPr>
                <a:spLocks noRot="1" noChangeAspect="1" noMove="1" noResize="1" noEditPoints="1" noAdjustHandles="1" noChangeArrowheads="1" noChangeShapeType="1" noTextEdit="1"/>
              </p:cNvSpPr>
              <p:nvPr/>
            </p:nvSpPr>
            <p:spPr>
              <a:xfrm>
                <a:off x="1295401" y="2856932"/>
                <a:ext cx="3428999" cy="682623"/>
              </a:xfrm>
              <a:prstGeom prst="rect">
                <a:avLst/>
              </a:prstGeom>
              <a:blipFill>
                <a:blip r:embed="rId3"/>
                <a:stretch>
                  <a:fillRect/>
                </a:stretch>
              </a:blipFill>
            </p:spPr>
            <p:txBody>
              <a:bodyPr/>
              <a:lstStyle/>
              <a:p>
                <a:r>
                  <a:rPr lang="en-US">
                    <a:noFill/>
                  </a:rPr>
                  <a:t> </a:t>
                </a:r>
              </a:p>
            </p:txBody>
          </p:sp>
        </mc:Fallback>
      </mc:AlternateContent>
      <p:sp>
        <p:nvSpPr>
          <p:cNvPr id="37" name="TextBox 36"/>
          <p:cNvSpPr txBox="1"/>
          <p:nvPr/>
        </p:nvSpPr>
        <p:spPr>
          <a:xfrm>
            <a:off x="2057400" y="2720478"/>
            <a:ext cx="103925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Prescaler</a:t>
            </a:r>
          </a:p>
        </p:txBody>
      </p:sp>
      <p:sp>
        <p:nvSpPr>
          <p:cNvPr id="38" name="Text Box 7"/>
          <p:cNvSpPr txBox="1">
            <a:spLocks noChangeArrowheads="1"/>
          </p:cNvSpPr>
          <p:nvPr/>
        </p:nvSpPr>
        <p:spPr bwMode="auto">
          <a:xfrm>
            <a:off x="3104400" y="2060934"/>
            <a:ext cx="8835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1" u="none" strike="noStrike" kern="1200" cap="none" spc="0" normalizeH="0" baseline="0" noProof="0" dirty="0" err="1">
                <a:ln>
                  <a:noFill/>
                </a:ln>
                <a:solidFill>
                  <a:srgbClr val="C00000"/>
                </a:solidFill>
                <a:effectLst/>
                <a:uLnTx/>
                <a:uFillTx/>
                <a:latin typeface="Arial" charset="0"/>
                <a:ea typeface="+mn-ea"/>
                <a:cs typeface="Arial" charset="0"/>
              </a:rPr>
              <a:t>f</a:t>
            </a:r>
            <a:r>
              <a:rPr kumimoji="0" lang="en-US" sz="1800" b="1" i="1" u="none" strike="noStrike" kern="1200" cap="none" spc="0" normalizeH="0" baseline="-25000" noProof="0" dirty="0" err="1">
                <a:ln>
                  <a:noFill/>
                </a:ln>
                <a:solidFill>
                  <a:srgbClr val="C00000"/>
                </a:solidFill>
                <a:effectLst/>
                <a:uLnTx/>
                <a:uFillTx/>
                <a:latin typeface="Arial" charset="0"/>
                <a:ea typeface="+mn-ea"/>
                <a:cs typeface="Arial" charset="0"/>
              </a:rPr>
              <a:t>CK_CNT</a:t>
            </a:r>
            <a:endParaRPr kumimoji="0" lang="en-US" sz="1800" b="1" i="1" u="none" strike="noStrike" kern="1200" cap="none" spc="0" normalizeH="0" baseline="-25000" noProof="0" dirty="0">
              <a:ln>
                <a:noFill/>
              </a:ln>
              <a:solidFill>
                <a:srgbClr val="C00000"/>
              </a:solidFill>
              <a:effectLst/>
              <a:uLnTx/>
              <a:uFillTx/>
              <a:latin typeface="Arial" charset="0"/>
              <a:ea typeface="+mn-ea"/>
              <a:cs typeface="Arial" charset="0"/>
            </a:endParaRPr>
          </a:p>
        </p:txBody>
      </p:sp>
      <p:sp>
        <p:nvSpPr>
          <p:cNvPr id="39" name="TextBox 38"/>
          <p:cNvSpPr txBox="1"/>
          <p:nvPr/>
        </p:nvSpPr>
        <p:spPr>
          <a:xfrm>
            <a:off x="278146" y="1764268"/>
            <a:ext cx="124585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Gill Sans MT"/>
                <a:ea typeface="+mn-ea"/>
                <a:cs typeface="+mn-cs"/>
              </a:rPr>
              <a:t>CPU </a:t>
            </a:r>
            <a:r>
              <a:rPr kumimoji="0" lang="en-US" sz="1800" b="0" i="0" u="none" strike="noStrike" kern="1200" cap="none" spc="0" normalizeH="0" baseline="0" noProof="0" dirty="0">
                <a:ln>
                  <a:noFill/>
                </a:ln>
                <a:solidFill>
                  <a:prstClr val="black"/>
                </a:solidFill>
                <a:effectLst/>
                <a:uLnTx/>
                <a:uFillTx/>
                <a:latin typeface="Gill Sans MT"/>
                <a:ea typeface="+mn-ea"/>
                <a:cs typeface="+mn-cs"/>
              </a:rPr>
              <a:t>Clock</a:t>
            </a:r>
          </a:p>
        </p:txBody>
      </p:sp>
      <p:grpSp>
        <p:nvGrpSpPr>
          <p:cNvPr id="52" name="Group 51"/>
          <p:cNvGrpSpPr/>
          <p:nvPr/>
        </p:nvGrpSpPr>
        <p:grpSpPr>
          <a:xfrm>
            <a:off x="3108039" y="2651097"/>
            <a:ext cx="860271" cy="228600"/>
            <a:chOff x="3330729" y="3865063"/>
            <a:chExt cx="588054" cy="228600"/>
          </a:xfrm>
        </p:grpSpPr>
        <p:sp>
          <p:nvSpPr>
            <p:cNvPr id="42" name="Freeform 27"/>
            <p:cNvSpPr>
              <a:spLocks/>
            </p:cNvSpPr>
            <p:nvPr/>
          </p:nvSpPr>
          <p:spPr bwMode="auto">
            <a:xfrm>
              <a:off x="3330729" y="3865063"/>
              <a:ext cx="196018" cy="228600"/>
            </a:xfrm>
            <a:custGeom>
              <a:avLst/>
              <a:gdLst>
                <a:gd name="T0" fmla="*/ 0 w 96"/>
                <a:gd name="T1" fmla="*/ 144 h 144"/>
                <a:gd name="T2" fmla="*/ 48 w 96"/>
                <a:gd name="T3" fmla="*/ 144 h 144"/>
                <a:gd name="T4" fmla="*/ 48 w 96"/>
                <a:gd name="T5" fmla="*/ 0 h 144"/>
                <a:gd name="T6" fmla="*/ 96 w 96"/>
                <a:gd name="T7" fmla="*/ 0 h 144"/>
                <a:gd name="T8" fmla="*/ 96 w 96"/>
                <a:gd name="T9" fmla="*/ 144 h 144"/>
                <a:gd name="T10" fmla="*/ 0 60000 65536"/>
                <a:gd name="T11" fmla="*/ 0 60000 65536"/>
                <a:gd name="T12" fmla="*/ 0 60000 65536"/>
                <a:gd name="T13" fmla="*/ 0 60000 65536"/>
                <a:gd name="T14" fmla="*/ 0 60000 65536"/>
                <a:gd name="T15" fmla="*/ 0 w 96"/>
                <a:gd name="T16" fmla="*/ 0 h 144"/>
                <a:gd name="T17" fmla="*/ 96 w 96"/>
                <a:gd name="T18" fmla="*/ 144 h 144"/>
              </a:gdLst>
              <a:ahLst/>
              <a:cxnLst>
                <a:cxn ang="T10">
                  <a:pos x="T0" y="T1"/>
                </a:cxn>
                <a:cxn ang="T11">
                  <a:pos x="T2" y="T3"/>
                </a:cxn>
                <a:cxn ang="T12">
                  <a:pos x="T4" y="T5"/>
                </a:cxn>
                <a:cxn ang="T13">
                  <a:pos x="T6" y="T7"/>
                </a:cxn>
                <a:cxn ang="T14">
                  <a:pos x="T8" y="T9"/>
                </a:cxn>
              </a:cxnLst>
              <a:rect l="T15" t="T16" r="T17" b="T18"/>
              <a:pathLst>
                <a:path w="96" h="144">
                  <a:moveTo>
                    <a:pt x="0" y="144"/>
                  </a:moveTo>
                  <a:lnTo>
                    <a:pt x="48" y="144"/>
                  </a:lnTo>
                  <a:lnTo>
                    <a:pt x="48" y="0"/>
                  </a:lnTo>
                  <a:lnTo>
                    <a:pt x="96" y="0"/>
                  </a:lnTo>
                  <a:lnTo>
                    <a:pt x="96" y="144"/>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Gill Sans MT"/>
                <a:ea typeface="+mn-ea"/>
                <a:cs typeface="+mn-cs"/>
              </a:endParaRPr>
            </a:p>
          </p:txBody>
        </p:sp>
        <p:sp>
          <p:nvSpPr>
            <p:cNvPr id="43" name="Freeform 28"/>
            <p:cNvSpPr>
              <a:spLocks/>
            </p:cNvSpPr>
            <p:nvPr/>
          </p:nvSpPr>
          <p:spPr bwMode="auto">
            <a:xfrm>
              <a:off x="3526747" y="3865063"/>
              <a:ext cx="196018" cy="228600"/>
            </a:xfrm>
            <a:custGeom>
              <a:avLst/>
              <a:gdLst>
                <a:gd name="T0" fmla="*/ 0 w 96"/>
                <a:gd name="T1" fmla="*/ 144 h 144"/>
                <a:gd name="T2" fmla="*/ 48 w 96"/>
                <a:gd name="T3" fmla="*/ 144 h 144"/>
                <a:gd name="T4" fmla="*/ 48 w 96"/>
                <a:gd name="T5" fmla="*/ 0 h 144"/>
                <a:gd name="T6" fmla="*/ 96 w 96"/>
                <a:gd name="T7" fmla="*/ 0 h 144"/>
                <a:gd name="T8" fmla="*/ 96 w 96"/>
                <a:gd name="T9" fmla="*/ 144 h 144"/>
                <a:gd name="T10" fmla="*/ 0 60000 65536"/>
                <a:gd name="T11" fmla="*/ 0 60000 65536"/>
                <a:gd name="T12" fmla="*/ 0 60000 65536"/>
                <a:gd name="T13" fmla="*/ 0 60000 65536"/>
                <a:gd name="T14" fmla="*/ 0 60000 65536"/>
                <a:gd name="T15" fmla="*/ 0 w 96"/>
                <a:gd name="T16" fmla="*/ 0 h 144"/>
                <a:gd name="T17" fmla="*/ 96 w 96"/>
                <a:gd name="T18" fmla="*/ 144 h 144"/>
              </a:gdLst>
              <a:ahLst/>
              <a:cxnLst>
                <a:cxn ang="T10">
                  <a:pos x="T0" y="T1"/>
                </a:cxn>
                <a:cxn ang="T11">
                  <a:pos x="T2" y="T3"/>
                </a:cxn>
                <a:cxn ang="T12">
                  <a:pos x="T4" y="T5"/>
                </a:cxn>
                <a:cxn ang="T13">
                  <a:pos x="T6" y="T7"/>
                </a:cxn>
                <a:cxn ang="T14">
                  <a:pos x="T8" y="T9"/>
                </a:cxn>
              </a:cxnLst>
              <a:rect l="T15" t="T16" r="T17" b="T18"/>
              <a:pathLst>
                <a:path w="96" h="144">
                  <a:moveTo>
                    <a:pt x="0" y="144"/>
                  </a:moveTo>
                  <a:lnTo>
                    <a:pt x="48" y="144"/>
                  </a:lnTo>
                  <a:lnTo>
                    <a:pt x="48" y="0"/>
                  </a:lnTo>
                  <a:lnTo>
                    <a:pt x="96" y="0"/>
                  </a:lnTo>
                  <a:lnTo>
                    <a:pt x="96" y="144"/>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Gill Sans MT"/>
                <a:ea typeface="+mn-ea"/>
                <a:cs typeface="+mn-cs"/>
              </a:endParaRPr>
            </a:p>
          </p:txBody>
        </p:sp>
        <p:sp>
          <p:nvSpPr>
            <p:cNvPr id="44" name="Freeform 29"/>
            <p:cNvSpPr>
              <a:spLocks/>
            </p:cNvSpPr>
            <p:nvPr/>
          </p:nvSpPr>
          <p:spPr bwMode="auto">
            <a:xfrm>
              <a:off x="3722765" y="3865063"/>
              <a:ext cx="196018" cy="228600"/>
            </a:xfrm>
            <a:custGeom>
              <a:avLst/>
              <a:gdLst>
                <a:gd name="T0" fmla="*/ 0 w 96"/>
                <a:gd name="T1" fmla="*/ 144 h 144"/>
                <a:gd name="T2" fmla="*/ 48 w 96"/>
                <a:gd name="T3" fmla="*/ 144 h 144"/>
                <a:gd name="T4" fmla="*/ 48 w 96"/>
                <a:gd name="T5" fmla="*/ 0 h 144"/>
                <a:gd name="T6" fmla="*/ 96 w 96"/>
                <a:gd name="T7" fmla="*/ 0 h 144"/>
                <a:gd name="T8" fmla="*/ 96 w 96"/>
                <a:gd name="T9" fmla="*/ 144 h 144"/>
                <a:gd name="T10" fmla="*/ 0 60000 65536"/>
                <a:gd name="T11" fmla="*/ 0 60000 65536"/>
                <a:gd name="T12" fmla="*/ 0 60000 65536"/>
                <a:gd name="T13" fmla="*/ 0 60000 65536"/>
                <a:gd name="T14" fmla="*/ 0 60000 65536"/>
                <a:gd name="T15" fmla="*/ 0 w 96"/>
                <a:gd name="T16" fmla="*/ 0 h 144"/>
                <a:gd name="T17" fmla="*/ 96 w 96"/>
                <a:gd name="T18" fmla="*/ 144 h 144"/>
              </a:gdLst>
              <a:ahLst/>
              <a:cxnLst>
                <a:cxn ang="T10">
                  <a:pos x="T0" y="T1"/>
                </a:cxn>
                <a:cxn ang="T11">
                  <a:pos x="T2" y="T3"/>
                </a:cxn>
                <a:cxn ang="T12">
                  <a:pos x="T4" y="T5"/>
                </a:cxn>
                <a:cxn ang="T13">
                  <a:pos x="T6" y="T7"/>
                </a:cxn>
                <a:cxn ang="T14">
                  <a:pos x="T8" y="T9"/>
                </a:cxn>
              </a:cxnLst>
              <a:rect l="T15" t="T16" r="T17" b="T18"/>
              <a:pathLst>
                <a:path w="96" h="144">
                  <a:moveTo>
                    <a:pt x="0" y="144"/>
                  </a:moveTo>
                  <a:lnTo>
                    <a:pt x="48" y="144"/>
                  </a:lnTo>
                  <a:lnTo>
                    <a:pt x="48" y="0"/>
                  </a:lnTo>
                  <a:lnTo>
                    <a:pt x="96" y="0"/>
                  </a:lnTo>
                  <a:lnTo>
                    <a:pt x="96" y="144"/>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Gill Sans MT"/>
                <a:ea typeface="+mn-ea"/>
                <a:cs typeface="+mn-cs"/>
              </a:endParaRPr>
            </a:p>
          </p:txBody>
        </p:sp>
      </p:grpSp>
      <p:sp>
        <p:nvSpPr>
          <p:cNvPr id="4" name="Rectangle 3"/>
          <p:cNvSpPr/>
          <p:nvPr/>
        </p:nvSpPr>
        <p:spPr>
          <a:xfrm>
            <a:off x="381000" y="3614678"/>
            <a:ext cx="8610600" cy="2554545"/>
          </a:xfrm>
          <a:prstGeom prst="rect">
            <a:avLst/>
          </a:prstGeom>
        </p:spPr>
        <p:txBody>
          <a:bodyPr wrap="square">
            <a:spAutoFit/>
          </a:bodyPr>
          <a:lstStyle/>
          <a:p>
            <a:pPr marL="11430" indent="-274320">
              <a:buSzPct val="76000"/>
              <a:buFont typeface="Wingdings 3"/>
              <a:buChar char=""/>
            </a:pPr>
            <a:r>
              <a:rPr lang="en-US" sz="1600" dirty="0"/>
              <a:t>The 16</a:t>
            </a:r>
            <a:r>
              <a:rPr lang="en-US" altLang="zh-CN" sz="1600" dirty="0"/>
              <a:t>-bit </a:t>
            </a:r>
            <a:r>
              <a:rPr lang="en-US" sz="1600" dirty="0"/>
              <a:t>PSC register holds the frequency pre-scaler value </a:t>
            </a:r>
            <a:r>
              <a:rPr lang="en-US" altLang="zh-CN" sz="1600" dirty="0"/>
              <a:t>in the range of [0, 216-1=65535]</a:t>
            </a:r>
            <a:r>
              <a:rPr lang="en-US" sz="1600" dirty="0"/>
              <a:t>.  The CPU Clock Frequency </a:t>
            </a:r>
            <a:r>
              <a:rPr lang="en-US" sz="1600" dirty="0" err="1"/>
              <a:t>f</a:t>
            </a:r>
            <a:r>
              <a:rPr lang="en-US" sz="1600" baseline="-25000" dirty="0" err="1"/>
              <a:t>CK_PSC</a:t>
            </a:r>
            <a:r>
              <a:rPr lang="en-US" sz="1600" dirty="0"/>
              <a:t> is divided by a constant integer, PSC</a:t>
            </a:r>
            <a:r>
              <a:rPr lang="en-US" altLang="zh-CN" sz="1600" dirty="0"/>
              <a:t>+</a:t>
            </a:r>
            <a:r>
              <a:rPr lang="en-US" sz="1600" dirty="0"/>
              <a:t>1, in the range of </a:t>
            </a:r>
            <a:r>
              <a:rPr lang="en-US" altLang="zh-CN" sz="1600" dirty="0"/>
              <a:t>[1, 216=65536], to generate</a:t>
            </a:r>
            <a:r>
              <a:rPr lang="en-US" sz="1600" dirty="0"/>
              <a:t> the Timer Clock with frequency </a:t>
            </a:r>
            <a:r>
              <a:rPr lang="en-US" sz="1600" dirty="0" err="1"/>
              <a:t>f</a:t>
            </a:r>
            <a:r>
              <a:rPr lang="en-US" sz="1600" baseline="-25000" dirty="0" err="1"/>
              <a:t>CK_CNT</a:t>
            </a:r>
            <a:r>
              <a:rPr lang="en-US" sz="1600" dirty="0"/>
              <a:t> that drives the Timer Counter.  The </a:t>
            </a:r>
            <a:r>
              <a:rPr lang="en-US" sz="1600" dirty="0" err="1"/>
              <a:t>prescaler</a:t>
            </a:r>
            <a:r>
              <a:rPr lang="en-US" sz="1600" dirty="0"/>
              <a:t> serves as a “the frequency divider” that enables tradeoffs between timer resolution and timer range. Larger PSC value leads to slower timer clock rate, coarser timer resolution, and larger timer range. </a:t>
            </a:r>
          </a:p>
          <a:p>
            <a:pPr marL="11430" indent="-274320">
              <a:buSzPct val="76000"/>
              <a:buFont typeface="Wingdings 3"/>
              <a:buChar char=""/>
            </a:pPr>
            <a:r>
              <a:rPr lang="en-US" sz="1600" dirty="0"/>
              <a:t>The 16-bit Auto-Reload Register (ARR) holds the maximum timer counter value in the range of [0, </a:t>
            </a:r>
            <a:r>
              <a:rPr lang="en-US" altLang="zh-CN" sz="1600" dirty="0"/>
              <a:t>65535].</a:t>
            </a:r>
          </a:p>
          <a:p>
            <a:pPr marL="11430" indent="-274320">
              <a:buSzPct val="76000"/>
              <a:buFont typeface="Wingdings 3"/>
              <a:buChar char=""/>
            </a:pPr>
            <a:r>
              <a:rPr lang="en-US" sz="1600" dirty="0"/>
              <a:t>CPU clock and timer clock: measured in MHz/GHz;  Timer Clock: measured in Hz, e.g., the Linux OS timer frequency is 100Hz (period=10ms). Since each timer interrupt triggers an ISR software execution, it is not realistic to have timer frequency higher than 1KHz. </a:t>
            </a:r>
          </a:p>
        </p:txBody>
      </p:sp>
      <p:sp>
        <p:nvSpPr>
          <p:cNvPr id="40" name="TextBox 39"/>
          <p:cNvSpPr txBox="1"/>
          <p:nvPr/>
        </p:nvSpPr>
        <p:spPr>
          <a:xfrm>
            <a:off x="2826151" y="1764268"/>
            <a:ext cx="137249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Gill Sans MT"/>
                <a:ea typeface="+mn-ea"/>
                <a:cs typeface="+mn-cs"/>
              </a:rPr>
              <a:t>Timer </a:t>
            </a:r>
            <a:r>
              <a:rPr kumimoji="0" lang="en-US" sz="1800" b="0" i="0" u="none" strike="noStrike" kern="1200" cap="none" spc="0" normalizeH="0" baseline="0" noProof="0" dirty="0">
                <a:ln>
                  <a:noFill/>
                </a:ln>
                <a:solidFill>
                  <a:prstClr val="black"/>
                </a:solidFill>
                <a:effectLst/>
                <a:uLnTx/>
                <a:uFillTx/>
                <a:latin typeface="Gill Sans MT"/>
                <a:ea typeface="+mn-ea"/>
                <a:cs typeface="+mn-cs"/>
              </a:rPr>
              <a:t>Clock</a:t>
            </a:r>
          </a:p>
        </p:txBody>
      </p:sp>
      <mc:AlternateContent xmlns:mc="http://schemas.openxmlformats.org/markup-compatibility/2006" xmlns:a14="http://schemas.microsoft.com/office/drawing/2010/main">
        <mc:Choice Requires="a14">
          <p:sp>
            <p:nvSpPr>
              <p:cNvPr id="45" name="Rectangle 44"/>
              <p:cNvSpPr/>
              <p:nvPr/>
            </p:nvSpPr>
            <p:spPr>
              <a:xfrm>
                <a:off x="5315605" y="2872334"/>
                <a:ext cx="3980795" cy="632866"/>
              </a:xfrm>
              <a:prstGeom prst="rect">
                <a:avLst/>
              </a:prstGeom>
            </p:spPr>
            <p:txBody>
              <a:bodyPr wrap="square">
                <a:spAutoFit/>
              </a:bodyPr>
              <a:lstStyle/>
              <a:p>
                <a:pPr lvl="0">
                  <a:defRPr/>
                </a:pPr>
                <a14:m>
                  <m:oMath xmlns:m="http://schemas.openxmlformats.org/officeDocument/2006/math">
                    <m:sSub>
                      <m:sSubPr>
                        <m:ctrlP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n-US" sz="2400" b="0" i="1" u="none" strike="noStrike" kern="1200" cap="none" spc="0" normalizeH="0" baseline="0" noProof="0">
                            <a:ln>
                              <a:noFill/>
                            </a:ln>
                            <a:solidFill>
                              <a:prstClr val="black"/>
                            </a:solidFill>
                            <a:effectLst/>
                            <a:uLnTx/>
                            <a:uFillTx/>
                            <a:latin typeface="Cambria Math"/>
                            <a:ea typeface="+mn-ea"/>
                            <a:cs typeface="+mn-cs"/>
                          </a:rPr>
                          <m:t>𝑓</m:t>
                        </m:r>
                      </m:e>
                      <m:sub>
                        <m:r>
                          <m:rPr>
                            <m:sty m:val="p"/>
                          </m:rPr>
                          <a:rPr lang="en-US" altLang="zh-CN" sz="2400" i="1">
                            <a:solidFill>
                              <a:prstClr val="black"/>
                            </a:solidFill>
                            <a:latin typeface="Cambria Math" panose="02040503050406030204" pitchFamily="18" charset="0"/>
                          </a:rPr>
                          <m:t>Timer</m:t>
                        </m:r>
                      </m:sub>
                    </m:sSub>
                    <m:r>
                      <a:rPr kumimoji="0" lang="en-US" sz="2400" b="0" i="1" u="none" strike="noStrike" kern="1200" cap="none" spc="0" normalizeH="0" baseline="0" noProof="0">
                        <a:ln>
                          <a:noFill/>
                        </a:ln>
                        <a:solidFill>
                          <a:prstClr val="black"/>
                        </a:solidFill>
                        <a:effectLst/>
                        <a:uLnTx/>
                        <a:uFillTx/>
                        <a:latin typeface="Cambria Math"/>
                        <a:ea typeface="+mn-ea"/>
                        <a:cs typeface="+mn-cs"/>
                      </a:rPr>
                      <m:t>=</m:t>
                    </m:r>
                    <m:f>
                      <m:fPr>
                        <m:ctrlP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fPr>
                      <m:num>
                        <m:sSub>
                          <m:sSubPr>
                            <m:ctrlP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en-US" sz="2400" b="0" i="1" u="none" strike="noStrike" kern="1200" cap="none" spc="0" normalizeH="0" baseline="0" noProof="0">
                                <a:ln>
                                  <a:noFill/>
                                </a:ln>
                                <a:solidFill>
                                  <a:prstClr val="black"/>
                                </a:solidFill>
                                <a:effectLst/>
                                <a:uLnTx/>
                                <a:uFillTx/>
                                <a:latin typeface="Cambria Math"/>
                                <a:ea typeface="+mn-ea"/>
                                <a:cs typeface="+mn-cs"/>
                              </a:rPr>
                              <m:t>𝑓</m:t>
                            </m:r>
                          </m:e>
                          <m:sub>
                            <m:r>
                              <a:rPr kumimoji="0" lang="en-US" sz="2400" b="0" i="1" u="none" strike="noStrike" kern="1200" cap="none" spc="0" normalizeH="0" baseline="0" noProof="0">
                                <a:ln>
                                  <a:noFill/>
                                </a:ln>
                                <a:solidFill>
                                  <a:prstClr val="black"/>
                                </a:solidFill>
                                <a:effectLst/>
                                <a:uLnTx/>
                                <a:uFillTx/>
                                <a:latin typeface="Cambria Math"/>
                                <a:ea typeface="+mn-ea"/>
                                <a:cs typeface="+mn-cs"/>
                              </a:rPr>
                              <m:t>𝐶</m:t>
                            </m:r>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𝐾</m:t>
                            </m:r>
                            <m:r>
                              <a:rPr kumimoji="0" lang="en-US" sz="2400" b="0" i="1" u="none" strike="noStrike" kern="1200" cap="none" spc="0" normalizeH="0" baseline="0" noProof="0">
                                <a:ln>
                                  <a:noFill/>
                                </a:ln>
                                <a:solidFill>
                                  <a:prstClr val="black"/>
                                </a:solidFill>
                                <a:effectLst/>
                                <a:uLnTx/>
                                <a:uFillTx/>
                                <a:latin typeface="Cambria Math"/>
                                <a:ea typeface="+mn-ea"/>
                                <a:cs typeface="+mn-cs"/>
                              </a:rPr>
                              <m:t>_</m:t>
                            </m:r>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𝐶𝑁𝑇</m:t>
                            </m:r>
                          </m:sub>
                        </m:sSub>
                      </m:num>
                      <m:den>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𝐴𝑅𝑅</m:t>
                        </m:r>
                        <m:r>
                          <a:rPr kumimoji="0" lang="en-US" sz="2400" b="0" i="1" u="none" strike="noStrike" kern="1200" cap="none" spc="0" normalizeH="0" baseline="0" noProof="0">
                            <a:ln>
                              <a:noFill/>
                            </a:ln>
                            <a:solidFill>
                              <a:prstClr val="black"/>
                            </a:solidFill>
                            <a:effectLst/>
                            <a:uLnTx/>
                            <a:uFillTx/>
                            <a:latin typeface="Cambria Math"/>
                            <a:ea typeface="+mn-ea"/>
                            <a:cs typeface="+mn-cs"/>
                          </a:rPr>
                          <m:t>+1</m:t>
                        </m:r>
                      </m:den>
                    </m:f>
                  </m:oMath>
                </a14:m>
                <a:r>
                  <a:rPr kumimoji="0" lang="en-US" sz="2400" b="0" i="0" u="none" strike="noStrike" kern="1200" cap="none" spc="0" normalizeH="0" baseline="0" noProof="0" dirty="0">
                    <a:ln>
                      <a:noFill/>
                    </a:ln>
                    <a:solidFill>
                      <a:prstClr val="black"/>
                    </a:solidFill>
                    <a:effectLst/>
                    <a:uLnTx/>
                    <a:uFillTx/>
                    <a:latin typeface="Gill Sans MT"/>
                    <a:ea typeface="+mn-ea"/>
                    <a:cs typeface="+mn-cs"/>
                  </a:rPr>
                  <a:t> or </a:t>
                </a:r>
                <a14:m>
                  <m:oMath xmlns:m="http://schemas.openxmlformats.org/officeDocument/2006/math">
                    <m:f>
                      <m:fPr>
                        <m:ctrlPr>
                          <a:rPr lang="en-US" sz="2400" i="1">
                            <a:solidFill>
                              <a:prstClr val="black"/>
                            </a:solidFill>
                            <a:latin typeface="Cambria Math" panose="02040503050406030204" pitchFamily="18" charset="0"/>
                          </a:rPr>
                        </m:ctrlPr>
                      </m:fPr>
                      <m:num>
                        <m:sSub>
                          <m:sSubPr>
                            <m:ctrlPr>
                              <a:rPr lang="en-US" sz="2400" i="1">
                                <a:solidFill>
                                  <a:prstClr val="black"/>
                                </a:solidFill>
                                <a:latin typeface="Cambria Math" panose="02040503050406030204" pitchFamily="18" charset="0"/>
                              </a:rPr>
                            </m:ctrlPr>
                          </m:sSubPr>
                          <m:e>
                            <m:r>
                              <a:rPr lang="en-US" sz="2400" i="1">
                                <a:solidFill>
                                  <a:prstClr val="black"/>
                                </a:solidFill>
                                <a:latin typeface="Cambria Math"/>
                              </a:rPr>
                              <m:t>𝑓</m:t>
                            </m:r>
                          </m:e>
                          <m:sub>
                            <m:r>
                              <a:rPr lang="en-US" sz="2400" i="1">
                                <a:solidFill>
                                  <a:prstClr val="black"/>
                                </a:solidFill>
                                <a:latin typeface="Cambria Math"/>
                              </a:rPr>
                              <m:t>𝐶</m:t>
                            </m:r>
                            <m:r>
                              <a:rPr lang="en-US" sz="2400" i="1">
                                <a:solidFill>
                                  <a:prstClr val="black"/>
                                </a:solidFill>
                                <a:latin typeface="Cambria Math" panose="02040503050406030204" pitchFamily="18" charset="0"/>
                              </a:rPr>
                              <m:t>𝐾</m:t>
                            </m:r>
                            <m:r>
                              <a:rPr lang="en-US" sz="2400" i="1">
                                <a:solidFill>
                                  <a:prstClr val="black"/>
                                </a:solidFill>
                                <a:latin typeface="Cambria Math"/>
                              </a:rPr>
                              <m:t>_</m:t>
                            </m:r>
                            <m:r>
                              <a:rPr lang="en-US" sz="2400" i="1">
                                <a:solidFill>
                                  <a:prstClr val="black"/>
                                </a:solidFill>
                                <a:latin typeface="Cambria Math" panose="02040503050406030204" pitchFamily="18" charset="0"/>
                              </a:rPr>
                              <m:t>𝐶𝑁𝑇</m:t>
                            </m:r>
                          </m:sub>
                        </m:sSub>
                      </m:num>
                      <m:den>
                        <m:r>
                          <a:rPr lang="en-US" sz="2400" b="0" i="1" smtClean="0">
                            <a:solidFill>
                              <a:prstClr val="black"/>
                            </a:solidFill>
                            <a:latin typeface="Cambria Math" panose="02040503050406030204" pitchFamily="18" charset="0"/>
                          </a:rPr>
                          <m:t>2∗</m:t>
                        </m:r>
                        <m:r>
                          <a:rPr lang="en-US" sz="2400" i="1">
                            <a:solidFill>
                              <a:prstClr val="black"/>
                            </a:solidFill>
                            <a:latin typeface="Cambria Math" panose="02040503050406030204" pitchFamily="18" charset="0"/>
                          </a:rPr>
                          <m:t>𝐴𝑅𝑅</m:t>
                        </m:r>
                      </m:den>
                    </m:f>
                  </m:oMath>
                </a14:m>
                <a:endParaRPr kumimoji="0" lang="en-US" sz="2400" b="0" i="0" u="none" strike="noStrike" kern="1200" cap="none" spc="0" normalizeH="0" baseline="0" noProof="0" dirty="0">
                  <a:ln>
                    <a:noFill/>
                  </a:ln>
                  <a:solidFill>
                    <a:prstClr val="black"/>
                  </a:solidFill>
                  <a:effectLst/>
                  <a:uLnTx/>
                  <a:uFillTx/>
                  <a:latin typeface="Gill Sans MT"/>
                  <a:ea typeface="+mn-ea"/>
                  <a:cs typeface="+mn-cs"/>
                </a:endParaRPr>
              </a:p>
            </p:txBody>
          </p:sp>
        </mc:Choice>
        <mc:Fallback xmlns="">
          <p:sp>
            <p:nvSpPr>
              <p:cNvPr id="45" name="Rectangle 44"/>
              <p:cNvSpPr>
                <a:spLocks noRot="1" noChangeAspect="1" noMove="1" noResize="1" noEditPoints="1" noAdjustHandles="1" noChangeArrowheads="1" noChangeShapeType="1" noTextEdit="1"/>
              </p:cNvSpPr>
              <p:nvPr/>
            </p:nvSpPr>
            <p:spPr>
              <a:xfrm>
                <a:off x="5315605" y="2872334"/>
                <a:ext cx="3980795" cy="632866"/>
              </a:xfrm>
              <a:prstGeom prst="rect">
                <a:avLst/>
              </a:prstGeom>
              <a:blipFill>
                <a:blip r:embed="rId4"/>
                <a:stretch>
                  <a:fillRect b="-7692"/>
                </a:stretch>
              </a:blipFill>
            </p:spPr>
            <p:txBody>
              <a:bodyPr/>
              <a:lstStyle/>
              <a:p>
                <a:r>
                  <a:rPr lang="en-US">
                    <a:noFill/>
                  </a:rPr>
                  <a:t> </a:t>
                </a:r>
              </a:p>
            </p:txBody>
          </p:sp>
        </mc:Fallback>
      </mc:AlternateContent>
    </p:spTree>
    <p:extLst>
      <p:ext uri="{BB962C8B-B14F-4D97-AF65-F5344CB8AC3E}">
        <p14:creationId xmlns:p14="http://schemas.microsoft.com/office/powerpoint/2010/main" val="13630059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Modes</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5</a:t>
            </a:fld>
            <a:endParaRPr kumimoji="0" lang="en-US" dirty="0"/>
          </a:p>
        </p:txBody>
      </p:sp>
      <p:sp>
        <p:nvSpPr>
          <p:cNvPr id="4" name="Content Placeholder 3"/>
          <p:cNvSpPr>
            <a:spLocks noGrp="1"/>
          </p:cNvSpPr>
          <p:nvPr>
            <p:ph sz="quarter" idx="1"/>
          </p:nvPr>
        </p:nvSpPr>
        <p:spPr/>
        <p:txBody>
          <a:bodyPr/>
          <a:lstStyle/>
          <a:p>
            <a:r>
              <a:rPr lang="en-US" dirty="0"/>
              <a:t>A timer can be configured in 3 modes:</a:t>
            </a:r>
          </a:p>
          <a:p>
            <a:pPr lvl="1"/>
            <a:r>
              <a:rPr lang="en-US" dirty="0"/>
              <a:t>Up-counting mode</a:t>
            </a:r>
          </a:p>
          <a:p>
            <a:pPr lvl="1"/>
            <a:r>
              <a:rPr lang="en-US" dirty="0"/>
              <a:t>Down-counting mode</a:t>
            </a:r>
          </a:p>
          <a:p>
            <a:pPr lvl="1"/>
            <a:r>
              <a:rPr lang="en-US" dirty="0"/>
              <a:t>Center-aligned counting mode</a:t>
            </a:r>
            <a:r>
              <a:rPr lang="zh-CN" altLang="en-US" dirty="0"/>
              <a:t>（</a:t>
            </a:r>
            <a:r>
              <a:rPr lang="en-US" altLang="zh-CN" dirty="0"/>
              <a:t>Alternating up-counting and down-counting</a:t>
            </a:r>
            <a:r>
              <a:rPr lang="zh-CN" altLang="en-US" dirty="0"/>
              <a:t>）</a:t>
            </a:r>
            <a:endParaRPr lang="en-US" altLang="zh-CN" dirty="0"/>
          </a:p>
          <a:p>
            <a:r>
              <a:rPr lang="en-US" dirty="0"/>
              <a:t>Related registers include:</a:t>
            </a:r>
          </a:p>
          <a:p>
            <a:pPr lvl="1"/>
            <a:r>
              <a:rPr lang="en-US" dirty="0"/>
              <a:t>Counter register (</a:t>
            </a:r>
            <a:r>
              <a:rPr lang="en-US" dirty="0" err="1"/>
              <a:t>TIMx_CNT</a:t>
            </a:r>
            <a:r>
              <a:rPr lang="en-US" dirty="0"/>
              <a:t>)</a:t>
            </a:r>
          </a:p>
          <a:p>
            <a:pPr lvl="1"/>
            <a:r>
              <a:rPr lang="en-US" dirty="0" err="1"/>
              <a:t>Prescaler</a:t>
            </a:r>
            <a:r>
              <a:rPr lang="en-US" dirty="0"/>
              <a:t> register (</a:t>
            </a:r>
            <a:r>
              <a:rPr lang="en-US" dirty="0" err="1"/>
              <a:t>TIMx_PSC</a:t>
            </a:r>
            <a:r>
              <a:rPr lang="en-US" dirty="0"/>
              <a:t>)</a:t>
            </a:r>
          </a:p>
          <a:p>
            <a:pPr lvl="1"/>
            <a:r>
              <a:rPr lang="en-US" dirty="0"/>
              <a:t>Auto-reload register (</a:t>
            </a:r>
            <a:r>
              <a:rPr lang="en-US" dirty="0" err="1"/>
              <a:t>TIMx_ARR</a:t>
            </a:r>
            <a:r>
              <a:rPr lang="en-US" dirty="0"/>
              <a:t>)</a:t>
            </a:r>
          </a:p>
          <a:p>
            <a:pPr lvl="1"/>
            <a:r>
              <a:rPr lang="en-US" dirty="0"/>
              <a:t>Their values are denoted as CNT, PSC and ARR.</a:t>
            </a:r>
          </a:p>
        </p:txBody>
      </p:sp>
    </p:spTree>
    <p:extLst>
      <p:ext uri="{BB962C8B-B14F-4D97-AF65-F5344CB8AC3E}">
        <p14:creationId xmlns:p14="http://schemas.microsoft.com/office/powerpoint/2010/main" val="17398330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Up-counting Mode</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6</a:t>
            </a:fld>
            <a:endParaRPr kumimoji="0" lang="en-US" dirty="0"/>
          </a:p>
        </p:txBody>
      </p:sp>
      <p:sp>
        <p:nvSpPr>
          <p:cNvPr id="240" name="TextBox 239"/>
          <p:cNvSpPr txBox="1"/>
          <p:nvPr/>
        </p:nvSpPr>
        <p:spPr>
          <a:xfrm>
            <a:off x="295051" y="1175337"/>
            <a:ext cx="995785" cy="369332"/>
          </a:xfrm>
          <a:prstGeom prst="rect">
            <a:avLst/>
          </a:prstGeom>
          <a:noFill/>
        </p:spPr>
        <p:txBody>
          <a:bodyPr wrap="none" rtlCol="0">
            <a:spAutoFit/>
          </a:bodyPr>
          <a:lstStyle/>
          <a:p>
            <a:r>
              <a:rPr lang="en-US" dirty="0">
                <a:solidFill>
                  <a:srgbClr val="C00000"/>
                </a:solidFill>
              </a:rPr>
              <a:t>ARR = 6</a:t>
            </a:r>
          </a:p>
        </p:txBody>
      </p:sp>
      <p:sp>
        <p:nvSpPr>
          <p:cNvPr id="244" name="TextBox 243"/>
          <p:cNvSpPr txBox="1"/>
          <p:nvPr/>
        </p:nvSpPr>
        <p:spPr>
          <a:xfrm>
            <a:off x="163018" y="1563469"/>
            <a:ext cx="755335" cy="646331"/>
          </a:xfrm>
          <a:prstGeom prst="rect">
            <a:avLst/>
          </a:prstGeom>
          <a:noFill/>
        </p:spPr>
        <p:txBody>
          <a:bodyPr wrap="none" rtlCol="0">
            <a:spAutoFit/>
          </a:bodyPr>
          <a:lstStyle/>
          <a:p>
            <a:r>
              <a:rPr lang="en-US" dirty="0"/>
              <a:t>Timer</a:t>
            </a:r>
          </a:p>
          <a:p>
            <a:r>
              <a:rPr lang="en-US" dirty="0"/>
              <a:t>clock</a:t>
            </a:r>
          </a:p>
        </p:txBody>
      </p:sp>
      <p:sp>
        <p:nvSpPr>
          <p:cNvPr id="245" name="TextBox 244"/>
          <p:cNvSpPr txBox="1"/>
          <p:nvPr/>
        </p:nvSpPr>
        <p:spPr>
          <a:xfrm>
            <a:off x="146319" y="2642747"/>
            <a:ext cx="1048685" cy="369332"/>
          </a:xfrm>
          <a:prstGeom prst="rect">
            <a:avLst/>
          </a:prstGeom>
          <a:noFill/>
        </p:spPr>
        <p:txBody>
          <a:bodyPr wrap="none" rtlCol="0">
            <a:spAutoFit/>
          </a:bodyPr>
          <a:lstStyle/>
          <a:p>
            <a:r>
              <a:rPr lang="en-US" dirty="0"/>
              <a:t>Counter </a:t>
            </a:r>
          </a:p>
        </p:txBody>
      </p:sp>
      <p:sp>
        <p:nvSpPr>
          <p:cNvPr id="261" name="TextBox 260"/>
          <p:cNvSpPr txBox="1"/>
          <p:nvPr/>
        </p:nvSpPr>
        <p:spPr>
          <a:xfrm>
            <a:off x="110502" y="3594969"/>
            <a:ext cx="1860638" cy="584775"/>
          </a:xfrm>
          <a:prstGeom prst="rect">
            <a:avLst/>
          </a:prstGeom>
          <a:noFill/>
        </p:spPr>
        <p:txBody>
          <a:bodyPr wrap="none" rtlCol="0">
            <a:spAutoFit/>
          </a:bodyPr>
          <a:lstStyle/>
          <a:p>
            <a:r>
              <a:rPr lang="en-US" sz="1600" dirty="0"/>
              <a:t>Counter overflow</a:t>
            </a:r>
          </a:p>
          <a:p>
            <a:r>
              <a:rPr lang="en-US" sz="1600" dirty="0"/>
              <a:t>Update event (UEV)</a:t>
            </a:r>
          </a:p>
        </p:txBody>
      </p:sp>
      <p:sp>
        <p:nvSpPr>
          <p:cNvPr id="280" name="Right Brace 279"/>
          <p:cNvSpPr/>
          <p:nvPr/>
        </p:nvSpPr>
        <p:spPr>
          <a:xfrm rot="5400000">
            <a:off x="3754736" y="3373975"/>
            <a:ext cx="325026" cy="1974397"/>
          </a:xfrm>
          <a:prstGeom prst="rightBrace">
            <a:avLst/>
          </a:prstGeom>
          <a:ln w="12700">
            <a:solidFill>
              <a:srgbClr val="C00000"/>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4" name="Group 3"/>
          <p:cNvGrpSpPr/>
          <p:nvPr/>
        </p:nvGrpSpPr>
        <p:grpSpPr>
          <a:xfrm>
            <a:off x="914400" y="1800786"/>
            <a:ext cx="7924800" cy="2390217"/>
            <a:chOff x="914400" y="1800783"/>
            <a:chExt cx="7924800" cy="2390217"/>
          </a:xfrm>
        </p:grpSpPr>
        <p:grpSp>
          <p:nvGrpSpPr>
            <p:cNvPr id="243" name="Group 242"/>
            <p:cNvGrpSpPr/>
            <p:nvPr/>
          </p:nvGrpSpPr>
          <p:grpSpPr>
            <a:xfrm>
              <a:off x="914400" y="1800783"/>
              <a:ext cx="7924800" cy="1450554"/>
              <a:chOff x="152400" y="1828800"/>
              <a:chExt cx="8906985" cy="1450554"/>
            </a:xfrm>
          </p:grpSpPr>
          <p:grpSp>
            <p:nvGrpSpPr>
              <p:cNvPr id="241" name="Group 240"/>
              <p:cNvGrpSpPr/>
              <p:nvPr/>
            </p:nvGrpSpPr>
            <p:grpSpPr>
              <a:xfrm>
                <a:off x="152401" y="1828800"/>
                <a:ext cx="8906984" cy="228600"/>
                <a:chOff x="152401" y="1828800"/>
                <a:chExt cx="8906984" cy="228600"/>
              </a:xfrm>
            </p:grpSpPr>
            <p:grpSp>
              <p:nvGrpSpPr>
                <p:cNvPr id="21" name="Group 20"/>
                <p:cNvGrpSpPr/>
                <p:nvPr/>
              </p:nvGrpSpPr>
              <p:grpSpPr>
                <a:xfrm>
                  <a:off x="152401" y="1828800"/>
                  <a:ext cx="466725" cy="228600"/>
                  <a:chOff x="914400" y="1828800"/>
                  <a:chExt cx="466725" cy="228600"/>
                </a:xfrm>
              </p:grpSpPr>
              <p:cxnSp>
                <p:nvCxnSpPr>
                  <p:cNvPr id="7" name="Elbow Connector 6"/>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 name="Elbow Connector 18"/>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2" name="Group 21"/>
                <p:cNvGrpSpPr/>
                <p:nvPr/>
              </p:nvGrpSpPr>
              <p:grpSpPr>
                <a:xfrm>
                  <a:off x="466726" y="1828800"/>
                  <a:ext cx="466725" cy="228600"/>
                  <a:chOff x="914400" y="1828800"/>
                  <a:chExt cx="466725" cy="228600"/>
                </a:xfrm>
              </p:grpSpPr>
              <p:cxnSp>
                <p:nvCxnSpPr>
                  <p:cNvPr id="23" name="Elbow Connector 22"/>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4" name="Elbow Connector 23"/>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5" name="Group 24"/>
                <p:cNvGrpSpPr/>
                <p:nvPr/>
              </p:nvGrpSpPr>
              <p:grpSpPr>
                <a:xfrm>
                  <a:off x="776287" y="1828800"/>
                  <a:ext cx="466725" cy="228600"/>
                  <a:chOff x="914400" y="1828800"/>
                  <a:chExt cx="466725" cy="228600"/>
                </a:xfrm>
              </p:grpSpPr>
              <p:cxnSp>
                <p:nvCxnSpPr>
                  <p:cNvPr id="26" name="Elbow Connector 25"/>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7" name="Elbow Connector 26"/>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8" name="Group 27"/>
                <p:cNvGrpSpPr/>
                <p:nvPr/>
              </p:nvGrpSpPr>
              <p:grpSpPr>
                <a:xfrm>
                  <a:off x="1090612" y="1828800"/>
                  <a:ext cx="466725" cy="228600"/>
                  <a:chOff x="914400" y="1828800"/>
                  <a:chExt cx="466725" cy="228600"/>
                </a:xfrm>
              </p:grpSpPr>
              <p:cxnSp>
                <p:nvCxnSpPr>
                  <p:cNvPr id="29" name="Elbow Connector 28"/>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30" name="Elbow Connector 29"/>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31" name="Group 30"/>
                <p:cNvGrpSpPr/>
                <p:nvPr/>
              </p:nvGrpSpPr>
              <p:grpSpPr>
                <a:xfrm>
                  <a:off x="1397793" y="1828800"/>
                  <a:ext cx="466725" cy="228600"/>
                  <a:chOff x="914400" y="1828800"/>
                  <a:chExt cx="466725" cy="228600"/>
                </a:xfrm>
              </p:grpSpPr>
              <p:cxnSp>
                <p:nvCxnSpPr>
                  <p:cNvPr id="32" name="Elbow Connector 31"/>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33" name="Elbow Connector 32"/>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34" name="Group 33"/>
                <p:cNvGrpSpPr/>
                <p:nvPr/>
              </p:nvGrpSpPr>
              <p:grpSpPr>
                <a:xfrm>
                  <a:off x="1712118" y="1828800"/>
                  <a:ext cx="466725" cy="228600"/>
                  <a:chOff x="914400" y="1828800"/>
                  <a:chExt cx="466725" cy="228600"/>
                </a:xfrm>
              </p:grpSpPr>
              <p:cxnSp>
                <p:nvCxnSpPr>
                  <p:cNvPr id="35" name="Elbow Connector 34"/>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36" name="Elbow Connector 35"/>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37" name="Group 36"/>
                <p:cNvGrpSpPr/>
                <p:nvPr/>
              </p:nvGrpSpPr>
              <p:grpSpPr>
                <a:xfrm>
                  <a:off x="2021679" y="1828800"/>
                  <a:ext cx="466725" cy="228600"/>
                  <a:chOff x="914400" y="1828800"/>
                  <a:chExt cx="466725" cy="228600"/>
                </a:xfrm>
              </p:grpSpPr>
              <p:cxnSp>
                <p:nvCxnSpPr>
                  <p:cNvPr id="38" name="Elbow Connector 37"/>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39" name="Elbow Connector 38"/>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40" name="Group 39"/>
                <p:cNvGrpSpPr/>
                <p:nvPr/>
              </p:nvGrpSpPr>
              <p:grpSpPr>
                <a:xfrm>
                  <a:off x="2336004" y="1828800"/>
                  <a:ext cx="466725" cy="228600"/>
                  <a:chOff x="914400" y="1828800"/>
                  <a:chExt cx="466725" cy="228600"/>
                </a:xfrm>
              </p:grpSpPr>
              <p:cxnSp>
                <p:nvCxnSpPr>
                  <p:cNvPr id="41" name="Elbow Connector 40"/>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42" name="Elbow Connector 41"/>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43" name="Group 42"/>
                <p:cNvGrpSpPr/>
                <p:nvPr/>
              </p:nvGrpSpPr>
              <p:grpSpPr>
                <a:xfrm>
                  <a:off x="2654553" y="1828800"/>
                  <a:ext cx="466725" cy="228600"/>
                  <a:chOff x="914400" y="1828800"/>
                  <a:chExt cx="466725" cy="228600"/>
                </a:xfrm>
              </p:grpSpPr>
              <p:cxnSp>
                <p:nvCxnSpPr>
                  <p:cNvPr id="44" name="Elbow Connector 43"/>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45" name="Elbow Connector 44"/>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46" name="Group 45"/>
                <p:cNvGrpSpPr/>
                <p:nvPr/>
              </p:nvGrpSpPr>
              <p:grpSpPr>
                <a:xfrm>
                  <a:off x="2968878" y="1828800"/>
                  <a:ext cx="466725" cy="228600"/>
                  <a:chOff x="914400" y="1828800"/>
                  <a:chExt cx="466725" cy="228600"/>
                </a:xfrm>
              </p:grpSpPr>
              <p:cxnSp>
                <p:nvCxnSpPr>
                  <p:cNvPr id="47" name="Elbow Connector 46"/>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48" name="Elbow Connector 47"/>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49" name="Group 48"/>
                <p:cNvGrpSpPr/>
                <p:nvPr/>
              </p:nvGrpSpPr>
              <p:grpSpPr>
                <a:xfrm>
                  <a:off x="3278439" y="1828800"/>
                  <a:ext cx="466725" cy="228600"/>
                  <a:chOff x="914400" y="1828800"/>
                  <a:chExt cx="466725" cy="228600"/>
                </a:xfrm>
              </p:grpSpPr>
              <p:cxnSp>
                <p:nvCxnSpPr>
                  <p:cNvPr id="50" name="Elbow Connector 49"/>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51" name="Elbow Connector 50"/>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52" name="Group 51"/>
                <p:cNvGrpSpPr/>
                <p:nvPr/>
              </p:nvGrpSpPr>
              <p:grpSpPr>
                <a:xfrm>
                  <a:off x="3592764" y="1828800"/>
                  <a:ext cx="466725" cy="228600"/>
                  <a:chOff x="914400" y="1828800"/>
                  <a:chExt cx="466725" cy="228600"/>
                </a:xfrm>
              </p:grpSpPr>
              <p:cxnSp>
                <p:nvCxnSpPr>
                  <p:cNvPr id="53" name="Elbow Connector 52"/>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54" name="Elbow Connector 53"/>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55" name="Group 54"/>
                <p:cNvGrpSpPr/>
                <p:nvPr/>
              </p:nvGrpSpPr>
              <p:grpSpPr>
                <a:xfrm>
                  <a:off x="3899945" y="1828800"/>
                  <a:ext cx="466725" cy="228600"/>
                  <a:chOff x="914400" y="1828800"/>
                  <a:chExt cx="466725" cy="228600"/>
                </a:xfrm>
              </p:grpSpPr>
              <p:cxnSp>
                <p:nvCxnSpPr>
                  <p:cNvPr id="56" name="Elbow Connector 55"/>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57" name="Elbow Connector 56"/>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58" name="Group 57"/>
                <p:cNvGrpSpPr/>
                <p:nvPr/>
              </p:nvGrpSpPr>
              <p:grpSpPr>
                <a:xfrm>
                  <a:off x="4214270" y="1828800"/>
                  <a:ext cx="466725" cy="228600"/>
                  <a:chOff x="914400" y="1828800"/>
                  <a:chExt cx="466725" cy="228600"/>
                </a:xfrm>
              </p:grpSpPr>
              <p:cxnSp>
                <p:nvCxnSpPr>
                  <p:cNvPr id="59" name="Elbow Connector 58"/>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60" name="Elbow Connector 59"/>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61" name="Group 60"/>
                <p:cNvGrpSpPr/>
                <p:nvPr/>
              </p:nvGrpSpPr>
              <p:grpSpPr>
                <a:xfrm>
                  <a:off x="4523831" y="1828800"/>
                  <a:ext cx="466725" cy="228600"/>
                  <a:chOff x="914400" y="1828800"/>
                  <a:chExt cx="466725" cy="228600"/>
                </a:xfrm>
              </p:grpSpPr>
              <p:cxnSp>
                <p:nvCxnSpPr>
                  <p:cNvPr id="62" name="Elbow Connector 61"/>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63" name="Elbow Connector 62"/>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64" name="Group 63"/>
                <p:cNvGrpSpPr/>
                <p:nvPr/>
              </p:nvGrpSpPr>
              <p:grpSpPr>
                <a:xfrm>
                  <a:off x="4838156" y="1828800"/>
                  <a:ext cx="466725" cy="228600"/>
                  <a:chOff x="914400" y="1828800"/>
                  <a:chExt cx="466725" cy="228600"/>
                </a:xfrm>
              </p:grpSpPr>
              <p:cxnSp>
                <p:nvCxnSpPr>
                  <p:cNvPr id="65" name="Elbow Connector 64"/>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66" name="Elbow Connector 65"/>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67" name="Group 66"/>
                <p:cNvGrpSpPr/>
                <p:nvPr/>
              </p:nvGrpSpPr>
              <p:grpSpPr>
                <a:xfrm>
                  <a:off x="5151374" y="1828800"/>
                  <a:ext cx="466725" cy="228600"/>
                  <a:chOff x="914400" y="1828800"/>
                  <a:chExt cx="466725" cy="228600"/>
                </a:xfrm>
              </p:grpSpPr>
              <p:cxnSp>
                <p:nvCxnSpPr>
                  <p:cNvPr id="68" name="Elbow Connector 67"/>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69" name="Elbow Connector 68"/>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5458555" y="1828800"/>
                  <a:ext cx="466725" cy="228600"/>
                  <a:chOff x="914400" y="1828800"/>
                  <a:chExt cx="466725" cy="228600"/>
                </a:xfrm>
              </p:grpSpPr>
              <p:cxnSp>
                <p:nvCxnSpPr>
                  <p:cNvPr id="71" name="Elbow Connector 70"/>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72" name="Elbow Connector 71"/>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73" name="Group 72"/>
                <p:cNvGrpSpPr/>
                <p:nvPr/>
              </p:nvGrpSpPr>
              <p:grpSpPr>
                <a:xfrm>
                  <a:off x="5772880" y="1828800"/>
                  <a:ext cx="466725" cy="228600"/>
                  <a:chOff x="914400" y="1828800"/>
                  <a:chExt cx="466725" cy="228600"/>
                </a:xfrm>
              </p:grpSpPr>
              <p:cxnSp>
                <p:nvCxnSpPr>
                  <p:cNvPr id="74" name="Elbow Connector 73"/>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75" name="Elbow Connector 74"/>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76" name="Group 75"/>
                <p:cNvGrpSpPr/>
                <p:nvPr/>
              </p:nvGrpSpPr>
              <p:grpSpPr>
                <a:xfrm>
                  <a:off x="6082441" y="1828800"/>
                  <a:ext cx="466725" cy="228600"/>
                  <a:chOff x="914400" y="1828800"/>
                  <a:chExt cx="466725" cy="228600"/>
                </a:xfrm>
              </p:grpSpPr>
              <p:cxnSp>
                <p:nvCxnSpPr>
                  <p:cNvPr id="77" name="Elbow Connector 76"/>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78" name="Elbow Connector 77"/>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79" name="Group 78"/>
                <p:cNvGrpSpPr/>
                <p:nvPr/>
              </p:nvGrpSpPr>
              <p:grpSpPr>
                <a:xfrm>
                  <a:off x="6396766" y="1828800"/>
                  <a:ext cx="466725" cy="228600"/>
                  <a:chOff x="914400" y="1828800"/>
                  <a:chExt cx="466725" cy="228600"/>
                </a:xfrm>
              </p:grpSpPr>
              <p:cxnSp>
                <p:nvCxnSpPr>
                  <p:cNvPr id="80" name="Elbow Connector 79"/>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81" name="Elbow Connector 80"/>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04" name="Group 203"/>
                <p:cNvGrpSpPr/>
                <p:nvPr/>
              </p:nvGrpSpPr>
              <p:grpSpPr>
                <a:xfrm>
                  <a:off x="6719725" y="1828800"/>
                  <a:ext cx="466725" cy="228600"/>
                  <a:chOff x="914400" y="1828800"/>
                  <a:chExt cx="466725" cy="228600"/>
                </a:xfrm>
              </p:grpSpPr>
              <p:cxnSp>
                <p:nvCxnSpPr>
                  <p:cNvPr id="205" name="Elbow Connector 204"/>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06" name="Elbow Connector 205"/>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07" name="Group 206"/>
                <p:cNvGrpSpPr/>
                <p:nvPr/>
              </p:nvGrpSpPr>
              <p:grpSpPr>
                <a:xfrm>
                  <a:off x="7034050" y="1828800"/>
                  <a:ext cx="466725" cy="228600"/>
                  <a:chOff x="914400" y="1828800"/>
                  <a:chExt cx="466725" cy="228600"/>
                </a:xfrm>
              </p:grpSpPr>
              <p:cxnSp>
                <p:nvCxnSpPr>
                  <p:cNvPr id="208" name="Elbow Connector 207"/>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09" name="Elbow Connector 208"/>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10" name="Group 209"/>
                <p:cNvGrpSpPr/>
                <p:nvPr/>
              </p:nvGrpSpPr>
              <p:grpSpPr>
                <a:xfrm>
                  <a:off x="7347268" y="1828800"/>
                  <a:ext cx="466725" cy="228600"/>
                  <a:chOff x="914400" y="1828800"/>
                  <a:chExt cx="466725" cy="228600"/>
                </a:xfrm>
              </p:grpSpPr>
              <p:cxnSp>
                <p:nvCxnSpPr>
                  <p:cNvPr id="211" name="Elbow Connector 210"/>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12" name="Elbow Connector 211"/>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13" name="Group 212"/>
                <p:cNvGrpSpPr/>
                <p:nvPr/>
              </p:nvGrpSpPr>
              <p:grpSpPr>
                <a:xfrm>
                  <a:off x="7654449" y="1828800"/>
                  <a:ext cx="466725" cy="228600"/>
                  <a:chOff x="914400" y="1828800"/>
                  <a:chExt cx="466725" cy="228600"/>
                </a:xfrm>
              </p:grpSpPr>
              <p:cxnSp>
                <p:nvCxnSpPr>
                  <p:cNvPr id="214" name="Elbow Connector 213"/>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15" name="Elbow Connector 214"/>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16" name="Group 215"/>
                <p:cNvGrpSpPr/>
                <p:nvPr/>
              </p:nvGrpSpPr>
              <p:grpSpPr>
                <a:xfrm>
                  <a:off x="7968774" y="1828800"/>
                  <a:ext cx="466725" cy="228600"/>
                  <a:chOff x="914400" y="1828800"/>
                  <a:chExt cx="466725" cy="228600"/>
                </a:xfrm>
              </p:grpSpPr>
              <p:cxnSp>
                <p:nvCxnSpPr>
                  <p:cNvPr id="217" name="Elbow Connector 216"/>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18" name="Elbow Connector 217"/>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19" name="Group 218"/>
                <p:cNvGrpSpPr/>
                <p:nvPr/>
              </p:nvGrpSpPr>
              <p:grpSpPr>
                <a:xfrm>
                  <a:off x="8278335" y="1828800"/>
                  <a:ext cx="466725" cy="228600"/>
                  <a:chOff x="914400" y="1828800"/>
                  <a:chExt cx="466725" cy="228600"/>
                </a:xfrm>
              </p:grpSpPr>
              <p:cxnSp>
                <p:nvCxnSpPr>
                  <p:cNvPr id="220" name="Elbow Connector 219"/>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21" name="Elbow Connector 220"/>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22" name="Group 221"/>
                <p:cNvGrpSpPr/>
                <p:nvPr/>
              </p:nvGrpSpPr>
              <p:grpSpPr>
                <a:xfrm>
                  <a:off x="8592660" y="1828800"/>
                  <a:ext cx="466725" cy="228600"/>
                  <a:chOff x="914400" y="1828800"/>
                  <a:chExt cx="466725" cy="228600"/>
                </a:xfrm>
              </p:grpSpPr>
              <p:cxnSp>
                <p:nvCxnSpPr>
                  <p:cNvPr id="223" name="Elbow Connector 222"/>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24" name="Elbow Connector 223"/>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grpSp>
            <p:nvGrpSpPr>
              <p:cNvPr id="242" name="Group 241"/>
              <p:cNvGrpSpPr/>
              <p:nvPr/>
            </p:nvGrpSpPr>
            <p:grpSpPr>
              <a:xfrm>
                <a:off x="152400" y="2146478"/>
                <a:ext cx="8721102" cy="1132876"/>
                <a:chOff x="152400" y="2146478"/>
                <a:chExt cx="8721102" cy="1132876"/>
              </a:xfrm>
            </p:grpSpPr>
            <p:grpSp>
              <p:nvGrpSpPr>
                <p:cNvPr id="111" name="Group 110"/>
                <p:cNvGrpSpPr/>
                <p:nvPr/>
              </p:nvGrpSpPr>
              <p:grpSpPr>
                <a:xfrm>
                  <a:off x="152400" y="2149147"/>
                  <a:ext cx="2183604" cy="1128702"/>
                  <a:chOff x="958990" y="2149147"/>
                  <a:chExt cx="1085848" cy="1128702"/>
                </a:xfrm>
              </p:grpSpPr>
              <p:cxnSp>
                <p:nvCxnSpPr>
                  <p:cNvPr id="83" name="Elbow Connector 82"/>
                  <p:cNvCxnSpPr/>
                  <p:nvPr/>
                </p:nvCxnSpPr>
                <p:spPr>
                  <a:xfrm flipV="1">
                    <a:off x="958990" y="3125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86" name="Elbow Connector 85"/>
                  <p:cNvCxnSpPr/>
                  <p:nvPr/>
                </p:nvCxnSpPr>
                <p:spPr>
                  <a:xfrm flipV="1">
                    <a:off x="1111390" y="29730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87" name="Elbow Connector 86"/>
                  <p:cNvCxnSpPr/>
                  <p:nvPr/>
                </p:nvCxnSpPr>
                <p:spPr>
                  <a:xfrm flipV="1">
                    <a:off x="1273457" y="2819400"/>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88" name="Elbow Connector 87"/>
                  <p:cNvCxnSpPr/>
                  <p:nvPr/>
                </p:nvCxnSpPr>
                <p:spPr>
                  <a:xfrm flipV="1">
                    <a:off x="1425857" y="2669576"/>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89" name="Elbow Connector 88"/>
                  <p:cNvCxnSpPr/>
                  <p:nvPr/>
                </p:nvCxnSpPr>
                <p:spPr>
                  <a:xfrm flipV="1">
                    <a:off x="1578113" y="25158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90" name="Elbow Connector 89"/>
                  <p:cNvCxnSpPr/>
                  <p:nvPr/>
                </p:nvCxnSpPr>
                <p:spPr>
                  <a:xfrm flipV="1">
                    <a:off x="1730513" y="2363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sp>
                <p:nvSpPr>
                  <p:cNvPr id="98" name="TextBox 97"/>
                  <p:cNvSpPr txBox="1"/>
                  <p:nvPr/>
                </p:nvSpPr>
                <p:spPr>
                  <a:xfrm>
                    <a:off x="958990" y="30611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0</a:t>
                    </a:r>
                  </a:p>
                </p:txBody>
              </p:sp>
              <p:sp>
                <p:nvSpPr>
                  <p:cNvPr id="99" name="TextBox 98"/>
                  <p:cNvSpPr txBox="1"/>
                  <p:nvPr/>
                </p:nvSpPr>
                <p:spPr>
                  <a:xfrm>
                    <a:off x="1111390" y="2908757"/>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1</a:t>
                    </a:r>
                  </a:p>
                </p:txBody>
              </p:sp>
              <p:sp>
                <p:nvSpPr>
                  <p:cNvPr id="100" name="TextBox 99"/>
                  <p:cNvSpPr txBox="1"/>
                  <p:nvPr/>
                </p:nvSpPr>
                <p:spPr>
                  <a:xfrm>
                    <a:off x="1273315" y="2753505"/>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2</a:t>
                    </a:r>
                  </a:p>
                </p:txBody>
              </p:sp>
              <p:sp>
                <p:nvSpPr>
                  <p:cNvPr id="101" name="TextBox 100"/>
                  <p:cNvSpPr txBox="1"/>
                  <p:nvPr/>
                </p:nvSpPr>
                <p:spPr>
                  <a:xfrm>
                    <a:off x="1435382" y="26039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3</a:t>
                    </a:r>
                  </a:p>
                </p:txBody>
              </p:sp>
              <p:sp>
                <p:nvSpPr>
                  <p:cNvPr id="102" name="TextBox 101"/>
                  <p:cNvSpPr txBox="1"/>
                  <p:nvPr/>
                </p:nvSpPr>
                <p:spPr>
                  <a:xfrm>
                    <a:off x="1588721" y="24538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4</a:t>
                    </a:r>
                  </a:p>
                </p:txBody>
              </p:sp>
              <p:sp>
                <p:nvSpPr>
                  <p:cNvPr id="103" name="TextBox 102"/>
                  <p:cNvSpPr txBox="1"/>
                  <p:nvPr/>
                </p:nvSpPr>
                <p:spPr>
                  <a:xfrm>
                    <a:off x="1736604" y="2299862"/>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5</a:t>
                    </a:r>
                  </a:p>
                </p:txBody>
              </p:sp>
              <p:sp>
                <p:nvSpPr>
                  <p:cNvPr id="104" name="TextBox 103"/>
                  <p:cNvSpPr txBox="1"/>
                  <p:nvPr/>
                </p:nvSpPr>
                <p:spPr>
                  <a:xfrm>
                    <a:off x="1892438" y="2149147"/>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6</a:t>
                    </a:r>
                  </a:p>
                </p:txBody>
              </p:sp>
            </p:grpSp>
            <p:cxnSp>
              <p:nvCxnSpPr>
                <p:cNvPr id="127" name="Straight Connector 126"/>
                <p:cNvCxnSpPr>
                  <a:stCxn id="104" idx="2"/>
                  <a:endCxn id="104" idx="2"/>
                </p:cNvCxnSpPr>
                <p:nvPr/>
              </p:nvCxnSpPr>
              <p:spPr>
                <a:xfrm>
                  <a:off x="2182768" y="2364591"/>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a:off x="2333258" y="2362067"/>
                  <a:ext cx="1612" cy="914533"/>
                </a:xfrm>
                <a:prstGeom prst="line">
                  <a:avLst/>
                </a:prstGeom>
                <a:ln w="19050"/>
              </p:spPr>
              <p:style>
                <a:lnRef idx="1">
                  <a:schemeClr val="accent1"/>
                </a:lnRef>
                <a:fillRef idx="0">
                  <a:schemeClr val="accent1"/>
                </a:fillRef>
                <a:effectRef idx="0">
                  <a:schemeClr val="accent1"/>
                </a:effectRef>
                <a:fontRef idx="minor">
                  <a:schemeClr val="tx1"/>
                </a:fontRef>
              </p:style>
            </p:cxnSp>
            <p:grpSp>
              <p:nvGrpSpPr>
                <p:cNvPr id="174" name="Group 173"/>
                <p:cNvGrpSpPr/>
                <p:nvPr/>
              </p:nvGrpSpPr>
              <p:grpSpPr>
                <a:xfrm>
                  <a:off x="2329309" y="2150652"/>
                  <a:ext cx="2183604" cy="1128702"/>
                  <a:chOff x="958990" y="2149147"/>
                  <a:chExt cx="1085848" cy="1128702"/>
                </a:xfrm>
              </p:grpSpPr>
              <p:cxnSp>
                <p:nvCxnSpPr>
                  <p:cNvPr id="175" name="Elbow Connector 174"/>
                  <p:cNvCxnSpPr/>
                  <p:nvPr/>
                </p:nvCxnSpPr>
                <p:spPr>
                  <a:xfrm flipV="1">
                    <a:off x="958990" y="3125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76" name="Elbow Connector 175"/>
                  <p:cNvCxnSpPr/>
                  <p:nvPr/>
                </p:nvCxnSpPr>
                <p:spPr>
                  <a:xfrm flipV="1">
                    <a:off x="1111390" y="29730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77" name="Elbow Connector 176"/>
                  <p:cNvCxnSpPr/>
                  <p:nvPr/>
                </p:nvCxnSpPr>
                <p:spPr>
                  <a:xfrm flipV="1">
                    <a:off x="1273457" y="2819400"/>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78" name="Elbow Connector 177"/>
                  <p:cNvCxnSpPr/>
                  <p:nvPr/>
                </p:nvCxnSpPr>
                <p:spPr>
                  <a:xfrm flipV="1">
                    <a:off x="1425857" y="2669576"/>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79" name="Elbow Connector 178"/>
                  <p:cNvCxnSpPr/>
                  <p:nvPr/>
                </p:nvCxnSpPr>
                <p:spPr>
                  <a:xfrm flipV="1">
                    <a:off x="1578113" y="25158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80" name="Elbow Connector 179"/>
                  <p:cNvCxnSpPr/>
                  <p:nvPr/>
                </p:nvCxnSpPr>
                <p:spPr>
                  <a:xfrm flipV="1">
                    <a:off x="1730513" y="2363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sp>
                <p:nvSpPr>
                  <p:cNvPr id="181" name="TextBox 180"/>
                  <p:cNvSpPr txBox="1"/>
                  <p:nvPr/>
                </p:nvSpPr>
                <p:spPr>
                  <a:xfrm>
                    <a:off x="958990" y="30611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0</a:t>
                    </a:r>
                  </a:p>
                </p:txBody>
              </p:sp>
              <p:sp>
                <p:nvSpPr>
                  <p:cNvPr id="182" name="TextBox 181"/>
                  <p:cNvSpPr txBox="1"/>
                  <p:nvPr/>
                </p:nvSpPr>
                <p:spPr>
                  <a:xfrm>
                    <a:off x="1111390" y="2908757"/>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1</a:t>
                    </a:r>
                  </a:p>
                </p:txBody>
              </p:sp>
              <p:sp>
                <p:nvSpPr>
                  <p:cNvPr id="183" name="TextBox 182"/>
                  <p:cNvSpPr txBox="1"/>
                  <p:nvPr/>
                </p:nvSpPr>
                <p:spPr>
                  <a:xfrm>
                    <a:off x="1273315" y="2753505"/>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2</a:t>
                    </a:r>
                  </a:p>
                </p:txBody>
              </p:sp>
              <p:sp>
                <p:nvSpPr>
                  <p:cNvPr id="184" name="TextBox 183"/>
                  <p:cNvSpPr txBox="1"/>
                  <p:nvPr/>
                </p:nvSpPr>
                <p:spPr>
                  <a:xfrm>
                    <a:off x="1435382" y="26039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3</a:t>
                    </a:r>
                  </a:p>
                </p:txBody>
              </p:sp>
              <p:sp>
                <p:nvSpPr>
                  <p:cNvPr id="185" name="TextBox 184"/>
                  <p:cNvSpPr txBox="1"/>
                  <p:nvPr/>
                </p:nvSpPr>
                <p:spPr>
                  <a:xfrm>
                    <a:off x="1588721" y="24538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4</a:t>
                    </a:r>
                  </a:p>
                </p:txBody>
              </p:sp>
              <p:sp>
                <p:nvSpPr>
                  <p:cNvPr id="186" name="TextBox 185"/>
                  <p:cNvSpPr txBox="1"/>
                  <p:nvPr/>
                </p:nvSpPr>
                <p:spPr>
                  <a:xfrm>
                    <a:off x="1736604" y="2299862"/>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5</a:t>
                    </a:r>
                  </a:p>
                </p:txBody>
              </p:sp>
              <p:sp>
                <p:nvSpPr>
                  <p:cNvPr id="187" name="TextBox 186"/>
                  <p:cNvSpPr txBox="1"/>
                  <p:nvPr/>
                </p:nvSpPr>
                <p:spPr>
                  <a:xfrm>
                    <a:off x="1892438" y="2149147"/>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6</a:t>
                    </a:r>
                  </a:p>
                </p:txBody>
              </p:sp>
            </p:grpSp>
            <p:cxnSp>
              <p:nvCxnSpPr>
                <p:cNvPr id="189" name="Straight Connector 188"/>
                <p:cNvCxnSpPr/>
                <p:nvPr/>
              </p:nvCxnSpPr>
              <p:spPr>
                <a:xfrm>
                  <a:off x="4516218" y="2358662"/>
                  <a:ext cx="1612" cy="914533"/>
                </a:xfrm>
                <a:prstGeom prst="line">
                  <a:avLst/>
                </a:prstGeom>
                <a:ln w="19050"/>
              </p:spPr>
              <p:style>
                <a:lnRef idx="1">
                  <a:schemeClr val="accent1"/>
                </a:lnRef>
                <a:fillRef idx="0">
                  <a:schemeClr val="accent1"/>
                </a:fillRef>
                <a:effectRef idx="0">
                  <a:schemeClr val="accent1"/>
                </a:effectRef>
                <a:fontRef idx="minor">
                  <a:schemeClr val="tx1"/>
                </a:fontRef>
              </p:style>
            </p:cxnSp>
            <p:grpSp>
              <p:nvGrpSpPr>
                <p:cNvPr id="190" name="Group 189"/>
                <p:cNvGrpSpPr/>
                <p:nvPr/>
              </p:nvGrpSpPr>
              <p:grpSpPr>
                <a:xfrm>
                  <a:off x="4512269" y="2147247"/>
                  <a:ext cx="2183604" cy="1128702"/>
                  <a:chOff x="958990" y="2149147"/>
                  <a:chExt cx="1085848" cy="1128702"/>
                </a:xfrm>
              </p:grpSpPr>
              <p:cxnSp>
                <p:nvCxnSpPr>
                  <p:cNvPr id="191" name="Elbow Connector 190"/>
                  <p:cNvCxnSpPr/>
                  <p:nvPr/>
                </p:nvCxnSpPr>
                <p:spPr>
                  <a:xfrm flipV="1">
                    <a:off x="958990" y="3125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2" name="Elbow Connector 191"/>
                  <p:cNvCxnSpPr/>
                  <p:nvPr/>
                </p:nvCxnSpPr>
                <p:spPr>
                  <a:xfrm flipV="1">
                    <a:off x="1111390" y="29730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3" name="Elbow Connector 192"/>
                  <p:cNvCxnSpPr/>
                  <p:nvPr/>
                </p:nvCxnSpPr>
                <p:spPr>
                  <a:xfrm flipV="1">
                    <a:off x="1273457" y="2819400"/>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4" name="Elbow Connector 193"/>
                  <p:cNvCxnSpPr/>
                  <p:nvPr/>
                </p:nvCxnSpPr>
                <p:spPr>
                  <a:xfrm flipV="1">
                    <a:off x="1425857" y="2669576"/>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5" name="Elbow Connector 194"/>
                  <p:cNvCxnSpPr/>
                  <p:nvPr/>
                </p:nvCxnSpPr>
                <p:spPr>
                  <a:xfrm flipV="1">
                    <a:off x="1578113" y="25158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6" name="Elbow Connector 195"/>
                  <p:cNvCxnSpPr/>
                  <p:nvPr/>
                </p:nvCxnSpPr>
                <p:spPr>
                  <a:xfrm flipV="1">
                    <a:off x="1730513" y="2363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sp>
                <p:nvSpPr>
                  <p:cNvPr id="197" name="TextBox 196"/>
                  <p:cNvSpPr txBox="1"/>
                  <p:nvPr/>
                </p:nvSpPr>
                <p:spPr>
                  <a:xfrm>
                    <a:off x="958990" y="30611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0</a:t>
                    </a:r>
                  </a:p>
                </p:txBody>
              </p:sp>
              <p:sp>
                <p:nvSpPr>
                  <p:cNvPr id="198" name="TextBox 197"/>
                  <p:cNvSpPr txBox="1"/>
                  <p:nvPr/>
                </p:nvSpPr>
                <p:spPr>
                  <a:xfrm>
                    <a:off x="1111390" y="2908757"/>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1</a:t>
                    </a:r>
                  </a:p>
                </p:txBody>
              </p:sp>
              <p:sp>
                <p:nvSpPr>
                  <p:cNvPr id="199" name="TextBox 198"/>
                  <p:cNvSpPr txBox="1"/>
                  <p:nvPr/>
                </p:nvSpPr>
                <p:spPr>
                  <a:xfrm>
                    <a:off x="1273315" y="2753505"/>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2</a:t>
                    </a:r>
                  </a:p>
                </p:txBody>
              </p:sp>
              <p:sp>
                <p:nvSpPr>
                  <p:cNvPr id="200" name="TextBox 199"/>
                  <p:cNvSpPr txBox="1"/>
                  <p:nvPr/>
                </p:nvSpPr>
                <p:spPr>
                  <a:xfrm>
                    <a:off x="1435382" y="26039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3</a:t>
                    </a:r>
                  </a:p>
                </p:txBody>
              </p:sp>
              <p:sp>
                <p:nvSpPr>
                  <p:cNvPr id="201" name="TextBox 200"/>
                  <p:cNvSpPr txBox="1"/>
                  <p:nvPr/>
                </p:nvSpPr>
                <p:spPr>
                  <a:xfrm>
                    <a:off x="1588721" y="24538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4</a:t>
                    </a:r>
                  </a:p>
                </p:txBody>
              </p:sp>
              <p:sp>
                <p:nvSpPr>
                  <p:cNvPr id="202" name="TextBox 201"/>
                  <p:cNvSpPr txBox="1"/>
                  <p:nvPr/>
                </p:nvSpPr>
                <p:spPr>
                  <a:xfrm>
                    <a:off x="1736604" y="2299862"/>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5</a:t>
                    </a:r>
                  </a:p>
                </p:txBody>
              </p:sp>
              <p:sp>
                <p:nvSpPr>
                  <p:cNvPr id="203" name="TextBox 202"/>
                  <p:cNvSpPr txBox="1"/>
                  <p:nvPr/>
                </p:nvSpPr>
                <p:spPr>
                  <a:xfrm>
                    <a:off x="1892438" y="2149147"/>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6</a:t>
                    </a:r>
                  </a:p>
                </p:txBody>
              </p:sp>
            </p:grpSp>
            <p:cxnSp>
              <p:nvCxnSpPr>
                <p:cNvPr id="225" name="Straight Connector 224"/>
                <p:cNvCxnSpPr/>
                <p:nvPr/>
              </p:nvCxnSpPr>
              <p:spPr>
                <a:xfrm>
                  <a:off x="6693847" y="2357893"/>
                  <a:ext cx="1612" cy="914533"/>
                </a:xfrm>
                <a:prstGeom prst="line">
                  <a:avLst/>
                </a:prstGeom>
                <a:ln w="19050"/>
              </p:spPr>
              <p:style>
                <a:lnRef idx="1">
                  <a:schemeClr val="accent1"/>
                </a:lnRef>
                <a:fillRef idx="0">
                  <a:schemeClr val="accent1"/>
                </a:fillRef>
                <a:effectRef idx="0">
                  <a:schemeClr val="accent1"/>
                </a:effectRef>
                <a:fontRef idx="minor">
                  <a:schemeClr val="tx1"/>
                </a:fontRef>
              </p:style>
            </p:cxnSp>
            <p:grpSp>
              <p:nvGrpSpPr>
                <p:cNvPr id="226" name="Group 225"/>
                <p:cNvGrpSpPr/>
                <p:nvPr/>
              </p:nvGrpSpPr>
              <p:grpSpPr>
                <a:xfrm>
                  <a:off x="6689898" y="2146478"/>
                  <a:ext cx="2183604" cy="1128702"/>
                  <a:chOff x="958990" y="2149147"/>
                  <a:chExt cx="1085848" cy="1128702"/>
                </a:xfrm>
              </p:grpSpPr>
              <p:cxnSp>
                <p:nvCxnSpPr>
                  <p:cNvPr id="227" name="Elbow Connector 226"/>
                  <p:cNvCxnSpPr/>
                  <p:nvPr/>
                </p:nvCxnSpPr>
                <p:spPr>
                  <a:xfrm flipV="1">
                    <a:off x="958990" y="3125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28" name="Elbow Connector 227"/>
                  <p:cNvCxnSpPr/>
                  <p:nvPr/>
                </p:nvCxnSpPr>
                <p:spPr>
                  <a:xfrm flipV="1">
                    <a:off x="1111390" y="29730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29" name="Elbow Connector 228"/>
                  <p:cNvCxnSpPr/>
                  <p:nvPr/>
                </p:nvCxnSpPr>
                <p:spPr>
                  <a:xfrm flipV="1">
                    <a:off x="1273457" y="2819400"/>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30" name="Elbow Connector 229"/>
                  <p:cNvCxnSpPr/>
                  <p:nvPr/>
                </p:nvCxnSpPr>
                <p:spPr>
                  <a:xfrm flipV="1">
                    <a:off x="1425857" y="2669576"/>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31" name="Elbow Connector 230"/>
                  <p:cNvCxnSpPr/>
                  <p:nvPr/>
                </p:nvCxnSpPr>
                <p:spPr>
                  <a:xfrm flipV="1">
                    <a:off x="1578113" y="25158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32" name="Elbow Connector 231"/>
                  <p:cNvCxnSpPr/>
                  <p:nvPr/>
                </p:nvCxnSpPr>
                <p:spPr>
                  <a:xfrm flipV="1">
                    <a:off x="1730513" y="2363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sp>
                <p:nvSpPr>
                  <p:cNvPr id="233" name="TextBox 232"/>
                  <p:cNvSpPr txBox="1"/>
                  <p:nvPr/>
                </p:nvSpPr>
                <p:spPr>
                  <a:xfrm>
                    <a:off x="958990" y="30611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0</a:t>
                    </a:r>
                  </a:p>
                </p:txBody>
              </p:sp>
              <p:sp>
                <p:nvSpPr>
                  <p:cNvPr id="234" name="TextBox 233"/>
                  <p:cNvSpPr txBox="1"/>
                  <p:nvPr/>
                </p:nvSpPr>
                <p:spPr>
                  <a:xfrm>
                    <a:off x="1111390" y="2908757"/>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1</a:t>
                    </a:r>
                  </a:p>
                </p:txBody>
              </p:sp>
              <p:sp>
                <p:nvSpPr>
                  <p:cNvPr id="235" name="TextBox 234"/>
                  <p:cNvSpPr txBox="1"/>
                  <p:nvPr/>
                </p:nvSpPr>
                <p:spPr>
                  <a:xfrm>
                    <a:off x="1273315" y="2753505"/>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2</a:t>
                    </a:r>
                  </a:p>
                </p:txBody>
              </p:sp>
              <p:sp>
                <p:nvSpPr>
                  <p:cNvPr id="236" name="TextBox 235"/>
                  <p:cNvSpPr txBox="1"/>
                  <p:nvPr/>
                </p:nvSpPr>
                <p:spPr>
                  <a:xfrm>
                    <a:off x="1435382" y="26039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3</a:t>
                    </a:r>
                  </a:p>
                </p:txBody>
              </p:sp>
              <p:sp>
                <p:nvSpPr>
                  <p:cNvPr id="237" name="TextBox 236"/>
                  <p:cNvSpPr txBox="1"/>
                  <p:nvPr/>
                </p:nvSpPr>
                <p:spPr>
                  <a:xfrm>
                    <a:off x="1588721" y="24538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4</a:t>
                    </a:r>
                  </a:p>
                </p:txBody>
              </p:sp>
              <p:sp>
                <p:nvSpPr>
                  <p:cNvPr id="238" name="TextBox 237"/>
                  <p:cNvSpPr txBox="1"/>
                  <p:nvPr/>
                </p:nvSpPr>
                <p:spPr>
                  <a:xfrm>
                    <a:off x="1736604" y="2299862"/>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5</a:t>
                    </a:r>
                  </a:p>
                </p:txBody>
              </p:sp>
              <p:sp>
                <p:nvSpPr>
                  <p:cNvPr id="239" name="TextBox 238"/>
                  <p:cNvSpPr txBox="1"/>
                  <p:nvPr/>
                </p:nvSpPr>
                <p:spPr>
                  <a:xfrm>
                    <a:off x="1892438" y="2149147"/>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6</a:t>
                    </a:r>
                  </a:p>
                </p:txBody>
              </p:sp>
            </p:grpSp>
          </p:grpSp>
        </p:grpSp>
        <p:sp>
          <p:nvSpPr>
            <p:cNvPr id="246" name="Rectangle 245"/>
            <p:cNvSpPr/>
            <p:nvPr/>
          </p:nvSpPr>
          <p:spPr>
            <a:xfrm>
              <a:off x="3642097" y="3244333"/>
              <a:ext cx="184731" cy="369332"/>
            </a:xfrm>
            <a:prstGeom prst="rect">
              <a:avLst/>
            </a:prstGeom>
          </p:spPr>
          <p:txBody>
            <a:bodyPr wrap="none">
              <a:spAutoFit/>
            </a:bodyPr>
            <a:lstStyle/>
            <a:p>
              <a:endParaRPr lang="en-US" dirty="0"/>
            </a:p>
          </p:txBody>
        </p:sp>
        <p:grpSp>
          <p:nvGrpSpPr>
            <p:cNvPr id="259" name="Group 258"/>
            <p:cNvGrpSpPr/>
            <p:nvPr/>
          </p:nvGrpSpPr>
          <p:grpSpPr>
            <a:xfrm>
              <a:off x="2737096" y="2671126"/>
              <a:ext cx="236629" cy="91646"/>
              <a:chOff x="3140637" y="4186919"/>
              <a:chExt cx="440763" cy="156481"/>
            </a:xfrm>
          </p:grpSpPr>
          <p:cxnSp>
            <p:nvCxnSpPr>
              <p:cNvPr id="253" name="Straight Connector 252"/>
              <p:cNvCxnSpPr/>
              <p:nvPr/>
            </p:nvCxnSpPr>
            <p:spPr>
              <a:xfrm flipV="1">
                <a:off x="3140637" y="4191000"/>
                <a:ext cx="255973" cy="108246"/>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p:nvCxnSpPr>
            <p:spPr>
              <a:xfrm flipV="1">
                <a:off x="3325427" y="4235154"/>
                <a:ext cx="255973" cy="108246"/>
              </a:xfrm>
              <a:prstGeom prst="line">
                <a:avLst/>
              </a:prstGeom>
              <a:ln w="1905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p:nvCxnSpPr>
            <p:spPr>
              <a:xfrm flipH="1">
                <a:off x="3333960" y="4186919"/>
                <a:ext cx="62650" cy="14905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260" name="Rectangle 259"/>
            <p:cNvSpPr/>
            <p:nvPr/>
          </p:nvSpPr>
          <p:spPr>
            <a:xfrm>
              <a:off x="4775093" y="2362200"/>
              <a:ext cx="692535" cy="338554"/>
            </a:xfrm>
            <a:prstGeom prst="rect">
              <a:avLst/>
            </a:prstGeom>
          </p:spPr>
          <p:txBody>
            <a:bodyPr wrap="square">
              <a:spAutoFit/>
            </a:bodyPr>
            <a:lstStyle/>
            <a:p>
              <a:r>
                <a:rPr lang="en-US" sz="800" dirty="0">
                  <a:solidFill>
                    <a:srgbClr val="C00000"/>
                  </a:solidFill>
                  <a:latin typeface="Helvetica" panose="020B0604020202020204" pitchFamily="34" charset="0"/>
                </a:rPr>
                <a:t>Counter overflow</a:t>
              </a:r>
              <a:endParaRPr lang="en-US" dirty="0">
                <a:solidFill>
                  <a:srgbClr val="C00000"/>
                </a:solidFill>
              </a:endParaRPr>
            </a:p>
          </p:txBody>
        </p:sp>
        <p:sp>
          <p:nvSpPr>
            <p:cNvPr id="265" name="Rectangle 264"/>
            <p:cNvSpPr/>
            <p:nvPr/>
          </p:nvSpPr>
          <p:spPr>
            <a:xfrm>
              <a:off x="2848741" y="3733800"/>
              <a:ext cx="199259" cy="457200"/>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6" name="Rectangle 265"/>
            <p:cNvSpPr/>
            <p:nvPr/>
          </p:nvSpPr>
          <p:spPr>
            <a:xfrm>
              <a:off x="4810700" y="3733800"/>
              <a:ext cx="199259" cy="457200"/>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7" name="Rectangle 266"/>
            <p:cNvSpPr/>
            <p:nvPr/>
          </p:nvSpPr>
          <p:spPr>
            <a:xfrm>
              <a:off x="6734941" y="3733800"/>
              <a:ext cx="199259" cy="457200"/>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3" name="Straight Arrow Connector 262"/>
            <p:cNvCxnSpPr/>
            <p:nvPr/>
          </p:nvCxnSpPr>
          <p:spPr>
            <a:xfrm>
              <a:off x="914400" y="4191000"/>
              <a:ext cx="79248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nvGrpSpPr>
            <p:cNvPr id="268" name="Group 267"/>
            <p:cNvGrpSpPr/>
            <p:nvPr/>
          </p:nvGrpSpPr>
          <p:grpSpPr>
            <a:xfrm>
              <a:off x="4676775" y="2667000"/>
              <a:ext cx="236629" cy="91646"/>
              <a:chOff x="3140637" y="4186919"/>
              <a:chExt cx="440763" cy="156481"/>
            </a:xfrm>
          </p:grpSpPr>
          <p:cxnSp>
            <p:nvCxnSpPr>
              <p:cNvPr id="269" name="Straight Connector 268"/>
              <p:cNvCxnSpPr/>
              <p:nvPr/>
            </p:nvCxnSpPr>
            <p:spPr>
              <a:xfrm flipV="1">
                <a:off x="3140637" y="4191000"/>
                <a:ext cx="255973" cy="108246"/>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p:cNvCxnSpPr/>
              <p:nvPr/>
            </p:nvCxnSpPr>
            <p:spPr>
              <a:xfrm flipV="1">
                <a:off x="3325427" y="4235154"/>
                <a:ext cx="255973" cy="108246"/>
              </a:xfrm>
              <a:prstGeom prst="line">
                <a:avLst/>
              </a:prstGeom>
              <a:ln w="1905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p:nvCxnSpPr>
            <p:spPr>
              <a:xfrm flipH="1">
                <a:off x="3333960" y="4186919"/>
                <a:ext cx="62650" cy="14905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272" name="Group 271"/>
            <p:cNvGrpSpPr/>
            <p:nvPr/>
          </p:nvGrpSpPr>
          <p:grpSpPr>
            <a:xfrm>
              <a:off x="6621371" y="2667000"/>
              <a:ext cx="236629" cy="91646"/>
              <a:chOff x="3140637" y="4186919"/>
              <a:chExt cx="440763" cy="156481"/>
            </a:xfrm>
          </p:grpSpPr>
          <p:cxnSp>
            <p:nvCxnSpPr>
              <p:cNvPr id="273" name="Straight Connector 272"/>
              <p:cNvCxnSpPr/>
              <p:nvPr/>
            </p:nvCxnSpPr>
            <p:spPr>
              <a:xfrm flipV="1">
                <a:off x="3140637" y="4191000"/>
                <a:ext cx="255973" cy="108246"/>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p:cNvCxnSpPr/>
              <p:nvPr/>
            </p:nvCxnSpPr>
            <p:spPr>
              <a:xfrm flipV="1">
                <a:off x="3325427" y="4235154"/>
                <a:ext cx="255973" cy="108246"/>
              </a:xfrm>
              <a:prstGeom prst="line">
                <a:avLst/>
              </a:prstGeom>
              <a:ln w="1905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75" name="Straight Connector 274"/>
              <p:cNvCxnSpPr/>
              <p:nvPr/>
            </p:nvCxnSpPr>
            <p:spPr>
              <a:xfrm flipH="1">
                <a:off x="3333960" y="4186919"/>
                <a:ext cx="62650" cy="14905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248" name="Rectangle 247"/>
            <p:cNvSpPr/>
            <p:nvPr/>
          </p:nvSpPr>
          <p:spPr>
            <a:xfrm>
              <a:off x="2812667" y="2362200"/>
              <a:ext cx="692535" cy="338554"/>
            </a:xfrm>
            <a:prstGeom prst="rect">
              <a:avLst/>
            </a:prstGeom>
          </p:spPr>
          <p:txBody>
            <a:bodyPr wrap="square">
              <a:spAutoFit/>
            </a:bodyPr>
            <a:lstStyle/>
            <a:p>
              <a:r>
                <a:rPr lang="en-US" sz="800" dirty="0">
                  <a:solidFill>
                    <a:srgbClr val="C00000"/>
                  </a:solidFill>
                  <a:latin typeface="Helvetica" panose="020B0604020202020204" pitchFamily="34" charset="0"/>
                </a:rPr>
                <a:t>Counter overflow</a:t>
              </a:r>
              <a:endParaRPr lang="en-US" dirty="0">
                <a:solidFill>
                  <a:srgbClr val="C00000"/>
                </a:solidFill>
              </a:endParaRPr>
            </a:p>
          </p:txBody>
        </p:sp>
        <p:sp>
          <p:nvSpPr>
            <p:cNvPr id="249" name="Rectangle 248"/>
            <p:cNvSpPr/>
            <p:nvPr/>
          </p:nvSpPr>
          <p:spPr>
            <a:xfrm>
              <a:off x="6719137" y="2371567"/>
              <a:ext cx="692535" cy="338554"/>
            </a:xfrm>
            <a:prstGeom prst="rect">
              <a:avLst/>
            </a:prstGeom>
          </p:spPr>
          <p:txBody>
            <a:bodyPr wrap="square">
              <a:spAutoFit/>
            </a:bodyPr>
            <a:lstStyle/>
            <a:p>
              <a:r>
                <a:rPr lang="en-US" sz="800" dirty="0">
                  <a:solidFill>
                    <a:srgbClr val="C00000"/>
                  </a:solidFill>
                  <a:latin typeface="Helvetica" panose="020B0604020202020204" pitchFamily="34" charset="0"/>
                </a:rPr>
                <a:t>Counter overflow</a:t>
              </a:r>
              <a:endParaRPr lang="en-US" dirty="0">
                <a:solidFill>
                  <a:srgbClr val="C00000"/>
                </a:solidFill>
              </a:endParaRPr>
            </a:p>
          </p:txBody>
        </p:sp>
      </p:grpSp>
      <p:sp>
        <p:nvSpPr>
          <p:cNvPr id="188" name="Rectangle 187"/>
          <p:cNvSpPr/>
          <p:nvPr/>
        </p:nvSpPr>
        <p:spPr>
          <a:xfrm>
            <a:off x="228600" y="5033628"/>
            <a:ext cx="8915400" cy="1077218"/>
          </a:xfrm>
          <a:prstGeom prst="rect">
            <a:avLst/>
          </a:prstGeom>
        </p:spPr>
        <p:txBody>
          <a:bodyPr wrap="square">
            <a:spAutoFit/>
          </a:bodyPr>
          <a:lstStyle/>
          <a:p>
            <a:pPr lvl="0"/>
            <a:r>
              <a:rPr lang="en-US" sz="1600" dirty="0"/>
              <a:t>Auto-Reload Register </a:t>
            </a:r>
            <a:r>
              <a:rPr kumimoji="0" lang="en-US" sz="1600" b="0" i="0" u="none" strike="noStrike" kern="1200" cap="none" spc="0" normalizeH="0" baseline="0" noProof="0" dirty="0">
                <a:ln>
                  <a:noFill/>
                </a:ln>
                <a:solidFill>
                  <a:prstClr val="black"/>
                </a:solidFill>
                <a:effectLst/>
                <a:uLnTx/>
                <a:uFillTx/>
                <a:latin typeface="Gill Sans MT"/>
                <a:ea typeface="+mn-ea"/>
                <a:cs typeface="+mn-cs"/>
              </a:rPr>
              <a:t>ARR=6.  In up-counting mode,</a:t>
            </a:r>
            <a:r>
              <a:rPr kumimoji="0" lang="en-US" sz="1600" b="0" i="0" u="none" strike="noStrike" kern="1200" cap="none" spc="0" normalizeH="0" noProof="0" dirty="0">
                <a:ln>
                  <a:noFill/>
                </a:ln>
                <a:solidFill>
                  <a:prstClr val="black"/>
                </a:solidFill>
                <a:effectLst/>
                <a:uLnTx/>
                <a:uFillTx/>
                <a:latin typeface="Gill Sans MT"/>
                <a:ea typeface="+mn-ea"/>
                <a:cs typeface="+mn-cs"/>
              </a:rPr>
              <a:t> </a:t>
            </a:r>
            <a:r>
              <a:rPr kumimoji="0" lang="en-US" sz="1600" b="0" i="0" u="none" strike="noStrike" kern="1200" cap="none" spc="0" normalizeH="0" baseline="0" noProof="0" dirty="0">
                <a:ln>
                  <a:noFill/>
                </a:ln>
                <a:solidFill>
                  <a:prstClr val="black"/>
                </a:solidFill>
                <a:effectLst/>
                <a:uLnTx/>
                <a:uFillTx/>
                <a:latin typeface="Gill Sans MT"/>
                <a:ea typeface="+mn-ea"/>
                <a:cs typeface="+mn-cs"/>
              </a:rPr>
              <a:t>the counter counts </a:t>
            </a:r>
            <a:r>
              <a:rPr kumimoji="0" lang="en-US" altLang="zh-CN" sz="1600" b="0" i="0" u="none" strike="noStrike" kern="1200" cap="none" spc="0" normalizeH="0" baseline="0" noProof="0" dirty="0">
                <a:ln>
                  <a:noFill/>
                </a:ln>
                <a:solidFill>
                  <a:prstClr val="black"/>
                </a:solidFill>
                <a:effectLst/>
                <a:uLnTx/>
                <a:uFillTx/>
                <a:latin typeface="Gill Sans MT"/>
                <a:ea typeface="+mn-ea"/>
                <a:cs typeface="+mn-cs"/>
              </a:rPr>
              <a:t>up</a:t>
            </a:r>
            <a:r>
              <a:rPr lang="en-US" sz="1600" dirty="0">
                <a:solidFill>
                  <a:prstClr val="black"/>
                </a:solidFill>
              </a:rPr>
              <a:t>, from 0 to 6.  When the counter is reset to 0 from 6, </a:t>
            </a:r>
            <a:r>
              <a:rPr lang="en-US" altLang="zh-CN" sz="1600" dirty="0">
                <a:solidFill>
                  <a:prstClr val="black"/>
                </a:solidFill>
              </a:rPr>
              <a:t>c</a:t>
            </a:r>
            <a:r>
              <a:rPr lang="en-US" sz="1600" dirty="0">
                <a:solidFill>
                  <a:prstClr val="black"/>
                </a:solidFill>
              </a:rPr>
              <a:t>ounter overflow occurs, and a Update event (UEV) </a:t>
            </a:r>
            <a:r>
              <a:rPr kumimoji="0" lang="en-US" sz="1600" b="0" i="0" u="none" strike="noStrike" kern="1200" cap="none" spc="0" normalizeH="0" baseline="0" noProof="0" dirty="0">
                <a:ln>
                  <a:noFill/>
                </a:ln>
                <a:solidFill>
                  <a:prstClr val="black"/>
                </a:solidFill>
                <a:effectLst/>
                <a:uLnTx/>
                <a:uFillTx/>
                <a:latin typeface="Gill Sans MT"/>
                <a:ea typeface="+mn-ea"/>
                <a:cs typeface="+mn-cs"/>
              </a:rPr>
              <a:t>is generated. On the next clock cycle, the counter counts</a:t>
            </a:r>
            <a:r>
              <a:rPr kumimoji="0" lang="en-US" sz="1600" b="0" i="0" u="none" strike="noStrike" kern="1200" cap="none" spc="0" normalizeH="0" noProof="0" dirty="0">
                <a:ln>
                  <a:noFill/>
                </a:ln>
                <a:solidFill>
                  <a:prstClr val="black"/>
                </a:solidFill>
                <a:effectLst/>
                <a:uLnTx/>
                <a:uFillTx/>
                <a:latin typeface="Gill Sans MT"/>
                <a:ea typeface="+mn-ea"/>
                <a:cs typeface="+mn-cs"/>
              </a:rPr>
              <a:t> up again</a:t>
            </a:r>
            <a:r>
              <a:rPr kumimoji="0" lang="en-US" sz="1600" b="0" i="0" u="none" strike="noStrike" kern="1200" cap="none" spc="0" normalizeH="0" baseline="0" noProof="0" dirty="0">
                <a:ln>
                  <a:noFill/>
                </a:ln>
                <a:solidFill>
                  <a:prstClr val="black"/>
                </a:solidFill>
                <a:effectLst/>
                <a:uLnTx/>
                <a:uFillTx/>
                <a:latin typeface="Gill Sans MT"/>
                <a:ea typeface="+mn-ea"/>
                <a:cs typeface="+mn-cs"/>
              </a:rPr>
              <a:t>.  The Timer Period is 1+ARR clock ticks,</a:t>
            </a:r>
            <a:r>
              <a:rPr kumimoji="0" lang="en-US" sz="1600" b="0" i="0" u="none" strike="noStrike" kern="1200" cap="none" spc="0" normalizeH="0" noProof="0" dirty="0">
                <a:ln>
                  <a:noFill/>
                </a:ln>
                <a:solidFill>
                  <a:prstClr val="black"/>
                </a:solidFill>
                <a:effectLst/>
                <a:uLnTx/>
                <a:uFillTx/>
                <a:latin typeface="Gill Sans MT"/>
                <a:ea typeface="+mn-ea"/>
                <a:cs typeface="+mn-cs"/>
              </a:rPr>
              <a:t> with duration of </a:t>
            </a:r>
            <a:r>
              <a:rPr lang="en-US" sz="1600" dirty="0">
                <a:solidFill>
                  <a:prstClr val="black"/>
                </a:solidFill>
              </a:rPr>
              <a:t>(1+ARR)*</a:t>
            </a:r>
            <a:r>
              <a:rPr kumimoji="0" lang="en-US" sz="1600" b="0" i="0" u="none" strike="noStrike" kern="1200" cap="none" spc="0" normalizeH="0" baseline="0" noProof="0" dirty="0">
                <a:ln>
                  <a:noFill/>
                </a:ln>
                <a:solidFill>
                  <a:prstClr val="black"/>
                </a:solidFill>
                <a:effectLst/>
                <a:uLnTx/>
                <a:uFillTx/>
                <a:latin typeface="Gill Sans MT"/>
                <a:ea typeface="+mn-ea"/>
                <a:cs typeface="+mn-cs"/>
              </a:rPr>
              <a:t>Clock Period.</a:t>
            </a:r>
          </a:p>
        </p:txBody>
      </p:sp>
      <p:sp>
        <p:nvSpPr>
          <p:cNvPr id="247" name="TextBox 246"/>
          <p:cNvSpPr txBox="1"/>
          <p:nvPr/>
        </p:nvSpPr>
        <p:spPr>
          <a:xfrm>
            <a:off x="1676400" y="4445170"/>
            <a:ext cx="5538541" cy="646331"/>
          </a:xfrm>
          <a:prstGeom prst="rect">
            <a:avLst/>
          </a:prstGeom>
          <a:noFill/>
        </p:spPr>
        <p:txBody>
          <a:bodyPr wrap="square" rtlCol="0">
            <a:spAutoFit/>
          </a:bodyPr>
          <a:lstStyle/>
          <a:p>
            <a:r>
              <a:rPr lang="en-US" dirty="0">
                <a:latin typeface="Consolas" panose="020B0609020204030204" pitchFamily="49" charset="0"/>
                <a:cs typeface="Arial" panose="020B0604020202020204" pitchFamily="34" charset="0"/>
              </a:rPr>
              <a:t>Timer Period = (ARR + 1) * Clock Period</a:t>
            </a:r>
          </a:p>
          <a:p>
            <a:r>
              <a:rPr lang="en-US" dirty="0">
                <a:latin typeface="Consolas" panose="020B0609020204030204" pitchFamily="49" charset="0"/>
                <a:cs typeface="Arial" panose="020B0604020202020204" pitchFamily="34" charset="0"/>
              </a:rPr>
              <a:t>       = 7 * Clock Period</a:t>
            </a:r>
          </a:p>
        </p:txBody>
      </p:sp>
    </p:spTree>
    <p:extLst>
      <p:ext uri="{BB962C8B-B14F-4D97-AF65-F5344CB8AC3E}">
        <p14:creationId xmlns:p14="http://schemas.microsoft.com/office/powerpoint/2010/main" val="2245107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Down-counting Mode</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7</a:t>
            </a:fld>
            <a:endParaRPr kumimoji="0" lang="en-US" dirty="0"/>
          </a:p>
        </p:txBody>
      </p:sp>
      <p:sp>
        <p:nvSpPr>
          <p:cNvPr id="240" name="TextBox 239"/>
          <p:cNvSpPr txBox="1"/>
          <p:nvPr/>
        </p:nvSpPr>
        <p:spPr>
          <a:xfrm>
            <a:off x="295051" y="1175337"/>
            <a:ext cx="995785" cy="369332"/>
          </a:xfrm>
          <a:prstGeom prst="rect">
            <a:avLst/>
          </a:prstGeom>
          <a:noFill/>
        </p:spPr>
        <p:txBody>
          <a:bodyPr wrap="none" rtlCol="0">
            <a:spAutoFit/>
          </a:bodyPr>
          <a:lstStyle/>
          <a:p>
            <a:r>
              <a:rPr lang="en-US" dirty="0">
                <a:solidFill>
                  <a:srgbClr val="C00000"/>
                </a:solidFill>
              </a:rPr>
              <a:t>ARR = 6</a:t>
            </a:r>
          </a:p>
        </p:txBody>
      </p:sp>
      <p:sp>
        <p:nvSpPr>
          <p:cNvPr id="245" name="TextBox 244"/>
          <p:cNvSpPr txBox="1"/>
          <p:nvPr/>
        </p:nvSpPr>
        <p:spPr>
          <a:xfrm>
            <a:off x="146319" y="2642747"/>
            <a:ext cx="984565" cy="369332"/>
          </a:xfrm>
          <a:prstGeom prst="rect">
            <a:avLst/>
          </a:prstGeom>
          <a:noFill/>
        </p:spPr>
        <p:txBody>
          <a:bodyPr wrap="none" rtlCol="0">
            <a:spAutoFit/>
          </a:bodyPr>
          <a:lstStyle/>
          <a:p>
            <a:r>
              <a:rPr lang="en-US" dirty="0"/>
              <a:t>Counter</a:t>
            </a:r>
          </a:p>
        </p:txBody>
      </p:sp>
      <p:grpSp>
        <p:nvGrpSpPr>
          <p:cNvPr id="13" name="Group 12"/>
          <p:cNvGrpSpPr/>
          <p:nvPr/>
        </p:nvGrpSpPr>
        <p:grpSpPr>
          <a:xfrm>
            <a:off x="914400" y="1800786"/>
            <a:ext cx="7924800" cy="2390217"/>
            <a:chOff x="914400" y="1800783"/>
            <a:chExt cx="7924800" cy="2390217"/>
          </a:xfrm>
        </p:grpSpPr>
        <p:grpSp>
          <p:nvGrpSpPr>
            <p:cNvPr id="241" name="Group 240"/>
            <p:cNvGrpSpPr/>
            <p:nvPr/>
          </p:nvGrpSpPr>
          <p:grpSpPr>
            <a:xfrm>
              <a:off x="914401" y="1800783"/>
              <a:ext cx="7924799" cy="228600"/>
              <a:chOff x="152401" y="1828800"/>
              <a:chExt cx="8906984" cy="228600"/>
            </a:xfrm>
          </p:grpSpPr>
          <p:grpSp>
            <p:nvGrpSpPr>
              <p:cNvPr id="21" name="Group 20"/>
              <p:cNvGrpSpPr/>
              <p:nvPr/>
            </p:nvGrpSpPr>
            <p:grpSpPr>
              <a:xfrm>
                <a:off x="152401" y="1828800"/>
                <a:ext cx="466725" cy="228600"/>
                <a:chOff x="914400" y="1828800"/>
                <a:chExt cx="466725" cy="228600"/>
              </a:xfrm>
            </p:grpSpPr>
            <p:cxnSp>
              <p:nvCxnSpPr>
                <p:cNvPr id="7" name="Elbow Connector 6"/>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 name="Elbow Connector 18"/>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2" name="Group 21"/>
              <p:cNvGrpSpPr/>
              <p:nvPr/>
            </p:nvGrpSpPr>
            <p:grpSpPr>
              <a:xfrm>
                <a:off x="466726" y="1828800"/>
                <a:ext cx="466725" cy="228600"/>
                <a:chOff x="914400" y="1828800"/>
                <a:chExt cx="466725" cy="228600"/>
              </a:xfrm>
            </p:grpSpPr>
            <p:cxnSp>
              <p:nvCxnSpPr>
                <p:cNvPr id="23" name="Elbow Connector 22"/>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4" name="Elbow Connector 23"/>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5" name="Group 24"/>
              <p:cNvGrpSpPr/>
              <p:nvPr/>
            </p:nvGrpSpPr>
            <p:grpSpPr>
              <a:xfrm>
                <a:off x="776287" y="1828800"/>
                <a:ext cx="466725" cy="228600"/>
                <a:chOff x="914400" y="1828800"/>
                <a:chExt cx="466725" cy="228600"/>
              </a:xfrm>
            </p:grpSpPr>
            <p:cxnSp>
              <p:nvCxnSpPr>
                <p:cNvPr id="26" name="Elbow Connector 25"/>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7" name="Elbow Connector 26"/>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8" name="Group 27"/>
              <p:cNvGrpSpPr/>
              <p:nvPr/>
            </p:nvGrpSpPr>
            <p:grpSpPr>
              <a:xfrm>
                <a:off x="1090612" y="1828800"/>
                <a:ext cx="466725" cy="228600"/>
                <a:chOff x="914400" y="1828800"/>
                <a:chExt cx="466725" cy="228600"/>
              </a:xfrm>
            </p:grpSpPr>
            <p:cxnSp>
              <p:nvCxnSpPr>
                <p:cNvPr id="29" name="Elbow Connector 28"/>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30" name="Elbow Connector 29"/>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31" name="Group 30"/>
              <p:cNvGrpSpPr/>
              <p:nvPr/>
            </p:nvGrpSpPr>
            <p:grpSpPr>
              <a:xfrm>
                <a:off x="1397793" y="1828800"/>
                <a:ext cx="466725" cy="228600"/>
                <a:chOff x="914400" y="1828800"/>
                <a:chExt cx="466725" cy="228600"/>
              </a:xfrm>
            </p:grpSpPr>
            <p:cxnSp>
              <p:nvCxnSpPr>
                <p:cNvPr id="32" name="Elbow Connector 31"/>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33" name="Elbow Connector 32"/>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34" name="Group 33"/>
              <p:cNvGrpSpPr/>
              <p:nvPr/>
            </p:nvGrpSpPr>
            <p:grpSpPr>
              <a:xfrm>
                <a:off x="1712118" y="1828800"/>
                <a:ext cx="466725" cy="228600"/>
                <a:chOff x="914400" y="1828800"/>
                <a:chExt cx="466725" cy="228600"/>
              </a:xfrm>
            </p:grpSpPr>
            <p:cxnSp>
              <p:nvCxnSpPr>
                <p:cNvPr id="35" name="Elbow Connector 34"/>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36" name="Elbow Connector 35"/>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37" name="Group 36"/>
              <p:cNvGrpSpPr/>
              <p:nvPr/>
            </p:nvGrpSpPr>
            <p:grpSpPr>
              <a:xfrm>
                <a:off x="2021679" y="1828800"/>
                <a:ext cx="466725" cy="228600"/>
                <a:chOff x="914400" y="1828800"/>
                <a:chExt cx="466725" cy="228600"/>
              </a:xfrm>
            </p:grpSpPr>
            <p:cxnSp>
              <p:nvCxnSpPr>
                <p:cNvPr id="38" name="Elbow Connector 37"/>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39" name="Elbow Connector 38"/>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40" name="Group 39"/>
              <p:cNvGrpSpPr/>
              <p:nvPr/>
            </p:nvGrpSpPr>
            <p:grpSpPr>
              <a:xfrm>
                <a:off x="2336004" y="1828800"/>
                <a:ext cx="466725" cy="228600"/>
                <a:chOff x="914400" y="1828800"/>
                <a:chExt cx="466725" cy="228600"/>
              </a:xfrm>
            </p:grpSpPr>
            <p:cxnSp>
              <p:nvCxnSpPr>
                <p:cNvPr id="41" name="Elbow Connector 40"/>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42" name="Elbow Connector 41"/>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43" name="Group 42"/>
              <p:cNvGrpSpPr/>
              <p:nvPr/>
            </p:nvGrpSpPr>
            <p:grpSpPr>
              <a:xfrm>
                <a:off x="2654553" y="1828800"/>
                <a:ext cx="466725" cy="228600"/>
                <a:chOff x="914400" y="1828800"/>
                <a:chExt cx="466725" cy="228600"/>
              </a:xfrm>
            </p:grpSpPr>
            <p:cxnSp>
              <p:nvCxnSpPr>
                <p:cNvPr id="44" name="Elbow Connector 43"/>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45" name="Elbow Connector 44"/>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46" name="Group 45"/>
              <p:cNvGrpSpPr/>
              <p:nvPr/>
            </p:nvGrpSpPr>
            <p:grpSpPr>
              <a:xfrm>
                <a:off x="2968878" y="1828800"/>
                <a:ext cx="466725" cy="228600"/>
                <a:chOff x="914400" y="1828800"/>
                <a:chExt cx="466725" cy="228600"/>
              </a:xfrm>
            </p:grpSpPr>
            <p:cxnSp>
              <p:nvCxnSpPr>
                <p:cNvPr id="47" name="Elbow Connector 46"/>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48" name="Elbow Connector 47"/>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49" name="Group 48"/>
              <p:cNvGrpSpPr/>
              <p:nvPr/>
            </p:nvGrpSpPr>
            <p:grpSpPr>
              <a:xfrm>
                <a:off x="3278439" y="1828800"/>
                <a:ext cx="466725" cy="228600"/>
                <a:chOff x="914400" y="1828800"/>
                <a:chExt cx="466725" cy="228600"/>
              </a:xfrm>
            </p:grpSpPr>
            <p:cxnSp>
              <p:nvCxnSpPr>
                <p:cNvPr id="50" name="Elbow Connector 49"/>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51" name="Elbow Connector 50"/>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52" name="Group 51"/>
              <p:cNvGrpSpPr/>
              <p:nvPr/>
            </p:nvGrpSpPr>
            <p:grpSpPr>
              <a:xfrm>
                <a:off x="3592764" y="1828800"/>
                <a:ext cx="466725" cy="228600"/>
                <a:chOff x="914400" y="1828800"/>
                <a:chExt cx="466725" cy="228600"/>
              </a:xfrm>
            </p:grpSpPr>
            <p:cxnSp>
              <p:nvCxnSpPr>
                <p:cNvPr id="53" name="Elbow Connector 52"/>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54" name="Elbow Connector 53"/>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55" name="Group 54"/>
              <p:cNvGrpSpPr/>
              <p:nvPr/>
            </p:nvGrpSpPr>
            <p:grpSpPr>
              <a:xfrm>
                <a:off x="3899945" y="1828800"/>
                <a:ext cx="466725" cy="228600"/>
                <a:chOff x="914400" y="1828800"/>
                <a:chExt cx="466725" cy="228600"/>
              </a:xfrm>
            </p:grpSpPr>
            <p:cxnSp>
              <p:nvCxnSpPr>
                <p:cNvPr id="56" name="Elbow Connector 55"/>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57" name="Elbow Connector 56"/>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58" name="Group 57"/>
              <p:cNvGrpSpPr/>
              <p:nvPr/>
            </p:nvGrpSpPr>
            <p:grpSpPr>
              <a:xfrm>
                <a:off x="4214270" y="1828800"/>
                <a:ext cx="466725" cy="228600"/>
                <a:chOff x="914400" y="1828800"/>
                <a:chExt cx="466725" cy="228600"/>
              </a:xfrm>
            </p:grpSpPr>
            <p:cxnSp>
              <p:nvCxnSpPr>
                <p:cNvPr id="59" name="Elbow Connector 58"/>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60" name="Elbow Connector 59"/>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61" name="Group 60"/>
              <p:cNvGrpSpPr/>
              <p:nvPr/>
            </p:nvGrpSpPr>
            <p:grpSpPr>
              <a:xfrm>
                <a:off x="4523831" y="1828800"/>
                <a:ext cx="466725" cy="228600"/>
                <a:chOff x="914400" y="1828800"/>
                <a:chExt cx="466725" cy="228600"/>
              </a:xfrm>
            </p:grpSpPr>
            <p:cxnSp>
              <p:nvCxnSpPr>
                <p:cNvPr id="62" name="Elbow Connector 61"/>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63" name="Elbow Connector 62"/>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64" name="Group 63"/>
              <p:cNvGrpSpPr/>
              <p:nvPr/>
            </p:nvGrpSpPr>
            <p:grpSpPr>
              <a:xfrm>
                <a:off x="4838156" y="1828800"/>
                <a:ext cx="466725" cy="228600"/>
                <a:chOff x="914400" y="1828800"/>
                <a:chExt cx="466725" cy="228600"/>
              </a:xfrm>
            </p:grpSpPr>
            <p:cxnSp>
              <p:nvCxnSpPr>
                <p:cNvPr id="65" name="Elbow Connector 64"/>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66" name="Elbow Connector 65"/>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67" name="Group 66"/>
              <p:cNvGrpSpPr/>
              <p:nvPr/>
            </p:nvGrpSpPr>
            <p:grpSpPr>
              <a:xfrm>
                <a:off x="5151374" y="1828800"/>
                <a:ext cx="466725" cy="228600"/>
                <a:chOff x="914400" y="1828800"/>
                <a:chExt cx="466725" cy="228600"/>
              </a:xfrm>
            </p:grpSpPr>
            <p:cxnSp>
              <p:nvCxnSpPr>
                <p:cNvPr id="68" name="Elbow Connector 67"/>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69" name="Elbow Connector 68"/>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5458555" y="1828800"/>
                <a:ext cx="466725" cy="228600"/>
                <a:chOff x="914400" y="1828800"/>
                <a:chExt cx="466725" cy="228600"/>
              </a:xfrm>
            </p:grpSpPr>
            <p:cxnSp>
              <p:nvCxnSpPr>
                <p:cNvPr id="71" name="Elbow Connector 70"/>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72" name="Elbow Connector 71"/>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73" name="Group 72"/>
              <p:cNvGrpSpPr/>
              <p:nvPr/>
            </p:nvGrpSpPr>
            <p:grpSpPr>
              <a:xfrm>
                <a:off x="5772880" y="1828800"/>
                <a:ext cx="466725" cy="228600"/>
                <a:chOff x="914400" y="1828800"/>
                <a:chExt cx="466725" cy="228600"/>
              </a:xfrm>
            </p:grpSpPr>
            <p:cxnSp>
              <p:nvCxnSpPr>
                <p:cNvPr id="74" name="Elbow Connector 73"/>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75" name="Elbow Connector 74"/>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76" name="Group 75"/>
              <p:cNvGrpSpPr/>
              <p:nvPr/>
            </p:nvGrpSpPr>
            <p:grpSpPr>
              <a:xfrm>
                <a:off x="6082441" y="1828800"/>
                <a:ext cx="466725" cy="228600"/>
                <a:chOff x="914400" y="1828800"/>
                <a:chExt cx="466725" cy="228600"/>
              </a:xfrm>
            </p:grpSpPr>
            <p:cxnSp>
              <p:nvCxnSpPr>
                <p:cNvPr id="77" name="Elbow Connector 76"/>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78" name="Elbow Connector 77"/>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79" name="Group 78"/>
              <p:cNvGrpSpPr/>
              <p:nvPr/>
            </p:nvGrpSpPr>
            <p:grpSpPr>
              <a:xfrm>
                <a:off x="6396766" y="1828800"/>
                <a:ext cx="466725" cy="228600"/>
                <a:chOff x="914400" y="1828800"/>
                <a:chExt cx="466725" cy="228600"/>
              </a:xfrm>
            </p:grpSpPr>
            <p:cxnSp>
              <p:nvCxnSpPr>
                <p:cNvPr id="80" name="Elbow Connector 79"/>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81" name="Elbow Connector 80"/>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04" name="Group 203"/>
              <p:cNvGrpSpPr/>
              <p:nvPr/>
            </p:nvGrpSpPr>
            <p:grpSpPr>
              <a:xfrm>
                <a:off x="6719725" y="1828800"/>
                <a:ext cx="466725" cy="228600"/>
                <a:chOff x="914400" y="1828800"/>
                <a:chExt cx="466725" cy="228600"/>
              </a:xfrm>
            </p:grpSpPr>
            <p:cxnSp>
              <p:nvCxnSpPr>
                <p:cNvPr id="205" name="Elbow Connector 204"/>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06" name="Elbow Connector 205"/>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07" name="Group 206"/>
              <p:cNvGrpSpPr/>
              <p:nvPr/>
            </p:nvGrpSpPr>
            <p:grpSpPr>
              <a:xfrm>
                <a:off x="7034050" y="1828800"/>
                <a:ext cx="466725" cy="228600"/>
                <a:chOff x="914400" y="1828800"/>
                <a:chExt cx="466725" cy="228600"/>
              </a:xfrm>
            </p:grpSpPr>
            <p:cxnSp>
              <p:nvCxnSpPr>
                <p:cNvPr id="208" name="Elbow Connector 207"/>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09" name="Elbow Connector 208"/>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10" name="Group 209"/>
              <p:cNvGrpSpPr/>
              <p:nvPr/>
            </p:nvGrpSpPr>
            <p:grpSpPr>
              <a:xfrm>
                <a:off x="7347268" y="1828800"/>
                <a:ext cx="466725" cy="228600"/>
                <a:chOff x="914400" y="1828800"/>
                <a:chExt cx="466725" cy="228600"/>
              </a:xfrm>
            </p:grpSpPr>
            <p:cxnSp>
              <p:nvCxnSpPr>
                <p:cNvPr id="211" name="Elbow Connector 210"/>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12" name="Elbow Connector 211"/>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13" name="Group 212"/>
              <p:cNvGrpSpPr/>
              <p:nvPr/>
            </p:nvGrpSpPr>
            <p:grpSpPr>
              <a:xfrm>
                <a:off x="7654449" y="1828800"/>
                <a:ext cx="466725" cy="228600"/>
                <a:chOff x="914400" y="1828800"/>
                <a:chExt cx="466725" cy="228600"/>
              </a:xfrm>
            </p:grpSpPr>
            <p:cxnSp>
              <p:nvCxnSpPr>
                <p:cNvPr id="214" name="Elbow Connector 213"/>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15" name="Elbow Connector 214"/>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16" name="Group 215"/>
              <p:cNvGrpSpPr/>
              <p:nvPr/>
            </p:nvGrpSpPr>
            <p:grpSpPr>
              <a:xfrm>
                <a:off x="7968774" y="1828800"/>
                <a:ext cx="466725" cy="228600"/>
                <a:chOff x="914400" y="1828800"/>
                <a:chExt cx="466725" cy="228600"/>
              </a:xfrm>
            </p:grpSpPr>
            <p:cxnSp>
              <p:nvCxnSpPr>
                <p:cNvPr id="217" name="Elbow Connector 216"/>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18" name="Elbow Connector 217"/>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19" name="Group 218"/>
              <p:cNvGrpSpPr/>
              <p:nvPr/>
            </p:nvGrpSpPr>
            <p:grpSpPr>
              <a:xfrm>
                <a:off x="8278335" y="1828800"/>
                <a:ext cx="466725" cy="228600"/>
                <a:chOff x="914400" y="1828800"/>
                <a:chExt cx="466725" cy="228600"/>
              </a:xfrm>
            </p:grpSpPr>
            <p:cxnSp>
              <p:nvCxnSpPr>
                <p:cNvPr id="220" name="Elbow Connector 219"/>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21" name="Elbow Connector 220"/>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22" name="Group 221"/>
              <p:cNvGrpSpPr/>
              <p:nvPr/>
            </p:nvGrpSpPr>
            <p:grpSpPr>
              <a:xfrm>
                <a:off x="8592660" y="1828800"/>
                <a:ext cx="466725" cy="228600"/>
                <a:chOff x="914400" y="1828800"/>
                <a:chExt cx="466725" cy="228600"/>
              </a:xfrm>
            </p:grpSpPr>
            <p:cxnSp>
              <p:nvCxnSpPr>
                <p:cNvPr id="223" name="Elbow Connector 222"/>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24" name="Elbow Connector 223"/>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grpSp>
          <p:nvGrpSpPr>
            <p:cNvPr id="111" name="Group 110"/>
            <p:cNvGrpSpPr/>
            <p:nvPr/>
          </p:nvGrpSpPr>
          <p:grpSpPr>
            <a:xfrm flipH="1">
              <a:off x="914400" y="2121130"/>
              <a:ext cx="1942815" cy="1128702"/>
              <a:chOff x="958990" y="2149147"/>
              <a:chExt cx="1085848" cy="1128702"/>
            </a:xfrm>
          </p:grpSpPr>
          <p:cxnSp>
            <p:nvCxnSpPr>
              <p:cNvPr id="83" name="Elbow Connector 82"/>
              <p:cNvCxnSpPr/>
              <p:nvPr/>
            </p:nvCxnSpPr>
            <p:spPr>
              <a:xfrm flipV="1">
                <a:off x="958990" y="3125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86" name="Elbow Connector 85"/>
              <p:cNvCxnSpPr/>
              <p:nvPr/>
            </p:nvCxnSpPr>
            <p:spPr>
              <a:xfrm flipV="1">
                <a:off x="1111390" y="29730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87" name="Elbow Connector 86"/>
              <p:cNvCxnSpPr/>
              <p:nvPr/>
            </p:nvCxnSpPr>
            <p:spPr>
              <a:xfrm flipV="1">
                <a:off x="1273457" y="2819400"/>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88" name="Elbow Connector 87"/>
              <p:cNvCxnSpPr/>
              <p:nvPr/>
            </p:nvCxnSpPr>
            <p:spPr>
              <a:xfrm flipV="1">
                <a:off x="1425857" y="2669576"/>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89" name="Elbow Connector 88"/>
              <p:cNvCxnSpPr/>
              <p:nvPr/>
            </p:nvCxnSpPr>
            <p:spPr>
              <a:xfrm flipV="1">
                <a:off x="1578113" y="25158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90" name="Elbow Connector 89"/>
              <p:cNvCxnSpPr/>
              <p:nvPr/>
            </p:nvCxnSpPr>
            <p:spPr>
              <a:xfrm flipV="1">
                <a:off x="1730513" y="2363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sp>
            <p:nvSpPr>
              <p:cNvPr id="98" name="TextBox 97"/>
              <p:cNvSpPr txBox="1"/>
              <p:nvPr/>
            </p:nvSpPr>
            <p:spPr>
              <a:xfrm>
                <a:off x="958990" y="30611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0</a:t>
                </a:r>
              </a:p>
            </p:txBody>
          </p:sp>
          <p:sp>
            <p:nvSpPr>
              <p:cNvPr id="99" name="TextBox 98"/>
              <p:cNvSpPr txBox="1"/>
              <p:nvPr/>
            </p:nvSpPr>
            <p:spPr>
              <a:xfrm>
                <a:off x="1111390" y="2908757"/>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1</a:t>
                </a:r>
              </a:p>
            </p:txBody>
          </p:sp>
          <p:sp>
            <p:nvSpPr>
              <p:cNvPr id="100" name="TextBox 99"/>
              <p:cNvSpPr txBox="1"/>
              <p:nvPr/>
            </p:nvSpPr>
            <p:spPr>
              <a:xfrm>
                <a:off x="1273315" y="2753505"/>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2</a:t>
                </a:r>
              </a:p>
            </p:txBody>
          </p:sp>
          <p:sp>
            <p:nvSpPr>
              <p:cNvPr id="101" name="TextBox 100"/>
              <p:cNvSpPr txBox="1"/>
              <p:nvPr/>
            </p:nvSpPr>
            <p:spPr>
              <a:xfrm>
                <a:off x="1435382" y="26039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3</a:t>
                </a:r>
              </a:p>
            </p:txBody>
          </p:sp>
          <p:sp>
            <p:nvSpPr>
              <p:cNvPr id="102" name="TextBox 101"/>
              <p:cNvSpPr txBox="1"/>
              <p:nvPr/>
            </p:nvSpPr>
            <p:spPr>
              <a:xfrm>
                <a:off x="1588721" y="24538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4</a:t>
                </a:r>
              </a:p>
            </p:txBody>
          </p:sp>
          <p:sp>
            <p:nvSpPr>
              <p:cNvPr id="103" name="TextBox 102"/>
              <p:cNvSpPr txBox="1"/>
              <p:nvPr/>
            </p:nvSpPr>
            <p:spPr>
              <a:xfrm>
                <a:off x="1736604" y="2299862"/>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5</a:t>
                </a:r>
              </a:p>
            </p:txBody>
          </p:sp>
          <p:sp>
            <p:nvSpPr>
              <p:cNvPr id="104" name="TextBox 103"/>
              <p:cNvSpPr txBox="1"/>
              <p:nvPr/>
            </p:nvSpPr>
            <p:spPr>
              <a:xfrm>
                <a:off x="1892438" y="2149147"/>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6</a:t>
                </a:r>
              </a:p>
            </p:txBody>
          </p:sp>
        </p:grpSp>
        <p:cxnSp>
          <p:nvCxnSpPr>
            <p:cNvPr id="127" name="Straight Connector 126"/>
            <p:cNvCxnSpPr>
              <a:stCxn id="104" idx="2"/>
              <a:endCxn id="104" idx="2"/>
            </p:cNvCxnSpPr>
            <p:nvPr/>
          </p:nvCxnSpPr>
          <p:spPr>
            <a:xfrm>
              <a:off x="1050738" y="2336574"/>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a:off x="2854772" y="2334050"/>
              <a:ext cx="1434" cy="914533"/>
            </a:xfrm>
            <a:prstGeom prst="line">
              <a:avLst/>
            </a:prstGeom>
            <a:ln w="19050"/>
          </p:spPr>
          <p:style>
            <a:lnRef idx="1">
              <a:schemeClr val="accent1"/>
            </a:lnRef>
            <a:fillRef idx="0">
              <a:schemeClr val="accent1"/>
            </a:fillRef>
            <a:effectRef idx="0">
              <a:schemeClr val="accent1"/>
            </a:effectRef>
            <a:fontRef idx="minor">
              <a:schemeClr val="tx1"/>
            </a:fontRef>
          </p:style>
        </p:cxnSp>
        <p:grpSp>
          <p:nvGrpSpPr>
            <p:cNvPr id="174" name="Group 173"/>
            <p:cNvGrpSpPr/>
            <p:nvPr/>
          </p:nvGrpSpPr>
          <p:grpSpPr>
            <a:xfrm flipH="1">
              <a:off x="2851258" y="2122635"/>
              <a:ext cx="1942815" cy="1128702"/>
              <a:chOff x="958990" y="2149147"/>
              <a:chExt cx="1085848" cy="1128702"/>
            </a:xfrm>
          </p:grpSpPr>
          <p:cxnSp>
            <p:nvCxnSpPr>
              <p:cNvPr id="175" name="Elbow Connector 174"/>
              <p:cNvCxnSpPr/>
              <p:nvPr/>
            </p:nvCxnSpPr>
            <p:spPr>
              <a:xfrm flipV="1">
                <a:off x="958990" y="3125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76" name="Elbow Connector 175"/>
              <p:cNvCxnSpPr/>
              <p:nvPr/>
            </p:nvCxnSpPr>
            <p:spPr>
              <a:xfrm flipV="1">
                <a:off x="1111390" y="29730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77" name="Elbow Connector 176"/>
              <p:cNvCxnSpPr/>
              <p:nvPr/>
            </p:nvCxnSpPr>
            <p:spPr>
              <a:xfrm flipV="1">
                <a:off x="1273457" y="2819400"/>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78" name="Elbow Connector 177"/>
              <p:cNvCxnSpPr/>
              <p:nvPr/>
            </p:nvCxnSpPr>
            <p:spPr>
              <a:xfrm flipV="1">
                <a:off x="1425857" y="2669576"/>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79" name="Elbow Connector 178"/>
              <p:cNvCxnSpPr/>
              <p:nvPr/>
            </p:nvCxnSpPr>
            <p:spPr>
              <a:xfrm flipV="1">
                <a:off x="1578113" y="25158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80" name="Elbow Connector 179"/>
              <p:cNvCxnSpPr/>
              <p:nvPr/>
            </p:nvCxnSpPr>
            <p:spPr>
              <a:xfrm flipV="1">
                <a:off x="1730513" y="2363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sp>
            <p:nvSpPr>
              <p:cNvPr id="181" name="TextBox 180"/>
              <p:cNvSpPr txBox="1"/>
              <p:nvPr/>
            </p:nvSpPr>
            <p:spPr>
              <a:xfrm>
                <a:off x="958990" y="30611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0</a:t>
                </a:r>
              </a:p>
            </p:txBody>
          </p:sp>
          <p:sp>
            <p:nvSpPr>
              <p:cNvPr id="182" name="TextBox 181"/>
              <p:cNvSpPr txBox="1"/>
              <p:nvPr/>
            </p:nvSpPr>
            <p:spPr>
              <a:xfrm>
                <a:off x="1111390" y="2908757"/>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1</a:t>
                </a:r>
              </a:p>
            </p:txBody>
          </p:sp>
          <p:sp>
            <p:nvSpPr>
              <p:cNvPr id="183" name="TextBox 182"/>
              <p:cNvSpPr txBox="1"/>
              <p:nvPr/>
            </p:nvSpPr>
            <p:spPr>
              <a:xfrm>
                <a:off x="1273315" y="2753505"/>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2</a:t>
                </a:r>
              </a:p>
            </p:txBody>
          </p:sp>
          <p:sp>
            <p:nvSpPr>
              <p:cNvPr id="184" name="TextBox 183"/>
              <p:cNvSpPr txBox="1"/>
              <p:nvPr/>
            </p:nvSpPr>
            <p:spPr>
              <a:xfrm>
                <a:off x="1435382" y="26039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3</a:t>
                </a:r>
              </a:p>
            </p:txBody>
          </p:sp>
          <p:sp>
            <p:nvSpPr>
              <p:cNvPr id="185" name="TextBox 184"/>
              <p:cNvSpPr txBox="1"/>
              <p:nvPr/>
            </p:nvSpPr>
            <p:spPr>
              <a:xfrm>
                <a:off x="1588721" y="24538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4</a:t>
                </a:r>
              </a:p>
            </p:txBody>
          </p:sp>
          <p:sp>
            <p:nvSpPr>
              <p:cNvPr id="186" name="TextBox 185"/>
              <p:cNvSpPr txBox="1"/>
              <p:nvPr/>
            </p:nvSpPr>
            <p:spPr>
              <a:xfrm>
                <a:off x="1736604" y="2299862"/>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5</a:t>
                </a:r>
              </a:p>
            </p:txBody>
          </p:sp>
          <p:sp>
            <p:nvSpPr>
              <p:cNvPr id="187" name="TextBox 186"/>
              <p:cNvSpPr txBox="1"/>
              <p:nvPr/>
            </p:nvSpPr>
            <p:spPr>
              <a:xfrm>
                <a:off x="1892438" y="2149147"/>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6</a:t>
                </a:r>
              </a:p>
            </p:txBody>
          </p:sp>
        </p:grpSp>
        <p:cxnSp>
          <p:nvCxnSpPr>
            <p:cNvPr id="189" name="Straight Connector 188"/>
            <p:cNvCxnSpPr/>
            <p:nvPr/>
          </p:nvCxnSpPr>
          <p:spPr>
            <a:xfrm>
              <a:off x="4797014" y="2330645"/>
              <a:ext cx="1434" cy="914533"/>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90" name="Group 189"/>
            <p:cNvGrpSpPr/>
            <p:nvPr/>
          </p:nvGrpSpPr>
          <p:grpSpPr>
            <a:xfrm flipH="1">
              <a:off x="4793501" y="2119230"/>
              <a:ext cx="1942815" cy="1128702"/>
              <a:chOff x="958990" y="2149147"/>
              <a:chExt cx="1085848" cy="1128702"/>
            </a:xfrm>
          </p:grpSpPr>
          <p:cxnSp>
            <p:nvCxnSpPr>
              <p:cNvPr id="191" name="Elbow Connector 190"/>
              <p:cNvCxnSpPr/>
              <p:nvPr/>
            </p:nvCxnSpPr>
            <p:spPr>
              <a:xfrm flipV="1">
                <a:off x="958990" y="3125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2" name="Elbow Connector 191"/>
              <p:cNvCxnSpPr/>
              <p:nvPr/>
            </p:nvCxnSpPr>
            <p:spPr>
              <a:xfrm flipV="1">
                <a:off x="1111390" y="29730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3" name="Elbow Connector 192"/>
              <p:cNvCxnSpPr/>
              <p:nvPr/>
            </p:nvCxnSpPr>
            <p:spPr>
              <a:xfrm flipV="1">
                <a:off x="1273457" y="2819400"/>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4" name="Elbow Connector 193"/>
              <p:cNvCxnSpPr/>
              <p:nvPr/>
            </p:nvCxnSpPr>
            <p:spPr>
              <a:xfrm flipV="1">
                <a:off x="1425857" y="2669576"/>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5" name="Elbow Connector 194"/>
              <p:cNvCxnSpPr/>
              <p:nvPr/>
            </p:nvCxnSpPr>
            <p:spPr>
              <a:xfrm flipV="1">
                <a:off x="1578113" y="25158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6" name="Elbow Connector 195"/>
              <p:cNvCxnSpPr/>
              <p:nvPr/>
            </p:nvCxnSpPr>
            <p:spPr>
              <a:xfrm flipV="1">
                <a:off x="1730513" y="2363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sp>
            <p:nvSpPr>
              <p:cNvPr id="197" name="TextBox 196"/>
              <p:cNvSpPr txBox="1"/>
              <p:nvPr/>
            </p:nvSpPr>
            <p:spPr>
              <a:xfrm>
                <a:off x="958990" y="30611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0</a:t>
                </a:r>
              </a:p>
            </p:txBody>
          </p:sp>
          <p:sp>
            <p:nvSpPr>
              <p:cNvPr id="198" name="TextBox 197"/>
              <p:cNvSpPr txBox="1"/>
              <p:nvPr/>
            </p:nvSpPr>
            <p:spPr>
              <a:xfrm>
                <a:off x="1111390" y="2908757"/>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1</a:t>
                </a:r>
              </a:p>
            </p:txBody>
          </p:sp>
          <p:sp>
            <p:nvSpPr>
              <p:cNvPr id="199" name="TextBox 198"/>
              <p:cNvSpPr txBox="1"/>
              <p:nvPr/>
            </p:nvSpPr>
            <p:spPr>
              <a:xfrm>
                <a:off x="1273315" y="2753505"/>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2</a:t>
                </a:r>
              </a:p>
            </p:txBody>
          </p:sp>
          <p:sp>
            <p:nvSpPr>
              <p:cNvPr id="200" name="TextBox 199"/>
              <p:cNvSpPr txBox="1"/>
              <p:nvPr/>
            </p:nvSpPr>
            <p:spPr>
              <a:xfrm>
                <a:off x="1435382" y="26039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3</a:t>
                </a:r>
              </a:p>
            </p:txBody>
          </p:sp>
          <p:sp>
            <p:nvSpPr>
              <p:cNvPr id="201" name="TextBox 200"/>
              <p:cNvSpPr txBox="1"/>
              <p:nvPr/>
            </p:nvSpPr>
            <p:spPr>
              <a:xfrm>
                <a:off x="1588721" y="24538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4</a:t>
                </a:r>
              </a:p>
            </p:txBody>
          </p:sp>
          <p:sp>
            <p:nvSpPr>
              <p:cNvPr id="202" name="TextBox 201"/>
              <p:cNvSpPr txBox="1"/>
              <p:nvPr/>
            </p:nvSpPr>
            <p:spPr>
              <a:xfrm>
                <a:off x="1736604" y="2299862"/>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5</a:t>
                </a:r>
              </a:p>
            </p:txBody>
          </p:sp>
          <p:sp>
            <p:nvSpPr>
              <p:cNvPr id="203" name="TextBox 202"/>
              <p:cNvSpPr txBox="1"/>
              <p:nvPr/>
            </p:nvSpPr>
            <p:spPr>
              <a:xfrm>
                <a:off x="1892438" y="2149147"/>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6</a:t>
                </a:r>
              </a:p>
            </p:txBody>
          </p:sp>
        </p:grpSp>
        <p:cxnSp>
          <p:nvCxnSpPr>
            <p:cNvPr id="225" name="Straight Connector 224"/>
            <p:cNvCxnSpPr/>
            <p:nvPr/>
          </p:nvCxnSpPr>
          <p:spPr>
            <a:xfrm>
              <a:off x="6734513" y="2329876"/>
              <a:ext cx="1434" cy="914533"/>
            </a:xfrm>
            <a:prstGeom prst="line">
              <a:avLst/>
            </a:prstGeom>
            <a:ln w="19050"/>
          </p:spPr>
          <p:style>
            <a:lnRef idx="1">
              <a:schemeClr val="accent1"/>
            </a:lnRef>
            <a:fillRef idx="0">
              <a:schemeClr val="accent1"/>
            </a:fillRef>
            <a:effectRef idx="0">
              <a:schemeClr val="accent1"/>
            </a:effectRef>
            <a:fontRef idx="minor">
              <a:schemeClr val="tx1"/>
            </a:fontRef>
          </p:style>
        </p:cxnSp>
        <p:grpSp>
          <p:nvGrpSpPr>
            <p:cNvPr id="226" name="Group 225"/>
            <p:cNvGrpSpPr/>
            <p:nvPr/>
          </p:nvGrpSpPr>
          <p:grpSpPr>
            <a:xfrm flipH="1">
              <a:off x="6731000" y="2118461"/>
              <a:ext cx="1942815" cy="1128702"/>
              <a:chOff x="958990" y="2149147"/>
              <a:chExt cx="1085848" cy="1128702"/>
            </a:xfrm>
          </p:grpSpPr>
          <p:cxnSp>
            <p:nvCxnSpPr>
              <p:cNvPr id="227" name="Elbow Connector 226"/>
              <p:cNvCxnSpPr/>
              <p:nvPr/>
            </p:nvCxnSpPr>
            <p:spPr>
              <a:xfrm flipV="1">
                <a:off x="958990" y="3125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28" name="Elbow Connector 227"/>
              <p:cNvCxnSpPr/>
              <p:nvPr/>
            </p:nvCxnSpPr>
            <p:spPr>
              <a:xfrm flipV="1">
                <a:off x="1111390" y="29730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29" name="Elbow Connector 228"/>
              <p:cNvCxnSpPr/>
              <p:nvPr/>
            </p:nvCxnSpPr>
            <p:spPr>
              <a:xfrm flipV="1">
                <a:off x="1273457" y="2819400"/>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30" name="Elbow Connector 229"/>
              <p:cNvCxnSpPr/>
              <p:nvPr/>
            </p:nvCxnSpPr>
            <p:spPr>
              <a:xfrm flipV="1">
                <a:off x="1425857" y="2669576"/>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31" name="Elbow Connector 230"/>
              <p:cNvCxnSpPr/>
              <p:nvPr/>
            </p:nvCxnSpPr>
            <p:spPr>
              <a:xfrm flipV="1">
                <a:off x="1578113" y="25158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32" name="Elbow Connector 231"/>
              <p:cNvCxnSpPr/>
              <p:nvPr/>
            </p:nvCxnSpPr>
            <p:spPr>
              <a:xfrm flipV="1">
                <a:off x="1730513" y="2363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sp>
            <p:nvSpPr>
              <p:cNvPr id="233" name="TextBox 232"/>
              <p:cNvSpPr txBox="1"/>
              <p:nvPr/>
            </p:nvSpPr>
            <p:spPr>
              <a:xfrm>
                <a:off x="958990" y="30611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0</a:t>
                </a:r>
              </a:p>
            </p:txBody>
          </p:sp>
          <p:sp>
            <p:nvSpPr>
              <p:cNvPr id="234" name="TextBox 233"/>
              <p:cNvSpPr txBox="1"/>
              <p:nvPr/>
            </p:nvSpPr>
            <p:spPr>
              <a:xfrm>
                <a:off x="1111390" y="2908757"/>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1</a:t>
                </a:r>
              </a:p>
            </p:txBody>
          </p:sp>
          <p:sp>
            <p:nvSpPr>
              <p:cNvPr id="235" name="TextBox 234"/>
              <p:cNvSpPr txBox="1"/>
              <p:nvPr/>
            </p:nvSpPr>
            <p:spPr>
              <a:xfrm>
                <a:off x="1273315" y="2753505"/>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2</a:t>
                </a:r>
              </a:p>
            </p:txBody>
          </p:sp>
          <p:sp>
            <p:nvSpPr>
              <p:cNvPr id="236" name="TextBox 235"/>
              <p:cNvSpPr txBox="1"/>
              <p:nvPr/>
            </p:nvSpPr>
            <p:spPr>
              <a:xfrm>
                <a:off x="1435382" y="26039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3</a:t>
                </a:r>
              </a:p>
            </p:txBody>
          </p:sp>
          <p:sp>
            <p:nvSpPr>
              <p:cNvPr id="237" name="TextBox 236"/>
              <p:cNvSpPr txBox="1"/>
              <p:nvPr/>
            </p:nvSpPr>
            <p:spPr>
              <a:xfrm>
                <a:off x="1588721" y="24538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4</a:t>
                </a:r>
              </a:p>
            </p:txBody>
          </p:sp>
          <p:sp>
            <p:nvSpPr>
              <p:cNvPr id="238" name="TextBox 237"/>
              <p:cNvSpPr txBox="1"/>
              <p:nvPr/>
            </p:nvSpPr>
            <p:spPr>
              <a:xfrm>
                <a:off x="1736604" y="2299862"/>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5</a:t>
                </a:r>
              </a:p>
            </p:txBody>
          </p:sp>
          <p:sp>
            <p:nvSpPr>
              <p:cNvPr id="239" name="TextBox 238"/>
              <p:cNvSpPr txBox="1"/>
              <p:nvPr/>
            </p:nvSpPr>
            <p:spPr>
              <a:xfrm>
                <a:off x="1892438" y="2149147"/>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6</a:t>
                </a:r>
              </a:p>
            </p:txBody>
          </p:sp>
        </p:grpSp>
        <p:sp>
          <p:nvSpPr>
            <p:cNvPr id="246" name="Rectangle 245"/>
            <p:cNvSpPr/>
            <p:nvPr/>
          </p:nvSpPr>
          <p:spPr>
            <a:xfrm>
              <a:off x="3642097" y="3244333"/>
              <a:ext cx="184731" cy="369332"/>
            </a:xfrm>
            <a:prstGeom prst="rect">
              <a:avLst/>
            </a:prstGeom>
          </p:spPr>
          <p:txBody>
            <a:bodyPr wrap="none">
              <a:spAutoFit/>
            </a:bodyPr>
            <a:lstStyle/>
            <a:p>
              <a:endParaRPr lang="en-US" dirty="0"/>
            </a:p>
          </p:txBody>
        </p:sp>
        <p:grpSp>
          <p:nvGrpSpPr>
            <p:cNvPr id="259" name="Group 258"/>
            <p:cNvGrpSpPr/>
            <p:nvPr/>
          </p:nvGrpSpPr>
          <p:grpSpPr>
            <a:xfrm>
              <a:off x="2737096" y="2671126"/>
              <a:ext cx="236629" cy="91646"/>
              <a:chOff x="3140637" y="4186919"/>
              <a:chExt cx="440763" cy="156481"/>
            </a:xfrm>
          </p:grpSpPr>
          <p:cxnSp>
            <p:nvCxnSpPr>
              <p:cNvPr id="253" name="Straight Connector 252"/>
              <p:cNvCxnSpPr/>
              <p:nvPr/>
            </p:nvCxnSpPr>
            <p:spPr>
              <a:xfrm flipV="1">
                <a:off x="3140637" y="4191000"/>
                <a:ext cx="255973" cy="108246"/>
              </a:xfrm>
              <a:prstGeom prst="line">
                <a:avLst/>
              </a:prstGeom>
              <a:ln w="19050">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p:nvCxnSpPr>
            <p:spPr>
              <a:xfrm flipV="1">
                <a:off x="3325427" y="4235154"/>
                <a:ext cx="255973" cy="108246"/>
              </a:xfrm>
              <a:prstGeom prst="line">
                <a:avLst/>
              </a:prstGeom>
              <a:ln w="19050">
                <a:solidFill>
                  <a:srgbClr val="FF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p:nvCxnSpPr>
            <p:spPr>
              <a:xfrm flipH="1">
                <a:off x="3333960" y="4186919"/>
                <a:ext cx="62650" cy="149050"/>
              </a:xfrm>
              <a:prstGeom prst="line">
                <a:avLst/>
              </a:prstGeom>
              <a:ln w="19050">
                <a:solidFill>
                  <a:srgbClr val="FF00FF"/>
                </a:solidFill>
              </a:ln>
            </p:spPr>
            <p:style>
              <a:lnRef idx="1">
                <a:schemeClr val="accent1"/>
              </a:lnRef>
              <a:fillRef idx="0">
                <a:schemeClr val="accent1"/>
              </a:fillRef>
              <a:effectRef idx="0">
                <a:schemeClr val="accent1"/>
              </a:effectRef>
              <a:fontRef idx="minor">
                <a:schemeClr val="tx1"/>
              </a:fontRef>
            </p:style>
          </p:cxnSp>
        </p:grpSp>
        <p:sp>
          <p:nvSpPr>
            <p:cNvPr id="260" name="Rectangle 259"/>
            <p:cNvSpPr/>
            <p:nvPr/>
          </p:nvSpPr>
          <p:spPr>
            <a:xfrm>
              <a:off x="2842495" y="2759742"/>
              <a:ext cx="685845" cy="338554"/>
            </a:xfrm>
            <a:prstGeom prst="rect">
              <a:avLst/>
            </a:prstGeom>
          </p:spPr>
          <p:txBody>
            <a:bodyPr wrap="square">
              <a:spAutoFit/>
            </a:bodyPr>
            <a:lstStyle/>
            <a:p>
              <a:r>
                <a:rPr lang="en-US" sz="800" dirty="0">
                  <a:solidFill>
                    <a:srgbClr val="FF00FF"/>
                  </a:solidFill>
                  <a:latin typeface="Helvetica" panose="020B0604020202020204" pitchFamily="34" charset="0"/>
                </a:rPr>
                <a:t>Counter underflow</a:t>
              </a:r>
              <a:endParaRPr lang="en-US" dirty="0">
                <a:solidFill>
                  <a:srgbClr val="FF00FF"/>
                </a:solidFill>
              </a:endParaRPr>
            </a:p>
          </p:txBody>
        </p:sp>
        <p:sp>
          <p:nvSpPr>
            <p:cNvPr id="265" name="Rectangle 264"/>
            <p:cNvSpPr/>
            <p:nvPr/>
          </p:nvSpPr>
          <p:spPr>
            <a:xfrm>
              <a:off x="2848741" y="3733800"/>
              <a:ext cx="199259" cy="457200"/>
            </a:xfrm>
            <a:prstGeom prst="rect">
              <a:avLst/>
            </a:prstGeom>
            <a:solidFill>
              <a:schemeClr val="bg1"/>
            </a:solidFill>
            <a:ln>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6" name="Rectangle 265"/>
            <p:cNvSpPr/>
            <p:nvPr/>
          </p:nvSpPr>
          <p:spPr>
            <a:xfrm>
              <a:off x="4810700" y="3733800"/>
              <a:ext cx="199259" cy="457200"/>
            </a:xfrm>
            <a:prstGeom prst="rect">
              <a:avLst/>
            </a:prstGeom>
            <a:solidFill>
              <a:schemeClr val="bg1"/>
            </a:solidFill>
            <a:ln>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7" name="Rectangle 266"/>
            <p:cNvSpPr/>
            <p:nvPr/>
          </p:nvSpPr>
          <p:spPr>
            <a:xfrm>
              <a:off x="6734941" y="3733800"/>
              <a:ext cx="199259" cy="457200"/>
            </a:xfrm>
            <a:prstGeom prst="rect">
              <a:avLst/>
            </a:prstGeom>
            <a:solidFill>
              <a:schemeClr val="bg1"/>
            </a:solidFill>
            <a:ln>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3" name="Straight Arrow Connector 262"/>
            <p:cNvCxnSpPr/>
            <p:nvPr/>
          </p:nvCxnSpPr>
          <p:spPr>
            <a:xfrm>
              <a:off x="914400" y="4191000"/>
              <a:ext cx="79248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nvGrpSpPr>
            <p:cNvPr id="268" name="Group 267"/>
            <p:cNvGrpSpPr/>
            <p:nvPr/>
          </p:nvGrpSpPr>
          <p:grpSpPr>
            <a:xfrm>
              <a:off x="4676775" y="2667000"/>
              <a:ext cx="236629" cy="91646"/>
              <a:chOff x="3140637" y="4186919"/>
              <a:chExt cx="440763" cy="156481"/>
            </a:xfrm>
          </p:grpSpPr>
          <p:cxnSp>
            <p:nvCxnSpPr>
              <p:cNvPr id="269" name="Straight Connector 268"/>
              <p:cNvCxnSpPr/>
              <p:nvPr/>
            </p:nvCxnSpPr>
            <p:spPr>
              <a:xfrm flipV="1">
                <a:off x="3140637" y="4191000"/>
                <a:ext cx="255973" cy="108246"/>
              </a:xfrm>
              <a:prstGeom prst="line">
                <a:avLst/>
              </a:prstGeom>
              <a:ln w="19050">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p:cNvCxnSpPr/>
              <p:nvPr/>
            </p:nvCxnSpPr>
            <p:spPr>
              <a:xfrm flipV="1">
                <a:off x="3325427" y="4235154"/>
                <a:ext cx="255973" cy="108246"/>
              </a:xfrm>
              <a:prstGeom prst="line">
                <a:avLst/>
              </a:prstGeom>
              <a:ln w="19050">
                <a:solidFill>
                  <a:srgbClr val="FF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p:nvCxnSpPr>
            <p:spPr>
              <a:xfrm flipH="1">
                <a:off x="3333960" y="4186919"/>
                <a:ext cx="62650" cy="149050"/>
              </a:xfrm>
              <a:prstGeom prst="line">
                <a:avLst/>
              </a:prstGeom>
              <a:ln w="19050">
                <a:solidFill>
                  <a:srgbClr val="FF00FF"/>
                </a:solidFill>
              </a:ln>
            </p:spPr>
            <p:style>
              <a:lnRef idx="1">
                <a:schemeClr val="accent1"/>
              </a:lnRef>
              <a:fillRef idx="0">
                <a:schemeClr val="accent1"/>
              </a:fillRef>
              <a:effectRef idx="0">
                <a:schemeClr val="accent1"/>
              </a:effectRef>
              <a:fontRef idx="minor">
                <a:schemeClr val="tx1"/>
              </a:fontRef>
            </p:style>
          </p:cxnSp>
        </p:grpSp>
        <p:grpSp>
          <p:nvGrpSpPr>
            <p:cNvPr id="272" name="Group 271"/>
            <p:cNvGrpSpPr/>
            <p:nvPr/>
          </p:nvGrpSpPr>
          <p:grpSpPr>
            <a:xfrm>
              <a:off x="6621371" y="2667000"/>
              <a:ext cx="236629" cy="91646"/>
              <a:chOff x="3140637" y="4186919"/>
              <a:chExt cx="440763" cy="156481"/>
            </a:xfrm>
          </p:grpSpPr>
          <p:cxnSp>
            <p:nvCxnSpPr>
              <p:cNvPr id="273" name="Straight Connector 272"/>
              <p:cNvCxnSpPr/>
              <p:nvPr/>
            </p:nvCxnSpPr>
            <p:spPr>
              <a:xfrm flipV="1">
                <a:off x="3140637" y="4191000"/>
                <a:ext cx="255973" cy="108246"/>
              </a:xfrm>
              <a:prstGeom prst="line">
                <a:avLst/>
              </a:prstGeom>
              <a:ln w="19050">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p:cNvCxnSpPr/>
              <p:nvPr/>
            </p:nvCxnSpPr>
            <p:spPr>
              <a:xfrm flipV="1">
                <a:off x="3325427" y="4235154"/>
                <a:ext cx="255973" cy="108246"/>
              </a:xfrm>
              <a:prstGeom prst="line">
                <a:avLst/>
              </a:prstGeom>
              <a:ln w="19050">
                <a:solidFill>
                  <a:srgbClr val="FF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75" name="Straight Connector 274"/>
              <p:cNvCxnSpPr/>
              <p:nvPr/>
            </p:nvCxnSpPr>
            <p:spPr>
              <a:xfrm flipH="1">
                <a:off x="3333960" y="4186919"/>
                <a:ext cx="62650" cy="149050"/>
              </a:xfrm>
              <a:prstGeom prst="line">
                <a:avLst/>
              </a:prstGeom>
              <a:ln w="19050">
                <a:solidFill>
                  <a:srgbClr val="FF00FF"/>
                </a:solidFill>
              </a:ln>
            </p:spPr>
            <p:style>
              <a:lnRef idx="1">
                <a:schemeClr val="accent1"/>
              </a:lnRef>
              <a:fillRef idx="0">
                <a:schemeClr val="accent1"/>
              </a:fillRef>
              <a:effectRef idx="0">
                <a:schemeClr val="accent1"/>
              </a:effectRef>
              <a:fontRef idx="minor">
                <a:schemeClr val="tx1"/>
              </a:fontRef>
            </p:style>
          </p:cxnSp>
        </p:grpSp>
        <p:sp>
          <p:nvSpPr>
            <p:cNvPr id="173" name="Rectangle 172"/>
            <p:cNvSpPr/>
            <p:nvPr/>
          </p:nvSpPr>
          <p:spPr>
            <a:xfrm>
              <a:off x="4800555" y="2785646"/>
              <a:ext cx="685845" cy="338554"/>
            </a:xfrm>
            <a:prstGeom prst="rect">
              <a:avLst/>
            </a:prstGeom>
          </p:spPr>
          <p:txBody>
            <a:bodyPr wrap="square">
              <a:spAutoFit/>
            </a:bodyPr>
            <a:lstStyle/>
            <a:p>
              <a:r>
                <a:rPr lang="en-US" sz="800" dirty="0">
                  <a:solidFill>
                    <a:srgbClr val="FF00FF"/>
                  </a:solidFill>
                  <a:latin typeface="Helvetica" panose="020B0604020202020204" pitchFamily="34" charset="0"/>
                </a:rPr>
                <a:t>Counter underflow</a:t>
              </a:r>
              <a:endParaRPr lang="en-US" dirty="0">
                <a:solidFill>
                  <a:srgbClr val="FF00FF"/>
                </a:solidFill>
              </a:endParaRPr>
            </a:p>
          </p:txBody>
        </p:sp>
        <p:sp>
          <p:nvSpPr>
            <p:cNvPr id="242" name="Rectangle 241"/>
            <p:cNvSpPr/>
            <p:nvPr/>
          </p:nvSpPr>
          <p:spPr>
            <a:xfrm>
              <a:off x="6734144" y="2748835"/>
              <a:ext cx="685845" cy="338554"/>
            </a:xfrm>
            <a:prstGeom prst="rect">
              <a:avLst/>
            </a:prstGeom>
          </p:spPr>
          <p:txBody>
            <a:bodyPr wrap="square">
              <a:spAutoFit/>
            </a:bodyPr>
            <a:lstStyle/>
            <a:p>
              <a:r>
                <a:rPr lang="en-US" sz="800" dirty="0">
                  <a:solidFill>
                    <a:srgbClr val="FF00FF"/>
                  </a:solidFill>
                  <a:latin typeface="Helvetica" panose="020B0604020202020204" pitchFamily="34" charset="0"/>
                </a:rPr>
                <a:t>Counter underflow</a:t>
              </a:r>
              <a:endParaRPr lang="en-US" dirty="0">
                <a:solidFill>
                  <a:srgbClr val="FF00FF"/>
                </a:solidFill>
              </a:endParaRPr>
            </a:p>
          </p:txBody>
        </p:sp>
      </p:grpSp>
      <p:sp>
        <p:nvSpPr>
          <p:cNvPr id="243" name="TextBox 242"/>
          <p:cNvSpPr txBox="1"/>
          <p:nvPr/>
        </p:nvSpPr>
        <p:spPr>
          <a:xfrm>
            <a:off x="110502" y="3594969"/>
            <a:ext cx="1860638" cy="584775"/>
          </a:xfrm>
          <a:prstGeom prst="rect">
            <a:avLst/>
          </a:prstGeom>
          <a:noFill/>
        </p:spPr>
        <p:txBody>
          <a:bodyPr wrap="none" rtlCol="0">
            <a:spAutoFit/>
          </a:bodyPr>
          <a:lstStyle/>
          <a:p>
            <a:r>
              <a:rPr lang="en-US" sz="1600" dirty="0"/>
              <a:t>Counter underflow</a:t>
            </a:r>
          </a:p>
          <a:p>
            <a:r>
              <a:rPr lang="en-US" sz="1600" dirty="0"/>
              <a:t>Update event (UEV)</a:t>
            </a:r>
          </a:p>
        </p:txBody>
      </p:sp>
      <p:grpSp>
        <p:nvGrpSpPr>
          <p:cNvPr id="248" name="Group 247"/>
          <p:cNvGrpSpPr/>
          <p:nvPr/>
        </p:nvGrpSpPr>
        <p:grpSpPr>
          <a:xfrm>
            <a:off x="1676400" y="4198666"/>
            <a:ext cx="5538541" cy="892835"/>
            <a:chOff x="1582652" y="4551776"/>
            <a:chExt cx="5538541" cy="892834"/>
          </a:xfrm>
        </p:grpSpPr>
        <p:sp>
          <p:nvSpPr>
            <p:cNvPr id="249" name="Right Brace 248"/>
            <p:cNvSpPr/>
            <p:nvPr/>
          </p:nvSpPr>
          <p:spPr>
            <a:xfrm rot="5400000">
              <a:off x="3660988" y="3727090"/>
              <a:ext cx="325026" cy="1974397"/>
            </a:xfrm>
            <a:prstGeom prst="rightBrace">
              <a:avLst/>
            </a:prstGeom>
            <a:ln w="12700">
              <a:solidFill>
                <a:srgbClr val="C00000"/>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0" name="TextBox 249"/>
            <p:cNvSpPr txBox="1"/>
            <p:nvPr/>
          </p:nvSpPr>
          <p:spPr>
            <a:xfrm>
              <a:off x="1582652" y="4798280"/>
              <a:ext cx="5538541" cy="646330"/>
            </a:xfrm>
            <a:prstGeom prst="rect">
              <a:avLst/>
            </a:prstGeom>
            <a:noFill/>
          </p:spPr>
          <p:txBody>
            <a:bodyPr wrap="square" rtlCol="0">
              <a:spAutoFit/>
            </a:bodyPr>
            <a:lstStyle/>
            <a:p>
              <a:r>
                <a:rPr lang="en-US" dirty="0">
                  <a:latin typeface="Consolas" panose="020B0609020204030204" pitchFamily="49" charset="0"/>
                  <a:cs typeface="Arial" panose="020B0604020202020204" pitchFamily="34" charset="0"/>
                </a:rPr>
                <a:t>Timer Period = (ARR + 1) * Clock Period</a:t>
              </a:r>
            </a:p>
            <a:p>
              <a:r>
                <a:rPr lang="en-US" dirty="0">
                  <a:latin typeface="Consolas" panose="020B0609020204030204" pitchFamily="49" charset="0"/>
                  <a:cs typeface="Arial" panose="020B0604020202020204" pitchFamily="34" charset="0"/>
                </a:rPr>
                <a:t>       = 7 * Clock Period</a:t>
              </a:r>
            </a:p>
          </p:txBody>
        </p:sp>
      </p:grpSp>
      <p:sp>
        <p:nvSpPr>
          <p:cNvPr id="251" name="Rectangle 250"/>
          <p:cNvSpPr/>
          <p:nvPr/>
        </p:nvSpPr>
        <p:spPr>
          <a:xfrm>
            <a:off x="228600" y="5033628"/>
            <a:ext cx="8915400" cy="830997"/>
          </a:xfrm>
          <a:prstGeom prst="rect">
            <a:avLst/>
          </a:prstGeom>
        </p:spPr>
        <p:txBody>
          <a:bodyPr wrap="square">
            <a:spAutoFit/>
          </a:bodyPr>
          <a:lstStyle/>
          <a:p>
            <a:pPr lvl="0"/>
            <a:r>
              <a:rPr kumimoji="0" lang="en-US" sz="1600" b="0" i="0" u="none" strike="noStrike" kern="1200" cap="none" spc="0" normalizeH="0" baseline="0" noProof="0" dirty="0">
                <a:ln>
                  <a:noFill/>
                </a:ln>
                <a:solidFill>
                  <a:prstClr val="black"/>
                </a:solidFill>
                <a:effectLst/>
                <a:uLnTx/>
                <a:uFillTx/>
                <a:latin typeface="Gill Sans MT"/>
                <a:ea typeface="+mn-ea"/>
                <a:cs typeface="+mn-cs"/>
              </a:rPr>
              <a:t>ARR=6</a:t>
            </a:r>
            <a:r>
              <a:rPr lang="en-US" sz="1600" dirty="0">
                <a:solidFill>
                  <a:prstClr val="black"/>
                </a:solidFill>
              </a:rPr>
              <a:t>.  In down-counting mode, the </a:t>
            </a:r>
            <a:r>
              <a:rPr kumimoji="0" lang="en-US" sz="1600" b="0" i="0" u="none" strike="noStrike" kern="1200" cap="none" spc="0" normalizeH="0" baseline="0" noProof="0" dirty="0">
                <a:ln>
                  <a:noFill/>
                </a:ln>
                <a:solidFill>
                  <a:prstClr val="black"/>
                </a:solidFill>
                <a:effectLst/>
                <a:uLnTx/>
                <a:uFillTx/>
                <a:latin typeface="Gill Sans MT"/>
                <a:ea typeface="+mn-ea"/>
                <a:cs typeface="+mn-cs"/>
              </a:rPr>
              <a:t>counter counts down, from 6 to 0.  When the counter </a:t>
            </a:r>
            <a:r>
              <a:rPr lang="en-US" sz="1600" dirty="0">
                <a:solidFill>
                  <a:prstClr val="black"/>
                </a:solidFill>
              </a:rPr>
              <a:t>is reset to 6 from 0</a:t>
            </a:r>
            <a:r>
              <a:rPr kumimoji="0" lang="en-US" sz="1600" b="0" i="0" u="none" strike="noStrike" kern="1200" cap="none" spc="0" normalizeH="0" baseline="0" noProof="0" dirty="0">
                <a:ln>
                  <a:noFill/>
                </a:ln>
                <a:solidFill>
                  <a:prstClr val="black"/>
                </a:solidFill>
                <a:effectLst/>
                <a:uLnTx/>
                <a:uFillTx/>
                <a:latin typeface="Gill Sans MT"/>
                <a:ea typeface="+mn-ea"/>
                <a:cs typeface="+mn-cs"/>
              </a:rPr>
              <a:t>, </a:t>
            </a:r>
            <a:r>
              <a:rPr lang="en-US" altLang="zh-CN" sz="1600" dirty="0">
                <a:solidFill>
                  <a:prstClr val="black"/>
                </a:solidFill>
              </a:rPr>
              <a:t>c</a:t>
            </a:r>
            <a:r>
              <a:rPr lang="en-US" sz="1600" dirty="0">
                <a:solidFill>
                  <a:prstClr val="black"/>
                </a:solidFill>
              </a:rPr>
              <a:t>ounter underflow occurs,</a:t>
            </a:r>
            <a:r>
              <a:rPr kumimoji="0" lang="en-US" sz="1600" b="0" i="0" u="none" strike="noStrike" kern="1200" cap="none" spc="0" normalizeH="0" baseline="0" noProof="0" dirty="0">
                <a:ln>
                  <a:noFill/>
                </a:ln>
                <a:solidFill>
                  <a:prstClr val="black"/>
                </a:solidFill>
                <a:effectLst/>
                <a:uLnTx/>
                <a:uFillTx/>
                <a:latin typeface="Gill Sans MT"/>
                <a:ea typeface="+mn-ea"/>
                <a:cs typeface="+mn-cs"/>
              </a:rPr>
              <a:t> and a UEV is generated. On the next clock cycle, the counts down again.  The </a:t>
            </a:r>
            <a:r>
              <a:rPr lang="en-US" sz="1600" dirty="0"/>
              <a:t>Timer Period </a:t>
            </a:r>
            <a:r>
              <a:rPr kumimoji="0" lang="en-US" sz="1600" b="0" i="0" u="none" strike="noStrike" kern="1200" cap="none" spc="0" normalizeH="0" baseline="0" noProof="0" dirty="0">
                <a:ln>
                  <a:noFill/>
                </a:ln>
                <a:solidFill>
                  <a:prstClr val="black"/>
                </a:solidFill>
                <a:effectLst/>
                <a:uLnTx/>
                <a:uFillTx/>
                <a:latin typeface="Gill Sans MT"/>
                <a:ea typeface="+mn-ea"/>
                <a:cs typeface="+mn-cs"/>
              </a:rPr>
              <a:t>is 1+ARR clock ticks,</a:t>
            </a:r>
            <a:r>
              <a:rPr kumimoji="0" lang="en-US" sz="1600" b="0" i="0" u="none" strike="noStrike" kern="1200" cap="none" spc="0" normalizeH="0" noProof="0" dirty="0">
                <a:ln>
                  <a:noFill/>
                </a:ln>
                <a:solidFill>
                  <a:prstClr val="black"/>
                </a:solidFill>
                <a:effectLst/>
                <a:uLnTx/>
                <a:uFillTx/>
                <a:latin typeface="Gill Sans MT"/>
                <a:ea typeface="+mn-ea"/>
                <a:cs typeface="+mn-cs"/>
              </a:rPr>
              <a:t> with duration of </a:t>
            </a:r>
            <a:r>
              <a:rPr lang="en-US" sz="1600" dirty="0">
                <a:solidFill>
                  <a:prstClr val="black"/>
                </a:solidFill>
              </a:rPr>
              <a:t>(1+ARR)*</a:t>
            </a:r>
            <a:r>
              <a:rPr kumimoji="0" lang="en-US" sz="1600" b="0" i="0" u="none" strike="noStrike" kern="1200" cap="none" spc="0" normalizeH="0" baseline="0" noProof="0" dirty="0">
                <a:ln>
                  <a:noFill/>
                </a:ln>
                <a:solidFill>
                  <a:prstClr val="black"/>
                </a:solidFill>
                <a:effectLst/>
                <a:uLnTx/>
                <a:uFillTx/>
                <a:latin typeface="Gill Sans MT"/>
                <a:ea typeface="+mn-ea"/>
                <a:cs typeface="+mn-cs"/>
              </a:rPr>
              <a:t>Clock Period.</a:t>
            </a:r>
          </a:p>
        </p:txBody>
      </p:sp>
      <p:sp>
        <p:nvSpPr>
          <p:cNvPr id="188" name="TextBox 187"/>
          <p:cNvSpPr txBox="1"/>
          <p:nvPr/>
        </p:nvSpPr>
        <p:spPr>
          <a:xfrm>
            <a:off x="163018" y="1563469"/>
            <a:ext cx="755335" cy="646331"/>
          </a:xfrm>
          <a:prstGeom prst="rect">
            <a:avLst/>
          </a:prstGeom>
          <a:noFill/>
        </p:spPr>
        <p:txBody>
          <a:bodyPr wrap="none" rtlCol="0">
            <a:spAutoFit/>
          </a:bodyPr>
          <a:lstStyle/>
          <a:p>
            <a:r>
              <a:rPr lang="en-US" dirty="0"/>
              <a:t>Timer</a:t>
            </a:r>
          </a:p>
          <a:p>
            <a:r>
              <a:rPr lang="en-US" dirty="0"/>
              <a:t>clock</a:t>
            </a:r>
          </a:p>
        </p:txBody>
      </p:sp>
    </p:spTree>
    <p:extLst>
      <p:ext uri="{BB962C8B-B14F-4D97-AF65-F5344CB8AC3E}">
        <p14:creationId xmlns:p14="http://schemas.microsoft.com/office/powerpoint/2010/main" val="3482471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2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Center-aligned Counting Mode</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8</a:t>
            </a:fld>
            <a:endParaRPr kumimoji="0" lang="en-US" dirty="0"/>
          </a:p>
        </p:txBody>
      </p:sp>
      <p:sp>
        <p:nvSpPr>
          <p:cNvPr id="240" name="TextBox 239"/>
          <p:cNvSpPr txBox="1"/>
          <p:nvPr/>
        </p:nvSpPr>
        <p:spPr>
          <a:xfrm>
            <a:off x="295051" y="1175337"/>
            <a:ext cx="995785" cy="369332"/>
          </a:xfrm>
          <a:prstGeom prst="rect">
            <a:avLst/>
          </a:prstGeom>
          <a:noFill/>
        </p:spPr>
        <p:txBody>
          <a:bodyPr wrap="none" rtlCol="0">
            <a:spAutoFit/>
          </a:bodyPr>
          <a:lstStyle/>
          <a:p>
            <a:r>
              <a:rPr lang="en-US" dirty="0">
                <a:solidFill>
                  <a:srgbClr val="C00000"/>
                </a:solidFill>
              </a:rPr>
              <a:t>ARR = 6</a:t>
            </a:r>
          </a:p>
        </p:txBody>
      </p:sp>
      <p:sp>
        <p:nvSpPr>
          <p:cNvPr id="245" name="TextBox 244"/>
          <p:cNvSpPr txBox="1"/>
          <p:nvPr/>
        </p:nvSpPr>
        <p:spPr>
          <a:xfrm>
            <a:off x="146319" y="2642747"/>
            <a:ext cx="984565" cy="369332"/>
          </a:xfrm>
          <a:prstGeom prst="rect">
            <a:avLst/>
          </a:prstGeom>
          <a:noFill/>
        </p:spPr>
        <p:txBody>
          <a:bodyPr wrap="none" rtlCol="0">
            <a:spAutoFit/>
          </a:bodyPr>
          <a:lstStyle/>
          <a:p>
            <a:r>
              <a:rPr lang="en-US" dirty="0"/>
              <a:t>Counter</a:t>
            </a:r>
          </a:p>
        </p:txBody>
      </p:sp>
      <p:grpSp>
        <p:nvGrpSpPr>
          <p:cNvPr id="5" name="Group 4"/>
          <p:cNvGrpSpPr/>
          <p:nvPr/>
        </p:nvGrpSpPr>
        <p:grpSpPr>
          <a:xfrm>
            <a:off x="914400" y="1800785"/>
            <a:ext cx="7924800" cy="2390218"/>
            <a:chOff x="914400" y="1800783"/>
            <a:chExt cx="7924800" cy="2390217"/>
          </a:xfrm>
        </p:grpSpPr>
        <p:grpSp>
          <p:nvGrpSpPr>
            <p:cNvPr id="241" name="Group 240"/>
            <p:cNvGrpSpPr/>
            <p:nvPr/>
          </p:nvGrpSpPr>
          <p:grpSpPr>
            <a:xfrm>
              <a:off x="914401" y="1800783"/>
              <a:ext cx="7924799" cy="228600"/>
              <a:chOff x="152401" y="1828800"/>
              <a:chExt cx="8906984" cy="228600"/>
            </a:xfrm>
          </p:grpSpPr>
          <p:grpSp>
            <p:nvGrpSpPr>
              <p:cNvPr id="21" name="Group 20"/>
              <p:cNvGrpSpPr/>
              <p:nvPr/>
            </p:nvGrpSpPr>
            <p:grpSpPr>
              <a:xfrm>
                <a:off x="152401" y="1828800"/>
                <a:ext cx="466725" cy="228600"/>
                <a:chOff x="914400" y="1828800"/>
                <a:chExt cx="466725" cy="228600"/>
              </a:xfrm>
            </p:grpSpPr>
            <p:cxnSp>
              <p:nvCxnSpPr>
                <p:cNvPr id="7" name="Elbow Connector 6"/>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 name="Elbow Connector 18"/>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2" name="Group 21"/>
              <p:cNvGrpSpPr/>
              <p:nvPr/>
            </p:nvGrpSpPr>
            <p:grpSpPr>
              <a:xfrm>
                <a:off x="466726" y="1828800"/>
                <a:ext cx="466725" cy="228600"/>
                <a:chOff x="914400" y="1828800"/>
                <a:chExt cx="466725" cy="228600"/>
              </a:xfrm>
            </p:grpSpPr>
            <p:cxnSp>
              <p:nvCxnSpPr>
                <p:cNvPr id="23" name="Elbow Connector 22"/>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4" name="Elbow Connector 23"/>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5" name="Group 24"/>
              <p:cNvGrpSpPr/>
              <p:nvPr/>
            </p:nvGrpSpPr>
            <p:grpSpPr>
              <a:xfrm>
                <a:off x="776287" y="1828800"/>
                <a:ext cx="466725" cy="228600"/>
                <a:chOff x="914400" y="1828800"/>
                <a:chExt cx="466725" cy="228600"/>
              </a:xfrm>
            </p:grpSpPr>
            <p:cxnSp>
              <p:nvCxnSpPr>
                <p:cNvPr id="26" name="Elbow Connector 25"/>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7" name="Elbow Connector 26"/>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8" name="Group 27"/>
              <p:cNvGrpSpPr/>
              <p:nvPr/>
            </p:nvGrpSpPr>
            <p:grpSpPr>
              <a:xfrm>
                <a:off x="1090612" y="1828800"/>
                <a:ext cx="466725" cy="228600"/>
                <a:chOff x="914400" y="1828800"/>
                <a:chExt cx="466725" cy="228600"/>
              </a:xfrm>
            </p:grpSpPr>
            <p:cxnSp>
              <p:nvCxnSpPr>
                <p:cNvPr id="29" name="Elbow Connector 28"/>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30" name="Elbow Connector 29"/>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31" name="Group 30"/>
              <p:cNvGrpSpPr/>
              <p:nvPr/>
            </p:nvGrpSpPr>
            <p:grpSpPr>
              <a:xfrm>
                <a:off x="1397793" y="1828800"/>
                <a:ext cx="466725" cy="228600"/>
                <a:chOff x="914400" y="1828800"/>
                <a:chExt cx="466725" cy="228600"/>
              </a:xfrm>
            </p:grpSpPr>
            <p:cxnSp>
              <p:nvCxnSpPr>
                <p:cNvPr id="32" name="Elbow Connector 31"/>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33" name="Elbow Connector 32"/>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34" name="Group 33"/>
              <p:cNvGrpSpPr/>
              <p:nvPr/>
            </p:nvGrpSpPr>
            <p:grpSpPr>
              <a:xfrm>
                <a:off x="1712118" y="1828800"/>
                <a:ext cx="466725" cy="228600"/>
                <a:chOff x="914400" y="1828800"/>
                <a:chExt cx="466725" cy="228600"/>
              </a:xfrm>
            </p:grpSpPr>
            <p:cxnSp>
              <p:nvCxnSpPr>
                <p:cNvPr id="35" name="Elbow Connector 34"/>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36" name="Elbow Connector 35"/>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37" name="Group 36"/>
              <p:cNvGrpSpPr/>
              <p:nvPr/>
            </p:nvGrpSpPr>
            <p:grpSpPr>
              <a:xfrm>
                <a:off x="2021679" y="1828800"/>
                <a:ext cx="466725" cy="228600"/>
                <a:chOff x="914400" y="1828800"/>
                <a:chExt cx="466725" cy="228600"/>
              </a:xfrm>
            </p:grpSpPr>
            <p:cxnSp>
              <p:nvCxnSpPr>
                <p:cNvPr id="38" name="Elbow Connector 37"/>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39" name="Elbow Connector 38"/>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40" name="Group 39"/>
              <p:cNvGrpSpPr/>
              <p:nvPr/>
            </p:nvGrpSpPr>
            <p:grpSpPr>
              <a:xfrm>
                <a:off x="2336004" y="1828800"/>
                <a:ext cx="466725" cy="228600"/>
                <a:chOff x="914400" y="1828800"/>
                <a:chExt cx="466725" cy="228600"/>
              </a:xfrm>
            </p:grpSpPr>
            <p:cxnSp>
              <p:nvCxnSpPr>
                <p:cNvPr id="41" name="Elbow Connector 40"/>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42" name="Elbow Connector 41"/>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43" name="Group 42"/>
              <p:cNvGrpSpPr/>
              <p:nvPr/>
            </p:nvGrpSpPr>
            <p:grpSpPr>
              <a:xfrm>
                <a:off x="2654553" y="1828800"/>
                <a:ext cx="466725" cy="228600"/>
                <a:chOff x="914400" y="1828800"/>
                <a:chExt cx="466725" cy="228600"/>
              </a:xfrm>
            </p:grpSpPr>
            <p:cxnSp>
              <p:nvCxnSpPr>
                <p:cNvPr id="44" name="Elbow Connector 43"/>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45" name="Elbow Connector 44"/>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46" name="Group 45"/>
              <p:cNvGrpSpPr/>
              <p:nvPr/>
            </p:nvGrpSpPr>
            <p:grpSpPr>
              <a:xfrm>
                <a:off x="2968878" y="1828800"/>
                <a:ext cx="466725" cy="228600"/>
                <a:chOff x="914400" y="1828800"/>
                <a:chExt cx="466725" cy="228600"/>
              </a:xfrm>
            </p:grpSpPr>
            <p:cxnSp>
              <p:nvCxnSpPr>
                <p:cNvPr id="47" name="Elbow Connector 46"/>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48" name="Elbow Connector 47"/>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49" name="Group 48"/>
              <p:cNvGrpSpPr/>
              <p:nvPr/>
            </p:nvGrpSpPr>
            <p:grpSpPr>
              <a:xfrm>
                <a:off x="3278439" y="1828800"/>
                <a:ext cx="466725" cy="228600"/>
                <a:chOff x="914400" y="1828800"/>
                <a:chExt cx="466725" cy="228600"/>
              </a:xfrm>
            </p:grpSpPr>
            <p:cxnSp>
              <p:nvCxnSpPr>
                <p:cNvPr id="50" name="Elbow Connector 49"/>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51" name="Elbow Connector 50"/>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52" name="Group 51"/>
              <p:cNvGrpSpPr/>
              <p:nvPr/>
            </p:nvGrpSpPr>
            <p:grpSpPr>
              <a:xfrm>
                <a:off x="3592764" y="1828800"/>
                <a:ext cx="466725" cy="228600"/>
                <a:chOff x="914400" y="1828800"/>
                <a:chExt cx="466725" cy="228600"/>
              </a:xfrm>
            </p:grpSpPr>
            <p:cxnSp>
              <p:nvCxnSpPr>
                <p:cNvPr id="53" name="Elbow Connector 52"/>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54" name="Elbow Connector 53"/>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55" name="Group 54"/>
              <p:cNvGrpSpPr/>
              <p:nvPr/>
            </p:nvGrpSpPr>
            <p:grpSpPr>
              <a:xfrm>
                <a:off x="3899945" y="1828800"/>
                <a:ext cx="466725" cy="228600"/>
                <a:chOff x="914400" y="1828800"/>
                <a:chExt cx="466725" cy="228600"/>
              </a:xfrm>
            </p:grpSpPr>
            <p:cxnSp>
              <p:nvCxnSpPr>
                <p:cNvPr id="56" name="Elbow Connector 55"/>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57" name="Elbow Connector 56"/>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58" name="Group 57"/>
              <p:cNvGrpSpPr/>
              <p:nvPr/>
            </p:nvGrpSpPr>
            <p:grpSpPr>
              <a:xfrm>
                <a:off x="4214270" y="1828800"/>
                <a:ext cx="466725" cy="228600"/>
                <a:chOff x="914400" y="1828800"/>
                <a:chExt cx="466725" cy="228600"/>
              </a:xfrm>
            </p:grpSpPr>
            <p:cxnSp>
              <p:nvCxnSpPr>
                <p:cNvPr id="59" name="Elbow Connector 58"/>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60" name="Elbow Connector 59"/>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61" name="Group 60"/>
              <p:cNvGrpSpPr/>
              <p:nvPr/>
            </p:nvGrpSpPr>
            <p:grpSpPr>
              <a:xfrm>
                <a:off x="4523831" y="1828800"/>
                <a:ext cx="466725" cy="228600"/>
                <a:chOff x="914400" y="1828800"/>
                <a:chExt cx="466725" cy="228600"/>
              </a:xfrm>
            </p:grpSpPr>
            <p:cxnSp>
              <p:nvCxnSpPr>
                <p:cNvPr id="62" name="Elbow Connector 61"/>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63" name="Elbow Connector 62"/>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64" name="Group 63"/>
              <p:cNvGrpSpPr/>
              <p:nvPr/>
            </p:nvGrpSpPr>
            <p:grpSpPr>
              <a:xfrm>
                <a:off x="4838156" y="1828800"/>
                <a:ext cx="466725" cy="228600"/>
                <a:chOff x="914400" y="1828800"/>
                <a:chExt cx="466725" cy="228600"/>
              </a:xfrm>
            </p:grpSpPr>
            <p:cxnSp>
              <p:nvCxnSpPr>
                <p:cNvPr id="65" name="Elbow Connector 64"/>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66" name="Elbow Connector 65"/>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67" name="Group 66"/>
              <p:cNvGrpSpPr/>
              <p:nvPr/>
            </p:nvGrpSpPr>
            <p:grpSpPr>
              <a:xfrm>
                <a:off x="5151374" y="1828800"/>
                <a:ext cx="466725" cy="228600"/>
                <a:chOff x="914400" y="1828800"/>
                <a:chExt cx="466725" cy="228600"/>
              </a:xfrm>
            </p:grpSpPr>
            <p:cxnSp>
              <p:nvCxnSpPr>
                <p:cNvPr id="68" name="Elbow Connector 67"/>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69" name="Elbow Connector 68"/>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5458555" y="1828800"/>
                <a:ext cx="466725" cy="228600"/>
                <a:chOff x="914400" y="1828800"/>
                <a:chExt cx="466725" cy="228600"/>
              </a:xfrm>
            </p:grpSpPr>
            <p:cxnSp>
              <p:nvCxnSpPr>
                <p:cNvPr id="71" name="Elbow Connector 70"/>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72" name="Elbow Connector 71"/>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73" name="Group 72"/>
              <p:cNvGrpSpPr/>
              <p:nvPr/>
            </p:nvGrpSpPr>
            <p:grpSpPr>
              <a:xfrm>
                <a:off x="5772880" y="1828800"/>
                <a:ext cx="466725" cy="228600"/>
                <a:chOff x="914400" y="1828800"/>
                <a:chExt cx="466725" cy="228600"/>
              </a:xfrm>
            </p:grpSpPr>
            <p:cxnSp>
              <p:nvCxnSpPr>
                <p:cNvPr id="74" name="Elbow Connector 73"/>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75" name="Elbow Connector 74"/>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76" name="Group 75"/>
              <p:cNvGrpSpPr/>
              <p:nvPr/>
            </p:nvGrpSpPr>
            <p:grpSpPr>
              <a:xfrm>
                <a:off x="6082441" y="1828800"/>
                <a:ext cx="466725" cy="228600"/>
                <a:chOff x="914400" y="1828800"/>
                <a:chExt cx="466725" cy="228600"/>
              </a:xfrm>
            </p:grpSpPr>
            <p:cxnSp>
              <p:nvCxnSpPr>
                <p:cNvPr id="77" name="Elbow Connector 76"/>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78" name="Elbow Connector 77"/>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79" name="Group 78"/>
              <p:cNvGrpSpPr/>
              <p:nvPr/>
            </p:nvGrpSpPr>
            <p:grpSpPr>
              <a:xfrm>
                <a:off x="6396766" y="1828800"/>
                <a:ext cx="466725" cy="228600"/>
                <a:chOff x="914400" y="1828800"/>
                <a:chExt cx="466725" cy="228600"/>
              </a:xfrm>
            </p:grpSpPr>
            <p:cxnSp>
              <p:nvCxnSpPr>
                <p:cNvPr id="80" name="Elbow Connector 79"/>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81" name="Elbow Connector 80"/>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04" name="Group 203"/>
              <p:cNvGrpSpPr/>
              <p:nvPr/>
            </p:nvGrpSpPr>
            <p:grpSpPr>
              <a:xfrm>
                <a:off x="6719725" y="1828800"/>
                <a:ext cx="466725" cy="228600"/>
                <a:chOff x="914400" y="1828800"/>
                <a:chExt cx="466725" cy="228600"/>
              </a:xfrm>
            </p:grpSpPr>
            <p:cxnSp>
              <p:nvCxnSpPr>
                <p:cNvPr id="205" name="Elbow Connector 204"/>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06" name="Elbow Connector 205"/>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07" name="Group 206"/>
              <p:cNvGrpSpPr/>
              <p:nvPr/>
            </p:nvGrpSpPr>
            <p:grpSpPr>
              <a:xfrm>
                <a:off x="7034050" y="1828800"/>
                <a:ext cx="466725" cy="228600"/>
                <a:chOff x="914400" y="1828800"/>
                <a:chExt cx="466725" cy="228600"/>
              </a:xfrm>
            </p:grpSpPr>
            <p:cxnSp>
              <p:nvCxnSpPr>
                <p:cNvPr id="208" name="Elbow Connector 207"/>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09" name="Elbow Connector 208"/>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10" name="Group 209"/>
              <p:cNvGrpSpPr/>
              <p:nvPr/>
            </p:nvGrpSpPr>
            <p:grpSpPr>
              <a:xfrm>
                <a:off x="7347268" y="1828800"/>
                <a:ext cx="466725" cy="228600"/>
                <a:chOff x="914400" y="1828800"/>
                <a:chExt cx="466725" cy="228600"/>
              </a:xfrm>
            </p:grpSpPr>
            <p:cxnSp>
              <p:nvCxnSpPr>
                <p:cNvPr id="211" name="Elbow Connector 210"/>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12" name="Elbow Connector 211"/>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13" name="Group 212"/>
              <p:cNvGrpSpPr/>
              <p:nvPr/>
            </p:nvGrpSpPr>
            <p:grpSpPr>
              <a:xfrm>
                <a:off x="7654449" y="1828800"/>
                <a:ext cx="466725" cy="228600"/>
                <a:chOff x="914400" y="1828800"/>
                <a:chExt cx="466725" cy="228600"/>
              </a:xfrm>
            </p:grpSpPr>
            <p:cxnSp>
              <p:nvCxnSpPr>
                <p:cNvPr id="214" name="Elbow Connector 213"/>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15" name="Elbow Connector 214"/>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16" name="Group 215"/>
              <p:cNvGrpSpPr/>
              <p:nvPr/>
            </p:nvGrpSpPr>
            <p:grpSpPr>
              <a:xfrm>
                <a:off x="7968774" y="1828800"/>
                <a:ext cx="466725" cy="228600"/>
                <a:chOff x="914400" y="1828800"/>
                <a:chExt cx="466725" cy="228600"/>
              </a:xfrm>
            </p:grpSpPr>
            <p:cxnSp>
              <p:nvCxnSpPr>
                <p:cNvPr id="217" name="Elbow Connector 216"/>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18" name="Elbow Connector 217"/>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19" name="Group 218"/>
              <p:cNvGrpSpPr/>
              <p:nvPr/>
            </p:nvGrpSpPr>
            <p:grpSpPr>
              <a:xfrm>
                <a:off x="8278335" y="1828800"/>
                <a:ext cx="466725" cy="228600"/>
                <a:chOff x="914400" y="1828800"/>
                <a:chExt cx="466725" cy="228600"/>
              </a:xfrm>
            </p:grpSpPr>
            <p:cxnSp>
              <p:nvCxnSpPr>
                <p:cNvPr id="220" name="Elbow Connector 219"/>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21" name="Elbow Connector 220"/>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22" name="Group 221"/>
              <p:cNvGrpSpPr/>
              <p:nvPr/>
            </p:nvGrpSpPr>
            <p:grpSpPr>
              <a:xfrm>
                <a:off x="8592660" y="1828800"/>
                <a:ext cx="466725" cy="228600"/>
                <a:chOff x="914400" y="1828800"/>
                <a:chExt cx="466725" cy="228600"/>
              </a:xfrm>
            </p:grpSpPr>
            <p:cxnSp>
              <p:nvCxnSpPr>
                <p:cNvPr id="223" name="Elbow Connector 222"/>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24" name="Elbow Connector 223"/>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grpSp>
          <p:nvGrpSpPr>
            <p:cNvPr id="111" name="Group 110"/>
            <p:cNvGrpSpPr/>
            <p:nvPr/>
          </p:nvGrpSpPr>
          <p:grpSpPr>
            <a:xfrm>
              <a:off x="914400" y="2121130"/>
              <a:ext cx="1942815" cy="1128702"/>
              <a:chOff x="958990" y="2149147"/>
              <a:chExt cx="1085848" cy="1128702"/>
            </a:xfrm>
          </p:grpSpPr>
          <p:cxnSp>
            <p:nvCxnSpPr>
              <p:cNvPr id="83" name="Elbow Connector 82"/>
              <p:cNvCxnSpPr/>
              <p:nvPr/>
            </p:nvCxnSpPr>
            <p:spPr>
              <a:xfrm flipV="1">
                <a:off x="958990" y="3125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86" name="Elbow Connector 85"/>
              <p:cNvCxnSpPr/>
              <p:nvPr/>
            </p:nvCxnSpPr>
            <p:spPr>
              <a:xfrm flipV="1">
                <a:off x="1111390" y="29730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87" name="Elbow Connector 86"/>
              <p:cNvCxnSpPr/>
              <p:nvPr/>
            </p:nvCxnSpPr>
            <p:spPr>
              <a:xfrm flipV="1">
                <a:off x="1273457" y="2819400"/>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88" name="Elbow Connector 87"/>
              <p:cNvCxnSpPr/>
              <p:nvPr/>
            </p:nvCxnSpPr>
            <p:spPr>
              <a:xfrm flipV="1">
                <a:off x="1425857" y="2669576"/>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89" name="Elbow Connector 88"/>
              <p:cNvCxnSpPr/>
              <p:nvPr/>
            </p:nvCxnSpPr>
            <p:spPr>
              <a:xfrm flipV="1">
                <a:off x="1578113" y="25158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90" name="Elbow Connector 89"/>
              <p:cNvCxnSpPr/>
              <p:nvPr/>
            </p:nvCxnSpPr>
            <p:spPr>
              <a:xfrm flipV="1">
                <a:off x="1730513" y="2363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sp>
            <p:nvSpPr>
              <p:cNvPr id="98" name="TextBox 97"/>
              <p:cNvSpPr txBox="1"/>
              <p:nvPr/>
            </p:nvSpPr>
            <p:spPr>
              <a:xfrm>
                <a:off x="958990" y="30611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0</a:t>
                </a:r>
              </a:p>
            </p:txBody>
          </p:sp>
          <p:sp>
            <p:nvSpPr>
              <p:cNvPr id="99" name="TextBox 98"/>
              <p:cNvSpPr txBox="1"/>
              <p:nvPr/>
            </p:nvSpPr>
            <p:spPr>
              <a:xfrm>
                <a:off x="1111390" y="2908757"/>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1</a:t>
                </a:r>
              </a:p>
            </p:txBody>
          </p:sp>
          <p:sp>
            <p:nvSpPr>
              <p:cNvPr id="100" name="TextBox 99"/>
              <p:cNvSpPr txBox="1"/>
              <p:nvPr/>
            </p:nvSpPr>
            <p:spPr>
              <a:xfrm>
                <a:off x="1273315" y="2753505"/>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2</a:t>
                </a:r>
              </a:p>
            </p:txBody>
          </p:sp>
          <p:sp>
            <p:nvSpPr>
              <p:cNvPr id="101" name="TextBox 100"/>
              <p:cNvSpPr txBox="1"/>
              <p:nvPr/>
            </p:nvSpPr>
            <p:spPr>
              <a:xfrm>
                <a:off x="1435382" y="26039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3</a:t>
                </a:r>
              </a:p>
            </p:txBody>
          </p:sp>
          <p:sp>
            <p:nvSpPr>
              <p:cNvPr id="102" name="TextBox 101"/>
              <p:cNvSpPr txBox="1"/>
              <p:nvPr/>
            </p:nvSpPr>
            <p:spPr>
              <a:xfrm>
                <a:off x="1588721" y="24538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4</a:t>
                </a:r>
              </a:p>
            </p:txBody>
          </p:sp>
          <p:sp>
            <p:nvSpPr>
              <p:cNvPr id="103" name="TextBox 102"/>
              <p:cNvSpPr txBox="1"/>
              <p:nvPr/>
            </p:nvSpPr>
            <p:spPr>
              <a:xfrm>
                <a:off x="1736604" y="2299862"/>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5</a:t>
                </a:r>
              </a:p>
            </p:txBody>
          </p:sp>
          <p:sp>
            <p:nvSpPr>
              <p:cNvPr id="104" name="TextBox 103"/>
              <p:cNvSpPr txBox="1"/>
              <p:nvPr/>
            </p:nvSpPr>
            <p:spPr>
              <a:xfrm>
                <a:off x="1892438" y="2149147"/>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6</a:t>
                </a:r>
              </a:p>
            </p:txBody>
          </p:sp>
        </p:grpSp>
        <p:cxnSp>
          <p:nvCxnSpPr>
            <p:cNvPr id="127" name="Straight Connector 126"/>
            <p:cNvCxnSpPr/>
            <p:nvPr/>
          </p:nvCxnSpPr>
          <p:spPr>
            <a:xfrm>
              <a:off x="2985715" y="2336574"/>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a:off x="2581129" y="2381072"/>
              <a:ext cx="0" cy="1807366"/>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grpSp>
          <p:nvGrpSpPr>
            <p:cNvPr id="174" name="Group 173"/>
            <p:cNvGrpSpPr/>
            <p:nvPr/>
          </p:nvGrpSpPr>
          <p:grpSpPr>
            <a:xfrm flipH="1">
              <a:off x="2581275" y="2122635"/>
              <a:ext cx="1942815" cy="1128702"/>
              <a:chOff x="958990" y="2149147"/>
              <a:chExt cx="1085848" cy="1128702"/>
            </a:xfrm>
          </p:grpSpPr>
          <p:cxnSp>
            <p:nvCxnSpPr>
              <p:cNvPr id="175" name="Elbow Connector 174"/>
              <p:cNvCxnSpPr/>
              <p:nvPr/>
            </p:nvCxnSpPr>
            <p:spPr>
              <a:xfrm flipV="1">
                <a:off x="958990" y="3125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76" name="Elbow Connector 175"/>
              <p:cNvCxnSpPr/>
              <p:nvPr/>
            </p:nvCxnSpPr>
            <p:spPr>
              <a:xfrm flipV="1">
                <a:off x="1111390" y="29730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77" name="Elbow Connector 176"/>
              <p:cNvCxnSpPr/>
              <p:nvPr/>
            </p:nvCxnSpPr>
            <p:spPr>
              <a:xfrm flipV="1">
                <a:off x="1273457" y="2819400"/>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78" name="Elbow Connector 177"/>
              <p:cNvCxnSpPr/>
              <p:nvPr/>
            </p:nvCxnSpPr>
            <p:spPr>
              <a:xfrm flipV="1">
                <a:off x="1425857" y="2669576"/>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79" name="Elbow Connector 178"/>
              <p:cNvCxnSpPr/>
              <p:nvPr/>
            </p:nvCxnSpPr>
            <p:spPr>
              <a:xfrm flipV="1">
                <a:off x="1578113" y="25158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80" name="Elbow Connector 179"/>
              <p:cNvCxnSpPr/>
              <p:nvPr/>
            </p:nvCxnSpPr>
            <p:spPr>
              <a:xfrm flipV="1">
                <a:off x="1730513" y="2363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sp>
            <p:nvSpPr>
              <p:cNvPr id="181" name="TextBox 180"/>
              <p:cNvSpPr txBox="1"/>
              <p:nvPr/>
            </p:nvSpPr>
            <p:spPr>
              <a:xfrm>
                <a:off x="958990" y="30611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0</a:t>
                </a:r>
              </a:p>
            </p:txBody>
          </p:sp>
          <p:sp>
            <p:nvSpPr>
              <p:cNvPr id="182" name="TextBox 181"/>
              <p:cNvSpPr txBox="1"/>
              <p:nvPr/>
            </p:nvSpPr>
            <p:spPr>
              <a:xfrm>
                <a:off x="1111390" y="2908757"/>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1</a:t>
                </a:r>
              </a:p>
            </p:txBody>
          </p:sp>
          <p:sp>
            <p:nvSpPr>
              <p:cNvPr id="183" name="TextBox 182"/>
              <p:cNvSpPr txBox="1"/>
              <p:nvPr/>
            </p:nvSpPr>
            <p:spPr>
              <a:xfrm>
                <a:off x="1273315" y="2753505"/>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2</a:t>
                </a:r>
              </a:p>
            </p:txBody>
          </p:sp>
          <p:sp>
            <p:nvSpPr>
              <p:cNvPr id="184" name="TextBox 183"/>
              <p:cNvSpPr txBox="1"/>
              <p:nvPr/>
            </p:nvSpPr>
            <p:spPr>
              <a:xfrm>
                <a:off x="1435382" y="26039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3</a:t>
                </a:r>
              </a:p>
            </p:txBody>
          </p:sp>
          <p:sp>
            <p:nvSpPr>
              <p:cNvPr id="185" name="TextBox 184"/>
              <p:cNvSpPr txBox="1"/>
              <p:nvPr/>
            </p:nvSpPr>
            <p:spPr>
              <a:xfrm>
                <a:off x="1588721" y="24538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4</a:t>
                </a:r>
              </a:p>
            </p:txBody>
          </p:sp>
          <p:sp>
            <p:nvSpPr>
              <p:cNvPr id="186" name="TextBox 185"/>
              <p:cNvSpPr txBox="1"/>
              <p:nvPr/>
            </p:nvSpPr>
            <p:spPr>
              <a:xfrm>
                <a:off x="1736604" y="2299862"/>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5</a:t>
                </a:r>
              </a:p>
            </p:txBody>
          </p:sp>
          <p:sp>
            <p:nvSpPr>
              <p:cNvPr id="187" name="TextBox 186"/>
              <p:cNvSpPr txBox="1"/>
              <p:nvPr/>
            </p:nvSpPr>
            <p:spPr>
              <a:xfrm>
                <a:off x="1892438" y="2149147"/>
                <a:ext cx="152400" cy="215444"/>
              </a:xfrm>
              <a:prstGeom prst="rect">
                <a:avLst/>
              </a:prstGeom>
              <a:noFill/>
            </p:spPr>
            <p:txBody>
              <a:bodyPr wrap="square" lIns="0" tIns="0" rIns="0" bIns="0" rtlCol="0">
                <a:spAutoFit/>
              </a:bodyPr>
              <a:lstStyle/>
              <a:p>
                <a:pPr algn="ctr"/>
                <a:endParaRPr lang="en-US" sz="1400" dirty="0">
                  <a:latin typeface="Arial" panose="020B0604020202020204" pitchFamily="34" charset="0"/>
                  <a:cs typeface="Arial" panose="020B0604020202020204" pitchFamily="34" charset="0"/>
                </a:endParaRPr>
              </a:p>
            </p:txBody>
          </p:sp>
        </p:grpSp>
        <p:cxnSp>
          <p:nvCxnSpPr>
            <p:cNvPr id="189" name="Straight Connector 188"/>
            <p:cNvCxnSpPr/>
            <p:nvPr/>
          </p:nvCxnSpPr>
          <p:spPr>
            <a:xfrm>
              <a:off x="4237522" y="3100395"/>
              <a:ext cx="1103" cy="862005"/>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grpSp>
          <p:nvGrpSpPr>
            <p:cNvPr id="190" name="Group 189"/>
            <p:cNvGrpSpPr/>
            <p:nvPr/>
          </p:nvGrpSpPr>
          <p:grpSpPr>
            <a:xfrm>
              <a:off x="4243617" y="2119230"/>
              <a:ext cx="1942815" cy="1128702"/>
              <a:chOff x="958990" y="2149147"/>
              <a:chExt cx="1085848" cy="1128702"/>
            </a:xfrm>
          </p:grpSpPr>
          <p:cxnSp>
            <p:nvCxnSpPr>
              <p:cNvPr id="191" name="Elbow Connector 190"/>
              <p:cNvCxnSpPr/>
              <p:nvPr/>
            </p:nvCxnSpPr>
            <p:spPr>
              <a:xfrm flipV="1">
                <a:off x="958990" y="3125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2" name="Elbow Connector 191"/>
              <p:cNvCxnSpPr/>
              <p:nvPr/>
            </p:nvCxnSpPr>
            <p:spPr>
              <a:xfrm flipV="1">
                <a:off x="1111390" y="29730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3" name="Elbow Connector 192"/>
              <p:cNvCxnSpPr/>
              <p:nvPr/>
            </p:nvCxnSpPr>
            <p:spPr>
              <a:xfrm flipV="1">
                <a:off x="1273457" y="2819400"/>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4" name="Elbow Connector 193"/>
              <p:cNvCxnSpPr/>
              <p:nvPr/>
            </p:nvCxnSpPr>
            <p:spPr>
              <a:xfrm flipV="1">
                <a:off x="1425857" y="2669576"/>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5" name="Elbow Connector 194"/>
              <p:cNvCxnSpPr/>
              <p:nvPr/>
            </p:nvCxnSpPr>
            <p:spPr>
              <a:xfrm flipV="1">
                <a:off x="1578113" y="25158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6" name="Elbow Connector 195"/>
              <p:cNvCxnSpPr/>
              <p:nvPr/>
            </p:nvCxnSpPr>
            <p:spPr>
              <a:xfrm flipV="1">
                <a:off x="1730513" y="2363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sp>
            <p:nvSpPr>
              <p:cNvPr id="197" name="TextBox 196"/>
              <p:cNvSpPr txBox="1"/>
              <p:nvPr/>
            </p:nvSpPr>
            <p:spPr>
              <a:xfrm>
                <a:off x="958990" y="3061156"/>
                <a:ext cx="152400" cy="215444"/>
              </a:xfrm>
              <a:prstGeom prst="rect">
                <a:avLst/>
              </a:prstGeom>
              <a:noFill/>
            </p:spPr>
            <p:txBody>
              <a:bodyPr wrap="square" lIns="0" tIns="0" rIns="0" bIns="0" rtlCol="0">
                <a:spAutoFit/>
              </a:bodyPr>
              <a:lstStyle/>
              <a:p>
                <a:pPr algn="ctr"/>
                <a:endParaRPr lang="en-US" sz="1400" dirty="0">
                  <a:latin typeface="Arial" panose="020B0604020202020204" pitchFamily="34" charset="0"/>
                  <a:cs typeface="Arial" panose="020B0604020202020204" pitchFamily="34" charset="0"/>
                </a:endParaRPr>
              </a:p>
            </p:txBody>
          </p:sp>
          <p:sp>
            <p:nvSpPr>
              <p:cNvPr id="198" name="TextBox 197"/>
              <p:cNvSpPr txBox="1"/>
              <p:nvPr/>
            </p:nvSpPr>
            <p:spPr>
              <a:xfrm>
                <a:off x="1111390" y="2908757"/>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1</a:t>
                </a:r>
              </a:p>
            </p:txBody>
          </p:sp>
          <p:sp>
            <p:nvSpPr>
              <p:cNvPr id="199" name="TextBox 198"/>
              <p:cNvSpPr txBox="1"/>
              <p:nvPr/>
            </p:nvSpPr>
            <p:spPr>
              <a:xfrm>
                <a:off x="1273315" y="2753505"/>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2</a:t>
                </a:r>
              </a:p>
            </p:txBody>
          </p:sp>
          <p:sp>
            <p:nvSpPr>
              <p:cNvPr id="200" name="TextBox 199"/>
              <p:cNvSpPr txBox="1"/>
              <p:nvPr/>
            </p:nvSpPr>
            <p:spPr>
              <a:xfrm>
                <a:off x="1435382" y="26039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3</a:t>
                </a:r>
              </a:p>
            </p:txBody>
          </p:sp>
          <p:sp>
            <p:nvSpPr>
              <p:cNvPr id="201" name="TextBox 200"/>
              <p:cNvSpPr txBox="1"/>
              <p:nvPr/>
            </p:nvSpPr>
            <p:spPr>
              <a:xfrm>
                <a:off x="1588721" y="24538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4</a:t>
                </a:r>
              </a:p>
            </p:txBody>
          </p:sp>
          <p:sp>
            <p:nvSpPr>
              <p:cNvPr id="202" name="TextBox 201"/>
              <p:cNvSpPr txBox="1"/>
              <p:nvPr/>
            </p:nvSpPr>
            <p:spPr>
              <a:xfrm>
                <a:off x="1736604" y="2299862"/>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5</a:t>
                </a:r>
              </a:p>
            </p:txBody>
          </p:sp>
          <p:sp>
            <p:nvSpPr>
              <p:cNvPr id="203" name="TextBox 202"/>
              <p:cNvSpPr txBox="1"/>
              <p:nvPr/>
            </p:nvSpPr>
            <p:spPr>
              <a:xfrm>
                <a:off x="1892438" y="2149147"/>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6</a:t>
                </a:r>
              </a:p>
            </p:txBody>
          </p:sp>
        </p:grpSp>
        <p:cxnSp>
          <p:nvCxnSpPr>
            <p:cNvPr id="225" name="Straight Connector 224"/>
            <p:cNvCxnSpPr/>
            <p:nvPr/>
          </p:nvCxnSpPr>
          <p:spPr>
            <a:xfrm>
              <a:off x="5904342" y="2470949"/>
              <a:ext cx="13130" cy="1717489"/>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grpSp>
          <p:nvGrpSpPr>
            <p:cNvPr id="226" name="Group 225"/>
            <p:cNvGrpSpPr/>
            <p:nvPr/>
          </p:nvGrpSpPr>
          <p:grpSpPr>
            <a:xfrm flipH="1">
              <a:off x="5909343" y="2118461"/>
              <a:ext cx="1942815" cy="1128702"/>
              <a:chOff x="958990" y="2149147"/>
              <a:chExt cx="1085848" cy="1128702"/>
            </a:xfrm>
          </p:grpSpPr>
          <p:cxnSp>
            <p:nvCxnSpPr>
              <p:cNvPr id="227" name="Elbow Connector 226"/>
              <p:cNvCxnSpPr/>
              <p:nvPr/>
            </p:nvCxnSpPr>
            <p:spPr>
              <a:xfrm flipV="1">
                <a:off x="958990" y="3125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28" name="Elbow Connector 227"/>
              <p:cNvCxnSpPr/>
              <p:nvPr/>
            </p:nvCxnSpPr>
            <p:spPr>
              <a:xfrm flipV="1">
                <a:off x="1111390" y="29730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29" name="Elbow Connector 228"/>
              <p:cNvCxnSpPr/>
              <p:nvPr/>
            </p:nvCxnSpPr>
            <p:spPr>
              <a:xfrm flipV="1">
                <a:off x="1273457" y="2819400"/>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30" name="Elbow Connector 229"/>
              <p:cNvCxnSpPr/>
              <p:nvPr/>
            </p:nvCxnSpPr>
            <p:spPr>
              <a:xfrm flipV="1">
                <a:off x="1425857" y="2669576"/>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31" name="Elbow Connector 230"/>
              <p:cNvCxnSpPr/>
              <p:nvPr/>
            </p:nvCxnSpPr>
            <p:spPr>
              <a:xfrm flipV="1">
                <a:off x="1578113" y="25158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32" name="Elbow Connector 231"/>
              <p:cNvCxnSpPr/>
              <p:nvPr/>
            </p:nvCxnSpPr>
            <p:spPr>
              <a:xfrm flipV="1">
                <a:off x="1730513" y="2363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sp>
            <p:nvSpPr>
              <p:cNvPr id="233" name="TextBox 232"/>
              <p:cNvSpPr txBox="1"/>
              <p:nvPr/>
            </p:nvSpPr>
            <p:spPr>
              <a:xfrm>
                <a:off x="958990" y="30611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0</a:t>
                </a:r>
              </a:p>
            </p:txBody>
          </p:sp>
          <p:sp>
            <p:nvSpPr>
              <p:cNvPr id="234" name="TextBox 233"/>
              <p:cNvSpPr txBox="1"/>
              <p:nvPr/>
            </p:nvSpPr>
            <p:spPr>
              <a:xfrm>
                <a:off x="1111390" y="2908757"/>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1</a:t>
                </a:r>
              </a:p>
            </p:txBody>
          </p:sp>
          <p:sp>
            <p:nvSpPr>
              <p:cNvPr id="235" name="TextBox 234"/>
              <p:cNvSpPr txBox="1"/>
              <p:nvPr/>
            </p:nvSpPr>
            <p:spPr>
              <a:xfrm>
                <a:off x="1273315" y="2753505"/>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2</a:t>
                </a:r>
              </a:p>
            </p:txBody>
          </p:sp>
          <p:sp>
            <p:nvSpPr>
              <p:cNvPr id="236" name="TextBox 235"/>
              <p:cNvSpPr txBox="1"/>
              <p:nvPr/>
            </p:nvSpPr>
            <p:spPr>
              <a:xfrm>
                <a:off x="1435382" y="26039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3</a:t>
                </a:r>
              </a:p>
            </p:txBody>
          </p:sp>
          <p:sp>
            <p:nvSpPr>
              <p:cNvPr id="237" name="TextBox 236"/>
              <p:cNvSpPr txBox="1"/>
              <p:nvPr/>
            </p:nvSpPr>
            <p:spPr>
              <a:xfrm>
                <a:off x="1588721" y="24538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4</a:t>
                </a:r>
              </a:p>
            </p:txBody>
          </p:sp>
          <p:sp>
            <p:nvSpPr>
              <p:cNvPr id="238" name="TextBox 237"/>
              <p:cNvSpPr txBox="1"/>
              <p:nvPr/>
            </p:nvSpPr>
            <p:spPr>
              <a:xfrm>
                <a:off x="1736604" y="2299862"/>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5</a:t>
                </a:r>
              </a:p>
            </p:txBody>
          </p:sp>
          <p:sp>
            <p:nvSpPr>
              <p:cNvPr id="239" name="TextBox 238"/>
              <p:cNvSpPr txBox="1"/>
              <p:nvPr/>
            </p:nvSpPr>
            <p:spPr>
              <a:xfrm>
                <a:off x="1892438" y="2149147"/>
                <a:ext cx="152400" cy="215444"/>
              </a:xfrm>
              <a:prstGeom prst="rect">
                <a:avLst/>
              </a:prstGeom>
              <a:noFill/>
            </p:spPr>
            <p:txBody>
              <a:bodyPr wrap="square" lIns="0" tIns="0" rIns="0" bIns="0" rtlCol="0">
                <a:spAutoFit/>
              </a:bodyPr>
              <a:lstStyle/>
              <a:p>
                <a:pPr algn="ctr"/>
                <a:endParaRPr lang="en-US" sz="1400" dirty="0">
                  <a:latin typeface="Arial" panose="020B0604020202020204" pitchFamily="34" charset="0"/>
                  <a:cs typeface="Arial" panose="020B0604020202020204" pitchFamily="34" charset="0"/>
                </a:endParaRPr>
              </a:p>
            </p:txBody>
          </p:sp>
        </p:grpSp>
        <p:sp>
          <p:nvSpPr>
            <p:cNvPr id="246" name="Rectangle 245"/>
            <p:cNvSpPr/>
            <p:nvPr/>
          </p:nvSpPr>
          <p:spPr>
            <a:xfrm>
              <a:off x="3642097" y="3244333"/>
              <a:ext cx="184731" cy="369332"/>
            </a:xfrm>
            <a:prstGeom prst="rect">
              <a:avLst/>
            </a:prstGeom>
          </p:spPr>
          <p:txBody>
            <a:bodyPr wrap="none">
              <a:spAutoFit/>
            </a:bodyPr>
            <a:lstStyle/>
            <a:p>
              <a:endParaRPr lang="en-US" dirty="0"/>
            </a:p>
          </p:txBody>
        </p:sp>
        <p:grpSp>
          <p:nvGrpSpPr>
            <p:cNvPr id="259" name="Group 258"/>
            <p:cNvGrpSpPr/>
            <p:nvPr/>
          </p:nvGrpSpPr>
          <p:grpSpPr>
            <a:xfrm>
              <a:off x="2463858" y="3337354"/>
              <a:ext cx="260292" cy="91646"/>
              <a:chOff x="3140637" y="4186919"/>
              <a:chExt cx="440763" cy="156481"/>
            </a:xfrm>
          </p:grpSpPr>
          <p:cxnSp>
            <p:nvCxnSpPr>
              <p:cNvPr id="253" name="Straight Connector 252"/>
              <p:cNvCxnSpPr/>
              <p:nvPr/>
            </p:nvCxnSpPr>
            <p:spPr>
              <a:xfrm flipV="1">
                <a:off x="3140637" y="4191000"/>
                <a:ext cx="255973" cy="108246"/>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p:nvCxnSpPr>
            <p:spPr>
              <a:xfrm flipV="1">
                <a:off x="3325427" y="4235154"/>
                <a:ext cx="255973" cy="108246"/>
              </a:xfrm>
              <a:prstGeom prst="line">
                <a:avLst/>
              </a:prstGeom>
              <a:ln w="1905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p:nvCxnSpPr>
            <p:spPr>
              <a:xfrm flipH="1">
                <a:off x="3333960" y="4186919"/>
                <a:ext cx="62650" cy="14905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266" name="Rectangle 265"/>
            <p:cNvSpPr/>
            <p:nvPr/>
          </p:nvSpPr>
          <p:spPr>
            <a:xfrm>
              <a:off x="4238625" y="3733800"/>
              <a:ext cx="199259" cy="457200"/>
            </a:xfrm>
            <a:prstGeom prst="rect">
              <a:avLst/>
            </a:prstGeom>
            <a:solidFill>
              <a:schemeClr val="bg1"/>
            </a:solidFill>
            <a:ln>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3" name="Straight Arrow Connector 262"/>
            <p:cNvCxnSpPr/>
            <p:nvPr/>
          </p:nvCxnSpPr>
          <p:spPr>
            <a:xfrm>
              <a:off x="914400" y="4191000"/>
              <a:ext cx="79248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nvGrpSpPr>
            <p:cNvPr id="268" name="Group 267"/>
            <p:cNvGrpSpPr/>
            <p:nvPr/>
          </p:nvGrpSpPr>
          <p:grpSpPr>
            <a:xfrm>
              <a:off x="4191000" y="3413554"/>
              <a:ext cx="236629" cy="91646"/>
              <a:chOff x="3140637" y="4186919"/>
              <a:chExt cx="440763" cy="156481"/>
            </a:xfrm>
          </p:grpSpPr>
          <p:cxnSp>
            <p:nvCxnSpPr>
              <p:cNvPr id="269" name="Straight Connector 268"/>
              <p:cNvCxnSpPr/>
              <p:nvPr/>
            </p:nvCxnSpPr>
            <p:spPr>
              <a:xfrm flipV="1">
                <a:off x="3140637" y="4191000"/>
                <a:ext cx="255973" cy="108246"/>
              </a:xfrm>
              <a:prstGeom prst="line">
                <a:avLst/>
              </a:prstGeom>
              <a:ln w="19050">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p:cNvCxnSpPr/>
              <p:nvPr/>
            </p:nvCxnSpPr>
            <p:spPr>
              <a:xfrm flipV="1">
                <a:off x="3325427" y="4235154"/>
                <a:ext cx="255973" cy="108246"/>
              </a:xfrm>
              <a:prstGeom prst="line">
                <a:avLst/>
              </a:prstGeom>
              <a:ln w="19050">
                <a:solidFill>
                  <a:srgbClr val="FF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p:nvCxnSpPr>
            <p:spPr>
              <a:xfrm flipH="1">
                <a:off x="3333960" y="4186919"/>
                <a:ext cx="62650" cy="149050"/>
              </a:xfrm>
              <a:prstGeom prst="line">
                <a:avLst/>
              </a:prstGeom>
              <a:ln w="19050">
                <a:solidFill>
                  <a:srgbClr val="FF00FF"/>
                </a:solidFill>
              </a:ln>
            </p:spPr>
            <p:style>
              <a:lnRef idx="1">
                <a:schemeClr val="accent1"/>
              </a:lnRef>
              <a:fillRef idx="0">
                <a:schemeClr val="accent1"/>
              </a:fillRef>
              <a:effectRef idx="0">
                <a:schemeClr val="accent1"/>
              </a:effectRef>
              <a:fontRef idx="minor">
                <a:schemeClr val="tx1"/>
              </a:fontRef>
            </p:style>
          </p:cxnSp>
        </p:grpSp>
        <p:grpSp>
          <p:nvGrpSpPr>
            <p:cNvPr id="272" name="Group 271"/>
            <p:cNvGrpSpPr/>
            <p:nvPr/>
          </p:nvGrpSpPr>
          <p:grpSpPr>
            <a:xfrm>
              <a:off x="5791200" y="3337354"/>
              <a:ext cx="236629" cy="91646"/>
              <a:chOff x="3140637" y="4186919"/>
              <a:chExt cx="440763" cy="156481"/>
            </a:xfrm>
          </p:grpSpPr>
          <p:cxnSp>
            <p:nvCxnSpPr>
              <p:cNvPr id="273" name="Straight Connector 272"/>
              <p:cNvCxnSpPr/>
              <p:nvPr/>
            </p:nvCxnSpPr>
            <p:spPr>
              <a:xfrm flipV="1">
                <a:off x="3140637" y="4191000"/>
                <a:ext cx="255973" cy="108246"/>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p:cNvCxnSpPr/>
              <p:nvPr/>
            </p:nvCxnSpPr>
            <p:spPr>
              <a:xfrm flipV="1">
                <a:off x="3325427" y="4235154"/>
                <a:ext cx="255973" cy="108246"/>
              </a:xfrm>
              <a:prstGeom prst="line">
                <a:avLst/>
              </a:prstGeom>
              <a:ln w="1905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75" name="Straight Connector 274"/>
              <p:cNvCxnSpPr/>
              <p:nvPr/>
            </p:nvCxnSpPr>
            <p:spPr>
              <a:xfrm flipH="1">
                <a:off x="3333960" y="4186919"/>
                <a:ext cx="62650" cy="14905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cxnSp>
          <p:nvCxnSpPr>
            <p:cNvPr id="188" name="Straight Connector 187"/>
            <p:cNvCxnSpPr>
              <a:endCxn id="242" idx="1"/>
            </p:cNvCxnSpPr>
            <p:nvPr/>
          </p:nvCxnSpPr>
          <p:spPr>
            <a:xfrm>
              <a:off x="7562740" y="3100395"/>
              <a:ext cx="1125" cy="862005"/>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sp>
          <p:nvSpPr>
            <p:cNvPr id="242" name="Rectangle 241"/>
            <p:cNvSpPr/>
            <p:nvPr/>
          </p:nvSpPr>
          <p:spPr>
            <a:xfrm>
              <a:off x="7563865" y="3733800"/>
              <a:ext cx="199259" cy="457200"/>
            </a:xfrm>
            <a:prstGeom prst="rect">
              <a:avLst/>
            </a:prstGeom>
            <a:solidFill>
              <a:schemeClr val="bg1"/>
            </a:solidFill>
            <a:ln>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3" name="Group 242"/>
            <p:cNvGrpSpPr/>
            <p:nvPr/>
          </p:nvGrpSpPr>
          <p:grpSpPr>
            <a:xfrm>
              <a:off x="7458075" y="3413554"/>
              <a:ext cx="236629" cy="91646"/>
              <a:chOff x="3140637" y="4186919"/>
              <a:chExt cx="440763" cy="156481"/>
            </a:xfrm>
          </p:grpSpPr>
          <p:cxnSp>
            <p:nvCxnSpPr>
              <p:cNvPr id="247" name="Straight Connector 246"/>
              <p:cNvCxnSpPr/>
              <p:nvPr/>
            </p:nvCxnSpPr>
            <p:spPr>
              <a:xfrm flipV="1">
                <a:off x="3140637" y="4191000"/>
                <a:ext cx="255973" cy="108246"/>
              </a:xfrm>
              <a:prstGeom prst="line">
                <a:avLst/>
              </a:prstGeom>
              <a:ln w="19050">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p:nvCxnSpPr>
            <p:spPr>
              <a:xfrm flipV="1">
                <a:off x="3325427" y="4235154"/>
                <a:ext cx="255973" cy="108246"/>
              </a:xfrm>
              <a:prstGeom prst="line">
                <a:avLst/>
              </a:prstGeom>
              <a:ln w="19050">
                <a:solidFill>
                  <a:srgbClr val="FF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p:nvCxnSpPr>
            <p:spPr>
              <a:xfrm flipH="1">
                <a:off x="3333960" y="4186919"/>
                <a:ext cx="62650" cy="149050"/>
              </a:xfrm>
              <a:prstGeom prst="line">
                <a:avLst/>
              </a:prstGeom>
              <a:ln w="19050">
                <a:solidFill>
                  <a:srgbClr val="FF00FF"/>
                </a:solidFill>
              </a:ln>
            </p:spPr>
            <p:style>
              <a:lnRef idx="1">
                <a:schemeClr val="accent1"/>
              </a:lnRef>
              <a:fillRef idx="0">
                <a:schemeClr val="accent1"/>
              </a:fillRef>
              <a:effectRef idx="0">
                <a:schemeClr val="accent1"/>
              </a:effectRef>
              <a:fontRef idx="minor">
                <a:schemeClr val="tx1"/>
              </a:fontRef>
            </p:style>
          </p:cxnSp>
        </p:grpSp>
        <p:sp>
          <p:nvSpPr>
            <p:cNvPr id="9" name="Rectangle 8"/>
            <p:cNvSpPr/>
            <p:nvPr/>
          </p:nvSpPr>
          <p:spPr>
            <a:xfrm>
              <a:off x="2673595" y="3278385"/>
              <a:ext cx="831607" cy="461665"/>
            </a:xfrm>
            <a:prstGeom prst="rect">
              <a:avLst/>
            </a:prstGeom>
          </p:spPr>
          <p:txBody>
            <a:bodyPr wrap="square">
              <a:spAutoFit/>
            </a:bodyPr>
            <a:lstStyle/>
            <a:p>
              <a:r>
                <a:rPr lang="en-US" sz="1200" dirty="0">
                  <a:solidFill>
                    <a:srgbClr val="FF0000"/>
                  </a:solidFill>
                </a:rPr>
                <a:t>Counter overflow</a:t>
              </a:r>
            </a:p>
          </p:txBody>
        </p:sp>
        <p:sp>
          <p:nvSpPr>
            <p:cNvPr id="250" name="Rectangle 249"/>
            <p:cNvSpPr/>
            <p:nvPr/>
          </p:nvSpPr>
          <p:spPr>
            <a:xfrm>
              <a:off x="6025795" y="3276600"/>
              <a:ext cx="756005" cy="461665"/>
            </a:xfrm>
            <a:prstGeom prst="rect">
              <a:avLst/>
            </a:prstGeom>
          </p:spPr>
          <p:txBody>
            <a:bodyPr wrap="square">
              <a:spAutoFit/>
            </a:bodyPr>
            <a:lstStyle/>
            <a:p>
              <a:r>
                <a:rPr lang="en-US" sz="1200" dirty="0">
                  <a:solidFill>
                    <a:srgbClr val="FF0000"/>
                  </a:solidFill>
                </a:rPr>
                <a:t>Counter overflow</a:t>
              </a:r>
            </a:p>
          </p:txBody>
        </p:sp>
        <p:sp>
          <p:nvSpPr>
            <p:cNvPr id="251" name="Rectangle 250"/>
            <p:cNvSpPr/>
            <p:nvPr/>
          </p:nvSpPr>
          <p:spPr>
            <a:xfrm>
              <a:off x="4354816" y="3274368"/>
              <a:ext cx="894209" cy="461665"/>
            </a:xfrm>
            <a:prstGeom prst="rect">
              <a:avLst/>
            </a:prstGeom>
          </p:spPr>
          <p:txBody>
            <a:bodyPr wrap="square">
              <a:spAutoFit/>
            </a:bodyPr>
            <a:lstStyle/>
            <a:p>
              <a:r>
                <a:rPr lang="en-US" sz="1200" dirty="0">
                  <a:solidFill>
                    <a:srgbClr val="FF00FF"/>
                  </a:solidFill>
                </a:rPr>
                <a:t>Counter underflow</a:t>
              </a:r>
            </a:p>
          </p:txBody>
        </p:sp>
        <p:sp>
          <p:nvSpPr>
            <p:cNvPr id="252" name="Rectangle 251"/>
            <p:cNvSpPr/>
            <p:nvPr/>
          </p:nvSpPr>
          <p:spPr>
            <a:xfrm>
              <a:off x="7642992" y="3262836"/>
              <a:ext cx="894209" cy="461665"/>
            </a:xfrm>
            <a:prstGeom prst="rect">
              <a:avLst/>
            </a:prstGeom>
          </p:spPr>
          <p:txBody>
            <a:bodyPr wrap="square">
              <a:spAutoFit/>
            </a:bodyPr>
            <a:lstStyle/>
            <a:p>
              <a:r>
                <a:rPr lang="en-US" sz="1200" dirty="0">
                  <a:solidFill>
                    <a:srgbClr val="FF00FF"/>
                  </a:solidFill>
                </a:rPr>
                <a:t>Counter underflow</a:t>
              </a:r>
            </a:p>
          </p:txBody>
        </p:sp>
        <p:sp>
          <p:nvSpPr>
            <p:cNvPr id="260" name="Rectangle 259"/>
            <p:cNvSpPr/>
            <p:nvPr/>
          </p:nvSpPr>
          <p:spPr>
            <a:xfrm>
              <a:off x="924973" y="3733800"/>
              <a:ext cx="199259" cy="457200"/>
            </a:xfrm>
            <a:prstGeom prst="rect">
              <a:avLst/>
            </a:prstGeom>
            <a:solidFill>
              <a:schemeClr val="bg1"/>
            </a:solidFill>
            <a:ln>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6" name="Right Brace 255"/>
          <p:cNvSpPr/>
          <p:nvPr/>
        </p:nvSpPr>
        <p:spPr>
          <a:xfrm rot="5400000">
            <a:off x="2418733" y="2694682"/>
            <a:ext cx="325027" cy="3312548"/>
          </a:xfrm>
          <a:prstGeom prst="rightBrace">
            <a:avLst/>
          </a:prstGeom>
          <a:ln w="12700">
            <a:solidFill>
              <a:srgbClr val="C00000"/>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7" name="TextBox 256"/>
          <p:cNvSpPr txBox="1"/>
          <p:nvPr/>
        </p:nvSpPr>
        <p:spPr>
          <a:xfrm>
            <a:off x="228600" y="4421835"/>
            <a:ext cx="5542361" cy="646331"/>
          </a:xfrm>
          <a:prstGeom prst="rect">
            <a:avLst/>
          </a:prstGeom>
          <a:noFill/>
        </p:spPr>
        <p:txBody>
          <a:bodyPr wrap="square" rtlCol="0">
            <a:spAutoFit/>
          </a:bodyPr>
          <a:lstStyle/>
          <a:p>
            <a:r>
              <a:rPr lang="en-US" dirty="0">
                <a:latin typeface="Consolas" panose="020B0609020204030204" pitchFamily="49" charset="0"/>
                <a:cs typeface="Arial" panose="020B0604020202020204" pitchFamily="34" charset="0"/>
              </a:rPr>
              <a:t>Timer Period = 2 * ARR * Clock Period</a:t>
            </a:r>
          </a:p>
          <a:p>
            <a:r>
              <a:rPr lang="en-US" dirty="0">
                <a:latin typeface="Consolas" panose="020B0609020204030204" pitchFamily="49" charset="0"/>
                <a:cs typeface="Arial" panose="020B0604020202020204" pitchFamily="34" charset="0"/>
              </a:rPr>
              <a:t>       = 12 * Clock Period</a:t>
            </a:r>
          </a:p>
        </p:txBody>
      </p:sp>
      <p:sp>
        <p:nvSpPr>
          <p:cNvPr id="258" name="Rectangle 257"/>
          <p:cNvSpPr/>
          <p:nvPr/>
        </p:nvSpPr>
        <p:spPr>
          <a:xfrm>
            <a:off x="228600" y="5033628"/>
            <a:ext cx="8915400" cy="1077218"/>
          </a:xfrm>
          <a:prstGeom prst="rect">
            <a:avLst/>
          </a:prstGeom>
        </p:spPr>
        <p:txBody>
          <a:bodyPr wrap="square">
            <a:spAutoFit/>
          </a:bodyPr>
          <a:lstStyle/>
          <a:p>
            <a:pPr lvl="0"/>
            <a:r>
              <a:rPr kumimoji="0" lang="en-US" sz="1600" b="0" i="0" u="none" strike="noStrike" kern="1200" cap="none" spc="0" normalizeH="0" baseline="0" noProof="0" dirty="0">
                <a:ln>
                  <a:noFill/>
                </a:ln>
                <a:solidFill>
                  <a:prstClr val="black"/>
                </a:solidFill>
                <a:effectLst/>
                <a:uLnTx/>
                <a:uFillTx/>
                <a:latin typeface="Gill Sans MT"/>
                <a:ea typeface="+mn-ea"/>
                <a:cs typeface="+mn-cs"/>
              </a:rPr>
              <a:t>ARR=6.  </a:t>
            </a:r>
            <a:r>
              <a:rPr kumimoji="0" lang="en-US" altLang="zh-CN" sz="1600" b="0" i="0" u="none" strike="noStrike" kern="1200" cap="none" spc="0" normalizeH="0" baseline="0" noProof="0" dirty="0">
                <a:ln>
                  <a:noFill/>
                </a:ln>
                <a:solidFill>
                  <a:prstClr val="black"/>
                </a:solidFill>
                <a:effectLst/>
                <a:uLnTx/>
                <a:uFillTx/>
                <a:latin typeface="Gill Sans MT"/>
                <a:ea typeface="+mn-ea"/>
                <a:cs typeface="+mn-cs"/>
              </a:rPr>
              <a:t>In center-aligned counting mode, </a:t>
            </a:r>
            <a:r>
              <a:rPr kumimoji="0" lang="en-US" sz="1600" b="0" i="0" u="none" strike="noStrike" kern="1200" cap="none" spc="0" normalizeH="0" baseline="0" noProof="0" dirty="0">
                <a:ln>
                  <a:noFill/>
                </a:ln>
                <a:solidFill>
                  <a:prstClr val="black"/>
                </a:solidFill>
                <a:effectLst/>
                <a:uLnTx/>
                <a:uFillTx/>
                <a:latin typeface="Gill Sans MT"/>
                <a:ea typeface="+mn-ea"/>
                <a:cs typeface="+mn-cs"/>
              </a:rPr>
              <a:t>the counter </a:t>
            </a:r>
            <a:r>
              <a:rPr kumimoji="0" lang="en-US" altLang="zh-CN" sz="1600" b="0" i="0" u="none" strike="noStrike" kern="1200" cap="none" spc="0" normalizeH="0" baseline="0" noProof="0" dirty="0">
                <a:ln>
                  <a:noFill/>
                </a:ln>
                <a:solidFill>
                  <a:prstClr val="black"/>
                </a:solidFill>
                <a:effectLst/>
                <a:uLnTx/>
                <a:uFillTx/>
                <a:latin typeface="Gill Sans MT"/>
                <a:ea typeface="+mn-ea"/>
                <a:cs typeface="+mn-cs"/>
              </a:rPr>
              <a:t>first </a:t>
            </a:r>
            <a:r>
              <a:rPr kumimoji="0" lang="en-US" sz="1600" b="0" i="0" u="none" strike="noStrike" kern="1200" cap="none" spc="0" normalizeH="0" baseline="0" noProof="0" dirty="0">
                <a:ln>
                  <a:noFill/>
                </a:ln>
                <a:solidFill>
                  <a:prstClr val="black"/>
                </a:solidFill>
                <a:effectLst/>
                <a:uLnTx/>
                <a:uFillTx/>
                <a:latin typeface="Gill Sans MT"/>
                <a:ea typeface="+mn-ea"/>
                <a:cs typeface="+mn-cs"/>
              </a:rPr>
              <a:t>counts up, from 0 to</a:t>
            </a:r>
            <a:r>
              <a:rPr kumimoji="0" lang="en-US" sz="1600" b="0" i="0" u="none" strike="noStrike" kern="1200" cap="none" spc="0" normalizeH="0" noProof="0" dirty="0">
                <a:ln>
                  <a:noFill/>
                </a:ln>
                <a:solidFill>
                  <a:prstClr val="black"/>
                </a:solidFill>
                <a:effectLst/>
                <a:uLnTx/>
                <a:uFillTx/>
                <a:latin typeface="Gill Sans MT"/>
                <a:ea typeface="+mn-ea"/>
                <a:cs typeface="+mn-cs"/>
              </a:rPr>
              <a:t> 6, then counts</a:t>
            </a:r>
            <a:r>
              <a:rPr kumimoji="0" lang="en-US" sz="1600" b="0" i="0" u="none" strike="noStrike" kern="1200" cap="none" spc="0" normalizeH="0" baseline="0" noProof="0" dirty="0">
                <a:ln>
                  <a:noFill/>
                </a:ln>
                <a:solidFill>
                  <a:prstClr val="black"/>
                </a:solidFill>
                <a:effectLst/>
                <a:uLnTx/>
                <a:uFillTx/>
                <a:latin typeface="Gill Sans MT"/>
                <a:ea typeface="+mn-ea"/>
                <a:cs typeface="+mn-cs"/>
              </a:rPr>
              <a:t> down,</a:t>
            </a:r>
            <a:r>
              <a:rPr kumimoji="0" lang="en-US" sz="1600" b="0" i="0" u="none" strike="noStrike" kern="1200" cap="none" spc="0" normalizeH="0" noProof="0" dirty="0">
                <a:ln>
                  <a:noFill/>
                </a:ln>
                <a:solidFill>
                  <a:prstClr val="black"/>
                </a:solidFill>
                <a:effectLst/>
                <a:uLnTx/>
                <a:uFillTx/>
                <a:latin typeface="Gill Sans MT"/>
                <a:ea typeface="+mn-ea"/>
                <a:cs typeface="+mn-cs"/>
              </a:rPr>
              <a:t> </a:t>
            </a:r>
            <a:r>
              <a:rPr kumimoji="0" lang="en-US" sz="1600" b="0" i="0" u="none" strike="noStrike" kern="1200" cap="none" spc="0" normalizeH="0" baseline="0" noProof="0" dirty="0">
                <a:ln>
                  <a:noFill/>
                </a:ln>
                <a:solidFill>
                  <a:prstClr val="black"/>
                </a:solidFill>
                <a:effectLst/>
                <a:uLnTx/>
                <a:uFillTx/>
                <a:latin typeface="Gill Sans MT"/>
                <a:ea typeface="+mn-ea"/>
                <a:cs typeface="+mn-cs"/>
              </a:rPr>
              <a:t>from 6, to 0.  When the counter makes transition from 1 to 0, a UEV is generated. On the next clock cycle, the counter repeats the up/down counting process. The </a:t>
            </a:r>
            <a:r>
              <a:rPr lang="en-US" sz="1600" dirty="0"/>
              <a:t>Timer Period</a:t>
            </a:r>
            <a:r>
              <a:rPr kumimoji="0" lang="en-US" sz="1600" b="0" i="0" u="none" strike="noStrike" kern="1200" cap="none" spc="0" normalizeH="0" baseline="0" noProof="0" dirty="0">
                <a:ln>
                  <a:noFill/>
                </a:ln>
                <a:solidFill>
                  <a:prstClr val="black"/>
                </a:solidFill>
                <a:effectLst/>
                <a:uLnTx/>
                <a:uFillTx/>
                <a:latin typeface="Gill Sans MT"/>
                <a:ea typeface="+mn-ea"/>
                <a:cs typeface="+mn-cs"/>
              </a:rPr>
              <a:t> is 2*ARR clock ticks,</a:t>
            </a:r>
            <a:r>
              <a:rPr kumimoji="0" lang="en-US" sz="1600" b="0" i="0" u="none" strike="noStrike" kern="1200" cap="none" spc="0" normalizeH="0" noProof="0" dirty="0">
                <a:ln>
                  <a:noFill/>
                </a:ln>
                <a:solidFill>
                  <a:prstClr val="black"/>
                </a:solidFill>
                <a:effectLst/>
                <a:uLnTx/>
                <a:uFillTx/>
                <a:latin typeface="Gill Sans MT"/>
                <a:ea typeface="+mn-ea"/>
                <a:cs typeface="+mn-cs"/>
              </a:rPr>
              <a:t> with duration of </a:t>
            </a:r>
            <a:r>
              <a:rPr lang="en-US" sz="1600" dirty="0">
                <a:solidFill>
                  <a:prstClr val="black"/>
                </a:solidFill>
              </a:rPr>
              <a:t>2</a:t>
            </a:r>
            <a:r>
              <a:rPr lang="zh-CN" altLang="en-US" sz="1600" dirty="0">
                <a:solidFill>
                  <a:prstClr val="black"/>
                </a:solidFill>
              </a:rPr>
              <a:t>*</a:t>
            </a:r>
            <a:r>
              <a:rPr lang="en-US" sz="1600" dirty="0">
                <a:solidFill>
                  <a:prstClr val="black"/>
                </a:solidFill>
              </a:rPr>
              <a:t>ARR*</a:t>
            </a:r>
            <a:r>
              <a:rPr kumimoji="0" lang="en-US" sz="1600" b="0" i="0" u="none" strike="noStrike" kern="1200" cap="none" spc="0" normalizeH="0" baseline="0" noProof="0" dirty="0">
                <a:ln>
                  <a:noFill/>
                </a:ln>
                <a:solidFill>
                  <a:prstClr val="black"/>
                </a:solidFill>
                <a:effectLst/>
                <a:uLnTx/>
                <a:uFillTx/>
                <a:latin typeface="Gill Sans MT"/>
                <a:ea typeface="+mn-ea"/>
                <a:cs typeface="+mn-cs"/>
              </a:rPr>
              <a:t>Clock Period.</a:t>
            </a:r>
          </a:p>
        </p:txBody>
      </p:sp>
      <p:sp>
        <p:nvSpPr>
          <p:cNvPr id="262" name="TextBox 261"/>
          <p:cNvSpPr txBox="1"/>
          <p:nvPr/>
        </p:nvSpPr>
        <p:spPr>
          <a:xfrm>
            <a:off x="6805" y="3228425"/>
            <a:ext cx="1860638" cy="584775"/>
          </a:xfrm>
          <a:prstGeom prst="rect">
            <a:avLst/>
          </a:prstGeom>
          <a:noFill/>
        </p:spPr>
        <p:txBody>
          <a:bodyPr wrap="none" rtlCol="0">
            <a:spAutoFit/>
          </a:bodyPr>
          <a:lstStyle/>
          <a:p>
            <a:r>
              <a:rPr lang="en-US" sz="1600" dirty="0"/>
              <a:t>Counter underflow</a:t>
            </a:r>
          </a:p>
          <a:p>
            <a:r>
              <a:rPr lang="en-US" sz="1600" dirty="0"/>
              <a:t>Update event (UEV)</a:t>
            </a:r>
          </a:p>
        </p:txBody>
      </p:sp>
      <p:sp>
        <p:nvSpPr>
          <p:cNvPr id="264" name="TextBox 263"/>
          <p:cNvSpPr txBox="1"/>
          <p:nvPr/>
        </p:nvSpPr>
        <p:spPr>
          <a:xfrm>
            <a:off x="163018" y="1563469"/>
            <a:ext cx="755335" cy="646331"/>
          </a:xfrm>
          <a:prstGeom prst="rect">
            <a:avLst/>
          </a:prstGeom>
          <a:noFill/>
        </p:spPr>
        <p:txBody>
          <a:bodyPr wrap="none" rtlCol="0">
            <a:spAutoFit/>
          </a:bodyPr>
          <a:lstStyle/>
          <a:p>
            <a:r>
              <a:rPr lang="en-US" dirty="0"/>
              <a:t>Timer</a:t>
            </a:r>
          </a:p>
          <a:p>
            <a:r>
              <a:rPr lang="en-US" dirty="0"/>
              <a:t>clock</a:t>
            </a:r>
          </a:p>
        </p:txBody>
      </p:sp>
    </p:spTree>
    <p:extLst>
      <p:ext uri="{BB962C8B-B14F-4D97-AF65-F5344CB8AC3E}">
        <p14:creationId xmlns:p14="http://schemas.microsoft.com/office/powerpoint/2010/main" val="3018883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56"/>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2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 grpId="0" animBg="1"/>
      <p:bldP spid="25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Pulse-Width Modulation (PWM) as DAC</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9</a:t>
            </a:fld>
            <a:endParaRPr kumimoji="0" lang="en-US" dirty="0"/>
          </a:p>
        </p:txBody>
      </p:sp>
      <p:sp>
        <p:nvSpPr>
          <p:cNvPr id="4" name="Content Placeholder 3"/>
          <p:cNvSpPr>
            <a:spLocks noGrp="1"/>
          </p:cNvSpPr>
          <p:nvPr>
            <p:ph sz="quarter" idx="1"/>
          </p:nvPr>
        </p:nvSpPr>
        <p:spPr>
          <a:xfrm>
            <a:off x="457200" y="1219199"/>
            <a:ext cx="8229600" cy="2743201"/>
          </a:xfrm>
        </p:spPr>
        <p:txBody>
          <a:bodyPr>
            <a:normAutofit fontScale="77500" lnSpcReduction="20000"/>
          </a:bodyPr>
          <a:lstStyle/>
          <a:p>
            <a:r>
              <a:rPr lang="en-US" sz="2800" dirty="0"/>
              <a:t>A closed-loop control system consisting of a CPU-based controller (digital) interacting with a physical plant (analog) needs </a:t>
            </a:r>
          </a:p>
          <a:p>
            <a:pPr lvl="1"/>
            <a:r>
              <a:rPr lang="en-US" sz="2500" dirty="0"/>
              <a:t>Sensor</a:t>
            </a:r>
            <a:r>
              <a:rPr lang="en-US" altLang="zh-CN" sz="2500" dirty="0"/>
              <a:t>s</a:t>
            </a:r>
            <a:r>
              <a:rPr lang="en-US" sz="2500" dirty="0"/>
              <a:t> with ADC (Analog-to-Digital Convertor) functionality to convert analog signals into digital domain, e.g.,  temperature, humidity…</a:t>
            </a:r>
          </a:p>
          <a:p>
            <a:pPr lvl="1"/>
            <a:r>
              <a:rPr lang="en-US" sz="2500"/>
              <a:t>Actuators </a:t>
            </a:r>
            <a:r>
              <a:rPr lang="en-US" sz="2500" dirty="0"/>
              <a:t>with DAC (Digital-to-Analog Convertor) functionality to convert digital signals into analog domain, e.g., output voltage to control a motor</a:t>
            </a:r>
          </a:p>
          <a:p>
            <a:r>
              <a:rPr lang="en-US" sz="2800" dirty="0"/>
              <a:t>PWM is a type of DAC. It uses a rectangular waveform to periodically switch on and off a voltage source to produce a desired average voltage output. </a:t>
            </a:r>
          </a:p>
        </p:txBody>
      </p:sp>
      <p:sp>
        <p:nvSpPr>
          <p:cNvPr id="7" name="Rectangle 6"/>
          <p:cNvSpPr/>
          <p:nvPr/>
        </p:nvSpPr>
        <p:spPr>
          <a:xfrm>
            <a:off x="1828800" y="4419600"/>
            <a:ext cx="16002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Controller (Digital)</a:t>
            </a:r>
          </a:p>
        </p:txBody>
      </p:sp>
      <p:sp>
        <p:nvSpPr>
          <p:cNvPr id="8" name="Rectangle 7"/>
          <p:cNvSpPr/>
          <p:nvPr/>
        </p:nvSpPr>
        <p:spPr>
          <a:xfrm>
            <a:off x="4876800" y="4365170"/>
            <a:ext cx="1996440" cy="1426029"/>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Physical Plant</a:t>
            </a:r>
          </a:p>
          <a:p>
            <a:pPr algn="ctr"/>
            <a:r>
              <a:rPr lang="en-US" altLang="zh-CN" dirty="0"/>
              <a:t>(Analog)</a:t>
            </a:r>
            <a:endParaRPr lang="en-US" dirty="0"/>
          </a:p>
        </p:txBody>
      </p:sp>
      <p:cxnSp>
        <p:nvCxnSpPr>
          <p:cNvPr id="10" name="Elbow Connector 9"/>
          <p:cNvCxnSpPr>
            <a:stCxn id="8" idx="0"/>
            <a:endCxn id="7" idx="0"/>
          </p:cNvCxnSpPr>
          <p:nvPr/>
        </p:nvCxnSpPr>
        <p:spPr>
          <a:xfrm rot="16200000" flipH="1" flipV="1">
            <a:off x="4224745" y="2769325"/>
            <a:ext cx="54430" cy="3246120"/>
          </a:xfrm>
          <a:prstGeom prst="bentConnector3">
            <a:avLst>
              <a:gd name="adj1" fmla="val -419989"/>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1" name="Rounded Rectangle 10"/>
          <p:cNvSpPr/>
          <p:nvPr/>
        </p:nvSpPr>
        <p:spPr>
          <a:xfrm>
            <a:off x="3581400" y="3907968"/>
            <a:ext cx="1028700" cy="457200"/>
          </a:xfrm>
          <a:prstGeom prst="round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Sensor </a:t>
            </a:r>
            <a:r>
              <a:rPr lang="en-US" altLang="zh-CN" dirty="0"/>
              <a:t>w/ ADC</a:t>
            </a:r>
            <a:endParaRPr lang="en-US" dirty="0"/>
          </a:p>
        </p:txBody>
      </p:sp>
      <p:cxnSp>
        <p:nvCxnSpPr>
          <p:cNvPr id="18" name="Elbow Connector 17"/>
          <p:cNvCxnSpPr/>
          <p:nvPr/>
        </p:nvCxnSpPr>
        <p:spPr>
          <a:xfrm rot="5400000" flipH="1">
            <a:off x="4236720" y="3992881"/>
            <a:ext cx="228600" cy="3368040"/>
          </a:xfrm>
          <a:prstGeom prst="bentConnector3">
            <a:avLst>
              <a:gd name="adj1" fmla="val -100000"/>
            </a:avLst>
          </a:prstGeom>
          <a:ln w="28575">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9" name="Rounded Rectangle 18"/>
          <p:cNvSpPr/>
          <p:nvPr/>
        </p:nvSpPr>
        <p:spPr>
          <a:xfrm>
            <a:off x="3733800" y="5791200"/>
            <a:ext cx="1066800" cy="457200"/>
          </a:xfrm>
          <a:prstGeom prst="round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Actuator w/ DAC</a:t>
            </a:r>
          </a:p>
        </p:txBody>
      </p:sp>
    </p:spTree>
    <p:extLst>
      <p:ext uri="{BB962C8B-B14F-4D97-AF65-F5344CB8AC3E}">
        <p14:creationId xmlns:p14="http://schemas.microsoft.com/office/powerpoint/2010/main" val="105867225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12.3|5.2|11.5"/>
</p:tagLst>
</file>

<file path=ppt/tags/tag2.xml><?xml version="1.0" encoding="utf-8"?>
<p:tagLst xmlns:a="http://schemas.openxmlformats.org/drawingml/2006/main" xmlns:r="http://schemas.openxmlformats.org/officeDocument/2006/relationships" xmlns:p="http://schemas.openxmlformats.org/presentationml/2006/main">
  <p:tag name="TIMING" val="|9.8"/>
</p:tagLst>
</file>

<file path=ppt/tags/tag3.xml><?xml version="1.0" encoding="utf-8"?>
<p:tagLst xmlns:a="http://schemas.openxmlformats.org/drawingml/2006/main" xmlns:r="http://schemas.openxmlformats.org/officeDocument/2006/relationships" xmlns:p="http://schemas.openxmlformats.org/presentationml/2006/main">
  <p:tag name="TIMING" val="|38.9"/>
</p:tagLst>
</file>

<file path=ppt/tags/tag4.xml><?xml version="1.0" encoding="utf-8"?>
<p:tagLst xmlns:a="http://schemas.openxmlformats.org/drawingml/2006/main" xmlns:r="http://schemas.openxmlformats.org/officeDocument/2006/relationships" xmlns:p="http://schemas.openxmlformats.org/presentationml/2006/main">
  <p:tag name="TIMING" val="|15|18.9|6.9|6.4"/>
</p:tagLst>
</file>

<file path=ppt/tags/tag5.xml><?xml version="1.0" encoding="utf-8"?>
<p:tagLst xmlns:a="http://schemas.openxmlformats.org/drawingml/2006/main" xmlns:r="http://schemas.openxmlformats.org/officeDocument/2006/relationships" xmlns:p="http://schemas.openxmlformats.org/presentationml/2006/main">
  <p:tag name="TIMING" val="|15|18.9|6.9|6.4"/>
</p:tagLst>
</file>

<file path=ppt/tags/tag6.xml><?xml version="1.0" encoding="utf-8"?>
<p:tagLst xmlns:a="http://schemas.openxmlformats.org/drawingml/2006/main" xmlns:r="http://schemas.openxmlformats.org/officeDocument/2006/relationships" xmlns:p="http://schemas.openxmlformats.org/presentationml/2006/main">
  <p:tag name="TIMING" val="|15|18.9|6.9|6.4"/>
</p:tagLst>
</file>

<file path=ppt/tags/tag7.xml><?xml version="1.0" encoding="utf-8"?>
<p:tagLst xmlns:a="http://schemas.openxmlformats.org/drawingml/2006/main" xmlns:r="http://schemas.openxmlformats.org/officeDocument/2006/relationships" xmlns:p="http://schemas.openxmlformats.org/presentationml/2006/main">
  <p:tag name="TIMING" val="|15|18.9|6.9|6.4"/>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1_Origi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3.xml><?xml version="1.0" encoding="utf-8"?>
<a:theme xmlns:a="http://schemas.openxmlformats.org/drawingml/2006/main" name="Blank Presentation">
  <a:themeElements>
    <a:clrScheme name="">
      <a:dk1>
        <a:srgbClr val="CCECFF"/>
      </a:dk1>
      <a:lt1>
        <a:srgbClr val="FFFFFF"/>
      </a:lt1>
      <a:dk2>
        <a:srgbClr val="3399FF"/>
      </a:dk2>
      <a:lt2>
        <a:srgbClr val="FFFFFF"/>
      </a:lt2>
      <a:accent1>
        <a:srgbClr val="00CC99"/>
      </a:accent1>
      <a:accent2>
        <a:srgbClr val="0000FF"/>
      </a:accent2>
      <a:accent3>
        <a:srgbClr val="ADCAFF"/>
      </a:accent3>
      <a:accent4>
        <a:srgbClr val="DADADA"/>
      </a:accent4>
      <a:accent5>
        <a:srgbClr val="AAE2CA"/>
      </a:accent5>
      <a:accent6>
        <a:srgbClr val="0000E7"/>
      </a:accent6>
      <a:hlink>
        <a:srgbClr val="CCCCFF"/>
      </a:hlink>
      <a:folHlink>
        <a:srgbClr val="B2B2B2"/>
      </a:folHlink>
    </a:clrScheme>
    <a:fontScheme name="Blank Presentatio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chemeClr val="bg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chemeClr val="bg1"/>
            </a:solidFill>
            <a:effectLst/>
            <a:latin typeface="Tahoma" pitchFamily="34"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3247</TotalTime>
  <Words>4990</Words>
  <Application>Microsoft Office PowerPoint</Application>
  <PresentationFormat>On-screen Show (4:3)</PresentationFormat>
  <Paragraphs>816</Paragraphs>
  <Slides>32</Slides>
  <Notes>19</Notes>
  <HiddenSlides>0</HiddenSlides>
  <MMClips>0</MMClips>
  <ScaleCrop>false</ScaleCrop>
  <HeadingPairs>
    <vt:vector size="8" baseType="variant">
      <vt:variant>
        <vt:lpstr>Fonts Used</vt:lpstr>
      </vt:variant>
      <vt:variant>
        <vt:i4>11</vt:i4>
      </vt:variant>
      <vt:variant>
        <vt:lpstr>Theme</vt:lpstr>
      </vt:variant>
      <vt:variant>
        <vt:i4>3</vt:i4>
      </vt:variant>
      <vt:variant>
        <vt:lpstr>Embedded OLE Servers</vt:lpstr>
      </vt:variant>
      <vt:variant>
        <vt:i4>1</vt:i4>
      </vt:variant>
      <vt:variant>
        <vt:lpstr>Slide Titles</vt:lpstr>
      </vt:variant>
      <vt:variant>
        <vt:i4>32</vt:i4>
      </vt:variant>
    </vt:vector>
  </HeadingPairs>
  <TitlesOfParts>
    <vt:vector size="47" baseType="lpstr">
      <vt:lpstr>Arial</vt:lpstr>
      <vt:lpstr>Bookman Old Style</vt:lpstr>
      <vt:lpstr>Calibri</vt:lpstr>
      <vt:lpstr>Cambria Math</vt:lpstr>
      <vt:lpstr>Consolas</vt:lpstr>
      <vt:lpstr>Gill Sans MT</vt:lpstr>
      <vt:lpstr>Helvetica</vt:lpstr>
      <vt:lpstr>Tahoma</vt:lpstr>
      <vt:lpstr>Times New Roman</vt:lpstr>
      <vt:lpstr>Wingdings</vt:lpstr>
      <vt:lpstr>Wingdings 3</vt:lpstr>
      <vt:lpstr>Origin</vt:lpstr>
      <vt:lpstr>1_Origin</vt:lpstr>
      <vt:lpstr>Blank Presentation</vt:lpstr>
      <vt:lpstr>Visio</vt:lpstr>
      <vt:lpstr>L6 Timer and PWM</vt:lpstr>
      <vt:lpstr>System Timer (SysTick)</vt:lpstr>
      <vt:lpstr>System Timer (SysTick)</vt:lpstr>
      <vt:lpstr>Timer: Prescaler (PSC)</vt:lpstr>
      <vt:lpstr>3 Modes</vt:lpstr>
      <vt:lpstr>Up-counting Mode</vt:lpstr>
      <vt:lpstr>Down-counting Mode</vt:lpstr>
      <vt:lpstr>Center-aligned Counting Mode</vt:lpstr>
      <vt:lpstr>Pulse-Width Modulation (PWM) as DAC</vt:lpstr>
      <vt:lpstr>Pulse-Width Modulation (PWM)</vt:lpstr>
      <vt:lpstr>Pulse-Width Modulation (PWM)</vt:lpstr>
      <vt:lpstr>PWM Mode: Rigorous Definition</vt:lpstr>
      <vt:lpstr>PWM Mode 1 (Low-True)</vt:lpstr>
      <vt:lpstr>PWM Mode 2 (High-True)</vt:lpstr>
      <vt:lpstr>PWM Mode 2 (High-True)</vt:lpstr>
      <vt:lpstr>PWM Mode 2 (High-True)</vt:lpstr>
      <vt:lpstr>PWM Mode 2 (High-True)</vt:lpstr>
      <vt:lpstr>Up-Counting, PWM Mode 1: Left Edge-aligned</vt:lpstr>
      <vt:lpstr>Up-Counting, PWM Mode 2: Right Edge-aligned</vt:lpstr>
      <vt:lpstr>Center-aligned Counting, PWM Mode 2: Center aligned</vt:lpstr>
      <vt:lpstr>PWM Pulse Alignment</vt:lpstr>
      <vt:lpstr>Summary of Equations</vt:lpstr>
      <vt:lpstr>Quiz: Calculating ARR</vt:lpstr>
      <vt:lpstr>Quiz Answer: Calculating ARR</vt:lpstr>
      <vt:lpstr>Quiz: Calculating ARR with prescaler</vt:lpstr>
      <vt:lpstr>Quiz Answer: Calculating ARR with prescaler</vt:lpstr>
      <vt:lpstr>Quiz</vt:lpstr>
      <vt:lpstr>Quiz Answer</vt:lpstr>
      <vt:lpstr>Quiz</vt:lpstr>
      <vt:lpstr>Quiz Answer</vt:lpstr>
      <vt:lpstr>Quiz</vt:lpstr>
      <vt:lpstr>Quiz Answer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 Yifeng Zhu Electrical and Computer Engineering University of Maine</dc:title>
  <dc:creator>zhu</dc:creator>
  <cp:lastModifiedBy>Zonghua Gu</cp:lastModifiedBy>
  <cp:revision>352</cp:revision>
  <cp:lastPrinted>2018-03-23T02:32:24Z</cp:lastPrinted>
  <dcterms:created xsi:type="dcterms:W3CDTF">2013-02-03T05:36:57Z</dcterms:created>
  <dcterms:modified xsi:type="dcterms:W3CDTF">2025-09-04T18:34:05Z</dcterms:modified>
</cp:coreProperties>
</file>